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6" r:id="rId3"/>
    <p:sldId id="287" r:id="rId4"/>
    <p:sldId id="257" r:id="rId5"/>
    <p:sldId id="283" r:id="rId6"/>
    <p:sldId id="284" r:id="rId7"/>
    <p:sldId id="285" r:id="rId8"/>
    <p:sldId id="289" r:id="rId9"/>
    <p:sldId id="290" r:id="rId10"/>
    <p:sldId id="291" r:id="rId11"/>
    <p:sldId id="292" r:id="rId12"/>
    <p:sldId id="293" r:id="rId13"/>
    <p:sldId id="294" r:id="rId14"/>
    <p:sldId id="295" r:id="rId15"/>
    <p:sldId id="296" r:id="rId16"/>
    <p:sldId id="297" r:id="rId17"/>
    <p:sldId id="298" r:id="rId18"/>
    <p:sldId id="301" r:id="rId19"/>
    <p:sldId id="302" r:id="rId20"/>
    <p:sldId id="304" r:id="rId21"/>
    <p:sldId id="303" r:id="rId22"/>
    <p:sldId id="305" r:id="rId23"/>
    <p:sldId id="306" r:id="rId24"/>
    <p:sldId id="312" r:id="rId25"/>
    <p:sldId id="314" r:id="rId26"/>
    <p:sldId id="317" r:id="rId27"/>
    <p:sldId id="318" r:id="rId28"/>
    <p:sldId id="315" r:id="rId29"/>
    <p:sldId id="316" r:id="rId30"/>
    <p:sldId id="308" r:id="rId31"/>
    <p:sldId id="309" r:id="rId32"/>
    <p:sldId id="310" r:id="rId33"/>
    <p:sldId id="313" r:id="rId34"/>
    <p:sldId id="319" r:id="rId35"/>
    <p:sldId id="299" r:id="rId36"/>
    <p:sldId id="300" r:id="rId37"/>
    <p:sldId id="279" r:id="rId38"/>
    <p:sldId id="320" r:id="rId39"/>
    <p:sldId id="280" r:id="rId40"/>
    <p:sldId id="321" r:id="rId41"/>
    <p:sldId id="282"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02.07.2016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02.07.2016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02.07.2016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02.07.2016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az-Latn-AZ" dirty="0" smtClean="0">
                <a:latin typeface="Times New Roman" pitchFamily="18" charset="0"/>
                <a:cs typeface="Times New Roman" pitchFamily="18" charset="0"/>
              </a:rPr>
              <a:t>Avropa Konvensiyasının 2-ci maddəsi: yaşamaq hüququ</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lnSpcReduction="10000"/>
          </a:bodyPr>
          <a:lstStyle/>
          <a:p>
            <a:pPr algn="r"/>
            <a:r>
              <a:rPr lang="az-Latn-AZ" sz="2800" dirty="0" smtClean="0">
                <a:latin typeface="Times New Roman" pitchFamily="18" charset="0"/>
                <a:cs typeface="Times New Roman" pitchFamily="18" charset="0"/>
              </a:rPr>
              <a:t>Dilarə </a:t>
            </a:r>
            <a:r>
              <a:rPr lang="az-Latn-AZ" sz="2800" dirty="0" smtClean="0">
                <a:latin typeface="Times New Roman" pitchFamily="18" charset="0"/>
                <a:cs typeface="Times New Roman" pitchFamily="18" charset="0"/>
              </a:rPr>
              <a:t>Naftaliyeva</a:t>
            </a:r>
            <a:endParaRPr lang="en-US" sz="2800" dirty="0" smtClean="0">
              <a:latin typeface="Times New Roman" pitchFamily="18" charset="0"/>
              <a:cs typeface="Times New Roman" pitchFamily="18" charset="0"/>
            </a:endParaRPr>
          </a:p>
          <a:p>
            <a:pPr algn="r"/>
            <a:endParaRPr lang="en-US" sz="2800" dirty="0">
              <a:latin typeface="Times New Roman" pitchFamily="18" charset="0"/>
              <a:cs typeface="Times New Roman" pitchFamily="18" charset="0"/>
            </a:endParaRPr>
          </a:p>
          <a:p>
            <a:pPr algn="r"/>
            <a:r>
              <a:rPr lang="en-US" sz="2800" dirty="0" smtClean="0">
                <a:latin typeface="Times New Roman" pitchFamily="18" charset="0"/>
                <a:cs typeface="Times New Roman" pitchFamily="18" charset="0"/>
              </a:rPr>
              <a:t>2015</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582169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r>
              <a:rPr lang="az-Latn-AZ" dirty="0">
                <a:latin typeface="Times New Roman" pitchFamily="18" charset="0"/>
                <a:cs typeface="Times New Roman" pitchFamily="18" charset="0"/>
              </a:rPr>
              <a:t>Avropa Konvensiyasının 1-ci maddəsinə əsasən, təminat verilən hüquqların ilk növbədə milli səviyyədə qorunmalı olduğunu və </a:t>
            </a:r>
            <a:r>
              <a:rPr lang="az-Latn-AZ" dirty="0" smtClean="0">
                <a:latin typeface="Times New Roman" pitchFamily="18" charset="0"/>
                <a:cs typeface="Times New Roman" pitchFamily="18" charset="0"/>
              </a:rPr>
              <a:t>Konvensiyanın </a:t>
            </a:r>
            <a:r>
              <a:rPr lang="az-Latn-AZ" dirty="0">
                <a:latin typeface="Times New Roman" pitchFamily="18" charset="0"/>
                <a:cs typeface="Times New Roman" pitchFamily="18" charset="0"/>
              </a:rPr>
              <a:t>nəzarət mexanizminin subsidiar xarakter daşıdığını nəzərə alaraq, Üzv Dövlətlərə tövsiyyə edilir ki, onlar Konvensiya ilə qorunan hüquq və azadlıqlara toxunan qanunların Konvensiyaya uyğunluğun</a:t>
            </a:r>
            <a:r>
              <a:rPr lang="en-US" dirty="0">
                <a:latin typeface="Times New Roman" pitchFamily="18" charset="0"/>
                <a:cs typeface="Times New Roman" pitchFamily="18" charset="0"/>
              </a:rPr>
              <a:t>u</a:t>
            </a:r>
            <a:r>
              <a:rPr lang="az-Latn-AZ" dirty="0">
                <a:latin typeface="Times New Roman" pitchFamily="18" charset="0"/>
                <a:cs typeface="Times New Roman" pitchFamily="18" charset="0"/>
              </a:rPr>
              <a:t> sistematik olaraq yoxlasınlar. </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az-Latn-AZ" sz="2200" b="1" i="1" dirty="0">
                <a:latin typeface="Times New Roman" pitchFamily="18" charset="0"/>
                <a:cs typeface="Times New Roman" pitchFamily="18" charset="0"/>
              </a:rPr>
              <a:t>“Qanun layihələrinin, qüvvədə olan qanunların və hüquqtətbiqetmə təcrübəsinin Avropa Konvensiyası ilə müəyyən olunan standartlara uyğunluğunun yoxlanılmasına dair” Nazirlər Komitəsinin Üzv Dövlətlərə </a:t>
            </a:r>
            <a:r>
              <a:rPr lang="az-Latn-AZ" sz="2700" b="1" i="1" dirty="0">
                <a:latin typeface="Times New Roman" pitchFamily="18" charset="0"/>
                <a:cs typeface="Times New Roman" pitchFamily="18" charset="0"/>
              </a:rPr>
              <a:t>Tövsiyyəsi </a:t>
            </a:r>
            <a:r>
              <a:rPr lang="en-US" sz="2700" b="1" i="1" dirty="0">
                <a:latin typeface="Times New Roman" pitchFamily="18" charset="0"/>
                <a:cs typeface="Times New Roman" pitchFamily="18" charset="0"/>
              </a:rPr>
              <a:t>Rec</a:t>
            </a:r>
            <a:r>
              <a:rPr lang="ru-RU" sz="2700" b="1" i="1" dirty="0">
                <a:latin typeface="Times New Roman" pitchFamily="18" charset="0"/>
                <a:cs typeface="Times New Roman" pitchFamily="18" charset="0"/>
              </a:rPr>
              <a:t> (2004) 5</a:t>
            </a:r>
            <a:endParaRPr lang="ru-RU" sz="2700" dirty="0"/>
          </a:p>
        </p:txBody>
      </p:sp>
    </p:spTree>
    <p:extLst>
      <p:ext uri="{BB962C8B-B14F-4D97-AF65-F5344CB8AC3E}">
        <p14:creationId xmlns:p14="http://schemas.microsoft.com/office/powerpoint/2010/main" val="3075329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a:latin typeface="Times New Roman" pitchFamily="18" charset="0"/>
                <a:cs typeface="Times New Roman" pitchFamily="18" charset="0"/>
              </a:rPr>
              <a:t>Konvensiyanın nəzarət mexanizminin subsidiar xarakter d</a:t>
            </a:r>
            <a:r>
              <a:rPr lang="en-US" dirty="0">
                <a:latin typeface="Times New Roman" pitchFamily="18" charset="0"/>
                <a:cs typeface="Times New Roman" pitchFamily="18" charset="0"/>
              </a:rPr>
              <a:t>a</a:t>
            </a:r>
            <a:r>
              <a:rPr lang="az-Latn-AZ" dirty="0">
                <a:latin typeface="Times New Roman" pitchFamily="18" charset="0"/>
                <a:cs typeface="Times New Roman" pitchFamily="18" charset="0"/>
              </a:rPr>
              <a:t>şıdığını nəzərə alaraq, Nazirlər Komitəsi Üzv Dövlətlərə Məhkəmənin milli qanunvericilikdə və ya məhkəmə təcrübəsində struktur və ya ümumi çatışmazlıqları müəyyən edən qərarlarına uyğun olaraq dövlətdaxili hüquq müdafiə vasitələrinin səmərəliliyini yoxlamağı və əgər zəruridirsə yeni müdafiə vasitələri yaratmağı tövsiyyə edir</a:t>
            </a:r>
            <a:endParaRPr lang="ru-RU" dirty="0"/>
          </a:p>
        </p:txBody>
      </p:sp>
      <p:sp>
        <p:nvSpPr>
          <p:cNvPr id="3" name="Заголовок 2"/>
          <p:cNvSpPr>
            <a:spLocks noGrp="1"/>
          </p:cNvSpPr>
          <p:nvPr>
            <p:ph type="title"/>
          </p:nvPr>
        </p:nvSpPr>
        <p:spPr/>
        <p:txBody>
          <a:bodyPr>
            <a:noAutofit/>
          </a:bodyPr>
          <a:lstStyle/>
          <a:p>
            <a:r>
              <a:rPr lang="az-Latn-AZ" sz="2800" b="1" i="1" dirty="0">
                <a:latin typeface="Times New Roman" pitchFamily="18" charset="0"/>
                <a:cs typeface="Times New Roman" pitchFamily="18" charset="0"/>
              </a:rPr>
              <a:t>“Dövlətdaxili hüquq müdafiə vasitələrinin səmərəliliyinin artırılmasına dair” Nazirlər Komitəsinin Üzv-Dövlətlərə Tövsiyyəsi”</a:t>
            </a:r>
            <a:r>
              <a:rPr lang="ru-RU" sz="2800" b="1" i="1" dirty="0">
                <a:latin typeface="Times New Roman" pitchFamily="18" charset="0"/>
                <a:cs typeface="Times New Roman" pitchFamily="18" charset="0"/>
              </a:rPr>
              <a:t> </a:t>
            </a:r>
            <a:r>
              <a:rPr lang="en-US" sz="2800" b="1" i="1" dirty="0">
                <a:latin typeface="Times New Roman" pitchFamily="18" charset="0"/>
                <a:cs typeface="Times New Roman" pitchFamily="18" charset="0"/>
              </a:rPr>
              <a:t>Rec</a:t>
            </a:r>
            <a:r>
              <a:rPr lang="ru-RU" sz="2800" b="1" i="1" dirty="0">
                <a:latin typeface="Times New Roman" pitchFamily="18" charset="0"/>
                <a:cs typeface="Times New Roman" pitchFamily="18" charset="0"/>
              </a:rPr>
              <a:t> (2004) 6</a:t>
            </a:r>
            <a:endParaRPr lang="ru-RU" sz="2800" dirty="0"/>
          </a:p>
        </p:txBody>
      </p:sp>
    </p:spTree>
    <p:extLst>
      <p:ext uri="{BB962C8B-B14F-4D97-AF65-F5344CB8AC3E}">
        <p14:creationId xmlns:p14="http://schemas.microsoft.com/office/powerpoint/2010/main" val="2916115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a:latin typeface="Times New Roman" pitchFamily="18" charset="0"/>
                <a:cs typeface="Times New Roman" pitchFamily="18" charset="0"/>
              </a:rPr>
              <a:t>Maddə 148.</a:t>
            </a:r>
            <a:r>
              <a:rPr lang="en-GB" dirty="0"/>
              <a:t> </a:t>
            </a:r>
            <a:r>
              <a:rPr lang="en-GB" dirty="0" err="1"/>
              <a:t>Azərbaycan</a:t>
            </a:r>
            <a:r>
              <a:rPr lang="en-GB" dirty="0"/>
              <a:t> </a:t>
            </a:r>
            <a:r>
              <a:rPr lang="en-GB" dirty="0" err="1"/>
              <a:t>Respublikasının</a:t>
            </a:r>
            <a:r>
              <a:rPr lang="en-GB" dirty="0"/>
              <a:t> </a:t>
            </a:r>
            <a:r>
              <a:rPr lang="en-GB" dirty="0" err="1"/>
              <a:t>qanunvericilik</a:t>
            </a:r>
            <a:r>
              <a:rPr lang="en-GB" dirty="0"/>
              <a:t> </a:t>
            </a:r>
            <a:r>
              <a:rPr lang="en-GB" dirty="0" err="1"/>
              <a:t>sisteminə</a:t>
            </a:r>
            <a:r>
              <a:rPr lang="en-GB" dirty="0"/>
              <a:t> </a:t>
            </a:r>
            <a:r>
              <a:rPr lang="en-GB" dirty="0" err="1"/>
              <a:t>daxil</a:t>
            </a:r>
            <a:r>
              <a:rPr lang="en-GB" dirty="0"/>
              <a:t> </a:t>
            </a:r>
            <a:r>
              <a:rPr lang="en-GB" dirty="0" err="1"/>
              <a:t>olan</a:t>
            </a:r>
            <a:r>
              <a:rPr lang="en-GB" dirty="0"/>
              <a:t> </a:t>
            </a:r>
            <a:r>
              <a:rPr lang="en-GB" dirty="0" err="1"/>
              <a:t>aktlar</a:t>
            </a:r>
            <a:r>
              <a:rPr lang="en-GB" dirty="0"/>
              <a:t/>
            </a:r>
            <a:br>
              <a:rPr lang="en-GB" dirty="0"/>
            </a:br>
            <a:endParaRPr lang="az-Latn-AZ" dirty="0">
              <a:latin typeface="Times New Roman" pitchFamily="18" charset="0"/>
              <a:cs typeface="Times New Roman" pitchFamily="18" charset="0"/>
            </a:endParaRPr>
          </a:p>
          <a:p>
            <a:r>
              <a:rPr lang="az-Latn-AZ" dirty="0">
                <a:latin typeface="Times New Roman" pitchFamily="18" charset="0"/>
                <a:cs typeface="Times New Roman" pitchFamily="18" charset="0"/>
              </a:rPr>
              <a:t>Maddə 151. </a:t>
            </a:r>
            <a:r>
              <a:rPr lang="en-GB" dirty="0"/>
              <a:t> </a:t>
            </a:r>
            <a:r>
              <a:rPr lang="en-GB" dirty="0" err="1"/>
              <a:t>Beynəlxalq</a:t>
            </a:r>
            <a:r>
              <a:rPr lang="en-GB" dirty="0"/>
              <a:t> </a:t>
            </a:r>
            <a:r>
              <a:rPr lang="en-GB" dirty="0" err="1"/>
              <a:t>aktların</a:t>
            </a:r>
            <a:r>
              <a:rPr lang="en-GB" dirty="0"/>
              <a:t> </a:t>
            </a:r>
            <a:r>
              <a:rPr lang="en-GB" dirty="0" err="1"/>
              <a:t>hüquqi</a:t>
            </a:r>
            <a:r>
              <a:rPr lang="en-GB" dirty="0"/>
              <a:t> </a:t>
            </a:r>
            <a:r>
              <a:rPr lang="en-GB" dirty="0" err="1"/>
              <a:t>qüvvəsi</a:t>
            </a:r>
            <a:endParaRPr lang="ru-RU" dirty="0"/>
          </a:p>
          <a:p>
            <a:endParaRPr lang="az-Latn-AZ"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az-Latn-AZ" b="1" i="1" dirty="0">
                <a:latin typeface="Times New Roman" pitchFamily="18" charset="0"/>
                <a:cs typeface="Times New Roman" pitchFamily="18" charset="0"/>
              </a:rPr>
              <a:t>Azərbaycan Respublikasının Konstitusiyası</a:t>
            </a:r>
            <a:endParaRPr lang="ru-RU" dirty="0"/>
          </a:p>
        </p:txBody>
      </p:sp>
    </p:spTree>
    <p:extLst>
      <p:ext uri="{BB962C8B-B14F-4D97-AF65-F5344CB8AC3E}">
        <p14:creationId xmlns:p14="http://schemas.microsoft.com/office/powerpoint/2010/main" val="3945774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az-Latn-AZ" sz="3200" b="1" i="1" dirty="0">
                <a:latin typeface="Times New Roman" pitchFamily="18" charset="0"/>
                <a:cs typeface="Times New Roman" pitchFamily="18" charset="0"/>
              </a:rPr>
              <a:t>Maddə 24. Azərbaycan Respublikasının beynəlxalq öhdəliklərinin həyata keçirilməsinə yönəlmiş normativ hüquqi aktların qəbul edilməsinin əsasları</a:t>
            </a:r>
          </a:p>
          <a:p>
            <a:endParaRPr lang="ru-RU" sz="3200" b="1" i="1" dirty="0">
              <a:latin typeface="Times New Roman" pitchFamily="18" charset="0"/>
              <a:cs typeface="Times New Roman" pitchFamily="18" charset="0"/>
            </a:endParaRPr>
          </a:p>
          <a:p>
            <a:r>
              <a:rPr lang="az-Latn-AZ" b="1" i="1" dirty="0">
                <a:latin typeface="Times New Roman" pitchFamily="18" charset="0"/>
                <a:cs typeface="Times New Roman" pitchFamily="18" charset="0"/>
              </a:rPr>
              <a:t>24.0.1. beynəlxalq müqavilələrin predmetini Azərbaycan Respublikasının normativ hüquqi aktları ilə tənzimlənməyən məsələlər təşkil etdikdə;</a:t>
            </a:r>
            <a:endParaRPr lang="ru-RU" dirty="0">
              <a:latin typeface="Times New Roman" pitchFamily="18" charset="0"/>
              <a:cs typeface="Times New Roman" pitchFamily="18" charset="0"/>
            </a:endParaRPr>
          </a:p>
          <a:p>
            <a:r>
              <a:rPr lang="az-Latn-AZ" b="1" i="1" dirty="0">
                <a:latin typeface="Times New Roman" pitchFamily="18" charset="0"/>
                <a:cs typeface="Times New Roman" pitchFamily="18" charset="0"/>
              </a:rPr>
              <a:t>24.0.2. beynəlxalq müqavilələrdən irəli gələn öhdəliklərin yerinə yetirilməsi müvafiq normativ hüquqi akt qəbul edilmədən mümkün olmadıqda;</a:t>
            </a:r>
            <a:endParaRPr lang="ru-RU" dirty="0">
              <a:latin typeface="Times New Roman" pitchFamily="18" charset="0"/>
              <a:cs typeface="Times New Roman" pitchFamily="18" charset="0"/>
            </a:endParaRPr>
          </a:p>
          <a:p>
            <a:r>
              <a:rPr lang="az-Latn-AZ" b="1" i="1" dirty="0">
                <a:latin typeface="Times New Roman" pitchFamily="18" charset="0"/>
                <a:cs typeface="Times New Roman" pitchFamily="18" charset="0"/>
              </a:rPr>
              <a:t>24.0.3. beynəlxalq müqavilənin tərəfləri müvafiq normativ hüquqi aktların qəbul edilməsi barədə razılığa gəldikdə.</a:t>
            </a:r>
            <a:endParaRPr lang="ru-RU" dirty="0">
              <a:latin typeface="Times New Roman" pitchFamily="18" charset="0"/>
              <a:cs typeface="Times New Roman" pitchFamily="18" charset="0"/>
            </a:endParaRPr>
          </a:p>
          <a:p>
            <a:pPr marL="0" indent="0">
              <a:buNone/>
            </a:pPr>
            <a:endParaRPr lang="ru-RU" dirty="0"/>
          </a:p>
          <a:p>
            <a:endParaRPr lang="ru-RU" dirty="0"/>
          </a:p>
        </p:txBody>
      </p:sp>
      <p:sp>
        <p:nvSpPr>
          <p:cNvPr id="3" name="Заголовок 2"/>
          <p:cNvSpPr>
            <a:spLocks noGrp="1"/>
          </p:cNvSpPr>
          <p:nvPr>
            <p:ph type="title"/>
          </p:nvPr>
        </p:nvSpPr>
        <p:spPr/>
        <p:txBody>
          <a:bodyPr>
            <a:normAutofit fontScale="90000"/>
          </a:bodyPr>
          <a:lstStyle/>
          <a:p>
            <a:r>
              <a:rPr lang="az-Latn-AZ" sz="2700" b="1" i="1" dirty="0">
                <a:latin typeface="Times New Roman" pitchFamily="18" charset="0"/>
                <a:cs typeface="Times New Roman" pitchFamily="18" charset="0"/>
              </a:rPr>
              <a:t>NORMATİV HÜQUQİ AKTLAR HAQQINDA KONSTİTUSİYA QANUNU</a:t>
            </a:r>
            <a:r>
              <a:rPr lang="az-Latn-AZ" sz="8000" b="1" i="1" dirty="0">
                <a:latin typeface="Times New Roman" pitchFamily="18" charset="0"/>
                <a:cs typeface="Times New Roman" pitchFamily="18" charset="0"/>
              </a:rPr>
              <a:t/>
            </a:r>
            <a:br>
              <a:rPr lang="az-Latn-AZ" sz="8000" b="1" i="1"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1971960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err="1">
                <a:latin typeface="Times New Roman" pitchFamily="18" charset="0"/>
                <a:cs typeface="Times New Roman" pitchFamily="18" charset="0"/>
              </a:rPr>
              <a:t>Azərbaycan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Respublikasının</a:t>
            </a:r>
            <a:r>
              <a:rPr lang="en-US" dirty="0">
                <a:latin typeface="Times New Roman" pitchFamily="18" charset="0"/>
                <a:cs typeface="Times New Roman" pitchFamily="18" charset="0"/>
              </a:rPr>
              <a:t> Ali </a:t>
            </a:r>
            <a:r>
              <a:rPr lang="en-US" dirty="0" err="1">
                <a:latin typeface="Times New Roman" pitchFamily="18" charset="0"/>
                <a:cs typeface="Times New Roman" pitchFamily="18" charset="0"/>
              </a:rPr>
              <a:t>Məhkəməsinə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Azərbaycan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Respublikasının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apellyasiya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məhkəmələrinə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Naxçıvan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Muxtar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Respublikasının</a:t>
            </a:r>
            <a:r>
              <a:rPr lang="en-US" dirty="0">
                <a:latin typeface="Times New Roman" pitchFamily="18" charset="0"/>
                <a:cs typeface="Times New Roman" pitchFamily="18" charset="0"/>
              </a:rPr>
              <a:t> Ali </a:t>
            </a:r>
            <a:r>
              <a:rPr lang="en-US" dirty="0" err="1">
                <a:latin typeface="Times New Roman" pitchFamily="18" charset="0"/>
                <a:cs typeface="Times New Roman" pitchFamily="18" charset="0"/>
              </a:rPr>
              <a:t>Məhkəməsinə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tövsiyə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Avropa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Məhkəməsinin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presedent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öyrənilməsi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təşkil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etsinlər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təcrübəsində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nəzərə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alsınlar</a:t>
            </a:r>
            <a:r>
              <a:rPr lang="en-US" dirty="0">
                <a:latin typeface="Times New Roman" pitchFamily="18" charset="0"/>
                <a:cs typeface="Times New Roman" pitchFamily="18" charset="0"/>
              </a:rPr>
              <a:t> </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Autofit/>
          </a:bodyPr>
          <a:lstStyle/>
          <a:p>
            <a:r>
              <a:rPr lang="en-US" sz="2000" b="1" dirty="0" err="1">
                <a:latin typeface="Times New Roman" pitchFamily="18" charset="0"/>
                <a:cs typeface="Times New Roman" pitchFamily="18" charset="0"/>
              </a:rPr>
              <a:t>Azərbaycan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Respublikasında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məhkəmə</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sisteminin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müasirləşdirilməsi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və</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Azərbaycan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Respublikasının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bəzi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qanunvericilik</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aktlarına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dəyişikliklər</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və</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əlavələr</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edilməsi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haqqında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Azərbaycan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Respublikası</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Qanununun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tətbiq</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edilməsi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barədə</a:t>
            </a:r>
            <a:r>
              <a:rPr lang="en-US" sz="2000" b="1" dirty="0">
                <a:latin typeface="Times New Roman" pitchFamily="18" charset="0"/>
                <a:cs typeface="Times New Roman" pitchFamily="18" charset="0"/>
              </a:rPr>
              <a:t> </a:t>
            </a:r>
            <a:br>
              <a:rPr lang="en-US" sz="2000" b="1" dirty="0">
                <a:latin typeface="Times New Roman" pitchFamily="18" charset="0"/>
                <a:cs typeface="Times New Roman" pitchFamily="18" charset="0"/>
              </a:rPr>
            </a:br>
            <a:r>
              <a:rPr lang="en-US" sz="2000" b="1" dirty="0" err="1">
                <a:latin typeface="Times New Roman" pitchFamily="18" charset="0"/>
                <a:cs typeface="Times New Roman" pitchFamily="18" charset="0"/>
              </a:rPr>
              <a:t>Azərbaycan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Respublikası</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Prezidentinin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Fərmanı</a:t>
            </a:r>
            <a:r>
              <a:rPr lang="en-US" sz="2000" b="1" dirty="0">
                <a:latin typeface="Times New Roman" pitchFamily="18" charset="0"/>
                <a:cs typeface="Times New Roman" pitchFamily="18" charset="0"/>
              </a:rPr>
              <a:t> 19 01 2006</a:t>
            </a:r>
            <a:endParaRPr lang="ru-RU" sz="2000" dirty="0"/>
          </a:p>
        </p:txBody>
      </p:sp>
    </p:spTree>
    <p:extLst>
      <p:ext uri="{BB962C8B-B14F-4D97-AF65-F5344CB8AC3E}">
        <p14:creationId xmlns:p14="http://schemas.microsoft.com/office/powerpoint/2010/main" val="14146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a:buNone/>
            </a:pPr>
            <a:r>
              <a:rPr lang="az-Latn-AZ" dirty="0">
                <a:latin typeface="Times New Roman" pitchFamily="18" charset="0"/>
                <a:cs typeface="Times New Roman" pitchFamily="18" charset="0"/>
              </a:rPr>
              <a:t>İnsan və vətəndaş hüquq və azadlıqlarının pozulması ilə bağlı məhkəmələr milli qanunvericilik ilə yanaşı Konvensiya müddəalarını da rəhbər tutmalı və bu zaman İnsan Hüquqları üzrə Avropa Məhkəməsinin təcrübəsinə istinad etməlidirlər</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az-Latn-AZ" sz="1800" b="1" dirty="0">
                <a:latin typeface="Times New Roman" pitchFamily="18" charset="0"/>
                <a:cs typeface="Times New Roman" pitchFamily="18" charset="0"/>
              </a:rPr>
              <a:t>ƏDALƏT MÜHAKİMƏSİNİN HƏYATA KEÇİRİLMƏSİ ZAMANI  “ İNSAN HÜQUQLARININ VƏ ƏSAS AZADLIQLARININ MÜDAFİƏSİ HAQQINDA” AVROPA KONVENSİYASI MÜDDƏALARININ VƏ INSAN HÜQUQLARI ÜZRƏ AVROPA MƏHKƏMƏSİNİN PRESEDENTLƏRİNİN TƏTBİQİ HAQQINDA AR ALİ MƏHKƏMƏSİ PLENUMUNUN QƏRARI</a:t>
            </a:r>
            <a:endParaRPr lang="ru-RU" sz="1800" dirty="0"/>
          </a:p>
        </p:txBody>
      </p:sp>
    </p:spTree>
    <p:extLst>
      <p:ext uri="{BB962C8B-B14F-4D97-AF65-F5344CB8AC3E}">
        <p14:creationId xmlns:p14="http://schemas.microsoft.com/office/powerpoint/2010/main" val="4250532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ctr"/>
            <a:r>
              <a:rPr lang="az-Latn-AZ" dirty="0">
                <a:latin typeface="Times New Roman" pitchFamily="18" charset="0"/>
                <a:cs typeface="Times New Roman" pitchFamily="18" charset="0"/>
              </a:rPr>
              <a:t>Maddə 27. </a:t>
            </a:r>
            <a:r>
              <a:rPr lang="az-Latn-AZ" b="1" dirty="0">
                <a:latin typeface="Times New Roman" pitchFamily="18" charset="0"/>
                <a:cs typeface="Times New Roman" pitchFamily="18" charset="0"/>
              </a:rPr>
              <a:t>Yaşamaq hüququ</a:t>
            </a:r>
          </a:p>
          <a:p>
            <a:r>
              <a:rPr lang="az-Latn-AZ" dirty="0">
                <a:latin typeface="Times New Roman" pitchFamily="18" charset="0"/>
                <a:cs typeface="Times New Roman" pitchFamily="18" charset="0"/>
              </a:rPr>
              <a:t>I. Hər kəsin yaşamaq hüququ vardır.</a:t>
            </a:r>
          </a:p>
          <a:p>
            <a:endParaRPr lang="ru-RU" dirty="0"/>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Azərbaycan Respublikasının Konstitusiyası</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78463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ctr"/>
            <a:r>
              <a:rPr lang="az-Latn-AZ" dirty="0">
                <a:latin typeface="Times New Roman" pitchFamily="18" charset="0"/>
                <a:cs typeface="Times New Roman" pitchFamily="18" charset="0"/>
              </a:rPr>
              <a:t>SƏKKIZINCI BÖLMƏ</a:t>
            </a:r>
          </a:p>
          <a:p>
            <a:pPr algn="ctr"/>
            <a:r>
              <a:rPr lang="az-Latn-AZ" b="1" dirty="0">
                <a:latin typeface="Times New Roman" pitchFamily="18" charset="0"/>
                <a:cs typeface="Times New Roman" pitchFamily="18" charset="0"/>
              </a:rPr>
              <a:t>ŞƏXSİYYƏT ƏLEYHİNƏ OLAN CİNAYƏTLƏR</a:t>
            </a:r>
          </a:p>
          <a:p>
            <a:pPr algn="ctr"/>
            <a:r>
              <a:rPr lang="az-Latn-AZ" dirty="0">
                <a:latin typeface="Times New Roman" pitchFamily="18" charset="0"/>
                <a:cs typeface="Times New Roman" pitchFamily="18" charset="0"/>
              </a:rPr>
              <a:t>18-ci fəsil</a:t>
            </a:r>
            <a:endParaRPr lang="az-Latn-AZ" b="1" dirty="0">
              <a:latin typeface="Times New Roman" pitchFamily="18" charset="0"/>
              <a:cs typeface="Times New Roman" pitchFamily="18" charset="0"/>
            </a:endParaRPr>
          </a:p>
          <a:p>
            <a:pPr algn="ctr"/>
            <a:r>
              <a:rPr lang="az-Latn-AZ" b="1" cap="all" dirty="0">
                <a:latin typeface="Times New Roman" pitchFamily="18" charset="0"/>
                <a:cs typeface="Times New Roman" pitchFamily="18" charset="0"/>
              </a:rPr>
              <a:t>HƏYAT VƏ SAĞLAMLIQ ƏLEYHİNƏ OLAN CİNAYƏTLƏR</a:t>
            </a:r>
          </a:p>
          <a:p>
            <a:endParaRPr lang="ru-RU" dirty="0"/>
          </a:p>
        </p:txBody>
      </p:sp>
      <p:sp>
        <p:nvSpPr>
          <p:cNvPr id="3" name="Заголовок 2"/>
          <p:cNvSpPr>
            <a:spLocks noGrp="1"/>
          </p:cNvSpPr>
          <p:nvPr>
            <p:ph type="title"/>
          </p:nvPr>
        </p:nvSpPr>
        <p:spPr/>
        <p:txBody>
          <a:bodyPr>
            <a:normAutofit fontScale="90000"/>
          </a:bodyPr>
          <a:lstStyle/>
          <a:p>
            <a:r>
              <a:rPr lang="az-Latn-AZ" dirty="0" smtClean="0"/>
              <a:t>Azərbaycan Respublikasının Cinayət Məcəlləsi</a:t>
            </a:r>
            <a:endParaRPr lang="ru-RU" dirty="0"/>
          </a:p>
        </p:txBody>
      </p:sp>
    </p:spTree>
    <p:extLst>
      <p:ext uri="{BB962C8B-B14F-4D97-AF65-F5344CB8AC3E}">
        <p14:creationId xmlns:p14="http://schemas.microsoft.com/office/powerpoint/2010/main" val="114449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pPr algn="ctr"/>
            <a:r>
              <a:rPr lang="az-Latn-AZ" b="1" cap="all" dirty="0" smtClean="0">
                <a:latin typeface="Times New Roman" pitchFamily="18" charset="0"/>
                <a:cs typeface="Times New Roman" pitchFamily="18" charset="0"/>
              </a:rPr>
              <a:t>ƏMƏLİN </a:t>
            </a:r>
            <a:r>
              <a:rPr lang="az-Latn-AZ" b="1" cap="all" dirty="0">
                <a:latin typeface="Times New Roman" pitchFamily="18" charset="0"/>
                <a:cs typeface="Times New Roman" pitchFamily="18" charset="0"/>
              </a:rPr>
              <a:t>CİNAYƏT OLMASINI ARADAN QALDIRAN </a:t>
            </a:r>
            <a:r>
              <a:rPr lang="az-Latn-AZ" b="1" cap="all" dirty="0" smtClean="0">
                <a:latin typeface="Times New Roman" pitchFamily="18" charset="0"/>
                <a:cs typeface="Times New Roman" pitchFamily="18" charset="0"/>
              </a:rPr>
              <a:t>HALLAR</a:t>
            </a:r>
          </a:p>
          <a:p>
            <a:pPr algn="ctr"/>
            <a:r>
              <a:rPr lang="az-Latn-AZ" b="1" dirty="0" smtClean="0">
                <a:latin typeface="Times New Roman" pitchFamily="18" charset="0"/>
                <a:cs typeface="Times New Roman" pitchFamily="18" charset="0"/>
              </a:rPr>
              <a:t>Maddə 36 Zəruri müdafiə</a:t>
            </a:r>
          </a:p>
          <a:p>
            <a:r>
              <a:rPr lang="az-Latn-AZ" dirty="0">
                <a:latin typeface="Times New Roman" pitchFamily="18" charset="0"/>
                <a:cs typeface="Times New Roman" pitchFamily="18" charset="0"/>
              </a:rPr>
              <a:t>36.1. Zəruri müdafiə vəziyyətində, yəni özünü müdafiə edənin və ya başqa şəxsin həyatını, sağlamlığını və hüquqlarını, dövlətin və cəmiyyətin mənafelərini qəsd edənə zərər vurmaq yolu ilə ictimai təhlükəli qəsddən qoruyarkən törədilmiş hərəkət, zəruri müdafiə həddini aşmamışdırsa, cinayət sayılmır.</a:t>
            </a:r>
          </a:p>
          <a:p>
            <a:r>
              <a:rPr lang="az-Latn-AZ" dirty="0">
                <a:latin typeface="Times New Roman" pitchFamily="18" charset="0"/>
                <a:cs typeface="Times New Roman" pitchFamily="18" charset="0"/>
              </a:rPr>
              <a:t>36.2. Peşə və ya digər xüsusi hazırlığından və qulluq vəziyyətindən asılı olmayaraq bütün şəxslər zəruri müdafiə hüququna malikdirlər. Bu hüquq, dövlət orqanlarına və ya başqa şəxslərə kömək məqsədi ilə müraciət etmək, habelə ictimai təhlükəli qəsddən yayınmaq imkanından asılı olmayaraq bütün şəxslərə şamil olunur.</a:t>
            </a:r>
          </a:p>
          <a:p>
            <a:r>
              <a:rPr lang="az-Latn-AZ" dirty="0">
                <a:latin typeface="Times New Roman" pitchFamily="18" charset="0"/>
                <a:cs typeface="Times New Roman" pitchFamily="18" charset="0"/>
              </a:rPr>
              <a:t>36.3. Qəsdin xarakterinə və ictimai təhlükəlilik dərəcəsinə açıq-aşkar uyğun gəlməyən qəsdən törədilən hərəkətlər zəruri müdafiə həddini aşmaq hesab edilir.</a:t>
            </a:r>
          </a:p>
          <a:p>
            <a:endParaRPr lang="ru-RU" dirty="0"/>
          </a:p>
        </p:txBody>
      </p:sp>
      <p:sp>
        <p:nvSpPr>
          <p:cNvPr id="3" name="Заголовок 2"/>
          <p:cNvSpPr>
            <a:spLocks noGrp="1"/>
          </p:cNvSpPr>
          <p:nvPr>
            <p:ph type="title"/>
          </p:nvPr>
        </p:nvSpPr>
        <p:spPr/>
        <p:txBody>
          <a:bodyPr>
            <a:normAutofit fontScale="90000"/>
          </a:bodyPr>
          <a:lstStyle/>
          <a:p>
            <a:r>
              <a:rPr lang="az-Latn-AZ" sz="2000" dirty="0">
                <a:latin typeface="Times New Roman" pitchFamily="18" charset="0"/>
                <a:cs typeface="Times New Roman" pitchFamily="18" charset="0"/>
              </a:rPr>
              <a:t>Həyatdan məhrumetmə aşağıdakı məqsədlər üçün güc tətbiqində mütləq zərururətin nəticəsi olduqda, bu maddənin pozulması hesab edilmir:</a:t>
            </a:r>
            <a:br>
              <a:rPr lang="az-Latn-AZ" sz="2000" dirty="0">
                <a:latin typeface="Times New Roman" pitchFamily="18" charset="0"/>
                <a:cs typeface="Times New Roman" pitchFamily="18" charset="0"/>
              </a:rPr>
            </a:br>
            <a:r>
              <a:rPr lang="az-Latn-AZ" sz="2700" dirty="0">
                <a:solidFill>
                  <a:schemeClr val="bg1"/>
                </a:solidFill>
                <a:latin typeface="Times New Roman" pitchFamily="18" charset="0"/>
                <a:cs typeface="Times New Roman" pitchFamily="18" charset="0"/>
              </a:rPr>
              <a:t>A) istənilən şəxsin hüquqa zidd zorakılıqdan qorunması üçün.</a:t>
            </a:r>
            <a:br>
              <a:rPr lang="az-Latn-AZ" sz="2700" dirty="0">
                <a:solidFill>
                  <a:schemeClr val="bg1"/>
                </a:solidFill>
                <a:latin typeface="Times New Roman" pitchFamily="18" charset="0"/>
                <a:cs typeface="Times New Roman" pitchFamily="18" charset="0"/>
              </a:rPr>
            </a:br>
            <a:endParaRPr lang="ru-RU" sz="2700" dirty="0">
              <a:solidFill>
                <a:schemeClr val="bg1"/>
              </a:solidFill>
            </a:endParaRPr>
          </a:p>
        </p:txBody>
      </p:sp>
    </p:spTree>
    <p:extLst>
      <p:ext uri="{BB962C8B-B14F-4D97-AF65-F5344CB8AC3E}">
        <p14:creationId xmlns:p14="http://schemas.microsoft.com/office/powerpoint/2010/main" val="1109057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endParaRPr lang="az-Latn-AZ" dirty="0">
              <a:solidFill>
                <a:srgbClr val="FF0000"/>
              </a:solidFill>
              <a:latin typeface="Times New Roman" pitchFamily="18" charset="0"/>
              <a:cs typeface="Times New Roman" pitchFamily="18" charset="0"/>
            </a:endParaRPr>
          </a:p>
          <a:p>
            <a:pPr algn="ctr"/>
            <a:r>
              <a:rPr lang="az-Latn-AZ" dirty="0">
                <a:latin typeface="Times New Roman" pitchFamily="18" charset="0"/>
                <a:cs typeface="Times New Roman" pitchFamily="18" charset="0"/>
              </a:rPr>
              <a:t>Maddə 37.</a:t>
            </a:r>
            <a:r>
              <a:rPr lang="az-Latn-AZ" b="1" dirty="0">
                <a:latin typeface="Times New Roman" pitchFamily="18" charset="0"/>
                <a:cs typeface="Times New Roman" pitchFamily="18" charset="0"/>
              </a:rPr>
              <a:t> Cinayət törətmiş şəxs tutularkən ona zərər vurulması</a:t>
            </a:r>
            <a:endParaRPr lang="az-Latn-AZ" dirty="0">
              <a:latin typeface="Times New Roman" pitchFamily="18" charset="0"/>
              <a:cs typeface="Times New Roman" pitchFamily="18" charset="0"/>
            </a:endParaRPr>
          </a:p>
          <a:p>
            <a:r>
              <a:rPr lang="az-Latn-AZ" dirty="0">
                <a:latin typeface="Times New Roman" pitchFamily="18" charset="0"/>
                <a:cs typeface="Times New Roman" pitchFamily="18" charset="0"/>
              </a:rPr>
              <a:t>37.1. Cinayət törətmiş şəxsin səlahiyyətli dövlət hakimiyyəti orqanlarına gətirilməsi və ya yeni cinayətlər törətməsinin qarşısının alınması məqsədi ilə tutulduğu zaman ona zərər yetirilməsi, əgər həmin məqsəd üçün bütün digər təsir imkanlarından istifadə lazımi nəticə verməmişsə və bunun üçün zəruri olan tədbirlərin həddi aşılmamışdırsa, cinayət sayılmır.</a:t>
            </a:r>
          </a:p>
          <a:p>
            <a:r>
              <a:rPr lang="az-Latn-AZ" dirty="0">
                <a:latin typeface="Times New Roman" pitchFamily="18" charset="0"/>
                <a:cs typeface="Times New Roman" pitchFamily="18" charset="0"/>
              </a:rPr>
              <a:t>37.2. Cinayət törətmiş şəxsin tutulması üçün tətbiq edilən vasitələrin və üsulların törədilmiş əməlin və həmin əməli törətmiş şəxsin ictimai təhlükəlilik dərəcəsinə, habelə tutulmanın hallarına aşkar surətdə uyğun gəlməməsi və zərurət olmadan şəxsə açıq-aşkar həddən artıq zərər vurulması şəxsin tutulması üçün zəruri olan tədbirlərin həddini aşmaq hesab olunur. Həddi bu qaydada aşma, yalnız qəsdən zərər vurulduqda cinayət məsuliyyətinə səbəb olur.</a:t>
            </a:r>
          </a:p>
          <a:p>
            <a:endParaRPr lang="ru-RU" dirty="0"/>
          </a:p>
        </p:txBody>
      </p:sp>
      <p:sp>
        <p:nvSpPr>
          <p:cNvPr id="3" name="Заголовок 2"/>
          <p:cNvSpPr>
            <a:spLocks noGrp="1"/>
          </p:cNvSpPr>
          <p:nvPr>
            <p:ph type="title"/>
          </p:nvPr>
        </p:nvSpPr>
        <p:spPr/>
        <p:txBody>
          <a:bodyPr>
            <a:noAutofit/>
          </a:bodyPr>
          <a:lstStyle/>
          <a:p>
            <a:r>
              <a:rPr lang="az-Latn-AZ" sz="2800" dirty="0">
                <a:solidFill>
                  <a:schemeClr val="bg1"/>
                </a:solidFill>
                <a:latin typeface="Times New Roman" pitchFamily="18" charset="0"/>
                <a:cs typeface="Times New Roman" pitchFamily="18" charset="0"/>
              </a:rPr>
              <a:t>B) qanuni həbsi həyata keçirmək və ya </a:t>
            </a:r>
            <a:r>
              <a:rPr lang="az-Latn-AZ" sz="2800" dirty="0" smtClean="0">
                <a:solidFill>
                  <a:schemeClr val="bg1"/>
                </a:solidFill>
                <a:latin typeface="Times New Roman" pitchFamily="18" charset="0"/>
                <a:cs typeface="Times New Roman" pitchFamily="18" charset="0"/>
              </a:rPr>
              <a:t>qanuni </a:t>
            </a:r>
            <a:r>
              <a:rPr lang="az-Latn-AZ" sz="2800" dirty="0">
                <a:solidFill>
                  <a:schemeClr val="bg1"/>
                </a:solidFill>
                <a:latin typeface="Times New Roman" pitchFamily="18" charset="0"/>
                <a:cs typeface="Times New Roman" pitchFamily="18" charset="0"/>
              </a:rPr>
              <a:t>əsaslarla həbsdə olan şəxsin qaçmasının qarşısını almaq üçün:</a:t>
            </a:r>
            <a:br>
              <a:rPr lang="az-Latn-AZ" sz="2800" dirty="0">
                <a:solidFill>
                  <a:schemeClr val="bg1"/>
                </a:solidFill>
                <a:latin typeface="Times New Roman" pitchFamily="18" charset="0"/>
                <a:cs typeface="Times New Roman" pitchFamily="18" charset="0"/>
              </a:rPr>
            </a:br>
            <a:endParaRPr lang="ru-RU" sz="2800" dirty="0">
              <a:solidFill>
                <a:schemeClr val="bg1"/>
              </a:solidFill>
            </a:endParaRPr>
          </a:p>
        </p:txBody>
      </p:sp>
    </p:spTree>
    <p:extLst>
      <p:ext uri="{BB962C8B-B14F-4D97-AF65-F5344CB8AC3E}">
        <p14:creationId xmlns:p14="http://schemas.microsoft.com/office/powerpoint/2010/main" val="185466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ctr"/>
            <a:r>
              <a:rPr lang="az-Latn-AZ" dirty="0" smtClean="0">
                <a:latin typeface="Times New Roman" pitchFamily="18" charset="0"/>
                <a:cs typeface="Times New Roman" pitchFamily="18" charset="0"/>
              </a:rPr>
              <a:t>Maddə 3</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Hər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yasamaq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azadlıq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səxsi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toxunulmazlıq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huququna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malikdir</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az-Latn-AZ" sz="3600" dirty="0" err="1">
                <a:latin typeface="Times New Roman" pitchFamily="18" charset="0"/>
                <a:cs typeface="Times New Roman" pitchFamily="18" charset="0"/>
              </a:rPr>
              <a:t>Ü</a:t>
            </a:r>
            <a:r>
              <a:rPr lang="en-US" sz="3600" dirty="0" err="1" smtClean="0">
                <a:latin typeface="Times New Roman" pitchFamily="18" charset="0"/>
                <a:cs typeface="Times New Roman" pitchFamily="18" charset="0"/>
              </a:rPr>
              <a:t>mumdunya</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insan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huquqları</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bəyannaməsi</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1400167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algn="ctr"/>
            <a:r>
              <a:rPr lang="az-Latn-AZ" dirty="0" smtClean="0">
                <a:latin typeface="Times New Roman" pitchFamily="18" charset="0"/>
                <a:cs typeface="Times New Roman" pitchFamily="18" charset="0"/>
              </a:rPr>
              <a:t>Maddə </a:t>
            </a:r>
            <a:r>
              <a:rPr lang="en-US" dirty="0" smtClean="0">
                <a:latin typeface="Times New Roman" pitchFamily="18" charset="0"/>
                <a:cs typeface="Times New Roman" pitchFamily="18" charset="0"/>
              </a:rPr>
              <a:t>78.3</a:t>
            </a:r>
            <a:r>
              <a:rPr lang="en-US" dirty="0">
                <a:latin typeface="Times New Roman" pitchFamily="18" charset="0"/>
                <a:cs typeface="Times New Roman" pitchFamily="18" charset="0"/>
              </a:rPr>
              <a:t>. </a:t>
            </a:r>
            <a:endParaRPr lang="az-Latn-AZ" dirty="0" smtClean="0">
              <a:latin typeface="Times New Roman" pitchFamily="18" charset="0"/>
              <a:cs typeface="Times New Roman" pitchFamily="18" charset="0"/>
            </a:endParaRPr>
          </a:p>
          <a:p>
            <a:r>
              <a:rPr lang="en-US" sz="2200" dirty="0" err="1" smtClean="0">
                <a:latin typeface="Times New Roman" pitchFamily="18" charset="0"/>
                <a:cs typeface="Times New Roman" pitchFamily="18" charset="0"/>
              </a:rPr>
              <a:t>Müəyyən</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müddətə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azadlıqdan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məhrum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etmə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ömürlük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azadlıqdan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məhrum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etmə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növündə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cəzaya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məhkum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olunmuş</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şəxslər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cəzaçəkmə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müəssisələrinin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işçi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heyətinin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başqa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şəxslərin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həyatı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üçün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bilavasitə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təhlükə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törədən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basqınlar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yaxud</a:t>
            </a:r>
            <a:r>
              <a:rPr lang="en-US" sz="2200" dirty="0">
                <a:latin typeface="Times New Roman" pitchFamily="18" charset="0"/>
                <a:cs typeface="Times New Roman" pitchFamily="18" charset="0"/>
              </a:rPr>
              <a:t> da </a:t>
            </a:r>
            <a:r>
              <a:rPr lang="en-US" sz="2200" dirty="0" err="1">
                <a:latin typeface="Times New Roman" pitchFamily="18" charset="0"/>
                <a:cs typeface="Times New Roman" pitchFamily="18" charset="0"/>
              </a:rPr>
              <a:t>qəsdən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başqa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hərəkətlər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etdikdə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habelə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mühafizə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altından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qaçdıqda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göstərilən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hərəkətlərin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qarşısını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başqa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tədbirlərlə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almaq</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mümkün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olmadıqda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müstəsna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tədbir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kimi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odlu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silah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tətbiq</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edilməsinə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yol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verilir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Qadınlar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yetkinlik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yaşına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çatmayan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şəxslər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cəzaçəkmə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müəssisəsindən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qaçdıqda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onlara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qarşı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odlu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silah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tətbiq</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edilməsinə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yol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verilmir</a:t>
            </a:r>
            <a:r>
              <a:rPr lang="en-US" sz="2200" dirty="0">
                <a:latin typeface="Times New Roman" pitchFamily="18" charset="0"/>
                <a:cs typeface="Times New Roman" pitchFamily="18" charset="0"/>
              </a:rPr>
              <a:t>.</a:t>
            </a:r>
            <a:endParaRPr lang="ru-RU" sz="22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Cəzaların icrası Məcəlləsi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655422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ctr"/>
            <a:r>
              <a:rPr lang="az-Latn-AZ" dirty="0" smtClean="0">
                <a:latin typeface="Times New Roman" pitchFamily="18" charset="0"/>
                <a:cs typeface="Times New Roman" pitchFamily="18" charset="0"/>
              </a:rPr>
              <a:t>Konstitusiya Maddə 27</a:t>
            </a:r>
          </a:p>
          <a:p>
            <a:r>
              <a:rPr lang="az-Latn-AZ" dirty="0" smtClean="0">
                <a:latin typeface="Times New Roman" pitchFamily="18" charset="0"/>
                <a:cs typeface="Times New Roman" pitchFamily="18" charset="0"/>
              </a:rPr>
              <a:t>IV</a:t>
            </a:r>
            <a:r>
              <a:rPr lang="az-Latn-AZ" dirty="0">
                <a:latin typeface="Times New Roman" pitchFamily="18" charset="0"/>
                <a:cs typeface="Times New Roman" pitchFamily="18" charset="0"/>
              </a:rPr>
              <a:t>. Qanunla nəzərdə tutulmuş zəruri müdafiə, son zərurət, cinayətkarın yaxalanması və tutulması, həbsdə olanın həbs yerindən qaçmasının qarşısının alınması, dövlətə qarşı qiyamın yatırılması və ya dövlət çevrilişinin qarşısının alınması, ölkəyə silahlı basqın edilməsi halları istisna olmaqla insana qarşı silah işlədilməsinə yol verilmir.</a:t>
            </a:r>
          </a:p>
          <a:p>
            <a:endParaRPr lang="ru-RU" dirty="0"/>
          </a:p>
        </p:txBody>
      </p:sp>
      <p:sp>
        <p:nvSpPr>
          <p:cNvPr id="3" name="Заголовок 2"/>
          <p:cNvSpPr>
            <a:spLocks noGrp="1"/>
          </p:cNvSpPr>
          <p:nvPr>
            <p:ph type="title"/>
          </p:nvPr>
        </p:nvSpPr>
        <p:spPr/>
        <p:txBody>
          <a:bodyPr>
            <a:normAutofit/>
          </a:bodyPr>
          <a:lstStyle/>
          <a:p>
            <a:r>
              <a:rPr lang="az-Latn-AZ" sz="3200" dirty="0" smtClean="0">
                <a:latin typeface="Times New Roman" pitchFamily="18" charset="0"/>
                <a:cs typeface="Times New Roman" pitchFamily="18" charset="0"/>
              </a:rPr>
              <a:t>C) Qanuna müvafiq olaraq iştişaşın və ya qiyamın yatırılması üçün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3612485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smtClean="0">
                <a:latin typeface="Times New Roman" pitchFamily="18" charset="0"/>
                <a:cs typeface="Times New Roman" pitchFamily="18" charset="0"/>
              </a:rPr>
              <a:t>Hər kəs qanunla ölüm cəzası nəzərdə tutulmuş cinayət törətməyə görə məhkəmə tərəfindən çıxarılımış belə hökmün icrasından başqa həyatından məhrum edilə bilməz.</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Qanunla nəzərdə tutulmuş ölüm cəzası</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042590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algn="just"/>
            <a:r>
              <a:rPr lang="en-US" sz="2100" dirty="0">
                <a:latin typeface="Times New Roman" pitchFamily="18" charset="0"/>
                <a:cs typeface="Times New Roman" pitchFamily="18" charset="0"/>
              </a:rPr>
              <a:t>2. </a:t>
            </a:r>
            <a:r>
              <a:rPr lang="en-US" sz="2100" dirty="0" err="1">
                <a:latin typeface="Times New Roman" pitchFamily="18" charset="0"/>
                <a:cs typeface="Times New Roman" pitchFamily="18" charset="0"/>
              </a:rPr>
              <a:t>Ölüm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hökmünün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ləğv</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edilmədiyi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ölkələrdə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ölüm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hökmü</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cinayətin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törədildiyi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dövrdə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fəaliyyətdə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olan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hazırkı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Paktın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Genosid</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cinayətlərinin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önlənilməsi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ona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görə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cəza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haqqında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Konvensiyanın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müddəalarına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zidd</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olmayan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qanuna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müvafiq</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olaraq</a:t>
            </a: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ə</a:t>
            </a:r>
            <a:r>
              <a:rPr lang="az-Latn-AZ" sz="2100" dirty="0" smtClean="0">
                <a:latin typeface="Times New Roman" pitchFamily="18" charset="0"/>
                <a:cs typeface="Times New Roman" pitchFamily="18" charset="0"/>
              </a:rPr>
              <a:t>n</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ağır</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cinayətlərə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görə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çıxarıla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bilər</a:t>
            </a:r>
            <a:r>
              <a:rPr lang="en-US" sz="2100" dirty="0">
                <a:latin typeface="Times New Roman" pitchFamily="18" charset="0"/>
                <a:cs typeface="Times New Roman" pitchFamily="18" charset="0"/>
              </a:rPr>
              <a:t>. Bu </a:t>
            </a:r>
            <a:r>
              <a:rPr lang="en-US" sz="2100" dirty="0" err="1">
                <a:latin typeface="Times New Roman" pitchFamily="18" charset="0"/>
                <a:cs typeface="Times New Roman" pitchFamily="18" charset="0"/>
              </a:rPr>
              <a:t>cəza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yalnız</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səlahiyyətli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məhkəmənin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qəti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hökmünü</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icra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etmək</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məqsədilə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həyata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keçirilə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bilər</a:t>
            </a:r>
            <a:r>
              <a:rPr lang="en-US" sz="2100" dirty="0">
                <a:latin typeface="Times New Roman" pitchFamily="18" charset="0"/>
                <a:cs typeface="Times New Roman" pitchFamily="18" charset="0"/>
              </a:rPr>
              <a:t>. </a:t>
            </a:r>
            <a:endParaRPr lang="az-Latn-AZ" sz="2100" dirty="0" smtClean="0">
              <a:latin typeface="Times New Roman" pitchFamily="18" charset="0"/>
              <a:cs typeface="Times New Roman" pitchFamily="18" charset="0"/>
            </a:endParaRPr>
          </a:p>
          <a:p>
            <a:pPr algn="just"/>
            <a:r>
              <a:rPr lang="en-US" sz="2100" dirty="0">
                <a:latin typeface="Times New Roman" pitchFamily="18" charset="0"/>
                <a:cs typeface="Times New Roman" pitchFamily="18" charset="0"/>
              </a:rPr>
              <a:t>4. </a:t>
            </a:r>
            <a:r>
              <a:rPr lang="en-US" sz="2100" dirty="0" err="1">
                <a:latin typeface="Times New Roman" pitchFamily="18" charset="0"/>
                <a:cs typeface="Times New Roman" pitchFamily="18" charset="0"/>
              </a:rPr>
              <a:t>Ölüm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hökmü</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kəsilən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hər</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bir</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kəs</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əfv</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olunmasını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ya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hökmün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yumşaldılmasını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xahiş</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etmək</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hüququna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malikdir</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Bütün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hallarda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amnistiya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əfv</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ya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ölüm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hökmünün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dəyişdirilməsi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bəxş</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edilə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bilər</a:t>
            </a:r>
            <a:r>
              <a:rPr lang="en-US" sz="2100" dirty="0">
                <a:latin typeface="Times New Roman" pitchFamily="18" charset="0"/>
                <a:cs typeface="Times New Roman" pitchFamily="18" charset="0"/>
              </a:rPr>
              <a:t>. </a:t>
            </a:r>
          </a:p>
          <a:p>
            <a:pPr algn="just"/>
            <a:r>
              <a:rPr lang="en-US" sz="2100" dirty="0">
                <a:latin typeface="Times New Roman" pitchFamily="18" charset="0"/>
                <a:cs typeface="Times New Roman" pitchFamily="18" charset="0"/>
              </a:rPr>
              <a:t>5. On </a:t>
            </a:r>
            <a:r>
              <a:rPr lang="en-US" sz="2100" dirty="0" err="1">
                <a:latin typeface="Times New Roman" pitchFamily="18" charset="0"/>
                <a:cs typeface="Times New Roman" pitchFamily="18" charset="0"/>
              </a:rPr>
              <a:t>səkkiz</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yaşı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tamam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olmamış</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şəxslərin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törətdikləri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cinayətlərə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görə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ölüm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hökmü</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kəsilmir</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belə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hökm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hamilə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qadınlara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münasibətdə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icra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edilmir</a:t>
            </a:r>
            <a:r>
              <a:rPr lang="en-US" sz="2100"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Mülki və siyasi hüquqlar haqqında Beynəlxalq pakt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63627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ctr"/>
            <a:r>
              <a:rPr lang="az-Latn-AZ" dirty="0" smtClean="0">
                <a:latin typeface="Times New Roman" pitchFamily="18" charset="0"/>
                <a:cs typeface="Times New Roman" pitchFamily="18" charset="0"/>
              </a:rPr>
              <a:t>Maddə 1 </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1. </a:t>
            </a:r>
            <a:r>
              <a:rPr lang="az-Latn-AZ" dirty="0">
                <a:latin typeface="Times New Roman" pitchFamily="18" charset="0"/>
                <a:cs typeface="Times New Roman" pitchFamily="18" charset="0"/>
              </a:rPr>
              <a:t>B</a:t>
            </a:r>
            <a:r>
              <a:rPr lang="az-Latn-AZ" dirty="0" smtClean="0">
                <a:latin typeface="Times New Roman" pitchFamily="18" charset="0"/>
                <a:cs typeface="Times New Roman" pitchFamily="18" charset="0"/>
              </a:rPr>
              <a:t>u Protokolun iştirakçısı olan dövlətin yurisdiksiyasında olan heç kəs ölüm cəzasına məhkum olunmur.</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2. </a:t>
            </a:r>
            <a:r>
              <a:rPr lang="az-Latn-AZ" dirty="0" smtClean="0">
                <a:latin typeface="Times New Roman" pitchFamily="18" charset="0"/>
                <a:cs typeface="Times New Roman" pitchFamily="18" charset="0"/>
              </a:rPr>
              <a:t>Hər bir iştirakçı dövlət öz yurisdiksiyasında ölüm cəzasının ləğvi üçün bütün zəruri tədbirləti görür.</a:t>
            </a:r>
            <a:r>
              <a:rPr lang="ru-RU" dirty="0" smtClean="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sz="2200" b="1" dirty="0" smtClean="0">
                <a:latin typeface="Times New Roman" pitchFamily="18" charset="0"/>
                <a:cs typeface="Times New Roman" pitchFamily="18" charset="0"/>
              </a:rPr>
              <a:t>Mülki və Siyasi hüquqlar haqqında Beynəlxalq Paktın Ölüm hökmünun ləğvinə yönəlmiş ikinci Fakultativ Protokolu 15 dekabr 1989</a:t>
            </a:r>
            <a:r>
              <a:rPr lang="ru-RU" dirty="0"/>
              <a:t/>
            </a:r>
            <a:br>
              <a:rPr lang="ru-RU" dirty="0"/>
            </a:br>
            <a:endParaRPr lang="ru-RU" dirty="0"/>
          </a:p>
        </p:txBody>
      </p:sp>
    </p:spTree>
    <p:extLst>
      <p:ext uri="{BB962C8B-B14F-4D97-AF65-F5344CB8AC3E}">
        <p14:creationId xmlns:p14="http://schemas.microsoft.com/office/powerpoint/2010/main" val="15626184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az-Latn-AZ" dirty="0">
                <a:latin typeface="Times New Roman" pitchFamily="18" charset="0"/>
                <a:cs typeface="Times New Roman" pitchFamily="18" charset="0"/>
              </a:rPr>
              <a:t>II. Dövlətə silahlı basqın zamanı düşmən əsgərlərinin öldürülməsi, məhkəmənin qanuni qüvvəyə minmiş hökmünə əsasən ölüm cəzasının tətbiqi və qanunla nəzərdə tutulmuş digər hallar istisna olmaqla, hər bir şəxsin yaşamaq hüququ toxunulmazdır.</a:t>
            </a:r>
          </a:p>
          <a:p>
            <a:r>
              <a:rPr lang="az-Latn-AZ" dirty="0">
                <a:latin typeface="Times New Roman" pitchFamily="18" charset="0"/>
                <a:cs typeface="Times New Roman" pitchFamily="18" charset="0"/>
              </a:rPr>
              <a:t>III. Müstəsna cəza tədbiri kimi ölüm cəzası, tam ləğv edilənədək , yalnız dövlətə, insan həyatına və sağlamlığına qarşı xüsusilə ağır cinayətlərə görə qanunla müəyyən edilə bilər.</a:t>
            </a:r>
          </a:p>
          <a:p>
            <a:endParaRPr lang="ru-RU" dirty="0"/>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Konstitusiyanın 27-ci maddəsi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7510177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algn="ctr"/>
            <a:r>
              <a:rPr lang="az-Latn-AZ" b="1" dirty="0" smtClean="0">
                <a:latin typeface="Times New Roman" pitchFamily="18" charset="0"/>
                <a:cs typeface="Times New Roman" pitchFamily="18" charset="0"/>
              </a:rPr>
              <a:t>Maddə 23</a:t>
            </a:r>
          </a:p>
          <a:p>
            <a:pPr algn="ctr"/>
            <a:r>
              <a:rPr lang="az-Latn-AZ" b="1" dirty="0" smtClean="0">
                <a:latin typeface="Times New Roman" pitchFamily="18" charset="0"/>
                <a:cs typeface="Times New Roman" pitchFamily="18" charset="0"/>
              </a:rPr>
              <a:t>Güllələnmə</a:t>
            </a:r>
          </a:p>
          <a:p>
            <a:r>
              <a:rPr lang="az-Latn-AZ" dirty="0" smtClean="0">
                <a:latin typeface="Times New Roman" pitchFamily="18" charset="0"/>
                <a:cs typeface="Times New Roman" pitchFamily="18" charset="0"/>
              </a:rPr>
              <a:t>Sovet hakimiyyətinin və Sovet quruluşunun əsaslarını təhdid edən cinayətlərin daha ağır növləri ilə mübarizə etmək üçün SSR İttifaqı Mərkəzi icraiyyə komitəsi tərəfindən ləğv edilənə qədər həmin Məcəllənin xüsusi maddələrində göstərilmiş hallarda zəhmətkeşlər dövləti müdafiəsinin müstəsna tədbiri sifətilə güllələnmək tətbiq olunur.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az-Latn-AZ" sz="3200" dirty="0" smtClean="0">
                <a:latin typeface="Times New Roman" pitchFamily="18" charset="0"/>
                <a:cs typeface="Times New Roman" pitchFamily="18" charset="0"/>
              </a:rPr>
              <a:t>Azərbaycan SSR Cinayət Məcəlləsi 1927</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2829005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ctr"/>
            <a:r>
              <a:rPr lang="az-Latn-AZ" b="1" dirty="0" smtClean="0">
                <a:latin typeface="Times New Roman" pitchFamily="18" charset="0"/>
                <a:cs typeface="Times New Roman" pitchFamily="18" charset="0"/>
              </a:rPr>
              <a:t>Maddə 24</a:t>
            </a:r>
          </a:p>
          <a:p>
            <a:pPr algn="ctr"/>
            <a:r>
              <a:rPr lang="az-Latn-AZ" b="1" dirty="0" smtClean="0">
                <a:latin typeface="Times New Roman" pitchFamily="18" charset="0"/>
                <a:cs typeface="Times New Roman" pitchFamily="18" charset="0"/>
              </a:rPr>
              <a:t>Güllələnmənin tətbiq edilməməsi</a:t>
            </a:r>
          </a:p>
          <a:p>
            <a:r>
              <a:rPr lang="az-Latn-AZ" dirty="0" smtClean="0">
                <a:latin typeface="Times New Roman" pitchFamily="18" charset="0"/>
                <a:cs typeface="Times New Roman" pitchFamily="18" charset="0"/>
              </a:rPr>
              <a:t>Cinayət edən zamanda on səkkiz yaşına çatmamış və hamilə qadınlar güllələnməyə məhkum edilə bilməzlər.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a:latin typeface="Times New Roman" pitchFamily="18" charset="0"/>
                <a:cs typeface="Times New Roman" pitchFamily="18" charset="0"/>
              </a:rPr>
              <a:t>Azərbaycan SSR Cinayət Məcəlləsi 1927</a:t>
            </a:r>
            <a:endParaRPr lang="ru-RU" dirty="0"/>
          </a:p>
        </p:txBody>
      </p:sp>
    </p:spTree>
    <p:extLst>
      <p:ext uri="{BB962C8B-B14F-4D97-AF65-F5344CB8AC3E}">
        <p14:creationId xmlns:p14="http://schemas.microsoft.com/office/powerpoint/2010/main" val="30958901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pPr algn="ctr" fontAlgn="base"/>
            <a:r>
              <a:rPr lang="en-US" b="1" i="1" dirty="0" err="1">
                <a:latin typeface="Times New Roman" pitchFamily="18" charset="0"/>
                <a:cs typeface="Times New Roman" pitchFamily="18" charset="0"/>
              </a:rPr>
              <a:t>Maddə</a:t>
            </a:r>
            <a:r>
              <a:rPr lang="en-US" b="1" i="1" dirty="0">
                <a:latin typeface="Times New Roman" pitchFamily="18" charset="0"/>
                <a:cs typeface="Times New Roman" pitchFamily="18" charset="0"/>
              </a:rPr>
              <a:t> 22. </a:t>
            </a:r>
            <a:r>
              <a:rPr lang="en-US" b="1" i="1" dirty="0" err="1">
                <a:latin typeface="Times New Roman" pitchFamily="18" charset="0"/>
                <a:cs typeface="Times New Roman" pitchFamily="18" charset="0"/>
              </a:rPr>
              <a:t>Müstəsna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cəza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tədbiri</a:t>
            </a:r>
            <a:r>
              <a:rPr lang="en-US" b="1" i="1" dirty="0">
                <a:latin typeface="Times New Roman" pitchFamily="18" charset="0"/>
                <a:cs typeface="Times New Roman" pitchFamily="18" charset="0"/>
              </a:rPr>
              <a:t> — </a:t>
            </a:r>
            <a:r>
              <a:rPr lang="en-US" b="1" i="1" dirty="0" err="1">
                <a:latin typeface="Times New Roman" pitchFamily="18" charset="0"/>
                <a:cs typeface="Times New Roman" pitchFamily="18" charset="0"/>
              </a:rPr>
              <a:t>ölüm</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cəzası</a:t>
            </a:r>
            <a:endParaRPr lang="en-US" b="1" i="1" dirty="0">
              <a:latin typeface="Times New Roman" pitchFamily="18" charset="0"/>
              <a:cs typeface="Times New Roman" pitchFamily="18" charset="0"/>
            </a:endParaRPr>
          </a:p>
          <a:p>
            <a:pPr lvl="1" algn="just" fontAlgn="base"/>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Dövləti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üstündə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məsuliyyəti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haqqında</a:t>
            </a:r>
            <a:r>
              <a:rPr lang="en-US" dirty="0">
                <a:latin typeface="Times New Roman" pitchFamily="18" charset="0"/>
                <a:cs typeface="Times New Roman" pitchFamily="18" charset="0"/>
              </a:rPr>
              <a:t>» SSRİ </a:t>
            </a:r>
            <a:r>
              <a:rPr lang="en-US" dirty="0" err="1">
                <a:latin typeface="Times New Roman" pitchFamily="18" charset="0"/>
                <a:cs typeface="Times New Roman" pitchFamily="18" charset="0"/>
              </a:rPr>
              <a:t>Qanunu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nəzərdə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tutulan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hallarda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dövləti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üstündə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qəsdən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öldürməyə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məsuliyyət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müəyyən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edən</a:t>
            </a:r>
            <a:r>
              <a:rPr lang="en-US" dirty="0">
                <a:latin typeface="Times New Roman" pitchFamily="18" charset="0"/>
                <a:cs typeface="Times New Roman" pitchFamily="18" charset="0"/>
              </a:rPr>
              <a:t> SSR </a:t>
            </a:r>
            <a:r>
              <a:rPr lang="en-US" dirty="0" err="1">
                <a:latin typeface="Times New Roman" pitchFamily="18" charset="0"/>
                <a:cs typeface="Times New Roman" pitchFamily="18" charset="0"/>
              </a:rPr>
              <a:t>İttifaqı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qanunlarının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Məcəllənin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maddələrində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göstərilən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ağırlaşdırıcı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hallarda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qəsdən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öldürmək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üstündə</a:t>
            </a:r>
            <a:r>
              <a:rPr lang="en-US" dirty="0">
                <a:latin typeface="Times New Roman" pitchFamily="18" charset="0"/>
                <a:cs typeface="Times New Roman" pitchFamily="18" charset="0"/>
              </a:rPr>
              <a:t>, SSR </a:t>
            </a:r>
            <a:r>
              <a:rPr lang="en-US" dirty="0" err="1">
                <a:latin typeface="Times New Roman" pitchFamily="18" charset="0"/>
                <a:cs typeface="Times New Roman" pitchFamily="18" charset="0"/>
              </a:rPr>
              <a:t>İttifaqı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qanunvericiliyində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xüsusi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olaraq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nəzərdə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tutulan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ayrı-ayrı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hallarda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habelə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bəzi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digər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xüsusilə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ağır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üstündə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ölüm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cəzasının</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güllələnmənin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müstəsna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cəza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tədbiri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olmaq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etibarı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cəza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tədbiri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tamamilə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ləğv</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olunanadək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tətbiqinə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verilir</a:t>
            </a:r>
            <a:r>
              <a:rPr lang="en-US" dirty="0">
                <a:latin typeface="Times New Roman" pitchFamily="18" charset="0"/>
                <a:cs typeface="Times New Roman" pitchFamily="18" charset="0"/>
              </a:rPr>
              <a:t>.</a:t>
            </a:r>
          </a:p>
          <a:p>
            <a:pPr lvl="1" algn="just" fontAlgn="base"/>
            <a:r>
              <a:rPr lang="en-US" dirty="0" err="1">
                <a:latin typeface="Times New Roman" pitchFamily="18" charset="0"/>
                <a:cs typeface="Times New Roman" pitchFamily="18" charset="0"/>
              </a:rPr>
              <a:t>Cinayət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törədənədək</a:t>
            </a:r>
            <a:r>
              <a:rPr lang="en-US" dirty="0">
                <a:latin typeface="Times New Roman" pitchFamily="18" charset="0"/>
                <a:cs typeface="Times New Roman" pitchFamily="18" charset="0"/>
              </a:rPr>
              <a:t> on </a:t>
            </a:r>
            <a:r>
              <a:rPr lang="en-US" dirty="0" err="1">
                <a:latin typeface="Times New Roman" pitchFamily="18" charset="0"/>
                <a:cs typeface="Times New Roman" pitchFamily="18" charset="0"/>
              </a:rPr>
              <a:t>səkkiz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yaşına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çatmayan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şəxslər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törədən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hökm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çıxarılan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vaxt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hamiləlik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vəziyyətində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qadınlar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ölüm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cəzasına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Hökm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icra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hamiləlik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vəziyyətində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qadınlara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ölüm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cəzası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tətbiq</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edilə</a:t>
            </a:r>
            <a:endParaRPr lang="ru-RU" dirty="0"/>
          </a:p>
        </p:txBody>
      </p:sp>
      <p:sp>
        <p:nvSpPr>
          <p:cNvPr id="3" name="Заголовок 2"/>
          <p:cNvSpPr>
            <a:spLocks noGrp="1"/>
          </p:cNvSpPr>
          <p:nvPr>
            <p:ph type="title"/>
          </p:nvPr>
        </p:nvSpPr>
        <p:spPr/>
        <p:txBody>
          <a:bodyPr>
            <a:normAutofit/>
          </a:bodyPr>
          <a:lstStyle/>
          <a:p>
            <a:r>
              <a:rPr lang="en-US" sz="3200" b="1" dirty="0" err="1">
                <a:latin typeface="Times New Roman" pitchFamily="18" charset="0"/>
                <a:cs typeface="Times New Roman" pitchFamily="18" charset="0"/>
              </a:rPr>
              <a:t>Azərbaycan</a:t>
            </a:r>
            <a:r>
              <a:rPr lang="en-US" sz="3200" b="1" dirty="0">
                <a:latin typeface="Times New Roman" pitchFamily="18" charset="0"/>
                <a:cs typeface="Times New Roman" pitchFamily="18" charset="0"/>
              </a:rPr>
              <a:t> SSR </a:t>
            </a:r>
            <a:r>
              <a:rPr lang="en-US" sz="3200" b="1" dirty="0" err="1">
                <a:latin typeface="Times New Roman" pitchFamily="18" charset="0"/>
                <a:cs typeface="Times New Roman" pitchFamily="18" charset="0"/>
              </a:rPr>
              <a:t>Cinayət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Məcəlləsi</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az-Latn-AZ" sz="3200" b="1" dirty="0" smtClean="0">
                <a:latin typeface="Times New Roman" pitchFamily="18" charset="0"/>
                <a:cs typeface="Times New Roman" pitchFamily="18" charset="0"/>
              </a:rPr>
              <a:t>1960.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12958083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smtClean="0">
                <a:latin typeface="Times New Roman" pitchFamily="18" charset="0"/>
                <a:cs typeface="Times New Roman" pitchFamily="18" charset="0"/>
              </a:rPr>
              <a:t>Dinc dövr şəraitində ölüm cəzasının tətbiqinə daha lüzum olmadığı qənaətinə gələrək, Ali Sovetin Rəyasət Heyəti qərara alır:</a:t>
            </a:r>
          </a:p>
          <a:p>
            <a:r>
              <a:rPr lang="az-Latn-AZ" dirty="0" smtClean="0">
                <a:latin typeface="Times New Roman" pitchFamily="18" charset="0"/>
                <a:cs typeface="Times New Roman" pitchFamily="18" charset="0"/>
              </a:rPr>
              <a:t>SSSRİ-də qüvvədə olan qanunlarla müəyyən edilmiş cinayətlər üçün ölüm cəzası dinc dövrdə ləğv edilsin.</a:t>
            </a:r>
          </a:p>
          <a:p>
            <a:r>
              <a:rPr lang="az-Latn-AZ" dirty="0" smtClean="0">
                <a:latin typeface="Times New Roman" pitchFamily="18" charset="0"/>
                <a:cs typeface="Times New Roman" pitchFamily="18" charset="0"/>
              </a:rPr>
              <a:t>Bu cəza 25 il müddətinə islah əmək düşərgələrinə salmaq cəzası ilə əvəz edilsin.</a:t>
            </a:r>
          </a:p>
          <a:p>
            <a:endParaRPr lang="ru-RU" dirty="0"/>
          </a:p>
        </p:txBody>
      </p:sp>
      <p:sp>
        <p:nvSpPr>
          <p:cNvPr id="3" name="Заголовок 2"/>
          <p:cNvSpPr>
            <a:spLocks noGrp="1"/>
          </p:cNvSpPr>
          <p:nvPr>
            <p:ph type="title"/>
          </p:nvPr>
        </p:nvSpPr>
        <p:spPr>
          <a:xfrm>
            <a:off x="395536" y="404664"/>
            <a:ext cx="8229600" cy="1252728"/>
          </a:xfrm>
        </p:spPr>
        <p:txBody>
          <a:bodyPr>
            <a:normAutofit/>
          </a:bodyPr>
          <a:lstStyle/>
          <a:p>
            <a:r>
              <a:rPr lang="az-Latn-AZ" sz="2800" dirty="0" smtClean="0">
                <a:latin typeface="Times New Roman" pitchFamily="18" charset="0"/>
                <a:cs typeface="Times New Roman" pitchFamily="18" charset="0"/>
              </a:rPr>
              <a:t>Ölüm cəzasının ləğv edilməsi haqqında SSRİ Ali Sovetinin Rəyasət Heyətinin Fərmanı. 26.05.1947</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471199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10000"/>
          </a:bodyPr>
          <a:lstStyle/>
          <a:p>
            <a:pPr algn="ctr"/>
            <a:r>
              <a:rPr lang="az-Latn-AZ" dirty="0" smtClean="0">
                <a:latin typeface="Times New Roman" pitchFamily="18" charset="0"/>
                <a:cs typeface="Times New Roman" pitchFamily="18" charset="0"/>
              </a:rPr>
              <a:t>Maddə 6</a:t>
            </a:r>
          </a:p>
          <a:p>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Yaşamaq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alınmaz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hüququdur</a:t>
            </a:r>
            <a:r>
              <a:rPr lang="en-US" dirty="0">
                <a:latin typeface="Times New Roman" pitchFamily="18" charset="0"/>
                <a:cs typeface="Times New Roman" pitchFamily="18" charset="0"/>
              </a:rPr>
              <a:t>. Bu </a:t>
            </a:r>
            <a:r>
              <a:rPr lang="en-US" dirty="0" err="1">
                <a:latin typeface="Times New Roman" pitchFamily="18" charset="0"/>
                <a:cs typeface="Times New Roman" pitchFamily="18" charset="0"/>
              </a:rPr>
              <a:t>hüquq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qanunla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qorunur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özbaşınalıqla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həyatdan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məhrum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p>
          <a:p>
            <a:pPr marL="0" indent="0">
              <a:buNone/>
            </a:pPr>
            <a:endParaRPr lang="ru-RU" dirty="0">
              <a:latin typeface="Times New Roman" pitchFamily="18" charset="0"/>
              <a:cs typeface="Times New Roman" pitchFamily="18" charset="0"/>
            </a:endParaRPr>
          </a:p>
          <a:p>
            <a:r>
              <a:rPr lang="en-US" dirty="0" smtClean="0">
                <a:latin typeface="Times New Roman" pitchFamily="18" charset="0"/>
                <a:cs typeface="Times New Roman" pitchFamily="18" charset="0"/>
              </a:rPr>
              <a:t>3</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Həyatdan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məhrum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genosid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tərkibi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daşıyarsa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nəzərdə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saxlamaq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lazımdır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hazırkı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maddənin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müddəası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hazırkı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Paktda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iştirak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dövlətlərə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Genosid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cinayətlərinin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önlənilməsi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cəza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haqqında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Konvensiyasının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müddəalarına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uyğun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olaraq</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qəbul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istənilən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öhdəlikdən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vəchlə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çəkilmək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verilmir</a:t>
            </a:r>
            <a:r>
              <a:rPr lang="en-US" dirty="0">
                <a:latin typeface="Times New Roman" pitchFamily="18" charset="0"/>
                <a:cs typeface="Times New Roman" pitchFamily="18" charset="0"/>
              </a:rPr>
              <a:t>. </a:t>
            </a:r>
          </a:p>
          <a:p>
            <a:pPr marL="0" indent="0">
              <a:buNone/>
            </a:pP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a:t/>
            </a:r>
            <a:br>
              <a:rPr lang="ru-RU" dirty="0"/>
            </a:br>
            <a:r>
              <a:rPr lang="en-US" dirty="0"/>
              <a:t> </a:t>
            </a:r>
            <a:r>
              <a:rPr lang="en-US" sz="2700" b="1" dirty="0">
                <a:latin typeface="Times New Roman" pitchFamily="18" charset="0"/>
                <a:cs typeface="Times New Roman" pitchFamily="18" charset="0"/>
              </a:rPr>
              <a:t>MÜLKI VƏ SIYASI HÜQUQLAR HAQQINDA BEYNƏLXALQ PAKT </a:t>
            </a:r>
            <a:endParaRPr lang="ru-RU" sz="2700" dirty="0">
              <a:latin typeface="Times New Roman" pitchFamily="18" charset="0"/>
              <a:cs typeface="Times New Roman" pitchFamily="18" charset="0"/>
            </a:endParaRPr>
          </a:p>
        </p:txBody>
      </p:sp>
    </p:spTree>
    <p:extLst>
      <p:ext uri="{BB962C8B-B14F-4D97-AF65-F5344CB8AC3E}">
        <p14:creationId xmlns:p14="http://schemas.microsoft.com/office/powerpoint/2010/main" val="37177264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az-Latn-AZ" b="1" dirty="0">
                <a:latin typeface="Times New Roman" pitchFamily="18" charset="0"/>
                <a:cs typeface="Times New Roman" pitchFamily="18" charset="0"/>
              </a:rPr>
              <a:t>Jabari </a:t>
            </a:r>
            <a:r>
              <a:rPr lang="az-Latn-AZ" b="1" dirty="0" smtClean="0">
                <a:latin typeface="Times New Roman" pitchFamily="18" charset="0"/>
                <a:cs typeface="Times New Roman" pitchFamily="18" charset="0"/>
              </a:rPr>
              <a:t>v. </a:t>
            </a:r>
            <a:r>
              <a:rPr lang="az-Latn-AZ" b="1" dirty="0">
                <a:latin typeface="Times New Roman" pitchFamily="18" charset="0"/>
                <a:cs typeface="Times New Roman" pitchFamily="18" charset="0"/>
              </a:rPr>
              <a:t>Turkey </a:t>
            </a:r>
            <a:r>
              <a:rPr lang="az-Latn-AZ" b="1" dirty="0" smtClean="0">
                <a:latin typeface="Times New Roman" pitchFamily="18" charset="0"/>
                <a:cs typeface="Times New Roman" pitchFamily="18" charset="0"/>
              </a:rPr>
              <a:t>(N-40035/98</a:t>
            </a:r>
            <a:r>
              <a:rPr lang="az-Latn-AZ" b="1" dirty="0">
                <a:latin typeface="Times New Roman" pitchFamily="18" charset="0"/>
                <a:cs typeface="Times New Roman" pitchFamily="18" charset="0"/>
              </a:rPr>
              <a:t>), </a:t>
            </a:r>
            <a:r>
              <a:rPr lang="az-Latn-AZ" b="1" dirty="0" smtClean="0">
                <a:latin typeface="Times New Roman" pitchFamily="18" charset="0"/>
                <a:cs typeface="Times New Roman" pitchFamily="18" charset="0"/>
              </a:rPr>
              <a:t>11.07.2000</a:t>
            </a:r>
          </a:p>
          <a:p>
            <a:r>
              <a:rPr lang="az-Latn-AZ" dirty="0" smtClean="0">
                <a:latin typeface="Times New Roman" pitchFamily="18" charset="0"/>
                <a:cs typeface="Times New Roman" pitchFamily="18" charset="0"/>
              </a:rPr>
              <a:t>Üzv dövlətlər beynəlxalq hüququn ümumqəbulolunmuş normalarına uyğun olaraq öz ölkəsinə gələn xarici vətəndaşlara nəzarət etmək və onları deportasiya etmək hüququna malikdirlər. Nə Konvensiyada nə də ona Əlavə Protokollarda sığınacaq hüququna təminat verilməmişdir. Lakin, məhkəmə təcrübəsi göstərir ki, əgər deportasiya edilən ölkədə şəxsin işgəncəyə məruz qalmaq riski vardırsa, bu zaman dövlət 3-cü maddənin tələblərini pozmuş olacaq. Bu maddə işin bütün incəliklərilə baxılmasını, dövlətin şəxsi verməmək öhdəliyini müəyyən edir. </a:t>
            </a:r>
            <a:endParaRPr lang="az-Latn-AZ"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az-Latn-AZ" sz="2700" b="1" i="1" dirty="0" smtClean="0">
                <a:latin typeface="Times New Roman" pitchFamily="18" charset="0"/>
                <a:cs typeface="Times New Roman" pitchFamily="18" charset="0"/>
              </a:rPr>
              <a:t/>
            </a:r>
            <a:br>
              <a:rPr lang="az-Latn-AZ" sz="2700" b="1" i="1" dirty="0" smtClean="0">
                <a:latin typeface="Times New Roman" pitchFamily="18" charset="0"/>
                <a:cs typeface="Times New Roman" pitchFamily="18" charset="0"/>
              </a:rPr>
            </a:br>
            <a:r>
              <a:rPr lang="az-Latn-AZ" sz="2700" b="1" i="1" dirty="0">
                <a:latin typeface="Times New Roman" pitchFamily="18" charset="0"/>
                <a:cs typeface="Times New Roman" pitchFamily="18" charset="0"/>
              </a:rPr>
              <a:t/>
            </a:r>
            <a:br>
              <a:rPr lang="az-Latn-AZ" sz="2700" b="1" i="1" dirty="0">
                <a:latin typeface="Times New Roman" pitchFamily="18" charset="0"/>
                <a:cs typeface="Times New Roman" pitchFamily="18" charset="0"/>
              </a:rPr>
            </a:br>
            <a:r>
              <a:rPr lang="az-Latn-AZ" sz="2700" b="1" i="1" dirty="0" smtClean="0">
                <a:latin typeface="Times New Roman" pitchFamily="18" charset="0"/>
                <a:cs typeface="Times New Roman" pitchFamily="18" charset="0"/>
              </a:rPr>
              <a:t/>
            </a:r>
            <a:br>
              <a:rPr lang="az-Latn-AZ" sz="2700" b="1" i="1" dirty="0" smtClean="0">
                <a:latin typeface="Times New Roman" pitchFamily="18" charset="0"/>
                <a:cs typeface="Times New Roman" pitchFamily="18" charset="0"/>
              </a:rPr>
            </a:br>
            <a:r>
              <a:rPr lang="az-Latn-AZ" sz="3100" b="1" i="1" dirty="0" smtClean="0">
                <a:latin typeface="Times New Roman" pitchFamily="18" charset="0"/>
                <a:cs typeface="Times New Roman" pitchFamily="18" charset="0"/>
              </a:rPr>
              <a:t>Ölüm </a:t>
            </a:r>
            <a:r>
              <a:rPr lang="az-Latn-AZ" sz="3100" b="1" i="1" dirty="0">
                <a:latin typeface="Times New Roman" pitchFamily="18" charset="0"/>
                <a:cs typeface="Times New Roman" pitchFamily="18" charset="0"/>
              </a:rPr>
              <a:t>cəzası </a:t>
            </a:r>
            <a:r>
              <a:rPr lang="az-Latn-AZ" sz="3100" b="1" i="1" dirty="0" smtClean="0">
                <a:latin typeface="Times New Roman" pitchFamily="18" charset="0"/>
                <a:cs typeface="Times New Roman" pitchFamily="18" charset="0"/>
              </a:rPr>
              <a:t>işgəncə, qeyri-insani </a:t>
            </a:r>
            <a:r>
              <a:rPr lang="az-Latn-AZ" sz="3100" b="1" i="1" dirty="0">
                <a:latin typeface="Times New Roman" pitchFamily="18" charset="0"/>
                <a:cs typeface="Times New Roman" pitchFamily="18" charset="0"/>
              </a:rPr>
              <a:t>və ləyaqəti alçaldan rəftar kimi.</a:t>
            </a:r>
            <a:br>
              <a:rPr lang="az-Latn-AZ" sz="3100" b="1" i="1" dirty="0">
                <a:latin typeface="Times New Roman" pitchFamily="18" charset="0"/>
                <a:cs typeface="Times New Roman" pitchFamily="18" charset="0"/>
              </a:rPr>
            </a:br>
            <a:r>
              <a:rPr lang="az-Latn-AZ" sz="3100" b="1" i="1" dirty="0">
                <a:latin typeface="Times New Roman" pitchFamily="18" charset="0"/>
                <a:cs typeface="Times New Roman" pitchFamily="18" charset="0"/>
              </a:rPr>
              <a:t/>
            </a:r>
            <a:br>
              <a:rPr lang="az-Latn-AZ" sz="3100" b="1" i="1" dirty="0">
                <a:latin typeface="Times New Roman" pitchFamily="18" charset="0"/>
                <a:cs typeface="Times New Roman" pitchFamily="18" charset="0"/>
              </a:rPr>
            </a:br>
            <a:endParaRPr lang="ru-RU" sz="3100" dirty="0"/>
          </a:p>
        </p:txBody>
      </p:sp>
    </p:spTree>
    <p:extLst>
      <p:ext uri="{BB962C8B-B14F-4D97-AF65-F5344CB8AC3E}">
        <p14:creationId xmlns:p14="http://schemas.microsoft.com/office/powerpoint/2010/main" val="25520159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az-Latn-AZ" b="1" dirty="0">
                <a:latin typeface="Times New Roman" pitchFamily="18" charset="0"/>
                <a:cs typeface="Times New Roman" pitchFamily="18" charset="0"/>
              </a:rPr>
              <a:t>Soering </a:t>
            </a:r>
            <a:r>
              <a:rPr lang="az-Latn-AZ" b="1" dirty="0" smtClean="0">
                <a:latin typeface="Times New Roman" pitchFamily="18" charset="0"/>
                <a:cs typeface="Times New Roman" pitchFamily="18" charset="0"/>
              </a:rPr>
              <a:t>v. </a:t>
            </a:r>
            <a:r>
              <a:rPr lang="az-Latn-AZ" b="1" dirty="0">
                <a:latin typeface="Times New Roman" pitchFamily="18" charset="0"/>
                <a:cs typeface="Times New Roman" pitchFamily="18" charset="0"/>
              </a:rPr>
              <a:t>United Kingdom (14038/88), </a:t>
            </a:r>
            <a:r>
              <a:rPr lang="az-Latn-AZ" b="1" dirty="0" smtClean="0">
                <a:latin typeface="Times New Roman" pitchFamily="18" charset="0"/>
                <a:cs typeface="Times New Roman" pitchFamily="18" charset="0"/>
              </a:rPr>
              <a:t>07.07.1989</a:t>
            </a:r>
            <a:endParaRPr lang="ru-RU" b="1"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Ərizəçinin uzun müddət və ağır şəraitdə ölüm kamerasında saxlanılması onun yaşı və psixoloji vəziyyəti nəzərə alınaraq, 3-cü maddə ilə təminat verilən işgəncə, qeyri insani və ləyaqəti alçaldan rəftara məruz qalmamaq hüququnu pozur. Nazirin ektradisiya qərarı 3-cü maddənin tələbini pozur. </a:t>
            </a:r>
          </a:p>
        </p:txBody>
      </p:sp>
      <p:sp>
        <p:nvSpPr>
          <p:cNvPr id="3" name="Заголовок 2"/>
          <p:cNvSpPr>
            <a:spLocks noGrp="1"/>
          </p:cNvSpPr>
          <p:nvPr>
            <p:ph type="title"/>
          </p:nvPr>
        </p:nvSpPr>
        <p:spPr/>
        <p:txBody>
          <a:bodyPr>
            <a:normAutofit fontScale="90000"/>
          </a:bodyPr>
          <a:lstStyle/>
          <a:p>
            <a:r>
              <a:rPr lang="az-Latn-AZ" b="1" i="1" dirty="0">
                <a:latin typeface="Times New Roman" pitchFamily="18" charset="0"/>
                <a:cs typeface="Times New Roman" pitchFamily="18" charset="0"/>
              </a:rPr>
              <a:t>Ölüm </a:t>
            </a:r>
            <a:r>
              <a:rPr lang="az-Latn-AZ" b="1" i="1" dirty="0" smtClean="0">
                <a:latin typeface="Times New Roman" pitchFamily="18" charset="0"/>
                <a:cs typeface="Times New Roman" pitchFamily="18" charset="0"/>
              </a:rPr>
              <a:t>kamerası sindromu</a:t>
            </a:r>
            <a:r>
              <a:rPr lang="az-Latn-AZ" dirty="0">
                <a:latin typeface="Times New Roman" pitchFamily="18" charset="0"/>
                <a:cs typeface="Times New Roman" pitchFamily="18" charset="0"/>
              </a:rPr>
              <a:t/>
            </a:r>
            <a:br>
              <a:rPr lang="az-Latn-AZ"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42458412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b="1" dirty="0" smtClean="0">
                <a:latin typeface="Times New Roman" pitchFamily="18" charset="0"/>
                <a:cs typeface="Times New Roman" pitchFamily="18" charset="0"/>
              </a:rPr>
              <a:t>Kulevski v. Russian Federation (N20696/12),20.11.2012.</a:t>
            </a:r>
          </a:p>
          <a:p>
            <a:r>
              <a:rPr lang="az-Latn-AZ" dirty="0" smtClean="0">
                <a:latin typeface="Times New Roman" pitchFamily="18" charset="0"/>
                <a:cs typeface="Times New Roman" pitchFamily="18" charset="0"/>
              </a:rPr>
              <a:t>Məhkəmə ölüm cəzasının icra olunmaması ilə bağlı Baş Prokurorun verdiyi təminatın əhəmiyyətinmi qeyd edir. Bu öhdəlik qanunvericiliklə nəzərdə tutulmuş və Belorusiyanın Rusiyadakı səfirliyi tərəfindən təsdiq edilmişdir. Bu bir dövlətlərarası öhdəlik kimi qiymətləndirilməlidir.</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Ölüm cəzasına məhkum olunmaq riski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7308611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az-Latn-AZ" b="1" dirty="0" smtClean="0">
                <a:latin typeface="Times New Roman" pitchFamily="18" charset="0"/>
                <a:cs typeface="Times New Roman" pitchFamily="18" charset="0"/>
              </a:rPr>
              <a:t>Öcalan v. Turkey (N- 46221/99), 12.05.2005</a:t>
            </a:r>
          </a:p>
          <a:p>
            <a:r>
              <a:rPr lang="az-Latn-AZ" dirty="0" smtClean="0">
                <a:latin typeface="Times New Roman" pitchFamily="18" charset="0"/>
                <a:cs typeface="Times New Roman" pitchFamily="18" charset="0"/>
              </a:rPr>
              <a:t>Ədalətsiz məhkəmə araşdırılması nəticəsində çıxarılmış məhkəmə hökmü şəxsin ölüm cəzasının icra olunacağı qorxusunu yaşamağa və əzab çəkməsinə vadar etmişdir. Söhbət insan həyatından getdiyi üçün belə işgəncə hökmün əsasını təşkil edən ədalətsiz məhkəmə araşdırmasından təcrid olunmuş şəkildə baxıla bilməz. Ədalətsiz məhkəmə hökmü ilə çıxarılmış ölüm cəzası qeyri insani rəftara bərabər tutulur.  </a:t>
            </a:r>
          </a:p>
          <a:p>
            <a:endParaRPr lang="ru-RU" dirty="0"/>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Ədalətsiz məhkəmə araşdırılması nəticəsində çıxarılmış ölüm hökmü</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9981764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ctr"/>
            <a:r>
              <a:rPr lang="az-Latn-AZ" b="1" dirty="0" smtClean="0">
                <a:latin typeface="Times New Roman" pitchFamily="18" charset="0"/>
                <a:cs typeface="Times New Roman" pitchFamily="18" charset="0"/>
              </a:rPr>
              <a:t>Nəzəriyyələr</a:t>
            </a:r>
          </a:p>
          <a:p>
            <a:r>
              <a:rPr lang="az-Latn-AZ" dirty="0" smtClean="0">
                <a:latin typeface="Times New Roman" pitchFamily="18" charset="0"/>
                <a:cs typeface="Times New Roman" pitchFamily="18" charset="0"/>
              </a:rPr>
              <a:t>Absolut</a:t>
            </a:r>
          </a:p>
          <a:p>
            <a:r>
              <a:rPr lang="az-Latn-AZ" dirty="0" smtClean="0">
                <a:latin typeface="Times New Roman" pitchFamily="18" charset="0"/>
                <a:cs typeface="Times New Roman" pitchFamily="18" charset="0"/>
              </a:rPr>
              <a:t>Liberal</a:t>
            </a:r>
          </a:p>
          <a:p>
            <a:r>
              <a:rPr lang="az-Latn-AZ" dirty="0" smtClean="0">
                <a:latin typeface="Times New Roman" pitchFamily="18" charset="0"/>
                <a:cs typeface="Times New Roman" pitchFamily="18" charset="0"/>
              </a:rPr>
              <a:t>Qradual</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Həyatın başlanğıcı</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64591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b="1" dirty="0">
                <a:latin typeface="Times New Roman" pitchFamily="18" charset="0"/>
                <a:cs typeface="Times New Roman" pitchFamily="18" charset="0"/>
              </a:rPr>
              <a:t>Maddə 25. Fiziki şəxsin mülki hüquq qabiliyyəti</a:t>
            </a:r>
            <a:endParaRPr lang="az-Latn-AZ"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25.2</a:t>
            </a:r>
            <a:r>
              <a:rPr lang="az-Latn-AZ" dirty="0">
                <a:latin typeface="Times New Roman" pitchFamily="18" charset="0"/>
                <a:cs typeface="Times New Roman" pitchFamily="18" charset="0"/>
              </a:rPr>
              <a:t>. Fiziki şəxsin hüquq qabiliyyəti onun doğulduğu an əmələ gəlir və ölümü ilə xətm edilir. Beyinin fəaliyyətinin dayanması ölüm anı sayılır.</a:t>
            </a:r>
          </a:p>
          <a:p>
            <a:r>
              <a:rPr lang="az-Latn-AZ" dirty="0">
                <a:latin typeface="Times New Roman" pitchFamily="18" charset="0"/>
                <a:cs typeface="Times New Roman" pitchFamily="18" charset="0"/>
              </a:rPr>
              <a:t>25.3. Vərəsə olmaq hüququ maya bağlandığı andan əmələ gəlir, bu hüququn həyata keçirilməsi isə yalnız doğumdan sonra mümkündür.</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Azərbaycan Respublikasının Mülki Məcəlləsi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9264243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25000" lnSpcReduction="20000"/>
          </a:bodyPr>
          <a:lstStyle/>
          <a:p>
            <a:pPr algn="ctr"/>
            <a:r>
              <a:rPr lang="az-Latn-AZ" sz="8000" b="1" dirty="0">
                <a:latin typeface="Times New Roman" pitchFamily="18" charset="0"/>
                <a:cs typeface="Times New Roman" pitchFamily="18" charset="0"/>
              </a:rPr>
              <a:t>Maddə 141. Qanunsuz abort </a:t>
            </a:r>
            <a:r>
              <a:rPr lang="az-Latn-AZ" sz="8000" b="1" dirty="0" smtClean="0">
                <a:latin typeface="Times New Roman" pitchFamily="18" charset="0"/>
                <a:cs typeface="Times New Roman" pitchFamily="18" charset="0"/>
              </a:rPr>
              <a:t>etmə</a:t>
            </a:r>
          </a:p>
          <a:p>
            <a:pPr algn="ctr"/>
            <a:endParaRPr lang="az-Latn-AZ" sz="8000" b="1" dirty="0">
              <a:latin typeface="Times New Roman" pitchFamily="18" charset="0"/>
              <a:cs typeface="Times New Roman" pitchFamily="18" charset="0"/>
            </a:endParaRPr>
          </a:p>
          <a:p>
            <a:r>
              <a:rPr lang="az-Latn-AZ" sz="8000" dirty="0">
                <a:latin typeface="Times New Roman" pitchFamily="18" charset="0"/>
                <a:cs typeface="Times New Roman" pitchFamily="18" charset="0"/>
              </a:rPr>
              <a:t>141.1. Həkim tərəfindən tibb müəssisələrindən kənarda abort </a:t>
            </a:r>
            <a:r>
              <a:rPr lang="az-Latn-AZ" sz="8000" dirty="0" smtClean="0">
                <a:latin typeface="Times New Roman" pitchFamily="18" charset="0"/>
                <a:cs typeface="Times New Roman" pitchFamily="18" charset="0"/>
              </a:rPr>
              <a:t>etmə</a:t>
            </a:r>
          </a:p>
          <a:p>
            <a:endParaRPr lang="az-Latn-AZ" sz="8000" dirty="0">
              <a:latin typeface="Times New Roman" pitchFamily="18" charset="0"/>
              <a:cs typeface="Times New Roman" pitchFamily="18" charset="0"/>
            </a:endParaRPr>
          </a:p>
          <a:p>
            <a:r>
              <a:rPr lang="az-Latn-AZ" sz="8000" dirty="0" smtClean="0">
                <a:latin typeface="Times New Roman" pitchFamily="18" charset="0"/>
                <a:cs typeface="Times New Roman" pitchFamily="18" charset="0"/>
              </a:rPr>
              <a:t>141.2</a:t>
            </a:r>
            <a:r>
              <a:rPr lang="az-Latn-AZ" sz="8000" dirty="0">
                <a:latin typeface="Times New Roman" pitchFamily="18" charset="0"/>
                <a:cs typeface="Times New Roman" pitchFamily="18" charset="0"/>
              </a:rPr>
              <a:t>. Xüsusi ali tibbi təhsili olmayan şəxs tərəfindən abort </a:t>
            </a:r>
            <a:r>
              <a:rPr lang="az-Latn-AZ" sz="8000" dirty="0" smtClean="0">
                <a:latin typeface="Times New Roman" pitchFamily="18" charset="0"/>
                <a:cs typeface="Times New Roman" pitchFamily="18" charset="0"/>
              </a:rPr>
              <a:t>etmə</a:t>
            </a:r>
          </a:p>
          <a:p>
            <a:endParaRPr lang="az-Latn-AZ" sz="8000" dirty="0">
              <a:latin typeface="Times New Roman" pitchFamily="18" charset="0"/>
              <a:cs typeface="Times New Roman" pitchFamily="18" charset="0"/>
            </a:endParaRPr>
          </a:p>
          <a:p>
            <a:r>
              <a:rPr lang="az-Latn-AZ" sz="8000" dirty="0" smtClean="0">
                <a:latin typeface="Times New Roman" pitchFamily="18" charset="0"/>
                <a:cs typeface="Times New Roman" pitchFamily="18" charset="0"/>
              </a:rPr>
              <a:t>141.3</a:t>
            </a:r>
            <a:r>
              <a:rPr lang="az-Latn-AZ" sz="8000" dirty="0">
                <a:latin typeface="Times New Roman" pitchFamily="18" charset="0"/>
                <a:cs typeface="Times New Roman" pitchFamily="18" charset="0"/>
              </a:rPr>
              <a:t>. Bu </a:t>
            </a:r>
            <a:r>
              <a:rPr lang="az-Latn-AZ" sz="8000" dirty="0" smtClean="0">
                <a:latin typeface="Times New Roman" pitchFamily="18" charset="0"/>
                <a:cs typeface="Times New Roman" pitchFamily="18" charset="0"/>
              </a:rPr>
              <a:t>əməllər </a:t>
            </a:r>
            <a:r>
              <a:rPr lang="az-Latn-AZ" sz="8000" dirty="0">
                <a:latin typeface="Times New Roman" pitchFamily="18" charset="0"/>
                <a:cs typeface="Times New Roman" pitchFamily="18" charset="0"/>
              </a:rPr>
              <a:t>nəticəsində zərərçəkmiş şəxsin sağlamlığına ehtiyatsızlıqdan ağır zərər </a:t>
            </a:r>
            <a:r>
              <a:rPr lang="az-Latn-AZ" sz="8000" dirty="0" smtClean="0">
                <a:latin typeface="Times New Roman" pitchFamily="18" charset="0"/>
                <a:cs typeface="Times New Roman" pitchFamily="18" charset="0"/>
              </a:rPr>
              <a:t>vurulduqda</a:t>
            </a:r>
            <a:endParaRPr lang="az-Latn-AZ" sz="8000" dirty="0">
              <a:latin typeface="Times New Roman" pitchFamily="18" charset="0"/>
              <a:cs typeface="Times New Roman" pitchFamily="18" charset="0"/>
            </a:endParaRPr>
          </a:p>
          <a:p>
            <a:pPr marL="301943" lvl="1" indent="0">
              <a:buNone/>
            </a:pPr>
            <a:endParaRPr lang="az-Latn-AZ" sz="8000" dirty="0">
              <a:latin typeface="Times New Roman" pitchFamily="18" charset="0"/>
              <a:cs typeface="Times New Roman" pitchFamily="18" charset="0"/>
            </a:endParaRPr>
          </a:p>
          <a:p>
            <a:r>
              <a:rPr lang="az-Latn-AZ" sz="8000" dirty="0">
                <a:latin typeface="Times New Roman" pitchFamily="18" charset="0"/>
                <a:cs typeface="Times New Roman" pitchFamily="18" charset="0"/>
              </a:rPr>
              <a:t>141.4. Bu </a:t>
            </a:r>
            <a:r>
              <a:rPr lang="az-Latn-AZ" sz="8000" dirty="0" smtClean="0">
                <a:latin typeface="Times New Roman" pitchFamily="18" charset="0"/>
                <a:cs typeface="Times New Roman" pitchFamily="18" charset="0"/>
              </a:rPr>
              <a:t>əməllər </a:t>
            </a:r>
            <a:r>
              <a:rPr lang="az-Latn-AZ" sz="8000" dirty="0">
                <a:latin typeface="Times New Roman" pitchFamily="18" charset="0"/>
                <a:cs typeface="Times New Roman" pitchFamily="18" charset="0"/>
              </a:rPr>
              <a:t>ehtiyatsızlıqdan zərərçəkmiş şəxsin ölümünə səbəb </a:t>
            </a:r>
            <a:r>
              <a:rPr lang="az-Latn-AZ" sz="8000" dirty="0" smtClean="0">
                <a:latin typeface="Times New Roman" pitchFamily="18" charset="0"/>
                <a:cs typeface="Times New Roman" pitchFamily="18" charset="0"/>
              </a:rPr>
              <a:t>olduqda</a:t>
            </a:r>
            <a:endParaRPr lang="az-Latn-AZ" sz="8000" dirty="0">
              <a:latin typeface="Times New Roman" pitchFamily="18" charset="0"/>
              <a:cs typeface="Times New Roman" pitchFamily="18" charset="0"/>
            </a:endParaRPr>
          </a:p>
          <a:p>
            <a:pPr marL="301943" lvl="1" indent="0">
              <a:buNone/>
            </a:pPr>
            <a:endParaRPr lang="az-Latn-AZ" sz="8000" dirty="0">
              <a:latin typeface="Times New Roman" pitchFamily="18" charset="0"/>
              <a:cs typeface="Times New Roman" pitchFamily="18" charset="0"/>
            </a:endParaRPr>
          </a:p>
          <a:p>
            <a:endParaRPr lang="ru-RU" sz="4900" dirty="0"/>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Cinayət Məcəlləsi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0673744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az-Latn-AZ" dirty="0" smtClean="0">
              <a:latin typeface="Times New Roman" pitchFamily="18" charset="0"/>
              <a:cs typeface="Times New Roman" pitchFamily="18" charset="0"/>
            </a:endParaRPr>
          </a:p>
          <a:p>
            <a:r>
              <a:rPr lang="az-Latn-AZ" b="1" dirty="0" smtClean="0">
                <a:latin typeface="Times New Roman" pitchFamily="18" charset="0"/>
                <a:cs typeface="Times New Roman" pitchFamily="18" charset="0"/>
              </a:rPr>
              <a:t>Vo v. France (53924/00), 08.07.2004</a:t>
            </a:r>
            <a:endParaRPr lang="ru-RU" b="1"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Konvensiya insan həyatının nə zaman başlandığını müəyyən etmədiyinə və Avropa ölkələri arasında belə bir razılıq olmadığına görə məhkəmə də bu məsələ ilə bağlı heç nə demir. Dölün yaşamaq hüququ Konvensiyanın 2-ci maddəsilə qorunarsa o zaman ananın bu hüququ necə olar? Bu məsələ hələ açıq olaraq qalır.</a:t>
            </a: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Həyatın başlanmasına dair Avropa Məhkəməsinin mövqeyi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463224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b="1" dirty="0">
                <a:latin typeface="Times New Roman" pitchFamily="18" charset="0"/>
                <a:cs typeface="Times New Roman" pitchFamily="18" charset="0"/>
              </a:rPr>
              <a:t>Evans </a:t>
            </a:r>
            <a:r>
              <a:rPr lang="az-Latn-AZ" b="1" dirty="0" smtClean="0">
                <a:latin typeface="Times New Roman" pitchFamily="18" charset="0"/>
                <a:cs typeface="Times New Roman" pitchFamily="18" charset="0"/>
              </a:rPr>
              <a:t>v. </a:t>
            </a:r>
            <a:r>
              <a:rPr lang="az-Latn-AZ" b="1" dirty="0">
                <a:latin typeface="Times New Roman" pitchFamily="18" charset="0"/>
                <a:cs typeface="Times New Roman" pitchFamily="18" charset="0"/>
              </a:rPr>
              <a:t>United Kingdom (6339/05), </a:t>
            </a:r>
            <a:r>
              <a:rPr lang="az-Latn-AZ" b="1" dirty="0" smtClean="0">
                <a:latin typeface="Times New Roman" pitchFamily="18" charset="0"/>
                <a:cs typeface="Times New Roman" pitchFamily="18" charset="0"/>
              </a:rPr>
              <a:t>10.04.2007</a:t>
            </a:r>
            <a:endParaRPr lang="ru-RU" b="1"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Yaşamaq hüququnun nəzaman başlanması haqqında Avropa ölkələri arasında nə hüquqi nə də elmi razılıq əldə olunmamışdır. Ona görə də bu sahədə mülahizə sərbstliyi dövlətə verilmişdir. Ilgiltərə qanunvericiliyinə görə isə embrionun müstəqil hüquqları yoxdur. Müvafiq olaraq 2-ci maddə də pozulmamışdır.   </a:t>
            </a:r>
          </a:p>
          <a:p>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Kənarda olan embrionun yaşamaq hüququ</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0155224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az-Latn-AZ" b="1" dirty="0" smtClean="0">
                <a:latin typeface="Times New Roman" pitchFamily="18" charset="0"/>
                <a:cs typeface="Times New Roman" pitchFamily="18" charset="0"/>
              </a:rPr>
              <a:t>Diane Pretty v. United Kingdom (2346/02), 29.04.2002</a:t>
            </a:r>
          </a:p>
          <a:p>
            <a:r>
              <a:rPr lang="az-Latn-AZ" dirty="0" smtClean="0">
                <a:latin typeface="Times New Roman" pitchFamily="18" charset="0"/>
                <a:cs typeface="Times New Roman" pitchFamily="18" charset="0"/>
              </a:rPr>
              <a:t>2-ci maddə yaşamaq hüququnu təmin edir ölmək hüququnu təmin etmir. Bu maddə şəxsə yaşamaq və ya ölməyi seçmək hüququ vermir. Məhkəmə ərizəçinin əzabla öləcəyinə böuük təəssüf hissi ilə yanaşır, lakin, dövlətə kiməsə ölməyə kömək göstərən şəxsi tutmamaq öhdəliyi qoya bilməz. </a:t>
            </a:r>
          </a:p>
          <a:p>
            <a:endParaRPr lang="az-Latn-AZ"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Hər kəsin yaşamaq hüququ qanunla qorunur, ölmək hüququ deyil</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310109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az-Latn-AZ" sz="2400" dirty="0" smtClean="0"/>
              <a:t>1. </a:t>
            </a:r>
            <a:r>
              <a:rPr lang="az-Latn-AZ" sz="2400" dirty="0" smtClean="0">
                <a:latin typeface="Times New Roman" pitchFamily="18" charset="0"/>
                <a:cs typeface="Times New Roman" pitchFamily="18" charset="0"/>
              </a:rPr>
              <a:t>Hər kəsin yaşamaq hüququ qanunla qorunur. Hər kəs qanunla ölüm cəzası nəzərdə </a:t>
            </a:r>
            <a:r>
              <a:rPr lang="en-US" sz="2400" dirty="0" smtClean="0">
                <a:latin typeface="Times New Roman" pitchFamily="18" charset="0"/>
                <a:cs typeface="Times New Roman" pitchFamily="18" charset="0"/>
              </a:rPr>
              <a:t>t</a:t>
            </a:r>
            <a:r>
              <a:rPr lang="az-Latn-AZ" sz="2400" dirty="0" smtClean="0">
                <a:latin typeface="Times New Roman" pitchFamily="18" charset="0"/>
                <a:cs typeface="Times New Roman" pitchFamily="18" charset="0"/>
              </a:rPr>
              <a:t>u</a:t>
            </a:r>
            <a:r>
              <a:rPr lang="en-US" sz="2400" dirty="0" smtClean="0">
                <a:latin typeface="Times New Roman" pitchFamily="18" charset="0"/>
                <a:cs typeface="Times New Roman" pitchFamily="18" charset="0"/>
              </a:rPr>
              <a:t>t</a:t>
            </a:r>
            <a:r>
              <a:rPr lang="az-Latn-AZ" sz="2400" dirty="0" smtClean="0">
                <a:latin typeface="Times New Roman" pitchFamily="18" charset="0"/>
                <a:cs typeface="Times New Roman" pitchFamily="18" charset="0"/>
              </a:rPr>
              <a:t>ulmuş cinayət törətməyə görə, məhkəmə tərəfindən çıxarılmış belə hökmün icrasından başqa, həyatından məhrum edilə bilməz.</a:t>
            </a:r>
          </a:p>
        </p:txBody>
      </p:sp>
      <p:sp>
        <p:nvSpPr>
          <p:cNvPr id="2" name="Заголовок 1"/>
          <p:cNvSpPr>
            <a:spLocks noGrp="1"/>
          </p:cNvSpPr>
          <p:nvPr>
            <p:ph type="title"/>
          </p:nvPr>
        </p:nvSpPr>
        <p:spPr/>
        <p:txBody>
          <a:bodyPr>
            <a:normAutofit/>
          </a:bodyPr>
          <a:lstStyle/>
          <a:p>
            <a:r>
              <a:rPr lang="az-Latn-AZ" sz="3200" dirty="0" smtClean="0">
                <a:latin typeface="Times New Roman" pitchFamily="18" charset="0"/>
                <a:cs typeface="Times New Roman" pitchFamily="18" charset="0"/>
              </a:rPr>
              <a:t>Avropa Konvensiyasının 2-ci maddəsi</a:t>
            </a:r>
            <a:br>
              <a:rPr lang="az-Latn-AZ" sz="3200" dirty="0" smtClean="0">
                <a:latin typeface="Times New Roman" pitchFamily="18" charset="0"/>
                <a:cs typeface="Times New Roman" pitchFamily="18" charset="0"/>
              </a:rPr>
            </a:br>
            <a:r>
              <a:rPr lang="az-Latn-AZ" sz="3200" dirty="0" smtClean="0">
                <a:latin typeface="Times New Roman" pitchFamily="18" charset="0"/>
                <a:cs typeface="Times New Roman" pitchFamily="18" charset="0"/>
              </a:rPr>
              <a:t>Yaşamaq hüququ</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20233327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0" indent="0">
              <a:buNone/>
            </a:pPr>
            <a:r>
              <a:rPr lang="ru-RU" dirty="0"/>
              <a:t> </a:t>
            </a:r>
            <a:r>
              <a:rPr lang="en-US" b="1" dirty="0" smtClean="0">
                <a:latin typeface="Times New Roman" pitchFamily="18" charset="0"/>
                <a:cs typeface="Times New Roman" pitchFamily="18" charset="0"/>
              </a:rPr>
              <a:t>Lambert </a:t>
            </a:r>
            <a:r>
              <a:rPr lang="en-US" b="1" dirty="0">
                <a:latin typeface="Times New Roman" pitchFamily="18" charset="0"/>
                <a:cs typeface="Times New Roman" pitchFamily="18" charset="0"/>
              </a:rPr>
              <a:t>and Others v. </a:t>
            </a:r>
            <a:r>
              <a:rPr lang="en-US" b="1" dirty="0" smtClean="0">
                <a:latin typeface="Times New Roman" pitchFamily="18" charset="0"/>
                <a:cs typeface="Times New Roman" pitchFamily="18" charset="0"/>
              </a:rPr>
              <a:t>France </a:t>
            </a:r>
            <a:r>
              <a:rPr lang="en-US" b="1" dirty="0">
                <a:latin typeface="Times New Roman" pitchFamily="18" charset="0"/>
                <a:cs typeface="Times New Roman" pitchFamily="18" charset="0"/>
              </a:rPr>
              <a:t>(</a:t>
            </a:r>
            <a:r>
              <a:rPr lang="en-US" b="1" dirty="0" err="1">
                <a:latin typeface="Times New Roman" pitchFamily="18" charset="0"/>
                <a:cs typeface="Times New Roman" pitchFamily="18" charset="0"/>
              </a:rPr>
              <a:t>жалоба</a:t>
            </a:r>
            <a:r>
              <a:rPr lang="en-US" b="1" dirty="0">
                <a:latin typeface="Times New Roman" pitchFamily="18" charset="0"/>
                <a:cs typeface="Times New Roman" pitchFamily="18" charset="0"/>
              </a:rPr>
              <a:t> № 46043/14</a:t>
            </a:r>
            <a:r>
              <a:rPr lang="en-US" b="1"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05.06.2015</a:t>
            </a:r>
          </a:p>
          <a:p>
            <a:pPr marL="0" indent="0" algn="just">
              <a:buNone/>
            </a:pPr>
            <a:r>
              <a:rPr lang="az-Latn-AZ" sz="2200" dirty="0" smtClean="0">
                <a:latin typeface="Times New Roman" pitchFamily="18" charset="0"/>
                <a:cs typeface="Times New Roman" pitchFamily="18" charset="0"/>
              </a:rPr>
              <a:t>Indi Fransada 2015-ci ilin mart ayında qəbul edilmiş «Ölmək hüququ haqqında» Qanun qüvvədədir. Bu qanuna görə həkimlər ölümcül xəstə olan insanı dərin yuxuya verə bilərlər. = bu o halda həyata keçirilir ki xəstə dözülməz ağrı çəkir və onun müalicəsi nəticə vermir. Xəstə özü müalicə olunmaması haqqında qərar qəbul edə bilər. 2005-ci ildən qüvvədə olan qanuna görə həkimlərin razılaşması ilə passiv evtanaziya hüququ var idi. </a:t>
            </a:r>
            <a:endParaRPr lang="ru-RU" sz="22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t>Evtanaziya hüququ</a:t>
            </a:r>
            <a:endParaRPr lang="ru-RU" dirty="0"/>
          </a:p>
        </p:txBody>
      </p:sp>
    </p:spTree>
    <p:extLst>
      <p:ext uri="{BB962C8B-B14F-4D97-AF65-F5344CB8AC3E}">
        <p14:creationId xmlns:p14="http://schemas.microsoft.com/office/powerpoint/2010/main" val="1095906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az-Latn-AZ" dirty="0" smtClean="0">
                <a:latin typeface="Times New Roman" pitchFamily="18" charset="0"/>
                <a:cs typeface="Times New Roman" pitchFamily="18" charset="0"/>
              </a:rPr>
              <a:t>Diqqətinizə görə təşəkkür edirik</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330861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smtClean="0">
                <a:latin typeface="Times New Roman" pitchFamily="18" charset="0"/>
                <a:cs typeface="Times New Roman" pitchFamily="18" charset="0"/>
              </a:rPr>
              <a:t>A) şəxsin </a:t>
            </a:r>
            <a:r>
              <a:rPr lang="az-Latn-AZ" dirty="0">
                <a:latin typeface="Times New Roman" pitchFamily="18" charset="0"/>
                <a:cs typeface="Times New Roman" pitchFamily="18" charset="0"/>
              </a:rPr>
              <a:t>hüquqazidd zorakılıqdan qorunması </a:t>
            </a:r>
            <a:r>
              <a:rPr lang="az-Latn-AZ" dirty="0" smtClean="0">
                <a:latin typeface="Times New Roman" pitchFamily="18" charset="0"/>
                <a:cs typeface="Times New Roman" pitchFamily="18" charset="0"/>
              </a:rPr>
              <a:t>üçün;</a:t>
            </a:r>
            <a:endParaRPr lang="az-Latn-AZ" dirty="0">
              <a:latin typeface="Times New Roman" pitchFamily="18" charset="0"/>
              <a:cs typeface="Times New Roman" pitchFamily="18" charset="0"/>
            </a:endParaRPr>
          </a:p>
          <a:p>
            <a:r>
              <a:rPr lang="az-Latn-AZ" dirty="0">
                <a:latin typeface="Times New Roman" pitchFamily="18" charset="0"/>
                <a:cs typeface="Times New Roman" pitchFamily="18" charset="0"/>
              </a:rPr>
              <a:t>B) qanuni həbsi həyata keçirmək və ya qanuni əsaslarla həbsdə olan şəxsin qaçmasının qarşısını almaq üçün:</a:t>
            </a:r>
          </a:p>
          <a:p>
            <a:r>
              <a:rPr lang="az-Latn-AZ" dirty="0">
                <a:latin typeface="Times New Roman" pitchFamily="18" charset="0"/>
                <a:cs typeface="Times New Roman" pitchFamily="18" charset="0"/>
              </a:rPr>
              <a:t>C)qanuna müvafiq olaraq iğtişaşın və ya qiyamın yatırılması üçün. </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a:xfrm>
            <a:off x="827584" y="476672"/>
            <a:ext cx="8229600" cy="1252728"/>
          </a:xfrm>
        </p:spPr>
        <p:txBody>
          <a:bodyPr>
            <a:normAutofit fontScale="90000"/>
          </a:bodyPr>
          <a:lstStyle/>
          <a:p>
            <a:r>
              <a:rPr lang="en-US" sz="2700" dirty="0">
                <a:latin typeface="Times New Roman" pitchFamily="18" charset="0"/>
                <a:cs typeface="Times New Roman" pitchFamily="18" charset="0"/>
              </a:rPr>
              <a:t> </a:t>
            </a:r>
            <a:r>
              <a:rPr lang="en-US" sz="2700" dirty="0" smtClean="0">
                <a:latin typeface="Times New Roman" pitchFamily="18" charset="0"/>
                <a:cs typeface="Times New Roman" pitchFamily="18" charset="0"/>
              </a:rPr>
              <a:t> </a:t>
            </a:r>
            <a:r>
              <a:rPr lang="az-Latn-AZ" sz="2700" dirty="0">
                <a:latin typeface="Times New Roman" pitchFamily="18" charset="0"/>
                <a:cs typeface="Times New Roman" pitchFamily="18" charset="0"/>
              </a:rPr>
              <a:t>H</a:t>
            </a:r>
            <a:r>
              <a:rPr lang="az-Latn-AZ" sz="2700" dirty="0" smtClean="0">
                <a:latin typeface="Times New Roman" pitchFamily="18" charset="0"/>
                <a:cs typeface="Times New Roman" pitchFamily="18" charset="0"/>
              </a:rPr>
              <a:t>əyatdan </a:t>
            </a:r>
            <a:r>
              <a:rPr lang="az-Latn-AZ" sz="2700" dirty="0">
                <a:latin typeface="Times New Roman" pitchFamily="18" charset="0"/>
                <a:cs typeface="Times New Roman" pitchFamily="18" charset="0"/>
              </a:rPr>
              <a:t>məhrumetmə aşağıdakı məqsədlər üçün güc tətbiqində mütləq zərururətin nəticəsi olduqda, bu maddənin pozulması hesab edilmir:</a:t>
            </a:r>
            <a:r>
              <a:rPr lang="az-Latn-AZ" dirty="0">
                <a:latin typeface="Times New Roman" pitchFamily="18" charset="0"/>
                <a:cs typeface="Times New Roman" pitchFamily="18" charset="0"/>
              </a:rPr>
              <a:t/>
            </a:r>
            <a:br>
              <a:rPr lang="az-Latn-AZ"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218095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274320" lvl="2" indent="-274320"/>
            <a:r>
              <a:rPr lang="az-Latn-AZ" sz="2800" dirty="0">
                <a:latin typeface="Times New Roman" pitchFamily="18" charset="0"/>
                <a:cs typeface="Times New Roman" pitchFamily="18" charset="0"/>
              </a:rPr>
              <a:t>Konvensiyanın 1-ci maddəsinə əsasən “ Razılığa gələn Yüksək Tərəflər öz yurisdiksiyaında olan hər kəsin Konvensiyanını 1-ci hissəsində təminat altına alınana hüququ və əsas azadlıqlarını təmin edir”.</a:t>
            </a:r>
            <a:endParaRPr lang="ru-RU" sz="2800"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az-Latn-AZ" b="1" i="1" dirty="0">
                <a:latin typeface="Times New Roman" pitchFamily="18" charset="0"/>
                <a:cs typeface="Times New Roman" pitchFamily="18" charset="0"/>
              </a:rPr>
              <a:t>Subsidiarlıq Prinsipi- Avropa Konvensiyasının 1-ci maddəsi</a:t>
            </a:r>
            <a:endParaRPr lang="ru-RU" dirty="0"/>
          </a:p>
        </p:txBody>
      </p:sp>
    </p:spTree>
    <p:extLst>
      <p:ext uri="{BB962C8B-B14F-4D97-AF65-F5344CB8AC3E}">
        <p14:creationId xmlns:p14="http://schemas.microsoft.com/office/powerpoint/2010/main" val="1780961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a:latin typeface="Times New Roman" pitchFamily="18" charset="0"/>
                <a:cs typeface="Times New Roman" pitchFamily="18" charset="0"/>
              </a:rPr>
              <a:t>Dövlətləri xüsusi diqqət göstərməyə çağırır:</a:t>
            </a:r>
          </a:p>
          <a:p>
            <a:r>
              <a:rPr lang="az-Latn-AZ" dirty="0">
                <a:latin typeface="Times New Roman" pitchFamily="18" charset="0"/>
                <a:cs typeface="Times New Roman" pitchFamily="18" charset="0"/>
              </a:rPr>
              <a:t>Dövlətdaxili hüquq müdafiə vasitələrinin effektivliyinə;</a:t>
            </a:r>
          </a:p>
          <a:p>
            <a:r>
              <a:rPr lang="az-Latn-AZ" dirty="0">
                <a:latin typeface="Times New Roman" pitchFamily="18" charset="0"/>
                <a:cs typeface="Times New Roman" pitchFamily="18" charset="0"/>
              </a:rPr>
              <a:t>Pozulmuş hüququ bərpa etmək qabiliyyətinə;</a:t>
            </a:r>
          </a:p>
          <a:p>
            <a:r>
              <a:rPr lang="az-Latn-AZ" dirty="0">
                <a:latin typeface="Times New Roman" pitchFamily="18" charset="0"/>
                <a:cs typeface="Times New Roman" pitchFamily="18" charset="0"/>
              </a:rPr>
              <a:t>Məhkəmənin qərarlarının icrasına nəzarətdə Nazirlər Komitəsi ilə əməkdaşlıq etməyə.</a:t>
            </a:r>
            <a:endParaRPr lang="ru-RU" dirty="0">
              <a:latin typeface="Times New Roman" pitchFamily="18" charset="0"/>
              <a:cs typeface="Times New Roman" pitchFamily="18" charset="0"/>
            </a:endParaRPr>
          </a:p>
          <a:p>
            <a:endParaRPr lang="ru-RU" dirty="0"/>
          </a:p>
          <a:p>
            <a:endParaRPr lang="ru-RU" dirty="0"/>
          </a:p>
        </p:txBody>
      </p:sp>
      <p:sp>
        <p:nvSpPr>
          <p:cNvPr id="3" name="Заголовок 2"/>
          <p:cNvSpPr>
            <a:spLocks noGrp="1"/>
          </p:cNvSpPr>
          <p:nvPr>
            <p:ph type="title"/>
          </p:nvPr>
        </p:nvSpPr>
        <p:spPr/>
        <p:txBody>
          <a:bodyPr>
            <a:normAutofit/>
          </a:bodyPr>
          <a:lstStyle/>
          <a:p>
            <a:r>
              <a:rPr lang="az-Latn-AZ" sz="3200" b="1" i="1" dirty="0">
                <a:latin typeface="Times New Roman" pitchFamily="18" charset="0"/>
                <a:cs typeface="Times New Roman" pitchFamily="18" charset="0"/>
              </a:rPr>
              <a:t>İZMİR BƏYANNAMƏSİ. 26-27 aprel 2011.</a:t>
            </a:r>
            <a:br>
              <a:rPr lang="az-Latn-AZ" sz="3200" b="1" i="1" dirty="0">
                <a:latin typeface="Times New Roman" pitchFamily="18" charset="0"/>
                <a:cs typeface="Times New Roman" pitchFamily="18" charset="0"/>
              </a:rPr>
            </a:br>
            <a:endParaRPr lang="ru-RU" sz="3200" dirty="0"/>
          </a:p>
        </p:txBody>
      </p:sp>
    </p:spTree>
    <p:extLst>
      <p:ext uri="{BB962C8B-B14F-4D97-AF65-F5344CB8AC3E}">
        <p14:creationId xmlns:p14="http://schemas.microsoft.com/office/powerpoint/2010/main" val="537314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a:latin typeface="Times New Roman" pitchFamily="18" charset="0"/>
                <a:cs typeface="Times New Roman" pitchFamily="18" charset="0"/>
              </a:rPr>
              <a:t>Konvensiyanın milli qanunvericilikdə təmin olunmasını;</a:t>
            </a:r>
          </a:p>
          <a:p>
            <a:r>
              <a:rPr lang="az-Latn-AZ" dirty="0">
                <a:latin typeface="Times New Roman" pitchFamily="18" charset="0"/>
                <a:cs typeface="Times New Roman" pitchFamily="18" charset="0"/>
              </a:rPr>
              <a:t>Qanunvericiliyi və məhkəmə təcrübəsini Konvensiyaya uyğunlaşdırmaq;</a:t>
            </a:r>
          </a:p>
          <a:p>
            <a:r>
              <a:rPr lang="az-Latn-AZ" dirty="0">
                <a:latin typeface="Times New Roman" pitchFamily="18" charset="0"/>
                <a:cs typeface="Times New Roman" pitchFamily="18" charset="0"/>
              </a:rPr>
              <a:t>Qanun layihələrinin hazırlanması zamanı onların Konvensiyaya uyğunluğuna baxılsın</a:t>
            </a:r>
          </a:p>
          <a:p>
            <a:endParaRPr lang="ru-RU" dirty="0"/>
          </a:p>
        </p:txBody>
      </p:sp>
      <p:sp>
        <p:nvSpPr>
          <p:cNvPr id="3" name="Заголовок 2"/>
          <p:cNvSpPr>
            <a:spLocks noGrp="1"/>
          </p:cNvSpPr>
          <p:nvPr>
            <p:ph type="title"/>
          </p:nvPr>
        </p:nvSpPr>
        <p:spPr/>
        <p:txBody>
          <a:bodyPr>
            <a:normAutofit fontScale="90000"/>
          </a:bodyPr>
          <a:lstStyle/>
          <a:p>
            <a:r>
              <a:rPr lang="az-Latn-AZ" b="1" i="1" dirty="0">
                <a:latin typeface="Times New Roman" pitchFamily="18" charset="0"/>
                <a:cs typeface="Times New Roman" pitchFamily="18" charset="0"/>
              </a:rPr>
              <a:t>BRAYTON BƏYANNAMƏSİ. 19-20 aprel 2012</a:t>
            </a:r>
            <a:endParaRPr lang="ru-RU" dirty="0"/>
          </a:p>
        </p:txBody>
      </p:sp>
    </p:spTree>
    <p:extLst>
      <p:ext uri="{BB962C8B-B14F-4D97-AF65-F5344CB8AC3E}">
        <p14:creationId xmlns:p14="http://schemas.microsoft.com/office/powerpoint/2010/main" val="4179989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a:latin typeface="Times New Roman" pitchFamily="18" charset="0"/>
                <a:cs typeface="Times New Roman" pitchFamily="18" charset="0"/>
              </a:rPr>
              <a:t>İştirakçı-Dövlətləri öz üzərlərinə öhdəlik götürməyə çağırır: </a:t>
            </a:r>
          </a:p>
          <a:p>
            <a:r>
              <a:rPr lang="az-Latn-AZ" dirty="0">
                <a:latin typeface="Times New Roman" pitchFamily="18" charset="0"/>
                <a:cs typeface="Times New Roman" pitchFamily="18" charset="0"/>
              </a:rPr>
              <a:t>Məhkəmənin qərarlarını tam icra etmək;</a:t>
            </a:r>
          </a:p>
          <a:p>
            <a:r>
              <a:rPr lang="az-Latn-AZ" dirty="0">
                <a:latin typeface="Times New Roman" pitchFamily="18" charset="0"/>
                <a:cs typeface="Times New Roman" pitchFamily="18" charset="0"/>
              </a:rPr>
              <a:t>Oxşar pozuntuların baş verməsinin qarşısının alınması üçün tədbirlər görmək;</a:t>
            </a:r>
          </a:p>
          <a:p>
            <a:r>
              <a:rPr lang="az-Latn-AZ" dirty="0">
                <a:latin typeface="Times New Roman" pitchFamily="18" charset="0"/>
                <a:cs typeface="Times New Roman" pitchFamily="18" charset="0"/>
              </a:rPr>
              <a:t>Nazirlər Komitəsinin Tövsiyyələrinə əməl etmək.</a:t>
            </a:r>
          </a:p>
          <a:p>
            <a:endParaRPr lang="ru-RU" dirty="0"/>
          </a:p>
        </p:txBody>
      </p:sp>
      <p:sp>
        <p:nvSpPr>
          <p:cNvPr id="3" name="Заголовок 2"/>
          <p:cNvSpPr>
            <a:spLocks noGrp="1"/>
          </p:cNvSpPr>
          <p:nvPr>
            <p:ph type="title"/>
          </p:nvPr>
        </p:nvSpPr>
        <p:spPr/>
        <p:txBody>
          <a:bodyPr>
            <a:normAutofit fontScale="90000"/>
          </a:bodyPr>
          <a:lstStyle/>
          <a:p>
            <a:r>
              <a:rPr lang="az-Latn-AZ" b="1" i="1" dirty="0">
                <a:latin typeface="Times New Roman" pitchFamily="18" charset="0"/>
                <a:cs typeface="Times New Roman" pitchFamily="18" charset="0"/>
              </a:rPr>
              <a:t>İNTERLAKEN BƏYANNAMƏSİ. 19 fevral 2010</a:t>
            </a:r>
            <a:endParaRPr lang="ru-RU" dirty="0"/>
          </a:p>
        </p:txBody>
      </p:sp>
    </p:spTree>
    <p:extLst>
      <p:ext uri="{BB962C8B-B14F-4D97-AF65-F5344CB8AC3E}">
        <p14:creationId xmlns:p14="http://schemas.microsoft.com/office/powerpoint/2010/main" val="4194160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861</TotalTime>
  <Words>2015</Words>
  <Application>Microsoft Office PowerPoint</Application>
  <PresentationFormat>On-screen Show (4:3)</PresentationFormat>
  <Paragraphs>150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Волна</vt:lpstr>
      <vt:lpstr>Avropa Konvensiyasının 2-ci maddəsi: yaşamaq hüququ</vt:lpstr>
      <vt:lpstr>Ümumdunya insan huquqları bəyannaməsi </vt:lpstr>
      <vt:lpstr>  MÜLKI VƏ SIYASI HÜQUQLAR HAQQINDA BEYNƏLXALQ PAKT </vt:lpstr>
      <vt:lpstr>Avropa Konvensiyasının 2-ci maddəsi Yaşamaq hüququ</vt:lpstr>
      <vt:lpstr>  Həyatdan məhrumetmə aşağıdakı məqsədlər üçün güc tətbiqində mütləq zərururətin nəticəsi olduqda, bu maddənin pozulması hesab edilmir: </vt:lpstr>
      <vt:lpstr>Subsidiarlıq Prinsipi- Avropa Konvensiyasının 1-ci maddəsi</vt:lpstr>
      <vt:lpstr>İZMİR BƏYANNAMƏSİ. 26-27 aprel 2011. </vt:lpstr>
      <vt:lpstr>BRAYTON BƏYANNAMƏSİ. 19-20 aprel 2012</vt:lpstr>
      <vt:lpstr>İNTERLAKEN BƏYANNAMƏSİ. 19 fevral 2010</vt:lpstr>
      <vt:lpstr>“Qanun layihələrinin, qüvvədə olan qanunların və hüquqtətbiqetmə təcrübəsinin Avropa Konvensiyası ilə müəyyən olunan standartlara uyğunluğunun yoxlanılmasına dair” Nazirlər Komitəsinin Üzv Dövlətlərə Tövsiyyəsi Rec (2004) 5</vt:lpstr>
      <vt:lpstr>“Dövlətdaxili hüquq müdafiə vasitələrinin səmərəliliyinin artırılmasına dair” Nazirlər Komitəsinin Üzv-Dövlətlərə Tövsiyyəsi” Rec (2004) 6</vt:lpstr>
      <vt:lpstr>Azərbaycan Respublikasının Konstitusiyası</vt:lpstr>
      <vt:lpstr>NORMATİV HÜQUQİ AKTLAR HAQQINDA KONSTİTUSİYA QANUNU </vt:lpstr>
      <vt:lpstr>Azərbaycan Respublikasında məhkəmə sisteminin müasirləşdirilməsi və «Azərbaycan Respublikasının bəzi qanunvericilik aktlarına dəyişikliklər və əlavələr edilməsi haqqında» Azərbaycan Respublikası Qanununun tətbiq edilməsi barədə  Azərbaycan Respublikası Prezidentinin Fərmanı 19 01 2006</vt:lpstr>
      <vt:lpstr>ƏDALƏT MÜHAKİMƏSİNİN HƏYATA KEÇİRİLMƏSİ ZAMANI  “ İNSAN HÜQUQLARININ VƏ ƏSAS AZADLIQLARININ MÜDAFİƏSİ HAQQINDA” AVROPA KONVENSİYASI MÜDDƏALARININ VƏ INSAN HÜQUQLARI ÜZRƏ AVROPA MƏHKƏMƏSİNİN PRESEDENTLƏRİNİN TƏTBİQİ HAQQINDA AR ALİ MƏHKƏMƏSİ PLENUMUNUN QƏRARI</vt:lpstr>
      <vt:lpstr>Azərbaycan Respublikasının Konstitusiyası</vt:lpstr>
      <vt:lpstr>Azərbaycan Respublikasının Cinayət Məcəlləsi</vt:lpstr>
      <vt:lpstr>Həyatdan məhrumetmə aşağıdakı məqsədlər üçün güc tətbiqində mütləq zərururətin nəticəsi olduqda, bu maddənin pozulması hesab edilmir: A) istənilən şəxsin hüquqa zidd zorakılıqdan qorunması üçün. </vt:lpstr>
      <vt:lpstr>B) qanuni həbsi həyata keçirmək və ya qanuni əsaslarla həbsdə olan şəxsin qaçmasının qarşısını almaq üçün: </vt:lpstr>
      <vt:lpstr>Cəzaların icrası Məcəlləsi</vt:lpstr>
      <vt:lpstr>C) Qanuna müvafiq olaraq iştişaşın və ya qiyamın yatırılması üçün </vt:lpstr>
      <vt:lpstr>Qanunla nəzərdə tutulmuş ölüm cəzası</vt:lpstr>
      <vt:lpstr>Mülki və siyasi hüquqlar haqqında Beynəlxalq pakt</vt:lpstr>
      <vt:lpstr>Mülki və Siyasi hüquqlar haqqında Beynəlxalq Paktın Ölüm hökmünun ləğvinə yönəlmiş ikinci Fakultativ Protokolu 15 dekabr 1989 </vt:lpstr>
      <vt:lpstr>Konstitusiyanın 27-ci maddəsi</vt:lpstr>
      <vt:lpstr>Azərbaycan SSR Cinayət Məcəlləsi 1927</vt:lpstr>
      <vt:lpstr>Azərbaycan SSR Cinayət Məcəlləsi 1927</vt:lpstr>
      <vt:lpstr>Azərbaycan SSR Cinayət Məcəlləsi 1960. </vt:lpstr>
      <vt:lpstr>Ölüm cəzasının ləğv edilməsi haqqında SSRİ Ali Sovetinin Rəyasət Heyətinin Fərmanı. 26.05.1947</vt:lpstr>
      <vt:lpstr>   Ölüm cəzası işgəncə, qeyri-insani və ləyaqəti alçaldan rəftar kimi.  </vt:lpstr>
      <vt:lpstr>Ölüm kamerası sindromu </vt:lpstr>
      <vt:lpstr>Ölüm cəzasına məhkum olunmaq riski</vt:lpstr>
      <vt:lpstr>Ədalətsiz məhkəmə araşdırılması nəticəsində çıxarılmış ölüm hökmü</vt:lpstr>
      <vt:lpstr>Həyatın başlanğıcı</vt:lpstr>
      <vt:lpstr>Azərbaycan Respublikasının Mülki Məcəlləsi</vt:lpstr>
      <vt:lpstr>Cinayət Məcəlləsi</vt:lpstr>
      <vt:lpstr>Həyatın başlanmasına dair Avropa Məhkəməsinin mövqeyi</vt:lpstr>
      <vt:lpstr>Kənarda olan embrionun yaşamaq hüququ</vt:lpstr>
      <vt:lpstr>Hər kəsin yaşamaq hüququ qanunla qorunur, ölmək hüququ deyil</vt:lpstr>
      <vt:lpstr>Evtanaziya hüququ</vt:lpstr>
      <vt:lpstr>Diqqətinizə görə təşəkkür edirik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Yaşamaq hüququ</dc:title>
  <dc:creator>User</dc:creator>
  <cp:lastModifiedBy>ROVSHANOVA Vafa</cp:lastModifiedBy>
  <cp:revision>60</cp:revision>
  <dcterms:created xsi:type="dcterms:W3CDTF">2015-11-02T06:30:08Z</dcterms:created>
  <dcterms:modified xsi:type="dcterms:W3CDTF">2016-07-02T09:55:10Z</dcterms:modified>
</cp:coreProperties>
</file>