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60" r:id="rId5"/>
    <p:sldId id="261" r:id="rId6"/>
    <p:sldId id="262" r:id="rId7"/>
    <p:sldId id="263" r:id="rId8"/>
    <p:sldId id="267" r:id="rId9"/>
    <p:sldId id="264" r:id="rId10"/>
    <p:sldId id="265" r:id="rId11"/>
    <p:sldId id="266"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15" autoAdjust="0"/>
    <p:restoredTop sz="95578" autoAdjust="0"/>
  </p:normalViewPr>
  <p:slideViewPr>
    <p:cSldViewPr snapToGrid="0">
      <p:cViewPr>
        <p:scale>
          <a:sx n="60" d="100"/>
          <a:sy n="60" d="100"/>
        </p:scale>
        <p:origin x="-978" y="-3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7B278C-F43C-4A6D-9712-F1A647A3CA4D}" type="datetimeFigureOut">
              <a:rPr lang="en-GB" smtClean="0"/>
              <a:pPr/>
              <a:t>16/07/2017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7E2C47-7C9C-4F3F-80F7-C8EB700CE84B}" type="slidenum">
              <a:rPr lang="en-GB" smtClean="0"/>
              <a:pPr/>
              <a:t>‹#›</a:t>
            </a:fld>
            <a:endParaRPr lang="en-GB"/>
          </a:p>
        </p:txBody>
      </p:sp>
    </p:spTree>
    <p:extLst>
      <p:ext uri="{BB962C8B-B14F-4D97-AF65-F5344CB8AC3E}">
        <p14:creationId xmlns:p14="http://schemas.microsoft.com/office/powerpoint/2010/main" xmlns="" val="626374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 4  seems to be the most acceptable scenario, because the judge is reacting both to torture claims by ordering an investigation and excluding evidences, requalifying the charges into an attempt basing on evidences obtained without use of torture (following the police secret surveillance) </a:t>
            </a:r>
          </a:p>
          <a:p>
            <a:endParaRPr lang="en-GB" dirty="0"/>
          </a:p>
        </p:txBody>
      </p:sp>
      <p:sp>
        <p:nvSpPr>
          <p:cNvPr id="4" name="Slide Number Placeholder 3"/>
          <p:cNvSpPr>
            <a:spLocks noGrp="1"/>
          </p:cNvSpPr>
          <p:nvPr>
            <p:ph type="sldNum" sz="quarter" idx="10"/>
          </p:nvPr>
        </p:nvSpPr>
        <p:spPr/>
        <p:txBody>
          <a:bodyPr/>
          <a:lstStyle/>
          <a:p>
            <a:fld id="{2A7E2C47-7C9C-4F3F-80F7-C8EB700CE84B}" type="slidenum">
              <a:rPr lang="en-GB" smtClean="0"/>
              <a:pPr/>
              <a:t>7</a:t>
            </a:fld>
            <a:endParaRPr lang="en-GB"/>
          </a:p>
        </p:txBody>
      </p:sp>
    </p:spTree>
    <p:extLst>
      <p:ext uri="{BB962C8B-B14F-4D97-AF65-F5344CB8AC3E}">
        <p14:creationId xmlns:p14="http://schemas.microsoft.com/office/powerpoint/2010/main" xmlns="" val="4263279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 4  seems to be the most acceptable scenario, because the judge is reacting both to torture claims by ordering an investigation and excluding evidences, requalifying the charges into an attempt basing on evidences obtained without use of torture (following the police secret surveillance) </a:t>
            </a:r>
          </a:p>
          <a:p>
            <a:endParaRPr lang="en-GB" dirty="0"/>
          </a:p>
        </p:txBody>
      </p:sp>
      <p:sp>
        <p:nvSpPr>
          <p:cNvPr id="4" name="Slide Number Placeholder 3"/>
          <p:cNvSpPr>
            <a:spLocks noGrp="1"/>
          </p:cNvSpPr>
          <p:nvPr>
            <p:ph type="sldNum" sz="quarter" idx="10"/>
          </p:nvPr>
        </p:nvSpPr>
        <p:spPr/>
        <p:txBody>
          <a:bodyPr/>
          <a:lstStyle/>
          <a:p>
            <a:fld id="{2A7E2C47-7C9C-4F3F-80F7-C8EB700CE84B}" type="slidenum">
              <a:rPr lang="en-GB" smtClean="0"/>
              <a:pPr/>
              <a:t>8</a:t>
            </a:fld>
            <a:endParaRPr lang="en-GB"/>
          </a:p>
        </p:txBody>
      </p:sp>
    </p:spTree>
    <p:extLst>
      <p:ext uri="{BB962C8B-B14F-4D97-AF65-F5344CB8AC3E}">
        <p14:creationId xmlns:p14="http://schemas.microsoft.com/office/powerpoint/2010/main" xmlns="" val="287605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2782831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3389342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145019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279609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310567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491599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2470558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424057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2282886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397942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194FC6-0F84-48B4-BA7B-26742A10B3CC}" type="datetimeFigureOut">
              <a:rPr lang="en-GB" smtClean="0"/>
              <a:pPr/>
              <a:t>16/07/2017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18033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194FC6-0F84-48B4-BA7B-26742A10B3CC}" type="datetimeFigureOut">
              <a:rPr lang="en-GB" smtClean="0"/>
              <a:pPr/>
              <a:t>16/07/2017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F0A2D-9C99-488B-A9B5-B23D93E3569B}" type="slidenum">
              <a:rPr lang="en-GB" smtClean="0"/>
              <a:pPr/>
              <a:t>‹#›</a:t>
            </a:fld>
            <a:endParaRPr lang="en-GB"/>
          </a:p>
        </p:txBody>
      </p:sp>
    </p:spTree>
    <p:extLst>
      <p:ext uri="{BB962C8B-B14F-4D97-AF65-F5344CB8AC3E}">
        <p14:creationId xmlns:p14="http://schemas.microsoft.com/office/powerpoint/2010/main" xmlns="" val="868515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udoc.echr.coe.int/eng?i=001-576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
            </a:r>
            <a:r>
              <a:rPr lang="az-Cyrl-AZ" dirty="0" smtClean="0"/>
              <a:t>addə </a:t>
            </a:r>
            <a:r>
              <a:rPr lang="en-GB" dirty="0" smtClean="0"/>
              <a:t>3</a:t>
            </a:r>
            <a:r>
              <a:rPr lang="az-Cyrl-AZ" dirty="0" smtClean="0"/>
              <a:t>. Kazuslar və testlər</a:t>
            </a:r>
            <a:endParaRPr lang="en-GB" dirty="0"/>
          </a:p>
        </p:txBody>
      </p:sp>
      <p:sp>
        <p:nvSpPr>
          <p:cNvPr id="3" name="Subtitle 2"/>
          <p:cNvSpPr>
            <a:spLocks noGrp="1"/>
          </p:cNvSpPr>
          <p:nvPr>
            <p:ph type="subTitle" idx="1"/>
          </p:nvPr>
        </p:nvSpPr>
        <p:spPr/>
        <p:txBody>
          <a:bodyPr/>
          <a:lstStyle/>
          <a:p>
            <a:pPr algn="r"/>
            <a:endParaRPr lang="en-GB" dirty="0" smtClean="0"/>
          </a:p>
          <a:p>
            <a:pPr algn="r"/>
            <a:r>
              <a:rPr lang="az-Latn-AZ" dirty="0" smtClean="0"/>
              <a:t>Hazırladı: </a:t>
            </a:r>
            <a:r>
              <a:rPr lang="en-GB" dirty="0" err="1" smtClean="0"/>
              <a:t>Lilian</a:t>
            </a:r>
            <a:r>
              <a:rPr lang="en-GB" dirty="0" smtClean="0"/>
              <a:t> </a:t>
            </a:r>
            <a:r>
              <a:rPr lang="en-GB" dirty="0" err="1" smtClean="0"/>
              <a:t>Apostol</a:t>
            </a:r>
            <a:endParaRPr lang="az-Latn-AZ" dirty="0" smtClean="0"/>
          </a:p>
          <a:p>
            <a:pPr algn="r"/>
            <a:r>
              <a:rPr lang="az-Latn-AZ" dirty="0" smtClean="0"/>
              <a:t>2017</a:t>
            </a:r>
            <a:endParaRPr lang="en-GB" dirty="0"/>
          </a:p>
        </p:txBody>
      </p:sp>
    </p:spTree>
    <p:extLst>
      <p:ext uri="{BB962C8B-B14F-4D97-AF65-F5344CB8AC3E}">
        <p14:creationId xmlns:p14="http://schemas.microsoft.com/office/powerpoint/2010/main" xmlns="" val="1001934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71" y="300986"/>
            <a:ext cx="10515600" cy="1325563"/>
          </a:xfrm>
        </p:spPr>
        <p:txBody>
          <a:bodyPr/>
          <a:lstStyle/>
          <a:p>
            <a:r>
              <a:rPr lang="az-Cyrl-AZ" dirty="0"/>
              <a:t>Kazus </a:t>
            </a:r>
            <a:r>
              <a:rPr lang="en-GB" dirty="0" smtClean="0"/>
              <a:t>2</a:t>
            </a:r>
            <a:r>
              <a:rPr lang="az-Cyrl-AZ" dirty="0" smtClean="0"/>
              <a:t>.</a:t>
            </a:r>
            <a:r>
              <a:rPr lang="en-GB" dirty="0" smtClean="0"/>
              <a:t> </a:t>
            </a:r>
            <a:r>
              <a:rPr lang="en-GB" dirty="0"/>
              <a:t>“</a:t>
            </a:r>
            <a:r>
              <a:rPr lang="az-Cyrl-AZ" dirty="0"/>
              <a:t>Saatlı bomba</a:t>
            </a:r>
            <a:r>
              <a:rPr lang="en-GB" dirty="0"/>
              <a:t>” </a:t>
            </a:r>
            <a:r>
              <a:rPr lang="az-Cyrl-AZ" dirty="0"/>
              <a:t>və</a:t>
            </a:r>
            <a:r>
              <a:rPr lang="en-GB" dirty="0"/>
              <a:t> “</a:t>
            </a:r>
            <a:r>
              <a:rPr lang="az-Cyrl-AZ" dirty="0"/>
              <a:t>zəhərli meyvə</a:t>
            </a:r>
            <a:r>
              <a:rPr lang="en-GB" dirty="0"/>
              <a:t>” </a:t>
            </a:r>
          </a:p>
        </p:txBody>
      </p:sp>
      <p:sp>
        <p:nvSpPr>
          <p:cNvPr id="3" name="Content Placeholder 2"/>
          <p:cNvSpPr>
            <a:spLocks noGrp="1"/>
          </p:cNvSpPr>
          <p:nvPr>
            <p:ph idx="1"/>
          </p:nvPr>
        </p:nvSpPr>
        <p:spPr/>
        <p:txBody>
          <a:bodyPr>
            <a:normAutofit fontScale="92500" lnSpcReduction="20000"/>
          </a:bodyPr>
          <a:lstStyle/>
          <a:p>
            <a:r>
              <a:rPr lang="az-Cyrl-AZ" dirty="0" smtClean="0"/>
              <a:t>Prokuror kimi hərəkət edin və</a:t>
            </a:r>
            <a:r>
              <a:rPr lang="en-GB" dirty="0" smtClean="0"/>
              <a:t> :</a:t>
            </a:r>
          </a:p>
          <a:p>
            <a:pPr marL="514350" indent="-514350">
              <a:buFont typeface="+mj-lt"/>
              <a:buAutoNum type="arabicPeriod"/>
            </a:pPr>
            <a:r>
              <a:rPr lang="az-Cyrl-AZ" dirty="0" smtClean="0"/>
              <a:t>Polis əməkdaşlarına qarşı istintaq açılmasını əmr edin, həm şübhəli, həm də qətli sifariş edən şəxsə qarşı olan ittihamları rədd edin</a:t>
            </a:r>
            <a:r>
              <a:rPr lang="en-GB" dirty="0" smtClean="0"/>
              <a:t>.</a:t>
            </a:r>
          </a:p>
          <a:p>
            <a:pPr marL="514350" indent="-514350">
              <a:buFont typeface="+mj-lt"/>
              <a:buAutoNum type="arabicPeriod"/>
            </a:pPr>
            <a:r>
              <a:rPr lang="az-Cyrl-AZ" dirty="0" smtClean="0"/>
              <a:t>İstintaq aparılmasını əmr edin və yalnız  şübhəliyə qarşı irəli sürülən ittihamları rədd edin, lakin siyasətçini öldürməyi sifariş edən şəxsi təqsirləndirin, çünki ona qarşı işgəncə tətbiq edilməyib və sübutlardan ona qarşı istifadə etmək mümkündür</a:t>
            </a:r>
            <a:r>
              <a:rPr lang="en-GB" dirty="0" smtClean="0"/>
              <a:t>.</a:t>
            </a:r>
          </a:p>
          <a:p>
            <a:pPr marL="514350" indent="-514350">
              <a:buFont typeface="+mj-lt"/>
              <a:buAutoNum type="arabicPeriod"/>
            </a:pPr>
            <a:r>
              <a:rPr lang="az-Cyrl-AZ" dirty="0" smtClean="0"/>
              <a:t>Hər ikisini təqsirləndirin və polis əməkdaşlarına qarşı istintaq aparılmasını əmr etməyin, çünki onlar yaxınlaşmaqda olan təhlükənin qarşısını alıblar</a:t>
            </a:r>
            <a:endParaRPr lang="en-GB" dirty="0" smtClean="0"/>
          </a:p>
          <a:p>
            <a:pPr marL="514350" indent="-514350">
              <a:buFont typeface="+mj-lt"/>
              <a:buAutoNum type="arabicPeriod"/>
            </a:pPr>
            <a:r>
              <a:rPr lang="en-GB" dirty="0" smtClean="0"/>
              <a:t> </a:t>
            </a:r>
            <a:r>
              <a:rPr lang="az-Cyrl-AZ" dirty="0" smtClean="0"/>
              <a:t>Hər ikisini təqsirləndirin və istintaq aparılmasını əmr edin ki, məsələ daha sonra məhkəmədə öz həllini tapsın</a:t>
            </a:r>
            <a:endParaRPr lang="en-GB" dirty="0"/>
          </a:p>
        </p:txBody>
      </p:sp>
    </p:spTree>
    <p:extLst>
      <p:ext uri="{BB962C8B-B14F-4D97-AF65-F5344CB8AC3E}">
        <p14:creationId xmlns:p14="http://schemas.microsoft.com/office/powerpoint/2010/main" xmlns="" val="297638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dirty="0"/>
              <a:t>Kazus </a:t>
            </a:r>
            <a:r>
              <a:rPr lang="en-GB" dirty="0" smtClean="0"/>
              <a:t>2</a:t>
            </a:r>
            <a:r>
              <a:rPr lang="az-Cyrl-AZ" dirty="0" smtClean="0"/>
              <a:t>.</a:t>
            </a:r>
            <a:r>
              <a:rPr lang="en-GB" dirty="0" smtClean="0"/>
              <a:t> </a:t>
            </a:r>
            <a:r>
              <a:rPr lang="en-GB" dirty="0"/>
              <a:t>“</a:t>
            </a:r>
            <a:r>
              <a:rPr lang="az-Cyrl-AZ" dirty="0"/>
              <a:t>Saatlı bomba</a:t>
            </a:r>
            <a:r>
              <a:rPr lang="en-GB" dirty="0"/>
              <a:t>” </a:t>
            </a:r>
            <a:r>
              <a:rPr lang="az-Cyrl-AZ" dirty="0"/>
              <a:t>və</a:t>
            </a:r>
            <a:r>
              <a:rPr lang="en-GB" dirty="0"/>
              <a:t> “</a:t>
            </a:r>
            <a:r>
              <a:rPr lang="az-Cyrl-AZ" dirty="0"/>
              <a:t>zəhərli meyvə</a:t>
            </a:r>
            <a:r>
              <a:rPr lang="en-GB" dirty="0"/>
              <a:t>” </a:t>
            </a:r>
          </a:p>
        </p:txBody>
      </p:sp>
      <p:sp>
        <p:nvSpPr>
          <p:cNvPr id="3" name="Content Placeholder 2"/>
          <p:cNvSpPr>
            <a:spLocks noGrp="1"/>
          </p:cNvSpPr>
          <p:nvPr>
            <p:ph idx="1"/>
          </p:nvPr>
        </p:nvSpPr>
        <p:spPr/>
        <p:txBody>
          <a:bodyPr>
            <a:normAutofit fontScale="85000" lnSpcReduction="20000"/>
          </a:bodyPr>
          <a:lstStyle/>
          <a:p>
            <a:r>
              <a:rPr lang="az-Cyrl-AZ" dirty="0" smtClean="0"/>
              <a:t>Polis əməkdaşlarına nəyi etməyi məsləhət görərdiniz</a:t>
            </a:r>
            <a:r>
              <a:rPr lang="en-GB" dirty="0" smtClean="0"/>
              <a:t> ?</a:t>
            </a:r>
          </a:p>
          <a:p>
            <a:pPr marL="514350" indent="-514350">
              <a:buFont typeface="+mj-lt"/>
              <a:buAutoNum type="arabicPeriod"/>
            </a:pPr>
            <a:r>
              <a:rPr lang="az-Cyrl-AZ" dirty="0" smtClean="0"/>
              <a:t>Siyasətçinin evinin dağıdılmasının qarşısını almaqla öz hərəkətlərinə bəraət qazandırmağı</a:t>
            </a:r>
            <a:endParaRPr lang="en-GB" dirty="0" smtClean="0"/>
          </a:p>
          <a:p>
            <a:pPr marL="514350" indent="-514350">
              <a:buFont typeface="+mj-lt"/>
              <a:buAutoNum type="arabicPeriod"/>
            </a:pPr>
            <a:r>
              <a:rPr lang="az-Cyrl-AZ" dirty="0" smtClean="0"/>
              <a:t>Bombanın partlamasına mane olmamağı, çünki yaxınlıqdakı insanların hamısının təhlükəsizliyi təmin edilmişdi (ətrafdakı evlərdən insanlar təxliyə olunmuşdu) və şübhəliyə işgəncə verməməyi</a:t>
            </a:r>
            <a:endParaRPr lang="en-GB" dirty="0" smtClean="0"/>
          </a:p>
          <a:p>
            <a:pPr marL="514350" indent="-514350">
              <a:buFont typeface="+mj-lt"/>
              <a:buAutoNum type="arabicPeriod"/>
            </a:pPr>
            <a:r>
              <a:rPr lang="az-Cyrl-AZ" dirty="0" smtClean="0"/>
              <a:t>Kodu və siyasətçinin öldürülməsini sifariş edən şəxsin adını açıqlayacağı təqdirdə həbs edilmiş şübhəliyə ona qarşı olan bütün ittihamları rədd etməyi vəd etməyi</a:t>
            </a:r>
            <a:endParaRPr lang="en-GB" dirty="0" smtClean="0"/>
          </a:p>
          <a:p>
            <a:pPr marL="514350" indent="-514350">
              <a:buFont typeface="+mj-lt"/>
              <a:buAutoNum type="arabicPeriod"/>
            </a:pPr>
            <a:r>
              <a:rPr lang="az-Cyrl-AZ" dirty="0" smtClean="0"/>
              <a:t>Bütün insanların təhlükəsizliyi təmin edildiyinə </a:t>
            </a:r>
            <a:r>
              <a:rPr lang="az-Cyrl-AZ" dirty="0"/>
              <a:t>görə (ətrafdakı evlərdən insanlar təxliyə olunmuşdu</a:t>
            </a:r>
            <a:r>
              <a:rPr lang="az-Cyrl-AZ" dirty="0" smtClean="0"/>
              <a:t>) bombanın partlamasına mane olmamağı və siyasətçini öldürməyi sifariş verən adamın adını açıqlamadığına görə şübhəli bilinən şəxsi qəsdən əmlakın dağıdılmasında təqsirləndirməyi</a:t>
            </a:r>
            <a:endParaRPr lang="en-GB" dirty="0" smtClean="0"/>
          </a:p>
          <a:p>
            <a:endParaRPr lang="en-GB" dirty="0" smtClean="0"/>
          </a:p>
        </p:txBody>
      </p:sp>
    </p:spTree>
    <p:extLst>
      <p:ext uri="{BB962C8B-B14F-4D97-AF65-F5344CB8AC3E}">
        <p14:creationId xmlns:p14="http://schemas.microsoft.com/office/powerpoint/2010/main" xmlns="" val="2055673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Cyrl-AZ" dirty="0" smtClean="0"/>
              <a:t>Kazus</a:t>
            </a:r>
            <a:r>
              <a:rPr lang="en-GB" dirty="0" smtClean="0"/>
              <a:t> 3</a:t>
            </a:r>
            <a:r>
              <a:rPr lang="az-Cyrl-AZ" dirty="0" smtClean="0"/>
              <a:t>.</a:t>
            </a:r>
            <a:r>
              <a:rPr lang="en-GB" dirty="0" smtClean="0"/>
              <a:t> </a:t>
            </a:r>
            <a:r>
              <a:rPr lang="az-Cyrl-AZ" dirty="0" smtClean="0"/>
              <a:t>Sübutetmə yükü və təqsirsizlik prezumpsiyası</a:t>
            </a:r>
            <a:endParaRPr lang="en-GB" dirty="0"/>
          </a:p>
        </p:txBody>
      </p:sp>
      <p:sp>
        <p:nvSpPr>
          <p:cNvPr id="3" name="Content Placeholder 2"/>
          <p:cNvSpPr>
            <a:spLocks noGrp="1"/>
          </p:cNvSpPr>
          <p:nvPr>
            <p:ph idx="1"/>
          </p:nvPr>
        </p:nvSpPr>
        <p:spPr/>
        <p:txBody>
          <a:bodyPr>
            <a:normAutofit lnSpcReduction="10000"/>
          </a:bodyPr>
          <a:lstStyle/>
          <a:p>
            <a:r>
              <a:rPr lang="az-Cyrl-AZ" dirty="0" smtClean="0"/>
              <a:t>Siz işgəncə ilə bağlı şikayətin istintaqını aparırsınız</a:t>
            </a:r>
            <a:r>
              <a:rPr lang="en-GB" dirty="0" smtClean="0"/>
              <a:t>. </a:t>
            </a:r>
            <a:r>
              <a:rPr lang="az-Cyrl-AZ" dirty="0" smtClean="0"/>
              <a:t>Zərərçəkmiş Həbs Mərkəzindən A adlı polis əməkdaşına məxsus otağa gətirilib</a:t>
            </a:r>
            <a:r>
              <a:rPr lang="en-US" dirty="0" smtClean="0"/>
              <a:t>. </a:t>
            </a:r>
            <a:r>
              <a:rPr lang="az-Cyrl-AZ" dirty="0" smtClean="0"/>
              <a:t>O, sağlamlığı yaxşı vəziyyətdə ikən B adlı polis əməkdaşı tərəfindən aparılıb</a:t>
            </a:r>
            <a:r>
              <a:rPr lang="en-US" dirty="0" smtClean="0"/>
              <a:t>. </a:t>
            </a:r>
            <a:r>
              <a:rPr lang="az-Cyrl-AZ" dirty="0" smtClean="0"/>
              <a:t>Daha sonra o, iddia edildiyinə görə A adlı polis əməkdaşı tərəfindən onun otağında qəddarcasına döyülüb və B adlı polis əməkdaşı tərəfindən Həbs Mərkəzinə qaytarılıb</a:t>
            </a:r>
            <a:r>
              <a:rPr lang="en-US" dirty="0" smtClean="0"/>
              <a:t>. </a:t>
            </a:r>
            <a:r>
              <a:rPr lang="az-Cyrl-AZ" dirty="0" smtClean="0"/>
              <a:t>Onun aldığı xəsarətlər falaqqa tətbiq edilməsi əlamətlərinə uyğundur</a:t>
            </a:r>
            <a:r>
              <a:rPr lang="en-US" dirty="0" smtClean="0"/>
              <a:t>. </a:t>
            </a:r>
          </a:p>
          <a:p>
            <a:r>
              <a:rPr lang="az-Cyrl-AZ" dirty="0" smtClean="0"/>
              <a:t>İttiham tərəfinin əlində bütün tibbi sübutlar (hadisədən əvvəl və sonra) və saxlama protokollarından çıxarışlar var</a:t>
            </a:r>
            <a:r>
              <a:rPr lang="en-GB" dirty="0" smtClean="0"/>
              <a:t>. </a:t>
            </a:r>
            <a:r>
              <a:rPr lang="az-Cyrl-AZ" dirty="0" smtClean="0"/>
              <a:t>Hər iki polis əməkdaşı təqsirsiz olduqlarını bildirirlər və pis rəftara görə bir-birini günahlandırırlar</a:t>
            </a:r>
            <a:r>
              <a:rPr lang="en-GB" dirty="0" smtClean="0"/>
              <a:t>. </a:t>
            </a:r>
            <a:endParaRPr lang="en-GB" dirty="0"/>
          </a:p>
        </p:txBody>
      </p:sp>
    </p:spTree>
    <p:extLst>
      <p:ext uri="{BB962C8B-B14F-4D97-AF65-F5344CB8AC3E}">
        <p14:creationId xmlns:p14="http://schemas.microsoft.com/office/powerpoint/2010/main" xmlns="" val="1708797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dirty="0" smtClean="0"/>
              <a:t>Kazus</a:t>
            </a:r>
            <a:r>
              <a:rPr lang="en-GB" dirty="0" smtClean="0"/>
              <a:t> 3</a:t>
            </a:r>
            <a:r>
              <a:rPr lang="az-Cyrl-AZ" dirty="0" smtClean="0"/>
              <a:t>. Sübutetmə yükü</a:t>
            </a:r>
            <a:endParaRPr lang="en-GB" dirty="0"/>
          </a:p>
        </p:txBody>
      </p:sp>
      <p:sp>
        <p:nvSpPr>
          <p:cNvPr id="3" name="Content Placeholder 2"/>
          <p:cNvSpPr>
            <a:spLocks noGrp="1"/>
          </p:cNvSpPr>
          <p:nvPr>
            <p:ph idx="1"/>
          </p:nvPr>
        </p:nvSpPr>
        <p:spPr/>
        <p:txBody>
          <a:bodyPr>
            <a:normAutofit fontScale="85000" lnSpcReduction="10000"/>
          </a:bodyPr>
          <a:lstStyle/>
          <a:p>
            <a:r>
              <a:rPr lang="az-Cyrl-AZ" dirty="0" smtClean="0"/>
              <a:t>Burada sübutetmə yükü necə işləyir</a:t>
            </a:r>
            <a:endParaRPr lang="en-GB" dirty="0" smtClean="0"/>
          </a:p>
          <a:p>
            <a:pPr marL="514350" indent="-514350">
              <a:buFont typeface="+mj-lt"/>
              <a:buAutoNum type="arabicPeriod"/>
            </a:pPr>
            <a:r>
              <a:rPr lang="en-GB" dirty="0" smtClean="0"/>
              <a:t>B</a:t>
            </a:r>
            <a:r>
              <a:rPr lang="az-Cyrl-AZ" dirty="0" smtClean="0"/>
              <a:t>urada sübutetmə yükü ümumiyyətlə yoxdur, çünki təqsirsizlik prezumpsiyası hər iki polis əməkdaşına şamil edilir və onların hər ikisi səssiz qalmaq hüququndan istifadə edərək heç bir izahat verməyiblər</a:t>
            </a:r>
            <a:endParaRPr lang="en-GB" dirty="0" smtClean="0"/>
          </a:p>
          <a:p>
            <a:pPr marL="514350" indent="-514350">
              <a:buFont typeface="+mj-lt"/>
              <a:buAutoNum type="arabicPeriod"/>
            </a:pPr>
            <a:r>
              <a:rPr lang="en-GB" dirty="0" smtClean="0"/>
              <a:t>S</a:t>
            </a:r>
            <a:r>
              <a:rPr lang="az-Cyrl-AZ" dirty="0" smtClean="0"/>
              <a:t>übutetmə yükü hər iki polis əməkdaşının üzərinə düşür, belə ki, onların hər ikisindən zərərçəkmişin necə xəsarət alması ilə bağlı izahat vermək tələb olunub </a:t>
            </a:r>
          </a:p>
          <a:p>
            <a:pPr marL="514350" indent="-514350">
              <a:buFont typeface="+mj-lt"/>
              <a:buAutoNum type="arabicPeriod"/>
            </a:pPr>
            <a:r>
              <a:rPr lang="az-Cyrl-AZ" dirty="0" smtClean="0"/>
              <a:t>Sübutetmə yükü yalnız B adlı polis əməkdaşının üzərinə düşür, belə ki, ərizəçi, sağlamlığı yaxşı vəziyyətdə ikən götürülmüş və döyülmüş vəziyyətdə geri qaytarılmışdır, A əməkdaşı isə təqsirsizlik prezumpsiyasının təsiri altına düşür </a:t>
            </a:r>
          </a:p>
          <a:p>
            <a:pPr marL="514350" indent="-514350">
              <a:buFont typeface="+mj-lt"/>
              <a:buAutoNum type="arabicPeriod"/>
            </a:pPr>
            <a:r>
              <a:rPr lang="en-US" dirty="0" smtClean="0"/>
              <a:t>S</a:t>
            </a:r>
            <a:r>
              <a:rPr lang="az-Cyrl-AZ" dirty="0" smtClean="0"/>
              <a:t>übutetmə yükü yalnız A adlı polis əməkdaşına şamil edilir, belə ki, zərərçəkmiş onu qeyd etmişdir və B adlı polis əməkdaşı yalnız şahid qismində çıxış edə bilər</a:t>
            </a:r>
            <a:endParaRPr lang="en-GB" dirty="0" smtClean="0"/>
          </a:p>
          <a:p>
            <a:endParaRPr lang="en-GB" dirty="0" smtClean="0"/>
          </a:p>
        </p:txBody>
      </p:sp>
    </p:spTree>
    <p:extLst>
      <p:ext uri="{BB962C8B-B14F-4D97-AF65-F5344CB8AC3E}">
        <p14:creationId xmlns:p14="http://schemas.microsoft.com/office/powerpoint/2010/main" xmlns="" val="1292571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dirty="0" smtClean="0"/>
              <a:t>Kazus 3.</a:t>
            </a:r>
            <a:r>
              <a:rPr lang="en-GB" dirty="0" smtClean="0"/>
              <a:t> </a:t>
            </a:r>
            <a:r>
              <a:rPr lang="az-Cyrl-AZ" dirty="0" smtClean="0"/>
              <a:t>Sübutetmə yükü</a:t>
            </a:r>
            <a:endParaRPr lang="en-GB" dirty="0"/>
          </a:p>
        </p:txBody>
      </p:sp>
      <p:sp>
        <p:nvSpPr>
          <p:cNvPr id="3" name="Content Placeholder 2"/>
          <p:cNvSpPr>
            <a:spLocks noGrp="1"/>
          </p:cNvSpPr>
          <p:nvPr>
            <p:ph idx="1"/>
          </p:nvPr>
        </p:nvSpPr>
        <p:spPr/>
        <p:txBody>
          <a:bodyPr>
            <a:normAutofit fontScale="92500" lnSpcReduction="20000"/>
          </a:bodyPr>
          <a:lstStyle/>
          <a:p>
            <a:r>
              <a:rPr lang="az-Cyrl-AZ" dirty="0" smtClean="0"/>
              <a:t>Fərz edin ki, hər iki polis əməkdaşı xəsarətləri belə izah edir ki, dindirmə zamanı ərizəçi qaçmaq məqsədilə ikinci mərtəbədən atılmağa cəhd etmişdir</a:t>
            </a:r>
            <a:r>
              <a:rPr lang="en-GB" dirty="0" smtClean="0"/>
              <a:t>. </a:t>
            </a:r>
            <a:r>
              <a:rPr lang="az-Cyrl-AZ" dirty="0" smtClean="0"/>
              <a:t>Bu izahat onların sübutetmə yükünə uyğun olaraq ağlabatan izahat hesab olunacaqmı</a:t>
            </a:r>
            <a:r>
              <a:rPr lang="en-GB" dirty="0" smtClean="0"/>
              <a:t> ?</a:t>
            </a:r>
          </a:p>
          <a:p>
            <a:r>
              <a:rPr lang="az-Cyrl-AZ" dirty="0" smtClean="0"/>
              <a:t>Xeyr, çünki dindirmə vəkilin iştirakı olmadan aparılırdı və polis əməkdaşlarının həqiqəti söylədiklərinə inanmaq üçün heç bir əsas yoxdur</a:t>
            </a:r>
            <a:endParaRPr lang="en-GB" dirty="0" smtClean="0"/>
          </a:p>
          <a:p>
            <a:r>
              <a:rPr lang="az-Cyrl-AZ" dirty="0" smtClean="0"/>
              <a:t>Xeyr, izahat ağlabatan deyil, belə ki, alınan xəsarətlər yuxarı </a:t>
            </a:r>
            <a:r>
              <a:rPr lang="az-Cyrl-AZ" smtClean="0"/>
              <a:t>mərtəbədən atılmağa </a:t>
            </a:r>
            <a:r>
              <a:rPr lang="az-Cyrl-AZ" dirty="0" smtClean="0"/>
              <a:t>uyğun gəlmir</a:t>
            </a:r>
            <a:endParaRPr lang="en-GB" i="1" dirty="0" smtClean="0"/>
          </a:p>
          <a:p>
            <a:r>
              <a:rPr lang="az-Cyrl-AZ" dirty="0" smtClean="0"/>
              <a:t>Bəli, bu baş verə bilərdi və polis əməkdaşlarını yalnız ciddi etinasızlığa və dindirməni vəkilin iştirakı olmadan aparmağa görə danlamaq olar</a:t>
            </a:r>
            <a:endParaRPr lang="en-GB" dirty="0" smtClean="0"/>
          </a:p>
          <a:p>
            <a:r>
              <a:rPr lang="az-Cyrl-AZ" dirty="0" smtClean="0"/>
              <a:t>Bəli, çünki polis əməkdaşlarının ifadələri etibarlıdır və onlar təqsirsizlik prezumpsiyasının təsiri altındadırlar</a:t>
            </a:r>
            <a:endParaRPr lang="en-GB" dirty="0" smtClean="0"/>
          </a:p>
          <a:p>
            <a:endParaRPr lang="en-GB" dirty="0" smtClean="0"/>
          </a:p>
          <a:p>
            <a:endParaRPr lang="en-GB" dirty="0" smtClean="0"/>
          </a:p>
        </p:txBody>
      </p:sp>
    </p:spTree>
    <p:extLst>
      <p:ext uri="{BB962C8B-B14F-4D97-AF65-F5344CB8AC3E}">
        <p14:creationId xmlns:p14="http://schemas.microsoft.com/office/powerpoint/2010/main" xmlns="" val="2968572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Cyrl-AZ" dirty="0" smtClean="0"/>
              <a:t>Ölüm hökmünün icrasını gözləmək aşağıdakılardan hansıdır</a:t>
            </a:r>
            <a:r>
              <a:rPr lang="en-GB" dirty="0" smtClean="0"/>
              <a:t> ?</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az-Cyrl-AZ" dirty="0" smtClean="0"/>
              <a:t>Konvensiyaya müvafiq olaraq ölüm hökmünün icrasını gözləmək aşağıdakılardan hansıdır</a:t>
            </a:r>
            <a:r>
              <a:rPr lang="en-GB" dirty="0" smtClean="0"/>
              <a:t> :</a:t>
            </a:r>
          </a:p>
          <a:p>
            <a:pPr marL="514350" indent="-514350">
              <a:buFont typeface="+mj-lt"/>
              <a:buAutoNum type="arabicPeriod"/>
            </a:pPr>
            <a:r>
              <a:rPr lang="az-Cyrl-AZ" dirty="0" smtClean="0"/>
              <a:t>2-ci Maddənin (yaşamaq hüququ) pozuntusu, belə ki, ölüm hökmü və onunla bağlı olan istənilən fenomen qadağan olunur</a:t>
            </a:r>
            <a:r>
              <a:rPr lang="en-GB" dirty="0" smtClean="0"/>
              <a:t>.</a:t>
            </a:r>
          </a:p>
          <a:p>
            <a:pPr marL="514350" indent="-514350">
              <a:buFont typeface="+mj-lt"/>
              <a:buAutoNum type="arabicPeriod"/>
            </a:pPr>
            <a:r>
              <a:rPr lang="az-Cyrl-AZ" dirty="0" smtClean="0"/>
              <a:t>Həm 2-ci </a:t>
            </a:r>
            <a:r>
              <a:rPr lang="az-Cyrl-AZ" dirty="0"/>
              <a:t>Maddənin (yaşamaq hüququ</a:t>
            </a:r>
            <a:r>
              <a:rPr lang="az-Cyrl-AZ" dirty="0" smtClean="0"/>
              <a:t>), həm də 3-cü Maddənin (qeyri-insani cəzanın qadağan edilməsi) pozuntusudur, belə ki, ölüm hökmü və onun icrasını gözləyən insanın psixoloji əzab çəkməsi qadağan olunur</a:t>
            </a:r>
            <a:r>
              <a:rPr lang="en-GB" dirty="0" smtClean="0"/>
              <a:t>. </a:t>
            </a:r>
          </a:p>
          <a:p>
            <a:pPr marL="514350" indent="-514350">
              <a:buFont typeface="+mj-lt"/>
              <a:buAutoNum type="arabicPeriod"/>
            </a:pPr>
            <a:r>
              <a:rPr lang="az-Cyrl-AZ" dirty="0" smtClean="0"/>
              <a:t>Yalnız </a:t>
            </a:r>
            <a:r>
              <a:rPr lang="az-Cyrl-AZ" dirty="0"/>
              <a:t>3-cü Maddənin (qeyri-insani cəzanın qadağan </a:t>
            </a:r>
            <a:r>
              <a:rPr lang="az-Cyrl-AZ" dirty="0" smtClean="0"/>
              <a:t>edilməsi) pozuntusudur</a:t>
            </a:r>
            <a:r>
              <a:rPr lang="en-GB" dirty="0" smtClean="0"/>
              <a:t>. </a:t>
            </a:r>
          </a:p>
          <a:p>
            <a:pPr marL="514350" indent="-514350">
              <a:buFont typeface="+mj-lt"/>
              <a:buAutoNum type="arabicPeriod"/>
            </a:pPr>
            <a:r>
              <a:rPr lang="az-Cyrl-AZ" dirty="0" smtClean="0"/>
              <a:t>Bu fenomen yuxarıda qeyd olunan maddələrdən heç birinin təsiri altına düşmür, belə ki, ölüm hökmü və onunla əlaqədar olan istənilən fenomen qadağan olunur</a:t>
            </a:r>
            <a:r>
              <a:rPr lang="en-GB" dirty="0" smtClean="0"/>
              <a:t>. </a:t>
            </a:r>
            <a:r>
              <a:rPr lang="az-Cyrl-AZ" dirty="0" smtClean="0"/>
              <a:t>Lakin o, 8-ci Maddənin (şəxsi həyat və psixoloji təhlükəsizlik) təsiri altına düşə bilər, belə ki, həmin Maddənin əhatə dairəsi olduqca genişdir</a:t>
            </a:r>
            <a:r>
              <a:rPr lang="en-GB" dirty="0" smtClean="0"/>
              <a:t>. </a:t>
            </a:r>
          </a:p>
          <a:p>
            <a:pPr marL="514350" indent="-514350">
              <a:buFont typeface="+mj-lt"/>
              <a:buAutoNum type="arabicPeriod"/>
            </a:pPr>
            <a:endParaRPr lang="en-GB" dirty="0"/>
          </a:p>
        </p:txBody>
      </p:sp>
    </p:spTree>
    <p:extLst>
      <p:ext uri="{BB962C8B-B14F-4D97-AF65-F5344CB8AC3E}">
        <p14:creationId xmlns:p14="http://schemas.microsoft.com/office/powerpoint/2010/main" xmlns="" val="192495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dirty="0" smtClean="0"/>
              <a:t>Cavab</a:t>
            </a:r>
            <a:r>
              <a:rPr lang="en-GB" dirty="0" smtClean="0"/>
              <a:t> </a:t>
            </a:r>
            <a:endParaRPr lang="en-GB" dirty="0"/>
          </a:p>
        </p:txBody>
      </p:sp>
      <p:sp>
        <p:nvSpPr>
          <p:cNvPr id="3" name="Content Placeholder 2"/>
          <p:cNvSpPr>
            <a:spLocks noGrp="1"/>
          </p:cNvSpPr>
          <p:nvPr>
            <p:ph idx="1"/>
          </p:nvPr>
        </p:nvSpPr>
        <p:spPr/>
        <p:txBody>
          <a:bodyPr>
            <a:normAutofit/>
          </a:bodyPr>
          <a:lstStyle/>
          <a:p>
            <a:r>
              <a:rPr lang="az-Cyrl-AZ" dirty="0" smtClean="0"/>
              <a:t>3-cü Maddənin pozuntusudur (qeyri-insani cəzanın qadağan edilməsi) </a:t>
            </a:r>
          </a:p>
          <a:p>
            <a:r>
              <a:rPr lang="en-US" dirty="0" smtClean="0">
                <a:effectLst/>
                <a:hlinkClick r:id="rId2"/>
              </a:rPr>
              <a:t>Soering </a:t>
            </a:r>
            <a:r>
              <a:rPr lang="az-Cyrl-AZ" dirty="0" smtClean="0">
                <a:effectLst/>
                <a:hlinkClick r:id="rId2"/>
              </a:rPr>
              <a:t>Birləşmiş Krallığa qarşı</a:t>
            </a:r>
            <a:r>
              <a:rPr lang="en-US" dirty="0" smtClean="0">
                <a:effectLst/>
              </a:rPr>
              <a:t> – </a:t>
            </a:r>
            <a:r>
              <a:rPr lang="az-Cyrl-AZ" dirty="0" smtClean="0">
                <a:effectLst/>
              </a:rPr>
              <a:t>Almaniya vətəndaşı şikayət edərək bildirmişdir ki, onun ABŞ-a ekstradisiya olunması Konvensiyanın 3-cü Maddəsinin pozulmasına səbəb ola bilərdi, belə ki, ekstradisiya olunduğu təqdirdə o, törətdiyi qətl cinayətinə görə ölüm cəzasına məruz qala və ölüm hökmünün icra olunmasını gözləməyə məcbur ola bilərdi</a:t>
            </a:r>
            <a:r>
              <a:rPr lang="en-US" dirty="0" smtClean="0">
                <a:effectLst/>
              </a:rPr>
              <a:t>. </a:t>
            </a:r>
          </a:p>
          <a:p>
            <a:r>
              <a:rPr lang="az-Cyrl-AZ" dirty="0" smtClean="0"/>
              <a:t>O vaxtki Komissiya razılaşmışdır ki, ölüm hökmünün icrasını gözləmək fenomeni 2-ci Maddə altında heç bir məsələ yaratmır</a:t>
            </a:r>
            <a:r>
              <a:rPr lang="en-US" dirty="0" smtClean="0"/>
              <a:t>. </a:t>
            </a:r>
            <a:endParaRPr lang="en-GB" dirty="0" smtClean="0"/>
          </a:p>
        </p:txBody>
      </p:sp>
    </p:spTree>
    <p:extLst>
      <p:ext uri="{BB962C8B-B14F-4D97-AF65-F5344CB8AC3E}">
        <p14:creationId xmlns:p14="http://schemas.microsoft.com/office/powerpoint/2010/main" xmlns="" val="225087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Cyrl-AZ" dirty="0" smtClean="0"/>
              <a:t>İsrailin İşgəncə əleyhinə Komitəsi İsrail dövlətinə qarşı işi, İsrail Ali Məhkəməsi, </a:t>
            </a:r>
            <a:r>
              <a:rPr lang="en-US" dirty="0" smtClean="0"/>
              <a:t>1999 </a:t>
            </a:r>
            <a:endParaRPr lang="en-GB" dirty="0"/>
          </a:p>
        </p:txBody>
      </p:sp>
      <p:sp>
        <p:nvSpPr>
          <p:cNvPr id="3" name="Content Placeholder 2"/>
          <p:cNvSpPr>
            <a:spLocks noGrp="1"/>
          </p:cNvSpPr>
          <p:nvPr>
            <p:ph idx="1"/>
          </p:nvPr>
        </p:nvSpPr>
        <p:spPr/>
        <p:txBody>
          <a:bodyPr>
            <a:normAutofit fontScale="92500" lnSpcReduction="10000"/>
          </a:bodyPr>
          <a:lstStyle/>
          <a:p>
            <a:r>
              <a:rPr lang="az-Cyrl-AZ" dirty="0" smtClean="0"/>
              <a:t>SUAL</a:t>
            </a:r>
            <a:r>
              <a:rPr lang="en-US" dirty="0" smtClean="0"/>
              <a:t>- </a:t>
            </a:r>
            <a:r>
              <a:rPr lang="az-Cyrl-AZ" dirty="0" smtClean="0"/>
              <a:t>İsrail Hökuməti və ya təhlükəsizlik xidmətlərinin </a:t>
            </a:r>
            <a:r>
              <a:rPr lang="az-Cyrl-AZ" b="1" dirty="0" smtClean="0"/>
              <a:t>terrorçuluqda şübhəli bilinən şəxslərin dindirilməsi zamanı xüsusi fiziki vasitələrdən </a:t>
            </a:r>
            <a:r>
              <a:rPr lang="az-Cyrl-AZ" dirty="0" smtClean="0"/>
              <a:t>(məs., silkələmək, </a:t>
            </a:r>
            <a:r>
              <a:rPr lang="en-US" dirty="0" smtClean="0"/>
              <a:t>“</a:t>
            </a:r>
            <a:r>
              <a:rPr lang="az-Cyrl-AZ" dirty="0" smtClean="0"/>
              <a:t>şabak</a:t>
            </a:r>
            <a:r>
              <a:rPr lang="en-US" dirty="0" smtClean="0"/>
              <a:t>”</a:t>
            </a:r>
            <a:r>
              <a:rPr lang="az-Cyrl-AZ" dirty="0" smtClean="0"/>
              <a:t> </a:t>
            </a:r>
            <a:r>
              <a:rPr lang="en-GB" dirty="0" smtClean="0"/>
              <a:t>v</a:t>
            </a:r>
            <a:r>
              <a:rPr lang="az-Cyrl-AZ" dirty="0" smtClean="0"/>
              <a:t>əziyyətində gözlədilmək, qurbağa duruşu vəziyyətində saxlamaq, qandalların sıxılması və yuxudan məhrumetmə) </a:t>
            </a:r>
            <a:r>
              <a:rPr lang="en-US" dirty="0" smtClean="0"/>
              <a:t> </a:t>
            </a:r>
            <a:r>
              <a:rPr lang="az-Cyrl-AZ" dirty="0" smtClean="0"/>
              <a:t>istifadə etməklə bağlı təlimatlar çıxarmaq səlahiyyəti və təhlükəsizlik xidməti əməkdaşlarının dindirmələr zamanı belə üsullardan istifadə etmək səlahiyyəti var idimi</a:t>
            </a:r>
            <a:r>
              <a:rPr lang="en-US" dirty="0" smtClean="0"/>
              <a:t>. </a:t>
            </a:r>
          </a:p>
          <a:p>
            <a:r>
              <a:rPr lang="az-Cyrl-AZ" dirty="0" smtClean="0"/>
              <a:t>CAVAB</a:t>
            </a:r>
            <a:r>
              <a:rPr lang="en-GB" dirty="0" smtClean="0"/>
              <a:t> – </a:t>
            </a:r>
            <a:r>
              <a:rPr lang="az-Cyrl-AZ" dirty="0" smtClean="0"/>
              <a:t>Ali Məhkəmə müəyyən etmişdir ki, dindirmələr zamanı xüsusi vasitələrdən istifadə edilməsinə icazə verilməsinə dair təlimatlar </a:t>
            </a:r>
            <a:r>
              <a:rPr lang="az-Cyrl-AZ" b="1" dirty="0" smtClean="0"/>
              <a:t>qanunda öz əksini tapmalıdır </a:t>
            </a:r>
            <a:r>
              <a:rPr lang="az-Cyrl-AZ" dirty="0" smtClean="0"/>
              <a:t>və əgər Dövlət dindirmə zamanı məlumat əldə etmək üçün xüsusi vasitələrdən istifadə etmək icazəsi vermək istəyirsə, </a:t>
            </a:r>
            <a:r>
              <a:rPr lang="az-Cyrl-AZ" b="1" dirty="0" smtClean="0"/>
              <a:t>bu məqsədlə həmin məsələni tənzimləyən qanunvericiliyin mövcud olmasını təmin etməlidir</a:t>
            </a:r>
            <a:r>
              <a:rPr lang="en-US" dirty="0" smtClean="0"/>
              <a:t>.</a:t>
            </a:r>
            <a:endParaRPr lang="en-GB" dirty="0"/>
          </a:p>
        </p:txBody>
      </p:sp>
    </p:spTree>
    <p:extLst>
      <p:ext uri="{BB962C8B-B14F-4D97-AF65-F5344CB8AC3E}">
        <p14:creationId xmlns:p14="http://schemas.microsoft.com/office/powerpoint/2010/main" xmlns="" val="213892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Cyrl-AZ" dirty="0"/>
              <a:t>İsrailin İşgəncə əleyhinə Komitəsi İsrail dövlətinə qarşı işi, İsrail Ali Məhkəməsi, </a:t>
            </a:r>
            <a:r>
              <a:rPr lang="en-US" dirty="0"/>
              <a:t>1999, </a:t>
            </a:r>
            <a:endParaRPr lang="en-GB" dirty="0"/>
          </a:p>
        </p:txBody>
      </p:sp>
      <p:sp>
        <p:nvSpPr>
          <p:cNvPr id="3" name="Content Placeholder 2"/>
          <p:cNvSpPr>
            <a:spLocks noGrp="1"/>
          </p:cNvSpPr>
          <p:nvPr>
            <p:ph idx="1"/>
          </p:nvPr>
        </p:nvSpPr>
        <p:spPr/>
        <p:txBody>
          <a:bodyPr>
            <a:normAutofit/>
          </a:bodyPr>
          <a:lstStyle/>
          <a:p>
            <a:pPr marL="0" indent="0">
              <a:buNone/>
            </a:pPr>
            <a:r>
              <a:rPr lang="az-Cyrl-AZ" dirty="0" smtClean="0"/>
              <a:t>İsrail Ali Məhkəməsi</a:t>
            </a:r>
            <a:endParaRPr lang="en-GB" dirty="0" smtClean="0"/>
          </a:p>
          <a:p>
            <a:pPr marL="514350" indent="-514350">
              <a:buFont typeface="+mj-lt"/>
              <a:buAutoNum type="arabicPeriod"/>
            </a:pPr>
            <a:r>
              <a:rPr lang="az-Cyrl-AZ" dirty="0" smtClean="0"/>
              <a:t>Düzgün qərar qəbul etmişdi, çünki, </a:t>
            </a:r>
            <a:r>
              <a:rPr lang="en-GB" dirty="0" smtClean="0"/>
              <a:t>“</a:t>
            </a:r>
            <a:r>
              <a:rPr lang="az-Cyrl-AZ" dirty="0" smtClean="0"/>
              <a:t>saatlı bomba</a:t>
            </a:r>
            <a:r>
              <a:rPr lang="en-GB" dirty="0" smtClean="0"/>
              <a:t>”</a:t>
            </a:r>
            <a:r>
              <a:rPr lang="az-Cyrl-AZ" dirty="0" smtClean="0"/>
              <a:t> belə rəftarı əsaslandırırdı</a:t>
            </a:r>
            <a:endParaRPr lang="en-GB" dirty="0" smtClean="0"/>
          </a:p>
          <a:p>
            <a:pPr marL="514350" indent="-514350">
              <a:buFont typeface="+mj-lt"/>
              <a:buAutoNum type="arabicPeriod"/>
            </a:pPr>
            <a:r>
              <a:rPr lang="az-Cyrl-AZ" dirty="0" smtClean="0"/>
              <a:t>Səhv qərar qəbul etmişdi, çünki qadağan mütləq xarakter daşıyırdı  </a:t>
            </a:r>
          </a:p>
          <a:p>
            <a:pPr marL="514350" indent="-514350">
              <a:buFont typeface="+mj-lt"/>
              <a:buAutoNum type="arabicPeriod"/>
            </a:pPr>
            <a:r>
              <a:rPr lang="az-Cyrl-AZ" dirty="0" smtClean="0"/>
              <a:t>Qərar səhv idi, çünki, qanun belə məsələləri tənzimləyə bilməz və belə rəftara yalnız beynəlxalq hüquqa əsasən və yalnız müharibə və fövqəladə vəziyyət şəraitində icazə verilə bilər</a:t>
            </a:r>
            <a:endParaRPr lang="en-GB" dirty="0" smtClean="0"/>
          </a:p>
          <a:p>
            <a:pPr marL="514350" indent="-514350">
              <a:buFont typeface="+mj-lt"/>
              <a:buAutoNum type="arabicPeriod"/>
            </a:pPr>
            <a:r>
              <a:rPr lang="az-Cyrl-AZ" dirty="0"/>
              <a:t>Düzgün qərar qəbul etmişdi, </a:t>
            </a:r>
            <a:r>
              <a:rPr lang="az-Cyrl-AZ" dirty="0" smtClean="0"/>
              <a:t>çünki İsrail Avropa Konvensiyasına qoşulmayıb və mütləq qadağan ona şamil edilmir</a:t>
            </a:r>
            <a:r>
              <a:rPr lang="en-GB" dirty="0" smtClean="0"/>
              <a:t>. </a:t>
            </a:r>
            <a:endParaRPr lang="en-GB" dirty="0"/>
          </a:p>
        </p:txBody>
      </p:sp>
    </p:spTree>
    <p:extLst>
      <p:ext uri="{BB962C8B-B14F-4D97-AF65-F5344CB8AC3E}">
        <p14:creationId xmlns:p14="http://schemas.microsoft.com/office/powerpoint/2010/main" xmlns="" val="83657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dirty="0" smtClean="0"/>
              <a:t>Kazus</a:t>
            </a:r>
            <a:r>
              <a:rPr lang="en-GB" dirty="0" smtClean="0"/>
              <a:t> 1</a:t>
            </a:r>
            <a:r>
              <a:rPr lang="az-Cyrl-AZ" dirty="0" smtClean="0"/>
              <a:t>.</a:t>
            </a:r>
            <a:r>
              <a:rPr lang="en-GB" dirty="0" smtClean="0"/>
              <a:t> “</a:t>
            </a:r>
            <a:r>
              <a:rPr lang="az-Cyrl-AZ" dirty="0" smtClean="0"/>
              <a:t>Saatlı bomba</a:t>
            </a:r>
            <a:r>
              <a:rPr lang="en-GB" dirty="0" smtClean="0"/>
              <a:t>” </a:t>
            </a:r>
            <a:r>
              <a:rPr lang="az-Cyrl-AZ" dirty="0" smtClean="0"/>
              <a:t>və</a:t>
            </a:r>
            <a:r>
              <a:rPr lang="en-GB" dirty="0" smtClean="0"/>
              <a:t> “</a:t>
            </a:r>
            <a:r>
              <a:rPr lang="az-Cyrl-AZ" dirty="0" smtClean="0"/>
              <a:t>zəhərli meyvə</a:t>
            </a:r>
            <a:r>
              <a:rPr lang="en-GB" dirty="0" smtClean="0"/>
              <a:t>” </a:t>
            </a:r>
            <a:endParaRPr lang="en-GB" dirty="0"/>
          </a:p>
        </p:txBody>
      </p:sp>
      <p:sp>
        <p:nvSpPr>
          <p:cNvPr id="3" name="Content Placeholder 2"/>
          <p:cNvSpPr>
            <a:spLocks noGrp="1"/>
          </p:cNvSpPr>
          <p:nvPr>
            <p:ph idx="1"/>
          </p:nvPr>
        </p:nvSpPr>
        <p:spPr/>
        <p:txBody>
          <a:bodyPr>
            <a:normAutofit/>
          </a:bodyPr>
          <a:lstStyle/>
          <a:p>
            <a:r>
              <a:rPr lang="az-Cyrl-AZ" dirty="0" smtClean="0"/>
              <a:t>Sözügedən həbs edilmiş şübhəli iddia edir ki, o, partlayacağı təqdirdə 100 nəfərin ölümünə və yaralanmasına səbəb ola biləcək bombanın ictimai yerdə quraşdırılması ilə bağlı məlumat əldə edilməsi məqsədilə polis tərəfindən döyülmüşdü</a:t>
            </a:r>
            <a:r>
              <a:rPr lang="en-GB" dirty="0" smtClean="0"/>
              <a:t>. </a:t>
            </a:r>
            <a:r>
              <a:rPr lang="az-Cyrl-AZ" dirty="0" smtClean="0"/>
              <a:t>O, bombanın yerləşdiyi yerlə bağlı təfərrüatlı ifadə vermiş və polis bombanın partlamasının qarşısını almışdı</a:t>
            </a:r>
            <a:r>
              <a:rPr lang="en-GB" dirty="0" smtClean="0"/>
              <a:t>. </a:t>
            </a:r>
            <a:r>
              <a:rPr lang="az-Cyrl-AZ" dirty="0" smtClean="0"/>
              <a:t>Lakin, o, nə əlbir olduğu şəxslərin, nə də bombanın hazırlanması üçün istifadə olunmuş materialların haradan alındığına dair məlumatları açıqlamamışdı</a:t>
            </a:r>
            <a:r>
              <a:rPr lang="en-GB" dirty="0" smtClean="0"/>
              <a:t>. </a:t>
            </a:r>
            <a:r>
              <a:rPr lang="az-Cyrl-AZ" dirty="0" smtClean="0"/>
              <a:t>Polis onu həbs etdiyi zaman artıq bu məlumatlara malik idi, belə ki, o, uzun müddət idi ki, izlənirdi</a:t>
            </a:r>
            <a:r>
              <a:rPr lang="en-GB" dirty="0" smtClean="0"/>
              <a:t>. </a:t>
            </a:r>
            <a:r>
              <a:rPr lang="az-Cyrl-AZ" dirty="0" smtClean="0"/>
              <a:t>Daha sonra terrorçu terrorçuluq fəaliyyətində təqsirli bilinərək məhkəməyə sövq edilmişdi</a:t>
            </a:r>
            <a:r>
              <a:rPr lang="en-GB" dirty="0" smtClean="0"/>
              <a:t>. </a:t>
            </a:r>
          </a:p>
        </p:txBody>
      </p:sp>
    </p:spTree>
    <p:extLst>
      <p:ext uri="{BB962C8B-B14F-4D97-AF65-F5344CB8AC3E}">
        <p14:creationId xmlns:p14="http://schemas.microsoft.com/office/powerpoint/2010/main" xmlns="" val="3686980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dirty="0" smtClean="0"/>
              <a:t>Kazus</a:t>
            </a:r>
            <a:r>
              <a:rPr lang="en-GB" dirty="0" smtClean="0"/>
              <a:t> 1</a:t>
            </a:r>
            <a:r>
              <a:rPr lang="az-Cyrl-AZ" dirty="0" smtClean="0"/>
              <a:t>.</a:t>
            </a:r>
            <a:r>
              <a:rPr lang="en-GB" dirty="0" smtClean="0"/>
              <a:t> “</a:t>
            </a:r>
            <a:r>
              <a:rPr lang="az-Cyrl-AZ" dirty="0" smtClean="0"/>
              <a:t>Saatlı bomba</a:t>
            </a:r>
            <a:r>
              <a:rPr lang="en-GB" dirty="0" smtClean="0"/>
              <a:t>” </a:t>
            </a:r>
            <a:r>
              <a:rPr lang="az-Cyrl-AZ" dirty="0" smtClean="0"/>
              <a:t>və</a:t>
            </a:r>
            <a:r>
              <a:rPr lang="en-GB" dirty="0" smtClean="0"/>
              <a:t> “</a:t>
            </a:r>
            <a:r>
              <a:rPr lang="az-Cyrl-AZ" dirty="0" smtClean="0"/>
              <a:t>zəhərli meyvə</a:t>
            </a:r>
            <a:r>
              <a:rPr lang="en-GB" dirty="0" smtClean="0"/>
              <a:t>”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az-Cyrl-AZ" dirty="0" smtClean="0"/>
              <a:t>İşgəncə ilə bağlı şikayətləri alan hakim</a:t>
            </a:r>
            <a:r>
              <a:rPr lang="en-GB" dirty="0" smtClean="0"/>
              <a:t> : </a:t>
            </a:r>
          </a:p>
          <a:p>
            <a:pPr marL="514350" indent="-514350">
              <a:buFont typeface="+mj-lt"/>
              <a:buAutoNum type="arabicPeriod"/>
            </a:pPr>
            <a:r>
              <a:rPr lang="az-Cyrl-AZ" dirty="0" smtClean="0"/>
              <a:t>İstintaqın aparılmasını tələb etməli, lakin, öz məhkəmə baxışını davam etdirərək ərizəçini terrorçuluğa görə məhkum etməli idi</a:t>
            </a:r>
            <a:endParaRPr lang="en-GB" dirty="0" smtClean="0"/>
          </a:p>
          <a:p>
            <a:pPr marL="514350" indent="-514350">
              <a:buFont typeface="+mj-lt"/>
              <a:buAutoNum type="arabicPeriod"/>
            </a:pPr>
            <a:r>
              <a:rPr lang="az-Cyrl-AZ" dirty="0" smtClean="0"/>
              <a:t>İstintaq aparılmasını əmr etməli, araşdırma başa çatana qədər məhkəmə baxışına ara verməli və daha sonra ədalətli məhkəmə araşdırması pozulduğuna görə ittihamları rədd etməli idi</a:t>
            </a:r>
            <a:endParaRPr lang="en-GB" dirty="0" smtClean="0"/>
          </a:p>
          <a:p>
            <a:pPr marL="514350" indent="-514350">
              <a:buFont typeface="+mj-lt"/>
              <a:buAutoNum type="arabicPeriod"/>
            </a:pPr>
            <a:r>
              <a:rPr lang="az-Cyrl-AZ" dirty="0" smtClean="0"/>
              <a:t>Dərhal ittihamları rədd etməli idi</a:t>
            </a:r>
            <a:endParaRPr lang="en-GB" dirty="0" smtClean="0"/>
          </a:p>
          <a:p>
            <a:pPr marL="514350" indent="-514350">
              <a:buFont typeface="+mj-lt"/>
              <a:buAutoNum type="arabicPeriod"/>
            </a:pPr>
            <a:r>
              <a:rPr lang="az-Cyrl-AZ" dirty="0" smtClean="0"/>
              <a:t>İstintaq aparılmasını əmr etməli, etirafı sübutlardan ayırmalı və </a:t>
            </a:r>
            <a:r>
              <a:rPr lang="en-GB" dirty="0" smtClean="0"/>
              <a:t>t</a:t>
            </a:r>
            <a:r>
              <a:rPr lang="az-Cyrl-AZ" dirty="0" smtClean="0"/>
              <a:t>əqsirli bilinən şəxsi terrorçuluğa cəhd göstərdiyinə görə cəzalandırmalı idi</a:t>
            </a:r>
            <a:endParaRPr lang="en-GB" dirty="0" smtClean="0"/>
          </a:p>
          <a:p>
            <a:endParaRPr lang="en-GB" dirty="0"/>
          </a:p>
        </p:txBody>
      </p:sp>
    </p:spTree>
    <p:extLst>
      <p:ext uri="{BB962C8B-B14F-4D97-AF65-F5344CB8AC3E}">
        <p14:creationId xmlns:p14="http://schemas.microsoft.com/office/powerpoint/2010/main" xmlns="" val="2256235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dirty="0"/>
              <a:t>Kazus</a:t>
            </a:r>
            <a:r>
              <a:rPr lang="en-GB" dirty="0"/>
              <a:t> 1</a:t>
            </a:r>
            <a:r>
              <a:rPr lang="az-Cyrl-AZ" dirty="0"/>
              <a:t>.</a:t>
            </a:r>
            <a:r>
              <a:rPr lang="en-GB" dirty="0"/>
              <a:t> “</a:t>
            </a:r>
            <a:r>
              <a:rPr lang="az-Cyrl-AZ" dirty="0"/>
              <a:t>Saatlı bomba</a:t>
            </a:r>
            <a:r>
              <a:rPr lang="en-GB" dirty="0"/>
              <a:t>” </a:t>
            </a:r>
            <a:r>
              <a:rPr lang="az-Cyrl-AZ" dirty="0"/>
              <a:t>və</a:t>
            </a:r>
            <a:r>
              <a:rPr lang="en-GB" dirty="0"/>
              <a:t> “</a:t>
            </a:r>
            <a:r>
              <a:rPr lang="az-Cyrl-AZ" dirty="0"/>
              <a:t>zəhərli meyvə</a:t>
            </a:r>
            <a:r>
              <a:rPr lang="en-GB" dirty="0"/>
              <a:t>” </a:t>
            </a:r>
          </a:p>
        </p:txBody>
      </p:sp>
      <p:sp>
        <p:nvSpPr>
          <p:cNvPr id="3" name="Content Placeholder 2"/>
          <p:cNvSpPr>
            <a:spLocks noGrp="1"/>
          </p:cNvSpPr>
          <p:nvPr>
            <p:ph idx="1"/>
          </p:nvPr>
        </p:nvSpPr>
        <p:spPr/>
        <p:txBody>
          <a:bodyPr>
            <a:normAutofit fontScale="92500"/>
          </a:bodyPr>
          <a:lstStyle/>
          <a:p>
            <a:r>
              <a:rPr lang="az-Cyrl-AZ" dirty="0" smtClean="0"/>
              <a:t>Fərz edin ki, hüquq-mühafizə orqanlarının təhlükədə olan bütün insanları təxliyə etmək və hadisə yerini təhlükəsizləşdirmək imkanı olub, siz</a:t>
            </a:r>
            <a:endParaRPr lang="en-GB" dirty="0" smtClean="0"/>
          </a:p>
          <a:p>
            <a:pPr marL="514350" indent="-514350">
              <a:buFont typeface="+mj-lt"/>
              <a:buAutoNum type="arabicPeriod"/>
            </a:pPr>
            <a:r>
              <a:rPr lang="en-GB" dirty="0" smtClean="0"/>
              <a:t>B</a:t>
            </a:r>
            <a:r>
              <a:rPr lang="az-Cyrl-AZ" dirty="0" smtClean="0"/>
              <a:t>ombanın partlamasını gözləyib sonra şübhəlini təqsirli bilərdiniz</a:t>
            </a:r>
            <a:endParaRPr lang="en-GB" dirty="0" smtClean="0"/>
          </a:p>
          <a:p>
            <a:pPr marL="514350" indent="-514350">
              <a:buFont typeface="+mj-lt"/>
              <a:buAutoNum type="arabicPeriod"/>
            </a:pPr>
            <a:r>
              <a:rPr lang="en-GB" dirty="0" smtClean="0"/>
              <a:t>P</a:t>
            </a:r>
            <a:r>
              <a:rPr lang="az-Cyrl-AZ" dirty="0" smtClean="0"/>
              <a:t>artlayışın qarşısını almaq üçün işgəncədən istifadə edərdiniz, çünki, partlayış ümumi qorxu və asayişin pozulmasına səbəb ola bilərdi</a:t>
            </a:r>
            <a:endParaRPr lang="en-GB" dirty="0" smtClean="0"/>
          </a:p>
          <a:p>
            <a:pPr marL="514350" indent="-514350">
              <a:buFont typeface="+mj-lt"/>
              <a:buAutoNum type="arabicPeriod"/>
            </a:pPr>
            <a:r>
              <a:rPr lang="en-GB" dirty="0" smtClean="0"/>
              <a:t>B</a:t>
            </a:r>
            <a:r>
              <a:rPr lang="az-Cyrl-AZ" dirty="0"/>
              <a:t>o</a:t>
            </a:r>
            <a:r>
              <a:rPr lang="az-Cyrl-AZ" dirty="0" smtClean="0"/>
              <a:t>mbanın partlamasına məhəl qoymayaraq məhkəmə və dövlət tərəfindən təminatlar verilməsi vasitəsilə gələcəkdə baş verə biləcək asayış pozuntularının qarşısını alardınız</a:t>
            </a:r>
            <a:endParaRPr lang="en-GB" dirty="0" smtClean="0"/>
          </a:p>
          <a:p>
            <a:pPr marL="514350" indent="-514350">
              <a:buFont typeface="+mj-lt"/>
              <a:buAutoNum type="arabicPeriod"/>
            </a:pPr>
            <a:r>
              <a:rPr lang="en-GB" dirty="0" smtClean="0"/>
              <a:t>I</a:t>
            </a:r>
            <a:r>
              <a:rPr lang="az-Cyrl-AZ" dirty="0" smtClean="0"/>
              <a:t>şgəncə tətbiq edərdiniz, partlayışın qarşısını alardınız və hər şeyi gizli saxlamaq üçün bütün sübutları aradan qaldırardınız</a:t>
            </a:r>
            <a:endParaRPr lang="en-GB" dirty="0" smtClean="0"/>
          </a:p>
          <a:p>
            <a:pPr marL="514350" indent="-514350">
              <a:buFont typeface="+mj-lt"/>
              <a:buAutoNum type="arabicPeriod"/>
            </a:pPr>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xmlns="" val="147748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Cyrl-AZ" dirty="0" smtClean="0"/>
              <a:t>Kazus </a:t>
            </a:r>
            <a:r>
              <a:rPr lang="en-GB" dirty="0"/>
              <a:t>2 “</a:t>
            </a:r>
            <a:r>
              <a:rPr lang="az-Cyrl-AZ" dirty="0"/>
              <a:t>Saatlı bomba</a:t>
            </a:r>
            <a:r>
              <a:rPr lang="en-GB" dirty="0"/>
              <a:t>” </a:t>
            </a:r>
            <a:r>
              <a:rPr lang="az-Cyrl-AZ" dirty="0"/>
              <a:t>və</a:t>
            </a:r>
            <a:r>
              <a:rPr lang="en-GB" dirty="0"/>
              <a:t> “</a:t>
            </a:r>
            <a:r>
              <a:rPr lang="az-Cyrl-AZ" dirty="0"/>
              <a:t>zəhərli meyvə</a:t>
            </a:r>
            <a:r>
              <a:rPr lang="en-GB" dirty="0"/>
              <a:t>”  </a:t>
            </a:r>
          </a:p>
        </p:txBody>
      </p:sp>
      <p:sp>
        <p:nvSpPr>
          <p:cNvPr id="3" name="Content Placeholder 2"/>
          <p:cNvSpPr>
            <a:spLocks noGrp="1"/>
          </p:cNvSpPr>
          <p:nvPr>
            <p:ph idx="1"/>
          </p:nvPr>
        </p:nvSpPr>
        <p:spPr/>
        <p:txBody>
          <a:bodyPr>
            <a:normAutofit fontScale="85000" lnSpcReduction="20000"/>
          </a:bodyPr>
          <a:lstStyle/>
          <a:p>
            <a:r>
              <a:rPr lang="az-Cyrl-AZ" dirty="0" smtClean="0"/>
              <a:t>Polis tanınmış siyasətçiyə məxsus olan və şəhərdən kənarda yerləşən bir şəxsi evdə (bağ evi) bomba aşkar edib</a:t>
            </a:r>
            <a:r>
              <a:rPr lang="en-GB" dirty="0" smtClean="0"/>
              <a:t>. </a:t>
            </a:r>
            <a:r>
              <a:rPr lang="az-Cyrl-AZ" dirty="0" smtClean="0"/>
              <a:t>Bombadan saat mexanizminin səsi gəlir </a:t>
            </a:r>
            <a:r>
              <a:rPr lang="az-Cyrl-AZ" dirty="0"/>
              <a:t>və yaxınlıqda həbs edilmiş yeganə şübhəli bilinən şəxs </a:t>
            </a:r>
            <a:r>
              <a:rPr lang="az-Cyrl-AZ" dirty="0" smtClean="0"/>
              <a:t>kodu açıqlamış və bununla da,  bombanın partlamasının qarşısı alınmışdir</a:t>
            </a:r>
            <a:r>
              <a:rPr lang="en-GB" dirty="0" smtClean="0"/>
              <a:t>.</a:t>
            </a:r>
            <a:r>
              <a:rPr lang="az-Cyrl-AZ" dirty="0" smtClean="0"/>
              <a:t> Bombanın partlamasına çox az qalmışdı, lakin o partlasaydı belə heç kim xəsarət almayacaqdı, çünki yaxınlıqdakı evlərdə yaşayanlar təxliyə olunmuşdu</a:t>
            </a:r>
            <a:r>
              <a:rPr lang="en-GB" dirty="0" smtClean="0"/>
              <a:t>. </a:t>
            </a:r>
          </a:p>
          <a:p>
            <a:r>
              <a:rPr lang="az-Cyrl-AZ" dirty="0" smtClean="0"/>
              <a:t>Həbs edilmiş şübhəli iddia edir ki, o, bombanı durdurmaq və siyasətçini kimin öldürdüyünü müəyyən etmək üçün məlumat əldə etmək istəyən polis əməkdaşları tərəfindən qəddarcasına döyülmüşdü</a:t>
            </a:r>
            <a:r>
              <a:rPr lang="en-GB" dirty="0" smtClean="0"/>
              <a:t>. </a:t>
            </a:r>
          </a:p>
          <a:p>
            <a:r>
              <a:rPr lang="az-Cyrl-AZ" dirty="0" smtClean="0"/>
              <a:t>Şübhəli etiraf edərək təfərrüatlı şəkildə aldığı təlimatlarla bağlı məlumatı açıqlamış və polis bombanın partlamasının qarşısını ala bilmişdi</a:t>
            </a:r>
            <a:r>
              <a:rPr lang="en-GB" dirty="0" smtClean="0"/>
              <a:t>. </a:t>
            </a:r>
            <a:r>
              <a:rPr lang="az-Cyrl-AZ" dirty="0" smtClean="0"/>
              <a:t>O, həmçinin qətl hadisəsini törətməyi əmr edən adamın adını da açıqlamışdı</a:t>
            </a:r>
            <a:r>
              <a:rPr lang="en-GB" dirty="0" smtClean="0"/>
              <a:t>. </a:t>
            </a:r>
            <a:r>
              <a:rPr lang="az-Cyrl-AZ" dirty="0" smtClean="0"/>
              <a:t>Onu həbs edənə qədər bu məlumat polisin əlində yox idi</a:t>
            </a:r>
            <a:r>
              <a:rPr lang="en-GB" dirty="0" smtClean="0"/>
              <a:t>. </a:t>
            </a:r>
            <a:r>
              <a:rPr lang="az-Cyrl-AZ" dirty="0" smtClean="0"/>
              <a:t>Lakin, siyasətçi daha əvvəl izlənmişdi və buna görə də aşkar edilmişdi ki, kimsə onu öldürməyə cəhd göstərir və həmin adamın adı şübhəli bilinən şəxs tərəfindən bildirilən ad idi</a:t>
            </a:r>
            <a:r>
              <a:rPr lang="en-GB" dirty="0" smtClean="0"/>
              <a:t>.</a:t>
            </a:r>
          </a:p>
        </p:txBody>
      </p:sp>
    </p:spTree>
    <p:extLst>
      <p:ext uri="{BB962C8B-B14F-4D97-AF65-F5344CB8AC3E}">
        <p14:creationId xmlns:p14="http://schemas.microsoft.com/office/powerpoint/2010/main" xmlns="" val="2409412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1585</Words>
  <Application>Microsoft Office PowerPoint</Application>
  <PresentationFormat>Произвольный</PresentationFormat>
  <Paragraphs>73</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Office Theme</vt:lpstr>
      <vt:lpstr>Maddə 3. Kazuslar və testlər</vt:lpstr>
      <vt:lpstr>Ölüm hökmünün icrasını gözləmək aşağıdakılardan hansıdır ?</vt:lpstr>
      <vt:lpstr>Cavab </vt:lpstr>
      <vt:lpstr>İsrailin İşgəncə əleyhinə Komitəsi İsrail dövlətinə qarşı işi, İsrail Ali Məhkəməsi, 1999 </vt:lpstr>
      <vt:lpstr>İsrailin İşgəncə əleyhinə Komitəsi İsrail dövlətinə qarşı işi, İsrail Ali Məhkəməsi, 1999, </vt:lpstr>
      <vt:lpstr>Kazus 1. “Saatlı bomba” və “zəhərli meyvə” </vt:lpstr>
      <vt:lpstr>Kazus 1. “Saatlı bomba” və “zəhərli meyvə” </vt:lpstr>
      <vt:lpstr>Kazus 1. “Saatlı bomba” və “zəhərli meyvə” </vt:lpstr>
      <vt:lpstr>Kazus 2 “Saatlı bomba” və “zəhərli meyvə”  </vt:lpstr>
      <vt:lpstr>Kazus 2. “Saatlı bomba” və “zəhərli meyvə” </vt:lpstr>
      <vt:lpstr>Kazus 2. “Saatlı bomba” və “zəhərli meyvə” </vt:lpstr>
      <vt:lpstr>Kazus 3. Sübutetmə yükü və təqsirsizlik prezumpsiyası</vt:lpstr>
      <vt:lpstr>Kazus 3. Sübutetmə yükü</vt:lpstr>
      <vt:lpstr>Kazus 3. Sübutetmə yükü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3 case-studies and tests</dc:title>
  <dc:creator>Lilian APOSTOL</dc:creator>
  <cp:lastModifiedBy>samsung</cp:lastModifiedBy>
  <cp:revision>60</cp:revision>
  <dcterms:created xsi:type="dcterms:W3CDTF">2017-04-13T15:06:33Z</dcterms:created>
  <dcterms:modified xsi:type="dcterms:W3CDTF">2017-07-16T10:40:11Z</dcterms:modified>
</cp:coreProperties>
</file>