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56" r:id="rId2"/>
    <p:sldId id="329" r:id="rId3"/>
    <p:sldId id="307" r:id="rId4"/>
    <p:sldId id="331" r:id="rId5"/>
    <p:sldId id="333" r:id="rId6"/>
    <p:sldId id="325" r:id="rId7"/>
    <p:sldId id="330" r:id="rId8"/>
    <p:sldId id="332" r:id="rId9"/>
    <p:sldId id="334" r:id="rId10"/>
    <p:sldId id="335" r:id="rId11"/>
    <p:sldId id="336" r:id="rId12"/>
    <p:sldId id="337" r:id="rId13"/>
    <p:sldId id="338" r:id="rId14"/>
    <p:sldId id="28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66"/>
    <a:srgbClr val="FFCC66"/>
    <a:srgbClr val="CC00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60"/>
  </p:normalViewPr>
  <p:slideViewPr>
    <p:cSldViewPr>
      <p:cViewPr>
        <p:scale>
          <a:sx n="76" d="100"/>
          <a:sy n="76" d="100"/>
        </p:scale>
        <p:origin x="-179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EF8142-5AE2-46EA-A91F-0DC8BD2F2B5E}" type="datetimeFigureOut">
              <a:rPr lang="ru-RU" altLang="ru-RU"/>
              <a:pPr>
                <a:defRPr/>
              </a:pPr>
              <a:t>19.11.2016</a:t>
            </a:fld>
            <a:endParaRPr lang="ru-RU" alt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BF8653D-6ADC-4B07-B9F7-FF48B3ABA2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B122CC1-8CD4-4A26-9B72-E8244D416417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.</a:t>
            </a:r>
            <a:endParaRPr lang="en-US" alt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FD1C761-2D33-458F-A9CF-C94F858D17F1}" type="slidenum">
              <a:rPr lang="ru-RU" altLang="ru-RU" smtClean="0"/>
              <a:pPr/>
              <a:t>10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901B238-8AAC-47DE-A45C-8D8189EEFB70}" type="slidenum">
              <a:rPr lang="ru-RU" altLang="ru-RU" smtClean="0"/>
              <a:pPr/>
              <a:t>11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7337AD-BE19-4187-8B0E-7DE1FE83FD38}" type="slidenum">
              <a:rPr lang="ru-RU" altLang="ru-RU" smtClean="0"/>
              <a:pPr/>
              <a:t>12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5CE33B-85C3-43E9-92A5-A8308F756BCF}" type="slidenum">
              <a:rPr lang="ru-RU" altLang="ru-RU" smtClean="0"/>
              <a:pPr/>
              <a:t>13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BA112C-186D-4A25-8E7B-041D7FBCDED8}" type="slidenum">
              <a:rPr lang="ru-RU" altLang="ru-RU" smtClean="0"/>
              <a:pPr/>
              <a:t>14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2D1356A-C96E-4D1E-826B-A7D989054C5A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.</a:t>
            </a:r>
            <a:endParaRPr lang="en-US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83468A4-9398-486E-BE37-29D874B63880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85945B7-466C-4FCC-84D0-68FC8384704B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81E3218-6EAB-4374-8C21-BD51EF8A21BC}" type="slidenum">
              <a:rPr lang="ru-RU" altLang="ru-RU" smtClean="0"/>
              <a:pPr/>
              <a:t>5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D5730C-416E-45AA-99D5-EB4D647B43C2}" type="slidenum">
              <a:rPr lang="ru-RU" altLang="ru-RU" smtClean="0"/>
              <a:pPr/>
              <a:t>6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072D5C-35B1-4696-B3D3-468E20232800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68253B-B224-427B-ABFE-215ADFFE0689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04983B-F166-46E4-A5DE-FE69FAB7E33A}" type="slidenum">
              <a:rPr lang="ru-RU" altLang="ru-RU" smtClean="0"/>
              <a:pPr/>
              <a:t>9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0 h 154"/>
                  <a:gd name="T2" fmla="*/ 0 w 144"/>
                  <a:gd name="T3" fmla="*/ 0 h 154"/>
                  <a:gd name="T4" fmla="*/ 0 w 144"/>
                  <a:gd name="T5" fmla="*/ 0 h 154"/>
                  <a:gd name="T6" fmla="*/ 0 w 144"/>
                  <a:gd name="T7" fmla="*/ 0 h 154"/>
                  <a:gd name="T8" fmla="*/ 0 w 144"/>
                  <a:gd name="T9" fmla="*/ 0 h 154"/>
                  <a:gd name="T10" fmla="*/ 0 w 144"/>
                  <a:gd name="T11" fmla="*/ 0 h 154"/>
                  <a:gd name="T12" fmla="*/ 0 w 144"/>
                  <a:gd name="T13" fmla="*/ 0 h 154"/>
                  <a:gd name="T14" fmla="*/ 0 w 144"/>
                  <a:gd name="T15" fmla="*/ 0 h 154"/>
                  <a:gd name="T16" fmla="*/ 0 w 144"/>
                  <a:gd name="T17" fmla="*/ 0 h 154"/>
                  <a:gd name="T18" fmla="*/ 0 w 144"/>
                  <a:gd name="T19" fmla="*/ 0 h 154"/>
                  <a:gd name="T20" fmla="*/ 0 w 144"/>
                  <a:gd name="T21" fmla="*/ 0 h 154"/>
                  <a:gd name="T22" fmla="*/ 0 w 144"/>
                  <a:gd name="T23" fmla="*/ 0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a typeface="+mn-ea"/>
                </a:endParaRPr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a typeface="+mn-ea"/>
                </a:endParaRPr>
              </a:p>
            </p:txBody>
          </p:sp>
        </p:grpSp>
      </p:grpSp>
      <p:sp>
        <p:nvSpPr>
          <p:cNvPr id="17561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562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D0BB8832-751A-49BC-A54A-82FE4A11707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1DCF8-E455-4109-8A64-8C5919B862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585E9-818F-470A-BD66-0FD46DB5AD0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A06F5-991D-4EF2-8E81-A2CDE41798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73AE9-3981-4B31-813F-6AA91DE392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8E967-C078-4D0C-92C7-B81C9DB78C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A123D-881A-4DB8-9579-39F51DEB5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70CA7-19D8-419C-99BF-21AE4E7AC7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74D4B-AAC2-4E2B-B308-F156801779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FA51D-2F3C-45EB-95BE-A634DED7E1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18A39-1183-48E4-995D-46EDDDFBEE2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0 h 154"/>
                  <a:gd name="T2" fmla="*/ 0 w 144"/>
                  <a:gd name="T3" fmla="*/ 0 h 154"/>
                  <a:gd name="T4" fmla="*/ 0 w 144"/>
                  <a:gd name="T5" fmla="*/ 0 h 154"/>
                  <a:gd name="T6" fmla="*/ 0 w 144"/>
                  <a:gd name="T7" fmla="*/ 0 h 154"/>
                  <a:gd name="T8" fmla="*/ 0 w 144"/>
                  <a:gd name="T9" fmla="*/ 0 h 154"/>
                  <a:gd name="T10" fmla="*/ 0 w 144"/>
                  <a:gd name="T11" fmla="*/ 0 h 154"/>
                  <a:gd name="T12" fmla="*/ 0 w 144"/>
                  <a:gd name="T13" fmla="*/ 0 h 154"/>
                  <a:gd name="T14" fmla="*/ 0 w 144"/>
                  <a:gd name="T15" fmla="*/ 0 h 154"/>
                  <a:gd name="T16" fmla="*/ 0 w 144"/>
                  <a:gd name="T17" fmla="*/ 0 h 154"/>
                  <a:gd name="T18" fmla="*/ 0 w 144"/>
                  <a:gd name="T19" fmla="*/ 0 h 154"/>
                  <a:gd name="T20" fmla="*/ 0 w 144"/>
                  <a:gd name="T21" fmla="*/ 0 h 154"/>
                  <a:gd name="T22" fmla="*/ 0 w 144"/>
                  <a:gd name="T23" fmla="*/ 0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35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a typeface="+mn-ea"/>
                </a:endParaRPr>
              </a:p>
            </p:txBody>
          </p:sp>
          <p:sp>
            <p:nvSpPr>
              <p:cNvPr id="16536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a typeface="+mn-ea"/>
                </a:endParaRPr>
              </a:p>
            </p:txBody>
          </p:sp>
        </p:grpSp>
      </p:grpSp>
      <p:sp>
        <p:nvSpPr>
          <p:cNvPr id="16537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6538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39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40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32E3C9DD-3EEA-4FE1-B9B4-451DCC989B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6541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6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1512888"/>
          </a:xfrm>
        </p:spPr>
        <p:txBody>
          <a:bodyPr/>
          <a:lstStyle/>
          <a:p>
            <a:pPr eaLnBrk="1" hangingPunct="1"/>
            <a:r>
              <a:rPr lang="az-Latn-AZ" altLang="ru-RU" sz="32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Yaşamaq hüququ və İşgəncələrin Qadağan olunması</a:t>
            </a:r>
            <a:r>
              <a:rPr lang="en-US" altLang="ru-RU" sz="32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:</a:t>
            </a:r>
            <a:br>
              <a:rPr lang="en-US" altLang="ru-RU" sz="32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</a:br>
            <a:r>
              <a:rPr lang="en-US" altLang="ru-RU" sz="32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az-Latn-AZ" altLang="ru-RU" sz="32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Maddə </a:t>
            </a:r>
            <a:r>
              <a:rPr lang="ru-RU" altLang="ru-RU" sz="32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2 </a:t>
            </a:r>
            <a:r>
              <a:rPr lang="az-Latn-AZ" altLang="ru-RU" sz="32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və</a:t>
            </a:r>
            <a:r>
              <a:rPr lang="en-US" altLang="ru-RU" sz="32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 3 (ma</a:t>
            </a:r>
            <a:r>
              <a:rPr lang="az-Latn-AZ" altLang="ru-RU" sz="32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ddi aspekt</a:t>
            </a:r>
            <a:r>
              <a:rPr lang="en-US" altLang="ru-RU" sz="32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)</a:t>
            </a:r>
            <a:endParaRPr lang="ru-RU" altLang="ru-RU" sz="3200" smtClean="0">
              <a:solidFill>
                <a:srgbClr val="FFFF66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3075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876925"/>
            <a:ext cx="918051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179388" y="1125538"/>
            <a:ext cx="8785225" cy="5732462"/>
          </a:xfrm>
        </p:spPr>
        <p:txBody>
          <a:bodyPr/>
          <a:lstStyle/>
          <a:p>
            <a:pPr marL="0" indent="0">
              <a:spcBef>
                <a:spcPct val="50000"/>
              </a:spcBef>
              <a:buFont typeface="Arial" charset="0"/>
              <a:buNone/>
            </a:pPr>
            <a:r>
              <a:rPr lang="en-GB" altLang="en-US" sz="2400" i="1" smtClean="0">
                <a:solidFill>
                  <a:srgbClr val="FFFFCC"/>
                </a:solidFill>
                <a:effectLst/>
              </a:rPr>
              <a:t>“</a:t>
            </a:r>
            <a:r>
              <a:rPr lang="en-GB" altLang="ru-RU" sz="2400" i="1" smtClean="0">
                <a:solidFill>
                  <a:srgbClr val="FFFFCC"/>
                </a:solidFill>
                <a:effectLst/>
              </a:rPr>
              <a:t> </a:t>
            </a:r>
            <a:r>
              <a:rPr lang="az-Latn-AZ" altLang="ru-RU" sz="2400" i="1" smtClean="0">
                <a:solidFill>
                  <a:srgbClr val="FFFFCC"/>
                </a:solidFill>
                <a:effectLst/>
              </a:rPr>
              <a:t>Heç kəs  işgəncəyə, qeyri-insani və ya ləyaqəti alçaldan rəftara və ya cəzaya məruz qalmamalıdır</a:t>
            </a:r>
            <a:r>
              <a:rPr lang="en-GB" altLang="en-US" sz="2400" i="1" smtClean="0">
                <a:solidFill>
                  <a:srgbClr val="FFFFCC"/>
                </a:solidFill>
                <a:effectLst/>
              </a:rPr>
              <a:t>”</a:t>
            </a:r>
            <a:endParaRPr lang="en-GB" altLang="ru-RU" sz="2400" i="1" smtClean="0">
              <a:solidFill>
                <a:srgbClr val="FFFFCC"/>
              </a:solidFill>
              <a:effectLst/>
            </a:endParaRPr>
          </a:p>
          <a:p>
            <a:pPr marL="0" indent="0">
              <a:spcBef>
                <a:spcPct val="50000"/>
              </a:spcBef>
              <a:buFont typeface="Arial" charset="0"/>
              <a:buNone/>
            </a:pPr>
            <a:endParaRPr lang="en-GB" altLang="ru-RU" sz="2400" i="1" smtClean="0">
              <a:effectLst/>
              <a:latin typeface="Arial" charset="0"/>
              <a:cs typeface="Arial" charset="0"/>
            </a:endParaRPr>
          </a:p>
          <a:p>
            <a:pPr marL="0" indent="0">
              <a:spcBef>
                <a:spcPct val="50000"/>
              </a:spcBef>
              <a:buFont typeface="Arial" charset="0"/>
              <a:buNone/>
            </a:pPr>
            <a:endParaRPr lang="en-GB" altLang="ru-RU" sz="2400" i="1" smtClean="0">
              <a:effectLst/>
              <a:latin typeface="Arial" charset="0"/>
              <a:cs typeface="Arial" charset="0"/>
            </a:endParaRPr>
          </a:p>
          <a:p>
            <a:pPr marL="0" indent="0"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az-Latn-AZ" altLang="ru-RU" sz="2400" smtClean="0">
                <a:effectLst/>
              </a:rPr>
              <a:t>Bu mütləq hüquqdur</a:t>
            </a:r>
            <a:endParaRPr lang="en-GB" altLang="ru-RU" sz="2400" smtClean="0">
              <a:effectLst/>
            </a:endParaRPr>
          </a:p>
          <a:p>
            <a:pPr marL="0" indent="0"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az-Latn-AZ" altLang="ru-RU" sz="2400" smtClean="0">
                <a:effectLst/>
              </a:rPr>
              <a:t> 3-cü Maddə ilə qorunan hüquqlara müdaxiləyə heç zaman , hətta milli təhlükəsizlik əsaslarına görə haqq qazandırıla bilməz</a:t>
            </a:r>
            <a:endParaRPr lang="en-GB" altLang="ru-RU" sz="2400" smtClean="0">
              <a:effectLst/>
            </a:endParaRPr>
          </a:p>
          <a:p>
            <a:pPr marL="0" indent="0"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az-Latn-AZ" altLang="ru-RU" sz="2400" smtClean="0">
                <a:effectLst/>
              </a:rPr>
              <a:t> Dövlətə həm müsbət və həm də mənfi öhdəliklər tətbiq edir</a:t>
            </a:r>
            <a:endParaRPr lang="en-GB" altLang="ru-RU" sz="2400" smtClean="0">
              <a:effectLst/>
            </a:endParaRPr>
          </a:p>
          <a:p>
            <a:pPr marL="0" indent="0"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endParaRPr lang="en-GB" altLang="ru-RU" sz="2400" smtClean="0">
              <a:solidFill>
                <a:srgbClr val="FFFFCC"/>
              </a:solidFill>
              <a:effectLst/>
            </a:endParaRPr>
          </a:p>
          <a:p>
            <a:pPr marL="0" indent="0">
              <a:spcBef>
                <a:spcPct val="50000"/>
              </a:spcBef>
              <a:buFont typeface="Arial" charset="0"/>
              <a:buNone/>
            </a:pPr>
            <a:endParaRPr lang="en-GB" altLang="ru-RU" sz="2400" i="1" smtClean="0">
              <a:effectLst/>
              <a:latin typeface="Arial" charset="0"/>
              <a:cs typeface="Arial" charset="0"/>
            </a:endParaRP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/>
            <a:r>
              <a:rPr lang="en-US" altLang="ru-RU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I</a:t>
            </a:r>
            <a:r>
              <a:rPr lang="az-Latn-AZ" altLang="ru-RU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şgəncələrin qadağan olunması</a:t>
            </a:r>
            <a:r>
              <a:rPr lang="ru-RU" altLang="ru-RU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: </a:t>
            </a:r>
            <a:r>
              <a:rPr lang="az-Latn-AZ" altLang="ru-RU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Mətni və Məzmunu</a:t>
            </a:r>
            <a:endParaRPr lang="ru-RU" altLang="ru-RU" sz="3200" b="1" smtClean="0">
              <a:solidFill>
                <a:srgbClr val="FFFFCC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836613"/>
            <a:ext cx="8540750" cy="6021387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Font typeface="Arial" charset="0"/>
              <a:buNone/>
            </a:pPr>
            <a:r>
              <a:rPr lang="en-GB" altLang="ru-RU" sz="2400" b="1" smtClean="0">
                <a:solidFill>
                  <a:schemeClr val="tx2"/>
                </a:solidFill>
                <a:effectLst/>
              </a:rPr>
              <a:t>Element</a:t>
            </a:r>
            <a:r>
              <a:rPr lang="az-Latn-AZ" altLang="ru-RU" sz="2400" b="1" smtClean="0">
                <a:solidFill>
                  <a:schemeClr val="tx2"/>
                </a:solidFill>
                <a:effectLst/>
              </a:rPr>
              <a:t>ləri</a:t>
            </a:r>
            <a:r>
              <a:rPr lang="en-GB" altLang="ru-RU" sz="2400" smtClean="0">
                <a:effectLst/>
              </a:rPr>
              <a:t>:</a:t>
            </a:r>
          </a:p>
          <a:p>
            <a:pPr marL="0" indent="0" eaLnBrk="1" hangingPunct="1">
              <a:spcBef>
                <a:spcPts val="600"/>
              </a:spcBef>
              <a:buFontTx/>
              <a:buChar char="-"/>
            </a:pPr>
            <a:r>
              <a:rPr lang="az-Latn-AZ" altLang="ru-RU" sz="2000" smtClean="0">
                <a:effectLst/>
              </a:rPr>
              <a:t>İşgəncə</a:t>
            </a:r>
            <a:endParaRPr lang="en-GB" altLang="ru-RU" sz="2000" smtClean="0">
              <a:effectLst/>
            </a:endParaRPr>
          </a:p>
          <a:p>
            <a:pPr marL="0" indent="0" eaLnBrk="1" hangingPunct="1">
              <a:spcBef>
                <a:spcPts val="600"/>
              </a:spcBef>
              <a:buFontTx/>
              <a:buChar char="-"/>
            </a:pPr>
            <a:r>
              <a:rPr lang="az-Latn-AZ" altLang="ru-RU" sz="2000" smtClean="0">
                <a:effectLst/>
              </a:rPr>
              <a:t>Qeyri-insani rəftar/cəza</a:t>
            </a:r>
            <a:r>
              <a:rPr lang="en-GB" altLang="ru-RU" sz="2000" smtClean="0">
                <a:effectLst/>
              </a:rPr>
              <a:t>; </a:t>
            </a:r>
            <a:r>
              <a:rPr lang="az-Latn-AZ" altLang="ru-RU" sz="2000" smtClean="0">
                <a:effectLst/>
              </a:rPr>
              <a:t>və</a:t>
            </a:r>
            <a:endParaRPr lang="en-GB" altLang="ru-RU" sz="2000" smtClean="0">
              <a:effectLst/>
            </a:endParaRPr>
          </a:p>
          <a:p>
            <a:pPr marL="0" indent="0" eaLnBrk="1" hangingPunct="1">
              <a:spcBef>
                <a:spcPts val="600"/>
              </a:spcBef>
              <a:buFontTx/>
              <a:buChar char="-"/>
            </a:pPr>
            <a:r>
              <a:rPr lang="az-Latn-AZ" altLang="ru-RU" sz="2000" smtClean="0">
                <a:effectLst/>
              </a:rPr>
              <a:t>Ləyaqəti alçaldan rəftar/ cəza</a:t>
            </a:r>
            <a:endParaRPr lang="en-GB" altLang="ru-RU" sz="2000" smtClean="0">
              <a:effectLst/>
            </a:endParaRPr>
          </a:p>
          <a:p>
            <a:pPr marL="0" indent="0" eaLnBrk="1" hangingPunct="1">
              <a:spcBef>
                <a:spcPts val="600"/>
              </a:spcBef>
              <a:buFont typeface="Arial" charset="0"/>
              <a:buNone/>
            </a:pPr>
            <a:endParaRPr lang="en-GB" altLang="ru-RU" sz="2400" b="1" smtClean="0">
              <a:solidFill>
                <a:srgbClr val="FFFFCC"/>
              </a:solidFill>
              <a:effectLst/>
            </a:endParaRPr>
          </a:p>
          <a:p>
            <a:pPr marL="0" indent="0" eaLnBrk="1" hangingPunct="1">
              <a:spcBef>
                <a:spcPts val="600"/>
              </a:spcBef>
              <a:buFont typeface="Arial" charset="0"/>
              <a:buNone/>
            </a:pPr>
            <a:r>
              <a:rPr lang="az-Latn-AZ" altLang="ru-RU" sz="2400" b="1" smtClean="0">
                <a:solidFill>
                  <a:srgbClr val="FFFFCC"/>
                </a:solidFill>
                <a:effectLst/>
              </a:rPr>
              <a:t>Əhatə dairəsi</a:t>
            </a:r>
            <a:endParaRPr lang="en-GB" altLang="ru-RU" sz="2400" b="1" smtClean="0">
              <a:solidFill>
                <a:srgbClr val="FFFFCC"/>
              </a:solidFill>
              <a:effectLst/>
            </a:endParaRPr>
          </a:p>
          <a:p>
            <a:pPr marL="0" indent="0" eaLnBrk="1" hangingPunct="1">
              <a:spcBef>
                <a:spcPts val="600"/>
              </a:spcBef>
            </a:pPr>
            <a:r>
              <a:rPr lang="az-Latn-AZ" altLang="ru-RU" sz="2400" smtClean="0">
                <a:effectLst/>
              </a:rPr>
              <a:t>3-cü Maddənin tətbiq dairəsinə düşmək üçün pis rəftar qəddarlığın minimal səviyyəsinə çatmalıdır </a:t>
            </a:r>
          </a:p>
          <a:p>
            <a:pPr marL="0" indent="0" eaLnBrk="1" hangingPunct="1">
              <a:spcBef>
                <a:spcPts val="600"/>
              </a:spcBef>
            </a:pPr>
            <a:r>
              <a:rPr lang="az-Latn-AZ" altLang="ru-RU" sz="2400" smtClean="0">
                <a:effectLst/>
              </a:rPr>
              <a:t>Minimumun qiymətləndirilməsi nisbidir: bu işin hallarından asılıdır, misal üçün:</a:t>
            </a:r>
            <a:endParaRPr lang="en-GB" altLang="ru-RU" sz="2400" smtClean="0">
              <a:effectLst/>
            </a:endParaRPr>
          </a:p>
          <a:p>
            <a:pPr marL="0" indent="0" eaLnBrk="1" hangingPunct="1">
              <a:spcBef>
                <a:spcPts val="600"/>
              </a:spcBef>
              <a:buFontTx/>
              <a:buChar char="-"/>
            </a:pPr>
            <a:r>
              <a:rPr lang="az-Latn-AZ" altLang="ru-RU" sz="2000" i="1" smtClean="0">
                <a:effectLst/>
              </a:rPr>
              <a:t>Rəftarın müddəti</a:t>
            </a:r>
            <a:r>
              <a:rPr lang="en-GB" altLang="ru-RU" sz="2400" smtClean="0">
                <a:effectLst/>
              </a:rPr>
              <a:t>, </a:t>
            </a:r>
          </a:p>
          <a:p>
            <a:pPr marL="0" indent="0" eaLnBrk="1" hangingPunct="1">
              <a:spcBef>
                <a:spcPts val="600"/>
              </a:spcBef>
              <a:buFontTx/>
              <a:buChar char="-"/>
            </a:pPr>
            <a:r>
              <a:rPr lang="az-Latn-AZ" altLang="ru-RU" sz="2000" smtClean="0">
                <a:effectLst/>
              </a:rPr>
              <a:t>Onun fiziki və/və ya əqli təsirləri və</a:t>
            </a:r>
            <a:r>
              <a:rPr lang="en-GB" altLang="ru-RU" sz="2000" smtClean="0">
                <a:effectLst/>
              </a:rPr>
              <a:t>, </a:t>
            </a:r>
          </a:p>
          <a:p>
            <a:pPr marL="0" indent="0" eaLnBrk="1" hangingPunct="1">
              <a:spcBef>
                <a:spcPts val="600"/>
              </a:spcBef>
              <a:buFontTx/>
              <a:buChar char="-"/>
            </a:pPr>
            <a:r>
              <a:rPr lang="az-Latn-AZ" altLang="ru-RU" sz="2000" smtClean="0">
                <a:effectLst/>
              </a:rPr>
              <a:t>Qurbanın cinsi, yaşı və sağlamlıq vəziyyəti </a:t>
            </a:r>
            <a:r>
              <a:rPr lang="en-GB" altLang="ru-RU" sz="2000" smtClean="0">
                <a:effectLst/>
              </a:rPr>
              <a:t>(</a:t>
            </a:r>
            <a:r>
              <a:rPr lang="en-GB" altLang="ru-RU" sz="2000" smtClean="0">
                <a:solidFill>
                  <a:srgbClr val="FFFFCC"/>
                </a:solidFill>
                <a:effectLst/>
              </a:rPr>
              <a:t>Selçuk </a:t>
            </a:r>
            <a:r>
              <a:rPr lang="az-Latn-AZ" altLang="ru-RU" sz="2000" smtClean="0">
                <a:solidFill>
                  <a:srgbClr val="FFFFCC"/>
                </a:solidFill>
                <a:effectLst/>
              </a:rPr>
              <a:t>və</a:t>
            </a:r>
            <a:r>
              <a:rPr lang="en-GB" altLang="ru-RU" sz="2000" smtClean="0">
                <a:solidFill>
                  <a:srgbClr val="FFFFCC"/>
                </a:solidFill>
                <a:effectLst/>
              </a:rPr>
              <a:t> Asker</a:t>
            </a:r>
            <a:r>
              <a:rPr lang="az-Latn-AZ" altLang="ru-RU" sz="2000" smtClean="0">
                <a:solidFill>
                  <a:srgbClr val="FFFFCC"/>
                </a:solidFill>
                <a:effectLst/>
              </a:rPr>
              <a:t> Türkiyəyə qarşı </a:t>
            </a:r>
            <a:r>
              <a:rPr lang="en-GB" altLang="ru-RU" sz="2000" smtClean="0">
                <a:solidFill>
                  <a:srgbClr val="FFFFCC"/>
                </a:solidFill>
                <a:effectLst/>
              </a:rPr>
              <a:t> </a:t>
            </a:r>
            <a:r>
              <a:rPr lang="az-Latn-AZ" altLang="ru-RU" sz="2000" smtClean="0">
                <a:solidFill>
                  <a:srgbClr val="FFFFCC"/>
                </a:solidFill>
                <a:effectLst/>
              </a:rPr>
              <a:t>işə baxın</a:t>
            </a:r>
            <a:r>
              <a:rPr lang="en-GB" altLang="ru-RU" sz="2000" smtClean="0">
                <a:effectLst/>
              </a:rPr>
              <a:t>)</a:t>
            </a:r>
          </a:p>
          <a:p>
            <a:pPr marL="0" indent="0" eaLnBrk="1" hangingPunct="1">
              <a:spcBef>
                <a:spcPts val="600"/>
              </a:spcBef>
              <a:buFont typeface="Arial" charset="0"/>
              <a:buNone/>
            </a:pPr>
            <a:endParaRPr lang="en-GB" altLang="ru-RU" sz="2400" smtClean="0">
              <a:effectLst/>
            </a:endParaRP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/>
            <a:r>
              <a:rPr lang="az-Latn-AZ" altLang="ru-RU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3-cü maddənin əhatə dairəsi and elementləri </a:t>
            </a:r>
            <a:endParaRPr lang="ru-RU" altLang="ru-RU" sz="3200" b="1" smtClean="0">
              <a:solidFill>
                <a:srgbClr val="FFFFCC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836613"/>
            <a:ext cx="8540750" cy="6021387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Font typeface="Arial" charset="0"/>
              <a:buNone/>
              <a:defRPr/>
            </a:pPr>
            <a:endParaRPr lang="en-GB" sz="2400" b="1" dirty="0" smtClean="0">
              <a:solidFill>
                <a:srgbClr val="FFFFCC"/>
              </a:solidFill>
              <a:effectLst/>
              <a:ea typeface="ＭＳ Ｐゴシック" charset="0"/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az-Latn-AZ" sz="2400" dirty="0" smtClean="0">
                <a:effectLst/>
                <a:ea typeface="ＭＳ Ｐゴシック" charset="0"/>
              </a:rPr>
              <a:t>Ağır əqli və ya fiziki ağrı və əzaba məruz qoyma</a:t>
            </a:r>
            <a:endParaRPr lang="en-GB" sz="2400" dirty="0" smtClean="0">
              <a:effectLst/>
              <a:ea typeface="ＭＳ Ｐゴシック" charset="0"/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az-Latn-AZ" sz="2400" dirty="0" smtClean="0">
                <a:effectLst/>
                <a:ea typeface="ＭＳ Ｐゴシック" charset="0"/>
              </a:rPr>
              <a:t>Qərəzli və ya qəsdlə zərər yetirmə</a:t>
            </a:r>
            <a:endParaRPr lang="en-GB" sz="2400" dirty="0" smtClean="0">
              <a:effectLst/>
              <a:ea typeface="ＭＳ Ｐゴシック" charset="0"/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az-Latn-AZ" sz="2400" dirty="0" smtClean="0">
                <a:effectLst/>
                <a:ea typeface="ＭＳ Ｐゴシック" charset="0"/>
              </a:rPr>
              <a:t> Xüsusi məqsəd güdərək , misal üçün, məlumatın əldə edilməsi üçün cəzalandırma və ya hədə-qorxu etmə</a:t>
            </a:r>
            <a:endParaRPr lang="en-GB" sz="2400" dirty="0" smtClean="0">
              <a:effectLst/>
              <a:ea typeface="ＭＳ Ｐゴシック" charset="0"/>
            </a:endParaRPr>
          </a:p>
          <a:p>
            <a:pPr marL="0" indent="0" eaLnBrk="1" hangingPunct="1">
              <a:spcBef>
                <a:spcPts val="1200"/>
              </a:spcBef>
              <a:buFont typeface="Arial" charset="0"/>
              <a:buNone/>
              <a:defRPr/>
            </a:pPr>
            <a:r>
              <a:rPr lang="en-GB" sz="2400" dirty="0" smtClean="0">
                <a:effectLst/>
                <a:ea typeface="ＭＳ Ｐゴシック" charset="0"/>
              </a:rPr>
              <a:t>(</a:t>
            </a:r>
            <a:r>
              <a:rPr lang="en-GB" sz="2400" dirty="0" smtClean="0">
                <a:solidFill>
                  <a:srgbClr val="FFFFCC"/>
                </a:solidFill>
                <a:effectLst/>
                <a:ea typeface="ＭＳ Ｐゴシック" charset="0"/>
              </a:rPr>
              <a:t>Ireland </a:t>
            </a:r>
            <a:r>
              <a:rPr lang="az-Latn-AZ" sz="2400" dirty="0" smtClean="0">
                <a:solidFill>
                  <a:srgbClr val="FFFFCC"/>
                </a:solidFill>
                <a:effectLst/>
                <a:ea typeface="ＭＳ Ｐゴシック" charset="0"/>
              </a:rPr>
              <a:t>Birləşmiş Krallığa qarşı</a:t>
            </a:r>
            <a:r>
              <a:rPr lang="en-GB" sz="2400" dirty="0" smtClean="0">
                <a:effectLst/>
                <a:ea typeface="ＭＳ Ｐゴシック" charset="0"/>
              </a:rPr>
              <a:t>)</a:t>
            </a:r>
          </a:p>
          <a:p>
            <a:pPr marL="0" indent="0" eaLnBrk="1" hangingPunct="1">
              <a:spcBef>
                <a:spcPts val="1200"/>
              </a:spcBef>
              <a:buFont typeface="Arial" charset="0"/>
              <a:buNone/>
              <a:defRPr/>
            </a:pPr>
            <a:endParaRPr lang="en-GB" sz="2400" dirty="0" smtClean="0">
              <a:effectLst/>
              <a:ea typeface="ＭＳ Ｐゴシック" charset="0"/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az-Latn-AZ" sz="2400" dirty="0" smtClean="0">
                <a:effectLst/>
                <a:ea typeface="ＭＳ Ｐゴシック" charset="0"/>
              </a:rPr>
              <a:t>Nə vaxtsa  qeyri-insani və ya ləyaqəti alçaldan hesab olunan rəftar hal-hazırda işgəncə hesab oluna bilər </a:t>
            </a:r>
            <a:r>
              <a:rPr lang="en-GB" sz="2400" dirty="0" smtClean="0">
                <a:effectLst/>
                <a:ea typeface="ＭＳ Ｐゴシック" charset="0"/>
              </a:rPr>
              <a:t>(</a:t>
            </a:r>
            <a:r>
              <a:rPr lang="en-GB" sz="2400" dirty="0" err="1" smtClean="0">
                <a:solidFill>
                  <a:srgbClr val="FFFFCC"/>
                </a:solidFill>
                <a:effectLst/>
                <a:ea typeface="ＭＳ Ｐゴシック" charset="0"/>
              </a:rPr>
              <a:t>Selmouni</a:t>
            </a:r>
            <a:r>
              <a:rPr lang="en-GB" sz="2400" dirty="0" smtClean="0">
                <a:solidFill>
                  <a:srgbClr val="FFFFCC"/>
                </a:solidFill>
                <a:effectLst/>
                <a:ea typeface="ＭＳ Ｐゴシック" charset="0"/>
              </a:rPr>
              <a:t> </a:t>
            </a:r>
            <a:r>
              <a:rPr lang="az-Latn-AZ" sz="2400" dirty="0" smtClean="0">
                <a:solidFill>
                  <a:srgbClr val="FFFFCC"/>
                </a:solidFill>
                <a:effectLst/>
                <a:ea typeface="ＭＳ Ｐゴシック" charset="0"/>
              </a:rPr>
              <a:t>Fransaya qarşı)</a:t>
            </a:r>
          </a:p>
          <a:p>
            <a:pPr eaLnBrk="1" hangingPunct="1">
              <a:spcBef>
                <a:spcPts val="1200"/>
              </a:spcBef>
              <a:defRPr/>
            </a:pPr>
            <a:endParaRPr lang="en-GB" sz="2400" dirty="0" smtClean="0">
              <a:effectLst/>
              <a:ea typeface="ＭＳ Ｐゴシック" charset="0"/>
            </a:endParaRP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/>
            <a:r>
              <a:rPr lang="az-Latn-AZ" altLang="ru-RU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İşgəncə anlayışı</a:t>
            </a:r>
            <a:endParaRPr lang="ru-RU" altLang="ru-RU" sz="3200" b="1" smtClean="0">
              <a:solidFill>
                <a:srgbClr val="FFFFCC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836613"/>
            <a:ext cx="8540750" cy="6021387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Font typeface="Arial" charset="0"/>
              <a:buNone/>
            </a:pPr>
            <a:r>
              <a:rPr lang="az-Latn-AZ" altLang="ru-RU" sz="2400" smtClean="0">
                <a:effectLst/>
              </a:rPr>
              <a:t>Kifayət qədər intensivlik və ya məqsədə malik olmayan pis rəftar işgəncə deyil, qeyri-insani və ya ləyaqəti alçaldan rəftar hesab olunacaq </a:t>
            </a:r>
          </a:p>
          <a:p>
            <a:pPr marL="0" indent="0" eaLnBrk="1" hangingPunct="1">
              <a:spcBef>
                <a:spcPts val="600"/>
              </a:spcBef>
              <a:buFont typeface="Arial" charset="0"/>
              <a:buNone/>
            </a:pPr>
            <a:r>
              <a:rPr lang="az-Latn-AZ" altLang="ru-RU" sz="2400" smtClean="0">
                <a:effectLst/>
              </a:rPr>
              <a:t>Qurbanın həddindən artıq əzab və əziyyət çəkməsinə səbəb olan qəsdlə edilmiş hərəkət qeyri-insani rəftardır </a:t>
            </a:r>
          </a:p>
          <a:p>
            <a:pPr marL="0" indent="0" eaLnBrk="1" hangingPunct="1">
              <a:spcBef>
                <a:spcPts val="600"/>
              </a:spcBef>
              <a:buFont typeface="Arial" charset="0"/>
              <a:buNone/>
            </a:pPr>
            <a:r>
              <a:rPr lang="en-US" altLang="ru-RU" sz="2000" i="1" smtClean="0">
                <a:solidFill>
                  <a:srgbClr val="FFFFCC"/>
                </a:solidFill>
                <a:effectLst/>
              </a:rPr>
              <a:t>Emin Huseynov </a:t>
            </a:r>
            <a:r>
              <a:rPr lang="az-Latn-AZ" altLang="ru-RU" sz="2000" i="1" smtClean="0">
                <a:solidFill>
                  <a:srgbClr val="FFFFCC"/>
                </a:solidFill>
                <a:effectLst/>
              </a:rPr>
              <a:t>Azərbaycana qarşı</a:t>
            </a:r>
            <a:r>
              <a:rPr lang="en-GB" altLang="ru-RU" sz="2000" smtClean="0">
                <a:effectLst/>
              </a:rPr>
              <a:t>(</a:t>
            </a:r>
            <a:r>
              <a:rPr lang="az-Latn-AZ" altLang="ru-RU" sz="2000" smtClean="0">
                <a:effectLst/>
              </a:rPr>
              <a:t>ciddi fiziki hücum təhdidləri</a:t>
            </a:r>
            <a:r>
              <a:rPr lang="en-GB" altLang="ru-RU" sz="2000" smtClean="0">
                <a:effectLst/>
              </a:rPr>
              <a:t>)</a:t>
            </a:r>
            <a:br>
              <a:rPr lang="en-GB" altLang="ru-RU" sz="2000" smtClean="0">
                <a:effectLst/>
              </a:rPr>
            </a:br>
            <a:r>
              <a:rPr lang="en-GB" altLang="ru-RU" sz="2000" i="1" smtClean="0">
                <a:solidFill>
                  <a:srgbClr val="FFFFCC"/>
                </a:solidFill>
                <a:effectLst/>
              </a:rPr>
              <a:t>Selcuk </a:t>
            </a:r>
            <a:r>
              <a:rPr lang="az-Latn-AZ" altLang="ru-RU" sz="2000" i="1" smtClean="0">
                <a:solidFill>
                  <a:srgbClr val="FFFFCC"/>
                </a:solidFill>
                <a:effectLst/>
              </a:rPr>
              <a:t>və </a:t>
            </a:r>
            <a:r>
              <a:rPr lang="en-GB" altLang="ru-RU" sz="2000" i="1" smtClean="0">
                <a:solidFill>
                  <a:srgbClr val="FFFFCC"/>
                </a:solidFill>
                <a:effectLst/>
              </a:rPr>
              <a:t>Asker </a:t>
            </a:r>
            <a:r>
              <a:rPr lang="az-Latn-AZ" altLang="ru-RU" sz="2000" i="1" smtClean="0">
                <a:solidFill>
                  <a:srgbClr val="FFFFCC"/>
                </a:solidFill>
                <a:effectLst/>
              </a:rPr>
              <a:t>Türkiyəyə qarşı</a:t>
            </a:r>
            <a:r>
              <a:rPr lang="en-GB" altLang="ru-RU" sz="2000" i="1" smtClean="0">
                <a:solidFill>
                  <a:srgbClr val="FFFFCC"/>
                </a:solidFill>
                <a:effectLst/>
              </a:rPr>
              <a:t> </a:t>
            </a:r>
            <a:r>
              <a:rPr lang="en-GB" altLang="ru-RU" sz="2000" smtClean="0">
                <a:effectLst/>
              </a:rPr>
              <a:t> </a:t>
            </a:r>
            <a:r>
              <a:rPr lang="az-Latn-AZ" altLang="ru-RU" sz="2000" smtClean="0">
                <a:effectLst/>
              </a:rPr>
              <a:t>və</a:t>
            </a:r>
            <a:r>
              <a:rPr lang="en-GB" altLang="ru-RU" sz="2000" smtClean="0">
                <a:effectLst/>
              </a:rPr>
              <a:t> </a:t>
            </a:r>
            <a:r>
              <a:rPr lang="en-GB" altLang="ru-RU" sz="2000" i="1" smtClean="0">
                <a:solidFill>
                  <a:srgbClr val="FFFFCC"/>
                </a:solidFill>
                <a:effectLst/>
              </a:rPr>
              <a:t>Bilgin </a:t>
            </a:r>
            <a:r>
              <a:rPr lang="az-Latn-AZ" altLang="ru-RU" sz="2000" i="1" smtClean="0">
                <a:solidFill>
                  <a:srgbClr val="FFFFCC"/>
                </a:solidFill>
                <a:effectLst/>
              </a:rPr>
              <a:t> Türkiyəyə qarşı </a:t>
            </a:r>
            <a:r>
              <a:rPr lang="en-GB" altLang="ru-RU" sz="2000" smtClean="0">
                <a:effectLst/>
              </a:rPr>
              <a:t>(</a:t>
            </a:r>
            <a:r>
              <a:rPr lang="az-Latn-AZ" altLang="ru-RU" sz="2000" smtClean="0">
                <a:effectLst/>
              </a:rPr>
              <a:t>ərizəçinin evinin dağıdılması </a:t>
            </a:r>
            <a:r>
              <a:rPr lang="en-GB" altLang="ja-JP" sz="2000" smtClean="0">
                <a:effectLst/>
              </a:rPr>
              <a:t>),</a:t>
            </a:r>
            <a:br>
              <a:rPr lang="en-GB" altLang="ja-JP" sz="2000" smtClean="0">
                <a:effectLst/>
              </a:rPr>
            </a:br>
            <a:r>
              <a:rPr lang="en-US" altLang="ja-JP" sz="2000" i="1" smtClean="0">
                <a:solidFill>
                  <a:srgbClr val="FFFFCC"/>
                </a:solidFill>
                <a:effectLst/>
              </a:rPr>
              <a:t>Tershiyev </a:t>
            </a:r>
            <a:r>
              <a:rPr lang="az-Latn-AZ" altLang="ja-JP" sz="2000" i="1" smtClean="0">
                <a:solidFill>
                  <a:srgbClr val="FFFFCC"/>
                </a:solidFill>
                <a:effectLst/>
              </a:rPr>
              <a:t>Azərbaycana qarşı</a:t>
            </a:r>
            <a:r>
              <a:rPr lang="en-US" altLang="ja-JP" sz="2000" i="1" smtClean="0">
                <a:solidFill>
                  <a:srgbClr val="FFFFCC"/>
                </a:solidFill>
                <a:effectLst/>
              </a:rPr>
              <a:t> </a:t>
            </a:r>
            <a:r>
              <a:rPr lang="en-GB" altLang="ja-JP" sz="2000" smtClean="0">
                <a:effectLst/>
              </a:rPr>
              <a:t>(</a:t>
            </a:r>
            <a:r>
              <a:rPr lang="az-Latn-AZ" altLang="ja-JP" sz="2000" smtClean="0">
                <a:effectLst/>
              </a:rPr>
              <a:t>Rusiyaya qovulması</a:t>
            </a:r>
            <a:r>
              <a:rPr lang="en-GB" altLang="ja-JP" sz="2000" smtClean="0">
                <a:effectLst/>
              </a:rPr>
              <a:t>),</a:t>
            </a:r>
            <a:br>
              <a:rPr lang="en-GB" altLang="ja-JP" sz="2000" smtClean="0">
                <a:effectLst/>
              </a:rPr>
            </a:br>
            <a:r>
              <a:rPr lang="en-US" altLang="ja-JP" sz="2000" i="1" smtClean="0">
                <a:solidFill>
                  <a:srgbClr val="FFFFCC"/>
                </a:solidFill>
                <a:effectLst/>
              </a:rPr>
              <a:t>Trepashkin </a:t>
            </a:r>
            <a:r>
              <a:rPr lang="az-Latn-AZ" altLang="ja-JP" sz="2000" i="1" smtClean="0">
                <a:solidFill>
                  <a:srgbClr val="FFFFCC"/>
                </a:solidFill>
                <a:effectLst/>
              </a:rPr>
              <a:t> Rusiyaya qarşı</a:t>
            </a:r>
            <a:r>
              <a:rPr lang="en-US" altLang="ja-JP" sz="2000" i="1" smtClean="0">
                <a:solidFill>
                  <a:srgbClr val="FFFFCC"/>
                </a:solidFill>
                <a:effectLst/>
              </a:rPr>
              <a:t> </a:t>
            </a:r>
            <a:r>
              <a:rPr lang="en-US" altLang="ja-JP" sz="2000" smtClean="0">
                <a:effectLst/>
              </a:rPr>
              <a:t>(</a:t>
            </a:r>
            <a:r>
              <a:rPr lang="az-Latn-AZ" altLang="ja-JP" sz="2000" smtClean="0">
                <a:effectLst/>
              </a:rPr>
              <a:t> saxlanma şərtləri</a:t>
            </a:r>
            <a:r>
              <a:rPr lang="en-US" altLang="ja-JP" sz="2000" smtClean="0">
                <a:effectLst/>
              </a:rPr>
              <a:t>)</a:t>
            </a:r>
            <a:endParaRPr lang="en-GB" altLang="ja-JP" sz="2000" smtClean="0">
              <a:effectLst/>
            </a:endParaRPr>
          </a:p>
          <a:p>
            <a:pPr marL="0" indent="0">
              <a:spcBef>
                <a:spcPct val="50000"/>
              </a:spcBef>
            </a:pPr>
            <a:r>
              <a:rPr lang="az-Latn-AZ" altLang="ru-RU" sz="2400" smtClean="0">
                <a:effectLst/>
              </a:rPr>
              <a:t> Ləyaqəti alçaldan rəftar qurbanları alçaltmağa və rüsvay etməyə qadirdir və onlarda qorxu, iztirab və acizlik hissləri  oyadır </a:t>
            </a:r>
            <a:r>
              <a:rPr lang="en-GB" altLang="ru-RU" sz="2400" smtClean="0">
                <a:effectLst/>
              </a:rPr>
              <a:t/>
            </a:r>
            <a:br>
              <a:rPr lang="en-GB" altLang="ru-RU" sz="2400" smtClean="0">
                <a:effectLst/>
              </a:rPr>
            </a:br>
            <a:r>
              <a:rPr lang="en-US" altLang="ru-RU" sz="2000" smtClean="0">
                <a:solidFill>
                  <a:srgbClr val="FFFFCC"/>
                </a:solidFill>
                <a:effectLst/>
              </a:rPr>
              <a:t>Lyalyakin </a:t>
            </a:r>
            <a:r>
              <a:rPr lang="az-Latn-AZ" altLang="ru-RU" sz="2000" smtClean="0">
                <a:solidFill>
                  <a:srgbClr val="FFFFCC"/>
                </a:solidFill>
                <a:effectLst/>
              </a:rPr>
              <a:t>Rusiyaya qarşı</a:t>
            </a:r>
            <a:r>
              <a:rPr lang="en-US" altLang="ru-RU" sz="2000" smtClean="0">
                <a:solidFill>
                  <a:srgbClr val="FFFFCC"/>
                </a:solidFill>
                <a:effectLst/>
              </a:rPr>
              <a:t> </a:t>
            </a:r>
            <a:r>
              <a:rPr lang="en-US" altLang="ru-RU" sz="2000" smtClean="0">
                <a:solidFill>
                  <a:srgbClr val="FFFFFF"/>
                </a:solidFill>
                <a:effectLst/>
              </a:rPr>
              <a:t>(</a:t>
            </a:r>
            <a:r>
              <a:rPr lang="az-Latn-AZ" altLang="ru-RU" sz="2000" smtClean="0">
                <a:solidFill>
                  <a:srgbClr val="FFFFFF"/>
                </a:solidFill>
                <a:effectLst/>
              </a:rPr>
              <a:t>hərbidə ləyaqəti alçaldan rəftar</a:t>
            </a:r>
            <a:r>
              <a:rPr lang="en-US" altLang="ru-RU" sz="2000" smtClean="0">
                <a:solidFill>
                  <a:srgbClr val="FFFFFF"/>
                </a:solidFill>
                <a:effectLst/>
              </a:rPr>
              <a:t>),</a:t>
            </a:r>
            <a:br>
              <a:rPr lang="en-US" altLang="ru-RU" sz="2000" smtClean="0">
                <a:solidFill>
                  <a:srgbClr val="FFFFFF"/>
                </a:solidFill>
                <a:effectLst/>
              </a:rPr>
            </a:br>
            <a:r>
              <a:rPr lang="en-US" altLang="ru-RU" sz="2000" smtClean="0">
                <a:solidFill>
                  <a:schemeClr val="tx2"/>
                </a:solidFill>
                <a:effectLst/>
              </a:rPr>
              <a:t>Khodorkovskiy </a:t>
            </a:r>
            <a:r>
              <a:rPr lang="az-Latn-AZ" altLang="ru-RU" sz="2000" smtClean="0">
                <a:solidFill>
                  <a:schemeClr val="tx2"/>
                </a:solidFill>
                <a:effectLst/>
              </a:rPr>
              <a:t>və</a:t>
            </a:r>
            <a:r>
              <a:rPr lang="en-US" altLang="ru-RU" sz="2000" smtClean="0">
                <a:solidFill>
                  <a:schemeClr val="tx2"/>
                </a:solidFill>
                <a:effectLst/>
              </a:rPr>
              <a:t> Lebedev </a:t>
            </a:r>
            <a:r>
              <a:rPr lang="az-Latn-AZ" altLang="ru-RU" sz="2000" smtClean="0">
                <a:solidFill>
                  <a:schemeClr val="tx2"/>
                </a:solidFill>
                <a:effectLst/>
              </a:rPr>
              <a:t>Rusiyaya qarşı</a:t>
            </a:r>
            <a:r>
              <a:rPr lang="en-US" altLang="ru-RU" sz="2000" smtClean="0">
                <a:solidFill>
                  <a:srgbClr val="FFFFCC"/>
                </a:solidFill>
                <a:effectLst/>
              </a:rPr>
              <a:t> </a:t>
            </a:r>
            <a:r>
              <a:rPr lang="en-US" altLang="ru-RU" sz="2000" smtClean="0">
                <a:effectLst/>
              </a:rPr>
              <a:t>(</a:t>
            </a:r>
            <a:r>
              <a:rPr lang="az-Latn-AZ" altLang="ru-RU" sz="2000" smtClean="0">
                <a:effectLst/>
              </a:rPr>
              <a:t>məhkəmə salonunda dəmir qəfəs</a:t>
            </a:r>
            <a:r>
              <a:rPr lang="en-US" altLang="ru-RU" sz="2000" smtClean="0">
                <a:effectLst/>
              </a:rPr>
              <a:t>)</a:t>
            </a:r>
            <a:endParaRPr lang="en-GB" altLang="ru-RU" sz="2000" smtClean="0">
              <a:effectLst/>
            </a:endParaRPr>
          </a:p>
          <a:p>
            <a:pPr marL="0" indent="0">
              <a:spcBef>
                <a:spcPct val="50000"/>
              </a:spcBef>
            </a:pPr>
            <a:endParaRPr lang="en-GB" altLang="ru-RU" sz="2000" smtClean="0">
              <a:effectLst/>
            </a:endParaRPr>
          </a:p>
          <a:p>
            <a:pPr marL="0" indent="0" eaLnBrk="1" hangingPunct="1">
              <a:spcBef>
                <a:spcPts val="1200"/>
              </a:spcBef>
              <a:buFont typeface="Arial" charset="0"/>
              <a:buNone/>
            </a:pPr>
            <a:endParaRPr lang="en-GB" altLang="ru-RU" sz="2400" smtClean="0">
              <a:effectLst/>
            </a:endParaRP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/>
            <a:r>
              <a:rPr lang="az-Latn-AZ" altLang="ru-RU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Qeyri-insani və ləyaqəti alçaldan rəftarın anlayışı </a:t>
            </a:r>
            <a:endParaRPr lang="ru-RU" altLang="ru-RU" sz="3200" b="1" smtClean="0">
              <a:solidFill>
                <a:srgbClr val="FFFFCC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52425" y="1557338"/>
            <a:ext cx="8540750" cy="25193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az-Latn-AZ" altLang="ru-RU" b="1" u="sng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Diqqətinizə görə minnətdaram</a:t>
            </a:r>
            <a:r>
              <a:rPr lang="ru-RU" altLang="ru-RU" b="1" u="sng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!</a:t>
            </a:r>
          </a:p>
          <a:p>
            <a:pPr algn="ctr" eaLnBrk="1" hangingPunct="1">
              <a:buFont typeface="Arial" charset="0"/>
              <a:buNone/>
            </a:pPr>
            <a:endParaRPr lang="ru-RU" altLang="ru-RU" b="1" u="sng" smtClean="0">
              <a:solidFill>
                <a:srgbClr val="FFFF66"/>
              </a:solidFill>
              <a:effectLst/>
              <a:latin typeface="Arial" charset="0"/>
              <a:cs typeface="Arial" charset="0"/>
            </a:endParaRPr>
          </a:p>
          <a:p>
            <a:pPr algn="ctr" eaLnBrk="1" hangingPunct="1">
              <a:buFont typeface="Arial" charset="0"/>
              <a:buNone/>
            </a:pPr>
            <a:endParaRPr lang="en-US" altLang="ru-RU" b="1" u="sng" smtClean="0">
              <a:solidFill>
                <a:srgbClr val="FFFF66"/>
              </a:solidFill>
              <a:effectLst/>
              <a:latin typeface="Arial" charset="0"/>
              <a:cs typeface="Arial" charset="0"/>
            </a:endParaRPr>
          </a:p>
          <a:p>
            <a:pPr algn="ctr" eaLnBrk="1" hangingPunct="1">
              <a:buFont typeface="Arial" charset="0"/>
              <a:buNone/>
            </a:pPr>
            <a:endParaRPr lang="en-US" altLang="ru-RU" b="1" u="sng" smtClean="0">
              <a:solidFill>
                <a:srgbClr val="FFFF66"/>
              </a:solidFill>
              <a:effectLst/>
              <a:latin typeface="Arial" charset="0"/>
              <a:cs typeface="Arial" charset="0"/>
            </a:endParaRPr>
          </a:p>
          <a:p>
            <a:pPr algn="ctr" eaLnBrk="1" hangingPunct="1">
              <a:buFont typeface="Arial" charset="0"/>
              <a:buNone/>
            </a:pPr>
            <a:endParaRPr lang="en-US" altLang="ru-RU" b="1" u="sng" smtClean="0">
              <a:solidFill>
                <a:srgbClr val="FFFF66"/>
              </a:solidFill>
              <a:effectLst/>
              <a:latin typeface="Arial" charset="0"/>
              <a:cs typeface="Arial" charset="0"/>
            </a:endParaRPr>
          </a:p>
          <a:p>
            <a:pPr algn="ctr" eaLnBrk="1" hangingPunct="1">
              <a:buFont typeface="Arial" charset="0"/>
              <a:buNone/>
            </a:pPr>
            <a:endParaRPr lang="ru-RU" altLang="ru-RU" b="1" u="sng" smtClean="0">
              <a:solidFill>
                <a:srgbClr val="FFFF66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571500"/>
            <a:ext cx="9144000" cy="3001963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altLang="ru-RU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I.</a:t>
            </a:r>
            <a:r>
              <a:rPr lang="ru-RU" altLang="ru-RU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ru-RU" altLang="ru-RU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</a:br>
            <a:r>
              <a:rPr lang="az-Latn-AZ" altLang="ru-RU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Yaşamaq Hüququ</a:t>
            </a:r>
            <a:r>
              <a:rPr lang="en-US" altLang="ru-RU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 </a:t>
            </a:r>
            <a:endParaRPr lang="ru-RU" altLang="ru-RU" sz="3600" b="1" smtClean="0">
              <a:solidFill>
                <a:srgbClr val="FFFF66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4099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876925"/>
            <a:ext cx="918051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179388" y="836613"/>
            <a:ext cx="8785225" cy="6021387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AutoNum type="arabicPeriod"/>
              <a:defRPr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Hər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kəsin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yaşamaq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hüququ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qanunla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qorunur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Heç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kəs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qanunla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ölüm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cəzası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nəzərdə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tutulmuş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cinayət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törətməyə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görə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məhkəmə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tərəfindən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çıxarılmış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belə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hökmün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icrasından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başqa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həyatından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məhrum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edilə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bilməz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. </a:t>
            </a:r>
            <a:endParaRPr lang="az-Latn-AZ" sz="2400" i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buFontTx/>
              <a:buAutoNum type="arabicPeriod"/>
              <a:defRPr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Həyatdan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məhrumetmə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aşağıdakı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məqsədlər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üçün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güc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tətbiqində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mütləq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zərurətin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nəticəsi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olduqda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bu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maddənin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pozulması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hesab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edilmir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: </a:t>
            </a:r>
            <a:endParaRPr lang="az-Latn-AZ" sz="2400" i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(a)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istənilən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şəxsin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hüquqa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zidd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zorakılıqdan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qorunması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üçün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; </a:t>
            </a:r>
            <a:endParaRPr lang="az-Latn-AZ" sz="2400" i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(b)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qanuni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həbsi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həyata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keçirmək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və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ya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qanuni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əsaslarla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həbsdə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olan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şəxsin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qaçmasının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qarşısını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almaq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üçün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; </a:t>
            </a:r>
            <a:endParaRPr lang="az-Latn-AZ" sz="2400" i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(c)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qanuna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müvafiq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olaraq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iğtişaş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və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ya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qiyamın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yatırılması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üçün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GB" altLang="ja-JP" sz="2400" i="1" dirty="0" smtClean="0">
              <a:solidFill>
                <a:srgbClr val="FFFF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/>
            <a:r>
              <a:rPr lang="az-Latn-AZ" altLang="ru-RU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Yaşamaq Hüququ</a:t>
            </a:r>
            <a:r>
              <a:rPr lang="ru-RU" altLang="ru-RU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: </a:t>
            </a:r>
            <a:r>
              <a:rPr lang="az-Latn-AZ" altLang="ru-RU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Mətn</a:t>
            </a:r>
            <a:endParaRPr lang="ru-RU" altLang="ru-RU" sz="3200" b="1" smtClean="0">
              <a:solidFill>
                <a:srgbClr val="FFFFCC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981075"/>
            <a:ext cx="8540750" cy="5876925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Konvensiyanın “əsas” </a:t>
            </a:r>
            <a:r>
              <a:rPr lang="en-US" altLang="ru-RU" sz="2400" smtClean="0">
                <a:effectLst/>
                <a:latin typeface="Arial" charset="0"/>
                <a:cs typeface="Arial" charset="0"/>
              </a:rPr>
              <a:t>(</a:t>
            </a: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ən təməl</a:t>
            </a:r>
            <a:r>
              <a:rPr lang="en-US" altLang="ru-RU" sz="2400" smtClean="0">
                <a:effectLst/>
                <a:latin typeface="Arial" charset="0"/>
                <a:cs typeface="Arial" charset="0"/>
              </a:rPr>
              <a:t>) </a:t>
            </a: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hüquqlarından biridir</a:t>
            </a:r>
            <a:endParaRPr lang="en-US" altLang="ru-RU" sz="2400" smtClean="0">
              <a:effectLst/>
              <a:latin typeface="Arial" charset="0"/>
              <a:cs typeface="Arial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Dövlətlərə 2-ci Maddədən geri çəkilməyə yol verilmir </a:t>
            </a:r>
            <a:r>
              <a:rPr lang="en-US" altLang="ru-RU" sz="2400" smtClean="0">
                <a:effectLst/>
                <a:latin typeface="Arial" charset="0"/>
                <a:cs typeface="Arial" charset="0"/>
              </a:rPr>
              <a:t>(</a:t>
            </a: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bax Konvensiyanın 15-ci Maddəsi</a:t>
            </a:r>
            <a:r>
              <a:rPr lang="en-US" altLang="ru-RU" sz="2400" smtClean="0">
                <a:effectLst/>
                <a:latin typeface="Arial" charset="0"/>
                <a:cs typeface="Arial" charset="0"/>
              </a:rPr>
              <a:t>) 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ru-RU" sz="2400" smtClean="0">
                <a:effectLst/>
                <a:latin typeface="Arial" charset="0"/>
                <a:cs typeface="Arial" charset="0"/>
              </a:rPr>
              <a:t>Ne</a:t>
            </a: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qativ və pozitiv öhdəliklər</a:t>
            </a:r>
            <a:endParaRPr lang="ru-RU" altLang="ru-RU" sz="2400" smtClean="0">
              <a:effectLst/>
              <a:latin typeface="Arial" charset="0"/>
              <a:cs typeface="Arial" charset="0"/>
            </a:endParaRPr>
          </a:p>
          <a:p>
            <a:pPr eaLnBrk="1" hangingPunct="1">
              <a:spcBef>
                <a:spcPts val="800"/>
              </a:spcBef>
              <a:buFontTx/>
              <a:buChar char="-"/>
            </a:pPr>
            <a:r>
              <a:rPr lang="az-Latn-AZ" altLang="ru-RU" sz="2200" smtClean="0">
                <a:effectLst/>
                <a:latin typeface="Arial" charset="0"/>
                <a:cs typeface="Arial" charset="0"/>
              </a:rPr>
              <a:t>Həyatdan qanunsuz məhrum etməkdən çəkinmək öhdəliyi</a:t>
            </a:r>
            <a:endParaRPr lang="en-US" altLang="ru-RU" sz="2200" smtClean="0">
              <a:effectLst/>
              <a:latin typeface="Arial" charset="0"/>
              <a:cs typeface="Arial" charset="0"/>
            </a:endParaRPr>
          </a:p>
          <a:p>
            <a:pPr eaLnBrk="1" hangingPunct="1">
              <a:spcBef>
                <a:spcPts val="800"/>
              </a:spcBef>
              <a:buFontTx/>
              <a:buChar char="-"/>
            </a:pPr>
            <a:r>
              <a:rPr lang="az-Latn-AZ" altLang="ru-RU" sz="2200" smtClean="0">
                <a:effectLst/>
                <a:latin typeface="Arial" charset="0"/>
                <a:cs typeface="Arial" charset="0"/>
              </a:rPr>
              <a:t>Həyatı qorumaq vəzifəsi</a:t>
            </a:r>
            <a:endParaRPr lang="ru-RU" altLang="ru-RU" sz="2200" smtClean="0">
              <a:effectLst/>
              <a:latin typeface="Arial" charset="0"/>
              <a:cs typeface="Arial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AİHM-in tərəfindən ən diqqətli araşdırmaya məruz qalır</a:t>
            </a:r>
            <a:endParaRPr lang="ru-RU" altLang="ru-RU" sz="2400" smtClean="0">
              <a:effectLst/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endParaRPr lang="ru-RU" altLang="ru-RU" sz="1600" smtClean="0">
              <a:effectLst/>
              <a:latin typeface="Arial" charset="0"/>
              <a:cs typeface="Arial" charset="0"/>
            </a:endParaRP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pPr eaLnBrk="1" hangingPunct="1"/>
            <a:r>
              <a:rPr lang="az-Latn-AZ" altLang="ru-RU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Yaşamaq Hüququ</a:t>
            </a:r>
            <a:endParaRPr lang="ru-RU" altLang="ru-RU" sz="3200" b="1" smtClean="0">
              <a:solidFill>
                <a:srgbClr val="FFFFCC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179388" y="908050"/>
            <a:ext cx="8785225" cy="5949950"/>
          </a:xfrm>
        </p:spPr>
        <p:txBody>
          <a:bodyPr/>
          <a:lstStyle/>
          <a:p>
            <a:pPr marL="0" indent="0" eaLnBrk="1" hangingPunct="1">
              <a:spcBef>
                <a:spcPts val="800"/>
              </a:spcBef>
              <a:buFont typeface="Arial" charset="0"/>
              <a:buNone/>
            </a:pP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Dövlətlərin öz yurisdiksiyaları daxilində fərdlərin həyatlarını qorumaq üçün müvafiq addımlar atmaq pozitiv öhdəlikləri</a:t>
            </a:r>
            <a:r>
              <a:rPr lang="en-US" altLang="ru-RU" sz="2400" smtClean="0">
                <a:effectLst/>
                <a:latin typeface="Arial" charset="0"/>
                <a:cs typeface="Arial" charset="0"/>
              </a:rPr>
              <a:t>:</a:t>
            </a:r>
          </a:p>
          <a:p>
            <a:pPr marL="0" indent="0" eaLnBrk="1" hangingPunct="1">
              <a:spcBef>
                <a:spcPts val="1400"/>
              </a:spcBef>
            </a:pP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Hüquqi və inzibati baza</a:t>
            </a:r>
            <a:endParaRPr lang="en-US" altLang="ru-RU" sz="2400" smtClean="0">
              <a:effectLst/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ts val="1400"/>
              </a:spcBef>
              <a:buFontTx/>
              <a:buChar char="-"/>
            </a:pPr>
            <a:r>
              <a:rPr lang="az-Latn-AZ" altLang="ru-RU" sz="2000" smtClean="0">
                <a:effectLst/>
              </a:rPr>
              <a:t>Qəsdən və ya ehtiyatsızlıqdan adamöldürməyə görə cinayət sanksiyaları</a:t>
            </a:r>
            <a:r>
              <a:rPr lang="en-GB" altLang="ru-RU" sz="2000" smtClean="0">
                <a:effectLst/>
              </a:rPr>
              <a:t> (</a:t>
            </a:r>
            <a:r>
              <a:rPr lang="en-GB" altLang="ru-RU" sz="2000" smtClean="0">
                <a:solidFill>
                  <a:srgbClr val="FFFFCC"/>
                </a:solidFill>
                <a:effectLst/>
              </a:rPr>
              <a:t>Osman </a:t>
            </a:r>
            <a:r>
              <a:rPr lang="az-Latn-AZ" altLang="ru-RU" sz="2000" smtClean="0">
                <a:solidFill>
                  <a:srgbClr val="FFFFCC"/>
                </a:solidFill>
                <a:effectLst/>
              </a:rPr>
              <a:t>Birləşmiş Krallığa qarşı</a:t>
            </a:r>
            <a:r>
              <a:rPr lang="en-GB" altLang="ru-RU" sz="2000" smtClean="0">
                <a:effectLst/>
              </a:rPr>
              <a:t>)</a:t>
            </a:r>
          </a:p>
          <a:p>
            <a:pPr marL="0" indent="0" eaLnBrk="1" hangingPunct="1">
              <a:spcBef>
                <a:spcPts val="1400"/>
              </a:spcBef>
              <a:buFontTx/>
              <a:buChar char="-"/>
            </a:pPr>
            <a:r>
              <a:rPr lang="az-Latn-AZ" altLang="ru-RU" sz="2000" smtClean="0">
                <a:effectLst/>
              </a:rPr>
              <a:t>Həyat üçün təhlükə yarada biləcək fəaliyyətlətin tənzimlənməsi</a:t>
            </a:r>
            <a:r>
              <a:rPr lang="en-GB" altLang="ru-RU" sz="2000" smtClean="0">
                <a:effectLst/>
              </a:rPr>
              <a:t> (</a:t>
            </a:r>
            <a:r>
              <a:rPr lang="en-GB" altLang="ru-RU" sz="2000" smtClean="0">
                <a:solidFill>
                  <a:srgbClr val="FFFFCC"/>
                </a:solidFill>
                <a:effectLst/>
              </a:rPr>
              <a:t>Nachova </a:t>
            </a:r>
            <a:r>
              <a:rPr lang="az-Latn-AZ" altLang="ru-RU" sz="2000" smtClean="0">
                <a:solidFill>
                  <a:srgbClr val="FFFFCC"/>
                </a:solidFill>
                <a:effectLst/>
              </a:rPr>
              <a:t>Bolqarıstana qarşı</a:t>
            </a:r>
            <a:r>
              <a:rPr lang="en-GB" altLang="ru-RU" sz="2000" smtClean="0">
                <a:effectLst/>
              </a:rPr>
              <a:t>)</a:t>
            </a:r>
            <a:endParaRPr lang="en-US" altLang="ru-RU" sz="2000" smtClean="0">
              <a:effectLst/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ts val="1400"/>
              </a:spcBef>
            </a:pP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Yaşamaq hüququnu qorumaq üçün tələb olunan hüquq mühafizə mexanizmi</a:t>
            </a:r>
            <a:r>
              <a:rPr lang="en-US" altLang="ru-RU" sz="2400" smtClean="0">
                <a:effectLst/>
                <a:latin typeface="Arial" charset="0"/>
                <a:cs typeface="Arial" charset="0"/>
              </a:rPr>
              <a:t> </a:t>
            </a:r>
            <a:r>
              <a:rPr lang="en-US" altLang="ru-RU" sz="2000" smtClean="0">
                <a:effectLst/>
                <a:latin typeface="Arial" charset="0"/>
                <a:cs typeface="Arial" charset="0"/>
              </a:rPr>
              <a:t>– </a:t>
            </a:r>
            <a:r>
              <a:rPr lang="az-Latn-AZ" altLang="ru-RU" sz="2000" smtClean="0">
                <a:effectLst/>
                <a:latin typeface="Arial" charset="0"/>
                <a:cs typeface="Arial" charset="0"/>
              </a:rPr>
              <a:t>mümkün cinayət və mülki müdafiə vasitələri </a:t>
            </a:r>
            <a:r>
              <a:rPr lang="en-US" altLang="ru-RU" sz="2000" smtClean="0">
                <a:effectLst/>
                <a:latin typeface="Arial" charset="0"/>
                <a:cs typeface="Arial" charset="0"/>
              </a:rPr>
              <a:t> (</a:t>
            </a:r>
            <a:r>
              <a:rPr lang="az-Latn-AZ" altLang="ru-RU" sz="20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bax </a:t>
            </a:r>
            <a:r>
              <a:rPr lang="en-US" altLang="ru-RU" sz="20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Calvelli </a:t>
            </a:r>
            <a:r>
              <a:rPr lang="az-Latn-AZ" altLang="ru-RU" sz="20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və</a:t>
            </a:r>
            <a:r>
              <a:rPr lang="en-US" altLang="ru-RU" sz="20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 Ciglio </a:t>
            </a:r>
            <a:r>
              <a:rPr lang="az-Latn-AZ" altLang="ru-RU" sz="20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İtaliyaya qarşı</a:t>
            </a:r>
            <a:r>
              <a:rPr lang="en-US" altLang="ru-RU" sz="20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, Vo </a:t>
            </a:r>
            <a:r>
              <a:rPr lang="az-Latn-AZ" altLang="ru-RU" sz="20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Fransaya qarşı</a:t>
            </a:r>
            <a:r>
              <a:rPr lang="en-US" altLang="ru-RU" sz="20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, Budayeva </a:t>
            </a:r>
            <a:r>
              <a:rPr lang="az-Latn-AZ" altLang="ru-RU" sz="20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və Başqaları Rusiyaya qarşı</a:t>
            </a:r>
            <a:r>
              <a:rPr lang="en-US" altLang="ru-RU" sz="2000" smtClean="0">
                <a:effectLst/>
                <a:latin typeface="Arial" charset="0"/>
                <a:cs typeface="Arial" charset="0"/>
              </a:rPr>
              <a:t>)</a:t>
            </a:r>
          </a:p>
          <a:p>
            <a:pPr marL="0" indent="0" eaLnBrk="1" hangingPunct="1">
              <a:spcBef>
                <a:spcPts val="1400"/>
              </a:spcBef>
            </a:pPr>
            <a:r>
              <a:rPr lang="en-US" altLang="ru-RU" sz="2400" smtClean="0">
                <a:effectLst/>
                <a:latin typeface="Arial" charset="0"/>
                <a:cs typeface="Arial" charset="0"/>
              </a:rPr>
              <a:t>Preventiv </a:t>
            </a: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tədbirlər</a:t>
            </a:r>
            <a:r>
              <a:rPr lang="en-US" altLang="ru-RU" sz="2400" smtClean="0">
                <a:effectLst/>
                <a:latin typeface="Arial" charset="0"/>
                <a:cs typeface="Arial" charset="0"/>
              </a:rPr>
              <a:t> </a:t>
            </a:r>
            <a:br>
              <a:rPr lang="en-US" altLang="ru-RU" sz="2400" smtClean="0">
                <a:effectLst/>
                <a:latin typeface="Arial" charset="0"/>
                <a:cs typeface="Arial" charset="0"/>
              </a:rPr>
            </a:br>
            <a:r>
              <a:rPr lang="en-US" altLang="ru-RU" sz="2400" smtClean="0">
                <a:effectLst/>
                <a:latin typeface="Arial" charset="0"/>
                <a:cs typeface="Arial" charset="0"/>
              </a:rPr>
              <a:t>(</a:t>
            </a:r>
            <a:r>
              <a:rPr lang="az-Latn-AZ" altLang="ru-RU" sz="2000" smtClean="0">
                <a:effectLst/>
                <a:latin typeface="Arial" charset="0"/>
                <a:cs typeface="Arial" charset="0"/>
              </a:rPr>
              <a:t>bax</a:t>
            </a:r>
            <a:r>
              <a:rPr lang="en-US" altLang="ru-RU" sz="2000" smtClean="0">
                <a:effectLst/>
                <a:latin typeface="Arial" charset="0"/>
                <a:cs typeface="Arial" charset="0"/>
              </a:rPr>
              <a:t> </a:t>
            </a:r>
            <a:r>
              <a:rPr lang="en-US" altLang="ru-RU" sz="20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Budayeva </a:t>
            </a:r>
            <a:r>
              <a:rPr lang="az-Latn-AZ" altLang="ru-RU" sz="20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və Başqaları Rusiyaya qarşı</a:t>
            </a:r>
            <a:r>
              <a:rPr lang="en-US" altLang="ru-RU" sz="20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 (</a:t>
            </a:r>
            <a:r>
              <a:rPr lang="az-Latn-AZ" altLang="ru-RU" sz="20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ətraf mühit təhlükəsi</a:t>
            </a:r>
            <a:r>
              <a:rPr lang="en-US" altLang="ru-RU" sz="20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), </a:t>
            </a:r>
            <a:br>
              <a:rPr lang="en-US" altLang="ru-RU" sz="20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</a:br>
            <a:r>
              <a:rPr lang="en-US" altLang="ru-RU" sz="2000" smtClean="0">
                <a:solidFill>
                  <a:srgbClr val="FFFFCC"/>
                </a:solidFill>
                <a:effectLst/>
              </a:rPr>
              <a:t>Edwards </a:t>
            </a:r>
            <a:r>
              <a:rPr lang="az-Latn-AZ" altLang="ru-RU" sz="2000" smtClean="0">
                <a:solidFill>
                  <a:srgbClr val="FFFFCC"/>
                </a:solidFill>
                <a:effectLst/>
              </a:rPr>
              <a:t>Birləşmiş Krallığa qarşı</a:t>
            </a:r>
            <a:r>
              <a:rPr lang="en-US" altLang="ru-RU" sz="2000" smtClean="0">
                <a:solidFill>
                  <a:srgbClr val="FFFFCC"/>
                </a:solidFill>
                <a:effectLst/>
              </a:rPr>
              <a:t> </a:t>
            </a:r>
            <a:r>
              <a:rPr lang="en-US" altLang="ru-RU" sz="2000" smtClean="0">
                <a:effectLst/>
              </a:rPr>
              <a:t>(</a:t>
            </a:r>
            <a:r>
              <a:rPr lang="az-Latn-AZ" altLang="ru-RU" sz="2000" smtClean="0">
                <a:effectLst/>
              </a:rPr>
              <a:t>fiziki şəxslərdən müdafiə</a:t>
            </a:r>
            <a:r>
              <a:rPr lang="en-US" altLang="ru-RU" sz="2000" smtClean="0">
                <a:effectLst/>
              </a:rPr>
              <a:t>), </a:t>
            </a:r>
            <a:br>
              <a:rPr lang="en-US" altLang="ru-RU" sz="2000" smtClean="0">
                <a:effectLst/>
              </a:rPr>
            </a:br>
            <a:r>
              <a:rPr lang="en-US" altLang="ru-RU" sz="2000" smtClean="0">
                <a:solidFill>
                  <a:srgbClr val="FFFFCC"/>
                </a:solidFill>
                <a:effectLst/>
              </a:rPr>
              <a:t>Trubnikov </a:t>
            </a:r>
            <a:r>
              <a:rPr lang="az-Latn-AZ" altLang="ru-RU" sz="2000" smtClean="0">
                <a:solidFill>
                  <a:srgbClr val="FFFFCC"/>
                </a:solidFill>
                <a:effectLst/>
              </a:rPr>
              <a:t>Rusiyaya qarşı</a:t>
            </a:r>
            <a:r>
              <a:rPr lang="en-US" altLang="ru-RU" sz="2000" smtClean="0">
                <a:solidFill>
                  <a:srgbClr val="FFFFCC"/>
                </a:solidFill>
                <a:effectLst/>
              </a:rPr>
              <a:t> </a:t>
            </a:r>
            <a:r>
              <a:rPr lang="en-US" altLang="ru-RU" sz="2000" smtClean="0">
                <a:effectLst/>
              </a:rPr>
              <a:t>(</a:t>
            </a:r>
            <a:r>
              <a:rPr lang="az-Latn-AZ" altLang="ru-RU" sz="2000" smtClean="0">
                <a:effectLst/>
              </a:rPr>
              <a:t>özünə-zərər</a:t>
            </a:r>
            <a:r>
              <a:rPr lang="en-US" altLang="ru-RU" sz="2000" smtClean="0">
                <a:effectLst/>
              </a:rPr>
              <a:t> – </a:t>
            </a:r>
            <a:r>
              <a:rPr lang="az-Latn-AZ" altLang="ru-RU" sz="2000" smtClean="0">
                <a:effectLst/>
              </a:rPr>
              <a:t>həbsxanada intihar</a:t>
            </a:r>
            <a:r>
              <a:rPr lang="en-US" altLang="ru-RU" sz="2000" smtClean="0">
                <a:effectLst/>
              </a:rPr>
              <a:t>)</a:t>
            </a:r>
            <a:r>
              <a:rPr lang="en-US" altLang="ru-RU" sz="2000" smtClean="0">
                <a:effectLst/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/>
            <a:r>
              <a:rPr lang="az-Latn-AZ" altLang="ru-RU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Həyatın qanunla qorunması</a:t>
            </a:r>
            <a:endParaRPr lang="ru-RU" altLang="ru-RU" sz="3200" b="1" smtClean="0"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179388" y="936625"/>
            <a:ext cx="8785225" cy="5948363"/>
          </a:xfrm>
        </p:spPr>
        <p:txBody>
          <a:bodyPr/>
          <a:lstStyle/>
          <a:p>
            <a:pPr eaLnBrk="1" hangingPunct="1">
              <a:spcBef>
                <a:spcPts val="800"/>
              </a:spcBef>
            </a:pP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Sadalanan istisnalar ilə haqq qazandırılmayana qədər, həyatdan məhrum etməyə icazə verilmir</a:t>
            </a:r>
            <a:endParaRPr lang="en-US" altLang="ru-RU" sz="2400" smtClean="0">
              <a:effectLst/>
              <a:latin typeface="Arial" charset="0"/>
              <a:cs typeface="Arial" charset="0"/>
            </a:endParaRPr>
          </a:p>
          <a:p>
            <a:pPr eaLnBrk="1" hangingPunct="1">
              <a:spcBef>
                <a:spcPts val="800"/>
              </a:spcBef>
            </a:pPr>
            <a:r>
              <a:rPr lang="en-US" altLang="ru-RU" sz="2400" smtClean="0">
                <a:effectLst/>
                <a:latin typeface="Arial" charset="0"/>
                <a:cs typeface="Arial" charset="0"/>
              </a:rPr>
              <a:t>H</a:t>
            </a: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əyatdan məhrum etmə həm qəsdən və həm də qeyri-şüuri ola bilər</a:t>
            </a:r>
            <a:endParaRPr lang="en-US" altLang="ru-RU" sz="2400" smtClean="0">
              <a:effectLst/>
              <a:latin typeface="Arial" charset="0"/>
              <a:cs typeface="Arial" charset="0"/>
            </a:endParaRPr>
          </a:p>
          <a:p>
            <a:pPr eaLnBrk="1" hangingPunct="1">
              <a:spcBef>
                <a:spcPts val="800"/>
              </a:spcBef>
            </a:pP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Həyatdan məhrum etmənin qadağan olunması dövlət işçilərinə də şamil edilir </a:t>
            </a:r>
            <a:r>
              <a:rPr lang="en-US" altLang="ru-RU" sz="2400" smtClean="0">
                <a:effectLst/>
                <a:latin typeface="Arial" charset="0"/>
                <a:cs typeface="Arial" charset="0"/>
              </a:rPr>
              <a:t> (pol</a:t>
            </a: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is əməkdaşları</a:t>
            </a:r>
            <a:r>
              <a:rPr lang="en-US" altLang="ru-RU" sz="2400" smtClean="0">
                <a:effectLst/>
                <a:latin typeface="Arial" charset="0"/>
                <a:cs typeface="Arial" charset="0"/>
              </a:rPr>
              <a:t>, </a:t>
            </a: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həbsxana gözətçiləri, əsgərlər və s.</a:t>
            </a:r>
            <a:r>
              <a:rPr lang="en-US" altLang="ru-RU" sz="2400" smtClean="0">
                <a:effectLst/>
                <a:latin typeface="Arial" charset="0"/>
                <a:cs typeface="Arial" charset="0"/>
              </a:rPr>
              <a:t>)</a:t>
            </a:r>
          </a:p>
          <a:p>
            <a:pPr eaLnBrk="1" hangingPunct="1">
              <a:spcBef>
                <a:spcPts val="800"/>
              </a:spcBef>
            </a:pP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Dövlət fiziki şəxs tərəfindən həyatdan məhrum etməyə birbaşa öhdəlik daşımır</a:t>
            </a:r>
            <a:r>
              <a:rPr lang="en-US" altLang="ru-RU" sz="2400" smtClean="0">
                <a:effectLst/>
                <a:latin typeface="Arial" charset="0"/>
                <a:cs typeface="Arial" charset="0"/>
              </a:rPr>
              <a:t> (</a:t>
            </a:r>
            <a:r>
              <a:rPr lang="az-Latn-AZ" altLang="ru-RU" sz="24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bax Maddə </a:t>
            </a:r>
            <a:r>
              <a:rPr lang="en-US" altLang="ru-RU" sz="24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 2(1)</a:t>
            </a:r>
            <a:r>
              <a:rPr lang="en-US" altLang="ru-RU" sz="2400" smtClean="0">
                <a:effectLst/>
                <a:latin typeface="Arial" charset="0"/>
                <a:cs typeface="Arial" charset="0"/>
              </a:rPr>
              <a:t>)</a:t>
            </a:r>
          </a:p>
          <a:p>
            <a:pPr eaLnBrk="1" hangingPunct="1">
              <a:spcBef>
                <a:spcPts val="800"/>
              </a:spcBef>
            </a:pP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Ölümlə nəticələnə bilinəcək güc tətbiqini minimuma endirmək üçün həyat üçün təhlükəli əməliyyatı planlaşdırmayan və ya öhdəsindən gəlməyənlərin hərəkətlərinə görə məsuliyyət daşıya bilər </a:t>
            </a:r>
            <a:r>
              <a:rPr lang="en-US" altLang="ru-RU" sz="2400" smtClean="0">
                <a:effectLst/>
                <a:latin typeface="Arial" charset="0"/>
                <a:cs typeface="Arial" charset="0"/>
              </a:rPr>
              <a:t>(</a:t>
            </a: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bax</a:t>
            </a:r>
            <a:r>
              <a:rPr lang="en-US" altLang="ru-RU" sz="2400" smtClean="0">
                <a:solidFill>
                  <a:schemeClr val="tx2"/>
                </a:solidFill>
                <a:effectLst/>
                <a:latin typeface="Arial" charset="0"/>
                <a:cs typeface="Arial" charset="0"/>
              </a:rPr>
              <a:t> McCann</a:t>
            </a:r>
            <a:r>
              <a:rPr lang="az-Latn-AZ" altLang="ru-RU" sz="2400" smtClean="0">
                <a:solidFill>
                  <a:schemeClr val="tx2"/>
                </a:solidFill>
                <a:effectLst/>
                <a:latin typeface="Arial" charset="0"/>
                <a:cs typeface="Arial" charset="0"/>
              </a:rPr>
              <a:t> Birləşmiş Krallığa qarşı,</a:t>
            </a:r>
            <a:r>
              <a:rPr lang="en-US" altLang="ru-RU" sz="2400" smtClean="0">
                <a:solidFill>
                  <a:schemeClr val="tx2"/>
                </a:solidFill>
                <a:effectLst/>
                <a:latin typeface="Arial" charset="0"/>
                <a:cs typeface="Arial" charset="0"/>
              </a:rPr>
              <a:t>  Finogenov </a:t>
            </a:r>
            <a:r>
              <a:rPr lang="az-Latn-AZ" altLang="ru-RU" sz="2400" smtClean="0">
                <a:solidFill>
                  <a:schemeClr val="tx2"/>
                </a:solidFill>
                <a:effectLst/>
                <a:latin typeface="Arial" charset="0"/>
                <a:cs typeface="Arial" charset="0"/>
              </a:rPr>
              <a:t>və Başqaları Rusiyaya qarşı</a:t>
            </a:r>
            <a:r>
              <a:rPr lang="en-US" altLang="ru-RU" sz="2400" smtClean="0">
                <a:effectLst/>
                <a:latin typeface="Arial" charset="0"/>
                <a:cs typeface="Arial" charset="0"/>
              </a:rPr>
              <a:t>) 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/>
            <a:r>
              <a:rPr lang="az-Latn-AZ" altLang="ru-RU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Güc tətbiqi ilə həyatdan məhrum etmənin  qadağan olunması</a:t>
            </a:r>
            <a:endParaRPr lang="ru-RU" altLang="ru-RU" sz="3200" b="1" smtClean="0"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 eaLnBrk="1" hangingPunct="1">
              <a:spcBef>
                <a:spcPts val="800"/>
              </a:spcBef>
              <a:defRPr/>
            </a:pPr>
            <a:r>
              <a:rPr lang="az-Latn-AZ" sz="2400" dirty="0" smtClean="0">
                <a:effectLst/>
                <a:latin typeface="Arial" charset="0"/>
                <a:ea typeface="ＭＳ Ｐゴシック" charset="0"/>
                <a:cs typeface="Arial" charset="0"/>
              </a:rPr>
              <a:t>Güc tətbiqinə yalnız 2-ci Maddənin 2-ci bəndində sadalanan məqsədlərdən birinin əsasında icazə verilir</a:t>
            </a:r>
            <a:endParaRPr lang="ru-RU" sz="2400" dirty="0" smtClean="0"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spcBef>
                <a:spcPts val="800"/>
              </a:spcBef>
              <a:buFontTx/>
              <a:buChar char="-"/>
              <a:defRPr/>
            </a:pPr>
            <a:r>
              <a:rPr lang="az-Latn-AZ" sz="2400" i="1" dirty="0" smtClean="0">
                <a:effectLst/>
                <a:latin typeface="Arial" charset="0"/>
                <a:ea typeface="ＭＳ Ｐゴシック" charset="0"/>
                <a:cs typeface="Arial" charset="0"/>
              </a:rPr>
              <a:t>hər hansı şəxsi qanunsuz zorakılıqdan müdafiəsi üçün</a:t>
            </a:r>
            <a:r>
              <a:rPr lang="en-US" sz="2400" i="1" dirty="0" smtClean="0">
                <a:effectLst/>
                <a:latin typeface="Arial" charset="0"/>
                <a:ea typeface="ＭＳ Ｐゴシック" charset="0"/>
                <a:cs typeface="Arial" charset="0"/>
              </a:rPr>
              <a:t> (</a:t>
            </a:r>
            <a:r>
              <a:rPr lang="az-Latn-AZ" sz="2400" i="1" dirty="0" smtClean="0">
                <a:effectLst/>
                <a:latin typeface="Arial" charset="0"/>
                <a:ea typeface="ＭＳ Ｐゴシック" charset="0"/>
                <a:cs typeface="Arial" charset="0"/>
              </a:rPr>
              <a:t>bax</a:t>
            </a:r>
            <a:r>
              <a:rPr lang="en-US" sz="2400" i="1" dirty="0" smtClean="0">
                <a:solidFill>
                  <a:srgbClr val="FFFFCC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McCann</a:t>
            </a:r>
            <a:r>
              <a:rPr lang="az-Latn-AZ" sz="2400" i="1" dirty="0" smtClean="0">
                <a:solidFill>
                  <a:srgbClr val="FFFFCC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Birləşmiş Krallığa qarşı</a:t>
            </a:r>
            <a:r>
              <a:rPr lang="en-US" sz="2400" i="1" dirty="0" smtClean="0">
                <a:solidFill>
                  <a:srgbClr val="FFFFCC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, </a:t>
            </a:r>
            <a:r>
              <a:rPr lang="az-Latn-AZ" sz="2400" i="1" dirty="0" err="1">
                <a:solidFill>
                  <a:srgbClr val="FFFFCC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İ</a:t>
            </a:r>
            <a:r>
              <a:rPr lang="en-US" sz="2400" i="1" dirty="0" err="1" smtClean="0">
                <a:solidFill>
                  <a:srgbClr val="FFFFCC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sayeva</a:t>
            </a:r>
            <a:r>
              <a:rPr lang="en-US" sz="2400" i="1" dirty="0" smtClean="0">
                <a:solidFill>
                  <a:srgbClr val="FFFFCC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az-Latn-AZ" sz="2400" i="1" dirty="0" smtClean="0">
                <a:solidFill>
                  <a:srgbClr val="FFFFCC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Rusiyaya qarşı</a:t>
            </a:r>
            <a:r>
              <a:rPr lang="en-US" sz="2400" i="1" dirty="0" smtClean="0">
                <a:effectLst/>
                <a:latin typeface="Arial" charset="0"/>
                <a:ea typeface="ＭＳ Ｐゴシック" charset="0"/>
                <a:cs typeface="Arial" charset="0"/>
              </a:rPr>
              <a:t>)</a:t>
            </a:r>
          </a:p>
          <a:p>
            <a:pPr eaLnBrk="1" hangingPunct="1">
              <a:spcBef>
                <a:spcPts val="800"/>
              </a:spcBef>
              <a:buFontTx/>
              <a:buChar char="-"/>
              <a:defRPr/>
            </a:pPr>
            <a:r>
              <a:rPr lang="az-Latn-AZ" sz="2400" i="1" dirty="0" smtClean="0">
                <a:effectLst/>
                <a:latin typeface="Arial"/>
                <a:ea typeface="ＭＳ Ｐゴシック" charset="0"/>
                <a:cs typeface="Arial"/>
              </a:rPr>
              <a:t>qanuni həbsə təsir etmək və ya </a:t>
            </a:r>
            <a:r>
              <a:rPr lang="az-Latn-AZ" sz="2400" b="1" i="1" dirty="0" smtClean="0">
                <a:effectLst/>
                <a:latin typeface="Arial"/>
                <a:ea typeface="ＭＳ Ｐゴシック" charset="0"/>
                <a:cs typeface="Arial"/>
              </a:rPr>
              <a:t>qanuni </a:t>
            </a:r>
            <a:r>
              <a:rPr lang="az-Latn-AZ" sz="2400" i="1" dirty="0" smtClean="0">
                <a:effectLst/>
                <a:latin typeface="Arial"/>
                <a:ea typeface="ＭＳ Ｐゴシック" charset="0"/>
                <a:cs typeface="Arial"/>
              </a:rPr>
              <a:t>saxlanılmış şəxsin həbsdən qaçmasının qarşısını almaq üçün </a:t>
            </a:r>
            <a:r>
              <a:rPr lang="en-US" sz="2400" dirty="0" smtClean="0">
                <a:effectLst/>
                <a:latin typeface="Arial" charset="0"/>
                <a:ea typeface="ＭＳ Ｐゴシック" charset="0"/>
                <a:cs typeface="Arial" charset="0"/>
              </a:rPr>
              <a:t>(</a:t>
            </a:r>
            <a:r>
              <a:rPr lang="az-Latn-AZ" sz="2400" dirty="0" smtClean="0">
                <a:effectLst/>
                <a:latin typeface="Arial" charset="0"/>
                <a:ea typeface="ＭＳ Ｐゴシック" charset="0"/>
                <a:cs typeface="Arial" charset="0"/>
              </a:rPr>
              <a:t>bax</a:t>
            </a:r>
            <a:r>
              <a:rPr lang="en-US" sz="2400" dirty="0" smtClean="0"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2400" i="1" dirty="0" err="1" smtClean="0">
                <a:solidFill>
                  <a:srgbClr val="FFFFCC"/>
                </a:solidFill>
                <a:effectLst/>
                <a:ea typeface="ＭＳ Ｐゴシック" charset="0"/>
              </a:rPr>
              <a:t>Nachova</a:t>
            </a:r>
            <a:r>
              <a:rPr lang="en-US" sz="2400" i="1" dirty="0" smtClean="0">
                <a:solidFill>
                  <a:srgbClr val="FFFFCC"/>
                </a:solidFill>
                <a:effectLst/>
                <a:ea typeface="ＭＳ Ｐゴシック" charset="0"/>
              </a:rPr>
              <a:t> </a:t>
            </a:r>
            <a:r>
              <a:rPr lang="az-Latn-AZ" sz="2400" i="1" dirty="0" smtClean="0">
                <a:solidFill>
                  <a:srgbClr val="FFFFCC"/>
                </a:solidFill>
                <a:effectLst/>
                <a:ea typeface="ＭＳ Ｐゴシック" charset="0"/>
              </a:rPr>
              <a:t>və Başqaları Bolqarıstana qarşı</a:t>
            </a:r>
            <a:r>
              <a:rPr lang="en-US" sz="2400" dirty="0" smtClean="0">
                <a:effectLst/>
                <a:latin typeface="Arial" charset="0"/>
                <a:ea typeface="ＭＳ Ｐゴシック" charset="0"/>
                <a:cs typeface="Arial" charset="0"/>
              </a:rPr>
              <a:t>)</a:t>
            </a:r>
          </a:p>
          <a:p>
            <a:pPr eaLnBrk="1" hangingPunct="1">
              <a:spcBef>
                <a:spcPts val="800"/>
              </a:spcBef>
              <a:buFontTx/>
              <a:buChar char="-"/>
              <a:defRPr/>
            </a:pPr>
            <a:r>
              <a:rPr lang="az-Latn-AZ" sz="2400" i="1" dirty="0" smtClean="0">
                <a:effectLst/>
                <a:latin typeface="Arial" charset="0"/>
                <a:ea typeface="ＭＳ Ｐゴシック" charset="0"/>
                <a:cs typeface="Arial" charset="0"/>
              </a:rPr>
              <a:t>İğtişaş və ya qiyamın yatırılması üçün </a:t>
            </a:r>
            <a:r>
              <a:rPr lang="az-Latn-AZ" sz="2400" b="1" i="1" dirty="0" smtClean="0">
                <a:effectLst/>
                <a:latin typeface="Arial" charset="0"/>
                <a:ea typeface="ＭＳ Ｐゴシック" charset="0"/>
                <a:cs typeface="Arial" charset="0"/>
              </a:rPr>
              <a:t>qanuni</a:t>
            </a:r>
            <a:r>
              <a:rPr lang="az-Latn-AZ" sz="2400" i="1" dirty="0" smtClean="0">
                <a:effectLst/>
                <a:latin typeface="Arial" charset="0"/>
                <a:ea typeface="ＭＳ Ｐゴシック" charset="0"/>
                <a:cs typeface="Arial" charset="0"/>
              </a:rPr>
              <a:t> edilən tədbirlər</a:t>
            </a:r>
            <a:r>
              <a:rPr lang="en-US" sz="2400" i="1" dirty="0" smtClean="0">
                <a:effectLst/>
                <a:latin typeface="Arial" charset="0"/>
                <a:ea typeface="ＭＳ Ｐゴシック" charset="0"/>
                <a:cs typeface="Arial" charset="0"/>
              </a:rPr>
              <a:t> (</a:t>
            </a:r>
            <a:r>
              <a:rPr lang="en-US" sz="2400" i="1" dirty="0" smtClean="0">
                <a:solidFill>
                  <a:schemeClr val="tx2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Stewart </a:t>
            </a:r>
            <a:r>
              <a:rPr lang="az-Latn-AZ" sz="2400" i="1" dirty="0" smtClean="0">
                <a:solidFill>
                  <a:schemeClr val="tx2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Birləşmiş Krallığa qarşı,</a:t>
            </a:r>
            <a:r>
              <a:rPr lang="en-US" sz="2400" i="1" dirty="0" smtClean="0">
                <a:solidFill>
                  <a:schemeClr val="tx2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2400" i="1" dirty="0" smtClean="0">
                <a:solidFill>
                  <a:schemeClr val="tx2"/>
                </a:solidFill>
                <a:effectLst/>
                <a:ea typeface="ＭＳ Ｐゴシック" charset="0"/>
              </a:rPr>
              <a:t>Giuliani </a:t>
            </a:r>
            <a:r>
              <a:rPr lang="az-Latn-AZ" sz="2400" i="1" dirty="0" smtClean="0">
                <a:solidFill>
                  <a:schemeClr val="tx2"/>
                </a:solidFill>
                <a:effectLst/>
                <a:ea typeface="ＭＳ Ｐゴシック" charset="0"/>
              </a:rPr>
              <a:t>və</a:t>
            </a:r>
            <a:r>
              <a:rPr lang="en-US" sz="2400" i="1" dirty="0" smtClean="0">
                <a:solidFill>
                  <a:schemeClr val="tx2"/>
                </a:solidFill>
                <a:effectLst/>
                <a:ea typeface="ＭＳ Ｐゴシック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effectLst/>
                <a:ea typeface="ＭＳ Ｐゴシック" charset="0"/>
              </a:rPr>
              <a:t>Gaggio</a:t>
            </a:r>
            <a:r>
              <a:rPr lang="en-US" sz="2400" i="1" dirty="0">
                <a:solidFill>
                  <a:schemeClr val="tx2"/>
                </a:solidFill>
                <a:effectLst/>
                <a:ea typeface="ＭＳ Ｐゴシック" charset="0"/>
              </a:rPr>
              <a:t> </a:t>
            </a:r>
            <a:r>
              <a:rPr lang="az-Latn-AZ" sz="2400" i="1" dirty="0" smtClean="0">
                <a:solidFill>
                  <a:schemeClr val="tx2"/>
                </a:solidFill>
                <a:effectLst/>
                <a:ea typeface="ＭＳ Ｐゴシック" charset="0"/>
              </a:rPr>
              <a:t> İtaliyaya qarşı</a:t>
            </a:r>
            <a:r>
              <a:rPr lang="en-US" sz="2400" i="1" dirty="0" smtClean="0">
                <a:effectLst/>
                <a:latin typeface="Arial" charset="0"/>
                <a:ea typeface="ＭＳ Ｐゴシック" charset="0"/>
                <a:cs typeface="Arial" charset="0"/>
              </a:rPr>
              <a:t>)</a:t>
            </a:r>
          </a:p>
          <a:p>
            <a:pPr eaLnBrk="1" hangingPunct="1">
              <a:spcBef>
                <a:spcPts val="1400"/>
              </a:spcBef>
              <a:defRPr/>
            </a:pPr>
            <a:r>
              <a:rPr lang="az-Latn-AZ" sz="2400" dirty="0" smtClean="0">
                <a:effectLst/>
                <a:ea typeface="ＭＳ Ｐゴシック" charset="0"/>
              </a:rPr>
              <a:t>Bu məqsədlər əsasında edilən tədbirlər</a:t>
            </a:r>
            <a:r>
              <a:rPr lang="az-Latn-AZ" sz="2400" b="1" dirty="0" smtClean="0">
                <a:effectLst/>
                <a:ea typeface="ＭＳ Ｐゴシック" charset="0"/>
              </a:rPr>
              <a:t> qanuni </a:t>
            </a:r>
            <a:r>
              <a:rPr lang="az-Latn-AZ" sz="2400" dirty="0" smtClean="0">
                <a:effectLst/>
                <a:ea typeface="ＭＳ Ｐゴシック" charset="0"/>
              </a:rPr>
              <a:t>olmalıdır</a:t>
            </a:r>
            <a:endParaRPr lang="en-GB" sz="2400" b="1" dirty="0" smtClean="0">
              <a:effectLst/>
              <a:ea typeface="ＭＳ Ｐゴシック" charset="0"/>
            </a:endParaRPr>
          </a:p>
          <a:p>
            <a:pPr eaLnBrk="1" hangingPunct="1">
              <a:spcBef>
                <a:spcPts val="1400"/>
              </a:spcBef>
              <a:defRPr/>
            </a:pPr>
            <a:r>
              <a:rPr lang="az-Latn-AZ" sz="2400" dirty="0" smtClean="0">
                <a:effectLst/>
                <a:ea typeface="ＭＳ Ｐゴシック" charset="0"/>
              </a:rPr>
              <a:t>Bu istisnalar TAMDIR və DAR təfsir olunmalıdır </a:t>
            </a:r>
            <a:endParaRPr lang="ru-RU" sz="2400" b="1" dirty="0" smtClean="0">
              <a:solidFill>
                <a:srgbClr val="FFFFCC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pPr marL="0" indent="0" eaLnBrk="1" hangingPunct="1">
              <a:spcBef>
                <a:spcPts val="800"/>
              </a:spcBef>
              <a:buFont typeface="Arial" charset="0"/>
              <a:buNone/>
              <a:defRPr/>
            </a:pPr>
            <a:endParaRPr lang="ru-RU" sz="2400" dirty="0"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/>
            <a:r>
              <a:rPr lang="az-Latn-AZ" altLang="ru-RU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2-ci Maddənin 2-ci bəndi</a:t>
            </a:r>
            <a:r>
              <a:rPr lang="en-US" altLang="ru-RU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: </a:t>
            </a:r>
            <a:r>
              <a:rPr lang="az-Latn-AZ" altLang="ru-RU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İcazə verilən istisnalar</a:t>
            </a:r>
            <a:endParaRPr lang="ru-RU" altLang="ru-RU" sz="3200" b="1" smtClean="0"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836613"/>
            <a:ext cx="8540750" cy="6021387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güc tətbiqi icazə verilən məqsədə </a:t>
            </a:r>
            <a:r>
              <a:rPr lang="en-US" altLang="en-US" sz="2400" smtClean="0">
                <a:effectLst/>
                <a:latin typeface="Arial" charset="0"/>
                <a:cs typeface="Arial" charset="0"/>
              </a:rPr>
              <a:t>‘</a:t>
            </a:r>
            <a:r>
              <a:rPr lang="az-Latn-AZ" altLang="en-US" sz="2400" smtClean="0">
                <a:effectLst/>
                <a:latin typeface="Arial" charset="0"/>
                <a:cs typeface="Arial" charset="0"/>
              </a:rPr>
              <a:t>ciddi şəkildə mütənasib</a:t>
            </a:r>
            <a:r>
              <a:rPr lang="en-US" altLang="en-US" sz="2400" smtClean="0">
                <a:effectLst/>
                <a:latin typeface="Arial" charset="0"/>
                <a:cs typeface="Arial" charset="0"/>
              </a:rPr>
              <a:t>‘</a:t>
            </a:r>
            <a:r>
              <a:rPr lang="az-Latn-AZ" altLang="en-US" sz="2400" smtClean="0">
                <a:effectLst/>
                <a:latin typeface="Arial" charset="0"/>
                <a:cs typeface="Arial" charset="0"/>
              </a:rPr>
              <a:t> olmalıdır və bu MÜTLƏQ ZƏRURİLİK tələbatı deməkdir</a:t>
            </a:r>
            <a:r>
              <a:rPr lang="en-US" altLang="ja-JP" sz="2400" smtClean="0">
                <a:effectLst/>
                <a:latin typeface="Arial" charset="0"/>
                <a:cs typeface="Arial" charset="0"/>
              </a:rPr>
              <a:t> (</a:t>
            </a:r>
            <a:r>
              <a:rPr lang="az-Latn-AZ" altLang="ja-JP" sz="2400" smtClean="0">
                <a:effectLst/>
                <a:latin typeface="Arial" charset="0"/>
                <a:cs typeface="Arial" charset="0"/>
              </a:rPr>
              <a:t>8-11-ci Maddələr altından daha ciddi və tutarlı zərurilik testi)</a:t>
            </a:r>
            <a:r>
              <a:rPr lang="en-US" altLang="ja-JP" sz="2400" smtClean="0">
                <a:effectLst/>
                <a:latin typeface="Arial" charset="0"/>
                <a:cs typeface="Arial" charset="0"/>
              </a:rPr>
              <a:t>. </a:t>
            </a:r>
            <a:br>
              <a:rPr lang="en-US" altLang="ja-JP" sz="2400" smtClean="0">
                <a:effectLst/>
                <a:latin typeface="Arial" charset="0"/>
                <a:cs typeface="Arial" charset="0"/>
              </a:rPr>
            </a:br>
            <a:r>
              <a:rPr lang="en-US" altLang="ja-JP" sz="1400" smtClean="0">
                <a:effectLst/>
                <a:latin typeface="Arial" charset="0"/>
                <a:cs typeface="Arial" charset="0"/>
              </a:rPr>
              <a:t/>
            </a:r>
            <a:br>
              <a:rPr lang="en-US" altLang="ja-JP" sz="1400" smtClean="0">
                <a:effectLst/>
                <a:latin typeface="Arial" charset="0"/>
                <a:cs typeface="Arial" charset="0"/>
              </a:rPr>
            </a:br>
            <a:r>
              <a:rPr lang="az-Latn-AZ" altLang="ja-JP" sz="2400" smtClean="0">
                <a:effectLst/>
                <a:latin typeface="Arial" charset="0"/>
                <a:cs typeface="Arial" charset="0"/>
              </a:rPr>
              <a:t>Nəzərə alınmalı aspektlər</a:t>
            </a:r>
            <a:r>
              <a:rPr lang="en-US" altLang="ja-JP" sz="2400" smtClean="0">
                <a:effectLst/>
                <a:latin typeface="Arial" charset="0"/>
                <a:cs typeface="Arial" charset="0"/>
              </a:rPr>
              <a:t>:</a:t>
            </a:r>
          </a:p>
          <a:p>
            <a:pPr eaLnBrk="1" hangingPunct="1">
              <a:spcBef>
                <a:spcPts val="800"/>
              </a:spcBef>
              <a:buFontTx/>
              <a:buChar char="-"/>
            </a:pPr>
            <a:r>
              <a:rPr lang="az-Latn-AZ" altLang="ru-RU" sz="2200" smtClean="0">
                <a:effectLst/>
                <a:latin typeface="Arial" charset="0"/>
                <a:cs typeface="Arial" charset="0"/>
              </a:rPr>
              <a:t>Güdülən məqsədin xarakteri</a:t>
            </a:r>
            <a:r>
              <a:rPr lang="en-US" altLang="ru-RU" sz="2200" smtClean="0">
                <a:effectLst/>
                <a:latin typeface="Arial" charset="0"/>
                <a:cs typeface="Arial" charset="0"/>
              </a:rPr>
              <a:t> </a:t>
            </a:r>
          </a:p>
          <a:p>
            <a:pPr eaLnBrk="1" hangingPunct="1">
              <a:spcBef>
                <a:spcPts val="800"/>
              </a:spcBef>
              <a:buFontTx/>
              <a:buChar char="-"/>
            </a:pPr>
            <a:r>
              <a:rPr lang="az-Latn-AZ" altLang="ru-RU" sz="2200" smtClean="0">
                <a:effectLst/>
                <a:latin typeface="Arial" charset="0"/>
                <a:cs typeface="Arial" charset="0"/>
              </a:rPr>
              <a:t>Konkret işdə həyati təhlükənin mahiyyəti </a:t>
            </a:r>
            <a:endParaRPr lang="en-US" altLang="ru-RU" sz="2200" smtClean="0">
              <a:effectLst/>
              <a:latin typeface="Arial" charset="0"/>
              <a:cs typeface="Arial" charset="0"/>
            </a:endParaRPr>
          </a:p>
          <a:p>
            <a:pPr eaLnBrk="1" hangingPunct="1">
              <a:spcBef>
                <a:spcPts val="800"/>
              </a:spcBef>
              <a:buFontTx/>
              <a:buChar char="-"/>
            </a:pPr>
            <a:r>
              <a:rPr lang="az-Latn-AZ" altLang="ru-RU" sz="2200" smtClean="0">
                <a:effectLst/>
                <a:latin typeface="Arial" charset="0"/>
                <a:cs typeface="Arial" charset="0"/>
              </a:rPr>
              <a:t>Həyatdan məhrum etmə riskinin səviyyəsi</a:t>
            </a:r>
            <a:r>
              <a:rPr lang="en-US" altLang="ru-RU" sz="2200" smtClean="0">
                <a:effectLst/>
                <a:latin typeface="Arial" charset="0"/>
                <a:cs typeface="Arial" charset="0"/>
              </a:rPr>
              <a:t> </a:t>
            </a:r>
          </a:p>
          <a:p>
            <a:pPr eaLnBrk="1" hangingPunct="1">
              <a:spcBef>
                <a:spcPts val="1800"/>
              </a:spcBef>
            </a:pP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Nəzarət aşağıdakı hallarda daha az tələbkar ola bilər: </a:t>
            </a:r>
            <a:r>
              <a:rPr lang="en-US" altLang="ru-RU" sz="2400" smtClean="0">
                <a:effectLst/>
                <a:latin typeface="Arial" charset="0"/>
                <a:cs typeface="Arial" charset="0"/>
              </a:rPr>
              <a:t> </a:t>
            </a:r>
          </a:p>
          <a:p>
            <a:pPr eaLnBrk="1" hangingPunct="1">
              <a:spcBef>
                <a:spcPts val="1200"/>
              </a:spcBef>
              <a:buFontTx/>
              <a:buChar char="-"/>
            </a:pPr>
            <a:r>
              <a:rPr lang="az-Latn-AZ" altLang="ru-RU" sz="2200" smtClean="0">
                <a:effectLst/>
                <a:latin typeface="Arial" charset="0"/>
                <a:cs typeface="Arial" charset="0"/>
              </a:rPr>
              <a:t>işin müəyyən aspektləri Məhkəmənin təcrübəsindən kənara çıxır</a:t>
            </a:r>
            <a:r>
              <a:rPr lang="en-GB" altLang="ru-RU" sz="2200" smtClean="0">
                <a:effectLst/>
              </a:rPr>
              <a:t> </a:t>
            </a:r>
          </a:p>
          <a:p>
            <a:pPr eaLnBrk="1" hangingPunct="1">
              <a:spcBef>
                <a:spcPts val="1200"/>
              </a:spcBef>
              <a:buFontTx/>
              <a:buChar char="-"/>
            </a:pPr>
            <a:r>
              <a:rPr lang="az-Latn-AZ" altLang="ru-RU" sz="2200" smtClean="0">
                <a:effectLst/>
              </a:rPr>
              <a:t>hakimi</a:t>
            </a:r>
            <a:r>
              <a:rPr lang="en-US" altLang="ru-RU" sz="2200" smtClean="0">
                <a:effectLst/>
              </a:rPr>
              <a:t>yy</a:t>
            </a:r>
            <a:r>
              <a:rPr lang="az-Latn-AZ" altLang="ru-RU" sz="2200" smtClean="0">
                <a:effectLst/>
              </a:rPr>
              <a:t>ə</a:t>
            </a:r>
            <a:r>
              <a:rPr lang="en-US" altLang="ru-RU" sz="2200" smtClean="0">
                <a:effectLst/>
              </a:rPr>
              <a:t>t orqanlar</a:t>
            </a:r>
            <a:r>
              <a:rPr lang="az-Latn-AZ" altLang="ru-RU" sz="2200" smtClean="0">
                <a:effectLst/>
              </a:rPr>
              <a:t>ı  həddən artıq vaxt təzyiqi altında fəaliyyət göstərməyə məcbur idilər və onların vəziyyətə nəzarəti minimum idi</a:t>
            </a:r>
            <a:r>
              <a:rPr lang="en-US" altLang="ru-RU" sz="2200" smtClean="0">
                <a:effectLst/>
              </a:rPr>
              <a:t> (</a:t>
            </a:r>
            <a:r>
              <a:rPr lang="az-Latn-AZ" altLang="ru-RU" sz="2200" smtClean="0">
                <a:effectLst/>
              </a:rPr>
              <a:t>bax</a:t>
            </a:r>
            <a:r>
              <a:rPr lang="en-US" altLang="ru-RU" sz="2200" smtClean="0">
                <a:solidFill>
                  <a:srgbClr val="FFFFCC"/>
                </a:solidFill>
                <a:effectLst/>
              </a:rPr>
              <a:t> Finogenov </a:t>
            </a:r>
            <a:r>
              <a:rPr lang="az-Latn-AZ" altLang="ru-RU" sz="2200" smtClean="0">
                <a:solidFill>
                  <a:srgbClr val="FFFFCC"/>
                </a:solidFill>
                <a:effectLst/>
              </a:rPr>
              <a:t>və Başqaları Rusiyaya qarşı</a:t>
            </a:r>
            <a:r>
              <a:rPr lang="en-US" altLang="ru-RU" sz="2200" smtClean="0">
                <a:effectLst/>
              </a:rPr>
              <a:t>)</a:t>
            </a:r>
            <a:endParaRPr lang="en-US" altLang="ru-RU" sz="2200" smtClean="0">
              <a:effectLst/>
              <a:latin typeface="Arial" charset="0"/>
              <a:cs typeface="Arial" charset="0"/>
            </a:endParaRP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/>
            <a:r>
              <a:rPr lang="az-Latn-AZ" altLang="ru-RU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Mütləq zərurilik testi</a:t>
            </a:r>
            <a:endParaRPr lang="ru-RU" altLang="ru-RU" sz="3200" b="1" smtClean="0">
              <a:solidFill>
                <a:srgbClr val="FFFFCC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571500"/>
            <a:ext cx="9144000" cy="3001963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altLang="ru-RU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II.</a:t>
            </a:r>
            <a:r>
              <a:rPr lang="ru-RU" altLang="ru-RU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ru-RU" altLang="ru-RU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</a:br>
            <a:r>
              <a:rPr lang="az-Latn-AZ" altLang="ru-RU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İşgəncələrin qadağan olunması</a:t>
            </a:r>
            <a:endParaRPr lang="ru-RU" altLang="ru-RU" sz="3600" b="1" smtClean="0">
              <a:solidFill>
                <a:srgbClr val="FFFF66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1267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876925"/>
            <a:ext cx="918051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ица">
  <a:themeElements>
    <a:clrScheme name="Граница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Границ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раница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3066</TotalTime>
  <Words>733</Words>
  <Application>Microsoft Office PowerPoint</Application>
  <PresentationFormat>Экран (4:3)</PresentationFormat>
  <Paragraphs>96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Tahoma</vt:lpstr>
      <vt:lpstr>MS PGothic</vt:lpstr>
      <vt:lpstr>Arial</vt:lpstr>
      <vt:lpstr>Wingdings</vt:lpstr>
      <vt:lpstr>Calibri</vt:lpstr>
      <vt:lpstr>Граница</vt:lpstr>
      <vt:lpstr>Yaşamaq hüququ və İşgəncələrin Qadağan olunması:  Maddə 2 və 3 (maddi aspekt)</vt:lpstr>
      <vt:lpstr>I. Yaşamaq Hüququ </vt:lpstr>
      <vt:lpstr>Yaşamaq Hüququ: Mətn</vt:lpstr>
      <vt:lpstr>Yaşamaq Hüququ</vt:lpstr>
      <vt:lpstr>Həyatın qanunla qorunması</vt:lpstr>
      <vt:lpstr>Güc tətbiqi ilə həyatdan məhrum etmənin  qadağan olunması</vt:lpstr>
      <vt:lpstr>2-ci Maddənin 2-ci bəndi: İcazə verilən istisnalar</vt:lpstr>
      <vt:lpstr>Mütləq zərurilik testi</vt:lpstr>
      <vt:lpstr>II. İşgəncələrin qadağan olunması</vt:lpstr>
      <vt:lpstr>Işgəncələrin qadağan olunması: Mətni və Məzmunu</vt:lpstr>
      <vt:lpstr>3-cü maddənin əhatə dairəsi and elementləri </vt:lpstr>
      <vt:lpstr>İşgəncə anlayışı</vt:lpstr>
      <vt:lpstr>Qeyri-insani və ləyaqəti alçaldan rəftarın anlayışı 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Факторы изменения Конституции: между Сциллой формальной процедуры и Харибдой конституционной практики</dc:title>
  <dc:creator>Zver</dc:creator>
  <cp:lastModifiedBy>Eldar</cp:lastModifiedBy>
  <cp:revision>192</cp:revision>
  <dcterms:created xsi:type="dcterms:W3CDTF">2007-12-10T23:36:45Z</dcterms:created>
  <dcterms:modified xsi:type="dcterms:W3CDTF">2016-11-19T14:08:17Z</dcterms:modified>
</cp:coreProperties>
</file>