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6" r:id="rId3"/>
    <p:sldId id="267" r:id="rId4"/>
    <p:sldId id="268" r:id="rId5"/>
    <p:sldId id="304" r:id="rId6"/>
    <p:sldId id="270" r:id="rId7"/>
    <p:sldId id="260" r:id="rId8"/>
    <p:sldId id="261" r:id="rId9"/>
    <p:sldId id="262" r:id="rId10"/>
    <p:sldId id="263" r:id="rId11"/>
    <p:sldId id="259" r:id="rId12"/>
    <p:sldId id="277" r:id="rId13"/>
    <p:sldId id="264" r:id="rId14"/>
    <p:sldId id="271" r:id="rId15"/>
    <p:sldId id="272" r:id="rId16"/>
    <p:sldId id="278" r:id="rId17"/>
    <p:sldId id="257" r:id="rId18"/>
    <p:sldId id="258" r:id="rId19"/>
    <p:sldId id="280" r:id="rId20"/>
    <p:sldId id="283" r:id="rId21"/>
    <p:sldId id="285" r:id="rId22"/>
    <p:sldId id="297" r:id="rId23"/>
    <p:sldId id="286" r:id="rId24"/>
    <p:sldId id="296" r:id="rId25"/>
    <p:sldId id="287" r:id="rId26"/>
    <p:sldId id="298" r:id="rId27"/>
    <p:sldId id="288" r:id="rId28"/>
    <p:sldId id="299" r:id="rId29"/>
    <p:sldId id="281" r:id="rId30"/>
    <p:sldId id="282" r:id="rId31"/>
    <p:sldId id="289" r:id="rId32"/>
    <p:sldId id="300" r:id="rId33"/>
    <p:sldId id="284" r:id="rId34"/>
    <p:sldId id="302" r:id="rId35"/>
    <p:sldId id="290" r:id="rId36"/>
    <p:sldId id="301" r:id="rId37"/>
    <p:sldId id="291" r:id="rId38"/>
    <p:sldId id="305" r:id="rId39"/>
    <p:sldId id="292" r:id="rId40"/>
    <p:sldId id="306" r:id="rId41"/>
    <p:sldId id="293" r:id="rId42"/>
    <p:sldId id="307" r:id="rId43"/>
    <p:sldId id="294" r:id="rId44"/>
    <p:sldId id="308" r:id="rId45"/>
    <p:sldId id="295" r:id="rId46"/>
    <p:sldId id="279" r:id="rId47"/>
    <p:sldId id="309" r:id="rId48"/>
    <p:sldId id="265" r:id="rId49"/>
    <p:sldId id="273" r:id="rId50"/>
    <p:sldId id="274" r:id="rId51"/>
    <p:sldId id="275" r:id="rId52"/>
    <p:sldId id="276" r:id="rId5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8015" autoAdjust="0"/>
    <p:restoredTop sz="94660"/>
  </p:normalViewPr>
  <p:slideViewPr>
    <p:cSldViewPr snapToGrid="0">
      <p:cViewPr>
        <p:scale>
          <a:sx n="66" d="100"/>
          <a:sy n="66" d="100"/>
        </p:scale>
        <p:origin x="-774" y="-258"/>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C38618B8-DBB6-4342-8A89-126B4EC3FD32}" type="datetimeFigureOut">
              <a:rPr lang="en-GB" smtClean="0"/>
              <a:pPr/>
              <a:t>16/07/2017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60B8C48-583E-4954-B62F-E6B021010E5F}" type="slidenum">
              <a:rPr lang="en-GB" smtClean="0"/>
              <a:pPr/>
              <a:t>‹#›</a:t>
            </a:fld>
            <a:endParaRPr lang="en-GB"/>
          </a:p>
        </p:txBody>
      </p:sp>
    </p:spTree>
    <p:extLst>
      <p:ext uri="{BB962C8B-B14F-4D97-AF65-F5344CB8AC3E}">
        <p14:creationId xmlns:p14="http://schemas.microsoft.com/office/powerpoint/2010/main" xmlns="" val="1430845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38618B8-DBB6-4342-8A89-126B4EC3FD32}" type="datetimeFigureOut">
              <a:rPr lang="en-GB" smtClean="0"/>
              <a:pPr/>
              <a:t>16/07/2017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60B8C48-583E-4954-B62F-E6B021010E5F}" type="slidenum">
              <a:rPr lang="en-GB" smtClean="0"/>
              <a:pPr/>
              <a:t>‹#›</a:t>
            </a:fld>
            <a:endParaRPr lang="en-GB"/>
          </a:p>
        </p:txBody>
      </p:sp>
    </p:spTree>
    <p:extLst>
      <p:ext uri="{BB962C8B-B14F-4D97-AF65-F5344CB8AC3E}">
        <p14:creationId xmlns:p14="http://schemas.microsoft.com/office/powerpoint/2010/main" xmlns="" val="1863942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38618B8-DBB6-4342-8A89-126B4EC3FD32}" type="datetimeFigureOut">
              <a:rPr lang="en-GB" smtClean="0"/>
              <a:pPr/>
              <a:t>16/07/2017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60B8C48-583E-4954-B62F-E6B021010E5F}" type="slidenum">
              <a:rPr lang="en-GB" smtClean="0"/>
              <a:pPr/>
              <a:t>‹#›</a:t>
            </a:fld>
            <a:endParaRPr lang="en-GB"/>
          </a:p>
        </p:txBody>
      </p:sp>
    </p:spTree>
    <p:extLst>
      <p:ext uri="{BB962C8B-B14F-4D97-AF65-F5344CB8AC3E}">
        <p14:creationId xmlns:p14="http://schemas.microsoft.com/office/powerpoint/2010/main" xmlns="" val="30164396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38618B8-DBB6-4342-8A89-126B4EC3FD32}" type="datetimeFigureOut">
              <a:rPr lang="en-GB" smtClean="0"/>
              <a:pPr/>
              <a:t>16/07/2017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60B8C48-583E-4954-B62F-E6B021010E5F}" type="slidenum">
              <a:rPr lang="en-GB" smtClean="0"/>
              <a:pPr/>
              <a:t>‹#›</a:t>
            </a:fld>
            <a:endParaRPr lang="en-GB"/>
          </a:p>
        </p:txBody>
      </p:sp>
    </p:spTree>
    <p:extLst>
      <p:ext uri="{BB962C8B-B14F-4D97-AF65-F5344CB8AC3E}">
        <p14:creationId xmlns:p14="http://schemas.microsoft.com/office/powerpoint/2010/main" xmlns="" val="34480398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C38618B8-DBB6-4342-8A89-126B4EC3FD32}" type="datetimeFigureOut">
              <a:rPr lang="en-GB" smtClean="0"/>
              <a:pPr/>
              <a:t>16/07/2017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60B8C48-583E-4954-B62F-E6B021010E5F}" type="slidenum">
              <a:rPr lang="en-GB" smtClean="0"/>
              <a:pPr/>
              <a:t>‹#›</a:t>
            </a:fld>
            <a:endParaRPr lang="en-GB"/>
          </a:p>
        </p:txBody>
      </p:sp>
    </p:spTree>
    <p:extLst>
      <p:ext uri="{BB962C8B-B14F-4D97-AF65-F5344CB8AC3E}">
        <p14:creationId xmlns:p14="http://schemas.microsoft.com/office/powerpoint/2010/main" xmlns="" val="10929082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C38618B8-DBB6-4342-8A89-126B4EC3FD32}" type="datetimeFigureOut">
              <a:rPr lang="en-GB" smtClean="0"/>
              <a:pPr/>
              <a:t>16/07/2017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60B8C48-583E-4954-B62F-E6B021010E5F}" type="slidenum">
              <a:rPr lang="en-GB" smtClean="0"/>
              <a:pPr/>
              <a:t>‹#›</a:t>
            </a:fld>
            <a:endParaRPr lang="en-GB"/>
          </a:p>
        </p:txBody>
      </p:sp>
    </p:spTree>
    <p:extLst>
      <p:ext uri="{BB962C8B-B14F-4D97-AF65-F5344CB8AC3E}">
        <p14:creationId xmlns:p14="http://schemas.microsoft.com/office/powerpoint/2010/main" xmlns="" val="21250583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C38618B8-DBB6-4342-8A89-126B4EC3FD32}" type="datetimeFigureOut">
              <a:rPr lang="en-GB" smtClean="0"/>
              <a:pPr/>
              <a:t>16/07/2017</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160B8C48-583E-4954-B62F-E6B021010E5F}" type="slidenum">
              <a:rPr lang="en-GB" smtClean="0"/>
              <a:pPr/>
              <a:t>‹#›</a:t>
            </a:fld>
            <a:endParaRPr lang="en-GB"/>
          </a:p>
        </p:txBody>
      </p:sp>
    </p:spTree>
    <p:extLst>
      <p:ext uri="{BB962C8B-B14F-4D97-AF65-F5344CB8AC3E}">
        <p14:creationId xmlns:p14="http://schemas.microsoft.com/office/powerpoint/2010/main" xmlns="" val="18084865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C38618B8-DBB6-4342-8A89-126B4EC3FD32}" type="datetimeFigureOut">
              <a:rPr lang="en-GB" smtClean="0"/>
              <a:pPr/>
              <a:t>16/07/2017</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160B8C48-583E-4954-B62F-E6B021010E5F}" type="slidenum">
              <a:rPr lang="en-GB" smtClean="0"/>
              <a:pPr/>
              <a:t>‹#›</a:t>
            </a:fld>
            <a:endParaRPr lang="en-GB"/>
          </a:p>
        </p:txBody>
      </p:sp>
    </p:spTree>
    <p:extLst>
      <p:ext uri="{BB962C8B-B14F-4D97-AF65-F5344CB8AC3E}">
        <p14:creationId xmlns:p14="http://schemas.microsoft.com/office/powerpoint/2010/main" xmlns="" val="29747951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38618B8-DBB6-4342-8A89-126B4EC3FD32}" type="datetimeFigureOut">
              <a:rPr lang="en-GB" smtClean="0"/>
              <a:pPr/>
              <a:t>16/07/2017</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160B8C48-583E-4954-B62F-E6B021010E5F}" type="slidenum">
              <a:rPr lang="en-GB" smtClean="0"/>
              <a:pPr/>
              <a:t>‹#›</a:t>
            </a:fld>
            <a:endParaRPr lang="en-GB"/>
          </a:p>
        </p:txBody>
      </p:sp>
    </p:spTree>
    <p:extLst>
      <p:ext uri="{BB962C8B-B14F-4D97-AF65-F5344CB8AC3E}">
        <p14:creationId xmlns:p14="http://schemas.microsoft.com/office/powerpoint/2010/main" xmlns="" val="14792466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C38618B8-DBB6-4342-8A89-126B4EC3FD32}" type="datetimeFigureOut">
              <a:rPr lang="en-GB" smtClean="0"/>
              <a:pPr/>
              <a:t>16/07/2017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60B8C48-583E-4954-B62F-E6B021010E5F}" type="slidenum">
              <a:rPr lang="en-GB" smtClean="0"/>
              <a:pPr/>
              <a:t>‹#›</a:t>
            </a:fld>
            <a:endParaRPr lang="en-GB"/>
          </a:p>
        </p:txBody>
      </p:sp>
    </p:spTree>
    <p:extLst>
      <p:ext uri="{BB962C8B-B14F-4D97-AF65-F5344CB8AC3E}">
        <p14:creationId xmlns:p14="http://schemas.microsoft.com/office/powerpoint/2010/main" xmlns="" val="39113735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C38618B8-DBB6-4342-8A89-126B4EC3FD32}" type="datetimeFigureOut">
              <a:rPr lang="en-GB" smtClean="0"/>
              <a:pPr/>
              <a:t>16/07/2017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60B8C48-583E-4954-B62F-E6B021010E5F}" type="slidenum">
              <a:rPr lang="en-GB" smtClean="0"/>
              <a:pPr/>
              <a:t>‹#›</a:t>
            </a:fld>
            <a:endParaRPr lang="en-GB"/>
          </a:p>
        </p:txBody>
      </p:sp>
    </p:spTree>
    <p:extLst>
      <p:ext uri="{BB962C8B-B14F-4D97-AF65-F5344CB8AC3E}">
        <p14:creationId xmlns:p14="http://schemas.microsoft.com/office/powerpoint/2010/main" xmlns="" val="25351887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38618B8-DBB6-4342-8A89-126B4EC3FD32}" type="datetimeFigureOut">
              <a:rPr lang="en-GB" smtClean="0"/>
              <a:pPr/>
              <a:t>16/07/2017</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60B8C48-583E-4954-B62F-E6B021010E5F}" type="slidenum">
              <a:rPr lang="en-GB" smtClean="0"/>
              <a:pPr/>
              <a:t>‹#›</a:t>
            </a:fld>
            <a:endParaRPr lang="en-GB"/>
          </a:p>
        </p:txBody>
      </p:sp>
    </p:spTree>
    <p:extLst>
      <p:ext uri="{BB962C8B-B14F-4D97-AF65-F5344CB8AC3E}">
        <p14:creationId xmlns:p14="http://schemas.microsoft.com/office/powerpoint/2010/main" xmlns="" val="6364365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hudoc.echr.coe.int/eng?i=001-76307" TargetMode="External"/><Relationship Id="rId2" Type="http://schemas.openxmlformats.org/officeDocument/2006/relationships/hyperlink" Target="http://hudoc.echr.coe.int/eng?i=002-3914" TargetMode="Externa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hyperlink" Target="http://hudoc.echr.coe.int/eng?i=001-157670" TargetMode="External"/><Relationship Id="rId2" Type="http://schemas.openxmlformats.org/officeDocument/2006/relationships/hyperlink" Target="http://hudoc.echr.coe.int/eng?i=001-76295"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hudoc.echr.coe.int/eng" TargetMode="External"/><Relationship Id="rId2" Type="http://schemas.openxmlformats.org/officeDocument/2006/relationships/hyperlink" Target="http://hudoc.echr.coe.int/eng?i=002-2407"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hudoc.echr.coe.int/eng?i=001-99015"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hudoc.echr.coe.int/eng?i=002-10629" TargetMode="External"/><Relationship Id="rId2" Type="http://schemas.openxmlformats.org/officeDocument/2006/relationships/hyperlink" Target="http://hudoc.echr.coe.int/eng?i=001-57506"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slide" Target="slide21.xml"/><Relationship Id="rId2" Type="http://schemas.openxmlformats.org/officeDocument/2006/relationships/slide" Target="slide19.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slide" Target="slide4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slide" Target="slide4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hudoc.echr.coe.int/eng?i=001-58735" TargetMode="External"/><Relationship Id="rId2" Type="http://schemas.openxmlformats.org/officeDocument/2006/relationships/hyperlink" Target="http://hudoc.echr.coe.int/eng?i=002-9054" TargetMode="External"/><Relationship Id="rId1" Type="http://schemas.openxmlformats.org/officeDocument/2006/relationships/slideLayout" Target="../slideLayouts/slideLayout2.xml"/><Relationship Id="rId6" Type="http://schemas.openxmlformats.org/officeDocument/2006/relationships/hyperlink" Target="http://hudoc.echr.coe.int/eng?i=001-99015" TargetMode="External"/><Relationship Id="rId5" Type="http://schemas.openxmlformats.org/officeDocument/2006/relationships/hyperlink" Target="http://hudoc.echr.coe.int/eng?i=001-58287" TargetMode="External"/><Relationship Id="rId4" Type="http://schemas.openxmlformats.org/officeDocument/2006/relationships/hyperlink" Target="http://hudoc.echr.coe.int/eng?i=001-58905" TargetMode="External"/></Relationships>
</file>

<file path=ppt/slides/_rels/slide21.xml.rels><?xml version="1.0" encoding="UTF-8" standalone="yes"?>
<Relationships xmlns="http://schemas.openxmlformats.org/package/2006/relationships"><Relationship Id="rId3" Type="http://schemas.openxmlformats.org/officeDocument/2006/relationships/slide" Target="slide37.xml"/><Relationship Id="rId2" Type="http://schemas.openxmlformats.org/officeDocument/2006/relationships/hyperlink" Target="http://hudoc.echr.coe.int/eng?i=001-157670"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cmiskp.echr.coe.int/tkp197/view.asp?action=html&amp;documentId=870753&amp;portal=hbkm&amp;source=externalbydocnumber&amp;table=F69A27FD8FB86142BF01C1166DEA398649" TargetMode="External"/><Relationship Id="rId2" Type="http://schemas.openxmlformats.org/officeDocument/2006/relationships/hyperlink" Target="http://hudoc.echr.coe.int/eng?i=002-6215" TargetMode="External"/><Relationship Id="rId1" Type="http://schemas.openxmlformats.org/officeDocument/2006/relationships/slideLayout" Target="../slideLayouts/slideLayout2.xml"/><Relationship Id="rId4" Type="http://schemas.openxmlformats.org/officeDocument/2006/relationships/hyperlink" Target="http://hudoc.echr.coe.int/eng?i=001-157670"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http://hudoc.echr.coe.int/eng?i=001-105289" TargetMode="External"/><Relationship Id="rId2" Type="http://schemas.openxmlformats.org/officeDocument/2006/relationships/hyperlink" Target="http://hudoc.echr.coe.int/eng?i=001-59052"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8" Type="http://schemas.openxmlformats.org/officeDocument/2006/relationships/hyperlink" Target="http://hudoc.echr.coe.int/eng?i=001-115860" TargetMode="External"/><Relationship Id="rId3" Type="http://schemas.openxmlformats.org/officeDocument/2006/relationships/hyperlink" Target="http://hudoc.echr.coe.int/eng?i=001-60606" TargetMode="External"/><Relationship Id="rId7" Type="http://schemas.openxmlformats.org/officeDocument/2006/relationships/hyperlink" Target="http://hudoc.echr.coe.int/eng?i=002-248" TargetMode="External"/><Relationship Id="rId2" Type="http://schemas.openxmlformats.org/officeDocument/2006/relationships/hyperlink" Target="http://hudoc.echr.coe.int/eng?i=001-59338" TargetMode="External"/><Relationship Id="rId1" Type="http://schemas.openxmlformats.org/officeDocument/2006/relationships/slideLayout" Target="../slideLayouts/slideLayout2.xml"/><Relationship Id="rId6" Type="http://schemas.openxmlformats.org/officeDocument/2006/relationships/hyperlink" Target="http://hudoc.echr.coe.int/eng?i=001-70865" TargetMode="External"/><Relationship Id="rId5" Type="http://schemas.openxmlformats.org/officeDocument/2006/relationships/hyperlink" Target="http://hudoc.echr.coe.int/eng?i=001-59413" TargetMode="External"/><Relationship Id="rId4" Type="http://schemas.openxmlformats.org/officeDocument/2006/relationships/hyperlink" Target="http://hudoc.echr.coe.int/eng?i=002-7174" TargetMode="External"/><Relationship Id="rId9" Type="http://schemas.openxmlformats.org/officeDocument/2006/relationships/hyperlink" Target="http://hudoc.echr.coe.int/sites/eng/pages/search.aspx?i=001-146873" TargetMode="External"/></Relationships>
</file>

<file path=ppt/slides/_rels/slide27.xml.rels><?xml version="1.0" encoding="UTF-8" standalone="yes"?>
<Relationships xmlns="http://schemas.openxmlformats.org/package/2006/relationships"><Relationship Id="rId2" Type="http://schemas.openxmlformats.org/officeDocument/2006/relationships/hyperlink" Target="http://hudoc.echr.coe.int/eng?i=002-4028"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http://hudoc.echr.coe.int/eng?i=002-3710" TargetMode="External"/><Relationship Id="rId7" Type="http://schemas.openxmlformats.org/officeDocument/2006/relationships/hyperlink" Target="http://hudoc.echr.coe.int/eng?i=001-83588" TargetMode="External"/><Relationship Id="rId2" Type="http://schemas.openxmlformats.org/officeDocument/2006/relationships/hyperlink" Target="http://hudoc.echr.coe.int/eng?i=001-90390" TargetMode="External"/><Relationship Id="rId1" Type="http://schemas.openxmlformats.org/officeDocument/2006/relationships/slideLayout" Target="../slideLayouts/slideLayout2.xml"/><Relationship Id="rId6" Type="http://schemas.openxmlformats.org/officeDocument/2006/relationships/hyperlink" Target="http://hudoc.echr.coe.int/eng?i=001-77850" TargetMode="External"/><Relationship Id="rId5" Type="http://schemas.openxmlformats.org/officeDocument/2006/relationships/hyperlink" Target="http://hudoc.echr.coe.int/eng?i=001-106587" TargetMode="External"/><Relationship Id="rId4" Type="http://schemas.openxmlformats.org/officeDocument/2006/relationships/hyperlink" Target="http://hudoc.echr.coe.int/eng?i=001-119382" TargetMode="Externa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hudoc.echr.coe.int/eng?i=001-73658"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hudoc.echr.coe.int/eng?i=001-58004" TargetMode="External"/><Relationship Id="rId2" Type="http://schemas.openxmlformats.org/officeDocument/2006/relationships/hyperlink" Target="http://hudoc.echr.coe.int/eng?i=001-57619" TargetMode="External"/><Relationship Id="rId1" Type="http://schemas.openxmlformats.org/officeDocument/2006/relationships/slideLayout" Target="../slideLayouts/slideLayout2.xml"/><Relationship Id="rId4" Type="http://schemas.openxmlformats.org/officeDocument/2006/relationships/hyperlink" Target="http://hudoc.echr.coe.int/eng?i=002-44" TargetMode="External"/></Relationships>
</file>

<file path=ppt/slides/_rels/slide31.xml.rels><?xml version="1.0" encoding="UTF-8" standalone="yes"?>
<Relationships xmlns="http://schemas.openxmlformats.org/package/2006/relationships"><Relationship Id="rId3" Type="http://schemas.openxmlformats.org/officeDocument/2006/relationships/hyperlink" Target="http://cmiskp.echr.coe.int/tkp197/view.asp?action=html&amp;documentId=870753&amp;portal=hbkm&amp;source=externalbydocnumber&amp;table=F69A27FD8FB86142BF01C1166DEA398649" TargetMode="External"/><Relationship Id="rId2" Type="http://schemas.openxmlformats.org/officeDocument/2006/relationships/hyperlink" Target="http://hudoc.echr.coe.int/eng?i=002-248" TargetMode="External"/><Relationship Id="rId1" Type="http://schemas.openxmlformats.org/officeDocument/2006/relationships/slideLayout" Target="../slideLayouts/slideLayout2.xml"/><Relationship Id="rId5" Type="http://schemas.openxmlformats.org/officeDocument/2006/relationships/hyperlink" Target="http://hudoc.echr.coe.int/eng?i=001-104098" TargetMode="External"/><Relationship Id="rId4" Type="http://schemas.openxmlformats.org/officeDocument/2006/relationships/hyperlink" Target="http://hudoc.echr.coe.int/eng?i=001-58207" TargetMode="External"/></Relationships>
</file>

<file path=ppt/slides/_rels/slide32.xml.rels><?xml version="1.0" encoding="UTF-8" standalone="yes"?>
<Relationships xmlns="http://schemas.openxmlformats.org/package/2006/relationships"><Relationship Id="rId3" Type="http://schemas.openxmlformats.org/officeDocument/2006/relationships/hyperlink" Target="http://hudoc.echr.coe.int/eng?i=002-11221" TargetMode="External"/><Relationship Id="rId2" Type="http://schemas.openxmlformats.org/officeDocument/2006/relationships/hyperlink" Target="http://hudoc.echr.coe.int/eng?i=001-148286" TargetMode="External"/><Relationship Id="rId1" Type="http://schemas.openxmlformats.org/officeDocument/2006/relationships/slideLayout" Target="../slideLayouts/slideLayout2.xml"/><Relationship Id="rId5" Type="http://schemas.openxmlformats.org/officeDocument/2006/relationships/hyperlink" Target="http://hudoc.echr.coe.int/eng?i=001-126542" TargetMode="External"/><Relationship Id="rId4" Type="http://schemas.openxmlformats.org/officeDocument/2006/relationships/hyperlink" Target="http://hudoc.echr.coe.int/eng?i=001-154161" TargetMode="Externa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hyperlink" Target="http://hudoc.echr.coe.int/eng?i=002-3085" TargetMode="External"/><Relationship Id="rId2" Type="http://schemas.openxmlformats.org/officeDocument/2006/relationships/hyperlink" Target="http://hudoc.echr.coe.int/eng?i=003-1018515-1053107" TargetMode="External"/><Relationship Id="rId1" Type="http://schemas.openxmlformats.org/officeDocument/2006/relationships/slideLayout" Target="../slideLayouts/slideLayout2.xml"/><Relationship Id="rId5" Type="http://schemas.openxmlformats.org/officeDocument/2006/relationships/hyperlink" Target="http://hudoc.echr.coe.int/eng?i=001-96440" TargetMode="External"/><Relationship Id="rId4" Type="http://schemas.openxmlformats.org/officeDocument/2006/relationships/hyperlink" Target="http://hudoc.echr.coe.int/eng?i=001-95259" TargetMode="Externa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hyperlink" Target="http://hudoc.echr.coe.int/eng?i=002-7774" TargetMode="External"/><Relationship Id="rId2" Type="http://schemas.openxmlformats.org/officeDocument/2006/relationships/slide" Target="slide31.xml"/><Relationship Id="rId1" Type="http://schemas.openxmlformats.org/officeDocument/2006/relationships/slideLayout" Target="../slideLayouts/slideLayout2.xml"/><Relationship Id="rId5" Type="http://schemas.openxmlformats.org/officeDocument/2006/relationships/hyperlink" Target="http://hudoc.echr.coe.int/eng?i=001-59219" TargetMode="External"/><Relationship Id="rId4" Type="http://schemas.openxmlformats.org/officeDocument/2006/relationships/hyperlink" Target="http://hudoc.echr.coe.int/eng?i=001-58901" TargetMode="External"/></Relationships>
</file>

<file path=ppt/slides/_rels/slide37.xml.rels><?xml version="1.0" encoding="UTF-8" standalone="yes"?>
<Relationships xmlns="http://schemas.openxmlformats.org/package/2006/relationships"><Relationship Id="rId3" Type="http://schemas.openxmlformats.org/officeDocument/2006/relationships/hyperlink" Target="http://hudoc.echr.coe.int/eng?i=002-2695" TargetMode="External"/><Relationship Id="rId2" Type="http://schemas.openxmlformats.org/officeDocument/2006/relationships/hyperlink" Target="http://hudoc.echr.coe.int/eng?i=001-81904" TargetMode="External"/><Relationship Id="rId1" Type="http://schemas.openxmlformats.org/officeDocument/2006/relationships/slideLayout" Target="../slideLayouts/slideLayout2.xml"/><Relationship Id="rId5" Type="http://schemas.openxmlformats.org/officeDocument/2006/relationships/hyperlink" Target="http://hudoc.echr.coe.int/eng?i=001-71594" TargetMode="External"/><Relationship Id="rId4" Type="http://schemas.openxmlformats.org/officeDocument/2006/relationships/hyperlink" Target="http://hudoc.echr.coe.int/eng?i=001-85308" TargetMode="External"/></Relationships>
</file>

<file path=ppt/slides/_rels/slide38.xml.rels><?xml version="1.0" encoding="UTF-8" standalone="yes"?>
<Relationships xmlns="http://schemas.openxmlformats.org/package/2006/relationships"><Relationship Id="rId3" Type="http://schemas.openxmlformats.org/officeDocument/2006/relationships/hyperlink" Target="http://hudoc.echr.coe.int/eng?i=002-7224" TargetMode="External"/><Relationship Id="rId2" Type="http://schemas.openxmlformats.org/officeDocument/2006/relationships/hyperlink" Target="http://hudoc.echr.coe.int/eng?i=002-668" TargetMode="External"/><Relationship Id="rId1" Type="http://schemas.openxmlformats.org/officeDocument/2006/relationships/slideLayout" Target="../slideLayouts/slideLayout2.xml"/><Relationship Id="rId6" Type="http://schemas.openxmlformats.org/officeDocument/2006/relationships/hyperlink" Target="http://hudoc.echr.coe.int/eng?i=002-10544" TargetMode="External"/><Relationship Id="rId5" Type="http://schemas.openxmlformats.org/officeDocument/2006/relationships/hyperlink" Target="http://hudoc.echr.coe.int/eng?i=001-119968" TargetMode="External"/><Relationship Id="rId4" Type="http://schemas.openxmlformats.org/officeDocument/2006/relationships/hyperlink" Target="http://hudoc.echr.coe.int/eng?i=001-108031" TargetMode="Externa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hudoc.echr.coe.int/eng?i=001-74005" TargetMode="Externa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hyperlink" Target="http://hudoc.echr.coe.int/eng?i=001-140240" TargetMode="External"/><Relationship Id="rId2" Type="http://schemas.openxmlformats.org/officeDocument/2006/relationships/hyperlink" Target="http://hudoc.echr.coe.int/eng?i=002-11433" TargetMode="External"/><Relationship Id="rId1" Type="http://schemas.openxmlformats.org/officeDocument/2006/relationships/slideLayout" Target="../slideLayouts/slideLayout2.xml"/><Relationship Id="rId6" Type="http://schemas.openxmlformats.org/officeDocument/2006/relationships/hyperlink" Target="http://hudoc.echr.coe.int/eng?i=002-730" TargetMode="External"/><Relationship Id="rId5" Type="http://schemas.openxmlformats.org/officeDocument/2006/relationships/hyperlink" Target="http://hudoc.echr.coe.int/eng?i=001-122375" TargetMode="External"/><Relationship Id="rId4" Type="http://schemas.openxmlformats.org/officeDocument/2006/relationships/hyperlink" Target="http://hudoc.echr.coe.int/eng?i=001-119968" TargetMode="Externa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hyperlink" Target="http://hudoc.echr.coe.int/eng?i=001-58004" TargetMode="External"/><Relationship Id="rId2" Type="http://schemas.openxmlformats.org/officeDocument/2006/relationships/hyperlink" Target="http://hudoc.echr.coe.int/eng?i=002-9867" TargetMode="External"/><Relationship Id="rId1" Type="http://schemas.openxmlformats.org/officeDocument/2006/relationships/slideLayout" Target="../slideLayouts/slideLayout2.xml"/><Relationship Id="rId4" Type="http://schemas.openxmlformats.org/officeDocument/2006/relationships/hyperlink" Target="http://hudoc.echr.coe.int/eng?i=001-99015" TargetMode="Externa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hyperlink" Target="http://hudoc.echr.coe.int/eng?i=002-2655" TargetMode="External"/><Relationship Id="rId7" Type="http://schemas.openxmlformats.org/officeDocument/2006/relationships/hyperlink" Target="http://hudoc.echr.coe.int/eng?i=001-99015" TargetMode="External"/><Relationship Id="rId2" Type="http://schemas.openxmlformats.org/officeDocument/2006/relationships/hyperlink" Target="http://hudoc.echr.coe.int/eng?i=001-75915" TargetMode="External"/><Relationship Id="rId1" Type="http://schemas.openxmlformats.org/officeDocument/2006/relationships/slideLayout" Target="../slideLayouts/slideLayout2.xml"/><Relationship Id="rId6" Type="http://schemas.openxmlformats.org/officeDocument/2006/relationships/hyperlink" Target="http://hudoc.echr.coe.int/eng?i=001-76307" TargetMode="External"/><Relationship Id="rId5" Type="http://schemas.openxmlformats.org/officeDocument/2006/relationships/hyperlink" Target="http://hudoc.echr.coe.int/eng?i=001-76935" TargetMode="External"/><Relationship Id="rId4" Type="http://schemas.openxmlformats.org/officeDocument/2006/relationships/hyperlink" Target="http://hudoc.echr.coe.int/eng?i=001-90304" TargetMode="External"/></Relationships>
</file>

<file path=ppt/slides/_rels/slide45.xml.rels><?xml version="1.0" encoding="UTF-8" standalone="yes"?>
<Relationships xmlns="http://schemas.openxmlformats.org/package/2006/relationships"><Relationship Id="rId3" Type="http://schemas.openxmlformats.org/officeDocument/2006/relationships/hyperlink" Target="http://hudoc.echr.coe.int/eng?i=001-61886" TargetMode="External"/><Relationship Id="rId2" Type="http://schemas.openxmlformats.org/officeDocument/2006/relationships/hyperlink" Target="http://hudoc.echr.coe.int/sites/eng-press/pages/search.aspx?i=003-5110589-6301087" TargetMode="External"/><Relationship Id="rId1" Type="http://schemas.openxmlformats.org/officeDocument/2006/relationships/slideLayout" Target="../slideLayouts/slideLayout2.xml"/><Relationship Id="rId5" Type="http://schemas.openxmlformats.org/officeDocument/2006/relationships/hyperlink" Target="http://hudoc.echr.coe.int/eng-press?i=003-1340973-1399281" TargetMode="External"/><Relationship Id="rId4" Type="http://schemas.openxmlformats.org/officeDocument/2006/relationships/hyperlink" Target="http://hudoc.echr.coe.int/fre-press?i=003-4124055-4855677" TargetMode="External"/></Relationships>
</file>

<file path=ppt/slides/_rels/slide46.xml.rels><?xml version="1.0" encoding="UTF-8" standalone="yes"?>
<Relationships xmlns="http://schemas.openxmlformats.org/package/2006/relationships"><Relationship Id="rId3" Type="http://schemas.openxmlformats.org/officeDocument/2006/relationships/hyperlink" Target="http://hudoc.echr.coe.int/eng?i=002-2237" TargetMode="External"/><Relationship Id="rId2" Type="http://schemas.openxmlformats.org/officeDocument/2006/relationships/hyperlink" Target="http://hudoc.echr.coe.int/eng?i=002-7652" TargetMode="External"/><Relationship Id="rId1" Type="http://schemas.openxmlformats.org/officeDocument/2006/relationships/slideLayout" Target="../slideLayouts/slideLayout2.xml"/><Relationship Id="rId6" Type="http://schemas.openxmlformats.org/officeDocument/2006/relationships/hyperlink" Target="http://hudoc.echr.coe.int/eng?i=002-6807" TargetMode="External"/><Relationship Id="rId5" Type="http://schemas.openxmlformats.org/officeDocument/2006/relationships/hyperlink" Target="http://hudoc.echr.coe.int/eng?i=003-68456-68924" TargetMode="External"/><Relationship Id="rId4" Type="http://schemas.openxmlformats.org/officeDocument/2006/relationships/hyperlink" Target="http://hudoc.echr.coe.int/sites/eng/pages/search.aspx?i=001-145817" TargetMode="External"/></Relationships>
</file>

<file path=ppt/slides/_rels/slide47.xml.rels><?xml version="1.0" encoding="UTF-8" standalone="yes"?>
<Relationships xmlns="http://schemas.openxmlformats.org/package/2006/relationships"><Relationship Id="rId3" Type="http://schemas.openxmlformats.org/officeDocument/2006/relationships/hyperlink" Target="http://hudoc.echr.coe.int/eng?i=002-9660" TargetMode="External"/><Relationship Id="rId7" Type="http://schemas.openxmlformats.org/officeDocument/2006/relationships/hyperlink" Target="http://hudoc.echr.coe.int/eng?i=001-111427" TargetMode="External"/><Relationship Id="rId2" Type="http://schemas.openxmlformats.org/officeDocument/2006/relationships/hyperlink" Target="http://hudoc.echr.coe.int/eng?i=001-57587" TargetMode="External"/><Relationship Id="rId1" Type="http://schemas.openxmlformats.org/officeDocument/2006/relationships/slideLayout" Target="../slideLayouts/slideLayout2.xml"/><Relationship Id="rId6" Type="http://schemas.openxmlformats.org/officeDocument/2006/relationships/hyperlink" Target="http://hudoc.echr.coe.int/eng?i=001-107364" TargetMode="External"/><Relationship Id="rId5" Type="http://schemas.openxmlformats.org/officeDocument/2006/relationships/hyperlink" Target="http://hudoc.echr.coe.int/eng?i=002-6220" TargetMode="External"/><Relationship Id="rId4" Type="http://schemas.openxmlformats.org/officeDocument/2006/relationships/hyperlink" Target="http://hudoc.echr.coe.int/eng?i=001-104387" TargetMode="External"/></Relationships>
</file>

<file path=ppt/slides/_rels/slide48.xml.rels><?xml version="1.0" encoding="UTF-8" standalone="yes"?>
<Relationships xmlns="http://schemas.openxmlformats.org/package/2006/relationships"><Relationship Id="rId2" Type="http://schemas.openxmlformats.org/officeDocument/2006/relationships/hyperlink" Target="http://hudoc.echr.coe.int/eng?i=001-172953" TargetMode="Externa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hyperlink" Target="http://hudoc.echr.coe.int/eng?i=002-2881"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hudoc.echr.coe.int/eng?i=001-74005" TargetMode="External"/><Relationship Id="rId2" Type="http://schemas.openxmlformats.org/officeDocument/2006/relationships/hyperlink" Target="http://hudoc.echr.coe.int/eng?i=001-73445" TargetMode="Externa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hyperlink" Target="http://hudoc.echr.coe.int/eng?i=002-2407" TargetMode="Externa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hyperlink" Target="http://hudoc.echr.coe.int/eng?i=002-7220" TargetMode="Externa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hyperlink" Target="http://hudoc.echr.coe.int/eng?i=002-10629"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hudoc.echr.coe.int/eng?i=001-92945"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hyperlink" Target="http://hudoc.echr.coe.int/sites/eng/pages/search.aspx?i=001-60329" TargetMode="External"/><Relationship Id="rId2" Type="http://schemas.openxmlformats.org/officeDocument/2006/relationships/hyperlink" Target="http://hudoc.echr.coe.int/eng?i=001-115860" TargetMode="External"/><Relationship Id="rId1" Type="http://schemas.openxmlformats.org/officeDocument/2006/relationships/slideLayout" Target="../slideLayouts/slideLayout4.xml"/><Relationship Id="rId4" Type="http://schemas.openxmlformats.org/officeDocument/2006/relationships/hyperlink" Target="http://hudoc.echr.coe.int/eng-press?i=003-5548450-6989920"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hudoc.echr.coe.int/eng?i=001-106769" TargetMode="External"/><Relationship Id="rId2" Type="http://schemas.openxmlformats.org/officeDocument/2006/relationships/hyperlink" Target="http://hudoc.echr.coe.int/eng?i=001-57587" TargetMode="Externa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az-Latn-AZ" dirty="0" smtClean="0"/>
              <a:t>3-cü maddənin müxtəlif kontekstlərdə tətbiqi</a:t>
            </a:r>
            <a:endParaRPr lang="en-GB" dirty="0"/>
          </a:p>
        </p:txBody>
      </p:sp>
      <p:sp>
        <p:nvSpPr>
          <p:cNvPr id="3" name="Subtitle 2"/>
          <p:cNvSpPr>
            <a:spLocks noGrp="1"/>
          </p:cNvSpPr>
          <p:nvPr>
            <p:ph type="subTitle" idx="1"/>
          </p:nvPr>
        </p:nvSpPr>
        <p:spPr/>
        <p:txBody>
          <a:bodyPr/>
          <a:lstStyle/>
          <a:p>
            <a:pPr algn="r"/>
            <a:endParaRPr lang="en-GB" smtClean="0"/>
          </a:p>
          <a:p>
            <a:pPr algn="r"/>
            <a:r>
              <a:rPr lang="en-GB" smtClean="0"/>
              <a:t>Lilian</a:t>
            </a:r>
            <a:r>
              <a:rPr lang="en-GB" dirty="0" smtClean="0"/>
              <a:t> </a:t>
            </a:r>
            <a:r>
              <a:rPr lang="en-GB" dirty="0" err="1" smtClean="0"/>
              <a:t>Apostol</a:t>
            </a:r>
            <a:endParaRPr lang="en-GB" dirty="0" smtClean="0"/>
          </a:p>
          <a:p>
            <a:pPr algn="r"/>
            <a:r>
              <a:rPr lang="en-GB" dirty="0" smtClean="0"/>
              <a:t>2017</a:t>
            </a:r>
            <a:endParaRPr lang="en-GB" dirty="0"/>
          </a:p>
        </p:txBody>
      </p:sp>
    </p:spTree>
    <p:extLst>
      <p:ext uri="{BB962C8B-B14F-4D97-AF65-F5344CB8AC3E}">
        <p14:creationId xmlns:p14="http://schemas.microsoft.com/office/powerpoint/2010/main" xmlns="" val="74703672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z-Latn-AZ" dirty="0" smtClean="0">
                <a:solidFill>
                  <a:srgbClr val="000000"/>
                </a:solidFill>
              </a:rPr>
              <a:t>NİYYƏTSİZ Vəziyyətlər </a:t>
            </a:r>
            <a:r>
              <a:rPr lang="az-Latn-AZ" dirty="0" smtClean="0"/>
              <a:t>(tükənməyən)</a:t>
            </a:r>
            <a:endParaRPr lang="en-GB" dirty="0"/>
          </a:p>
        </p:txBody>
      </p:sp>
      <p:sp>
        <p:nvSpPr>
          <p:cNvPr id="3" name="Content Placeholder 2"/>
          <p:cNvSpPr>
            <a:spLocks noGrp="1"/>
          </p:cNvSpPr>
          <p:nvPr>
            <p:ph sz="half" idx="1"/>
          </p:nvPr>
        </p:nvSpPr>
        <p:spPr/>
        <p:txBody>
          <a:bodyPr>
            <a:normAutofit fontScale="70000" lnSpcReduction="20000"/>
          </a:bodyPr>
          <a:lstStyle/>
          <a:p>
            <a:pPr marL="0" indent="0" algn="ctr">
              <a:buNone/>
            </a:pPr>
            <a:r>
              <a:rPr lang="az-Latn-AZ" dirty="0" smtClean="0"/>
              <a:t>SƏCİYYƏVİ</a:t>
            </a:r>
            <a:endParaRPr lang="en-GB" dirty="0" smtClean="0"/>
          </a:p>
          <a:p>
            <a:r>
              <a:rPr lang="az-Latn-AZ" dirty="0" smtClean="0"/>
              <a:t>Nəzarət altına aldıqdan sonra yoxa çıxma</a:t>
            </a:r>
            <a:endParaRPr lang="en-GB" dirty="0" smtClean="0"/>
          </a:p>
          <a:p>
            <a:r>
              <a:rPr lang="az-Latn-AZ" i="1" dirty="0"/>
              <a:t>M</a:t>
            </a:r>
            <a:r>
              <a:rPr lang="az-Latn-AZ" i="1" dirty="0" smtClean="0"/>
              <a:t>əcburi-repatriasiyadan imtina </a:t>
            </a:r>
            <a:r>
              <a:rPr lang="az-Latn-AZ" dirty="0" smtClean="0"/>
              <a:t>prinsipinə zidd olaraq ekstradisiya və ya deportasiya halları</a:t>
            </a:r>
            <a:endParaRPr lang="en-GB" dirty="0" smtClean="0"/>
          </a:p>
          <a:p>
            <a:r>
              <a:rPr lang="az-Latn-AZ" dirty="0" smtClean="0"/>
              <a:t>Saxlama hallarında qeyri-insani şərait</a:t>
            </a:r>
            <a:endParaRPr lang="en-GB" dirty="0" smtClean="0"/>
          </a:p>
          <a:p>
            <a:r>
              <a:rPr lang="az-Latn-AZ" dirty="0" smtClean="0"/>
              <a:t>Həbsdə olarkən lazımi tibbi yardımın göstərilməməsi</a:t>
            </a:r>
            <a:endParaRPr lang="en-GB" dirty="0" smtClean="0"/>
          </a:p>
          <a:p>
            <a:r>
              <a:rPr lang="az-Latn-AZ" dirty="0" smtClean="0"/>
              <a:t>Həbsdə olarkən tibbi əsas olmadan qidalanmaya məcbur etmə </a:t>
            </a:r>
            <a:r>
              <a:rPr lang="en-GB" dirty="0" smtClean="0"/>
              <a:t>(</a:t>
            </a:r>
            <a:r>
              <a:rPr lang="en-GB" dirty="0" err="1" smtClean="0">
                <a:effectLst/>
                <a:hlinkClick r:id="rId2"/>
              </a:rPr>
              <a:t>Nevmerzhitsky</a:t>
            </a:r>
            <a:r>
              <a:rPr lang="en-GB" dirty="0" smtClean="0">
                <a:effectLst/>
                <a:hlinkClick r:id="rId2"/>
              </a:rPr>
              <a:t> </a:t>
            </a:r>
            <a:r>
              <a:rPr lang="az-Latn-AZ" dirty="0" smtClean="0">
                <a:effectLst/>
                <a:hlinkClick r:id="rId2"/>
              </a:rPr>
              <a:t>Ukraynaya qarşı</a:t>
            </a:r>
            <a:r>
              <a:rPr lang="en-GB" dirty="0" smtClean="0">
                <a:effectLst/>
              </a:rPr>
              <a:t>)</a:t>
            </a:r>
            <a:endParaRPr lang="en-GB" dirty="0"/>
          </a:p>
          <a:p>
            <a:r>
              <a:rPr lang="az-Latn-AZ" dirty="0" smtClean="0"/>
              <a:t>Araşdırma tədbirləri zamanı müdaxilə tərzində fiziki şəkildə dəlillərin alınması və ya hədsiz tədbirlər </a:t>
            </a:r>
            <a:r>
              <a:rPr lang="en-GB" dirty="0" smtClean="0"/>
              <a:t>(</a:t>
            </a:r>
            <a:r>
              <a:rPr lang="en-GB" dirty="0" err="1" smtClean="0">
                <a:effectLst/>
                <a:hlinkClick r:id="rId3"/>
              </a:rPr>
              <a:t>Jalloh</a:t>
            </a:r>
            <a:r>
              <a:rPr lang="en-GB" dirty="0" smtClean="0">
                <a:effectLst/>
                <a:hlinkClick r:id="rId3"/>
              </a:rPr>
              <a:t> </a:t>
            </a:r>
            <a:r>
              <a:rPr lang="az-Latn-AZ" dirty="0" smtClean="0">
                <a:effectLst/>
                <a:hlinkClick r:id="rId3"/>
              </a:rPr>
              <a:t>Almaniyaya qarşı</a:t>
            </a:r>
            <a:r>
              <a:rPr lang="en-GB" dirty="0" smtClean="0">
                <a:effectLst/>
              </a:rPr>
              <a:t>) </a:t>
            </a:r>
            <a:endParaRPr lang="en-GB" dirty="0" smtClean="0"/>
          </a:p>
          <a:p>
            <a:endParaRPr lang="en-GB" dirty="0" smtClean="0"/>
          </a:p>
          <a:p>
            <a:endParaRPr lang="en-GB" dirty="0" smtClean="0"/>
          </a:p>
          <a:p>
            <a:endParaRPr lang="en-GB" dirty="0"/>
          </a:p>
        </p:txBody>
      </p:sp>
      <p:sp>
        <p:nvSpPr>
          <p:cNvPr id="4" name="Content Placeholder 3"/>
          <p:cNvSpPr>
            <a:spLocks noGrp="1"/>
          </p:cNvSpPr>
          <p:nvPr>
            <p:ph sz="half" idx="2"/>
          </p:nvPr>
        </p:nvSpPr>
        <p:spPr/>
        <p:txBody>
          <a:bodyPr>
            <a:normAutofit fontScale="70000" lnSpcReduction="20000"/>
          </a:bodyPr>
          <a:lstStyle/>
          <a:p>
            <a:pPr marL="0" indent="0" algn="ctr">
              <a:buNone/>
            </a:pPr>
            <a:r>
              <a:rPr lang="az-Latn-AZ" dirty="0" smtClean="0"/>
              <a:t>QEYRİ-SƏCİYYƏVİ</a:t>
            </a:r>
            <a:endParaRPr lang="en-GB" dirty="0" smtClean="0"/>
          </a:p>
          <a:p>
            <a:r>
              <a:rPr lang="az-Latn-AZ" dirty="0" smtClean="0"/>
              <a:t>məişət zorakılığı</a:t>
            </a:r>
            <a:endParaRPr lang="en-GB" dirty="0" smtClean="0"/>
          </a:p>
          <a:p>
            <a:r>
              <a:rPr lang="az-Latn-AZ" dirty="0" smtClean="0"/>
              <a:t>müxtəlif əmək və avtomobil qəzaları</a:t>
            </a:r>
            <a:endParaRPr lang="en-GB" dirty="0" smtClean="0"/>
          </a:p>
          <a:p>
            <a:r>
              <a:rPr lang="az-Latn-AZ" dirty="0" smtClean="0"/>
              <a:t>tibbi səhlənkarlıq</a:t>
            </a:r>
            <a:endParaRPr lang="en-GB" dirty="0" smtClean="0"/>
          </a:p>
          <a:p>
            <a:endParaRPr lang="en-GB" dirty="0"/>
          </a:p>
        </p:txBody>
      </p:sp>
    </p:spTree>
    <p:extLst>
      <p:ext uri="{BB962C8B-B14F-4D97-AF65-F5344CB8AC3E}">
        <p14:creationId xmlns:p14="http://schemas.microsoft.com/office/powerpoint/2010/main" xmlns="" val="313791574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z-Latn-AZ" dirty="0" smtClean="0"/>
              <a:t/>
            </a:r>
            <a:br>
              <a:rPr lang="az-Latn-AZ" dirty="0" smtClean="0"/>
            </a:br>
            <a:r>
              <a:rPr lang="az-Latn-AZ" dirty="0"/>
              <a:t/>
            </a:r>
            <a:br>
              <a:rPr lang="az-Latn-AZ" dirty="0"/>
            </a:br>
            <a:r>
              <a:rPr lang="az-Latn-AZ" dirty="0" smtClean="0">
                <a:solidFill>
                  <a:srgbClr val="FF0000"/>
                </a:solidFill>
              </a:rPr>
              <a:t>NİYYƏTSİZLİK NİYYƏTLİLİYƏ </a:t>
            </a:r>
            <a:r>
              <a:rPr lang="az-Latn-AZ" dirty="0" smtClean="0"/>
              <a:t>çevrilir</a:t>
            </a:r>
            <a:r>
              <a:rPr lang="az-Latn-AZ" dirty="0"/>
              <a:t/>
            </a:r>
            <a:br>
              <a:rPr lang="az-Latn-AZ" dirty="0"/>
            </a:br>
            <a:r>
              <a:rPr lang="az-Latn-AZ" dirty="0" smtClean="0"/>
              <a:t/>
            </a:r>
            <a:br>
              <a:rPr lang="az-Latn-AZ" dirty="0" smtClean="0"/>
            </a:br>
            <a:endParaRPr lang="en-GB" dirty="0"/>
          </a:p>
        </p:txBody>
      </p:sp>
      <p:sp>
        <p:nvSpPr>
          <p:cNvPr id="3" name="Content Placeholder 2"/>
          <p:cNvSpPr>
            <a:spLocks noGrp="1"/>
          </p:cNvSpPr>
          <p:nvPr>
            <p:ph idx="1"/>
          </p:nvPr>
        </p:nvSpPr>
        <p:spPr/>
        <p:txBody>
          <a:bodyPr>
            <a:normAutofit lnSpcReduction="10000"/>
          </a:bodyPr>
          <a:lstStyle/>
          <a:p>
            <a:r>
              <a:rPr lang="az-Latn-AZ" dirty="0" smtClean="0"/>
              <a:t>Bəzi hallarda nəticələrdən asılı olaraq (aşağıda bax, «nəticəli qiymətləndirmə»), dövlət orqanlarının hərəkətləri və ya dövlətin adından edilən hərəkətlər həqiqətən NİYYƏTLİ edilən hərəkətə keçə bilər. </a:t>
            </a:r>
          </a:p>
          <a:p>
            <a:r>
              <a:rPr lang="az-Latn-AZ" dirty="0" smtClean="0"/>
              <a:t>Məs.</a:t>
            </a:r>
            <a:r>
              <a:rPr lang="en-GB" dirty="0" smtClean="0"/>
              <a:t> </a:t>
            </a:r>
          </a:p>
          <a:p>
            <a:pPr lvl="1"/>
            <a:r>
              <a:rPr lang="az-Latn-AZ" dirty="0" smtClean="0"/>
              <a:t>Terrorçuluğa qarşı mübarizədə beynəlxalq əməkdaşlığın bir ünsürü kimi </a:t>
            </a:r>
            <a:r>
              <a:rPr lang="az-Latn-AZ" i="1" dirty="0" smtClean="0"/>
              <a:t>məcburi repatriasiyadan imtina</a:t>
            </a:r>
            <a:r>
              <a:rPr lang="az-Latn-AZ" dirty="0" smtClean="0"/>
              <a:t> prinsipinə ziddi olaraq həyata keçirilən ekstradisiya və deportasiya halları </a:t>
            </a:r>
            <a:r>
              <a:rPr lang="en-GB" dirty="0" smtClean="0"/>
              <a:t>- </a:t>
            </a:r>
            <a:r>
              <a:rPr lang="en-GB" i="1" dirty="0" smtClean="0"/>
              <a:t>El-</a:t>
            </a:r>
            <a:r>
              <a:rPr lang="en-GB" i="1" dirty="0" err="1" smtClean="0"/>
              <a:t>Masri</a:t>
            </a:r>
            <a:r>
              <a:rPr lang="en-GB" dirty="0" smtClean="0"/>
              <a:t> </a:t>
            </a:r>
            <a:r>
              <a:rPr lang="az-Latn-AZ" dirty="0" smtClean="0"/>
              <a:t>və Polşa ilə bağlı işlər</a:t>
            </a:r>
            <a:r>
              <a:rPr lang="en-GB" dirty="0" smtClean="0"/>
              <a:t> </a:t>
            </a:r>
          </a:p>
          <a:p>
            <a:pPr lvl="1"/>
            <a:r>
              <a:rPr lang="az-Latn-AZ" dirty="0" smtClean="0"/>
              <a:t>Aydın tibbi göstərişlərin olmasına baxmayaraq, həbsdə olarkən lazımi tibbi yardımın göstərilməməsi, bax, məs</a:t>
            </a:r>
            <a:r>
              <a:rPr lang="en-GB" dirty="0" smtClean="0"/>
              <a:t>. </a:t>
            </a:r>
            <a:r>
              <a:rPr lang="en-GB" i="1" dirty="0" err="1" smtClean="0">
                <a:hlinkClick r:id="rId2"/>
              </a:rPr>
              <a:t>Boicenco</a:t>
            </a:r>
            <a:r>
              <a:rPr lang="en-GB" i="1" dirty="0" smtClean="0">
                <a:hlinkClick r:id="rId2"/>
              </a:rPr>
              <a:t> </a:t>
            </a:r>
            <a:r>
              <a:rPr lang="en-GB" i="1" dirty="0" err="1" smtClean="0">
                <a:hlinkClick r:id="rId2"/>
              </a:rPr>
              <a:t>Moldo</a:t>
            </a:r>
            <a:r>
              <a:rPr lang="az-Latn-AZ" i="1" dirty="0" smtClean="0">
                <a:hlinkClick r:id="rId2"/>
              </a:rPr>
              <a:t>vaya qarşı</a:t>
            </a:r>
            <a:r>
              <a:rPr lang="en-GB" i="1" dirty="0" smtClean="0"/>
              <a:t> </a:t>
            </a:r>
          </a:p>
          <a:p>
            <a:pPr lvl="1"/>
            <a:r>
              <a:rPr lang="az-Latn-AZ" dirty="0" smtClean="0"/>
              <a:t>Dindirmə zamanı polis zabitinin cinayət əməli törətmiş uşağa qarşı emosiyalara qapılaraq güc tətbiq etməsi </a:t>
            </a:r>
            <a:r>
              <a:rPr lang="en-GB" i="1" u="sng" dirty="0" err="1" smtClean="0">
                <a:hlinkClick r:id="rId3"/>
              </a:rPr>
              <a:t>Buyid</a:t>
            </a:r>
            <a:r>
              <a:rPr lang="az-Latn-AZ" i="1" u="sng" dirty="0" smtClean="0">
                <a:hlinkClick r:id="rId3"/>
              </a:rPr>
              <a:t> Belçikaya qarşı</a:t>
            </a:r>
            <a:r>
              <a:rPr lang="en-GB" i="1" u="sng" dirty="0" smtClean="0"/>
              <a:t> </a:t>
            </a:r>
            <a:endParaRPr lang="en-GB" dirty="0"/>
          </a:p>
        </p:txBody>
      </p:sp>
    </p:spTree>
    <p:extLst>
      <p:ext uri="{BB962C8B-B14F-4D97-AF65-F5344CB8AC3E}">
        <p14:creationId xmlns:p14="http://schemas.microsoft.com/office/powerpoint/2010/main" xmlns="" val="114217851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z-Latn-AZ" dirty="0" smtClean="0">
                <a:solidFill>
                  <a:srgbClr val="FF0000"/>
                </a:solidFill>
              </a:rPr>
              <a:t>NİYYƏTSİZLİK</a:t>
            </a:r>
            <a:r>
              <a:rPr lang="az-Latn-AZ" dirty="0" smtClean="0"/>
              <a:t> 3-cü maddəni istisna edə bilməz</a:t>
            </a:r>
            <a:r>
              <a:rPr lang="en-GB" dirty="0" smtClean="0"/>
              <a:t> </a:t>
            </a:r>
            <a:endParaRPr lang="en-GB" dirty="0"/>
          </a:p>
        </p:txBody>
      </p:sp>
      <p:sp>
        <p:nvSpPr>
          <p:cNvPr id="3" name="Content Placeholder 2"/>
          <p:cNvSpPr>
            <a:spLocks noGrp="1"/>
          </p:cNvSpPr>
          <p:nvPr>
            <p:ph idx="1"/>
          </p:nvPr>
        </p:nvSpPr>
        <p:spPr/>
        <p:txBody>
          <a:bodyPr>
            <a:normAutofit/>
          </a:bodyPr>
          <a:lstStyle/>
          <a:p>
            <a:r>
              <a:rPr lang="en-GB" dirty="0" smtClean="0">
                <a:hlinkClick r:id="rId2"/>
              </a:rPr>
              <a:t>H</a:t>
            </a:r>
            <a:r>
              <a:rPr lang="az-Latn-AZ" dirty="0" smtClean="0">
                <a:hlinkClick r:id="rId2"/>
              </a:rPr>
              <a:t>ümmətov Azərbaycana qarşı</a:t>
            </a:r>
            <a:r>
              <a:rPr lang="en-GB" dirty="0" smtClean="0"/>
              <a:t> – </a:t>
            </a:r>
            <a:r>
              <a:rPr lang="az-Latn-AZ" dirty="0" smtClean="0"/>
              <a:t> ömürlük azadlıqdan məhrum edilmə cəzasına məhkum edilmiş məhbusa lazımi tibbi qayğının göstərilməməsi</a:t>
            </a:r>
            <a:r>
              <a:rPr lang="en-US" dirty="0" smtClean="0"/>
              <a:t> </a:t>
            </a:r>
          </a:p>
          <a:p>
            <a:pPr lvl="1"/>
            <a:r>
              <a:rPr lang="en-US" dirty="0" smtClean="0"/>
              <a:t>120. </a:t>
            </a:r>
            <a:r>
              <a:rPr lang="az-Latn-AZ" dirty="0" smtClean="0"/>
              <a:t>Məhkəmə belə hesab edir ki, bu işdə, </a:t>
            </a:r>
            <a:r>
              <a:rPr lang="az-Latn-AZ" b="1" dirty="0" smtClean="0"/>
              <a:t>müraciət edən tərəfi alçatmaq və ya aşağılamaq üçün hər hansı bir niyyətin olduğunu göstərən dəlil yoxdur</a:t>
            </a:r>
            <a:r>
              <a:rPr lang="az-Latn-AZ" dirty="0" smtClean="0"/>
              <a:t>. Lakin, bu cür hər hansı bir məqsədin olmaması nəticə etibarilə Konvensiyanın 3-cü maddəsinin pozulması halının aşkar olunmayacağını istisna etmir. </a:t>
            </a:r>
            <a:r>
              <a:rPr lang="en-US" dirty="0" smtClean="0"/>
              <a:t>(</a:t>
            </a:r>
            <a:r>
              <a:rPr lang="az-Latn-AZ" dirty="0" smtClean="0"/>
              <a:t>Bax</a:t>
            </a:r>
            <a:r>
              <a:rPr lang="en-US" dirty="0" smtClean="0"/>
              <a:t> </a:t>
            </a:r>
            <a:r>
              <a:rPr lang="en-US" dirty="0"/>
              <a:t>V. </a:t>
            </a:r>
            <a:r>
              <a:rPr lang="az-Latn-AZ" dirty="0" smtClean="0"/>
              <a:t>Birləşmiş Krallığa qarşı</a:t>
            </a:r>
            <a:r>
              <a:rPr lang="en-US" dirty="0" smtClean="0"/>
              <a:t> </a:t>
            </a:r>
            <a:r>
              <a:rPr lang="en-US" dirty="0"/>
              <a:t>[GC], no. </a:t>
            </a:r>
            <a:r>
              <a:rPr lang="en-US" dirty="0">
                <a:hlinkClick r:id="rId3"/>
              </a:rPr>
              <a:t>24888/94</a:t>
            </a:r>
            <a:r>
              <a:rPr lang="en-US" dirty="0"/>
              <a:t>, § 71</a:t>
            </a:r>
            <a:r>
              <a:rPr lang="en-US" dirty="0" smtClean="0"/>
              <a:t>,</a:t>
            </a:r>
            <a:r>
              <a:rPr lang="az-Latn-AZ" dirty="0" smtClean="0"/>
              <a:t> </a:t>
            </a:r>
            <a:r>
              <a:rPr lang="en-US" dirty="0" smtClean="0"/>
              <a:t>ECHR </a:t>
            </a:r>
            <a:r>
              <a:rPr lang="en-US" dirty="0"/>
              <a:t>1999-IX, </a:t>
            </a:r>
            <a:r>
              <a:rPr lang="az-Latn-AZ" dirty="0" smtClean="0"/>
              <a:t>və</a:t>
            </a:r>
            <a:r>
              <a:rPr lang="en-US" dirty="0" smtClean="0"/>
              <a:t> </a:t>
            </a:r>
            <a:r>
              <a:rPr lang="en-US" dirty="0"/>
              <a:t>Peers </a:t>
            </a:r>
            <a:r>
              <a:rPr lang="az-Latn-AZ" dirty="0" smtClean="0"/>
              <a:t>Yunanıstana qarşı</a:t>
            </a:r>
            <a:r>
              <a:rPr lang="en-US" dirty="0" smtClean="0"/>
              <a:t>, </a:t>
            </a:r>
            <a:r>
              <a:rPr lang="en-US" dirty="0"/>
              <a:t>no. </a:t>
            </a:r>
            <a:r>
              <a:rPr lang="en-US" dirty="0">
                <a:hlinkClick r:id="rId3"/>
              </a:rPr>
              <a:t>28524/95</a:t>
            </a:r>
            <a:r>
              <a:rPr lang="en-US" dirty="0"/>
              <a:t>, § 74, ECHR 2001-III</a:t>
            </a:r>
            <a:r>
              <a:rPr lang="en-US" dirty="0" smtClean="0"/>
              <a:t>).</a:t>
            </a:r>
          </a:p>
          <a:p>
            <a:pPr lvl="1"/>
            <a:endParaRPr lang="en-GB" dirty="0" smtClean="0"/>
          </a:p>
          <a:p>
            <a:pPr lvl="1"/>
            <a:endParaRPr lang="en-US" dirty="0"/>
          </a:p>
        </p:txBody>
      </p:sp>
    </p:spTree>
    <p:extLst>
      <p:ext uri="{BB962C8B-B14F-4D97-AF65-F5344CB8AC3E}">
        <p14:creationId xmlns:p14="http://schemas.microsoft.com/office/powerpoint/2010/main" xmlns="" val="111205808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z-Latn-AZ" dirty="0" smtClean="0">
                <a:solidFill>
                  <a:srgbClr val="000000"/>
                </a:solidFill>
              </a:rPr>
              <a:t>NƏTİCƏLİ üsula qarşı ŞƏRTSİZ </a:t>
            </a:r>
            <a:endParaRPr lang="en-GB" dirty="0">
              <a:solidFill>
                <a:srgbClr val="000000"/>
              </a:solidFill>
            </a:endParaRPr>
          </a:p>
        </p:txBody>
      </p:sp>
      <p:sp>
        <p:nvSpPr>
          <p:cNvPr id="3" name="Content Placeholder 2"/>
          <p:cNvSpPr>
            <a:spLocks noGrp="1"/>
          </p:cNvSpPr>
          <p:nvPr>
            <p:ph idx="1"/>
          </p:nvPr>
        </p:nvSpPr>
        <p:spPr/>
        <p:txBody>
          <a:bodyPr>
            <a:normAutofit/>
          </a:bodyPr>
          <a:lstStyle/>
          <a:p>
            <a:pPr marL="0" indent="0">
              <a:buNone/>
            </a:pPr>
            <a:r>
              <a:rPr lang="az-Latn-AZ" dirty="0" smtClean="0"/>
              <a:t>Vəziyyətlərin 3-cü maddənin tətbiq dairəsinə aid edilməsində tətbiq oluna bilən iki növ MƏNƏVİ əsaslandırma mövcuddur. </a:t>
            </a:r>
            <a:endParaRPr lang="x-none" dirty="0"/>
          </a:p>
          <a:p>
            <a:pPr fontAlgn="ctr"/>
            <a:r>
              <a:rPr lang="az-Latn-AZ" dirty="0" smtClean="0"/>
              <a:t>NƏTİCƏLİ əsaslandırmada hərəkətin NƏTİCƏLƏRİNƏ istinad olunur, yəni hərəkətin nəticələrində mənəvi baxımdan düzgünlük müəyyən edilir </a:t>
            </a:r>
            <a:r>
              <a:rPr lang="x-none" smtClean="0"/>
              <a:t>(</a:t>
            </a:r>
            <a:r>
              <a:rPr lang="az-Latn-AZ" dirty="0" smtClean="0"/>
              <a:t>məsələn, utilitarizm) </a:t>
            </a:r>
          </a:p>
          <a:p>
            <a:pPr fontAlgn="ctr"/>
            <a:r>
              <a:rPr lang="az-Latn-AZ" dirty="0" smtClean="0"/>
              <a:t>ŞƏRTSİZ əsaslandırmada isə HƏRƏKƏTİN özünün düzgünlüyünə və ya yanlışlığına istinad olunur, yəni nəticələrdən asılı olmayaraq, müəyyən vəzifələrdə və hüquqlarda mənəvi baxımdan düzgünlük müəyyən edilir </a:t>
            </a:r>
            <a:r>
              <a:rPr lang="en-GB" dirty="0" smtClean="0"/>
              <a:t>(</a:t>
            </a:r>
            <a:r>
              <a:rPr lang="az-Latn-AZ" dirty="0" smtClean="0"/>
              <a:t>məs</a:t>
            </a:r>
            <a:r>
              <a:rPr lang="en-GB" dirty="0" smtClean="0"/>
              <a:t>. </a:t>
            </a:r>
            <a:r>
              <a:rPr lang="az-Latn-AZ" dirty="0"/>
              <a:t>İ</a:t>
            </a:r>
            <a:r>
              <a:rPr lang="en-GB" dirty="0" err="1" smtClean="0"/>
              <a:t>mmanuel</a:t>
            </a:r>
            <a:r>
              <a:rPr lang="en-GB" dirty="0" smtClean="0"/>
              <a:t> Kant)   </a:t>
            </a:r>
            <a:r>
              <a:rPr lang="en-US" dirty="0" smtClean="0"/>
              <a:t> </a:t>
            </a:r>
            <a:endParaRPr lang="en-GB" dirty="0"/>
          </a:p>
          <a:p>
            <a:endParaRPr lang="en-GB" dirty="0"/>
          </a:p>
        </p:txBody>
      </p:sp>
    </p:spTree>
    <p:extLst>
      <p:ext uri="{BB962C8B-B14F-4D97-AF65-F5344CB8AC3E}">
        <p14:creationId xmlns:p14="http://schemas.microsoft.com/office/powerpoint/2010/main" xmlns="" val="257095124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solidFill>
                  <a:srgbClr val="000000"/>
                </a:solidFill>
              </a:rPr>
              <a:t>NƏTİCƏLİ </a:t>
            </a:r>
            <a:r>
              <a:rPr lang="en-GB" dirty="0" err="1">
                <a:solidFill>
                  <a:srgbClr val="000000"/>
                </a:solidFill>
              </a:rPr>
              <a:t>üsula</a:t>
            </a:r>
            <a:r>
              <a:rPr lang="en-GB" dirty="0">
                <a:solidFill>
                  <a:srgbClr val="000000"/>
                </a:solidFill>
              </a:rPr>
              <a:t> </a:t>
            </a:r>
            <a:r>
              <a:rPr lang="en-GB" dirty="0" err="1">
                <a:solidFill>
                  <a:srgbClr val="000000"/>
                </a:solidFill>
              </a:rPr>
              <a:t>qarşı</a:t>
            </a:r>
            <a:r>
              <a:rPr lang="en-GB" dirty="0">
                <a:solidFill>
                  <a:srgbClr val="000000"/>
                </a:solidFill>
              </a:rPr>
              <a:t> </a:t>
            </a:r>
            <a:r>
              <a:rPr lang="en-GB" dirty="0" smtClean="0">
                <a:solidFill>
                  <a:srgbClr val="000000"/>
                </a:solidFill>
              </a:rPr>
              <a:t>ŞƏRTSİZ</a:t>
            </a:r>
            <a:endParaRPr lang="en-GB" dirty="0">
              <a:solidFill>
                <a:srgbClr val="000000"/>
              </a:solidFill>
            </a:endParaRPr>
          </a:p>
        </p:txBody>
      </p:sp>
      <p:sp>
        <p:nvSpPr>
          <p:cNvPr id="3" name="Content Placeholder 2"/>
          <p:cNvSpPr>
            <a:spLocks noGrp="1"/>
          </p:cNvSpPr>
          <p:nvPr>
            <p:ph idx="1"/>
          </p:nvPr>
        </p:nvSpPr>
        <p:spPr>
          <a:xfrm>
            <a:off x="838200" y="1417320"/>
            <a:ext cx="10515600" cy="5109209"/>
          </a:xfrm>
        </p:spPr>
        <p:txBody>
          <a:bodyPr>
            <a:normAutofit fontScale="92500" lnSpcReduction="20000"/>
          </a:bodyPr>
          <a:lstStyle/>
          <a:p>
            <a:pPr marL="0" indent="0">
              <a:buNone/>
            </a:pPr>
            <a:r>
              <a:rPr lang="az-Latn-AZ" dirty="0" smtClean="0"/>
              <a:t>Bu əsaslandırma NECƏ 3-cü maddəyə tətbiq edilir? </a:t>
            </a:r>
            <a:endParaRPr lang="x-none" dirty="0"/>
          </a:p>
          <a:p>
            <a:pPr fontAlgn="ctr"/>
            <a:r>
              <a:rPr lang="az-Latn-AZ" dirty="0" smtClean="0"/>
              <a:t>NƏTİCƏLİ əsaslandırma tətbiq edilməni genişləndirməyə imkan verir və fərdə </a:t>
            </a:r>
            <a:r>
              <a:rPr lang="az-Latn-AZ" b="1" dirty="0" smtClean="0"/>
              <a:t>vurulan ziyan </a:t>
            </a:r>
            <a:r>
              <a:rPr lang="az-Latn-AZ" dirty="0" smtClean="0"/>
              <a:t>nəzərdən keçirilir. </a:t>
            </a:r>
            <a:endParaRPr lang="en-GB" dirty="0" smtClean="0"/>
          </a:p>
          <a:p>
            <a:pPr marL="457200" lvl="1" indent="0" fontAlgn="ctr">
              <a:buNone/>
            </a:pPr>
            <a:r>
              <a:rPr lang="az-Latn-AZ" dirty="0" smtClean="0"/>
              <a:t>Məs.</a:t>
            </a:r>
            <a:r>
              <a:rPr lang="en-GB" dirty="0" smtClean="0"/>
              <a:t> </a:t>
            </a:r>
            <a:r>
              <a:rPr lang="en-GB" dirty="0" err="1" smtClean="0">
                <a:hlinkClick r:id="rId2"/>
              </a:rPr>
              <a:t>Gafgen</a:t>
            </a:r>
            <a:r>
              <a:rPr lang="en-GB" dirty="0" smtClean="0">
                <a:hlinkClick r:id="rId2"/>
              </a:rPr>
              <a:t> </a:t>
            </a:r>
            <a:r>
              <a:rPr lang="az-Latn-AZ" dirty="0" smtClean="0">
                <a:hlinkClick r:id="rId2"/>
              </a:rPr>
              <a:t>Almaniyaya qarşı</a:t>
            </a:r>
            <a:r>
              <a:rPr lang="az-Latn-AZ" dirty="0" smtClean="0"/>
              <a:t>, itkin düşmüş uşağın yerinin müəyyən olunması üçün polis tərəfindən fiziki güc tətbiq etmək hədələri</a:t>
            </a:r>
            <a:r>
              <a:rPr lang="en-US" dirty="0" smtClean="0"/>
              <a:t>.</a:t>
            </a:r>
          </a:p>
          <a:p>
            <a:pPr marL="457200" lvl="1" indent="0" fontAlgn="ctr">
              <a:buNone/>
            </a:pPr>
            <a:r>
              <a:rPr lang="en-US" dirty="0" smtClean="0"/>
              <a:t>108</a:t>
            </a:r>
            <a:r>
              <a:rPr lang="en-US" dirty="0"/>
              <a:t>. </a:t>
            </a:r>
            <a:r>
              <a:rPr lang="az-Latn-AZ" dirty="0" smtClean="0"/>
              <a:t>Müraicət edən tərəfin məruz qaldığı rəftarı səciyyələndirmək üçün müvafiq amilləri nəzərdən keçirdikdən sonra, Məhkəmə onunla kifayətlənmişdir ki, müraciət edən tərəfə qarşı informasiya almaq məqsədilə edilən real və birbaşa hədələrdə təkzib edilən davranışın 3-cü maddənin tətbiq dairəsinə aid edilməsi üçün minimum dərəcədə sərtlik olmuşdur. ...</a:t>
            </a:r>
            <a:r>
              <a:rPr lang="az-Latn-AZ" b="1" dirty="0" smtClean="0"/>
              <a:t>işgəncə verməklə hədələmə işgəncəyə bərabərdir, çünki işgəncə öz təbiətinə görə həm fiziki ağrını, həm də əqli iztiraba məruz qalmanı əhatə edir. Xüsusilə, fiziki işgəncə qorxusu özü əqli işgəncə hesab edilə bilər.</a:t>
            </a:r>
            <a:r>
              <a:rPr lang="az-Latn-AZ" dirty="0" smtClean="0"/>
              <a:t> Lakin, bu fiziki işgəncə hədəsinin psixoloji işgəncə və ya qeyri-insani və ya ləyaqəti alçaldan rəftar hesab edilməsi bu işdəki digər hallardan asılıdır, o cümlədən xüsusən də </a:t>
            </a:r>
            <a:r>
              <a:rPr lang="az-Latn-AZ" b="1" dirty="0" smtClean="0"/>
              <a:t>göstərilən təzyiqin sərtliyi və əqli iztiraba məruz qoyma intensivliyi </a:t>
            </a:r>
            <a:r>
              <a:rPr lang="az-Latn-AZ" dirty="0" smtClean="0"/>
              <a:t>... şəxsi (müraciət edən tərəfi) dindirmə üsulu...  </a:t>
            </a:r>
            <a:r>
              <a:rPr lang="az-Latn-AZ" b="1" dirty="0"/>
              <a:t>h</a:t>
            </a:r>
            <a:r>
              <a:rPr lang="az-Latn-AZ" b="1" dirty="0" smtClean="0"/>
              <a:t>ərəkətin 3-cü maddə ilə qadağan olunmuş qeyri-insani rəftar hesab edilməsi üçün kifayət qədər ciddi olmuşdur, lakin işgəncə kimi qəbul edilməsi üçün tələb olunan qəddarlıq səviyyəsinə çatmamışdır. </a:t>
            </a:r>
            <a:endParaRPr lang="en-GB" b="1" dirty="0"/>
          </a:p>
        </p:txBody>
      </p:sp>
    </p:spTree>
    <p:extLst>
      <p:ext uri="{BB962C8B-B14F-4D97-AF65-F5344CB8AC3E}">
        <p14:creationId xmlns:p14="http://schemas.microsoft.com/office/powerpoint/2010/main" xmlns="" val="241993244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solidFill>
                  <a:srgbClr val="000000"/>
                </a:solidFill>
              </a:rPr>
              <a:t>NƏTİCƏLİ </a:t>
            </a:r>
            <a:r>
              <a:rPr lang="en-GB" dirty="0" err="1">
                <a:solidFill>
                  <a:srgbClr val="000000"/>
                </a:solidFill>
              </a:rPr>
              <a:t>üsula</a:t>
            </a:r>
            <a:r>
              <a:rPr lang="en-GB" dirty="0">
                <a:solidFill>
                  <a:srgbClr val="000000"/>
                </a:solidFill>
              </a:rPr>
              <a:t> </a:t>
            </a:r>
            <a:r>
              <a:rPr lang="en-GB" dirty="0" err="1">
                <a:solidFill>
                  <a:srgbClr val="000000"/>
                </a:solidFill>
              </a:rPr>
              <a:t>qarşı</a:t>
            </a:r>
            <a:r>
              <a:rPr lang="en-GB" dirty="0">
                <a:solidFill>
                  <a:srgbClr val="000000"/>
                </a:solidFill>
              </a:rPr>
              <a:t> </a:t>
            </a:r>
            <a:r>
              <a:rPr lang="en-GB" dirty="0" smtClean="0">
                <a:solidFill>
                  <a:srgbClr val="000000"/>
                </a:solidFill>
              </a:rPr>
              <a:t>ŞƏRTSİZ</a:t>
            </a:r>
            <a:endParaRPr lang="en-GB" dirty="0">
              <a:solidFill>
                <a:srgbClr val="000000"/>
              </a:solidFill>
            </a:endParaRPr>
          </a:p>
        </p:txBody>
      </p:sp>
      <p:sp>
        <p:nvSpPr>
          <p:cNvPr id="3" name="Content Placeholder 2"/>
          <p:cNvSpPr>
            <a:spLocks noGrp="1"/>
          </p:cNvSpPr>
          <p:nvPr>
            <p:ph idx="1"/>
          </p:nvPr>
        </p:nvSpPr>
        <p:spPr/>
        <p:txBody>
          <a:bodyPr>
            <a:normAutofit fontScale="92500" lnSpcReduction="10000"/>
          </a:bodyPr>
          <a:lstStyle/>
          <a:p>
            <a:pPr marL="0" indent="0">
              <a:buNone/>
            </a:pPr>
            <a:r>
              <a:rPr lang="en-GB" dirty="0" smtClean="0"/>
              <a:t>Bu </a:t>
            </a:r>
            <a:r>
              <a:rPr lang="en-GB" dirty="0" err="1"/>
              <a:t>əsaslandırma</a:t>
            </a:r>
            <a:r>
              <a:rPr lang="en-GB" dirty="0"/>
              <a:t> </a:t>
            </a:r>
            <a:r>
              <a:rPr lang="az-Latn-AZ" dirty="0" smtClean="0"/>
              <a:t>NECƏ</a:t>
            </a:r>
            <a:r>
              <a:rPr lang="en-GB" dirty="0" smtClean="0"/>
              <a:t> </a:t>
            </a:r>
            <a:r>
              <a:rPr lang="en-GB" dirty="0" err="1"/>
              <a:t>şəkildə</a:t>
            </a:r>
            <a:r>
              <a:rPr lang="en-GB" dirty="0"/>
              <a:t> 3-cü </a:t>
            </a:r>
            <a:r>
              <a:rPr lang="en-GB" dirty="0" err="1"/>
              <a:t>maddəyə</a:t>
            </a:r>
            <a:r>
              <a:rPr lang="en-GB" dirty="0"/>
              <a:t> </a:t>
            </a:r>
            <a:r>
              <a:rPr lang="en-GB" dirty="0" err="1"/>
              <a:t>tətbiq</a:t>
            </a:r>
            <a:r>
              <a:rPr lang="en-GB" dirty="0"/>
              <a:t> </a:t>
            </a:r>
            <a:r>
              <a:rPr lang="en-GB" dirty="0" err="1"/>
              <a:t>edilir</a:t>
            </a:r>
            <a:r>
              <a:rPr lang="en-GB" dirty="0"/>
              <a:t>? </a:t>
            </a:r>
            <a:endParaRPr lang="x-none" dirty="0"/>
          </a:p>
          <a:p>
            <a:pPr fontAlgn="ctr"/>
            <a:r>
              <a:rPr lang="az-Latn-AZ" dirty="0" smtClean="0"/>
              <a:t>ŞƏRTSİZ əsaslandırma hər hansı bir səbəbdən hər hansı bir rəftarı qadağan edir və hansı səbəbin olmasına baxmayaraq hər hansı bir əsaslandırmanı rədd edir. </a:t>
            </a:r>
            <a:endParaRPr lang="en-GB" dirty="0" smtClean="0"/>
          </a:p>
          <a:p>
            <a:pPr lvl="1" fontAlgn="ctr"/>
            <a:r>
              <a:rPr lang="az-Latn-AZ" dirty="0" smtClean="0"/>
              <a:t>Məs.</a:t>
            </a:r>
            <a:r>
              <a:rPr lang="en-GB" dirty="0" smtClean="0"/>
              <a:t> “</a:t>
            </a:r>
            <a:r>
              <a:rPr lang="az-Latn-AZ" dirty="0" smtClean="0"/>
              <a:t>Konvensiyadakı əksər maddi normalardan fərqli olaraq, 3-cü maddədə hər hansı istisnalar və </a:t>
            </a:r>
            <a:r>
              <a:rPr lang="az-Latn-AZ" b="1" dirty="0" smtClean="0"/>
              <a:t>əhalinin həyatını təhlükə altına alan fövqəladə halda 15-ci maddənin 2-ci paraqrafına əsasən yol verilə bilən hallardan kənara çıxma </a:t>
            </a:r>
            <a:r>
              <a:rPr lang="az-Latn-AZ" dirty="0" smtClean="0"/>
              <a:t>nəzərdə tutulmur. </a:t>
            </a:r>
            <a:r>
              <a:rPr lang="en-US" dirty="0" smtClean="0"/>
              <a:t>(</a:t>
            </a:r>
            <a:r>
              <a:rPr lang="az-Latn-AZ" dirty="0" smtClean="0"/>
              <a:t>bax,</a:t>
            </a:r>
            <a:r>
              <a:rPr lang="en-US" dirty="0" smtClean="0"/>
              <a:t> </a:t>
            </a:r>
            <a:r>
              <a:rPr lang="en-US" i="1" dirty="0" err="1"/>
              <a:t>Selmouni</a:t>
            </a:r>
            <a:r>
              <a:rPr lang="en-US" i="1" dirty="0"/>
              <a:t> </a:t>
            </a:r>
            <a:r>
              <a:rPr lang="az-Latn-AZ" i="1" dirty="0" smtClean="0"/>
              <a:t>Fransaya qarşı</a:t>
            </a:r>
            <a:r>
              <a:rPr lang="en-US" dirty="0" smtClean="0"/>
              <a:t> </a:t>
            </a:r>
            <a:r>
              <a:rPr lang="en-US" dirty="0"/>
              <a:t>[GC], no. 25803/94, § 95…). </a:t>
            </a:r>
            <a:r>
              <a:rPr lang="az-Latn-AZ" dirty="0" smtClean="0"/>
              <a:t>Məhkəmə təsdiq etmişdir ki,</a:t>
            </a:r>
            <a:r>
              <a:rPr lang="az-Latn-AZ" dirty="0"/>
              <a:t> </a:t>
            </a:r>
            <a:r>
              <a:rPr lang="az-Latn-AZ" dirty="0" smtClean="0"/>
              <a:t>hətta terrorçuluq və mütəşəkkil cinayətkarlığa qarşı mübarizə kimi ən çətin hallarda belə, </a:t>
            </a:r>
            <a:r>
              <a:rPr lang="az-Latn-AZ" b="1" dirty="0" smtClean="0"/>
              <a:t>Konvensiya, müvafiq şəxsin davranışından asılı olmayaraq, mütləq mənada işgəncəni və qeyri-insani və ya ləyaqəti alçaldan rəftarı və ya cəzanı qadağan edir</a:t>
            </a:r>
            <a:r>
              <a:rPr lang="az-Latn-AZ" dirty="0" smtClean="0"/>
              <a:t> (bax,</a:t>
            </a:r>
            <a:r>
              <a:rPr lang="en-US" dirty="0" smtClean="0"/>
              <a:t> </a:t>
            </a:r>
            <a:r>
              <a:rPr lang="en-US" dirty="0" err="1"/>
              <a:t>Chahal</a:t>
            </a:r>
            <a:r>
              <a:rPr lang="en-US" dirty="0"/>
              <a:t> </a:t>
            </a:r>
            <a:r>
              <a:rPr lang="az-Latn-AZ" dirty="0" smtClean="0"/>
              <a:t>Birləşmiş Krallığa qarşı, </a:t>
            </a:r>
            <a:r>
              <a:rPr lang="en-US" dirty="0" smtClean="0"/>
              <a:t>15 </a:t>
            </a:r>
            <a:r>
              <a:rPr lang="az-Latn-AZ" dirty="0" smtClean="0"/>
              <a:t>noyabr</a:t>
            </a:r>
            <a:r>
              <a:rPr lang="en-US" dirty="0" smtClean="0"/>
              <a:t>1996</a:t>
            </a:r>
            <a:r>
              <a:rPr lang="az-Latn-AZ" dirty="0" smtClean="0"/>
              <a:t>-cı il</a:t>
            </a:r>
            <a:r>
              <a:rPr lang="en-US" dirty="0" smtClean="0"/>
              <a:t>, </a:t>
            </a:r>
            <a:r>
              <a:rPr lang="en-US" dirty="0"/>
              <a:t>§ 79, …). </a:t>
            </a:r>
            <a:endParaRPr lang="en-GB" dirty="0"/>
          </a:p>
          <a:p>
            <a:pPr lvl="1" fontAlgn="ctr"/>
            <a:endParaRPr lang="az-Latn-AZ" dirty="0" smtClean="0"/>
          </a:p>
          <a:p>
            <a:pPr lvl="1" fontAlgn="ctr"/>
            <a:endParaRPr lang="az-Latn-AZ" dirty="0"/>
          </a:p>
        </p:txBody>
      </p:sp>
    </p:spTree>
    <p:extLst>
      <p:ext uri="{BB962C8B-B14F-4D97-AF65-F5344CB8AC3E}">
        <p14:creationId xmlns:p14="http://schemas.microsoft.com/office/powerpoint/2010/main" xmlns="" val="73134538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z-Latn-AZ" dirty="0" smtClean="0">
                <a:solidFill>
                  <a:srgbClr val="000000"/>
                </a:solidFill>
              </a:rPr>
              <a:t>PROSEDURA qarşı MAHİYYƏT</a:t>
            </a:r>
            <a:r>
              <a:rPr lang="en-GB" dirty="0" smtClean="0">
                <a:solidFill>
                  <a:srgbClr val="FF0000"/>
                </a:solidFill>
              </a:rPr>
              <a:t> </a:t>
            </a:r>
            <a:endParaRPr lang="en-GB" dirty="0">
              <a:solidFill>
                <a:srgbClr val="FF0000"/>
              </a:solidFill>
            </a:endParaRPr>
          </a:p>
        </p:txBody>
      </p:sp>
      <p:sp>
        <p:nvSpPr>
          <p:cNvPr id="3" name="Content Placeholder 2"/>
          <p:cNvSpPr>
            <a:spLocks noGrp="1"/>
          </p:cNvSpPr>
          <p:nvPr>
            <p:ph idx="1"/>
          </p:nvPr>
        </p:nvSpPr>
        <p:spPr/>
        <p:txBody>
          <a:bodyPr/>
          <a:lstStyle/>
          <a:p>
            <a:r>
              <a:rPr lang="az-Latn-AZ" dirty="0" smtClean="0"/>
              <a:t>MAHİYYƏT – NƏYİN BAŞ VERDİYİNİ müəyyən etmək üçün nəticələrə, fəsadlara və məhdudiyyətlərə istinad olunur</a:t>
            </a:r>
            <a:r>
              <a:rPr lang="en-GB" dirty="0" smtClean="0"/>
              <a:t> </a:t>
            </a:r>
          </a:p>
          <a:p>
            <a:pPr lvl="1"/>
            <a:r>
              <a:rPr lang="az-Latn-AZ" dirty="0" smtClean="0"/>
              <a:t>«hər hansı bir əsaslı şübhədən kənar» olaraq müəyyən edilməlidir </a:t>
            </a:r>
            <a:r>
              <a:rPr lang="en-GB" dirty="0" smtClean="0"/>
              <a:t>(</a:t>
            </a:r>
            <a:r>
              <a:rPr lang="az-Latn-AZ" dirty="0" smtClean="0">
                <a:hlinkClick r:id="rId2"/>
              </a:rPr>
              <a:t>İ</a:t>
            </a:r>
            <a:r>
              <a:rPr lang="en-GB" dirty="0" smtClean="0">
                <a:hlinkClick r:id="rId2"/>
              </a:rPr>
              <a:t>r</a:t>
            </a:r>
            <a:r>
              <a:rPr lang="az-Latn-AZ" dirty="0" smtClean="0">
                <a:hlinkClick r:id="rId2"/>
              </a:rPr>
              <a:t>landiya Böyük Britaniyaya qarşı</a:t>
            </a:r>
            <a:r>
              <a:rPr lang="en-GB" dirty="0" smtClean="0"/>
              <a:t>)</a:t>
            </a:r>
          </a:p>
          <a:p>
            <a:r>
              <a:rPr lang="en-GB" dirty="0" smtClean="0"/>
              <a:t>PRO</a:t>
            </a:r>
            <a:r>
              <a:rPr lang="az-Latn-AZ" dirty="0" smtClean="0"/>
              <a:t>SEDUR</a:t>
            </a:r>
            <a:r>
              <a:rPr lang="en-GB" dirty="0" smtClean="0"/>
              <a:t> – </a:t>
            </a:r>
            <a:r>
              <a:rPr lang="az-Latn-AZ" dirty="0" smtClean="0"/>
              <a:t>NƏYİN BAŞ VERDİYİ NECƏ müəyyən edilmişdir</a:t>
            </a:r>
            <a:endParaRPr lang="en-GB" dirty="0" smtClean="0"/>
          </a:p>
          <a:p>
            <a:pPr lvl="1"/>
            <a:r>
              <a:rPr lang="az-Latn-AZ" dirty="0"/>
              <a:t>k</a:t>
            </a:r>
            <a:r>
              <a:rPr lang="az-Latn-AZ" dirty="0" smtClean="0"/>
              <a:t>ifayət qədər etibarlı dəlillərə və ya sübuta yetirilə bilən iddialara əsaslanmalıdır (mahiyyət üzrə araşdırmanı müəyyən edən iddialar - </a:t>
            </a:r>
            <a:r>
              <a:rPr lang="en-GB" dirty="0" smtClean="0"/>
              <a:t> </a:t>
            </a:r>
            <a:r>
              <a:rPr lang="en-GB" dirty="0" err="1" smtClean="0">
                <a:hlinkClick r:id="rId3"/>
              </a:rPr>
              <a:t>Mehdiyev</a:t>
            </a:r>
            <a:r>
              <a:rPr lang="en-GB" dirty="0" smtClean="0">
                <a:hlinkClick r:id="rId3"/>
              </a:rPr>
              <a:t> </a:t>
            </a:r>
            <a:r>
              <a:rPr lang="az-Latn-AZ" dirty="0" smtClean="0">
                <a:hlinkClick r:id="rId3"/>
              </a:rPr>
              <a:t>Azərbaycana qarşı</a:t>
            </a:r>
            <a:r>
              <a:rPr lang="en-GB" dirty="0" smtClean="0"/>
              <a:t>) </a:t>
            </a:r>
            <a:endParaRPr lang="en-GB" dirty="0"/>
          </a:p>
          <a:p>
            <a:endParaRPr lang="en-GB" dirty="0"/>
          </a:p>
        </p:txBody>
      </p:sp>
    </p:spTree>
    <p:extLst>
      <p:ext uri="{BB962C8B-B14F-4D97-AF65-F5344CB8AC3E}">
        <p14:creationId xmlns:p14="http://schemas.microsoft.com/office/powerpoint/2010/main" xmlns="" val="13419904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z-Latn-AZ" dirty="0" smtClean="0"/>
              <a:t>Vəziyyətlər / Kontekstlər</a:t>
            </a:r>
            <a:r>
              <a:rPr lang="en-GB" dirty="0" smtClean="0"/>
              <a:t> </a:t>
            </a:r>
            <a:endParaRPr lang="en-GB" dirty="0"/>
          </a:p>
        </p:txBody>
      </p:sp>
      <p:sp>
        <p:nvSpPr>
          <p:cNvPr id="3" name="Content Placeholder 2"/>
          <p:cNvSpPr>
            <a:spLocks noGrp="1"/>
          </p:cNvSpPr>
          <p:nvPr>
            <p:ph idx="1"/>
          </p:nvPr>
        </p:nvSpPr>
        <p:spPr/>
        <p:txBody>
          <a:bodyPr>
            <a:normAutofit lnSpcReduction="10000"/>
          </a:bodyPr>
          <a:lstStyle/>
          <a:p>
            <a:r>
              <a:rPr lang="az-Latn-AZ" dirty="0" smtClean="0">
                <a:hlinkClick r:id="rId2" action="ppaction://hlinksldjump"/>
              </a:rPr>
              <a:t>Məcburetmə və etiraflara nail olma</a:t>
            </a:r>
            <a:endParaRPr lang="en-GB" dirty="0" smtClean="0"/>
          </a:p>
          <a:p>
            <a:r>
              <a:rPr lang="az-Latn-AZ" dirty="0" smtClean="0">
                <a:hlinkClick r:id="rId3" action="ppaction://hlinksldjump"/>
              </a:rPr>
              <a:t>Həbsdə olarkən</a:t>
            </a:r>
            <a:r>
              <a:rPr lang="en-GB" dirty="0" smtClean="0">
                <a:hlinkClick r:id="rId3" action="ppaction://hlinksldjump"/>
              </a:rPr>
              <a:t> </a:t>
            </a:r>
            <a:endParaRPr lang="en-GB" dirty="0"/>
          </a:p>
          <a:p>
            <a:r>
              <a:rPr lang="az-Latn-AZ" dirty="0" smtClean="0"/>
              <a:t>Həbs və polisin gücündən hədsiz istifadə, o cümlədən araşdırma aparılan zaman məhdudlaşdırıcı tədbirlər</a:t>
            </a:r>
            <a:endParaRPr lang="en-GB" dirty="0" smtClean="0"/>
          </a:p>
          <a:p>
            <a:r>
              <a:rPr lang="az-Latn-AZ" dirty="0" smtClean="0"/>
              <a:t>Saxlama şəraiti</a:t>
            </a:r>
            <a:endParaRPr lang="en-GB" dirty="0" smtClean="0"/>
          </a:p>
          <a:p>
            <a:r>
              <a:rPr lang="az-Latn-AZ" dirty="0" smtClean="0"/>
              <a:t>Həbsdə olarkən lazımi tibbi yardım</a:t>
            </a:r>
            <a:endParaRPr lang="en-GB" dirty="0" smtClean="0"/>
          </a:p>
          <a:p>
            <a:r>
              <a:rPr lang="az-Latn-AZ" dirty="0" smtClean="0"/>
              <a:t>Esktradisiya və deportasiyalar (məcburi repatriasiyadan imtina) </a:t>
            </a:r>
            <a:r>
              <a:rPr lang="en-GB" dirty="0" smtClean="0"/>
              <a:t> </a:t>
            </a:r>
          </a:p>
          <a:p>
            <a:r>
              <a:rPr lang="az-Latn-AZ" dirty="0" smtClean="0"/>
              <a:t>Kütləvi iğtişaşlar</a:t>
            </a:r>
            <a:r>
              <a:rPr lang="en-GB" dirty="0" smtClean="0"/>
              <a:t> </a:t>
            </a:r>
          </a:p>
          <a:p>
            <a:r>
              <a:rPr lang="az-Latn-AZ" dirty="0" smtClean="0"/>
              <a:t>Cəzasızlıq</a:t>
            </a:r>
            <a:endParaRPr lang="en-GB" dirty="0" smtClean="0"/>
          </a:p>
          <a:p>
            <a:pPr marL="0" indent="0">
              <a:buNone/>
            </a:pPr>
            <a:endParaRPr lang="en-GB" dirty="0" smtClean="0"/>
          </a:p>
        </p:txBody>
      </p:sp>
    </p:spTree>
    <p:extLst>
      <p:ext uri="{BB962C8B-B14F-4D97-AF65-F5344CB8AC3E}">
        <p14:creationId xmlns:p14="http://schemas.microsoft.com/office/powerpoint/2010/main" xmlns="" val="275730472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z-Latn-AZ" dirty="0" smtClean="0"/>
              <a:t>Vəziyyətlər / Kontekstlər</a:t>
            </a:r>
            <a:r>
              <a:rPr lang="en-GB" dirty="0" smtClean="0"/>
              <a:t> </a:t>
            </a:r>
            <a:endParaRPr lang="en-GB" dirty="0"/>
          </a:p>
        </p:txBody>
      </p:sp>
      <p:sp>
        <p:nvSpPr>
          <p:cNvPr id="3" name="Content Placeholder 2"/>
          <p:cNvSpPr>
            <a:spLocks noGrp="1"/>
          </p:cNvSpPr>
          <p:nvPr>
            <p:ph idx="1"/>
          </p:nvPr>
        </p:nvSpPr>
        <p:spPr/>
        <p:txBody>
          <a:bodyPr/>
          <a:lstStyle/>
          <a:p>
            <a:r>
              <a:rPr lang="az-Latn-AZ" dirty="0" smtClean="0"/>
              <a:t>İtkin düşmələr</a:t>
            </a:r>
            <a:r>
              <a:rPr lang="en-GB" dirty="0" smtClean="0"/>
              <a:t> </a:t>
            </a:r>
          </a:p>
          <a:p>
            <a:r>
              <a:rPr lang="az-Latn-AZ" dirty="0" smtClean="0"/>
              <a:t>Ayrı-seçkilik</a:t>
            </a:r>
            <a:r>
              <a:rPr lang="en-GB" dirty="0" smtClean="0"/>
              <a:t> </a:t>
            </a:r>
          </a:p>
          <a:p>
            <a:r>
              <a:rPr lang="az-Latn-AZ" dirty="0" smtClean="0"/>
              <a:t>Məişət zorakılığı</a:t>
            </a:r>
            <a:r>
              <a:rPr lang="en-GB" dirty="0" smtClean="0"/>
              <a:t> </a:t>
            </a:r>
          </a:p>
          <a:p>
            <a:r>
              <a:rPr lang="az-Latn-AZ" dirty="0" smtClean="0">
                <a:hlinkClick r:id="rId2" action="ppaction://hlinksldjump"/>
              </a:rPr>
              <a:t>Terroçuluqla mübarizə və </a:t>
            </a:r>
            <a:r>
              <a:rPr lang="en-GB" dirty="0" smtClean="0">
                <a:hlinkClick r:id="rId2" action="ppaction://hlinksldjump"/>
              </a:rPr>
              <a:t>“</a:t>
            </a:r>
            <a:r>
              <a:rPr lang="az-Latn-AZ" dirty="0" smtClean="0">
                <a:hlinkClick r:id="rId2" action="ppaction://hlinksldjump"/>
              </a:rPr>
              <a:t>tıqqıldayan saatlı bomba» ssenarisi</a:t>
            </a:r>
            <a:endParaRPr lang="en-GB" dirty="0" smtClean="0"/>
          </a:p>
          <a:p>
            <a:r>
              <a:rPr lang="az-Latn-AZ" dirty="0" smtClean="0"/>
              <a:t> Dəlillərdən və «zəhərli meyvə» qaydasından istifadə</a:t>
            </a:r>
            <a:r>
              <a:rPr lang="en-GB" dirty="0" smtClean="0"/>
              <a:t> </a:t>
            </a:r>
          </a:p>
          <a:p>
            <a:r>
              <a:rPr lang="az-Latn-AZ" dirty="0" smtClean="0"/>
              <a:t>Ərazidən kənarda tətbiqetmə</a:t>
            </a:r>
            <a:endParaRPr lang="en-GB" dirty="0" smtClean="0"/>
          </a:p>
          <a:p>
            <a:endParaRPr lang="en-GB" dirty="0"/>
          </a:p>
        </p:txBody>
      </p:sp>
    </p:spTree>
    <p:extLst>
      <p:ext uri="{BB962C8B-B14F-4D97-AF65-F5344CB8AC3E}">
        <p14:creationId xmlns:p14="http://schemas.microsoft.com/office/powerpoint/2010/main" xmlns="" val="79108473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z-Latn-AZ" dirty="0" smtClean="0"/>
              <a:t>Məcburetmə və etiraflara nail olma</a:t>
            </a:r>
            <a:endParaRPr lang="en-GB" dirty="0"/>
          </a:p>
        </p:txBody>
      </p:sp>
      <p:sp>
        <p:nvSpPr>
          <p:cNvPr id="3" name="Content Placeholder 2"/>
          <p:cNvSpPr>
            <a:spLocks noGrp="1"/>
          </p:cNvSpPr>
          <p:nvPr>
            <p:ph idx="1"/>
          </p:nvPr>
        </p:nvSpPr>
        <p:spPr/>
        <p:txBody>
          <a:bodyPr>
            <a:normAutofit fontScale="92500" lnSpcReduction="10000"/>
          </a:bodyPr>
          <a:lstStyle/>
          <a:p>
            <a:pPr marL="0" indent="0" algn="ctr">
              <a:buNone/>
            </a:pPr>
            <a:r>
              <a:rPr lang="az-Latn-AZ" dirty="0" smtClean="0"/>
              <a:t>Niyyətli. Şərtsiz. Mahiyyət və prosedur. Fərdi və institutsional məsuliyyət.</a:t>
            </a:r>
            <a:endParaRPr lang="en-GB" dirty="0" smtClean="0"/>
          </a:p>
          <a:p>
            <a:r>
              <a:rPr lang="az-Latn-AZ" dirty="0" smtClean="0"/>
              <a:t>Cinayət araşdırması kontekstində məlumat əldə etmə və ya etirafa nail olma məqsədilə.</a:t>
            </a:r>
            <a:endParaRPr lang="en-GB" dirty="0" smtClean="0"/>
          </a:p>
          <a:p>
            <a:r>
              <a:rPr lang="az-Latn-AZ" dirty="0" smtClean="0"/>
              <a:t>«Zərərin qeyri-zorakı təbiətinin «əsaslı izahını» vermək üçün sübutetmə yükü </a:t>
            </a:r>
            <a:r>
              <a:rPr lang="en-GB" dirty="0"/>
              <a:t>(</a:t>
            </a:r>
            <a:r>
              <a:rPr lang="en-GB" i="1" dirty="0"/>
              <a:t>onus </a:t>
            </a:r>
            <a:r>
              <a:rPr lang="en-GB" i="1" dirty="0" err="1"/>
              <a:t>probandi</a:t>
            </a:r>
            <a:r>
              <a:rPr lang="en-GB" dirty="0" smtClean="0"/>
              <a:t>)</a:t>
            </a:r>
            <a:r>
              <a:rPr lang="az-Latn-AZ" dirty="0" smtClean="0"/>
              <a:t> hakimiyyət orqanlarının üzərinə düşür. </a:t>
            </a:r>
          </a:p>
          <a:p>
            <a:r>
              <a:rPr lang="az-Latn-AZ" dirty="0" smtClean="0"/>
              <a:t>Həbsdə olarkən xəsarətlər olduğu halda «ciddi ehtimallar». </a:t>
            </a:r>
            <a:endParaRPr lang="en-GB" dirty="0" smtClean="0"/>
          </a:p>
          <a:p>
            <a:r>
              <a:rPr lang="en-GB" dirty="0" smtClean="0"/>
              <a:t>“</a:t>
            </a:r>
            <a:r>
              <a:rPr lang="az-Latn-AZ" dirty="0" smtClean="0"/>
              <a:t>Hər hansı əsaslı şübhədən kənar» sınaq standartı.</a:t>
            </a:r>
            <a:endParaRPr lang="en-GB" dirty="0" smtClean="0"/>
          </a:p>
          <a:p>
            <a:r>
              <a:rPr lang="az-Latn-AZ" dirty="0" smtClean="0"/>
              <a:t>Adətən işgəncəyə bərabər tutulan xüsusilə ağır rəftar hesab edilir.</a:t>
            </a:r>
          </a:p>
          <a:p>
            <a:r>
              <a:rPr lang="az-Latn-AZ" dirty="0" smtClean="0"/>
              <a:t>Cinayət mühakiməsinə təsir edir. Bütövlükdə dəlilləri və prosesi «korlamaqla» ədalətli mühakimənin mühüm pozuntusu kimi götürülür (6-cı Maddə) </a:t>
            </a:r>
            <a:r>
              <a:rPr lang="en-GB" dirty="0" smtClean="0"/>
              <a:t>(</a:t>
            </a:r>
            <a:r>
              <a:rPr lang="az-Latn-AZ" dirty="0" smtClean="0">
                <a:hlinkClick r:id="rId2" action="ppaction://hlinksldjump"/>
              </a:rPr>
              <a:t>aşağıda bax</a:t>
            </a:r>
            <a:r>
              <a:rPr lang="en-GB" dirty="0" smtClean="0"/>
              <a:t>)</a:t>
            </a:r>
            <a:endParaRPr lang="en-GB" dirty="0"/>
          </a:p>
          <a:p>
            <a:endParaRPr lang="en-GB" dirty="0" smtClean="0"/>
          </a:p>
          <a:p>
            <a:endParaRPr lang="en-GB" dirty="0" smtClean="0"/>
          </a:p>
          <a:p>
            <a:endParaRPr lang="en-GB" dirty="0"/>
          </a:p>
        </p:txBody>
      </p:sp>
    </p:spTree>
    <p:extLst>
      <p:ext uri="{BB962C8B-B14F-4D97-AF65-F5344CB8AC3E}">
        <p14:creationId xmlns:p14="http://schemas.microsoft.com/office/powerpoint/2010/main" xmlns="" val="33646958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z-Latn-AZ" dirty="0" smtClean="0"/>
              <a:t>Ümumi ilkin mülahizələr</a:t>
            </a:r>
            <a:r>
              <a:rPr lang="en-GB" dirty="0" smtClean="0"/>
              <a:t> </a:t>
            </a:r>
            <a:endParaRPr lang="en-GB" dirty="0"/>
          </a:p>
        </p:txBody>
      </p:sp>
      <p:sp>
        <p:nvSpPr>
          <p:cNvPr id="3" name="Content Placeholder 2"/>
          <p:cNvSpPr>
            <a:spLocks noGrp="1"/>
          </p:cNvSpPr>
          <p:nvPr>
            <p:ph idx="1"/>
          </p:nvPr>
        </p:nvSpPr>
        <p:spPr/>
        <p:txBody>
          <a:bodyPr>
            <a:normAutofit/>
          </a:bodyPr>
          <a:lstStyle/>
          <a:p>
            <a:r>
              <a:rPr lang="az-Latn-AZ" dirty="0" smtClean="0"/>
              <a:t>KONTEKSLƏRƏ və / və ya VƏZİYYƏTLƏRƏ keçməzdən əvvəl, deyilənlərə əlavə olaraq TƏTBİQETMƏNİN bəzi mühüm PRİNSİPLƏRİ nəzərdən keçirilməlidir:</a:t>
            </a:r>
          </a:p>
          <a:p>
            <a:pPr marL="0" indent="0">
              <a:buNone/>
            </a:pPr>
            <a:r>
              <a:rPr lang="en-GB" dirty="0" smtClean="0"/>
              <a:t> </a:t>
            </a:r>
            <a:endParaRPr lang="en-GB" dirty="0" smtClean="0">
              <a:solidFill>
                <a:srgbClr val="000000"/>
              </a:solidFill>
            </a:endParaRPr>
          </a:p>
          <a:p>
            <a:pPr lvl="1"/>
            <a:r>
              <a:rPr lang="az-Latn-AZ" dirty="0" smtClean="0">
                <a:solidFill>
                  <a:srgbClr val="000000"/>
                </a:solidFill>
              </a:rPr>
              <a:t>MƏHDUDLAŞDIRICI üsula qarşı GENİŞ tətbiqetmə</a:t>
            </a:r>
            <a:endParaRPr lang="en-GB" dirty="0" smtClean="0">
              <a:solidFill>
                <a:srgbClr val="000000"/>
              </a:solidFill>
            </a:endParaRPr>
          </a:p>
          <a:p>
            <a:pPr lvl="1"/>
            <a:r>
              <a:rPr lang="az-Latn-AZ" dirty="0" smtClean="0">
                <a:solidFill>
                  <a:srgbClr val="000000"/>
                </a:solidFill>
              </a:rPr>
              <a:t>ÜFÜQİ üsula qarşı ŞAQULİ  tətbiqetmə</a:t>
            </a:r>
            <a:endParaRPr lang="en-GB" dirty="0" smtClean="0">
              <a:solidFill>
                <a:srgbClr val="000000"/>
              </a:solidFill>
            </a:endParaRPr>
          </a:p>
          <a:p>
            <a:pPr lvl="1"/>
            <a:r>
              <a:rPr lang="az-Latn-AZ" dirty="0" smtClean="0">
                <a:solidFill>
                  <a:srgbClr val="000000"/>
                </a:solidFill>
              </a:rPr>
              <a:t>NİYYƏTSİZLİYƏ qarşı NİYYƏTLİLİK</a:t>
            </a:r>
            <a:r>
              <a:rPr lang="en-GB" dirty="0" smtClean="0">
                <a:solidFill>
                  <a:srgbClr val="000000"/>
                </a:solidFill>
              </a:rPr>
              <a:t> </a:t>
            </a:r>
            <a:endParaRPr lang="en-GB" dirty="0">
              <a:solidFill>
                <a:srgbClr val="000000"/>
              </a:solidFill>
            </a:endParaRPr>
          </a:p>
          <a:p>
            <a:pPr lvl="1"/>
            <a:r>
              <a:rPr lang="az-Latn-AZ" dirty="0" smtClean="0">
                <a:solidFill>
                  <a:srgbClr val="000000"/>
                </a:solidFill>
              </a:rPr>
              <a:t>NƏTİCƏLİ üsula qarşı ŞƏRTSİZ  tətbiqetmə </a:t>
            </a:r>
          </a:p>
          <a:p>
            <a:pPr lvl="1"/>
            <a:r>
              <a:rPr lang="az-Latn-AZ" dirty="0" smtClean="0">
                <a:solidFill>
                  <a:srgbClr val="000000"/>
                </a:solidFill>
              </a:rPr>
              <a:t>PROSEDURA qarşı MAHİYYƏT </a:t>
            </a:r>
            <a:r>
              <a:rPr lang="en-US" dirty="0" smtClean="0">
                <a:solidFill>
                  <a:srgbClr val="000000"/>
                </a:solidFill>
              </a:rPr>
              <a:t> </a:t>
            </a:r>
            <a:r>
              <a:rPr lang="az-Latn-AZ" dirty="0" smtClean="0">
                <a:solidFill>
                  <a:srgbClr val="000000"/>
                </a:solidFill>
              </a:rPr>
              <a:t>üzrə tətbiqetmə</a:t>
            </a:r>
            <a:r>
              <a:rPr lang="en-GB" dirty="0" smtClean="0">
                <a:solidFill>
                  <a:srgbClr val="000000"/>
                </a:solidFill>
              </a:rPr>
              <a:t>  </a:t>
            </a:r>
          </a:p>
          <a:p>
            <a:pPr lvl="1"/>
            <a:endParaRPr lang="en-GB" dirty="0"/>
          </a:p>
        </p:txBody>
      </p:sp>
    </p:spTree>
    <p:extLst>
      <p:ext uri="{BB962C8B-B14F-4D97-AF65-F5344CB8AC3E}">
        <p14:creationId xmlns:p14="http://schemas.microsoft.com/office/powerpoint/2010/main" xmlns="" val="79110760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z-Latn-AZ" dirty="0" smtClean="0"/>
              <a:t>Məcburetmə və etiraflara nail olma</a:t>
            </a:r>
            <a:r>
              <a:rPr lang="en-GB" dirty="0" smtClean="0"/>
              <a:t>. </a:t>
            </a:r>
            <a:r>
              <a:rPr lang="az-Latn-AZ" dirty="0" smtClean="0"/>
              <a:t>Nümunələr</a:t>
            </a:r>
            <a:endParaRPr lang="en-GB" dirty="0"/>
          </a:p>
        </p:txBody>
      </p:sp>
      <p:sp>
        <p:nvSpPr>
          <p:cNvPr id="3" name="Content Placeholder 2"/>
          <p:cNvSpPr>
            <a:spLocks noGrp="1"/>
          </p:cNvSpPr>
          <p:nvPr>
            <p:ph idx="1"/>
          </p:nvPr>
        </p:nvSpPr>
        <p:spPr/>
        <p:txBody>
          <a:bodyPr>
            <a:normAutofit/>
          </a:bodyPr>
          <a:lstStyle/>
          <a:p>
            <a:r>
              <a:rPr lang="en-GB" dirty="0" err="1" smtClean="0">
                <a:hlinkClick r:id="rId2"/>
              </a:rPr>
              <a:t>Aksoy</a:t>
            </a:r>
            <a:r>
              <a:rPr lang="en-GB" dirty="0" smtClean="0">
                <a:hlinkClick r:id="rId2"/>
              </a:rPr>
              <a:t> </a:t>
            </a:r>
            <a:r>
              <a:rPr lang="az-Latn-AZ" dirty="0" smtClean="0">
                <a:hlinkClick r:id="rId2"/>
              </a:rPr>
              <a:t>Türkiyəyə qarşı</a:t>
            </a:r>
            <a:r>
              <a:rPr lang="en-GB" dirty="0" smtClean="0">
                <a:hlinkClick r:id="rId2"/>
              </a:rPr>
              <a:t> </a:t>
            </a:r>
            <a:r>
              <a:rPr lang="en-GB" dirty="0" smtClean="0"/>
              <a:t>- </a:t>
            </a:r>
            <a:r>
              <a:rPr lang="az-Latn-AZ" dirty="0" smtClean="0"/>
              <a:t>hər iki qolun iflic olmasına səbəb olmaqla qollar vasitəsilə «Fələstinlinin asılmasının» qarşısını alma</a:t>
            </a:r>
            <a:endParaRPr lang="en-GB" dirty="0" smtClean="0"/>
          </a:p>
          <a:p>
            <a:r>
              <a:rPr lang="en-US" dirty="0">
                <a:hlinkClick r:id="rId3"/>
              </a:rPr>
              <a:t>Salman </a:t>
            </a:r>
            <a:r>
              <a:rPr lang="az-Latn-AZ" dirty="0" smtClean="0">
                <a:hlinkClick r:id="rId3"/>
              </a:rPr>
              <a:t>Türkiyəyə qarşı</a:t>
            </a:r>
            <a:r>
              <a:rPr lang="en-US" dirty="0" smtClean="0"/>
              <a:t> </a:t>
            </a:r>
            <a:r>
              <a:rPr lang="az-Latn-AZ" dirty="0" smtClean="0"/>
              <a:t>və Yunanıstanla bağlı iş – ayaqların altına vurmaqla </a:t>
            </a:r>
            <a:r>
              <a:rPr lang="az-Latn-AZ" i="1" dirty="0" smtClean="0"/>
              <a:t>fələkə</a:t>
            </a:r>
            <a:r>
              <a:rPr lang="az-Latn-AZ" dirty="0" smtClean="0"/>
              <a:t> üsulunun tətbiqi  </a:t>
            </a:r>
          </a:p>
          <a:p>
            <a:r>
              <a:rPr lang="en-GB" dirty="0" err="1" smtClean="0">
                <a:hlinkClick r:id="rId4"/>
              </a:rPr>
              <a:t>Akkoç</a:t>
            </a:r>
            <a:r>
              <a:rPr lang="en-GB" dirty="0" smtClean="0">
                <a:hlinkClick r:id="rId4"/>
              </a:rPr>
              <a:t> </a:t>
            </a:r>
            <a:r>
              <a:rPr lang="az-Latn-AZ" dirty="0" smtClean="0">
                <a:hlinkClick r:id="rId4"/>
              </a:rPr>
              <a:t>Türkiyəyə qarşı</a:t>
            </a:r>
            <a:r>
              <a:rPr lang="en-GB" dirty="0" smtClean="0"/>
              <a:t> – </a:t>
            </a:r>
            <a:r>
              <a:rPr lang="az-Latn-AZ" dirty="0" smtClean="0"/>
              <a:t>elektroşok</a:t>
            </a:r>
            <a:endParaRPr lang="en-US" dirty="0" smtClean="0"/>
          </a:p>
          <a:p>
            <a:r>
              <a:rPr lang="en-US" dirty="0" err="1">
                <a:hlinkClick r:id="rId5"/>
              </a:rPr>
              <a:t>Selmouni</a:t>
            </a:r>
            <a:r>
              <a:rPr lang="en-US" dirty="0">
                <a:hlinkClick r:id="rId5"/>
              </a:rPr>
              <a:t> </a:t>
            </a:r>
            <a:r>
              <a:rPr lang="az-Latn-AZ" dirty="0" smtClean="0">
                <a:hlinkClick r:id="rId5"/>
              </a:rPr>
              <a:t>Fransaya qarşı</a:t>
            </a:r>
            <a:r>
              <a:rPr lang="en-US" dirty="0" smtClean="0">
                <a:hlinkClick r:id="rId5"/>
              </a:rPr>
              <a:t> </a:t>
            </a:r>
            <a:r>
              <a:rPr lang="en-US" dirty="0" smtClean="0"/>
              <a:t>– </a:t>
            </a:r>
            <a:r>
              <a:rPr lang="az-Latn-AZ" dirty="0" smtClean="0"/>
              <a:t>Hədsiz alçatma, sıxıcı və aşağılayan rəftar</a:t>
            </a:r>
            <a:endParaRPr lang="en-US" dirty="0" smtClean="0"/>
          </a:p>
          <a:p>
            <a:r>
              <a:rPr lang="en-GB" dirty="0" err="1">
                <a:hlinkClick r:id="rId6"/>
              </a:rPr>
              <a:t>Gafgen</a:t>
            </a:r>
            <a:r>
              <a:rPr lang="en-GB" dirty="0">
                <a:hlinkClick r:id="rId6"/>
              </a:rPr>
              <a:t> </a:t>
            </a:r>
            <a:r>
              <a:rPr lang="az-Latn-AZ" dirty="0" smtClean="0">
                <a:hlinkClick r:id="rId6"/>
              </a:rPr>
              <a:t>Almaniyaya qarşı </a:t>
            </a:r>
            <a:r>
              <a:rPr lang="en-GB" dirty="0" smtClean="0"/>
              <a:t>– </a:t>
            </a:r>
            <a:r>
              <a:rPr lang="az-Latn-AZ" dirty="0" smtClean="0"/>
              <a:t>itkin düşmüş uşağın yerini müəyyən etmək üçün fiziki zorakılıq olmadan fiziki zərər yetirməklə hədələmələr</a:t>
            </a:r>
            <a:endParaRPr lang="en-US" dirty="0" smtClean="0"/>
          </a:p>
          <a:p>
            <a:endParaRPr lang="en-GB" dirty="0"/>
          </a:p>
        </p:txBody>
      </p:sp>
    </p:spTree>
    <p:extLst>
      <p:ext uri="{BB962C8B-B14F-4D97-AF65-F5344CB8AC3E}">
        <p14:creationId xmlns:p14="http://schemas.microsoft.com/office/powerpoint/2010/main" xmlns="" val="130373939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z-Latn-AZ" dirty="0" smtClean="0"/>
              <a:t>Həbsdə olarkən pis rəftar</a:t>
            </a:r>
            <a:r>
              <a:rPr lang="en-GB" dirty="0" smtClean="0"/>
              <a:t>. </a:t>
            </a:r>
            <a:r>
              <a:rPr lang="az-Latn-AZ" dirty="0" smtClean="0"/>
              <a:t>Polis qəddarlığı</a:t>
            </a:r>
            <a:r>
              <a:rPr lang="en-GB" dirty="0" smtClean="0"/>
              <a:t> </a:t>
            </a:r>
            <a:endParaRPr lang="en-GB" dirty="0"/>
          </a:p>
        </p:txBody>
      </p:sp>
      <p:sp>
        <p:nvSpPr>
          <p:cNvPr id="3" name="Content Placeholder 2"/>
          <p:cNvSpPr>
            <a:spLocks noGrp="1"/>
          </p:cNvSpPr>
          <p:nvPr>
            <p:ph idx="1"/>
          </p:nvPr>
        </p:nvSpPr>
        <p:spPr/>
        <p:txBody>
          <a:bodyPr>
            <a:normAutofit lnSpcReduction="10000"/>
          </a:bodyPr>
          <a:lstStyle/>
          <a:p>
            <a:pPr marL="0" indent="0" algn="ctr">
              <a:buNone/>
            </a:pPr>
            <a:r>
              <a:rPr lang="az-Latn-AZ" dirty="0" smtClean="0"/>
              <a:t>Niyyətli. Şərtsiz.</a:t>
            </a:r>
            <a:r>
              <a:rPr lang="en-GB" dirty="0" smtClean="0"/>
              <a:t> </a:t>
            </a:r>
            <a:r>
              <a:rPr lang="az-Latn-AZ" dirty="0" smtClean="0"/>
              <a:t>Mahiyyə və prosedur. Fərdi və institutsional məsuliyyət</a:t>
            </a:r>
            <a:endParaRPr lang="en-GB" dirty="0" smtClean="0"/>
          </a:p>
          <a:p>
            <a:endParaRPr lang="en-GB" dirty="0" smtClean="0"/>
          </a:p>
          <a:p>
            <a:r>
              <a:rPr lang="az-Latn-AZ" dirty="0" smtClean="0"/>
              <a:t>«məcburetmə və nail olma»nın əhatə dairəsinə aid olmayan digər alçaldıcı və aşağılayan rəftar halları</a:t>
            </a:r>
            <a:r>
              <a:rPr lang="en-GB" dirty="0" smtClean="0"/>
              <a:t> </a:t>
            </a:r>
          </a:p>
          <a:p>
            <a:r>
              <a:rPr lang="az-Latn-AZ" dirty="0" smtClean="0"/>
              <a:t>Nəticələrdən asılı olaraq pis rəftardan işgəncəyə qədər dəyişə bilər</a:t>
            </a:r>
            <a:r>
              <a:rPr lang="en-GB" dirty="0" smtClean="0"/>
              <a:t> (</a:t>
            </a:r>
            <a:r>
              <a:rPr lang="az-Latn-AZ" dirty="0" smtClean="0"/>
              <a:t>bax</a:t>
            </a:r>
            <a:r>
              <a:rPr lang="en-GB" dirty="0" smtClean="0"/>
              <a:t> </a:t>
            </a:r>
            <a:r>
              <a:rPr lang="en-GB" u="sng" dirty="0" err="1">
                <a:hlinkClick r:id="rId2"/>
              </a:rPr>
              <a:t>Bouyid</a:t>
            </a:r>
            <a:r>
              <a:rPr lang="en-GB" u="sng" dirty="0">
                <a:hlinkClick r:id="rId2"/>
              </a:rPr>
              <a:t> </a:t>
            </a:r>
            <a:r>
              <a:rPr lang="az-Latn-AZ" u="sng" dirty="0" smtClean="0">
                <a:hlinkClick r:id="rId2"/>
              </a:rPr>
              <a:t>Belçikaya qarşı</a:t>
            </a:r>
            <a:r>
              <a:rPr lang="en-GB" dirty="0" smtClean="0"/>
              <a:t>) </a:t>
            </a:r>
          </a:p>
          <a:p>
            <a:r>
              <a:rPr lang="az-Latn-AZ" dirty="0" smtClean="0"/>
              <a:t>Ayrı-seçkiliyə yol verilən rəftarla müşayiət oluna bilər</a:t>
            </a:r>
            <a:r>
              <a:rPr lang="en-GB" dirty="0" smtClean="0"/>
              <a:t> (</a:t>
            </a:r>
            <a:r>
              <a:rPr lang="az-Latn-AZ" dirty="0" smtClean="0">
                <a:hlinkClick r:id="rId3" action="ppaction://hlinksldjump"/>
              </a:rPr>
              <a:t>bax, aşağıda)</a:t>
            </a:r>
            <a:endParaRPr lang="en-GB" dirty="0" smtClean="0"/>
          </a:p>
          <a:p>
            <a:r>
              <a:rPr lang="az-Latn-AZ" dirty="0" smtClean="0"/>
              <a:t>Ağırlıq dərəcəsi həm nəticələrə, həm də rəftarın xüsusiyyətlərinə görə dəyərləndirilir.</a:t>
            </a:r>
            <a:endParaRPr lang="en-GB" dirty="0" smtClean="0"/>
          </a:p>
        </p:txBody>
      </p:sp>
    </p:spTree>
    <p:extLst>
      <p:ext uri="{BB962C8B-B14F-4D97-AF65-F5344CB8AC3E}">
        <p14:creationId xmlns:p14="http://schemas.microsoft.com/office/powerpoint/2010/main" xmlns="" val="235131336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err="1"/>
              <a:t>Həbsdə</a:t>
            </a:r>
            <a:r>
              <a:rPr lang="en-GB" dirty="0"/>
              <a:t> </a:t>
            </a:r>
            <a:r>
              <a:rPr lang="en-GB" dirty="0" err="1"/>
              <a:t>olarkən</a:t>
            </a:r>
            <a:r>
              <a:rPr lang="en-GB" dirty="0"/>
              <a:t> </a:t>
            </a:r>
            <a:r>
              <a:rPr lang="en-GB" dirty="0" err="1"/>
              <a:t>pis</a:t>
            </a:r>
            <a:r>
              <a:rPr lang="en-GB" dirty="0"/>
              <a:t> </a:t>
            </a:r>
            <a:r>
              <a:rPr lang="en-GB" dirty="0" err="1"/>
              <a:t>rəftar</a:t>
            </a:r>
            <a:r>
              <a:rPr lang="en-GB" dirty="0"/>
              <a:t>. Polis </a:t>
            </a:r>
            <a:r>
              <a:rPr lang="en-GB" dirty="0" err="1" smtClean="0"/>
              <a:t>qəddarlığı</a:t>
            </a:r>
            <a:r>
              <a:rPr lang="az-Latn-AZ" dirty="0" smtClean="0"/>
              <a:t>.Nümunələr</a:t>
            </a:r>
            <a:endParaRPr lang="en-GB" dirty="0"/>
          </a:p>
        </p:txBody>
      </p:sp>
      <p:sp>
        <p:nvSpPr>
          <p:cNvPr id="3" name="Content Placeholder 2"/>
          <p:cNvSpPr>
            <a:spLocks noGrp="1"/>
          </p:cNvSpPr>
          <p:nvPr>
            <p:ph idx="1"/>
          </p:nvPr>
        </p:nvSpPr>
        <p:spPr/>
        <p:txBody>
          <a:bodyPr>
            <a:normAutofit/>
          </a:bodyPr>
          <a:lstStyle/>
          <a:p>
            <a:r>
              <a:rPr lang="en-GB" dirty="0" err="1" smtClean="0">
                <a:hlinkClick r:id="rId2"/>
              </a:rPr>
              <a:t>Ayd</a:t>
            </a:r>
            <a:r>
              <a:rPr lang="az-Latn-AZ" dirty="0" smtClean="0">
                <a:hlinkClick r:id="rId2"/>
              </a:rPr>
              <a:t>ı</a:t>
            </a:r>
            <a:r>
              <a:rPr lang="en-GB" dirty="0" smtClean="0">
                <a:hlinkClick r:id="rId2"/>
              </a:rPr>
              <a:t>n </a:t>
            </a:r>
            <a:r>
              <a:rPr lang="az-Latn-AZ" dirty="0" smtClean="0">
                <a:hlinkClick r:id="rId2"/>
              </a:rPr>
              <a:t>Türkiyəyə qarşı</a:t>
            </a:r>
            <a:r>
              <a:rPr lang="en-GB" dirty="0" smtClean="0"/>
              <a:t> - </a:t>
            </a:r>
            <a:r>
              <a:rPr lang="az-Latn-AZ" dirty="0"/>
              <a:t>s</a:t>
            </a:r>
            <a:r>
              <a:rPr lang="az-Latn-AZ" dirty="0" smtClean="0"/>
              <a:t>axlanılan qadının zorlanması və onunla pis rəftar iddiası və onun bu cür işgəncəyə məruz qalmasına dair şikayəti ilə əlaqədar hakimiyyət orqanları tərəfindən effektiv araşdırmanın aparılmaması </a:t>
            </a:r>
          </a:p>
          <a:p>
            <a:r>
              <a:rPr lang="en-US" dirty="0" err="1" smtClean="0">
                <a:hlinkClick r:id="rId3"/>
              </a:rPr>
              <a:t>Dav</a:t>
            </a:r>
            <a:r>
              <a:rPr lang="az-Latn-AZ" dirty="0" smtClean="0">
                <a:hlinkClick r:id="rId3"/>
              </a:rPr>
              <a:t>ıdov və digərləri Ukraynaya qarşı</a:t>
            </a:r>
            <a:r>
              <a:rPr lang="en-US" dirty="0" smtClean="0"/>
              <a:t> </a:t>
            </a:r>
            <a:r>
              <a:rPr lang="en-US" dirty="0"/>
              <a:t>- </a:t>
            </a:r>
            <a:r>
              <a:rPr lang="az-Latn-AZ" dirty="0"/>
              <a:t>t</a:t>
            </a:r>
            <a:r>
              <a:rPr lang="az-Latn-AZ" dirty="0" smtClean="0"/>
              <a:t>əlim tapşırıqları zamanı xüsusi hərbi qüvvələrin məhbuslarla pis davranması </a:t>
            </a:r>
            <a:endParaRPr lang="en-US" dirty="0" smtClean="0"/>
          </a:p>
          <a:p>
            <a:r>
              <a:rPr lang="en-GB" u="sng" dirty="0" err="1">
                <a:hlinkClick r:id="rId4"/>
              </a:rPr>
              <a:t>Bouyid</a:t>
            </a:r>
            <a:r>
              <a:rPr lang="en-GB" u="sng" dirty="0">
                <a:hlinkClick r:id="rId4"/>
              </a:rPr>
              <a:t> </a:t>
            </a:r>
            <a:r>
              <a:rPr lang="az-Latn-AZ" u="sng" dirty="0" smtClean="0">
                <a:hlinkClick r:id="rId4"/>
              </a:rPr>
              <a:t>Belçikaya qarşı</a:t>
            </a:r>
            <a:r>
              <a:rPr lang="az-Latn-AZ" u="sng" dirty="0" smtClean="0"/>
              <a:t> </a:t>
            </a:r>
            <a:r>
              <a:rPr lang="en-US" dirty="0" smtClean="0"/>
              <a:t>- </a:t>
            </a:r>
            <a:r>
              <a:rPr lang="az-Latn-AZ" dirty="0" smtClean="0"/>
              <a:t>dindirmə zamanı polis zabitlərinin güc tətbiq etməsi ilə bağlı iddia</a:t>
            </a:r>
            <a:endParaRPr lang="en-US" dirty="0" smtClean="0"/>
          </a:p>
          <a:p>
            <a:endParaRPr lang="en-US" dirty="0" smtClean="0"/>
          </a:p>
          <a:p>
            <a:endParaRPr lang="en-GB" dirty="0"/>
          </a:p>
        </p:txBody>
      </p:sp>
    </p:spTree>
    <p:extLst>
      <p:ext uri="{BB962C8B-B14F-4D97-AF65-F5344CB8AC3E}">
        <p14:creationId xmlns:p14="http://schemas.microsoft.com/office/powerpoint/2010/main" xmlns="" val="14943230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z-Latn-AZ" dirty="0" smtClean="0"/>
              <a:t>Həbs və polisin gücündən hədsiz istifadə</a:t>
            </a:r>
            <a:endParaRPr lang="en-GB" dirty="0"/>
          </a:p>
        </p:txBody>
      </p:sp>
      <p:sp>
        <p:nvSpPr>
          <p:cNvPr id="3" name="Content Placeholder 2"/>
          <p:cNvSpPr>
            <a:spLocks noGrp="1"/>
          </p:cNvSpPr>
          <p:nvPr>
            <p:ph idx="1"/>
          </p:nvPr>
        </p:nvSpPr>
        <p:spPr/>
        <p:txBody>
          <a:bodyPr>
            <a:normAutofit fontScale="70000" lnSpcReduction="20000"/>
          </a:bodyPr>
          <a:lstStyle/>
          <a:p>
            <a:pPr marL="0" indent="0" algn="ctr">
              <a:buNone/>
            </a:pPr>
            <a:r>
              <a:rPr lang="az-Latn-AZ" dirty="0" smtClean="0"/>
              <a:t>Niyyətsiz (yaranmaya bilər</a:t>
            </a:r>
            <a:r>
              <a:rPr lang="en-GB" dirty="0" smtClean="0"/>
              <a:t>). </a:t>
            </a:r>
            <a:r>
              <a:rPr lang="az-Latn-AZ" dirty="0" smtClean="0"/>
              <a:t>Şərtsiz və nəticələri dəyərləndirmə. Mahiyyət və prosedur. Fərdi və institutsional məsuliyyət.</a:t>
            </a:r>
            <a:r>
              <a:rPr lang="en-GB" dirty="0" smtClean="0"/>
              <a:t> </a:t>
            </a:r>
          </a:p>
          <a:p>
            <a:endParaRPr lang="en-GB" dirty="0" smtClean="0"/>
          </a:p>
          <a:p>
            <a:r>
              <a:rPr lang="az-Latn-AZ" dirty="0" smtClean="0"/>
              <a:t>Qurban qanunsuz, zorakı, təhlükəli davrandığı </a:t>
            </a:r>
            <a:r>
              <a:rPr lang="en-US" dirty="0" err="1" smtClean="0"/>
              <a:t>halda</a:t>
            </a:r>
            <a:r>
              <a:rPr lang="en-US" dirty="0" smtClean="0"/>
              <a:t> </a:t>
            </a:r>
            <a:r>
              <a:rPr lang="en-US" dirty="0" err="1" smtClean="0"/>
              <a:t>bel</a:t>
            </a:r>
            <a:r>
              <a:rPr lang="az-Latn-AZ" dirty="0" smtClean="0"/>
              <a:t>ə mütləq şəkildə qadağan edilmə üstünlüyə malik olur. </a:t>
            </a:r>
            <a:endParaRPr lang="en-GB" dirty="0" smtClean="0"/>
          </a:p>
          <a:p>
            <a:r>
              <a:rPr lang="az-Latn-AZ" dirty="0" smtClean="0"/>
              <a:t>Polis tərəfindən həyata keçirilən tədbirlərin və müraciət edən tərəfin müqavimətinin «uyğunluğunun» dəyərləndirilməsi aparılır, LAKİN, bu, ƏSASLANDIRMA KİMİ aparılmır. </a:t>
            </a:r>
          </a:p>
          <a:p>
            <a:r>
              <a:rPr lang="az-Latn-AZ" dirty="0" smtClean="0"/>
              <a:t>2-ci maddədə olduğu kimi gücün «çox zəruri» və «uyğun» olub-olmaması araşdırılır.</a:t>
            </a:r>
          </a:p>
          <a:p>
            <a:r>
              <a:rPr lang="az-Latn-AZ" dirty="0" smtClean="0"/>
              <a:t>Müəyyən dərəcədə məcburetməyə icazə verildiyi bütün hallarda tətbiq edilir</a:t>
            </a:r>
          </a:p>
          <a:p>
            <a:pPr lvl="1"/>
            <a:r>
              <a:rPr lang="az-Latn-AZ" dirty="0" smtClean="0"/>
              <a:t>Polis araşdırmaları - </a:t>
            </a:r>
            <a:r>
              <a:rPr lang="en-GB" dirty="0" smtClean="0"/>
              <a:t> </a:t>
            </a:r>
            <a:r>
              <a:rPr lang="en-GB" dirty="0" err="1" smtClean="0">
                <a:hlinkClick r:id="rId2"/>
              </a:rPr>
              <a:t>Rehbok</a:t>
            </a:r>
            <a:r>
              <a:rPr lang="en-GB" dirty="0" smtClean="0">
                <a:hlinkClick r:id="rId2"/>
              </a:rPr>
              <a:t> </a:t>
            </a:r>
            <a:r>
              <a:rPr lang="az-Latn-AZ" dirty="0" smtClean="0">
                <a:hlinkClick r:id="rId2"/>
              </a:rPr>
              <a:t>Sloveniyaya qarşı</a:t>
            </a:r>
            <a:r>
              <a:rPr lang="en-GB" dirty="0" smtClean="0"/>
              <a:t> - </a:t>
            </a:r>
            <a:r>
              <a:rPr lang="az-Latn-AZ" dirty="0" smtClean="0"/>
              <a:t> həbs olunarkən hədsiz və əsas olmadan gücdən istifadə nəticəsində üzdəki xəsarətlər; həbs planlaşdırılmışdır və buna görə də risklər dəyərləndirilmişdir, polisin sayı şübhəli şəxslərin sayından xeyli çox olmuşdur və qurban polisə qarşı silah çıxarmamışdır.</a:t>
            </a:r>
          </a:p>
          <a:p>
            <a:pPr lvl="1"/>
            <a:r>
              <a:rPr lang="az-Latn-AZ" dirty="0" smtClean="0"/>
              <a:t>Şəxs saxlanılarkən həbsxana heyəti tərəfindən məhdudlaşdırıcı tədbirlərin tətbiqi - </a:t>
            </a:r>
            <a:r>
              <a:rPr lang="az-Latn-AZ" dirty="0">
                <a:hlinkClick r:id="rId3"/>
              </a:rPr>
              <a:t>İp</a:t>
            </a:r>
            <a:r>
              <a:rPr lang="en-US" dirty="0">
                <a:hlinkClick r:id="rId3"/>
              </a:rPr>
              <a:t>ate </a:t>
            </a:r>
            <a:r>
              <a:rPr lang="az-Latn-AZ" dirty="0">
                <a:hlinkClick r:id="rId3"/>
              </a:rPr>
              <a:t> Moldovaya qarşı</a:t>
            </a:r>
            <a:r>
              <a:rPr lang="en-US" dirty="0"/>
              <a:t> </a:t>
            </a:r>
            <a:r>
              <a:rPr lang="az-Latn-AZ" dirty="0" smtClean="0"/>
              <a:t>– şəxs başqa bir kameraya keçməkdən imtina etdiyi halda ona qarşı güc tətbiq etmə.</a:t>
            </a:r>
            <a:endParaRPr lang="en-GB" dirty="0" smtClean="0"/>
          </a:p>
        </p:txBody>
      </p:sp>
    </p:spTree>
    <p:extLst>
      <p:ext uri="{BB962C8B-B14F-4D97-AF65-F5344CB8AC3E}">
        <p14:creationId xmlns:p14="http://schemas.microsoft.com/office/powerpoint/2010/main" xmlns="" val="169636232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err="1">
                <a:solidFill>
                  <a:schemeClr val="accent1">
                    <a:lumMod val="75000"/>
                  </a:schemeClr>
                </a:solidFill>
              </a:rPr>
              <a:t>Həbs</a:t>
            </a:r>
            <a:r>
              <a:rPr lang="en-GB" dirty="0">
                <a:solidFill>
                  <a:schemeClr val="accent1">
                    <a:lumMod val="75000"/>
                  </a:schemeClr>
                </a:solidFill>
              </a:rPr>
              <a:t> </a:t>
            </a:r>
            <a:r>
              <a:rPr lang="en-GB" dirty="0" err="1">
                <a:solidFill>
                  <a:schemeClr val="accent1">
                    <a:lumMod val="75000"/>
                  </a:schemeClr>
                </a:solidFill>
              </a:rPr>
              <a:t>və</a:t>
            </a:r>
            <a:r>
              <a:rPr lang="en-GB" dirty="0">
                <a:solidFill>
                  <a:schemeClr val="accent1">
                    <a:lumMod val="75000"/>
                  </a:schemeClr>
                </a:solidFill>
              </a:rPr>
              <a:t> </a:t>
            </a:r>
            <a:r>
              <a:rPr lang="en-GB" dirty="0" err="1">
                <a:solidFill>
                  <a:schemeClr val="accent1">
                    <a:lumMod val="75000"/>
                  </a:schemeClr>
                </a:solidFill>
              </a:rPr>
              <a:t>polisin</a:t>
            </a:r>
            <a:r>
              <a:rPr lang="en-GB" dirty="0">
                <a:solidFill>
                  <a:schemeClr val="accent1">
                    <a:lumMod val="75000"/>
                  </a:schemeClr>
                </a:solidFill>
              </a:rPr>
              <a:t> </a:t>
            </a:r>
            <a:r>
              <a:rPr lang="en-GB" dirty="0" err="1">
                <a:solidFill>
                  <a:schemeClr val="accent1">
                    <a:lumMod val="75000"/>
                  </a:schemeClr>
                </a:solidFill>
              </a:rPr>
              <a:t>gücündən</a:t>
            </a:r>
            <a:r>
              <a:rPr lang="en-GB" dirty="0">
                <a:solidFill>
                  <a:schemeClr val="accent1">
                    <a:lumMod val="75000"/>
                  </a:schemeClr>
                </a:solidFill>
              </a:rPr>
              <a:t> </a:t>
            </a:r>
            <a:r>
              <a:rPr lang="en-GB" dirty="0" err="1">
                <a:solidFill>
                  <a:schemeClr val="accent1">
                    <a:lumMod val="75000"/>
                  </a:schemeClr>
                </a:solidFill>
              </a:rPr>
              <a:t>hədsiz</a:t>
            </a:r>
            <a:r>
              <a:rPr lang="en-GB" dirty="0">
                <a:solidFill>
                  <a:schemeClr val="accent1">
                    <a:lumMod val="75000"/>
                  </a:schemeClr>
                </a:solidFill>
              </a:rPr>
              <a:t> </a:t>
            </a:r>
            <a:r>
              <a:rPr lang="en-GB" dirty="0" err="1" smtClean="0">
                <a:solidFill>
                  <a:schemeClr val="accent1">
                    <a:lumMod val="75000"/>
                  </a:schemeClr>
                </a:solidFill>
              </a:rPr>
              <a:t>istifadə</a:t>
            </a:r>
            <a:r>
              <a:rPr lang="az-Latn-AZ" dirty="0" smtClean="0">
                <a:solidFill>
                  <a:schemeClr val="accent1">
                    <a:lumMod val="75000"/>
                  </a:schemeClr>
                </a:solidFill>
              </a:rPr>
              <a:t>. Nümunələr</a:t>
            </a:r>
            <a:r>
              <a:rPr lang="en-GB" dirty="0" smtClean="0">
                <a:solidFill>
                  <a:schemeClr val="accent1">
                    <a:lumMod val="75000"/>
                  </a:schemeClr>
                </a:solidFill>
              </a:rPr>
              <a:t>.</a:t>
            </a:r>
            <a:endParaRPr lang="en-GB" dirty="0">
              <a:solidFill>
                <a:schemeClr val="accent1">
                  <a:lumMod val="75000"/>
                </a:schemeClr>
              </a:solidFill>
            </a:endParaRPr>
          </a:p>
        </p:txBody>
      </p:sp>
      <p:sp>
        <p:nvSpPr>
          <p:cNvPr id="3" name="Content Placeholder 2"/>
          <p:cNvSpPr>
            <a:spLocks noGrp="1"/>
          </p:cNvSpPr>
          <p:nvPr>
            <p:ph idx="1"/>
          </p:nvPr>
        </p:nvSpPr>
        <p:spPr/>
        <p:txBody>
          <a:bodyPr>
            <a:normAutofit/>
          </a:bodyPr>
          <a:lstStyle/>
          <a:p>
            <a:r>
              <a:rPr lang="en-US" dirty="0" smtClean="0"/>
              <a:t>Polis </a:t>
            </a:r>
            <a:r>
              <a:rPr lang="en-US" dirty="0" err="1" smtClean="0"/>
              <a:t>araşdırmaları</a:t>
            </a:r>
            <a:r>
              <a:rPr lang="en-US" dirty="0" smtClean="0"/>
              <a:t> </a:t>
            </a:r>
            <a:r>
              <a:rPr lang="en-US" dirty="0"/>
              <a:t>-  </a:t>
            </a:r>
            <a:r>
              <a:rPr lang="en-US" u="sng" dirty="0" err="1">
                <a:solidFill>
                  <a:schemeClr val="accent1">
                    <a:lumMod val="75000"/>
                  </a:schemeClr>
                </a:solidFill>
              </a:rPr>
              <a:t>Rehbok</a:t>
            </a:r>
            <a:r>
              <a:rPr lang="en-US" u="sng" dirty="0">
                <a:solidFill>
                  <a:schemeClr val="accent1">
                    <a:lumMod val="75000"/>
                  </a:schemeClr>
                </a:solidFill>
              </a:rPr>
              <a:t> </a:t>
            </a:r>
            <a:r>
              <a:rPr lang="en-US" u="sng" dirty="0" err="1">
                <a:solidFill>
                  <a:schemeClr val="accent1">
                    <a:lumMod val="75000"/>
                  </a:schemeClr>
                </a:solidFill>
              </a:rPr>
              <a:t>Sloveniyaya</a:t>
            </a:r>
            <a:r>
              <a:rPr lang="en-US" u="sng" dirty="0">
                <a:solidFill>
                  <a:schemeClr val="accent1">
                    <a:lumMod val="75000"/>
                  </a:schemeClr>
                </a:solidFill>
              </a:rPr>
              <a:t> </a:t>
            </a:r>
            <a:r>
              <a:rPr lang="en-US" u="sng" dirty="0" err="1">
                <a:solidFill>
                  <a:schemeClr val="accent1">
                    <a:lumMod val="75000"/>
                  </a:schemeClr>
                </a:solidFill>
              </a:rPr>
              <a:t>qarşı</a:t>
            </a:r>
            <a:r>
              <a:rPr lang="en-US" u="sng" dirty="0">
                <a:solidFill>
                  <a:schemeClr val="accent1">
                    <a:lumMod val="75000"/>
                  </a:schemeClr>
                </a:solidFill>
              </a:rPr>
              <a:t> </a:t>
            </a:r>
            <a:r>
              <a:rPr lang="en-US" dirty="0"/>
              <a:t>-  </a:t>
            </a:r>
            <a:r>
              <a:rPr lang="en-US" dirty="0" err="1"/>
              <a:t>həbs</a:t>
            </a:r>
            <a:r>
              <a:rPr lang="en-US" dirty="0"/>
              <a:t> </a:t>
            </a:r>
            <a:r>
              <a:rPr lang="en-US" dirty="0" err="1"/>
              <a:t>olunarkən</a:t>
            </a:r>
            <a:r>
              <a:rPr lang="en-US" dirty="0"/>
              <a:t> </a:t>
            </a:r>
            <a:r>
              <a:rPr lang="en-US" dirty="0" err="1"/>
              <a:t>hədsiz</a:t>
            </a:r>
            <a:r>
              <a:rPr lang="en-US" dirty="0"/>
              <a:t> </a:t>
            </a:r>
            <a:r>
              <a:rPr lang="en-US" dirty="0" err="1"/>
              <a:t>və</a:t>
            </a:r>
            <a:r>
              <a:rPr lang="en-US" dirty="0"/>
              <a:t> </a:t>
            </a:r>
            <a:r>
              <a:rPr lang="en-US" dirty="0" err="1"/>
              <a:t>əsas</a:t>
            </a:r>
            <a:r>
              <a:rPr lang="en-US" dirty="0"/>
              <a:t> </a:t>
            </a:r>
            <a:r>
              <a:rPr lang="en-US" dirty="0" err="1"/>
              <a:t>olmadan</a:t>
            </a:r>
            <a:r>
              <a:rPr lang="en-US" dirty="0"/>
              <a:t> </a:t>
            </a:r>
            <a:r>
              <a:rPr lang="en-US" dirty="0" err="1"/>
              <a:t>gücdən</a:t>
            </a:r>
            <a:r>
              <a:rPr lang="en-US" dirty="0"/>
              <a:t> </a:t>
            </a:r>
            <a:r>
              <a:rPr lang="en-US" dirty="0" err="1"/>
              <a:t>istifadə</a:t>
            </a:r>
            <a:r>
              <a:rPr lang="en-US" dirty="0"/>
              <a:t> </a:t>
            </a:r>
            <a:r>
              <a:rPr lang="en-US" dirty="0" err="1"/>
              <a:t>nəticəsində</a:t>
            </a:r>
            <a:r>
              <a:rPr lang="en-US" dirty="0"/>
              <a:t> </a:t>
            </a:r>
            <a:r>
              <a:rPr lang="en-US" dirty="0" err="1"/>
              <a:t>üzdəki</a:t>
            </a:r>
            <a:r>
              <a:rPr lang="en-US" dirty="0"/>
              <a:t> </a:t>
            </a:r>
            <a:r>
              <a:rPr lang="en-US" dirty="0" err="1"/>
              <a:t>xəsarətlər</a:t>
            </a:r>
            <a:r>
              <a:rPr lang="en-US" dirty="0"/>
              <a:t>; </a:t>
            </a:r>
            <a:r>
              <a:rPr lang="en-US" dirty="0" err="1"/>
              <a:t>həbs</a:t>
            </a:r>
            <a:r>
              <a:rPr lang="en-US" dirty="0"/>
              <a:t> </a:t>
            </a:r>
            <a:r>
              <a:rPr lang="en-US" dirty="0" err="1"/>
              <a:t>planlaşdırılmışdır</a:t>
            </a:r>
            <a:r>
              <a:rPr lang="en-US" dirty="0"/>
              <a:t> </a:t>
            </a:r>
            <a:r>
              <a:rPr lang="en-US" dirty="0" err="1"/>
              <a:t>və</a:t>
            </a:r>
            <a:r>
              <a:rPr lang="en-US" dirty="0"/>
              <a:t> </a:t>
            </a:r>
            <a:r>
              <a:rPr lang="en-US" dirty="0" err="1"/>
              <a:t>buna</a:t>
            </a:r>
            <a:r>
              <a:rPr lang="en-US" dirty="0"/>
              <a:t> </a:t>
            </a:r>
            <a:r>
              <a:rPr lang="en-US" dirty="0" err="1"/>
              <a:t>görə</a:t>
            </a:r>
            <a:r>
              <a:rPr lang="en-US" dirty="0"/>
              <a:t> </a:t>
            </a:r>
            <a:r>
              <a:rPr lang="en-US" dirty="0" err="1"/>
              <a:t>də</a:t>
            </a:r>
            <a:r>
              <a:rPr lang="en-US" dirty="0"/>
              <a:t> </a:t>
            </a:r>
            <a:r>
              <a:rPr lang="en-US" dirty="0" err="1"/>
              <a:t>risklər</a:t>
            </a:r>
            <a:r>
              <a:rPr lang="en-US" dirty="0"/>
              <a:t> </a:t>
            </a:r>
            <a:r>
              <a:rPr lang="en-US" dirty="0" err="1"/>
              <a:t>dəyərləndirilmişdir</a:t>
            </a:r>
            <a:r>
              <a:rPr lang="en-US" dirty="0"/>
              <a:t>, </a:t>
            </a:r>
            <a:r>
              <a:rPr lang="en-US" dirty="0" err="1"/>
              <a:t>polisin</a:t>
            </a:r>
            <a:r>
              <a:rPr lang="en-US" dirty="0"/>
              <a:t> </a:t>
            </a:r>
            <a:r>
              <a:rPr lang="en-US" dirty="0" err="1"/>
              <a:t>sayı</a:t>
            </a:r>
            <a:r>
              <a:rPr lang="en-US" dirty="0"/>
              <a:t> </a:t>
            </a:r>
            <a:r>
              <a:rPr lang="en-US" dirty="0" err="1"/>
              <a:t>şübhəli</a:t>
            </a:r>
            <a:r>
              <a:rPr lang="en-US" dirty="0"/>
              <a:t> </a:t>
            </a:r>
            <a:r>
              <a:rPr lang="en-US" dirty="0" err="1"/>
              <a:t>şəxslərin</a:t>
            </a:r>
            <a:r>
              <a:rPr lang="en-US" dirty="0"/>
              <a:t> </a:t>
            </a:r>
            <a:r>
              <a:rPr lang="en-US" dirty="0" err="1"/>
              <a:t>sayından</a:t>
            </a:r>
            <a:r>
              <a:rPr lang="en-US" dirty="0"/>
              <a:t> </a:t>
            </a:r>
            <a:r>
              <a:rPr lang="en-US" dirty="0" err="1"/>
              <a:t>xeyli</a:t>
            </a:r>
            <a:r>
              <a:rPr lang="en-US" dirty="0"/>
              <a:t> </a:t>
            </a:r>
            <a:r>
              <a:rPr lang="en-US" dirty="0" err="1"/>
              <a:t>çox</a:t>
            </a:r>
            <a:r>
              <a:rPr lang="en-US" dirty="0"/>
              <a:t> </a:t>
            </a:r>
            <a:r>
              <a:rPr lang="en-US" dirty="0" err="1"/>
              <a:t>olmuşdur</a:t>
            </a:r>
            <a:r>
              <a:rPr lang="en-US" dirty="0"/>
              <a:t> </a:t>
            </a:r>
            <a:r>
              <a:rPr lang="en-US" dirty="0" err="1"/>
              <a:t>və</a:t>
            </a:r>
            <a:r>
              <a:rPr lang="en-US" dirty="0"/>
              <a:t> </a:t>
            </a:r>
            <a:r>
              <a:rPr lang="en-US" dirty="0" err="1"/>
              <a:t>qurban</a:t>
            </a:r>
            <a:r>
              <a:rPr lang="en-US" dirty="0"/>
              <a:t> </a:t>
            </a:r>
            <a:r>
              <a:rPr lang="en-US" dirty="0" err="1"/>
              <a:t>polisə</a:t>
            </a:r>
            <a:r>
              <a:rPr lang="en-US" dirty="0"/>
              <a:t> </a:t>
            </a:r>
            <a:r>
              <a:rPr lang="en-US" dirty="0" err="1"/>
              <a:t>qarşı</a:t>
            </a:r>
            <a:r>
              <a:rPr lang="en-US" dirty="0"/>
              <a:t> </a:t>
            </a:r>
            <a:r>
              <a:rPr lang="en-US" dirty="0" err="1"/>
              <a:t>silah</a:t>
            </a:r>
            <a:r>
              <a:rPr lang="en-US" dirty="0"/>
              <a:t> </a:t>
            </a:r>
            <a:r>
              <a:rPr lang="en-US" dirty="0" err="1"/>
              <a:t>çıxarmamışdır</a:t>
            </a:r>
            <a:r>
              <a:rPr lang="en-US" dirty="0"/>
              <a:t>.</a:t>
            </a:r>
          </a:p>
          <a:p>
            <a:r>
              <a:rPr lang="az-Latn-AZ" dirty="0" smtClean="0"/>
              <a:t>Həbsxanalar. İntizam tədbirləri </a:t>
            </a:r>
            <a:r>
              <a:rPr lang="az-Latn-AZ" dirty="0"/>
              <a:t>- </a:t>
            </a:r>
            <a:r>
              <a:rPr lang="az-Latn-AZ" u="sng" dirty="0">
                <a:solidFill>
                  <a:schemeClr val="accent1">
                    <a:lumMod val="75000"/>
                  </a:schemeClr>
                </a:solidFill>
              </a:rPr>
              <a:t>İpate  Moldovaya qarşı </a:t>
            </a:r>
            <a:r>
              <a:rPr lang="az-Latn-AZ" dirty="0"/>
              <a:t>– şəxs başqa bir kameraya keçməkdən imtina etdiyi halda ona qarşı güc tətbiq etmə</a:t>
            </a:r>
            <a:r>
              <a:rPr lang="az-Latn-AZ" dirty="0" smtClean="0"/>
              <a:t>. </a:t>
            </a:r>
            <a:endParaRPr lang="en-GB" dirty="0" smtClean="0"/>
          </a:p>
        </p:txBody>
      </p:sp>
    </p:spTree>
    <p:extLst>
      <p:ext uri="{BB962C8B-B14F-4D97-AF65-F5344CB8AC3E}">
        <p14:creationId xmlns:p14="http://schemas.microsoft.com/office/powerpoint/2010/main" xmlns="" val="45611150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z-Latn-AZ" dirty="0" smtClean="0"/>
              <a:t>Saxlama şərtləri</a:t>
            </a:r>
            <a:endParaRPr lang="en-GB" dirty="0"/>
          </a:p>
        </p:txBody>
      </p:sp>
      <p:sp>
        <p:nvSpPr>
          <p:cNvPr id="3" name="Content Placeholder 2"/>
          <p:cNvSpPr>
            <a:spLocks noGrp="1"/>
          </p:cNvSpPr>
          <p:nvPr>
            <p:ph idx="1"/>
          </p:nvPr>
        </p:nvSpPr>
        <p:spPr/>
        <p:txBody>
          <a:bodyPr>
            <a:normAutofit fontScale="85000" lnSpcReduction="20000"/>
          </a:bodyPr>
          <a:lstStyle/>
          <a:p>
            <a:pPr marL="0" indent="0" algn="ctr">
              <a:buNone/>
            </a:pPr>
            <a:r>
              <a:rPr lang="az-Latn-AZ" dirty="0" smtClean="0"/>
              <a:t>Niyyətsiz. Nəticələri dəyərləndirmə.Əsaslı. İnstitutsional məsuliyyət.</a:t>
            </a:r>
            <a:r>
              <a:rPr lang="en-GB" dirty="0" smtClean="0"/>
              <a:t> </a:t>
            </a:r>
          </a:p>
          <a:p>
            <a:pPr marL="0" indent="0" algn="ctr">
              <a:buNone/>
            </a:pPr>
            <a:r>
              <a:rPr lang="en-GB" dirty="0" smtClean="0"/>
              <a:t> </a:t>
            </a:r>
          </a:p>
          <a:p>
            <a:r>
              <a:rPr lang="az-Latn-AZ" dirty="0" smtClean="0"/>
              <a:t>Ümumi və vahid dəyərləndirmə və hər bir işin ayrılıqda dəyərləndirilməsi.</a:t>
            </a:r>
            <a:endParaRPr lang="en-GB" dirty="0" smtClean="0"/>
          </a:p>
          <a:p>
            <a:r>
              <a:rPr lang="az-Latn-AZ" dirty="0" smtClean="0"/>
              <a:t>Müvafiq amillər qurbanın zəifliyi, saxlama müddəti, maddi şərtlər, yerin həddən artıq dolu olması, sanitar şərait və s.</a:t>
            </a:r>
            <a:endParaRPr lang="en-GB" dirty="0" smtClean="0"/>
          </a:p>
          <a:p>
            <a:r>
              <a:rPr lang="az-Latn-AZ" dirty="0" smtClean="0"/>
              <a:t>Sübutetmə yükü orqanların üzərinə düşür.</a:t>
            </a:r>
            <a:endParaRPr lang="en-GB" dirty="0" smtClean="0"/>
          </a:p>
          <a:p>
            <a:r>
              <a:rPr lang="az-Latn-AZ" dirty="0" smtClean="0"/>
              <a:t>Saxlama müddəti özü normal halda qeyri-insani rəftarla bağlı ehtimallar yaratmır. </a:t>
            </a:r>
          </a:p>
          <a:p>
            <a:r>
              <a:rPr lang="az-Latn-AZ" dirty="0" smtClean="0"/>
              <a:t>Azadlığın hər hansı bir şəkildə məhdudlaşdırılmasında çox vaxtı əziyyətə və aşağılanmaya məruz qalma ünsürü olur (minimum həddə)</a:t>
            </a:r>
            <a:endParaRPr lang="az-Latn-AZ" dirty="0"/>
          </a:p>
          <a:p>
            <a:r>
              <a:rPr lang="az-Latn-AZ" dirty="0" smtClean="0"/>
              <a:t>Saxlama özü bütövlükdə şəxs </a:t>
            </a:r>
            <a:r>
              <a:rPr lang="az-Latn-AZ" dirty="0"/>
              <a:t>saxlanılarkən əziyyətə məruz </a:t>
            </a:r>
            <a:r>
              <a:rPr lang="az-Latn-AZ" dirty="0" smtClean="0"/>
              <a:t>qalmanın qaçılmaz səviyyəsini minimum dərəcədə keçməlidir.</a:t>
            </a:r>
            <a:r>
              <a:rPr lang="en-US" dirty="0" smtClean="0"/>
              <a:t> </a:t>
            </a:r>
          </a:p>
          <a:p>
            <a:r>
              <a:rPr lang="az-Latn-AZ" dirty="0" smtClean="0"/>
              <a:t>Sistematik FƏALİYYƏTSİZLİK və kütləvi pozuntularla eyni qiymətləndirilə bilər. </a:t>
            </a:r>
            <a:endParaRPr lang="en-GB" dirty="0"/>
          </a:p>
        </p:txBody>
      </p:sp>
    </p:spTree>
    <p:extLst>
      <p:ext uri="{BB962C8B-B14F-4D97-AF65-F5344CB8AC3E}">
        <p14:creationId xmlns:p14="http://schemas.microsoft.com/office/powerpoint/2010/main" xmlns="" val="368486178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z-Latn-AZ" dirty="0" smtClean="0"/>
              <a:t>Saxlama şərtləri. Nümunələr</a:t>
            </a:r>
            <a:endParaRPr lang="en-GB" dirty="0"/>
          </a:p>
        </p:txBody>
      </p:sp>
      <p:sp>
        <p:nvSpPr>
          <p:cNvPr id="3" name="Content Placeholder 2"/>
          <p:cNvSpPr>
            <a:spLocks noGrp="1"/>
          </p:cNvSpPr>
          <p:nvPr>
            <p:ph idx="1"/>
          </p:nvPr>
        </p:nvSpPr>
        <p:spPr/>
        <p:txBody>
          <a:bodyPr>
            <a:normAutofit fontScale="92500" lnSpcReduction="10000"/>
          </a:bodyPr>
          <a:lstStyle/>
          <a:p>
            <a:r>
              <a:rPr lang="en-GB" dirty="0" smtClean="0">
                <a:hlinkClick r:id="rId2"/>
              </a:rPr>
              <a:t>Du</a:t>
            </a:r>
            <a:r>
              <a:rPr lang="az-Latn-AZ" dirty="0" smtClean="0">
                <a:hlinkClick r:id="rId2"/>
              </a:rPr>
              <a:t>q</a:t>
            </a:r>
            <a:r>
              <a:rPr lang="en-GB" dirty="0" err="1" smtClean="0">
                <a:hlinkClick r:id="rId2"/>
              </a:rPr>
              <a:t>oz</a:t>
            </a:r>
            <a:r>
              <a:rPr lang="en-GB" dirty="0" smtClean="0">
                <a:hlinkClick r:id="rId2"/>
              </a:rPr>
              <a:t> </a:t>
            </a:r>
            <a:r>
              <a:rPr lang="az-Latn-AZ" dirty="0" smtClean="0">
                <a:hlinkClick r:id="rId2"/>
              </a:rPr>
              <a:t>Yunanıstana qarşı</a:t>
            </a:r>
            <a:r>
              <a:rPr lang="en-GB" dirty="0" smtClean="0"/>
              <a:t> , </a:t>
            </a:r>
            <a:r>
              <a:rPr lang="en-GB" dirty="0" smtClean="0">
                <a:hlinkClick r:id="rId3"/>
              </a:rPr>
              <a:t>Kala</a:t>
            </a:r>
            <a:r>
              <a:rPr lang="az-Latn-AZ" dirty="0" smtClean="0">
                <a:hlinkClick r:id="rId3"/>
              </a:rPr>
              <a:t>şnikov Rusiyaya qarşı</a:t>
            </a:r>
            <a:r>
              <a:rPr lang="en-GB" dirty="0" smtClean="0"/>
              <a:t> – </a:t>
            </a:r>
            <a:r>
              <a:rPr lang="az-Latn-AZ" dirty="0" smtClean="0"/>
              <a:t>qeyri-insani şərtlərin ümumi təsiri</a:t>
            </a:r>
            <a:endParaRPr lang="en-GB" dirty="0" smtClean="0"/>
          </a:p>
          <a:p>
            <a:r>
              <a:rPr lang="en-GB" dirty="0" err="1" smtClean="0">
                <a:hlinkClick r:id="rId4"/>
              </a:rPr>
              <a:t>Kudla</a:t>
            </a:r>
            <a:r>
              <a:rPr lang="az-Latn-AZ" dirty="0" smtClean="0">
                <a:hlinkClick r:id="rId4"/>
              </a:rPr>
              <a:t> Polşaya qarşı</a:t>
            </a:r>
            <a:r>
              <a:rPr lang="az-Latn-AZ" dirty="0" smtClean="0"/>
              <a:t> </a:t>
            </a:r>
            <a:r>
              <a:rPr lang="en-GB" dirty="0" smtClean="0"/>
              <a:t>–</a:t>
            </a:r>
            <a:r>
              <a:rPr lang="az-Latn-AZ" dirty="0" smtClean="0"/>
              <a:t>saxlanılan şəxsə lazımi tibbi qayğı göstərmədən həddən artıq çox saxlama</a:t>
            </a:r>
            <a:endParaRPr lang="en-US" dirty="0" smtClean="0"/>
          </a:p>
          <a:p>
            <a:r>
              <a:rPr lang="en-US" dirty="0">
                <a:hlinkClick r:id="rId5"/>
              </a:rPr>
              <a:t>Peers </a:t>
            </a:r>
            <a:r>
              <a:rPr lang="az-Latn-AZ" dirty="0" smtClean="0">
                <a:hlinkClick r:id="rId5"/>
              </a:rPr>
              <a:t> Yunanıstana qarşı</a:t>
            </a:r>
            <a:r>
              <a:rPr lang="en-US" dirty="0" smtClean="0">
                <a:hlinkClick r:id="rId5"/>
              </a:rPr>
              <a:t> </a:t>
            </a:r>
            <a:r>
              <a:rPr lang="en-US" dirty="0" smtClean="0"/>
              <a:t>, </a:t>
            </a:r>
            <a:r>
              <a:rPr lang="az-Latn-AZ" dirty="0" smtClean="0">
                <a:hlinkClick r:id="rId6"/>
              </a:rPr>
              <a:t>X</a:t>
            </a:r>
            <a:r>
              <a:rPr lang="en-US" dirty="0" err="1" smtClean="0">
                <a:hlinkClick r:id="rId6"/>
              </a:rPr>
              <a:t>udoyorov</a:t>
            </a:r>
            <a:r>
              <a:rPr lang="az-Latn-AZ" dirty="0" smtClean="0">
                <a:hlinkClick r:id="rId6"/>
              </a:rPr>
              <a:t> Rusiyaya qarşı</a:t>
            </a:r>
            <a:r>
              <a:rPr lang="en-US" dirty="0" smtClean="0"/>
              <a:t> - </a:t>
            </a:r>
            <a:r>
              <a:rPr lang="az-Latn-AZ" dirty="0" smtClean="0"/>
              <a:t>saxlanılanlar üçün kifayət qədər yerin olmaması</a:t>
            </a:r>
            <a:endParaRPr lang="en-US" dirty="0" smtClean="0"/>
          </a:p>
          <a:p>
            <a:r>
              <a:rPr lang="en-GB" dirty="0" smtClean="0"/>
              <a:t> </a:t>
            </a:r>
            <a:r>
              <a:rPr lang="en-US" dirty="0" err="1">
                <a:hlinkClick r:id="rId7"/>
              </a:rPr>
              <a:t>Ananyev</a:t>
            </a:r>
            <a:r>
              <a:rPr lang="en-US" dirty="0">
                <a:hlinkClick r:id="rId7"/>
              </a:rPr>
              <a:t> </a:t>
            </a:r>
            <a:r>
              <a:rPr lang="az-Latn-AZ" dirty="0" smtClean="0">
                <a:hlinkClick r:id="rId7"/>
              </a:rPr>
              <a:t>və digərləri Rusiyaya qarşı</a:t>
            </a:r>
            <a:r>
              <a:rPr lang="en-US" dirty="0" smtClean="0"/>
              <a:t> – </a:t>
            </a:r>
            <a:r>
              <a:rPr lang="az-Latn-AZ" dirty="0" smtClean="0"/>
              <a:t>Sistematik şəkildə ümumi fəaliyyətsizlik – Rusiyada təkrarlanan strukturla bağlı problem kimi saxlama üçün lazımi şəraitin olmaması</a:t>
            </a:r>
            <a:r>
              <a:rPr lang="en-US" dirty="0" smtClean="0"/>
              <a:t>.</a:t>
            </a:r>
          </a:p>
          <a:p>
            <a:r>
              <a:rPr lang="en-GB" dirty="0" err="1" smtClean="0">
                <a:hlinkClick r:id="rId8"/>
              </a:rPr>
              <a:t>Torreggiani</a:t>
            </a:r>
            <a:r>
              <a:rPr lang="en-GB" dirty="0" smtClean="0">
                <a:hlinkClick r:id="rId8"/>
              </a:rPr>
              <a:t> </a:t>
            </a:r>
            <a:r>
              <a:rPr lang="az-Latn-AZ" dirty="0" smtClean="0">
                <a:hlinkClick r:id="rId8"/>
              </a:rPr>
              <a:t>və digərləri İtaliyaya qarşı</a:t>
            </a:r>
            <a:r>
              <a:rPr lang="en-GB" dirty="0" smtClean="0"/>
              <a:t>, </a:t>
            </a:r>
            <a:r>
              <a:rPr lang="en-US" dirty="0">
                <a:hlinkClick r:id="rId9"/>
              </a:rPr>
              <a:t>Stella </a:t>
            </a:r>
            <a:r>
              <a:rPr lang="az-Latn-AZ" dirty="0" smtClean="0">
                <a:hlinkClick r:id="rId9"/>
              </a:rPr>
              <a:t>və digərləri İtaliyaya qarşı</a:t>
            </a:r>
            <a:r>
              <a:rPr lang="en-US" dirty="0" smtClean="0"/>
              <a:t> - </a:t>
            </a:r>
            <a:r>
              <a:rPr lang="az-Latn-AZ" dirty="0" smtClean="0"/>
              <a:t>Sistematik şəkildə həddən artıq dolu olma halları</a:t>
            </a:r>
            <a:endParaRPr lang="en-US" dirty="0" smtClean="0"/>
          </a:p>
          <a:p>
            <a:endParaRPr lang="en-GB" dirty="0"/>
          </a:p>
          <a:p>
            <a:endParaRPr lang="en-GB" dirty="0"/>
          </a:p>
        </p:txBody>
      </p:sp>
    </p:spTree>
    <p:extLst>
      <p:ext uri="{BB962C8B-B14F-4D97-AF65-F5344CB8AC3E}">
        <p14:creationId xmlns:p14="http://schemas.microsoft.com/office/powerpoint/2010/main" xmlns="" val="276655400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z-Latn-AZ" dirty="0" smtClean="0"/>
              <a:t>Lazımi tibbi yardım</a:t>
            </a:r>
            <a:endParaRPr lang="en-GB" dirty="0"/>
          </a:p>
        </p:txBody>
      </p:sp>
      <p:sp>
        <p:nvSpPr>
          <p:cNvPr id="3" name="Content Placeholder 2"/>
          <p:cNvSpPr>
            <a:spLocks noGrp="1"/>
          </p:cNvSpPr>
          <p:nvPr>
            <p:ph idx="1"/>
          </p:nvPr>
        </p:nvSpPr>
        <p:spPr/>
        <p:txBody>
          <a:bodyPr>
            <a:normAutofit fontScale="92500" lnSpcReduction="10000"/>
          </a:bodyPr>
          <a:lstStyle/>
          <a:p>
            <a:pPr algn="ctr"/>
            <a:r>
              <a:rPr lang="az-Latn-AZ" dirty="0" smtClean="0"/>
              <a:t>Niyyətsiz. Nəticələri dəyərləndirmə. Əsaslı. İnstitutsional məsuliyyət</a:t>
            </a:r>
            <a:r>
              <a:rPr lang="en-GB" dirty="0" smtClean="0"/>
              <a:t>.</a:t>
            </a:r>
            <a:endParaRPr lang="en-US" dirty="0" smtClean="0"/>
          </a:p>
          <a:p>
            <a:endParaRPr lang="en-US" dirty="0"/>
          </a:p>
          <a:p>
            <a:r>
              <a:rPr lang="az-Latn-AZ" dirty="0" smtClean="0"/>
              <a:t>Yalnız saxlanılanlara istinad olunur </a:t>
            </a:r>
            <a:r>
              <a:rPr lang="en-US" dirty="0" smtClean="0"/>
              <a:t> (</a:t>
            </a:r>
            <a:r>
              <a:rPr lang="en-US" i="1" dirty="0" smtClean="0"/>
              <a:t>per a </a:t>
            </a:r>
            <a:r>
              <a:rPr lang="en-US" i="1" dirty="0" err="1" smtClean="0"/>
              <a:t>contrario</a:t>
            </a:r>
            <a:r>
              <a:rPr lang="en-US" i="1" dirty="0"/>
              <a:t> </a:t>
            </a:r>
            <a:r>
              <a:rPr lang="en-US" dirty="0" err="1" smtClean="0">
                <a:hlinkClick r:id="rId2"/>
              </a:rPr>
              <a:t>Pentia</a:t>
            </a:r>
            <a:r>
              <a:rPr lang="az-Latn-AZ" dirty="0" smtClean="0">
                <a:hlinkClick r:id="rId2"/>
              </a:rPr>
              <a:t>k</a:t>
            </a:r>
            <a:r>
              <a:rPr lang="en-US" dirty="0" smtClean="0">
                <a:hlinkClick r:id="rId2"/>
              </a:rPr>
              <a:t>ova </a:t>
            </a:r>
            <a:r>
              <a:rPr lang="az-Latn-AZ" dirty="0" smtClean="0">
                <a:hlinkClick r:id="rId2"/>
              </a:rPr>
              <a:t>və digərləri Moldovaya qarşı</a:t>
            </a:r>
            <a:r>
              <a:rPr lang="en-US" dirty="0" smtClean="0">
                <a:hlinkClick r:id="rId2"/>
              </a:rPr>
              <a:t>)</a:t>
            </a:r>
            <a:r>
              <a:rPr lang="en-US" dirty="0" smtClean="0"/>
              <a:t> - </a:t>
            </a:r>
            <a:r>
              <a:rPr lang="az-Latn-AZ" dirty="0" smtClean="0"/>
              <a:t>tibbi müalicənin lazımi qədər dövlət tərəfindən maliyyələşdirilməməsi, pasiyentlərin həyatını risk altında qoyma və onları əziyyətə məruz qoyma</a:t>
            </a:r>
            <a:endParaRPr lang="en-US" dirty="0" smtClean="0"/>
          </a:p>
          <a:p>
            <a:r>
              <a:rPr lang="az-Latn-AZ" dirty="0" smtClean="0"/>
              <a:t>Saxlanılan </a:t>
            </a:r>
            <a:r>
              <a:rPr lang="az-Latn-AZ" dirty="0"/>
              <a:t>şəxsin </a:t>
            </a:r>
            <a:r>
              <a:rPr lang="az-Latn-AZ" dirty="0" smtClean="0"/>
              <a:t>sağlamlıqla bağlı əsaslarla azad edilməsinə dair ümumi öhdəliyin olmaması </a:t>
            </a:r>
            <a:endParaRPr lang="en-US" dirty="0" smtClean="0"/>
          </a:p>
          <a:p>
            <a:r>
              <a:rPr lang="az-Latn-AZ" dirty="0" smtClean="0"/>
              <a:t>Şəxsin mülki xəstəxanaya yerləşdirilməsi və ya ona xüsusi tibbi müalicə almaq imkanının verilməsinə dair heç bir öhdəliyin olmaması</a:t>
            </a:r>
            <a:endParaRPr lang="en-US" dirty="0" smtClean="0"/>
          </a:p>
          <a:p>
            <a:r>
              <a:rPr lang="az-Latn-AZ" dirty="0" smtClean="0"/>
              <a:t>Yalnız mövcud olan sağlamlığı qorumaq</a:t>
            </a:r>
            <a:endParaRPr lang="en-GB" dirty="0"/>
          </a:p>
        </p:txBody>
      </p:sp>
    </p:spTree>
    <p:extLst>
      <p:ext uri="{BB962C8B-B14F-4D97-AF65-F5344CB8AC3E}">
        <p14:creationId xmlns:p14="http://schemas.microsoft.com/office/powerpoint/2010/main" xmlns="" val="10123453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a:t>Lazımi</a:t>
            </a:r>
            <a:r>
              <a:rPr lang="en-GB" dirty="0"/>
              <a:t> </a:t>
            </a:r>
            <a:r>
              <a:rPr lang="en-GB" dirty="0" err="1"/>
              <a:t>tibbi</a:t>
            </a:r>
            <a:r>
              <a:rPr lang="en-GB" dirty="0"/>
              <a:t> </a:t>
            </a:r>
            <a:r>
              <a:rPr lang="en-GB" dirty="0" err="1" smtClean="0"/>
              <a:t>yardım</a:t>
            </a:r>
            <a:r>
              <a:rPr lang="az-Latn-AZ" dirty="0" smtClean="0"/>
              <a:t>. Nümunələr</a:t>
            </a:r>
            <a:endParaRPr lang="en-GB" dirty="0"/>
          </a:p>
        </p:txBody>
      </p:sp>
      <p:sp>
        <p:nvSpPr>
          <p:cNvPr id="3" name="Content Placeholder 2"/>
          <p:cNvSpPr>
            <a:spLocks noGrp="1"/>
          </p:cNvSpPr>
          <p:nvPr>
            <p:ph idx="1"/>
          </p:nvPr>
        </p:nvSpPr>
        <p:spPr/>
        <p:txBody>
          <a:bodyPr>
            <a:normAutofit/>
          </a:bodyPr>
          <a:lstStyle/>
          <a:p>
            <a:r>
              <a:rPr lang="en-GB" dirty="0" err="1" smtClean="0">
                <a:hlinkClick r:id="rId2"/>
              </a:rPr>
              <a:t>Aleksanyan</a:t>
            </a:r>
            <a:r>
              <a:rPr lang="az-Latn-AZ" dirty="0" smtClean="0">
                <a:hlinkClick r:id="rId2"/>
              </a:rPr>
              <a:t> Rusiyaya qarşı</a:t>
            </a:r>
            <a:r>
              <a:rPr lang="az-Latn-AZ" dirty="0" smtClean="0"/>
              <a:t> </a:t>
            </a:r>
            <a:r>
              <a:rPr lang="en-GB" dirty="0" smtClean="0"/>
              <a:t>- </a:t>
            </a:r>
            <a:r>
              <a:rPr lang="az-Latn-AZ" dirty="0" smtClean="0"/>
              <a:t>Saxlanılan şəxsdə HİV aşkarlandığı halda tibbi yardımın olmaması. Azadlıqdan məhrumetmə ilə bağlı praktiki tələblar </a:t>
            </a:r>
            <a:endParaRPr lang="en-US" dirty="0" smtClean="0"/>
          </a:p>
          <a:p>
            <a:r>
              <a:rPr lang="en-GB" dirty="0" smtClean="0">
                <a:hlinkClick r:id="rId3"/>
              </a:rPr>
              <a:t>Mat</a:t>
            </a:r>
            <a:r>
              <a:rPr lang="az-Latn-AZ" dirty="0" smtClean="0">
                <a:hlinkClick r:id="rId3"/>
              </a:rPr>
              <a:t>yu Niderlanda qarşı</a:t>
            </a:r>
            <a:r>
              <a:rPr lang="en-GB" dirty="0" smtClean="0"/>
              <a:t>, </a:t>
            </a:r>
            <a:r>
              <a:rPr lang="az-Latn-AZ" dirty="0" smtClean="0"/>
              <a:t>və</a:t>
            </a:r>
            <a:r>
              <a:rPr lang="en-GB" dirty="0" smtClean="0"/>
              <a:t> </a:t>
            </a:r>
            <a:r>
              <a:rPr lang="en-GB" dirty="0" smtClean="0">
                <a:hlinkClick r:id="rId4"/>
              </a:rPr>
              <a:t>T</a:t>
            </a:r>
            <a:r>
              <a:rPr lang="az-Latn-AZ" dirty="0" smtClean="0">
                <a:hlinkClick r:id="rId4"/>
              </a:rPr>
              <a:t>imoşenko Ukraynaya qarşı</a:t>
            </a:r>
            <a:r>
              <a:rPr lang="en-GB" dirty="0" smtClean="0"/>
              <a:t> –</a:t>
            </a:r>
            <a:r>
              <a:rPr lang="az-Latn-AZ" dirty="0" smtClean="0"/>
              <a:t>Tibbi müalicə ilə bağlı məhbusun hər bir arzusunu və istəyini yerinə yetirmək üçün şəraitin olmaması</a:t>
            </a:r>
            <a:endParaRPr lang="en-US" dirty="0" smtClean="0"/>
          </a:p>
          <a:p>
            <a:r>
              <a:rPr lang="en-US" dirty="0" smtClean="0">
                <a:hlinkClick r:id="rId5"/>
              </a:rPr>
              <a:t>Go</a:t>
            </a:r>
            <a:r>
              <a:rPr lang="az-Latn-AZ" dirty="0" smtClean="0">
                <a:hlinkClick r:id="rId5"/>
              </a:rPr>
              <a:t>qinaşvili Gürcüstana qarşı</a:t>
            </a:r>
            <a:r>
              <a:rPr lang="en-US" dirty="0" smtClean="0"/>
              <a:t>- </a:t>
            </a:r>
            <a:r>
              <a:rPr lang="az-Latn-AZ" dirty="0" smtClean="0"/>
              <a:t>Dövlətin həbsxanada tələb olunan keyfiyyətdə müalicəni təmin etmək imkanı</a:t>
            </a:r>
            <a:endParaRPr lang="en-US" dirty="0" smtClean="0"/>
          </a:p>
          <a:p>
            <a:r>
              <a:rPr lang="en-US" dirty="0" err="1" smtClean="0">
                <a:hlinkClick r:id="rId6"/>
              </a:rPr>
              <a:t>Holomiov</a:t>
            </a:r>
            <a:r>
              <a:rPr lang="en-US" dirty="0" smtClean="0">
                <a:hlinkClick r:id="rId6"/>
              </a:rPr>
              <a:t> </a:t>
            </a:r>
            <a:r>
              <a:rPr lang="az-Latn-AZ" dirty="0" smtClean="0">
                <a:hlinkClick r:id="rId6"/>
              </a:rPr>
              <a:t>Moldovaya qarşı</a:t>
            </a:r>
            <a:r>
              <a:rPr lang="en-US" dirty="0" smtClean="0"/>
              <a:t> </a:t>
            </a:r>
            <a:r>
              <a:rPr lang="az-Latn-AZ" dirty="0" smtClean="0"/>
              <a:t>və</a:t>
            </a:r>
            <a:r>
              <a:rPr lang="en-US" dirty="0" smtClean="0"/>
              <a:t> </a:t>
            </a:r>
            <a:r>
              <a:rPr lang="en-US" dirty="0" smtClean="0">
                <a:hlinkClick r:id="rId7"/>
              </a:rPr>
              <a:t>H</a:t>
            </a:r>
            <a:r>
              <a:rPr lang="az-Latn-AZ" dirty="0" smtClean="0">
                <a:hlinkClick r:id="rId7"/>
              </a:rPr>
              <a:t>ü</a:t>
            </a:r>
            <a:r>
              <a:rPr lang="en-US" dirty="0" smtClean="0">
                <a:hlinkClick r:id="rId7"/>
              </a:rPr>
              <a:t>mm</a:t>
            </a:r>
            <a:r>
              <a:rPr lang="az-Latn-AZ" dirty="0" smtClean="0">
                <a:hlinkClick r:id="rId7"/>
              </a:rPr>
              <a:t>ə</a:t>
            </a:r>
            <a:r>
              <a:rPr lang="en-US" dirty="0" smtClean="0">
                <a:hlinkClick r:id="rId7"/>
              </a:rPr>
              <a:t>tov </a:t>
            </a:r>
            <a:r>
              <a:rPr lang="az-Latn-AZ" dirty="0" smtClean="0">
                <a:hlinkClick r:id="rId7"/>
              </a:rPr>
              <a:t>Azərbaycana qarşı</a:t>
            </a:r>
            <a:r>
              <a:rPr lang="en-US" dirty="0" smtClean="0">
                <a:hlinkClick r:id="rId7"/>
              </a:rPr>
              <a:t> </a:t>
            </a:r>
            <a:r>
              <a:rPr lang="en-US" dirty="0" smtClean="0"/>
              <a:t>–</a:t>
            </a:r>
            <a:r>
              <a:rPr lang="az-Latn-AZ" dirty="0" smtClean="0"/>
              <a:t>təyin olunan tibbi müalicəni keçmək üçün zəruri şərait</a:t>
            </a:r>
            <a:endParaRPr lang="en-US" dirty="0" smtClean="0"/>
          </a:p>
          <a:p>
            <a:endParaRPr lang="en-GB" dirty="0"/>
          </a:p>
        </p:txBody>
      </p:sp>
    </p:spTree>
    <p:extLst>
      <p:ext uri="{BB962C8B-B14F-4D97-AF65-F5344CB8AC3E}">
        <p14:creationId xmlns:p14="http://schemas.microsoft.com/office/powerpoint/2010/main" xmlns="" val="105326056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z-Latn-AZ" dirty="0" smtClean="0"/>
              <a:t>Deportasiya / Ölkədən çıxarma / Məcburi repatriasiyadan imtina</a:t>
            </a:r>
            <a:r>
              <a:rPr lang="en-GB" dirty="0" smtClean="0"/>
              <a:t> </a:t>
            </a:r>
            <a:endParaRPr lang="en-GB" dirty="0"/>
          </a:p>
        </p:txBody>
      </p:sp>
      <p:sp>
        <p:nvSpPr>
          <p:cNvPr id="3" name="Content Placeholder 2"/>
          <p:cNvSpPr>
            <a:spLocks noGrp="1"/>
          </p:cNvSpPr>
          <p:nvPr>
            <p:ph idx="1"/>
          </p:nvPr>
        </p:nvSpPr>
        <p:spPr/>
        <p:txBody>
          <a:bodyPr>
            <a:normAutofit/>
          </a:bodyPr>
          <a:lstStyle/>
          <a:p>
            <a:r>
              <a:rPr lang="az-Latn-AZ" dirty="0" smtClean="0"/>
              <a:t>Deportasiya olunan şəxsin onu qəbul edəcək ölkədə işgəncə və ya qeyri-insani  yaxud ləyaqəti alçaldan rəftara və ya cəzaya məruz qalacağına dair </a:t>
            </a:r>
            <a:r>
              <a:rPr lang="az-Latn-AZ" b="1" dirty="0" smtClean="0"/>
              <a:t>real riskin </a:t>
            </a:r>
            <a:r>
              <a:rPr lang="az-Latn-AZ" dirty="0" smtClean="0"/>
              <a:t>olması.</a:t>
            </a:r>
            <a:endParaRPr lang="en-US" dirty="0" smtClean="0"/>
          </a:p>
          <a:p>
            <a:r>
              <a:rPr lang="az-Latn-AZ" dirty="0" smtClean="0"/>
              <a:t>Diplomatik zəmanətlər bu riski yüngülləşdirmə bilər.</a:t>
            </a:r>
            <a:endParaRPr lang="en-US" dirty="0" smtClean="0"/>
          </a:p>
          <a:p>
            <a:r>
              <a:rPr lang="az-Latn-AZ" dirty="0" smtClean="0"/>
              <a:t>Qadağanın digər təsirləri ola bilər – məsələn, sıradan çıxmış dəlillərdən istifadə</a:t>
            </a:r>
            <a:endParaRPr lang="en-US" dirty="0" smtClean="0"/>
          </a:p>
          <a:p>
            <a:r>
              <a:rPr lang="az-Latn-AZ" dirty="0" smtClean="0"/>
              <a:t>«ölüm hökmünün icrası gözləmək» və ya ölüm cəzası ilə bağlı ittihamlar və hökmlər</a:t>
            </a:r>
            <a:r>
              <a:rPr lang="en-US" dirty="0"/>
              <a:t>/ jus </a:t>
            </a:r>
            <a:r>
              <a:rPr lang="en-US" dirty="0" err="1"/>
              <a:t>cogens</a:t>
            </a:r>
            <a:r>
              <a:rPr lang="en-US" dirty="0"/>
              <a:t> </a:t>
            </a:r>
          </a:p>
        </p:txBody>
      </p:sp>
    </p:spTree>
    <p:extLst>
      <p:ext uri="{BB962C8B-B14F-4D97-AF65-F5344CB8AC3E}">
        <p14:creationId xmlns:p14="http://schemas.microsoft.com/office/powerpoint/2010/main" xmlns="" val="264332410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2750" y="307394"/>
            <a:ext cx="10515600" cy="1325563"/>
          </a:xfrm>
        </p:spPr>
        <p:txBody>
          <a:bodyPr>
            <a:normAutofit/>
          </a:bodyPr>
          <a:lstStyle/>
          <a:p>
            <a:r>
              <a:rPr lang="az-Latn-AZ" dirty="0">
                <a:solidFill>
                  <a:srgbClr val="000000"/>
                </a:solidFill>
              </a:rPr>
              <a:t>MƏHDUDLAŞDIRICI </a:t>
            </a:r>
            <a:r>
              <a:rPr lang="az-Latn-AZ" dirty="0" smtClean="0">
                <a:solidFill>
                  <a:srgbClr val="000000"/>
                </a:solidFill>
              </a:rPr>
              <a:t>üsula qarşı GENİŞ tətbiqetmə </a:t>
            </a:r>
            <a:endParaRPr lang="en-GB" dirty="0">
              <a:solidFill>
                <a:srgbClr val="000000"/>
              </a:solidFill>
            </a:endParaRPr>
          </a:p>
        </p:txBody>
      </p:sp>
      <p:sp>
        <p:nvSpPr>
          <p:cNvPr id="3" name="Content Placeholder 2"/>
          <p:cNvSpPr>
            <a:spLocks noGrp="1"/>
          </p:cNvSpPr>
          <p:nvPr>
            <p:ph idx="1"/>
          </p:nvPr>
        </p:nvSpPr>
        <p:spPr/>
        <p:txBody>
          <a:bodyPr>
            <a:normAutofit/>
          </a:bodyPr>
          <a:lstStyle/>
          <a:p>
            <a:r>
              <a:rPr lang="az-Latn-AZ" dirty="0" smtClean="0"/>
              <a:t>GENİŞ sözünü təfsir etdikdə qayda nəzərdə tutulur</a:t>
            </a:r>
            <a:endParaRPr lang="en-GB" dirty="0" smtClean="0"/>
          </a:p>
          <a:p>
            <a:pPr lvl="1"/>
            <a:r>
              <a:rPr lang="az-Latn-AZ" dirty="0"/>
              <a:t>m</a:t>
            </a:r>
            <a:r>
              <a:rPr lang="az-Latn-AZ" dirty="0" smtClean="0"/>
              <a:t>əsələn,</a:t>
            </a:r>
            <a:r>
              <a:rPr lang="en-GB" dirty="0" smtClean="0"/>
              <a:t> “</a:t>
            </a:r>
            <a:r>
              <a:rPr lang="az-Latn-AZ" dirty="0" smtClean="0"/>
              <a:t>Bundan əlavə, Konvensiyanın 3-cü maddəsinin məhdudlaşdırıcı şəkildə təfsir edilib-edilməməli olmasına dair ümumi sualla əlaqədar</a:t>
            </a:r>
            <a:r>
              <a:rPr lang="az-Latn-AZ" dirty="0"/>
              <a:t>, </a:t>
            </a:r>
            <a:r>
              <a:rPr lang="az-Latn-AZ" dirty="0" smtClean="0"/>
              <a:t>Komissiya vurğulayır ki, </a:t>
            </a:r>
            <a:r>
              <a:rPr lang="az-Latn-AZ" b="1" dirty="0" smtClean="0"/>
              <a:t>İnsan Hüquqları haqqında Avropa Konvensiyası ilə zəmanət verilən fərdi hüquq və azadlıqların məhdudlaşdırıcı şəkildə təfsiri bu müqavilənin vəzifə və məqsədinə zidd olacaqdır. ...». </a:t>
            </a:r>
            <a:r>
              <a:rPr lang="en-GB" dirty="0" smtClean="0"/>
              <a:t>(</a:t>
            </a:r>
            <a:r>
              <a:rPr lang="az-Latn-AZ" i="1" u="sng" dirty="0" smtClean="0">
                <a:hlinkClick r:id="rId2"/>
              </a:rPr>
              <a:t>Şərqi Afrikalı Asiyalılar Birləşmiş Krallığa qarşı</a:t>
            </a:r>
            <a:r>
              <a:rPr lang="en-GB" i="1" dirty="0" smtClean="0"/>
              <a:t>, </a:t>
            </a:r>
            <a:r>
              <a:rPr lang="az-Latn-AZ" dirty="0" smtClean="0"/>
              <a:t>Komissiyanın 14/12/1973-cü il tarixli hesabatı, </a:t>
            </a:r>
            <a:r>
              <a:rPr lang="en-GB" dirty="0"/>
              <a:t>§</a:t>
            </a:r>
            <a:r>
              <a:rPr lang="en-GB" dirty="0" smtClean="0"/>
              <a:t>192</a:t>
            </a:r>
            <a:r>
              <a:rPr lang="az-Latn-AZ" dirty="0" smtClean="0"/>
              <a:t>)</a:t>
            </a:r>
            <a:endParaRPr lang="en-GB" dirty="0" smtClean="0"/>
          </a:p>
          <a:p>
            <a:r>
              <a:rPr lang="az-Latn-AZ" dirty="0" smtClean="0"/>
              <a:t>MƏHDUDLAŞDIRICI üsul, belə rəftarlardan çəkinməklə bağlı dövlət öhdəliyini təfsir etmə halları istisna olmaqla, 3-cü maddə kontekstində </a:t>
            </a:r>
            <a:r>
              <a:rPr lang="az-Latn-AZ" b="1" dirty="0" smtClean="0"/>
              <a:t>tətbiq edilmir </a:t>
            </a:r>
            <a:r>
              <a:rPr lang="az-Latn-AZ" dirty="0" smtClean="0"/>
              <a:t>(NEQATİV ÖHDƏLİK).</a:t>
            </a:r>
          </a:p>
        </p:txBody>
      </p:sp>
    </p:spTree>
    <p:extLst>
      <p:ext uri="{BB962C8B-B14F-4D97-AF65-F5344CB8AC3E}">
        <p14:creationId xmlns:p14="http://schemas.microsoft.com/office/powerpoint/2010/main" xmlns="" val="119870450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err="1"/>
              <a:t>Deportasiya</a:t>
            </a:r>
            <a:r>
              <a:rPr lang="en-GB" dirty="0"/>
              <a:t> / </a:t>
            </a:r>
            <a:r>
              <a:rPr lang="en-GB" dirty="0" err="1"/>
              <a:t>Ölkədən</a:t>
            </a:r>
            <a:r>
              <a:rPr lang="en-GB" dirty="0"/>
              <a:t> </a:t>
            </a:r>
            <a:r>
              <a:rPr lang="en-GB" dirty="0" err="1"/>
              <a:t>çıxarma</a:t>
            </a:r>
            <a:r>
              <a:rPr lang="en-GB" dirty="0"/>
              <a:t> / </a:t>
            </a:r>
            <a:r>
              <a:rPr lang="en-GB" dirty="0" err="1"/>
              <a:t>Məcburi</a:t>
            </a:r>
            <a:r>
              <a:rPr lang="en-GB" dirty="0"/>
              <a:t> </a:t>
            </a:r>
            <a:r>
              <a:rPr lang="en-GB" dirty="0" err="1"/>
              <a:t>repatriasiyadan</a:t>
            </a:r>
            <a:r>
              <a:rPr lang="en-GB" dirty="0"/>
              <a:t> </a:t>
            </a:r>
            <a:r>
              <a:rPr lang="en-GB" dirty="0" err="1" smtClean="0"/>
              <a:t>imtina</a:t>
            </a:r>
            <a:r>
              <a:rPr lang="az-Latn-AZ" dirty="0" smtClean="0"/>
              <a:t>. Nümunələr.</a:t>
            </a:r>
            <a:r>
              <a:rPr lang="en-GB" dirty="0" smtClean="0"/>
              <a:t> </a:t>
            </a:r>
            <a:endParaRPr lang="en-GB" dirty="0"/>
          </a:p>
        </p:txBody>
      </p:sp>
      <p:sp>
        <p:nvSpPr>
          <p:cNvPr id="3" name="Content Placeholder 2"/>
          <p:cNvSpPr>
            <a:spLocks noGrp="1"/>
          </p:cNvSpPr>
          <p:nvPr>
            <p:ph idx="1"/>
          </p:nvPr>
        </p:nvSpPr>
        <p:spPr/>
        <p:txBody>
          <a:bodyPr>
            <a:normAutofit fontScale="77500" lnSpcReduction="20000"/>
          </a:bodyPr>
          <a:lstStyle/>
          <a:p>
            <a:r>
              <a:rPr lang="en-US" dirty="0" err="1" smtClean="0">
                <a:hlinkClick r:id="rId2"/>
              </a:rPr>
              <a:t>Soerin</a:t>
            </a:r>
            <a:r>
              <a:rPr lang="az-Latn-AZ" dirty="0" smtClean="0">
                <a:hlinkClick r:id="rId2"/>
              </a:rPr>
              <a:t>q Birləşmiş Krallığa qarşı</a:t>
            </a:r>
            <a:r>
              <a:rPr lang="az-Latn-AZ" dirty="0" smtClean="0"/>
              <a:t> </a:t>
            </a:r>
            <a:r>
              <a:rPr lang="en-US" dirty="0" smtClean="0"/>
              <a:t>– </a:t>
            </a:r>
            <a:r>
              <a:rPr lang="az-Latn-AZ" dirty="0" smtClean="0"/>
              <a:t>Müraciət edən tərəfin qəsdən adam öldürmə ittihamı ilə ölüm cəzasına məhkum ediləcəyindən və «ölüm hökmünün icrasını gözləməyə» məruz qalacağından ehtiyat etdiyi halda onun Amerika Birləşmiş Ştatlarına ekstradisiya olunması həyata keçirildiyi təqdirdə 3-cü maddənin pozulması olacaqdır.</a:t>
            </a:r>
          </a:p>
          <a:p>
            <a:pPr marL="0" indent="0">
              <a:buNone/>
            </a:pPr>
            <a:endParaRPr lang="az-Latn-AZ" dirty="0" smtClean="0"/>
          </a:p>
          <a:p>
            <a:r>
              <a:rPr lang="az-Latn-AZ" dirty="0" smtClean="0"/>
              <a:t>Milli təhlükəsizliklə bağlı səbəblərdən Sıx separatçısının Hindistana deportasiya olunmasına dair göstəriş vermə pozuntu hesab ediləcəkdir. </a:t>
            </a:r>
            <a:r>
              <a:rPr lang="en-US" dirty="0"/>
              <a:t>- </a:t>
            </a:r>
            <a:r>
              <a:rPr lang="en-US" dirty="0" err="1">
                <a:hlinkClick r:id="rId3"/>
              </a:rPr>
              <a:t>Cahal</a:t>
            </a:r>
            <a:r>
              <a:rPr lang="en-US" dirty="0">
                <a:hlinkClick r:id="rId3"/>
              </a:rPr>
              <a:t> </a:t>
            </a:r>
            <a:r>
              <a:rPr lang="az-Latn-AZ" dirty="0">
                <a:hlinkClick r:id="rId3"/>
              </a:rPr>
              <a:t>Birləşmiş Krallığa qarşı</a:t>
            </a:r>
            <a:endParaRPr lang="en-US" dirty="0"/>
          </a:p>
          <a:p>
            <a:endParaRPr lang="az-Latn-AZ" dirty="0" smtClean="0"/>
          </a:p>
          <a:p>
            <a:r>
              <a:rPr lang="en-US" dirty="0" err="1" smtClean="0">
                <a:hlinkClick r:id="rId4"/>
              </a:rPr>
              <a:t>Otman</a:t>
            </a:r>
            <a:r>
              <a:rPr lang="en-US" dirty="0" smtClean="0">
                <a:hlinkClick r:id="rId4"/>
              </a:rPr>
              <a:t> (Abu </a:t>
            </a:r>
            <a:r>
              <a:rPr lang="en-US" dirty="0" err="1" smtClean="0">
                <a:hlinkClick r:id="rId4"/>
              </a:rPr>
              <a:t>Qatada</a:t>
            </a:r>
            <a:r>
              <a:rPr lang="en-US" dirty="0" smtClean="0">
                <a:hlinkClick r:id="rId4"/>
              </a:rPr>
              <a:t>) </a:t>
            </a:r>
            <a:r>
              <a:rPr lang="az-Latn-AZ" dirty="0" smtClean="0">
                <a:hlinkClick r:id="rId4"/>
              </a:rPr>
              <a:t>Birləşmiş Krallığa qarşı</a:t>
            </a:r>
            <a:r>
              <a:rPr lang="az-Latn-AZ" dirty="0" smtClean="0"/>
              <a:t> </a:t>
            </a:r>
            <a:r>
              <a:rPr lang="en-US" dirty="0" smtClean="0"/>
              <a:t>- </a:t>
            </a:r>
          </a:p>
          <a:p>
            <a:pPr lvl="1"/>
            <a:r>
              <a:rPr lang="az-Latn-AZ" dirty="0" smtClean="0"/>
              <a:t>3-cü maddə</a:t>
            </a:r>
            <a:r>
              <a:rPr lang="en-US" dirty="0" smtClean="0"/>
              <a:t> </a:t>
            </a:r>
            <a:r>
              <a:rPr lang="en-US" dirty="0"/>
              <a:t>- </a:t>
            </a:r>
            <a:r>
              <a:rPr lang="az-Latn-AZ" dirty="0" smtClean="0"/>
              <a:t>Qəbul edən dövlətdən  bu İslamçı hərəkatın tanınmış üzvünün İordaniyaya qayıtdığı təqdirdə heç bir pis rəftara məruz qalmayacağına dair təfsilatlı şəkildə verilən zəmanətlər</a:t>
            </a:r>
            <a:endParaRPr lang="en-US" dirty="0"/>
          </a:p>
          <a:p>
            <a:pPr lvl="1"/>
            <a:r>
              <a:rPr lang="en-US" dirty="0" smtClean="0"/>
              <a:t>6</a:t>
            </a:r>
            <a:r>
              <a:rPr lang="az-Latn-AZ" dirty="0" smtClean="0"/>
              <a:t>-cı maddə</a:t>
            </a:r>
            <a:r>
              <a:rPr lang="en-US" dirty="0" smtClean="0"/>
              <a:t> </a:t>
            </a:r>
            <a:r>
              <a:rPr lang="en-US" dirty="0"/>
              <a:t>- </a:t>
            </a:r>
            <a:r>
              <a:rPr lang="az-Latn-AZ" dirty="0" smtClean="0"/>
              <a:t>Müraciət edən tərəfin təkrar mühakiməsində iştirak etməyə icazə verilən üçüncü tərəflərin işgəncəsi ilə həqiqi dəlil əldə etmə riski</a:t>
            </a:r>
            <a:endParaRPr lang="en-US" dirty="0"/>
          </a:p>
          <a:p>
            <a:endParaRPr lang="en-GB" dirty="0"/>
          </a:p>
        </p:txBody>
      </p:sp>
    </p:spTree>
    <p:extLst>
      <p:ext uri="{BB962C8B-B14F-4D97-AF65-F5344CB8AC3E}">
        <p14:creationId xmlns:p14="http://schemas.microsoft.com/office/powerpoint/2010/main" xmlns="" val="90267127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z-Latn-AZ" dirty="0" smtClean="0"/>
              <a:t>Kütləvi iğtişaşlar və xüsusi tədbirlərin görülməsi</a:t>
            </a:r>
            <a:endParaRPr lang="en-GB" dirty="0"/>
          </a:p>
        </p:txBody>
      </p:sp>
      <p:sp>
        <p:nvSpPr>
          <p:cNvPr id="3" name="Content Placeholder 2"/>
          <p:cNvSpPr>
            <a:spLocks noGrp="1"/>
          </p:cNvSpPr>
          <p:nvPr>
            <p:ph idx="1"/>
          </p:nvPr>
        </p:nvSpPr>
        <p:spPr/>
        <p:txBody>
          <a:bodyPr>
            <a:normAutofit/>
          </a:bodyPr>
          <a:lstStyle/>
          <a:p>
            <a:r>
              <a:rPr lang="az-Latn-AZ" dirty="0" smtClean="0"/>
              <a:t>Geniş şəkildə </a:t>
            </a:r>
            <a:r>
              <a:rPr lang="az-Latn-AZ" b="1" dirty="0" smtClean="0"/>
              <a:t>müsbət öhdəliklər</a:t>
            </a:r>
            <a:r>
              <a:rPr lang="az-Latn-AZ" dirty="0" smtClean="0"/>
              <a:t> nəzəriyyəsinin</a:t>
            </a:r>
            <a:r>
              <a:rPr lang="az-Latn-AZ" b="1" dirty="0" smtClean="0"/>
              <a:t> </a:t>
            </a:r>
            <a:r>
              <a:rPr lang="az-Latn-AZ" dirty="0" smtClean="0"/>
              <a:t>tətbiq olunması </a:t>
            </a:r>
            <a:endParaRPr lang="en-GB" b="1" dirty="0" smtClean="0"/>
          </a:p>
          <a:p>
            <a:r>
              <a:rPr lang="az-Latn-AZ" dirty="0" smtClean="0"/>
              <a:t>Tək </a:t>
            </a:r>
            <a:r>
              <a:rPr lang="az-Latn-AZ" b="1" dirty="0" smtClean="0"/>
              <a:t>Dövlətin münasibəti </a:t>
            </a:r>
            <a:r>
              <a:rPr lang="az-Latn-AZ" dirty="0" smtClean="0"/>
              <a:t>deyil, eyni zamanda </a:t>
            </a:r>
            <a:r>
              <a:rPr lang="az-Latn-AZ" b="1" dirty="0" smtClean="0"/>
              <a:t>qabaqlayıcı tədbirlər </a:t>
            </a:r>
            <a:r>
              <a:rPr lang="az-Latn-AZ" dirty="0" smtClean="0"/>
              <a:t>qiymətləndirilir</a:t>
            </a:r>
          </a:p>
          <a:p>
            <a:pPr lvl="1"/>
            <a:r>
              <a:rPr lang="az-Latn-AZ" dirty="0" smtClean="0"/>
              <a:t>MÜNASİBƏT</a:t>
            </a:r>
            <a:r>
              <a:rPr lang="en-GB" dirty="0" smtClean="0"/>
              <a:t> </a:t>
            </a:r>
            <a:r>
              <a:rPr lang="en-GB" dirty="0"/>
              <a:t>- </a:t>
            </a:r>
            <a:r>
              <a:rPr lang="en-GB" dirty="0" err="1" smtClean="0">
                <a:hlinkClick r:id="rId2"/>
              </a:rPr>
              <a:t>Tarabur</a:t>
            </a:r>
            <a:r>
              <a:rPr lang="az-Latn-AZ" dirty="0">
                <a:hlinkClick r:id="rId2"/>
              </a:rPr>
              <a:t>k</a:t>
            </a:r>
            <a:r>
              <a:rPr lang="en-GB" dirty="0" smtClean="0">
                <a:hlinkClick r:id="rId2"/>
              </a:rPr>
              <a:t>a </a:t>
            </a:r>
            <a:r>
              <a:rPr lang="az-Latn-AZ" dirty="0" smtClean="0">
                <a:hlinkClick r:id="rId2"/>
              </a:rPr>
              <a:t>Moldovaya qarşı</a:t>
            </a:r>
            <a:r>
              <a:rPr lang="az-Latn-AZ" dirty="0" smtClean="0"/>
              <a:t> </a:t>
            </a:r>
            <a:r>
              <a:rPr lang="en-GB" dirty="0" smtClean="0"/>
              <a:t>–</a:t>
            </a:r>
            <a:r>
              <a:rPr lang="az-Latn-AZ" dirty="0" smtClean="0"/>
              <a:t>Kütləvi </a:t>
            </a:r>
            <a:r>
              <a:rPr lang="az-Latn-AZ" dirty="0"/>
              <a:t>iğtişaşlardan </a:t>
            </a:r>
            <a:r>
              <a:rPr lang="az-Latn-AZ" dirty="0" smtClean="0"/>
              <a:t>sonra nisbətən qısa müddətdə saxlanılan </a:t>
            </a:r>
            <a:r>
              <a:rPr lang="az-Latn-AZ" dirty="0"/>
              <a:t>şəxslərin  </a:t>
            </a:r>
            <a:r>
              <a:rPr lang="az-Latn-AZ" dirty="0" smtClean="0"/>
              <a:t>polis </a:t>
            </a:r>
            <a:r>
              <a:rPr lang="az-Latn-AZ" dirty="0"/>
              <a:t>tərəfindən sistematik və geniş şəkildə </a:t>
            </a:r>
            <a:r>
              <a:rPr lang="az-Latn-AZ" dirty="0" smtClean="0"/>
              <a:t>pis rəftara məruz qalmaları fonunda pis rəftar</a:t>
            </a:r>
            <a:endParaRPr lang="en-GB" dirty="0"/>
          </a:p>
          <a:p>
            <a:pPr lvl="1"/>
            <a:r>
              <a:rPr lang="az-Latn-AZ" dirty="0" smtClean="0"/>
              <a:t> QABAQLAYICI</a:t>
            </a:r>
            <a:r>
              <a:rPr lang="en-GB" dirty="0" smtClean="0"/>
              <a:t> - </a:t>
            </a:r>
            <a:r>
              <a:rPr lang="en-US" dirty="0" err="1" smtClean="0">
                <a:hlinkClick r:id="rId3"/>
              </a:rPr>
              <a:t>Dav</a:t>
            </a:r>
            <a:r>
              <a:rPr lang="az-Latn-AZ" dirty="0">
                <a:hlinkClick r:id="rId3"/>
              </a:rPr>
              <a:t>ı</a:t>
            </a:r>
            <a:r>
              <a:rPr lang="en-US" dirty="0" err="1" smtClean="0">
                <a:hlinkClick r:id="rId3"/>
              </a:rPr>
              <a:t>dov</a:t>
            </a:r>
            <a:r>
              <a:rPr lang="en-US" dirty="0" smtClean="0">
                <a:hlinkClick r:id="rId3"/>
              </a:rPr>
              <a:t> </a:t>
            </a:r>
            <a:r>
              <a:rPr lang="az-Latn-AZ" dirty="0" smtClean="0">
                <a:hlinkClick r:id="rId3"/>
              </a:rPr>
              <a:t>və digərləri Ukraynaya qarşı</a:t>
            </a:r>
            <a:r>
              <a:rPr lang="en-US" dirty="0" smtClean="0"/>
              <a:t> – </a:t>
            </a:r>
            <a:r>
              <a:rPr lang="az-Latn-AZ" dirty="0" smtClean="0"/>
              <a:t>təlim tapşırıqları zamanı məhbusların xüsusi qüvvələr tərəfindən pis rəftara məruz qalmaları və ya </a:t>
            </a:r>
            <a:r>
              <a:rPr lang="en-GB" i="1" dirty="0" smtClean="0"/>
              <a:t>mutatis mutandis</a:t>
            </a:r>
            <a:r>
              <a:rPr lang="en-GB" dirty="0" smtClean="0"/>
              <a:t> </a:t>
            </a:r>
            <a:r>
              <a:rPr lang="en-GB" dirty="0" err="1" smtClean="0">
                <a:hlinkClick r:id="rId4"/>
              </a:rPr>
              <a:t>Gule</a:t>
            </a:r>
            <a:r>
              <a:rPr lang="az-Latn-AZ" dirty="0" smtClean="0">
                <a:hlinkClick r:id="rId4"/>
              </a:rPr>
              <a:t>ç Türkiyəyə qarşı</a:t>
            </a:r>
            <a:r>
              <a:rPr lang="en-GB" dirty="0" smtClean="0"/>
              <a:t> – </a:t>
            </a:r>
            <a:r>
              <a:rPr lang="az-Latn-AZ" dirty="0"/>
              <a:t> silahlı kütləvi </a:t>
            </a:r>
            <a:r>
              <a:rPr lang="az-Latn-AZ" dirty="0" smtClean="0"/>
              <a:t>toqquşmaların yayılması</a:t>
            </a:r>
            <a:r>
              <a:rPr lang="en-GB" dirty="0" smtClean="0"/>
              <a:t>, </a:t>
            </a:r>
            <a:r>
              <a:rPr lang="it-IT" dirty="0" smtClean="0">
                <a:hlinkClick r:id="rId5"/>
              </a:rPr>
              <a:t>Giuliani </a:t>
            </a:r>
            <a:r>
              <a:rPr lang="az-Latn-AZ" dirty="0" smtClean="0">
                <a:hlinkClick r:id="rId5"/>
              </a:rPr>
              <a:t>və</a:t>
            </a:r>
            <a:r>
              <a:rPr lang="it-IT" dirty="0" smtClean="0">
                <a:hlinkClick r:id="rId5"/>
              </a:rPr>
              <a:t> Gaggio </a:t>
            </a:r>
            <a:r>
              <a:rPr lang="az-Latn-AZ" dirty="0" smtClean="0">
                <a:hlinkClick r:id="rId5"/>
              </a:rPr>
              <a:t>İtaliyaya qarşı</a:t>
            </a:r>
            <a:r>
              <a:rPr lang="az-Latn-AZ" dirty="0" smtClean="0"/>
              <a:t> </a:t>
            </a:r>
            <a:r>
              <a:rPr lang="en-GB" dirty="0" smtClean="0"/>
              <a:t>– G8 </a:t>
            </a:r>
            <a:r>
              <a:rPr lang="az-Latn-AZ" dirty="0" smtClean="0"/>
              <a:t>etirazları və ehtiyatsızlıqdan ölüm </a:t>
            </a:r>
            <a:endParaRPr lang="en-GB" b="1" dirty="0" smtClean="0"/>
          </a:p>
        </p:txBody>
      </p:sp>
    </p:spTree>
    <p:extLst>
      <p:ext uri="{BB962C8B-B14F-4D97-AF65-F5344CB8AC3E}">
        <p14:creationId xmlns:p14="http://schemas.microsoft.com/office/powerpoint/2010/main" xmlns="" val="232517374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z-Latn-AZ" dirty="0" smtClean="0"/>
              <a:t>Kütləvi iğtişaşlar və xüsusi tədbirlərin tətbiq olunması</a:t>
            </a:r>
            <a:endParaRPr lang="en-GB" dirty="0"/>
          </a:p>
        </p:txBody>
      </p:sp>
      <p:sp>
        <p:nvSpPr>
          <p:cNvPr id="3" name="Content Placeholder 2"/>
          <p:cNvSpPr>
            <a:spLocks noGrp="1"/>
          </p:cNvSpPr>
          <p:nvPr>
            <p:ph idx="1"/>
          </p:nvPr>
        </p:nvSpPr>
        <p:spPr/>
        <p:txBody>
          <a:bodyPr>
            <a:normAutofit/>
          </a:bodyPr>
          <a:lstStyle/>
          <a:p>
            <a:r>
              <a:rPr lang="az-Latn-AZ" dirty="0" smtClean="0"/>
              <a:t>Bura, adətən, saxlama şəraiti  (</a:t>
            </a:r>
            <a:r>
              <a:rPr lang="en-US" dirty="0" err="1" smtClean="0">
                <a:hlinkClick r:id="rId2"/>
              </a:rPr>
              <a:t>Navaln</a:t>
            </a:r>
            <a:r>
              <a:rPr lang="az-Latn-AZ" dirty="0">
                <a:hlinkClick r:id="rId2"/>
              </a:rPr>
              <a:t>ı və Yaşin Rusiyaya qarşı</a:t>
            </a:r>
            <a:r>
              <a:rPr lang="en-US" dirty="0">
                <a:hlinkClick r:id="rId2"/>
              </a:rPr>
              <a:t> </a:t>
            </a:r>
            <a:r>
              <a:rPr lang="az-Latn-AZ" dirty="0" smtClean="0"/>
              <a:t>) və ya mühakimə zamanı kabinədə saxlama  (</a:t>
            </a:r>
            <a:r>
              <a:rPr lang="en-GB" dirty="0" err="1" smtClean="0">
                <a:hlinkClick r:id="rId3"/>
              </a:rPr>
              <a:t>Yaroslav</a:t>
            </a:r>
            <a:r>
              <a:rPr lang="en-GB" dirty="0" smtClean="0">
                <a:hlinkClick r:id="rId3"/>
              </a:rPr>
              <a:t> </a:t>
            </a:r>
            <a:r>
              <a:rPr lang="en-GB" dirty="0" err="1" smtClean="0">
                <a:hlinkClick r:id="rId3"/>
              </a:rPr>
              <a:t>Belusov</a:t>
            </a:r>
            <a:r>
              <a:rPr lang="en-GB" dirty="0" smtClean="0">
                <a:hlinkClick r:id="rId3"/>
              </a:rPr>
              <a:t> </a:t>
            </a:r>
            <a:r>
              <a:rPr lang="az-Latn-AZ" dirty="0" smtClean="0">
                <a:hlinkClick r:id="rId3"/>
              </a:rPr>
              <a:t>Rusiyaya qarşı)</a:t>
            </a:r>
            <a:r>
              <a:rPr lang="az-Latn-AZ" dirty="0" smtClean="0"/>
              <a:t> kimi digər ikinci dərəcəli aspektlər aid edilə bilər. </a:t>
            </a:r>
          </a:p>
          <a:p>
            <a:r>
              <a:rPr lang="az-Latn-AZ" dirty="0" smtClean="0"/>
              <a:t>Saxlama, söz, toplaşmaq və dinc şəkildə etiraz etmə azadlıqlarının pozulması kimi bir sıra əlaqəli məsələlərə görə mürəkkəb ola bilər – son vaxtlarda - </a:t>
            </a:r>
            <a:r>
              <a:rPr lang="en-GB" dirty="0" err="1" smtClean="0">
                <a:hlinkClick r:id="rId4"/>
              </a:rPr>
              <a:t>Emin</a:t>
            </a:r>
            <a:r>
              <a:rPr lang="en-GB" dirty="0" smtClean="0">
                <a:hlinkClick r:id="rId4"/>
              </a:rPr>
              <a:t> H</a:t>
            </a:r>
            <a:r>
              <a:rPr lang="az-Latn-AZ" dirty="0" smtClean="0">
                <a:hlinkClick r:id="rId4"/>
              </a:rPr>
              <a:t>ü</a:t>
            </a:r>
            <a:r>
              <a:rPr lang="en-GB" dirty="0" err="1" smtClean="0">
                <a:hlinkClick r:id="rId4"/>
              </a:rPr>
              <a:t>seynov</a:t>
            </a:r>
            <a:r>
              <a:rPr lang="en-GB" dirty="0" smtClean="0">
                <a:hlinkClick r:id="rId4"/>
              </a:rPr>
              <a:t> </a:t>
            </a:r>
            <a:r>
              <a:rPr lang="az-Latn-AZ" dirty="0" smtClean="0">
                <a:hlinkClick r:id="rId4"/>
              </a:rPr>
              <a:t>Azərbaycana qarşı</a:t>
            </a:r>
            <a:r>
              <a:rPr lang="az-Latn-AZ" dirty="0" smtClean="0"/>
              <a:t> </a:t>
            </a:r>
            <a:r>
              <a:rPr lang="az-Latn-AZ" dirty="0"/>
              <a:t> </a:t>
            </a:r>
            <a:r>
              <a:rPr lang="az-Latn-AZ" dirty="0" smtClean="0"/>
              <a:t>və</a:t>
            </a:r>
            <a:r>
              <a:rPr lang="en-GB" dirty="0" smtClean="0"/>
              <a:t> </a:t>
            </a:r>
            <a:r>
              <a:rPr lang="en-GB" dirty="0" err="1" smtClean="0">
                <a:hlinkClick r:id="rId5"/>
              </a:rPr>
              <a:t>Tahirova</a:t>
            </a:r>
            <a:r>
              <a:rPr lang="en-GB" dirty="0" smtClean="0">
                <a:hlinkClick r:id="rId5"/>
              </a:rPr>
              <a:t> </a:t>
            </a:r>
            <a:r>
              <a:rPr lang="az-Latn-AZ" dirty="0" smtClean="0">
                <a:hlinkClick r:id="rId5"/>
              </a:rPr>
              <a:t>Azərbaycana qarşı</a:t>
            </a:r>
            <a:endParaRPr lang="en-GB" dirty="0" smtClean="0"/>
          </a:p>
        </p:txBody>
      </p:sp>
    </p:spTree>
    <p:extLst>
      <p:ext uri="{BB962C8B-B14F-4D97-AF65-F5344CB8AC3E}">
        <p14:creationId xmlns:p14="http://schemas.microsoft.com/office/powerpoint/2010/main" xmlns="" val="331653179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z-Latn-AZ" dirty="0" smtClean="0"/>
              <a:t>Cəzasızlıq</a:t>
            </a:r>
            <a:endParaRPr lang="en-GB" dirty="0"/>
          </a:p>
        </p:txBody>
      </p:sp>
      <p:sp>
        <p:nvSpPr>
          <p:cNvPr id="3" name="Content Placeholder 2"/>
          <p:cNvSpPr>
            <a:spLocks noGrp="1"/>
          </p:cNvSpPr>
          <p:nvPr>
            <p:ph idx="1"/>
          </p:nvPr>
        </p:nvSpPr>
        <p:spPr/>
        <p:txBody>
          <a:bodyPr>
            <a:normAutofit fontScale="92500" lnSpcReduction="20000"/>
          </a:bodyPr>
          <a:lstStyle/>
          <a:p>
            <a:r>
              <a:rPr lang="az-Latn-AZ" dirty="0" smtClean="0"/>
              <a:t>Bütün araşdırma, təqib, mühakimə və icra mərhələlərinə aid edilir.</a:t>
            </a:r>
            <a:endParaRPr lang="en-GB" dirty="0" smtClean="0"/>
          </a:p>
          <a:p>
            <a:r>
              <a:rPr lang="az-Latn-AZ" dirty="0" smtClean="0"/>
              <a:t>Cinayət məsələlərində ümumi Dövlət siyasətləri nəzərə alınır. </a:t>
            </a:r>
          </a:p>
          <a:p>
            <a:r>
              <a:rPr lang="az-Latn-AZ" dirty="0" smtClean="0"/>
              <a:t>Bura qabaqlayıcı təsir, kifayət qədər ciddi cəza aid edilməlidir. </a:t>
            </a:r>
          </a:p>
          <a:p>
            <a:r>
              <a:rPr lang="az-Latn-AZ" dirty="0" smtClean="0"/>
              <a:t>Adətən, aşağıdakılar kimi, qanunvericilikdəki uyğunsuzluqlardan yaranır. </a:t>
            </a:r>
            <a:endParaRPr lang="en-GB" dirty="0" smtClean="0"/>
          </a:p>
          <a:p>
            <a:pPr lvl="1"/>
            <a:r>
              <a:rPr lang="az-Latn-AZ" dirty="0" smtClean="0"/>
              <a:t>iddia (məsliyyətə cəlb etmə) müddətləri</a:t>
            </a:r>
            <a:endParaRPr lang="en-GB" dirty="0" smtClean="0"/>
          </a:p>
          <a:p>
            <a:pPr lvl="1"/>
            <a:r>
              <a:rPr lang="az-Latn-AZ" dirty="0"/>
              <a:t>c</a:t>
            </a:r>
            <a:r>
              <a:rPr lang="az-Latn-AZ" dirty="0" smtClean="0"/>
              <a:t>inayət qanunvericiliyində </a:t>
            </a:r>
            <a:r>
              <a:rPr lang="az-Latn-AZ" dirty="0"/>
              <a:t>müvafiq </a:t>
            </a:r>
            <a:r>
              <a:rPr lang="az-Latn-AZ" dirty="0" smtClean="0"/>
              <a:t>müddəaların olmaması</a:t>
            </a:r>
            <a:endParaRPr lang="en-GB" dirty="0" smtClean="0"/>
          </a:p>
          <a:p>
            <a:pPr lvl="1"/>
            <a:r>
              <a:rPr lang="az-Latn-AZ" dirty="0" smtClean="0"/>
              <a:t>yüngülləşdirilmiş cinayət cəzaları</a:t>
            </a:r>
            <a:endParaRPr lang="en-GB" dirty="0" smtClean="0"/>
          </a:p>
          <a:p>
            <a:r>
              <a:rPr lang="az-Latn-AZ" dirty="0" smtClean="0"/>
              <a:t>Aşağıdakılar da daxil olmaqla, əməli törətmiş şəxsin təqsirini sübuta yetirməni faktiki mümkünsuz etmə kimi prosedur boşluqlardan yarana bilər. </a:t>
            </a:r>
            <a:endParaRPr lang="en-GB" dirty="0" smtClean="0"/>
          </a:p>
          <a:p>
            <a:pPr lvl="1"/>
            <a:r>
              <a:rPr lang="az-Latn-AZ" dirty="0"/>
              <a:t>İ</a:t>
            </a:r>
            <a:r>
              <a:rPr lang="az-Latn-AZ" dirty="0" smtClean="0"/>
              <a:t>kili risk</a:t>
            </a:r>
            <a:r>
              <a:rPr lang="en-GB" dirty="0" smtClean="0"/>
              <a:t> / non </a:t>
            </a:r>
            <a:r>
              <a:rPr lang="en-GB" dirty="0" err="1" smtClean="0"/>
              <a:t>bis</a:t>
            </a:r>
            <a:r>
              <a:rPr lang="en-GB" dirty="0" smtClean="0"/>
              <a:t> in idem  </a:t>
            </a:r>
            <a:endParaRPr lang="az-Latn-AZ" dirty="0" smtClean="0"/>
          </a:p>
          <a:p>
            <a:pPr lvl="1"/>
            <a:r>
              <a:rPr lang="az-Latn-AZ" dirty="0" smtClean="0"/>
              <a:t>sərbəstliyin olmaması və təcililik</a:t>
            </a:r>
            <a:endParaRPr lang="en-GB" dirty="0" smtClean="0"/>
          </a:p>
          <a:p>
            <a:endParaRPr lang="en-GB" dirty="0"/>
          </a:p>
        </p:txBody>
      </p:sp>
    </p:spTree>
    <p:extLst>
      <p:ext uri="{BB962C8B-B14F-4D97-AF65-F5344CB8AC3E}">
        <p14:creationId xmlns:p14="http://schemas.microsoft.com/office/powerpoint/2010/main" xmlns="" val="202716373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z-Latn-AZ" dirty="0" smtClean="0"/>
              <a:t>Cəzasızlıq. Nümunələr.</a:t>
            </a:r>
            <a:r>
              <a:rPr lang="en-GB" dirty="0" smtClean="0"/>
              <a:t> </a:t>
            </a:r>
            <a:endParaRPr lang="en-GB" dirty="0"/>
          </a:p>
        </p:txBody>
      </p:sp>
      <p:sp>
        <p:nvSpPr>
          <p:cNvPr id="3" name="Content Placeholder 2"/>
          <p:cNvSpPr>
            <a:spLocks noGrp="1"/>
          </p:cNvSpPr>
          <p:nvPr>
            <p:ph idx="1"/>
          </p:nvPr>
        </p:nvSpPr>
        <p:spPr/>
        <p:txBody>
          <a:bodyPr/>
          <a:lstStyle/>
          <a:p>
            <a:r>
              <a:rPr lang="en-US" dirty="0" err="1">
                <a:hlinkClick r:id="rId2"/>
              </a:rPr>
              <a:t>Bati</a:t>
            </a:r>
            <a:r>
              <a:rPr lang="en-US" dirty="0">
                <a:hlinkClick r:id="rId2"/>
              </a:rPr>
              <a:t> </a:t>
            </a:r>
            <a:r>
              <a:rPr lang="az-Latn-AZ" dirty="0" smtClean="0">
                <a:hlinkClick r:id="rId2"/>
              </a:rPr>
              <a:t>və digərləri Türkiyəyə qarşı</a:t>
            </a:r>
            <a:r>
              <a:rPr lang="en-US" dirty="0" smtClean="0"/>
              <a:t> </a:t>
            </a:r>
            <a:r>
              <a:rPr lang="en-GB" dirty="0"/>
              <a:t>- </a:t>
            </a:r>
            <a:r>
              <a:rPr lang="az-Latn-AZ" dirty="0" smtClean="0"/>
              <a:t>İddia (məsuliyyətə cəlb etmə) müddəti səbəbindən faktiki cəzasız qalan cinayətkarlara qarşı danılmaz sübutların olmasına baxmayaraq, kifayət qədər sürətli və əsaslı səylərlə təqib etməmə</a:t>
            </a:r>
            <a:endParaRPr lang="en-US" dirty="0" smtClean="0"/>
          </a:p>
          <a:p>
            <a:r>
              <a:rPr lang="en-US" dirty="0" err="1" smtClean="0">
                <a:hlinkClick r:id="rId3"/>
              </a:rPr>
              <a:t>Okkali</a:t>
            </a:r>
            <a:r>
              <a:rPr lang="en-US" dirty="0" smtClean="0">
                <a:hlinkClick r:id="rId3"/>
              </a:rPr>
              <a:t> </a:t>
            </a:r>
            <a:r>
              <a:rPr lang="az-Latn-AZ" dirty="0" smtClean="0">
                <a:hlinkClick r:id="rId3"/>
              </a:rPr>
              <a:t>Türkiyəyə qarşı</a:t>
            </a:r>
            <a:r>
              <a:rPr lang="en-US" dirty="0" smtClean="0"/>
              <a:t> – </a:t>
            </a:r>
            <a:r>
              <a:rPr lang="az-Latn-AZ" dirty="0" smtClean="0"/>
              <a:t>Qabaqlayıcı təsir. Azyaşlı ilə pis rəftar etməkdə təqsirli bilinən şəxslərə təyin edilən və təxirə salınan minimum cəzalar.</a:t>
            </a:r>
          </a:p>
          <a:p>
            <a:r>
              <a:rPr lang="az-Latn-AZ" dirty="0" smtClean="0"/>
              <a:t> </a:t>
            </a:r>
            <a:r>
              <a:rPr lang="en-US" dirty="0" err="1" smtClean="0">
                <a:hlinkClick r:id="rId4"/>
              </a:rPr>
              <a:t>Valeriu</a:t>
            </a:r>
            <a:r>
              <a:rPr lang="en-US" dirty="0" smtClean="0">
                <a:hlinkClick r:id="rId4"/>
              </a:rPr>
              <a:t> </a:t>
            </a:r>
            <a:r>
              <a:rPr lang="az-Latn-AZ" dirty="0" smtClean="0">
                <a:hlinkClick r:id="rId4"/>
              </a:rPr>
              <a:t>və</a:t>
            </a:r>
            <a:r>
              <a:rPr lang="en-US" dirty="0" smtClean="0">
                <a:hlinkClick r:id="rId4"/>
              </a:rPr>
              <a:t> Ni</a:t>
            </a:r>
            <a:r>
              <a:rPr lang="az-Latn-AZ" dirty="0" smtClean="0">
                <a:hlinkClick r:id="rId4"/>
              </a:rPr>
              <a:t>k</a:t>
            </a:r>
            <a:r>
              <a:rPr lang="en-US" dirty="0" err="1" smtClean="0">
                <a:hlinkClick r:id="rId4"/>
              </a:rPr>
              <a:t>olae</a:t>
            </a:r>
            <a:r>
              <a:rPr lang="en-US" dirty="0" smtClean="0">
                <a:hlinkClick r:id="rId4"/>
              </a:rPr>
              <a:t> </a:t>
            </a:r>
            <a:r>
              <a:rPr lang="en-US" dirty="0" err="1" smtClean="0">
                <a:hlinkClick r:id="rId4"/>
              </a:rPr>
              <a:t>Ros</a:t>
            </a:r>
            <a:r>
              <a:rPr lang="az-Latn-AZ" dirty="0" smtClean="0">
                <a:hlinkClick r:id="rId4"/>
              </a:rPr>
              <a:t>k</a:t>
            </a:r>
            <a:r>
              <a:rPr lang="en-US" dirty="0" smtClean="0">
                <a:hlinkClick r:id="rId4"/>
              </a:rPr>
              <a:t>a </a:t>
            </a:r>
            <a:r>
              <a:rPr lang="az-Latn-AZ" dirty="0" smtClean="0"/>
              <a:t>və</a:t>
            </a:r>
            <a:r>
              <a:rPr lang="en-US" dirty="0" smtClean="0"/>
              <a:t> </a:t>
            </a:r>
            <a:r>
              <a:rPr lang="en-US" dirty="0" err="1" smtClean="0">
                <a:hlinkClick r:id="rId5"/>
              </a:rPr>
              <a:t>Paduret</a:t>
            </a:r>
            <a:r>
              <a:rPr lang="en-US" dirty="0" smtClean="0">
                <a:hlinkClick r:id="rId5"/>
              </a:rPr>
              <a:t> </a:t>
            </a:r>
            <a:r>
              <a:rPr lang="az-Latn-AZ" dirty="0" smtClean="0">
                <a:hlinkClick r:id="rId5"/>
              </a:rPr>
              <a:t>Moldovaya qarşı</a:t>
            </a:r>
            <a:r>
              <a:rPr lang="en-US" dirty="0" smtClean="0"/>
              <a:t> –</a:t>
            </a:r>
            <a:r>
              <a:rPr lang="az-Latn-AZ" dirty="0" smtClean="0"/>
              <a:t> işgəncə cinayətlərinə görə iddia (məsuliyyətə cəlb etmə) müddətinin vəziyyəti</a:t>
            </a:r>
            <a:endParaRPr lang="en-GB" dirty="0"/>
          </a:p>
        </p:txBody>
      </p:sp>
    </p:spTree>
    <p:extLst>
      <p:ext uri="{BB962C8B-B14F-4D97-AF65-F5344CB8AC3E}">
        <p14:creationId xmlns:p14="http://schemas.microsoft.com/office/powerpoint/2010/main" xmlns="" val="4042118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z-Latn-AZ" dirty="0" smtClean="0"/>
              <a:t>İtkin düşmə halları</a:t>
            </a:r>
            <a:r>
              <a:rPr lang="en-GB" dirty="0" smtClean="0"/>
              <a:t> </a:t>
            </a:r>
            <a:endParaRPr lang="en-GB" dirty="0"/>
          </a:p>
        </p:txBody>
      </p:sp>
      <p:sp>
        <p:nvSpPr>
          <p:cNvPr id="3" name="Content Placeholder 2"/>
          <p:cNvSpPr>
            <a:spLocks noGrp="1"/>
          </p:cNvSpPr>
          <p:nvPr>
            <p:ph idx="1"/>
          </p:nvPr>
        </p:nvSpPr>
        <p:spPr/>
        <p:txBody>
          <a:bodyPr>
            <a:normAutofit/>
          </a:bodyPr>
          <a:lstStyle/>
          <a:p>
            <a:r>
              <a:rPr lang="az-Latn-AZ" dirty="0" smtClean="0"/>
              <a:t>3-cü maddə həm itkin düşənlərə və yaxınlara şamil edilir</a:t>
            </a:r>
            <a:endParaRPr lang="en-GB" b="1" dirty="0"/>
          </a:p>
          <a:p>
            <a:r>
              <a:rPr lang="az-Latn-AZ" dirty="0" smtClean="0"/>
              <a:t>Şəxsin müvafiq orqanlar tərəfindən saxlanıldıqdan sonra yoxa çıxdığına dair kifayət qədər dəlillər olmalıdır (adətər 5-ci maddədə nəzərdə tutulan məsələlər ola bilər).</a:t>
            </a:r>
            <a:endParaRPr lang="en-GB" dirty="0" smtClean="0"/>
          </a:p>
          <a:p>
            <a:r>
              <a:rPr lang="az-Latn-AZ" dirty="0" smtClean="0"/>
              <a:t>İtkin düşənlərə və / və ya yaxınlara </a:t>
            </a:r>
            <a:r>
              <a:rPr lang="az-Latn-AZ" b="1" dirty="0" smtClean="0"/>
              <a:t>müstəqil şəkildə tətbiqetmə</a:t>
            </a:r>
            <a:r>
              <a:rPr lang="az-Latn-AZ" dirty="0" smtClean="0"/>
              <a:t>;  Əlaqənin olması mütləq deyildir, lakin qurbanla qanunsuz rəftar onun yaxınlarının əziyyətini artırır. </a:t>
            </a:r>
          </a:p>
          <a:p>
            <a:r>
              <a:rPr lang="az-Latn-AZ" b="1" dirty="0" smtClean="0"/>
              <a:t>Hər bir işə ayrılıqda baxılması. </a:t>
            </a:r>
            <a:r>
              <a:rPr lang="az-Latn-AZ" dirty="0" smtClean="0"/>
              <a:t>Davamlı qeyri-müəyyənlik və hakimiyyət orqanlarının bunu araşdırmamasına görə əziyyətə məruz qalma səviyyəsi.</a:t>
            </a:r>
            <a:endParaRPr lang="en-GB" dirty="0" smtClean="0"/>
          </a:p>
          <a:p>
            <a:endParaRPr lang="en-GB" dirty="0"/>
          </a:p>
        </p:txBody>
      </p:sp>
    </p:spTree>
    <p:extLst>
      <p:ext uri="{BB962C8B-B14F-4D97-AF65-F5344CB8AC3E}">
        <p14:creationId xmlns:p14="http://schemas.microsoft.com/office/powerpoint/2010/main" xmlns="" val="351564092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z-Latn-AZ" dirty="0" smtClean="0"/>
              <a:t>İtkin düşmə halları</a:t>
            </a:r>
            <a:r>
              <a:rPr lang="en-GB" dirty="0" smtClean="0"/>
              <a:t> </a:t>
            </a:r>
            <a:endParaRPr lang="en-GB" dirty="0"/>
          </a:p>
        </p:txBody>
      </p:sp>
      <p:sp>
        <p:nvSpPr>
          <p:cNvPr id="3" name="Content Placeholder 2"/>
          <p:cNvSpPr>
            <a:spLocks noGrp="1"/>
          </p:cNvSpPr>
          <p:nvPr>
            <p:ph idx="1"/>
          </p:nvPr>
        </p:nvSpPr>
        <p:spPr/>
        <p:txBody>
          <a:bodyPr>
            <a:normAutofit fontScale="92500" lnSpcReduction="10000"/>
          </a:bodyPr>
          <a:lstStyle/>
          <a:p>
            <a:r>
              <a:rPr lang="az-Latn-AZ" dirty="0" smtClean="0"/>
              <a:t>Tətbiq edilə bilinmə üçün müvafiq meyarlar: </a:t>
            </a:r>
            <a:endParaRPr lang="en-GB" dirty="0" smtClean="0"/>
          </a:p>
          <a:p>
            <a:pPr lvl="1"/>
            <a:r>
              <a:rPr lang="az-Latn-AZ" dirty="0" smtClean="0"/>
              <a:t>ailə əlaqəsinin yaxınlığına görə</a:t>
            </a:r>
            <a:endParaRPr lang="en-US" dirty="0" smtClean="0"/>
          </a:p>
          <a:p>
            <a:pPr lvl="1"/>
            <a:r>
              <a:rPr lang="az-Latn-AZ" dirty="0" smtClean="0"/>
              <a:t>ailə üzvünün müvafiq hadisələrə nə dərəcədə şahid olması / emosional təsirin ölçüsü</a:t>
            </a:r>
            <a:endParaRPr lang="en-GB" dirty="0" smtClean="0"/>
          </a:p>
          <a:p>
            <a:pPr lvl="1"/>
            <a:r>
              <a:rPr lang="az-Latn-AZ" dirty="0" smtClean="0"/>
              <a:t>ailə üzvünün həmin şəxs barəsində məlumat əldə etmək üçün cəhd göstərməsi</a:t>
            </a:r>
            <a:endParaRPr lang="en-US" dirty="0" smtClean="0"/>
          </a:p>
          <a:p>
            <a:pPr lvl="1"/>
            <a:r>
              <a:rPr lang="en-US" dirty="0" smtClean="0"/>
              <a:t>the </a:t>
            </a:r>
            <a:r>
              <a:rPr lang="en-US" dirty="0"/>
              <a:t>way in which the </a:t>
            </a:r>
            <a:r>
              <a:rPr lang="en-US" dirty="0" smtClean="0"/>
              <a:t>authorities responded </a:t>
            </a:r>
            <a:r>
              <a:rPr lang="en-US" dirty="0"/>
              <a:t>to those enquiries</a:t>
            </a:r>
            <a:r>
              <a:rPr lang="en-US" dirty="0" smtClean="0"/>
              <a:t>.</a:t>
            </a:r>
          </a:p>
          <a:p>
            <a:r>
              <a:rPr lang="az-Latn-AZ" dirty="0" smtClean="0"/>
              <a:t>Bu kontekstə </a:t>
            </a:r>
            <a:r>
              <a:rPr lang="az-Latn-AZ" dirty="0" smtClean="0">
                <a:hlinkClick r:id="rId2" action="ppaction://hlinksldjump"/>
              </a:rPr>
              <a:t>kütləvi iğtişaşlar</a:t>
            </a:r>
            <a:r>
              <a:rPr lang="en-US" dirty="0" smtClean="0"/>
              <a:t> </a:t>
            </a:r>
            <a:r>
              <a:rPr lang="az-Latn-AZ" dirty="0" smtClean="0"/>
              <a:t>və / və ya terrorçuluqla mübarizədə xüsusi təhlükəsizlik tədbirləri aid edilə bilər.</a:t>
            </a:r>
            <a:r>
              <a:rPr lang="en-US" dirty="0" smtClean="0"/>
              <a:t> </a:t>
            </a:r>
            <a:endParaRPr lang="ro-RO" dirty="0"/>
          </a:p>
          <a:p>
            <a:r>
              <a:rPr lang="ro-RO" dirty="0" smtClean="0">
                <a:hlinkClick r:id="rId3"/>
              </a:rPr>
              <a:t>Kurt </a:t>
            </a:r>
            <a:r>
              <a:rPr lang="az-Latn-AZ" dirty="0" smtClean="0">
                <a:hlinkClick r:id="rId3"/>
              </a:rPr>
              <a:t>Türkiyəyə qarşı</a:t>
            </a:r>
            <a:r>
              <a:rPr lang="ro-RO" dirty="0" smtClean="0"/>
              <a:t> -  </a:t>
            </a:r>
            <a:r>
              <a:rPr lang="az-Latn-AZ" dirty="0" smtClean="0"/>
              <a:t>Sonuncu dəfə təhlükəsizlik qüvvələrinin əməkdaşlarının ətrafında görünmüş ərizəçinin oğlunun yerinə və taleyinə hakimiyyət orqanları tərəfindən aydınlıq gətirilməməsi. </a:t>
            </a:r>
            <a:endParaRPr lang="en-US" dirty="0" smtClean="0"/>
          </a:p>
          <a:p>
            <a:r>
              <a:rPr lang="en-GB" dirty="0" err="1" smtClean="0">
                <a:hlinkClick r:id="rId4"/>
              </a:rPr>
              <a:t>Timurtas</a:t>
            </a:r>
            <a:r>
              <a:rPr lang="en-GB" dirty="0" smtClean="0"/>
              <a:t> </a:t>
            </a:r>
            <a:r>
              <a:rPr lang="az-Latn-AZ" dirty="0"/>
              <a:t> </a:t>
            </a:r>
            <a:r>
              <a:rPr lang="az-Latn-AZ" dirty="0" smtClean="0"/>
              <a:t>və </a:t>
            </a:r>
            <a:r>
              <a:rPr lang="az-Latn-AZ" dirty="0" smtClean="0">
                <a:hlinkClick r:id="rId5"/>
              </a:rPr>
              <a:t>Çi</a:t>
            </a:r>
            <a:r>
              <a:rPr lang="en-GB" dirty="0" err="1" smtClean="0">
                <a:hlinkClick r:id="rId5"/>
              </a:rPr>
              <a:t>cek</a:t>
            </a:r>
            <a:r>
              <a:rPr lang="en-GB" dirty="0" smtClean="0">
                <a:hlinkClick r:id="rId5"/>
              </a:rPr>
              <a:t> </a:t>
            </a:r>
            <a:r>
              <a:rPr lang="az-Latn-AZ" dirty="0" smtClean="0">
                <a:hlinkClick r:id="rId5"/>
              </a:rPr>
              <a:t>Türkiyəyə qarşı</a:t>
            </a:r>
            <a:r>
              <a:rPr lang="az-Latn-AZ" dirty="0" smtClean="0"/>
              <a:t> hakimiyyət orqanlarının etinasızlığı və rəhmsizliyi.</a:t>
            </a:r>
            <a:endParaRPr lang="ro-RO" dirty="0" smtClean="0"/>
          </a:p>
          <a:p>
            <a:endParaRPr lang="en-GB" dirty="0"/>
          </a:p>
        </p:txBody>
      </p:sp>
    </p:spTree>
    <p:extLst>
      <p:ext uri="{BB962C8B-B14F-4D97-AF65-F5344CB8AC3E}">
        <p14:creationId xmlns:p14="http://schemas.microsoft.com/office/powerpoint/2010/main" xmlns="" val="151480679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z-Latn-AZ" dirty="0" smtClean="0"/>
              <a:t>Ayrı-seçkilik</a:t>
            </a:r>
            <a:endParaRPr lang="en-GB" dirty="0"/>
          </a:p>
        </p:txBody>
      </p:sp>
      <p:sp>
        <p:nvSpPr>
          <p:cNvPr id="3" name="Content Placeholder 2"/>
          <p:cNvSpPr>
            <a:spLocks noGrp="1"/>
          </p:cNvSpPr>
          <p:nvPr>
            <p:ph idx="1"/>
          </p:nvPr>
        </p:nvSpPr>
        <p:spPr/>
        <p:txBody>
          <a:bodyPr>
            <a:normAutofit fontScale="77500" lnSpcReduction="20000"/>
          </a:bodyPr>
          <a:lstStyle/>
          <a:p>
            <a:pPr marL="0" indent="0" algn="ctr">
              <a:buNone/>
            </a:pPr>
            <a:r>
              <a:rPr lang="az-Latn-AZ" dirty="0" smtClean="0"/>
              <a:t>Niyyətli və niyyətsiz</a:t>
            </a:r>
            <a:r>
              <a:rPr lang="en-GB" dirty="0" smtClean="0"/>
              <a:t>. </a:t>
            </a:r>
            <a:r>
              <a:rPr lang="az-Latn-AZ" dirty="0" smtClean="0"/>
              <a:t>Üfüqi və şaquli</a:t>
            </a:r>
            <a:r>
              <a:rPr lang="en-GB" dirty="0" smtClean="0"/>
              <a:t>. </a:t>
            </a:r>
            <a:r>
              <a:rPr lang="az-Latn-AZ" dirty="0" smtClean="0"/>
              <a:t>Nəticəli. Mahiyyət və prosedur</a:t>
            </a:r>
            <a:r>
              <a:rPr lang="en-GB" dirty="0" smtClean="0"/>
              <a:t> </a:t>
            </a:r>
          </a:p>
          <a:p>
            <a:r>
              <a:rPr lang="az-Latn-AZ" dirty="0" smtClean="0"/>
              <a:t>Bu, hər hansı pis rəftarın ağırlığını və fəsadlarını artıran müvafiq amildir. </a:t>
            </a:r>
            <a:r>
              <a:rPr lang="en-GB" dirty="0" smtClean="0"/>
              <a:t> </a:t>
            </a:r>
          </a:p>
          <a:p>
            <a:r>
              <a:rPr lang="az-Latn-AZ" dirty="0" smtClean="0"/>
              <a:t>Bura aşağıdakılar tərəfindən rəftar aiddir:</a:t>
            </a:r>
            <a:r>
              <a:rPr lang="en-GB" dirty="0" smtClean="0"/>
              <a:t> </a:t>
            </a:r>
          </a:p>
          <a:p>
            <a:pPr lvl="1"/>
            <a:r>
              <a:rPr lang="az-Latn-AZ" dirty="0" smtClean="0"/>
              <a:t>Dövlət məmurları</a:t>
            </a:r>
            <a:r>
              <a:rPr lang="en-GB" dirty="0" smtClean="0"/>
              <a:t> – </a:t>
            </a:r>
            <a:r>
              <a:rPr lang="az-Latn-AZ" dirty="0" smtClean="0">
                <a:hlinkClick r:id="rId2"/>
              </a:rPr>
              <a:t>K</a:t>
            </a:r>
            <a:r>
              <a:rPr lang="en-GB" dirty="0" err="1" smtClean="0">
                <a:hlinkClick r:id="rId2"/>
              </a:rPr>
              <a:t>obzaru</a:t>
            </a:r>
            <a:r>
              <a:rPr lang="az-Latn-AZ" dirty="0" smtClean="0">
                <a:hlinkClick r:id="rId2"/>
              </a:rPr>
              <a:t> Rumıniyaya qarşı</a:t>
            </a:r>
            <a:r>
              <a:rPr lang="en-GB" dirty="0" smtClean="0">
                <a:hlinkClick r:id="rId2"/>
              </a:rPr>
              <a:t> </a:t>
            </a:r>
            <a:r>
              <a:rPr lang="en-GB" dirty="0" smtClean="0"/>
              <a:t>- </a:t>
            </a:r>
            <a:r>
              <a:rPr lang="az-Latn-AZ" dirty="0" smtClean="0"/>
              <a:t>Hüquq-mühafizə orqanları, araşdırma zamanı onların münasibəti ilə yanaşı, polis məntəqəsində qaraçı ilə pis rəftarın arxasında duran mümkün irqi motivləri araşdırmırlar.</a:t>
            </a:r>
            <a:endParaRPr lang="en-GB" dirty="0" smtClean="0"/>
          </a:p>
          <a:p>
            <a:pPr lvl="1"/>
            <a:r>
              <a:rPr lang="az-Latn-AZ" dirty="0" smtClean="0"/>
              <a:t>Özəl şəxslər</a:t>
            </a:r>
            <a:r>
              <a:rPr lang="en-GB" dirty="0" smtClean="0"/>
              <a:t> </a:t>
            </a:r>
            <a:r>
              <a:rPr lang="en-GB" dirty="0" smtClean="0">
                <a:hlinkClick r:id="rId3"/>
              </a:rPr>
              <a:t>–</a:t>
            </a:r>
            <a:r>
              <a:rPr lang="en-GB" dirty="0" smtClean="0"/>
              <a:t> </a:t>
            </a:r>
            <a:r>
              <a:rPr lang="en-GB" dirty="0" err="1" smtClean="0">
                <a:hlinkClick r:id="rId3"/>
              </a:rPr>
              <a:t>Šečić</a:t>
            </a:r>
            <a:r>
              <a:rPr lang="az-Latn-AZ" dirty="0" smtClean="0">
                <a:hlinkClick r:id="rId3"/>
              </a:rPr>
              <a:t> Xorvatiyaya qarşı</a:t>
            </a:r>
            <a:r>
              <a:rPr lang="en-GB" dirty="0" smtClean="0"/>
              <a:t> - </a:t>
            </a:r>
            <a:r>
              <a:rPr lang="az-Latn-AZ" dirty="0" smtClean="0"/>
              <a:t>Qaraçı icmasının üzvünə qarşı irqi zəmində hucumun effektiv şəkildə araşdırılmasını aparmama </a:t>
            </a:r>
            <a:endParaRPr lang="en-US" dirty="0" smtClean="0"/>
          </a:p>
          <a:p>
            <a:r>
              <a:rPr lang="az-Latn-AZ" dirty="0" smtClean="0"/>
              <a:t>Dövlət orqanlarının ayrı-seçkilik zəminində qəddarlıqlarını sübuta yetirmək üçün inandırıcı dəlillər olmalıdır - </a:t>
            </a:r>
            <a:r>
              <a:rPr lang="en-GB" dirty="0" err="1">
                <a:hlinkClick r:id="rId4"/>
              </a:rPr>
              <a:t>Stoica</a:t>
            </a:r>
            <a:r>
              <a:rPr lang="en-GB" dirty="0">
                <a:hlinkClick r:id="rId4"/>
              </a:rPr>
              <a:t> </a:t>
            </a:r>
            <a:r>
              <a:rPr lang="az-Latn-AZ" dirty="0">
                <a:hlinkClick r:id="rId4"/>
              </a:rPr>
              <a:t> </a:t>
            </a:r>
            <a:r>
              <a:rPr lang="az-Latn-AZ" dirty="0" smtClean="0">
                <a:hlinkClick r:id="rId4"/>
              </a:rPr>
              <a:t>Rumıniyaya qarşı</a:t>
            </a:r>
            <a:r>
              <a:rPr lang="az-Latn-AZ" dirty="0" smtClean="0"/>
              <a:t> – Məmurlar və qaraçı arasında baş verən insident zamanı polis zabitinin qaraçı azyaşlı ilə irqi zəmində pis rəftar etməsi  və effektiv araşdırmanın olmaması</a:t>
            </a:r>
            <a:r>
              <a:rPr lang="en-GB" dirty="0" smtClean="0"/>
              <a:t> </a:t>
            </a:r>
            <a:endParaRPr lang="az-Latn-AZ" dirty="0" smtClean="0"/>
          </a:p>
          <a:p>
            <a:r>
              <a:rPr lang="az-Latn-AZ" dirty="0" smtClean="0"/>
              <a:t>Ayrı-seçkilik adətən araşdırmanın aparılmaması nəticəsində meydana çıxır - </a:t>
            </a:r>
            <a:r>
              <a:rPr lang="en-US" dirty="0" err="1">
                <a:hlinkClick r:id="rId5"/>
              </a:rPr>
              <a:t>Bekos</a:t>
            </a:r>
            <a:r>
              <a:rPr lang="en-US" dirty="0">
                <a:hlinkClick r:id="rId5"/>
              </a:rPr>
              <a:t> </a:t>
            </a:r>
            <a:r>
              <a:rPr lang="az-Latn-AZ" dirty="0" smtClean="0">
                <a:hlinkClick r:id="rId5"/>
              </a:rPr>
              <a:t>və</a:t>
            </a:r>
            <a:r>
              <a:rPr lang="en-US" dirty="0" smtClean="0">
                <a:hlinkClick r:id="rId5"/>
              </a:rPr>
              <a:t> </a:t>
            </a:r>
            <a:r>
              <a:rPr lang="en-US" dirty="0" err="1">
                <a:hlinkClick r:id="rId5"/>
              </a:rPr>
              <a:t>Koutropoulos</a:t>
            </a:r>
            <a:r>
              <a:rPr lang="en-US" dirty="0">
                <a:hlinkClick r:id="rId5"/>
              </a:rPr>
              <a:t> </a:t>
            </a:r>
            <a:r>
              <a:rPr lang="az-Latn-AZ" dirty="0" smtClean="0">
                <a:hlinkClick r:id="rId5"/>
              </a:rPr>
              <a:t>Yunanıstana qarşı</a:t>
            </a:r>
            <a:r>
              <a:rPr lang="az-Latn-AZ" dirty="0" smtClean="0"/>
              <a:t> – Polis tərəfindən saxlanılarkən iki qaraçı ilə fiziki baxımdan pis davranma və təhqir etmə bunun irqi motivli olduğuna və araşdırmanın effektiv aparılmamasına işarə edir.</a:t>
            </a:r>
          </a:p>
        </p:txBody>
      </p:sp>
    </p:spTree>
    <p:extLst>
      <p:ext uri="{BB962C8B-B14F-4D97-AF65-F5344CB8AC3E}">
        <p14:creationId xmlns:p14="http://schemas.microsoft.com/office/powerpoint/2010/main" xmlns="" val="199319984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z-Latn-AZ" dirty="0" smtClean="0"/>
              <a:t>Ayrı-seçkilik</a:t>
            </a:r>
            <a:endParaRPr lang="en-GB" dirty="0"/>
          </a:p>
        </p:txBody>
      </p:sp>
      <p:sp>
        <p:nvSpPr>
          <p:cNvPr id="3" name="Content Placeholder 2"/>
          <p:cNvSpPr>
            <a:spLocks noGrp="1"/>
          </p:cNvSpPr>
          <p:nvPr>
            <p:ph idx="1"/>
          </p:nvPr>
        </p:nvSpPr>
        <p:spPr/>
        <p:txBody>
          <a:bodyPr>
            <a:normAutofit fontScale="77500" lnSpcReduction="20000"/>
          </a:bodyPr>
          <a:lstStyle/>
          <a:p>
            <a:r>
              <a:rPr lang="az-Latn-AZ" dirty="0" smtClean="0"/>
              <a:t>Bəzi sübuta yetirilə bilinməyən əsaslar (irq, gender, din, cinsi mənsubiyyət və s</a:t>
            </a:r>
            <a:r>
              <a:rPr lang="az-Latn-AZ" dirty="0"/>
              <a:t>.) </a:t>
            </a:r>
            <a:r>
              <a:rPr lang="az-Latn-AZ" dirty="0" smtClean="0"/>
              <a:t>qərəzli və ya ayrı-seçkilik zəminində hücumları - </a:t>
            </a:r>
            <a:r>
              <a:rPr lang="en-GB" dirty="0" err="1">
                <a:hlinkClick r:id="rId2"/>
              </a:rPr>
              <a:t>Milanović</a:t>
            </a:r>
            <a:r>
              <a:rPr lang="en-GB" dirty="0">
                <a:hlinkClick r:id="rId2"/>
              </a:rPr>
              <a:t> </a:t>
            </a:r>
            <a:r>
              <a:rPr lang="az-Latn-AZ" dirty="0" smtClean="0">
                <a:hlinkClick r:id="rId2"/>
              </a:rPr>
              <a:t>Serbiyaya qarşı </a:t>
            </a:r>
            <a:r>
              <a:rPr lang="en-GB" dirty="0" smtClean="0">
                <a:hlinkClick r:id="rId2"/>
              </a:rPr>
              <a:t> </a:t>
            </a:r>
            <a:r>
              <a:rPr lang="az-Latn-AZ" dirty="0" smtClean="0"/>
              <a:t>- Hare Krişna üzvünə qarşı fərdlərin dini zəmində hücumları ilə bağlı ciddi ehtimallar yaradır.  </a:t>
            </a:r>
            <a:endParaRPr lang="en-US" dirty="0" smtClean="0"/>
          </a:p>
          <a:p>
            <a:r>
              <a:rPr lang="az-Latn-AZ" dirty="0" smtClean="0"/>
              <a:t>Ayrı-seçkiliyə yol verilən rəftarın niyyətsiz şəkildə edilməsi – </a:t>
            </a:r>
            <a:r>
              <a:rPr lang="en-US" dirty="0">
                <a:solidFill>
                  <a:prstClr val="black"/>
                </a:solidFill>
                <a:hlinkClick r:id="rId3"/>
              </a:rPr>
              <a:t>X. </a:t>
            </a:r>
            <a:r>
              <a:rPr lang="az-Latn-AZ" dirty="0" smtClean="0">
                <a:solidFill>
                  <a:prstClr val="black"/>
                </a:solidFill>
                <a:hlinkClick r:id="rId3"/>
              </a:rPr>
              <a:t>Türkiyəyə qarşı </a:t>
            </a:r>
            <a:r>
              <a:rPr lang="en-US" dirty="0" smtClean="0">
                <a:solidFill>
                  <a:prstClr val="black"/>
                </a:solidFill>
                <a:hlinkClick r:id="rId3"/>
              </a:rPr>
              <a:t> </a:t>
            </a:r>
            <a:r>
              <a:rPr lang="az-Latn-AZ" dirty="0" smtClean="0">
                <a:solidFill>
                  <a:prstClr val="black"/>
                </a:solidFill>
              </a:rPr>
              <a:t>- homoseksual məhbusu digər məhbuslardan qorumaq üçün onun 8 aydan çox tam təcrid olunmuş şəraitdə saxlanılması yaxud </a:t>
            </a:r>
            <a:r>
              <a:rPr lang="en-US" dirty="0" err="1" smtClean="0">
                <a:hlinkClick r:id="rId4"/>
              </a:rPr>
              <a:t>Laduna</a:t>
            </a:r>
            <a:r>
              <a:rPr lang="en-US" dirty="0" smtClean="0">
                <a:hlinkClick r:id="rId4"/>
              </a:rPr>
              <a:t> </a:t>
            </a:r>
            <a:r>
              <a:rPr lang="en-US" dirty="0" err="1" smtClean="0">
                <a:hlinkClick r:id="rId4"/>
              </a:rPr>
              <a:t>Slovaki</a:t>
            </a:r>
            <a:r>
              <a:rPr lang="az-Latn-AZ" dirty="0" smtClean="0">
                <a:hlinkClick r:id="rId4"/>
              </a:rPr>
              <a:t>yaya qarşı</a:t>
            </a:r>
            <a:r>
              <a:rPr lang="az-Latn-AZ" dirty="0" smtClean="0"/>
              <a:t> </a:t>
            </a:r>
            <a:r>
              <a:rPr lang="en-US" dirty="0" smtClean="0"/>
              <a:t>(</a:t>
            </a:r>
            <a:r>
              <a:rPr lang="az-Latn-AZ" dirty="0" smtClean="0"/>
              <a:t>yalnız 8-ci maddə</a:t>
            </a:r>
            <a:r>
              <a:rPr lang="en-US" dirty="0" smtClean="0"/>
              <a:t>) </a:t>
            </a:r>
            <a:r>
              <a:rPr lang="az-Latn-AZ" dirty="0" smtClean="0"/>
              <a:t>– həbsdə olarkən ailə üzvlərinin ziyarətinə qoyulan məhdudiyyət.</a:t>
            </a:r>
            <a:endParaRPr lang="en-US" dirty="0" smtClean="0"/>
          </a:p>
          <a:p>
            <a:r>
              <a:rPr lang="az-Latn-AZ" dirty="0" smtClean="0"/>
              <a:t>Hakimiyyət orqanlarının ayrı-seçkilik əleyhinə çərçivəni effektiv şəkildə yerinə yetirməmələri ilə sıx bağlı ola bilər </a:t>
            </a:r>
            <a:r>
              <a:rPr lang="en-US" dirty="0"/>
              <a:t>– </a:t>
            </a:r>
            <a:r>
              <a:rPr lang="en-US" dirty="0" err="1">
                <a:hlinkClick r:id="rId5"/>
              </a:rPr>
              <a:t>Eremia</a:t>
            </a:r>
            <a:r>
              <a:rPr lang="en-US" dirty="0">
                <a:hlinkClick r:id="rId5"/>
              </a:rPr>
              <a:t> </a:t>
            </a:r>
            <a:r>
              <a:rPr lang="az-Latn-AZ" dirty="0" smtClean="0">
                <a:hlinkClick r:id="rId5"/>
              </a:rPr>
              <a:t>və digərləri Moldovaya qarşı</a:t>
            </a:r>
            <a:r>
              <a:rPr lang="en-US" dirty="0" smtClean="0"/>
              <a:t> </a:t>
            </a:r>
            <a:r>
              <a:rPr lang="en-US" dirty="0"/>
              <a:t>– </a:t>
            </a:r>
            <a:r>
              <a:rPr lang="az-Latn-AZ" dirty="0" smtClean="0"/>
              <a:t> qadınlara qarşı dövlətin gender baxımından qərəzli münasibəti səbəbindən qanunvericiliyin effektiv şəkildə yerinə yetirilməməsi. Məişət zorakılığı. </a:t>
            </a:r>
            <a:endParaRPr lang="en-US" dirty="0" smtClean="0"/>
          </a:p>
          <a:p>
            <a:r>
              <a:rPr lang="az-Latn-AZ" dirty="0" smtClean="0"/>
              <a:t>Ümumiyyətlə, cəmiyyətdə ümumi münasibətin tam dəyərləndirilməsi aparılmalıdır və mürəkkəb işlər ola bilər</a:t>
            </a:r>
            <a:r>
              <a:rPr lang="en-GB" dirty="0"/>
              <a:t>- </a:t>
            </a:r>
            <a:r>
              <a:rPr lang="en-US" dirty="0" err="1">
                <a:hlinkClick r:id="rId6"/>
              </a:rPr>
              <a:t>Identoba</a:t>
            </a:r>
            <a:r>
              <a:rPr lang="en-US" dirty="0">
                <a:hlinkClick r:id="rId6"/>
              </a:rPr>
              <a:t> </a:t>
            </a:r>
            <a:r>
              <a:rPr lang="az-Latn-AZ" dirty="0" smtClean="0">
                <a:hlinkClick r:id="rId6"/>
              </a:rPr>
              <a:t>və digərləri Gürcüstana qarşı</a:t>
            </a:r>
            <a:r>
              <a:rPr lang="en-US" dirty="0" smtClean="0"/>
              <a:t> – </a:t>
            </a:r>
            <a:r>
              <a:rPr lang="az-Latn-AZ" dirty="0" smtClean="0"/>
              <a:t>Dövlətin nümayişçiləri homofobik zorakılıqdan qorumaması və effektiv araşdırmalara başlamaması.</a:t>
            </a:r>
          </a:p>
        </p:txBody>
      </p:sp>
    </p:spTree>
    <p:extLst>
      <p:ext uri="{BB962C8B-B14F-4D97-AF65-F5344CB8AC3E}">
        <p14:creationId xmlns:p14="http://schemas.microsoft.com/office/powerpoint/2010/main" xmlns="" val="328522658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z-Latn-AZ" dirty="0" smtClean="0"/>
              <a:t>Məişət zorakılığı</a:t>
            </a:r>
            <a:r>
              <a:rPr lang="en-GB" dirty="0" smtClean="0"/>
              <a:t> </a:t>
            </a:r>
            <a:endParaRPr lang="en-GB" dirty="0"/>
          </a:p>
        </p:txBody>
      </p:sp>
      <p:sp>
        <p:nvSpPr>
          <p:cNvPr id="3" name="Content Placeholder 2"/>
          <p:cNvSpPr>
            <a:spLocks noGrp="1"/>
          </p:cNvSpPr>
          <p:nvPr>
            <p:ph idx="1"/>
          </p:nvPr>
        </p:nvSpPr>
        <p:spPr/>
        <p:txBody>
          <a:bodyPr>
            <a:normAutofit fontScale="85000" lnSpcReduction="20000"/>
          </a:bodyPr>
          <a:lstStyle/>
          <a:p>
            <a:pPr marL="0" indent="0" algn="ctr">
              <a:buNone/>
            </a:pPr>
            <a:r>
              <a:rPr lang="az-Latn-AZ" dirty="0" smtClean="0"/>
              <a:t>Üfüqi. Niyyətli. Nəticəli. Mahiyyət və prosedur</a:t>
            </a:r>
            <a:endParaRPr lang="en-GB" dirty="0" smtClean="0"/>
          </a:p>
          <a:p>
            <a:r>
              <a:rPr lang="az-Latn-AZ" dirty="0" smtClean="0"/>
              <a:t>Toxunulmazlığın məişət zorakılığı ilə mübarizə məqsədləri üçün heç aiddiyyəti yoxdur.</a:t>
            </a:r>
            <a:endParaRPr lang="en-GB" dirty="0" smtClean="0"/>
          </a:p>
          <a:p>
            <a:r>
              <a:rPr lang="az-Latn-AZ" dirty="0" smtClean="0"/>
              <a:t>Qurbanın münasibəti və ya geriyə çəkilməsi də rol oynamır.</a:t>
            </a:r>
            <a:endParaRPr lang="en-GB" dirty="0" smtClean="0"/>
          </a:p>
          <a:p>
            <a:r>
              <a:rPr lang="az-Latn-AZ" dirty="0" smtClean="0"/>
              <a:t>Əsas meyarlar</a:t>
            </a:r>
            <a:endParaRPr lang="en-GB" dirty="0" smtClean="0"/>
          </a:p>
          <a:p>
            <a:pPr marL="457200" lvl="1" indent="0">
              <a:buNone/>
            </a:pPr>
            <a:r>
              <a:rPr lang="az-Latn-AZ" dirty="0" smtClean="0"/>
              <a:t>bunun təmin olunması üçün, </a:t>
            </a:r>
            <a:r>
              <a:rPr lang="az-Latn-AZ" dirty="0"/>
              <a:t>şəxsiyyəti bəlli olmayan fərdə və </a:t>
            </a:r>
            <a:r>
              <a:rPr lang="az-Latn-AZ" dirty="0" smtClean="0"/>
              <a:t>ya fərdlərə </a:t>
            </a:r>
            <a:r>
              <a:rPr lang="az-Latn-AZ" dirty="0"/>
              <a:t>qarşı </a:t>
            </a:r>
            <a:r>
              <a:rPr lang="az-Latn-AZ" b="1" dirty="0"/>
              <a:t>üçüncü tərəfin cinayətkar hərəkətlərindən </a:t>
            </a:r>
            <a:r>
              <a:rPr lang="az-Latn-AZ" dirty="0"/>
              <a:t>törəyən həqiqi və bilavasitə risk mövcud </a:t>
            </a:r>
            <a:r>
              <a:rPr lang="az-Latn-AZ" dirty="0" smtClean="0"/>
              <a:t>olduğu vaxt </a:t>
            </a:r>
            <a:r>
              <a:rPr lang="az-Latn-AZ" dirty="0"/>
              <a:t>hakimiyyət </a:t>
            </a:r>
            <a:r>
              <a:rPr lang="az-Latn-AZ" dirty="0" smtClean="0"/>
              <a:t>orqanlarının bu </a:t>
            </a:r>
            <a:r>
              <a:rPr lang="az-Latn-AZ" b="1" dirty="0" smtClean="0"/>
              <a:t>barədə məlumatlı olduğunu və ya bunu bilməli </a:t>
            </a:r>
            <a:r>
              <a:rPr lang="az-Latn-AZ" b="1" dirty="0"/>
              <a:t>olduqlarını </a:t>
            </a:r>
            <a:r>
              <a:rPr lang="az-Latn-AZ" b="1" dirty="0" smtClean="0"/>
              <a:t>və</a:t>
            </a:r>
            <a:r>
              <a:rPr lang="az-Latn-AZ" b="1" dirty="0"/>
              <a:t> </a:t>
            </a:r>
            <a:r>
              <a:rPr lang="az-Latn-AZ" dirty="0" smtClean="0"/>
              <a:t>onların</a:t>
            </a:r>
            <a:r>
              <a:rPr lang="az-Latn-AZ" b="1" dirty="0" smtClean="0"/>
              <a:t> öz səlahiyyətləri çərçivəsində </a:t>
            </a:r>
            <a:r>
              <a:rPr lang="az-Latn-AZ" dirty="0" smtClean="0"/>
              <a:t>bu riskdən yayınmaq üçün gözlənilən </a:t>
            </a:r>
            <a:r>
              <a:rPr lang="az-Latn-AZ" b="1" dirty="0" smtClean="0"/>
              <a:t>tədbirləri görmədiklərini müəyyən </a:t>
            </a:r>
            <a:r>
              <a:rPr lang="az-Latn-AZ" dirty="0" smtClean="0"/>
              <a:t>etmək lazımdır.</a:t>
            </a:r>
            <a:endParaRPr lang="en-US" dirty="0"/>
          </a:p>
          <a:p>
            <a:r>
              <a:rPr lang="az-Latn-AZ" dirty="0" smtClean="0"/>
              <a:t>Əsasən pozitiv öhdəliklərlə məşğuldur</a:t>
            </a:r>
            <a:endParaRPr lang="en-US" dirty="0" smtClean="0"/>
          </a:p>
          <a:p>
            <a:r>
              <a:rPr lang="az-Latn-AZ" dirty="0"/>
              <a:t>Q</a:t>
            </a:r>
            <a:r>
              <a:rPr lang="az-Latn-AZ" dirty="0" smtClean="0"/>
              <a:t>arşısını almaq və saxlamaq vəzifəsi</a:t>
            </a:r>
            <a:endParaRPr lang="en-US" dirty="0" smtClean="0"/>
          </a:p>
          <a:p>
            <a:r>
              <a:rPr lang="az-Latn-AZ" dirty="0"/>
              <a:t>A</a:t>
            </a:r>
            <a:r>
              <a:rPr lang="az-Latn-AZ" dirty="0" smtClean="0"/>
              <a:t>yrı-seçkilik halları ilə yanaşı</a:t>
            </a:r>
            <a:endParaRPr lang="en-US" dirty="0" smtClean="0"/>
          </a:p>
          <a:p>
            <a:endParaRPr lang="en-US" dirty="0" smtClean="0"/>
          </a:p>
          <a:p>
            <a:pPr marL="457200" lvl="1" indent="0">
              <a:buNone/>
            </a:pPr>
            <a:endParaRPr lang="en-US" dirty="0"/>
          </a:p>
          <a:p>
            <a:endParaRPr lang="en-GB" dirty="0"/>
          </a:p>
        </p:txBody>
      </p:sp>
    </p:spTree>
    <p:extLst>
      <p:ext uri="{BB962C8B-B14F-4D97-AF65-F5344CB8AC3E}">
        <p14:creationId xmlns:p14="http://schemas.microsoft.com/office/powerpoint/2010/main" xmlns="" val="1051161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z-Latn-AZ" dirty="0" smtClean="0">
                <a:solidFill>
                  <a:srgbClr val="000000"/>
                </a:solidFill>
              </a:rPr>
              <a:t>MƏHDUDLAŞDIRICI üsula qarşı GENİŞ tətbiqetmə</a:t>
            </a:r>
            <a:endParaRPr lang="en-GB" dirty="0">
              <a:solidFill>
                <a:srgbClr val="000000"/>
              </a:solidFill>
            </a:endParaRPr>
          </a:p>
        </p:txBody>
      </p:sp>
      <p:sp>
        <p:nvSpPr>
          <p:cNvPr id="3" name="Content Placeholder 2"/>
          <p:cNvSpPr>
            <a:spLocks noGrp="1"/>
          </p:cNvSpPr>
          <p:nvPr>
            <p:ph idx="1"/>
          </p:nvPr>
        </p:nvSpPr>
        <p:spPr/>
        <p:txBody>
          <a:bodyPr>
            <a:normAutofit/>
          </a:bodyPr>
          <a:lstStyle/>
          <a:p>
            <a:r>
              <a:rPr lang="az-Latn-AZ" dirty="0" smtClean="0"/>
              <a:t>Yekunda, 3-cü maddənin geniş tətbiqi, aşağıdakı kimi, öz tətbiq dairəsinə bir sıra əvvəlcədən bəlli olmayan vəziyyətləri daxil etməyə imkan verir:</a:t>
            </a:r>
            <a:endParaRPr lang="en-GB" dirty="0" smtClean="0"/>
          </a:p>
          <a:p>
            <a:pPr lvl="1"/>
            <a:r>
              <a:rPr lang="az-Latn-AZ" dirty="0"/>
              <a:t>m</a:t>
            </a:r>
            <a:r>
              <a:rPr lang="az-Latn-AZ" dirty="0" smtClean="0"/>
              <a:t>əsələn, </a:t>
            </a:r>
            <a:r>
              <a:rPr lang="az-Latn-AZ" b="1" dirty="0" smtClean="0"/>
              <a:t>SAXLAMA ŞƏRTLƏRİ</a:t>
            </a:r>
            <a:r>
              <a:rPr lang="az-Latn-AZ" dirty="0" smtClean="0"/>
              <a:t>, «Əvvəlki işlərdə, Məhkəmə və keçmiş Komissiya, saxlama şərtlərinin 3-cü maddəyə zidd olduğuna dair qərar verməyə meylsiz olurdular. Hətta saxlama üzrə beynəlxalq standartların pozulması hallarının təsdiq edildiyi, lakin heç bir pozuntunun aşkar edilmədiyi hallar da olmuşdur, məsələn </a:t>
            </a:r>
            <a:r>
              <a:rPr lang="en-US" dirty="0" err="1" smtClean="0">
                <a:hlinkClick r:id="rId2"/>
              </a:rPr>
              <a:t>Kro</a:t>
            </a:r>
            <a:r>
              <a:rPr lang="az-Latn-AZ" dirty="0">
                <a:hlinkClick r:id="rId2"/>
              </a:rPr>
              <a:t>ç</a:t>
            </a:r>
            <a:r>
              <a:rPr lang="en-US" dirty="0" err="1">
                <a:hlinkClick r:id="rId2"/>
              </a:rPr>
              <a:t>er</a:t>
            </a:r>
            <a:r>
              <a:rPr lang="en-US" dirty="0">
                <a:hlinkClick r:id="rId2"/>
              </a:rPr>
              <a:t> </a:t>
            </a:r>
            <a:r>
              <a:rPr lang="az-Latn-AZ" dirty="0">
                <a:hlinkClick r:id="rId2"/>
              </a:rPr>
              <a:t>və</a:t>
            </a:r>
            <a:r>
              <a:rPr lang="en-US" dirty="0">
                <a:hlinkClick r:id="rId2"/>
              </a:rPr>
              <a:t> Moller </a:t>
            </a:r>
            <a:r>
              <a:rPr lang="az-Latn-AZ" dirty="0">
                <a:hlinkClick r:id="rId2"/>
              </a:rPr>
              <a:t>İsveçrəyə qarşı</a:t>
            </a:r>
            <a:r>
              <a:rPr lang="en-US" dirty="0"/>
              <a:t>, </a:t>
            </a:r>
            <a:r>
              <a:rPr lang="az-Latn-AZ" dirty="0" smtClean="0"/>
              <a:t>Komissiyanın 16 dekabr 1982-ci il tarixli hesabatı, DR 34</a:t>
            </a:r>
            <a:endParaRPr lang="en-GB" dirty="0"/>
          </a:p>
        </p:txBody>
      </p:sp>
    </p:spTree>
    <p:extLst>
      <p:ext uri="{BB962C8B-B14F-4D97-AF65-F5344CB8AC3E}">
        <p14:creationId xmlns:p14="http://schemas.microsoft.com/office/powerpoint/2010/main" xmlns="" val="2832922208"/>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z-Latn-AZ" dirty="0" smtClean="0"/>
              <a:t>Məişət zorakılığı</a:t>
            </a:r>
            <a:r>
              <a:rPr lang="en-GB" dirty="0" smtClean="0"/>
              <a:t> </a:t>
            </a:r>
            <a:endParaRPr lang="en-GB" dirty="0"/>
          </a:p>
        </p:txBody>
      </p:sp>
      <p:sp>
        <p:nvSpPr>
          <p:cNvPr id="3" name="Content Placeholder 2"/>
          <p:cNvSpPr>
            <a:spLocks noGrp="1"/>
          </p:cNvSpPr>
          <p:nvPr>
            <p:ph idx="1"/>
          </p:nvPr>
        </p:nvSpPr>
        <p:spPr/>
        <p:txBody>
          <a:bodyPr>
            <a:normAutofit fontScale="92500" lnSpcReduction="10000"/>
          </a:bodyPr>
          <a:lstStyle/>
          <a:p>
            <a:r>
              <a:rPr lang="en-US" dirty="0" err="1" smtClean="0">
                <a:hlinkClick r:id="rId2"/>
              </a:rPr>
              <a:t>Talpis</a:t>
            </a:r>
            <a:r>
              <a:rPr lang="en-US" dirty="0" smtClean="0">
                <a:hlinkClick r:id="rId2"/>
              </a:rPr>
              <a:t> </a:t>
            </a:r>
            <a:r>
              <a:rPr lang="az-Latn-AZ" dirty="0" smtClean="0">
                <a:hlinkClick r:id="rId2"/>
              </a:rPr>
              <a:t>İtaliyaya qarşı</a:t>
            </a:r>
            <a:r>
              <a:rPr lang="en-US" dirty="0" smtClean="0">
                <a:hlinkClick r:id="rId2"/>
              </a:rPr>
              <a:t> </a:t>
            </a:r>
            <a:r>
              <a:rPr lang="en-US" dirty="0" smtClean="0"/>
              <a:t>–</a:t>
            </a:r>
            <a:r>
              <a:rPr lang="az-Latn-AZ" dirty="0" smtClean="0"/>
              <a:t> onu istismar edənə qarşı müvafiq cəza tələb edən qurbanın sorğularını cavablandırmaqda yubanma</a:t>
            </a:r>
            <a:endParaRPr lang="en-US" dirty="0" smtClean="0"/>
          </a:p>
          <a:p>
            <a:r>
              <a:rPr lang="en-US" dirty="0">
                <a:hlinkClick r:id="rId3"/>
              </a:rPr>
              <a:t>T.M. </a:t>
            </a:r>
            <a:r>
              <a:rPr lang="az-Latn-AZ" dirty="0" smtClean="0">
                <a:hlinkClick r:id="rId3"/>
              </a:rPr>
              <a:t>və</a:t>
            </a:r>
            <a:r>
              <a:rPr lang="en-US" dirty="0" smtClean="0">
                <a:hlinkClick r:id="rId3"/>
              </a:rPr>
              <a:t> C.M</a:t>
            </a:r>
            <a:r>
              <a:rPr lang="en-US" dirty="0">
                <a:hlinkClick r:id="rId3"/>
              </a:rPr>
              <a:t>. </a:t>
            </a:r>
            <a:r>
              <a:rPr lang="az-Latn-AZ" dirty="0" smtClean="0">
                <a:hlinkClick r:id="rId3"/>
              </a:rPr>
              <a:t>Moldovaya qarşı</a:t>
            </a:r>
            <a:r>
              <a:rPr lang="en-US" dirty="0" smtClean="0">
                <a:hlinkClick r:id="rId3"/>
              </a:rPr>
              <a:t> </a:t>
            </a:r>
            <a:r>
              <a:rPr lang="en-US" dirty="0" smtClean="0"/>
              <a:t>–</a:t>
            </a:r>
            <a:r>
              <a:rPr lang="az-Latn-AZ" dirty="0" smtClean="0"/>
              <a:t>məişət zorakılığının psixoloji və ya iqtisadi istismar kimi geniş yayılmış növu.</a:t>
            </a:r>
            <a:endParaRPr lang="en-US" dirty="0" smtClean="0"/>
          </a:p>
          <a:p>
            <a:r>
              <a:rPr lang="en-US" dirty="0" err="1" smtClean="0">
                <a:hlinkClick r:id="rId4"/>
              </a:rPr>
              <a:t>Eremia</a:t>
            </a:r>
            <a:r>
              <a:rPr lang="en-US" dirty="0" smtClean="0">
                <a:hlinkClick r:id="rId4"/>
              </a:rPr>
              <a:t> </a:t>
            </a:r>
            <a:r>
              <a:rPr lang="az-Latn-AZ" dirty="0" smtClean="0">
                <a:hlinkClick r:id="rId4"/>
              </a:rPr>
              <a:t>və digərləri Moldovaya qarşı</a:t>
            </a:r>
            <a:r>
              <a:rPr lang="en-US" dirty="0" smtClean="0"/>
              <a:t> –</a:t>
            </a:r>
            <a:r>
              <a:rPr lang="az-Latn-AZ" dirty="0" smtClean="0"/>
              <a:t> Qadınlara qarşı dövlətin gender zəminində qərəzli münasibətinə görə qanunvericiliyin effektiv şəkildə yerinə yetirilməməsi</a:t>
            </a:r>
            <a:endParaRPr lang="en-US" dirty="0" smtClean="0"/>
          </a:p>
          <a:p>
            <a:r>
              <a:rPr lang="en-US" dirty="0" err="1" smtClean="0">
                <a:hlinkClick r:id="rId5"/>
              </a:rPr>
              <a:t>Mudri</a:t>
            </a:r>
            <a:r>
              <a:rPr lang="az-Latn-AZ" dirty="0" smtClean="0">
                <a:hlinkClick r:id="rId5"/>
              </a:rPr>
              <a:t>k Moldovaya qarşı</a:t>
            </a:r>
            <a:r>
              <a:rPr lang="en-US" dirty="0" smtClean="0"/>
              <a:t> –</a:t>
            </a:r>
            <a:r>
              <a:rPr lang="az-Latn-AZ" dirty="0" smtClean="0"/>
              <a:t> eyni məhkəmə binasında olan əqli cəhətdən pozğunluğu olan ər tərəfindən məişət zorakılığı </a:t>
            </a:r>
            <a:endParaRPr lang="en-US" dirty="0" smtClean="0"/>
          </a:p>
          <a:p>
            <a:r>
              <a:rPr lang="en-US" dirty="0" err="1" smtClean="0">
                <a:hlinkClick r:id="rId6"/>
              </a:rPr>
              <a:t>Hajduovà</a:t>
            </a:r>
            <a:r>
              <a:rPr lang="az-Latn-AZ" dirty="0" smtClean="0">
                <a:hlinkClick r:id="rId6"/>
              </a:rPr>
              <a:t> Slovakiyaya qarşı</a:t>
            </a:r>
            <a:r>
              <a:rPr lang="en-US" dirty="0" smtClean="0"/>
              <a:t> - </a:t>
            </a:r>
            <a:r>
              <a:rPr lang="az-Latn-AZ" dirty="0" smtClean="0"/>
              <a:t>qadını stasionar psixiatrik müalivə keçən zorakı ərdən kifayət qədər qorumama</a:t>
            </a:r>
            <a:endParaRPr lang="en-US" dirty="0" smtClean="0"/>
          </a:p>
          <a:p>
            <a:endParaRPr lang="en-US" dirty="0"/>
          </a:p>
          <a:p>
            <a:endParaRPr lang="en-US" dirty="0"/>
          </a:p>
          <a:p>
            <a:endParaRPr lang="en-GB" dirty="0"/>
          </a:p>
        </p:txBody>
      </p:sp>
    </p:spTree>
    <p:extLst>
      <p:ext uri="{BB962C8B-B14F-4D97-AF65-F5344CB8AC3E}">
        <p14:creationId xmlns:p14="http://schemas.microsoft.com/office/powerpoint/2010/main" xmlns="" val="232996842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z-Latn-AZ" dirty="0" smtClean="0"/>
              <a:t>Terrorçuluqla mübarizə və «saatlı bomba» ssenarisi</a:t>
            </a:r>
            <a:endParaRPr lang="en-GB" dirty="0"/>
          </a:p>
        </p:txBody>
      </p:sp>
      <p:sp>
        <p:nvSpPr>
          <p:cNvPr id="3" name="Content Placeholder 2"/>
          <p:cNvSpPr>
            <a:spLocks noGrp="1"/>
          </p:cNvSpPr>
          <p:nvPr>
            <p:ph idx="1"/>
          </p:nvPr>
        </p:nvSpPr>
        <p:spPr/>
        <p:txBody>
          <a:bodyPr>
            <a:normAutofit/>
          </a:bodyPr>
          <a:lstStyle/>
          <a:p>
            <a:r>
              <a:rPr lang="az-Latn-AZ" dirty="0" smtClean="0"/>
              <a:t>«Saatlı bomba» arqumenti nədir</a:t>
            </a:r>
            <a:r>
              <a:rPr lang="en-US" dirty="0" smtClean="0"/>
              <a:t> </a:t>
            </a:r>
          </a:p>
          <a:p>
            <a:pPr marL="0" indent="0">
              <a:buNone/>
            </a:pPr>
            <a:r>
              <a:rPr lang="en-US" i="1" dirty="0" smtClean="0"/>
              <a:t>“… </a:t>
            </a:r>
            <a:r>
              <a:rPr lang="az-Latn-AZ" i="1" dirty="0" smtClean="0"/>
              <a:t>şübhəli şəxs ... </a:t>
            </a:r>
            <a:r>
              <a:rPr lang="az-Latn-AZ" i="1" dirty="0"/>
              <a:t>q</a:t>
            </a:r>
            <a:r>
              <a:rPr lang="az-Latn-AZ" i="1" dirty="0" smtClean="0"/>
              <a:t>uraşdırılmış və partlayacaq bombanın yeri barədə məlumata malikdir. Bu məlumat olmadan bombanı zərərsizləşdirmək olmayacaq. Lakin, bu məlumat əldə olunarsa, bomba zərərsizləşdirilə bilər. Bomba zərərsizləşdirilməsə, insanlar həlak olacaqdır və xəsarət alacaqdır»  (</a:t>
            </a:r>
            <a:r>
              <a:rPr lang="az-Latn-AZ" dirty="0" smtClean="0"/>
              <a:t>İsraildə İşgəncələr əleyhinə Dövlət Komitəsi İsrail Dövlətinə qarşı)</a:t>
            </a:r>
            <a:endParaRPr lang="en-GB" dirty="0"/>
          </a:p>
        </p:txBody>
      </p:sp>
    </p:spTree>
    <p:extLst>
      <p:ext uri="{BB962C8B-B14F-4D97-AF65-F5344CB8AC3E}">
        <p14:creationId xmlns:p14="http://schemas.microsoft.com/office/powerpoint/2010/main" xmlns="" val="33963137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z-Latn-AZ" dirty="0" smtClean="0"/>
              <a:t>Terroçuluqla mübarizə və «saatlı bömba» ssenarisi</a:t>
            </a:r>
            <a:endParaRPr lang="en-GB" dirty="0"/>
          </a:p>
        </p:txBody>
      </p:sp>
      <p:sp>
        <p:nvSpPr>
          <p:cNvPr id="3" name="Content Placeholder 2"/>
          <p:cNvSpPr>
            <a:spLocks noGrp="1"/>
          </p:cNvSpPr>
          <p:nvPr>
            <p:ph idx="1"/>
          </p:nvPr>
        </p:nvSpPr>
        <p:spPr/>
        <p:txBody>
          <a:bodyPr>
            <a:normAutofit fontScale="85000" lnSpcReduction="20000"/>
          </a:bodyPr>
          <a:lstStyle/>
          <a:p>
            <a:pPr marL="0" indent="0" algn="ctr">
              <a:buNone/>
            </a:pPr>
            <a:r>
              <a:rPr lang="az-Latn-AZ" dirty="0" smtClean="0"/>
              <a:t>Şərtsiz yanaşma</a:t>
            </a:r>
            <a:endParaRPr lang="en-US" dirty="0" smtClean="0"/>
          </a:p>
          <a:p>
            <a:r>
              <a:rPr lang="az-Latn-AZ" dirty="0" smtClean="0"/>
              <a:t>Yaxınlaşan təhlükədən asılı olmayaraq işgəncənin mütləq şəkildə qadağan olunması</a:t>
            </a:r>
            <a:endParaRPr lang="en-US" dirty="0"/>
          </a:p>
          <a:p>
            <a:r>
              <a:rPr lang="en-US" dirty="0" err="1">
                <a:hlinkClick r:id="rId2"/>
              </a:rPr>
              <a:t>Tomasi</a:t>
            </a:r>
            <a:r>
              <a:rPr lang="en-US" dirty="0">
                <a:hlinkClick r:id="rId2"/>
              </a:rPr>
              <a:t> </a:t>
            </a:r>
            <a:r>
              <a:rPr lang="az-Latn-AZ" dirty="0" smtClean="0">
                <a:hlinkClick r:id="rId2"/>
              </a:rPr>
              <a:t>Fransaya qarşı</a:t>
            </a:r>
            <a:r>
              <a:rPr lang="en-US" dirty="0" smtClean="0"/>
              <a:t> - </a:t>
            </a:r>
            <a:r>
              <a:rPr lang="az-Latn-AZ" dirty="0" smtClean="0"/>
              <a:t>Cinayətkarlıqla mübarizədə, xüsusilə də terrorçuluqla bağlı araşdırma aparmaq tələbi və bir sıra danılmaz çətinliklər fərdlərin fiziki toxunulmazlığının qorunmasını məhdudlaşdıra bilməz. </a:t>
            </a:r>
            <a:endParaRPr lang="en-US" dirty="0" smtClean="0"/>
          </a:p>
          <a:p>
            <a:r>
              <a:rPr lang="en-US" dirty="0" err="1">
                <a:hlinkClick r:id="rId3"/>
              </a:rPr>
              <a:t>Chahal</a:t>
            </a:r>
            <a:r>
              <a:rPr lang="en-US" dirty="0">
                <a:hlinkClick r:id="rId3"/>
              </a:rPr>
              <a:t> </a:t>
            </a:r>
            <a:r>
              <a:rPr lang="az-Latn-AZ" dirty="0" smtClean="0">
                <a:hlinkClick r:id="rId3"/>
              </a:rPr>
              <a:t>Birləşmiş Krallığa qarşı</a:t>
            </a:r>
            <a:r>
              <a:rPr lang="en-US" dirty="0" smtClean="0"/>
              <a:t>- </a:t>
            </a:r>
            <a:r>
              <a:rPr lang="az-Latn-AZ" dirty="0" smtClean="0"/>
              <a:t>Məhkəmə müasir dövrdə dövlətlərin öz cəmiyyətlərini terror hücumundan qorumaq üçün hansı çətinliklərlə üzləşdiklərini yaxşı bilir. Lakin, hətta bu hallarda belə, Konvensiya, qurbanın davranışından asılı olmayaraq mütləq mənada işgəncəni və ya qeyri-insani vəya ləyaqəti alçaldan rəftar və ya cəzanı qadağan edir.</a:t>
            </a:r>
            <a:endParaRPr lang="en-US" dirty="0" smtClean="0"/>
          </a:p>
          <a:p>
            <a:r>
              <a:rPr lang="en-GB" dirty="0" err="1" smtClean="0">
                <a:hlinkClick r:id="rId4"/>
              </a:rPr>
              <a:t>Gafgen</a:t>
            </a:r>
            <a:r>
              <a:rPr lang="en-GB" dirty="0" smtClean="0">
                <a:hlinkClick r:id="rId4"/>
              </a:rPr>
              <a:t> </a:t>
            </a:r>
            <a:r>
              <a:rPr lang="az-Latn-AZ" dirty="0" smtClean="0">
                <a:hlinkClick r:id="rId4"/>
              </a:rPr>
              <a:t>Almaniyaya qarşı</a:t>
            </a:r>
            <a:r>
              <a:rPr lang="en-GB" dirty="0" smtClean="0">
                <a:hlinkClick r:id="rId4"/>
              </a:rPr>
              <a:t> </a:t>
            </a:r>
            <a:r>
              <a:rPr lang="en-GB" dirty="0"/>
              <a:t>- </a:t>
            </a:r>
            <a:r>
              <a:rPr lang="az-Latn-AZ" dirty="0" smtClean="0"/>
              <a:t>itkin düşmüş uşağın yerini müəyyən etmək üçün fiziki zorakılıq olmadan fiziki xələl yetirməklə hədələmə halları</a:t>
            </a:r>
            <a:endParaRPr lang="en-US" dirty="0" smtClean="0"/>
          </a:p>
          <a:p>
            <a:pPr lvl="1"/>
            <a:endParaRPr lang="en-US" dirty="0"/>
          </a:p>
          <a:p>
            <a:endParaRPr lang="en-US" dirty="0" smtClean="0"/>
          </a:p>
          <a:p>
            <a:endParaRPr lang="en-GB" dirty="0"/>
          </a:p>
        </p:txBody>
      </p:sp>
    </p:spTree>
    <p:extLst>
      <p:ext uri="{BB962C8B-B14F-4D97-AF65-F5344CB8AC3E}">
        <p14:creationId xmlns:p14="http://schemas.microsoft.com/office/powerpoint/2010/main" xmlns="" val="184844855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z-Latn-AZ" dirty="0" smtClean="0"/>
              <a:t>Dəlillərdən və «zəhərli meyvə» qaydasından istifadə</a:t>
            </a:r>
            <a:r>
              <a:rPr lang="en-GB" dirty="0" smtClean="0"/>
              <a:t> </a:t>
            </a:r>
            <a:endParaRPr lang="en-GB" dirty="0"/>
          </a:p>
        </p:txBody>
      </p:sp>
      <p:sp>
        <p:nvSpPr>
          <p:cNvPr id="3" name="Content Placeholder 2"/>
          <p:cNvSpPr>
            <a:spLocks noGrp="1"/>
          </p:cNvSpPr>
          <p:nvPr>
            <p:ph idx="1"/>
          </p:nvPr>
        </p:nvSpPr>
        <p:spPr/>
        <p:txBody>
          <a:bodyPr>
            <a:normAutofit/>
          </a:bodyPr>
          <a:lstStyle/>
          <a:p>
            <a:r>
              <a:rPr lang="az-Latn-AZ" dirty="0" smtClean="0"/>
              <a:t>Bu maddələri pozaraq dəlillərdən istifadə ilə müqayisə apadıqda, 3-cü maddəyə zidd olaraq əldə edilmiş dəlillər bütün mühakimə prosesinin ədalətsiz olmasına şərait yaradır.</a:t>
            </a:r>
            <a:endParaRPr lang="en-US" dirty="0" smtClean="0"/>
          </a:p>
          <a:p>
            <a:r>
              <a:rPr lang="az-Latn-AZ" dirty="0" smtClean="0"/>
              <a:t>Dəlil qəti və ya fundamental ola bilməz. Bu faktın özü və onun məcburetmə nəticəsində alınmasının mümkünlüyünə dair əsaslı şübhə kifayətdir. </a:t>
            </a:r>
            <a:endParaRPr lang="en-US" dirty="0" smtClean="0"/>
          </a:p>
          <a:p>
            <a:r>
              <a:rPr lang="az-Latn-AZ" dirty="0" smtClean="0"/>
              <a:t>«Zəhərli ağacın meyvəsi» adlandırılan doktrina dövlət məmurlarının qanunsuz hərəkətləri nəticəsində öyrənilmiş faktlardan əldə olunan məlumatdan təqsirləndirilən şəxsin </a:t>
            </a:r>
            <a:r>
              <a:rPr lang="az-Latn-AZ" dirty="0"/>
              <a:t>zərərinə olanhər hansı bir </a:t>
            </a:r>
            <a:r>
              <a:rPr lang="az-Latn-AZ" dirty="0" smtClean="0"/>
              <a:t>şəkildə istifadəni qadağan edir.</a:t>
            </a:r>
            <a:endParaRPr lang="en-US" dirty="0" smtClean="0"/>
          </a:p>
        </p:txBody>
      </p:sp>
    </p:spTree>
    <p:extLst>
      <p:ext uri="{BB962C8B-B14F-4D97-AF65-F5344CB8AC3E}">
        <p14:creationId xmlns:p14="http://schemas.microsoft.com/office/powerpoint/2010/main" xmlns="" val="115281808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err="1"/>
              <a:t>Dəlillərdən</a:t>
            </a:r>
            <a:r>
              <a:rPr lang="en-GB" dirty="0"/>
              <a:t> </a:t>
            </a:r>
            <a:r>
              <a:rPr lang="en-GB" dirty="0" err="1"/>
              <a:t>və</a:t>
            </a:r>
            <a:r>
              <a:rPr lang="en-GB" dirty="0"/>
              <a:t> «</a:t>
            </a:r>
            <a:r>
              <a:rPr lang="en-GB" dirty="0" err="1"/>
              <a:t>zəhərli</a:t>
            </a:r>
            <a:r>
              <a:rPr lang="en-GB" dirty="0"/>
              <a:t> </a:t>
            </a:r>
            <a:r>
              <a:rPr lang="en-GB" dirty="0" err="1"/>
              <a:t>meyvə</a:t>
            </a:r>
            <a:r>
              <a:rPr lang="en-GB" dirty="0"/>
              <a:t>» </a:t>
            </a:r>
            <a:r>
              <a:rPr lang="en-GB" dirty="0" err="1"/>
              <a:t>qaydasından</a:t>
            </a:r>
            <a:r>
              <a:rPr lang="en-GB" dirty="0"/>
              <a:t> </a:t>
            </a:r>
            <a:r>
              <a:rPr lang="en-GB" dirty="0" err="1" smtClean="0"/>
              <a:t>istifadə</a:t>
            </a:r>
            <a:endParaRPr lang="en-GB" dirty="0"/>
          </a:p>
        </p:txBody>
      </p:sp>
      <p:sp>
        <p:nvSpPr>
          <p:cNvPr id="3" name="Content Placeholder 2"/>
          <p:cNvSpPr>
            <a:spLocks noGrp="1"/>
          </p:cNvSpPr>
          <p:nvPr>
            <p:ph idx="1"/>
          </p:nvPr>
        </p:nvSpPr>
        <p:spPr/>
        <p:txBody>
          <a:bodyPr>
            <a:normAutofit fontScale="92500" lnSpcReduction="20000"/>
          </a:bodyPr>
          <a:lstStyle/>
          <a:p>
            <a:pPr marL="0" indent="0" algn="ctr">
              <a:buNone/>
            </a:pPr>
            <a:r>
              <a:rPr lang="az-Latn-AZ" dirty="0" smtClean="0"/>
              <a:t>DƏLİLLƏRDƏN İSTİFADƏ</a:t>
            </a:r>
            <a:r>
              <a:rPr lang="en-US" dirty="0" smtClean="0"/>
              <a:t> </a:t>
            </a:r>
          </a:p>
          <a:p>
            <a:r>
              <a:rPr lang="az-Latn-AZ" dirty="0" smtClean="0"/>
              <a:t>Işgəncə nəticəsində əldə olunmuş məlumatları təsdiq etmə kimi etiraflar</a:t>
            </a:r>
            <a:r>
              <a:rPr lang="en-US" dirty="0" smtClean="0"/>
              <a:t> </a:t>
            </a:r>
            <a:r>
              <a:rPr lang="en-US" dirty="0" err="1" smtClean="0">
                <a:hlinkClick r:id="rId2"/>
              </a:rPr>
              <a:t>Örs</a:t>
            </a:r>
            <a:r>
              <a:rPr lang="en-US" dirty="0" smtClean="0">
                <a:hlinkClick r:id="rId2"/>
              </a:rPr>
              <a:t> </a:t>
            </a:r>
            <a:r>
              <a:rPr lang="az-Latn-AZ" dirty="0" smtClean="0">
                <a:hlinkClick r:id="rId2"/>
              </a:rPr>
              <a:t>və digərləri Türkiyəyə qarşı</a:t>
            </a:r>
            <a:r>
              <a:rPr lang="en-US" dirty="0" smtClean="0"/>
              <a:t>, </a:t>
            </a:r>
            <a:r>
              <a:rPr lang="en-US" dirty="0" err="1" smtClean="0">
                <a:hlinkClick r:id="rId3"/>
              </a:rPr>
              <a:t>Harutyunyan</a:t>
            </a:r>
            <a:r>
              <a:rPr lang="en-US" dirty="0" smtClean="0">
                <a:hlinkClick r:id="rId3"/>
              </a:rPr>
              <a:t> </a:t>
            </a:r>
            <a:r>
              <a:rPr lang="az-Latn-AZ" dirty="0" smtClean="0">
                <a:hlinkClick r:id="rId3"/>
              </a:rPr>
              <a:t>Ermənistana qarşı</a:t>
            </a:r>
            <a:r>
              <a:rPr lang="en-US" dirty="0" smtClean="0"/>
              <a:t>, </a:t>
            </a:r>
            <a:r>
              <a:rPr lang="en-US" dirty="0" err="1" smtClean="0">
                <a:hlinkClick r:id="rId4"/>
              </a:rPr>
              <a:t>Levinţa</a:t>
            </a:r>
            <a:r>
              <a:rPr lang="az-Latn-AZ" dirty="0" smtClean="0">
                <a:hlinkClick r:id="rId4"/>
              </a:rPr>
              <a:t> Moldovaya qarşı</a:t>
            </a:r>
            <a:r>
              <a:rPr lang="en-US" dirty="0" smtClean="0"/>
              <a:t> </a:t>
            </a:r>
          </a:p>
          <a:p>
            <a:r>
              <a:rPr lang="az-Latn-AZ" dirty="0" smtClean="0"/>
              <a:t>3-cü maddəni pozmaqla digər pis rəftar</a:t>
            </a:r>
            <a:r>
              <a:rPr lang="en-US" dirty="0" smtClean="0"/>
              <a:t> - </a:t>
            </a:r>
            <a:r>
              <a:rPr lang="en-US" dirty="0" err="1" smtClean="0">
                <a:hlinkClick r:id="rId5"/>
              </a:rPr>
              <a:t>Söylemez</a:t>
            </a:r>
            <a:r>
              <a:rPr lang="en-US" dirty="0" smtClean="0">
                <a:hlinkClick r:id="rId5"/>
              </a:rPr>
              <a:t> </a:t>
            </a:r>
            <a:r>
              <a:rPr lang="az-Latn-AZ" dirty="0" smtClean="0">
                <a:hlinkClick r:id="rId5"/>
              </a:rPr>
              <a:t>Türkiyəyə qarşı</a:t>
            </a:r>
            <a:endParaRPr lang="en-US" dirty="0"/>
          </a:p>
          <a:p>
            <a:pPr marL="0" indent="0" algn="ctr">
              <a:buNone/>
            </a:pPr>
            <a:r>
              <a:rPr lang="en-US" dirty="0" smtClean="0"/>
              <a:t>“</a:t>
            </a:r>
            <a:r>
              <a:rPr lang="az-Latn-AZ" dirty="0" smtClean="0"/>
              <a:t>ZƏHƏRLİ MEYVƏ</a:t>
            </a:r>
            <a:r>
              <a:rPr lang="en-US" dirty="0" smtClean="0"/>
              <a:t>” </a:t>
            </a:r>
          </a:p>
          <a:p>
            <a:r>
              <a:rPr lang="en-GB" dirty="0" err="1">
                <a:hlinkClick r:id="rId6"/>
              </a:rPr>
              <a:t>Jalloh</a:t>
            </a:r>
            <a:r>
              <a:rPr lang="en-GB" dirty="0">
                <a:hlinkClick r:id="rId6"/>
              </a:rPr>
              <a:t> </a:t>
            </a:r>
            <a:r>
              <a:rPr lang="az-Latn-AZ" dirty="0" smtClean="0">
                <a:hlinkClick r:id="rId6"/>
              </a:rPr>
              <a:t>Almaniyaya qarşı</a:t>
            </a:r>
            <a:r>
              <a:rPr lang="en-GB" dirty="0" smtClean="0"/>
              <a:t> - </a:t>
            </a:r>
            <a:r>
              <a:rPr lang="az-Latn-AZ" dirty="0" smtClean="0"/>
              <a:t>qusdurucu vasitələrlə məcburetmə yolu ilə əldə olunan və içərisində narkotik maddə olan plastik qabdan dəlil qismində istifadə</a:t>
            </a:r>
            <a:endParaRPr lang="en-US" dirty="0" smtClean="0"/>
          </a:p>
          <a:p>
            <a:r>
              <a:rPr lang="en-GB" dirty="0" err="1">
                <a:hlinkClick r:id="rId7"/>
              </a:rPr>
              <a:t>Gafgen</a:t>
            </a:r>
            <a:r>
              <a:rPr lang="en-GB" dirty="0">
                <a:hlinkClick r:id="rId7"/>
              </a:rPr>
              <a:t> </a:t>
            </a:r>
            <a:r>
              <a:rPr lang="az-Latn-AZ" dirty="0" smtClean="0">
                <a:hlinkClick r:id="rId7"/>
              </a:rPr>
              <a:t>Almaniyaya qarşı</a:t>
            </a:r>
            <a:r>
              <a:rPr lang="en-GB" dirty="0" smtClean="0"/>
              <a:t> – </a:t>
            </a:r>
            <a:r>
              <a:rPr lang="az-Latn-AZ" dirty="0" smtClean="0"/>
              <a:t>Yerli məhkəmələr, ərizəçinin məhkum olunmasını, onun təqsirinə dair zəruri sübut kimi mübahisəli həqiqi dəlilin əldə edilməsi üçün hər hansı köməkçi vasitəyə malik olmadan,  ərizəçinin məhkəmədə ikinci etirafı ilə əsaslandırmışdır. POZUNTU YOXDUR. </a:t>
            </a:r>
            <a:endParaRPr lang="en-US" dirty="0" smtClean="0"/>
          </a:p>
          <a:p>
            <a:endParaRPr lang="en-US" dirty="0"/>
          </a:p>
          <a:p>
            <a:endParaRPr lang="en-US" dirty="0"/>
          </a:p>
        </p:txBody>
      </p:sp>
    </p:spTree>
    <p:extLst>
      <p:ext uri="{BB962C8B-B14F-4D97-AF65-F5344CB8AC3E}">
        <p14:creationId xmlns:p14="http://schemas.microsoft.com/office/powerpoint/2010/main" xmlns="" val="289062787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z-Latn-AZ" dirty="0" smtClean="0"/>
              <a:t>Ərazidən kənarda tətbiqetmə</a:t>
            </a:r>
            <a:endParaRPr lang="en-GB" dirty="0"/>
          </a:p>
        </p:txBody>
      </p:sp>
      <p:sp>
        <p:nvSpPr>
          <p:cNvPr id="3" name="Content Placeholder 2"/>
          <p:cNvSpPr>
            <a:spLocks noGrp="1"/>
          </p:cNvSpPr>
          <p:nvPr>
            <p:ph idx="1"/>
          </p:nvPr>
        </p:nvSpPr>
        <p:spPr/>
        <p:txBody>
          <a:bodyPr>
            <a:normAutofit fontScale="85000" lnSpcReduction="20000"/>
          </a:bodyPr>
          <a:lstStyle/>
          <a:p>
            <a:r>
              <a:rPr lang="az-Latn-AZ" dirty="0" smtClean="0"/>
              <a:t>Məsuliyyəti müəyyən etməzdən əvvəl, yurisdiksiya məsələsində aşağıdakılara diqqət yetirilməlidir.</a:t>
            </a:r>
          </a:p>
          <a:p>
            <a:r>
              <a:rPr lang="az-Latn-AZ" dirty="0" smtClean="0"/>
              <a:t>Ərazidən kənar yurisdiksiya istisna haldır. Vəziyyətlər</a:t>
            </a:r>
            <a:r>
              <a:rPr lang="en-GB" dirty="0" smtClean="0"/>
              <a:t> </a:t>
            </a:r>
          </a:p>
          <a:p>
            <a:pPr lvl="1"/>
            <a:r>
              <a:rPr lang="az-Latn-AZ" dirty="0" smtClean="0"/>
              <a:t> Hərbi iştirak və siyasi dəstək. Ümumi effektiv nəzarət.</a:t>
            </a:r>
            <a:r>
              <a:rPr lang="en-US" dirty="0" smtClean="0"/>
              <a:t> </a:t>
            </a:r>
            <a:r>
              <a:rPr lang="en-US" dirty="0" err="1"/>
              <a:t>Loizidou</a:t>
            </a:r>
            <a:r>
              <a:rPr lang="en-US" dirty="0"/>
              <a:t> </a:t>
            </a:r>
            <a:r>
              <a:rPr lang="az-Latn-AZ" dirty="0" smtClean="0"/>
              <a:t>Türkiyəyə qarşı, Kipr Türkiyəyə qarşı,  </a:t>
            </a:r>
            <a:r>
              <a:rPr lang="az-Latn-AZ" dirty="0" smtClean="0">
                <a:hlinkClick r:id="rId2"/>
              </a:rPr>
              <a:t>Çi</a:t>
            </a:r>
            <a:r>
              <a:rPr lang="en-US" dirty="0" err="1" smtClean="0">
                <a:hlinkClick r:id="rId2"/>
              </a:rPr>
              <a:t>ra</a:t>
            </a:r>
            <a:r>
              <a:rPr lang="az-Latn-AZ" dirty="0" smtClean="0">
                <a:hlinkClick r:id="rId2"/>
              </a:rPr>
              <a:t>q</a:t>
            </a:r>
            <a:r>
              <a:rPr lang="en-US" dirty="0" err="1" smtClean="0">
                <a:hlinkClick r:id="rId2"/>
              </a:rPr>
              <a:t>ov</a:t>
            </a:r>
            <a:r>
              <a:rPr lang="en-US" dirty="0" smtClean="0">
                <a:hlinkClick r:id="rId2"/>
              </a:rPr>
              <a:t> </a:t>
            </a:r>
            <a:r>
              <a:rPr lang="az-Latn-AZ" dirty="0" smtClean="0">
                <a:hlinkClick r:id="rId2"/>
              </a:rPr>
              <a:t>və digərləri Ermənistana qarşı</a:t>
            </a:r>
            <a:r>
              <a:rPr lang="en-US" dirty="0" smtClean="0"/>
              <a:t> </a:t>
            </a:r>
            <a:endParaRPr lang="en-US" dirty="0"/>
          </a:p>
          <a:p>
            <a:pPr lvl="1"/>
            <a:r>
              <a:rPr lang="az-Latn-AZ" dirty="0" smtClean="0"/>
              <a:t>Hərbi, siyasi və iqtisadi təsir - </a:t>
            </a:r>
            <a:r>
              <a:rPr lang="en-US" dirty="0" smtClean="0"/>
              <a:t> </a:t>
            </a:r>
            <a:r>
              <a:rPr lang="en-GB" dirty="0" err="1" smtClean="0">
                <a:hlinkClick r:id="rId3"/>
              </a:rPr>
              <a:t>Ilas</a:t>
            </a:r>
            <a:r>
              <a:rPr lang="az-Latn-AZ" dirty="0" smtClean="0">
                <a:hlinkClick r:id="rId3"/>
              </a:rPr>
              <a:t>k</a:t>
            </a:r>
            <a:r>
              <a:rPr lang="en-GB" dirty="0" smtClean="0">
                <a:hlinkClick r:id="rId3"/>
              </a:rPr>
              <a:t>u </a:t>
            </a:r>
            <a:r>
              <a:rPr lang="az-Latn-AZ" dirty="0" smtClean="0">
                <a:hlinkClick r:id="rId3"/>
              </a:rPr>
              <a:t>və digərləri Moldova və Rusiyaya qarşı</a:t>
            </a:r>
            <a:r>
              <a:rPr lang="en-GB" dirty="0" smtClean="0"/>
              <a:t>, </a:t>
            </a:r>
            <a:r>
              <a:rPr lang="en-GB" dirty="0" err="1">
                <a:hlinkClick r:id="rId4"/>
              </a:rPr>
              <a:t>Catan</a:t>
            </a:r>
            <a:r>
              <a:rPr lang="en-GB" dirty="0">
                <a:hlinkClick r:id="rId4"/>
              </a:rPr>
              <a:t> </a:t>
            </a:r>
            <a:r>
              <a:rPr lang="az-Latn-AZ" dirty="0" smtClean="0">
                <a:hlinkClick r:id="rId4"/>
              </a:rPr>
              <a:t>və digərləri Moldova və Rusiyaya qarşı</a:t>
            </a:r>
            <a:endParaRPr lang="en-GB" dirty="0" smtClean="0"/>
          </a:p>
          <a:p>
            <a:pPr lvl="1"/>
            <a:r>
              <a:rPr lang="az-Latn-AZ" dirty="0" smtClean="0"/>
              <a:t>Xaricdə fəaliyyət göstərən dövlət təhlükəsizlik qüvvələri - </a:t>
            </a:r>
            <a:r>
              <a:rPr lang="en-US" dirty="0" smtClean="0"/>
              <a:t>San</a:t>
            </a:r>
            <a:r>
              <a:rPr lang="az-Latn-AZ" dirty="0" smtClean="0"/>
              <a:t>ç</a:t>
            </a:r>
            <a:r>
              <a:rPr lang="en-US" dirty="0" err="1" smtClean="0"/>
              <a:t>ez</a:t>
            </a:r>
            <a:r>
              <a:rPr lang="en-US" dirty="0" smtClean="0"/>
              <a:t> </a:t>
            </a:r>
            <a:r>
              <a:rPr lang="en-US" dirty="0"/>
              <a:t>Ramirez </a:t>
            </a:r>
            <a:r>
              <a:rPr lang="az-Latn-AZ" dirty="0" smtClean="0"/>
              <a:t>Fransaya qarşı</a:t>
            </a:r>
            <a:r>
              <a:rPr lang="en-US" dirty="0" smtClean="0"/>
              <a:t>, </a:t>
            </a:r>
            <a:r>
              <a:rPr lang="en-GB" dirty="0" err="1" smtClean="0">
                <a:hlinkClick r:id="rId5"/>
              </a:rPr>
              <a:t>Öcalan</a:t>
            </a:r>
            <a:r>
              <a:rPr lang="en-GB" dirty="0" smtClean="0">
                <a:hlinkClick r:id="rId5"/>
              </a:rPr>
              <a:t> </a:t>
            </a:r>
            <a:r>
              <a:rPr lang="az-Latn-AZ" dirty="0" smtClean="0">
                <a:hlinkClick r:id="rId5"/>
              </a:rPr>
              <a:t>Türkiyəyə qarşı</a:t>
            </a:r>
            <a:endParaRPr lang="en-GB" dirty="0" smtClean="0"/>
          </a:p>
          <a:p>
            <a:pPr lvl="1"/>
            <a:r>
              <a:rPr lang="az-Latn-AZ" dirty="0" smtClean="0"/>
              <a:t>Effektiv nəzarəti həyata keçirən hərbi müdaxilələr - </a:t>
            </a:r>
            <a:r>
              <a:rPr lang="en-US" dirty="0" smtClean="0"/>
              <a:t> </a:t>
            </a:r>
            <a:r>
              <a:rPr lang="en-US" dirty="0" err="1"/>
              <a:t>Markovic</a:t>
            </a:r>
            <a:r>
              <a:rPr lang="en-US" dirty="0"/>
              <a:t> </a:t>
            </a:r>
            <a:r>
              <a:rPr lang="az-Latn-AZ" dirty="0" smtClean="0"/>
              <a:t>və digərləri İtaliyaya qarşı</a:t>
            </a:r>
            <a:endParaRPr lang="en-US" dirty="0" smtClean="0"/>
          </a:p>
          <a:p>
            <a:pPr lvl="1"/>
            <a:r>
              <a:rPr lang="az-Latn-AZ" dirty="0" smtClean="0"/>
              <a:t>Hərbi iştirak</a:t>
            </a:r>
            <a:r>
              <a:rPr lang="en-GB" dirty="0" smtClean="0"/>
              <a:t> - </a:t>
            </a:r>
            <a:r>
              <a:rPr lang="en-US" dirty="0" smtClean="0"/>
              <a:t>Al-</a:t>
            </a:r>
            <a:r>
              <a:rPr lang="en-US" dirty="0" err="1" smtClean="0"/>
              <a:t>Skeini</a:t>
            </a:r>
            <a:r>
              <a:rPr lang="az-Latn-AZ" dirty="0" smtClean="0"/>
              <a:t> və digərləri Birləşmiş Krallığa qarşı,</a:t>
            </a:r>
            <a:r>
              <a:rPr lang="en-US" dirty="0" smtClean="0"/>
              <a:t> </a:t>
            </a:r>
            <a:endParaRPr lang="en-GB" dirty="0" smtClean="0"/>
          </a:p>
          <a:p>
            <a:r>
              <a:rPr lang="az-Latn-AZ" dirty="0" smtClean="0"/>
              <a:t>Pis rəftara üçüncü tərəflər yol versə də, ümumi effektiv nəzarət dövlətin üzərinə düşür </a:t>
            </a:r>
            <a:r>
              <a:rPr lang="en-GB" dirty="0" smtClean="0">
                <a:hlinkClick r:id="rId3"/>
              </a:rPr>
              <a:t>–</a:t>
            </a:r>
            <a:r>
              <a:rPr lang="en-GB" dirty="0" smtClean="0"/>
              <a:t> </a:t>
            </a:r>
            <a:r>
              <a:rPr lang="en-GB" dirty="0" err="1" smtClean="0">
                <a:hlinkClick r:id="rId3"/>
              </a:rPr>
              <a:t>Ilas</a:t>
            </a:r>
            <a:r>
              <a:rPr lang="az-Latn-AZ" dirty="0" smtClean="0">
                <a:hlinkClick r:id="rId3"/>
              </a:rPr>
              <a:t>k</a:t>
            </a:r>
            <a:r>
              <a:rPr lang="en-GB" dirty="0" smtClean="0">
                <a:hlinkClick r:id="rId3"/>
              </a:rPr>
              <a:t>u</a:t>
            </a:r>
            <a:r>
              <a:rPr lang="az-Latn-AZ" dirty="0" smtClean="0">
                <a:hlinkClick r:id="rId3"/>
              </a:rPr>
              <a:t> və digərləri Moldova və Rusiyaya qarşı</a:t>
            </a:r>
            <a:r>
              <a:rPr lang="en-GB" dirty="0" smtClean="0"/>
              <a:t> </a:t>
            </a:r>
          </a:p>
          <a:p>
            <a:r>
              <a:rPr lang="az-Latn-AZ" dirty="0" smtClean="0"/>
              <a:t>Ərazi iddiaları olan dövlət hələ də mütləq qadağalar sahəsində daha ağır olan pozitiv öhdəliklər daşıyır</a:t>
            </a:r>
            <a:r>
              <a:rPr lang="en-GB" dirty="0" smtClean="0"/>
              <a:t>  - </a:t>
            </a:r>
            <a:r>
              <a:rPr lang="en-GB" dirty="0" err="1">
                <a:hlinkClick r:id="rId3"/>
              </a:rPr>
              <a:t>Ilascu</a:t>
            </a:r>
            <a:r>
              <a:rPr lang="en-GB" dirty="0">
                <a:hlinkClick r:id="rId3"/>
              </a:rPr>
              <a:t> </a:t>
            </a:r>
            <a:r>
              <a:rPr lang="az-Latn-AZ" dirty="0" smtClean="0">
                <a:hlinkClick r:id="rId3"/>
              </a:rPr>
              <a:t>və digərləri Moldova və Rusiyaya qarşı</a:t>
            </a:r>
            <a:r>
              <a:rPr lang="en-GB" dirty="0" smtClean="0"/>
              <a:t> </a:t>
            </a:r>
            <a:endParaRPr lang="en-GB" dirty="0"/>
          </a:p>
        </p:txBody>
      </p:sp>
    </p:spTree>
    <p:extLst>
      <p:ext uri="{BB962C8B-B14F-4D97-AF65-F5344CB8AC3E}">
        <p14:creationId xmlns:p14="http://schemas.microsoft.com/office/powerpoint/2010/main" xmlns="" val="131886191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z-Latn-AZ" dirty="0" smtClean="0"/>
              <a:t>Bəzi xüsusi vəziyyətlər / kontekstlər</a:t>
            </a:r>
            <a:r>
              <a:rPr lang="en-GB" dirty="0" smtClean="0"/>
              <a:t>  </a:t>
            </a:r>
            <a:endParaRPr lang="en-GB" dirty="0"/>
          </a:p>
        </p:txBody>
      </p:sp>
      <p:sp>
        <p:nvSpPr>
          <p:cNvPr id="3" name="Content Placeholder 2"/>
          <p:cNvSpPr>
            <a:spLocks noGrp="1"/>
          </p:cNvSpPr>
          <p:nvPr>
            <p:ph idx="1"/>
          </p:nvPr>
        </p:nvSpPr>
        <p:spPr/>
        <p:txBody>
          <a:bodyPr>
            <a:normAutofit fontScale="85000" lnSpcReduction="20000"/>
          </a:bodyPr>
          <a:lstStyle/>
          <a:p>
            <a:r>
              <a:rPr lang="az-Latn-AZ" dirty="0" smtClean="0"/>
              <a:t>Müalicə olunmayan xəstəliyə tutulduqda və ya ciddi şəkildə fəaliyyət qabiliyyətsiz olduqda azadlığa buraxılma mümkünlüyü ilə ömürlük həbs </a:t>
            </a:r>
            <a:r>
              <a:rPr lang="en-US" dirty="0" smtClean="0"/>
              <a:t>(</a:t>
            </a:r>
            <a:r>
              <a:rPr lang="en-US" dirty="0" err="1">
                <a:hlinkClick r:id="rId2"/>
              </a:rPr>
              <a:t>Vinter</a:t>
            </a:r>
            <a:r>
              <a:rPr lang="en-US" dirty="0">
                <a:hlinkClick r:id="rId2"/>
              </a:rPr>
              <a:t> </a:t>
            </a:r>
            <a:r>
              <a:rPr lang="az-Latn-AZ" dirty="0" smtClean="0">
                <a:hlinkClick r:id="rId2"/>
              </a:rPr>
              <a:t>və digərləri Birləşmiş Krallığa qarşı)</a:t>
            </a:r>
            <a:r>
              <a:rPr lang="en-US" dirty="0" smtClean="0"/>
              <a:t> </a:t>
            </a:r>
          </a:p>
          <a:p>
            <a:r>
              <a:rPr lang="az-Latn-AZ" dirty="0"/>
              <a:t>Qanunvericiliyə dəyişiklikdən sonra yaxşı davranışa görə azadlığa buraxılma perspektivi olmadan ömürlük həbs cəzası. POZUNTU YOXDUR (</a:t>
            </a:r>
            <a:r>
              <a:rPr lang="en-GB" dirty="0" err="1">
                <a:hlinkClick r:id="rId3"/>
              </a:rPr>
              <a:t>Kafkaris</a:t>
            </a:r>
            <a:r>
              <a:rPr lang="en-GB" dirty="0">
                <a:hlinkClick r:id="rId3"/>
              </a:rPr>
              <a:t> </a:t>
            </a:r>
            <a:r>
              <a:rPr lang="az-Latn-AZ" dirty="0">
                <a:hlinkClick r:id="rId3"/>
              </a:rPr>
              <a:t>Kiprə qarşı</a:t>
            </a:r>
            <a:r>
              <a:rPr lang="en-GB" dirty="0"/>
              <a:t>)</a:t>
            </a:r>
          </a:p>
          <a:p>
            <a:r>
              <a:rPr lang="az-Latn-AZ" dirty="0" smtClean="0"/>
              <a:t>Məhkəmələrdə metal qəfəslərdə saxlanılma </a:t>
            </a:r>
            <a:r>
              <a:rPr lang="en-GB" dirty="0" smtClean="0"/>
              <a:t>(</a:t>
            </a:r>
            <a:r>
              <a:rPr lang="en-GB" dirty="0" err="1" smtClean="0">
                <a:hlinkClick r:id="rId4"/>
              </a:rPr>
              <a:t>Svinarenko</a:t>
            </a:r>
            <a:r>
              <a:rPr lang="en-GB" dirty="0" smtClean="0">
                <a:hlinkClick r:id="rId4"/>
              </a:rPr>
              <a:t> </a:t>
            </a:r>
            <a:r>
              <a:rPr lang="az-Latn-AZ" dirty="0" smtClean="0">
                <a:hlinkClick r:id="rId4"/>
              </a:rPr>
              <a:t>və </a:t>
            </a:r>
            <a:r>
              <a:rPr lang="en-GB" dirty="0" err="1" smtClean="0">
                <a:hlinkClick r:id="rId4"/>
              </a:rPr>
              <a:t>Slyadnev</a:t>
            </a:r>
            <a:r>
              <a:rPr lang="en-GB" dirty="0" smtClean="0">
                <a:hlinkClick r:id="rId4"/>
              </a:rPr>
              <a:t> </a:t>
            </a:r>
            <a:r>
              <a:rPr lang="az-Latn-AZ" dirty="0" smtClean="0">
                <a:hlinkClick r:id="rId4"/>
              </a:rPr>
              <a:t>Rusiyaya qarşı</a:t>
            </a:r>
            <a:r>
              <a:rPr lang="en-GB" dirty="0" smtClean="0"/>
              <a:t>)</a:t>
            </a:r>
          </a:p>
          <a:p>
            <a:r>
              <a:rPr lang="az-Latn-AZ" dirty="0" smtClean="0"/>
              <a:t>4 </a:t>
            </a:r>
            <a:r>
              <a:rPr lang="az-Latn-AZ" dirty="0"/>
              <a:t>yaşında uşağı zorlamaqda və öldürməkdə təqsirləndirilən 11 yaşında </a:t>
            </a:r>
            <a:r>
              <a:rPr lang="az-Latn-AZ" dirty="0" smtClean="0"/>
              <a:t>azyaşlıların vasitəçilərlə aparılan məhkəmədə açıq </a:t>
            </a:r>
            <a:r>
              <a:rPr lang="az-Latn-AZ" dirty="0"/>
              <a:t>şəkildə ifşa </a:t>
            </a:r>
            <a:r>
              <a:rPr lang="az-Latn-AZ" dirty="0" smtClean="0"/>
              <a:t>edilməsi: 3-cü maddə tətbiq edilə bilməz (</a:t>
            </a:r>
            <a:r>
              <a:rPr lang="en-GB" dirty="0" smtClean="0"/>
              <a:t> </a:t>
            </a:r>
            <a:r>
              <a:rPr lang="en-US" dirty="0">
                <a:hlinkClick r:id="rId5"/>
              </a:rPr>
              <a:t>T. </a:t>
            </a:r>
            <a:r>
              <a:rPr lang="az-Latn-AZ" dirty="0">
                <a:hlinkClick r:id="rId5"/>
              </a:rPr>
              <a:t>v</a:t>
            </a:r>
            <a:r>
              <a:rPr lang="az-Latn-AZ" dirty="0" smtClean="0">
                <a:hlinkClick r:id="rId5"/>
              </a:rPr>
              <a:t>ə</a:t>
            </a:r>
            <a:r>
              <a:rPr lang="en-US" dirty="0" smtClean="0">
                <a:hlinkClick r:id="rId5"/>
              </a:rPr>
              <a:t> </a:t>
            </a:r>
            <a:r>
              <a:rPr lang="en-US" dirty="0">
                <a:hlinkClick r:id="rId5"/>
              </a:rPr>
              <a:t>V. </a:t>
            </a:r>
            <a:r>
              <a:rPr lang="az-Latn-AZ" dirty="0" smtClean="0">
                <a:hlinkClick r:id="rId5"/>
              </a:rPr>
              <a:t>Birləşmiş Krallığa qaşrı)</a:t>
            </a:r>
            <a:endParaRPr lang="en-GB" dirty="0" smtClean="0"/>
          </a:p>
          <a:p>
            <a:r>
              <a:rPr lang="az-Latn-AZ" dirty="0" smtClean="0"/>
              <a:t>Ögey ata tərəfindən uşağın döyülməsinə görə dövlətin cavabdehliyi. Pozitiv öhdəliklər</a:t>
            </a:r>
            <a:r>
              <a:rPr lang="en-US" dirty="0" smtClean="0"/>
              <a:t>(</a:t>
            </a:r>
            <a:r>
              <a:rPr lang="en-US" dirty="0" smtClean="0">
                <a:hlinkClick r:id="rId6"/>
              </a:rPr>
              <a:t>A</a:t>
            </a:r>
            <a:r>
              <a:rPr lang="en-US" dirty="0">
                <a:hlinkClick r:id="rId6"/>
              </a:rPr>
              <a:t>. </a:t>
            </a:r>
            <a:r>
              <a:rPr lang="az-Latn-AZ" dirty="0" smtClean="0">
                <a:hlinkClick r:id="rId6"/>
              </a:rPr>
              <a:t>Birləşmiş Krallığa qarşı</a:t>
            </a:r>
            <a:r>
              <a:rPr lang="az-Latn-AZ" dirty="0" smtClean="0"/>
              <a:t>)</a:t>
            </a:r>
            <a:endParaRPr lang="en-US" dirty="0" smtClean="0"/>
          </a:p>
        </p:txBody>
      </p:sp>
    </p:spTree>
    <p:extLst>
      <p:ext uri="{BB962C8B-B14F-4D97-AF65-F5344CB8AC3E}">
        <p14:creationId xmlns:p14="http://schemas.microsoft.com/office/powerpoint/2010/main" xmlns="" val="152828733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z-Latn-AZ" dirty="0" smtClean="0"/>
              <a:t>Bəzi xüsusi vəziyyətlər / kontekstlər</a:t>
            </a:r>
            <a:r>
              <a:rPr lang="en-GB" dirty="0" smtClean="0"/>
              <a:t>  </a:t>
            </a:r>
            <a:endParaRPr lang="en-GB" dirty="0"/>
          </a:p>
        </p:txBody>
      </p:sp>
      <p:sp>
        <p:nvSpPr>
          <p:cNvPr id="3" name="Content Placeholder 2"/>
          <p:cNvSpPr>
            <a:spLocks noGrp="1"/>
          </p:cNvSpPr>
          <p:nvPr>
            <p:ph idx="1"/>
          </p:nvPr>
        </p:nvSpPr>
        <p:spPr/>
        <p:txBody>
          <a:bodyPr>
            <a:normAutofit fontScale="92500" lnSpcReduction="20000"/>
          </a:bodyPr>
          <a:lstStyle/>
          <a:p>
            <a:r>
              <a:rPr lang="az-Latn-AZ" dirty="0" smtClean="0"/>
              <a:t>Müəyyən edilən təcrübə kimi məktəblərdə cismani cəzalar</a:t>
            </a:r>
            <a:r>
              <a:rPr lang="en-US" dirty="0"/>
              <a:t>(</a:t>
            </a:r>
            <a:r>
              <a:rPr lang="en-US" dirty="0" err="1">
                <a:hlinkClick r:id="rId2"/>
              </a:rPr>
              <a:t>Tyrer</a:t>
            </a:r>
            <a:r>
              <a:rPr lang="en-US" dirty="0">
                <a:hlinkClick r:id="rId2"/>
              </a:rPr>
              <a:t> </a:t>
            </a:r>
            <a:r>
              <a:rPr lang="az-Latn-AZ" dirty="0" smtClean="0">
                <a:hlinkClick r:id="rId2"/>
              </a:rPr>
              <a:t>Birləşmiş Krallığa qarşı</a:t>
            </a:r>
            <a:r>
              <a:rPr lang="az-Latn-AZ" dirty="0" smtClean="0"/>
              <a:t>)</a:t>
            </a:r>
            <a:endParaRPr lang="en-US" dirty="0" smtClean="0"/>
          </a:p>
          <a:p>
            <a:r>
              <a:rPr lang="az-Latn-AZ" dirty="0" smtClean="0"/>
              <a:t>Müstəqil məktəbdə cismani cəza, bu işdə Dövlətin də məsuliyyəti var, lakin işdəki bəzi hallar tələb olunan ciddilik həddinə çatmamışdır </a:t>
            </a:r>
            <a:r>
              <a:rPr lang="en-US" dirty="0" smtClean="0"/>
              <a:t>(</a:t>
            </a:r>
            <a:r>
              <a:rPr lang="az-Latn-AZ" dirty="0" smtClean="0">
                <a:hlinkClick r:id="rId3"/>
              </a:rPr>
              <a:t>Ko</a:t>
            </a:r>
            <a:r>
              <a:rPr lang="en-US" dirty="0" err="1" smtClean="0">
                <a:hlinkClick r:id="rId3"/>
              </a:rPr>
              <a:t>stello</a:t>
            </a:r>
            <a:r>
              <a:rPr lang="en-US" dirty="0" smtClean="0">
                <a:hlinkClick r:id="rId3"/>
              </a:rPr>
              <a:t>-Roberts </a:t>
            </a:r>
            <a:r>
              <a:rPr lang="az-Latn-AZ" dirty="0" smtClean="0">
                <a:hlinkClick r:id="rId3"/>
              </a:rPr>
              <a:t>Birləşmiş Krallığa qarşı</a:t>
            </a:r>
            <a:r>
              <a:rPr lang="en-US" dirty="0" smtClean="0"/>
              <a:t>)</a:t>
            </a:r>
          </a:p>
          <a:p>
            <a:r>
              <a:rPr lang="az-Latn-AZ" dirty="0" smtClean="0"/>
              <a:t>Qurban tərəfindən fiziki müqavimət olmadığı halda belə zorlama və cinsi istismarın bütün formalarını cəzalandıran cinayət hüququ sistemini effektiv şəkildə tətbiq etməmə. Pozitiv öhdəliklər (</a:t>
            </a:r>
            <a:r>
              <a:rPr lang="en-US" dirty="0"/>
              <a:t>(</a:t>
            </a:r>
            <a:r>
              <a:rPr lang="en-US" dirty="0">
                <a:hlinkClick r:id="rId4"/>
              </a:rPr>
              <a:t>M.C. </a:t>
            </a:r>
            <a:r>
              <a:rPr lang="az-Latn-AZ" dirty="0" smtClean="0">
                <a:hlinkClick r:id="rId4"/>
              </a:rPr>
              <a:t>Bolqarıstana qarşı</a:t>
            </a:r>
            <a:r>
              <a:rPr lang="en-US" dirty="0" smtClean="0"/>
              <a:t>)</a:t>
            </a:r>
            <a:r>
              <a:rPr lang="az-Latn-AZ" dirty="0" smtClean="0"/>
              <a:t> </a:t>
            </a:r>
            <a:endParaRPr lang="en-US" dirty="0" smtClean="0"/>
          </a:p>
          <a:p>
            <a:r>
              <a:rPr lang="az-Latn-AZ" dirty="0" smtClean="0"/>
              <a:t>İddia edilən işgəncə faktı ilə bağlı xarici hökumətə qarşı prosesdə dövlət toxunulmazlığının verilməsi</a:t>
            </a:r>
            <a:r>
              <a:rPr lang="en-US" dirty="0" smtClean="0"/>
              <a:t>: </a:t>
            </a:r>
            <a:r>
              <a:rPr lang="az-Latn-AZ" dirty="0" smtClean="0"/>
              <a:t>POZUNTU YOXDUR</a:t>
            </a:r>
            <a:r>
              <a:rPr lang="en-US" dirty="0" smtClean="0"/>
              <a:t> </a:t>
            </a:r>
            <a:r>
              <a:rPr lang="en-US" dirty="0" smtClean="0">
                <a:hlinkClick r:id="rId5"/>
              </a:rPr>
              <a:t>Al-</a:t>
            </a:r>
            <a:r>
              <a:rPr lang="en-US" dirty="0" err="1" smtClean="0">
                <a:hlinkClick r:id="rId5"/>
              </a:rPr>
              <a:t>Adsani</a:t>
            </a:r>
            <a:r>
              <a:rPr lang="az-Latn-AZ" dirty="0">
                <a:hlinkClick r:id="rId5"/>
              </a:rPr>
              <a:t> </a:t>
            </a:r>
            <a:r>
              <a:rPr lang="az-Latn-AZ" dirty="0" smtClean="0">
                <a:hlinkClick r:id="rId5"/>
              </a:rPr>
              <a:t>Birləşmiş Krallığa qarşı</a:t>
            </a:r>
            <a:endParaRPr lang="en-US" dirty="0" smtClean="0"/>
          </a:p>
          <a:p>
            <a:r>
              <a:rPr lang="az-Latn-AZ" dirty="0" smtClean="0"/>
              <a:t>Qaraçı qadınların məcburi şəkildə sterilizasiyası </a:t>
            </a:r>
            <a:r>
              <a:rPr lang="en-US" dirty="0" smtClean="0"/>
              <a:t>– </a:t>
            </a:r>
            <a:r>
              <a:rPr lang="en-US" dirty="0" smtClean="0">
                <a:hlinkClick r:id="rId6"/>
              </a:rPr>
              <a:t>V.C.</a:t>
            </a:r>
            <a:r>
              <a:rPr lang="en-US" dirty="0" smtClean="0"/>
              <a:t> </a:t>
            </a:r>
            <a:r>
              <a:rPr lang="az-Latn-AZ" dirty="0" smtClean="0"/>
              <a:t>və</a:t>
            </a:r>
            <a:r>
              <a:rPr lang="en-US" dirty="0" smtClean="0"/>
              <a:t> </a:t>
            </a:r>
            <a:r>
              <a:rPr lang="en-US" dirty="0" smtClean="0">
                <a:hlinkClick r:id="rId7"/>
              </a:rPr>
              <a:t>N.B. </a:t>
            </a:r>
            <a:r>
              <a:rPr lang="az-Latn-AZ" dirty="0" smtClean="0">
                <a:hlinkClick r:id="rId7"/>
              </a:rPr>
              <a:t>Slovakiyaya qarşı</a:t>
            </a:r>
            <a:r>
              <a:rPr lang="en-US" dirty="0" smtClean="0"/>
              <a:t> </a:t>
            </a:r>
            <a:endParaRPr lang="en-GB" dirty="0"/>
          </a:p>
        </p:txBody>
      </p:sp>
    </p:spTree>
    <p:extLst>
      <p:ext uri="{BB962C8B-B14F-4D97-AF65-F5344CB8AC3E}">
        <p14:creationId xmlns:p14="http://schemas.microsoft.com/office/powerpoint/2010/main" xmlns="" val="7703176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z-Latn-AZ" dirty="0" smtClean="0"/>
              <a:t>Nə gözləməli ? Gələcək inkişaflar</a:t>
            </a:r>
            <a:r>
              <a:rPr lang="en-GB" dirty="0" smtClean="0"/>
              <a:t> </a:t>
            </a:r>
            <a:endParaRPr lang="en-GB" dirty="0"/>
          </a:p>
        </p:txBody>
      </p:sp>
      <p:sp>
        <p:nvSpPr>
          <p:cNvPr id="3" name="Content Placeholder 2"/>
          <p:cNvSpPr>
            <a:spLocks noGrp="1"/>
          </p:cNvSpPr>
          <p:nvPr>
            <p:ph idx="1"/>
          </p:nvPr>
        </p:nvSpPr>
        <p:spPr/>
        <p:txBody>
          <a:bodyPr>
            <a:normAutofit lnSpcReduction="10000"/>
          </a:bodyPr>
          <a:lstStyle/>
          <a:p>
            <a:r>
              <a:rPr lang="az-Latn-AZ" dirty="0" smtClean="0"/>
              <a:t>Məsələn – həbsxana mədəniyyəti və ya qeyri-formal məhbus iyerarxiyası</a:t>
            </a:r>
            <a:r>
              <a:rPr lang="en-GB" dirty="0" smtClean="0"/>
              <a:t> </a:t>
            </a:r>
          </a:p>
          <a:p>
            <a:r>
              <a:rPr lang="az-Latn-AZ" dirty="0" smtClean="0"/>
              <a:t>Məlumat verilən iş</a:t>
            </a:r>
            <a:r>
              <a:rPr lang="en-GB" dirty="0" smtClean="0"/>
              <a:t> </a:t>
            </a:r>
            <a:r>
              <a:rPr lang="en-US" dirty="0">
                <a:hlinkClick r:id="rId2"/>
              </a:rPr>
              <a:t>A.M. </a:t>
            </a:r>
            <a:r>
              <a:rPr lang="az-Latn-AZ" dirty="0" smtClean="0">
                <a:hlinkClick r:id="rId2"/>
              </a:rPr>
              <a:t>Rusiyaya qarşı və 1 başqa müraciət</a:t>
            </a:r>
            <a:endParaRPr lang="en-GB" dirty="0" smtClean="0"/>
          </a:p>
          <a:p>
            <a:pPr lvl="1"/>
            <a:r>
              <a:rPr lang="en-GB" dirty="0" smtClean="0"/>
              <a:t>…. </a:t>
            </a:r>
            <a:r>
              <a:rPr lang="az-Latn-AZ" dirty="0" smtClean="0"/>
              <a:t>Həbsxanada olarkən ərizəçilər qeyri-formal məhbus iyerarxiyasında ən aşağı qrupa («alçaldılan») və ya («xoruzlar») daxil edilmişlər. Ərizəçilərdən biri «alçaldılmış» elan edilmiş və həbsxanada olan müddətdə cinsi xidmətlər göstərməyə məcbur edilmişdir...</a:t>
            </a:r>
            <a:endParaRPr lang="en-US" dirty="0" smtClean="0"/>
          </a:p>
          <a:p>
            <a:pPr lvl="1"/>
            <a:r>
              <a:rPr lang="az-Latn-AZ" dirty="0" smtClean="0"/>
              <a:t>Müəssisənin rəhbərliyi məhbuslar arasında qeyri-formal iyerarxiyaya göz yummuşdur. </a:t>
            </a:r>
          </a:p>
          <a:p>
            <a:pPr lvl="1"/>
            <a:r>
              <a:rPr lang="az-Latn-AZ" dirty="0" smtClean="0"/>
              <a:t>Sual: Qeyri-formal məhbus iyerarxiyasında ərizəçilərin statusu ilə bağlı məhdudiyyətlər Konvensiyanın 3-cü maddəsini pozmaqla qeyri-insani və ya ləyaqəti alçaldan rəftar və ya cəza hesab edilə bilərmi? </a:t>
            </a:r>
            <a:r>
              <a:rPr lang="en-US" dirty="0" smtClean="0"/>
              <a:t> </a:t>
            </a:r>
            <a:endParaRPr lang="en-GB" dirty="0"/>
          </a:p>
        </p:txBody>
      </p:sp>
    </p:spTree>
    <p:extLst>
      <p:ext uri="{BB962C8B-B14F-4D97-AF65-F5344CB8AC3E}">
        <p14:creationId xmlns:p14="http://schemas.microsoft.com/office/powerpoint/2010/main" xmlns="" val="249476486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z-Latn-AZ" dirty="0" smtClean="0"/>
              <a:t>Azərbaycanla bağlı əsas işlər</a:t>
            </a:r>
            <a:endParaRPr lang="en-GB" dirty="0"/>
          </a:p>
        </p:txBody>
      </p:sp>
      <p:sp>
        <p:nvSpPr>
          <p:cNvPr id="3" name="Content Placeholder 2"/>
          <p:cNvSpPr>
            <a:spLocks noGrp="1"/>
          </p:cNvSpPr>
          <p:nvPr>
            <p:ph idx="1"/>
          </p:nvPr>
        </p:nvSpPr>
        <p:spPr/>
        <p:txBody>
          <a:bodyPr>
            <a:normAutofit fontScale="92500" lnSpcReduction="10000"/>
          </a:bodyPr>
          <a:lstStyle/>
          <a:p>
            <a:r>
              <a:rPr lang="en-GB" dirty="0" smtClean="0">
                <a:hlinkClick r:id="rId2"/>
              </a:rPr>
              <a:t>M</a:t>
            </a:r>
            <a:r>
              <a:rPr lang="az-Latn-AZ" dirty="0" smtClean="0">
                <a:hlinkClick r:id="rId2"/>
              </a:rPr>
              <a:t>ə</a:t>
            </a:r>
            <a:r>
              <a:rPr lang="en-GB" dirty="0" smtClean="0">
                <a:hlinkClick r:id="rId2"/>
              </a:rPr>
              <a:t>mm</a:t>
            </a:r>
            <a:r>
              <a:rPr lang="az-Latn-AZ" dirty="0" smtClean="0">
                <a:hlinkClick r:id="rId2"/>
              </a:rPr>
              <a:t>ə</a:t>
            </a:r>
            <a:r>
              <a:rPr lang="en-GB" dirty="0" err="1" smtClean="0">
                <a:hlinkClick r:id="rId2"/>
              </a:rPr>
              <a:t>dov</a:t>
            </a:r>
            <a:r>
              <a:rPr lang="en-GB" dirty="0" smtClean="0">
                <a:hlinkClick r:id="rId2"/>
              </a:rPr>
              <a:t> (</a:t>
            </a:r>
            <a:r>
              <a:rPr lang="az-Latn-AZ" dirty="0" smtClean="0">
                <a:hlinkClick r:id="rId2"/>
              </a:rPr>
              <a:t>Cəlaloğlu) Azərbaycana qarşı</a:t>
            </a:r>
            <a:r>
              <a:rPr lang="az-Latn-AZ" dirty="0" smtClean="0"/>
              <a:t> </a:t>
            </a:r>
            <a:r>
              <a:rPr lang="en-GB" dirty="0" smtClean="0"/>
              <a:t>– </a:t>
            </a:r>
            <a:r>
              <a:rPr lang="az-Latn-AZ" dirty="0" smtClean="0"/>
              <a:t>Müxalifətdən olan liderin işgəncəyə məruz qalması və effektiv araşdırmanın aparılmaması. </a:t>
            </a:r>
            <a:endParaRPr lang="en-US" dirty="0" smtClean="0"/>
          </a:p>
          <a:p>
            <a:pPr lvl="1"/>
            <a:r>
              <a:rPr lang="az-Latn-AZ" dirty="0" smtClean="0"/>
              <a:t>Polis nəzarətində işgəncə</a:t>
            </a:r>
            <a:r>
              <a:rPr lang="en-US" dirty="0" smtClean="0"/>
              <a:t> </a:t>
            </a:r>
            <a:endParaRPr lang="en-GB" dirty="0" smtClean="0"/>
          </a:p>
          <a:p>
            <a:r>
              <a:rPr lang="az-Latn-AZ" dirty="0" smtClean="0"/>
              <a:t>Mahiyyətlə bağlı tərəf – polis tərəfindən saxlanılarkən pis rəftarla bağlı müzakirə </a:t>
            </a:r>
            <a:r>
              <a:rPr lang="az-Latn-AZ" dirty="0"/>
              <a:t>edilməyən </a:t>
            </a:r>
            <a:r>
              <a:rPr lang="az-Latn-AZ" dirty="0" smtClean="0"/>
              <a:t>güclü ehtimallar </a:t>
            </a:r>
            <a:endParaRPr lang="en-GB" dirty="0" smtClean="0"/>
          </a:p>
          <a:p>
            <a:pPr lvl="1"/>
            <a:r>
              <a:rPr lang="az-Latn-AZ" dirty="0" smtClean="0"/>
              <a:t>bu hadisədə iştirak etmədiyinə görə nümayiş zamanı davamlı xəsarətləri ola bilməz. </a:t>
            </a:r>
            <a:endParaRPr lang="en-US" dirty="0" smtClean="0"/>
          </a:p>
          <a:p>
            <a:pPr lvl="1"/>
            <a:r>
              <a:rPr lang="az-Latn-AZ" dirty="0" smtClean="0"/>
              <a:t>ərizəçinin bədənində xəsarət yerləri aşkar edilməmişdir və onun sonrakı xəsarətlərinin mənbəyi ilə bağlı başqa həqiqətə uyğun izahat verilməmişdir.</a:t>
            </a:r>
            <a:endParaRPr lang="en-GB" dirty="0" smtClean="0"/>
          </a:p>
          <a:p>
            <a:pPr lvl="1"/>
            <a:r>
              <a:rPr lang="az-Latn-AZ" dirty="0" smtClean="0"/>
              <a:t>fələkənin tətbiqinə uyğun olan xəsarətlər və  çox güman ki onlar təsadüfən yaxud küçə iğtişaşlarında polislə qarşıdurma zamanı  yetirilməmişdir. </a:t>
            </a:r>
            <a:endParaRPr lang="en-US" dirty="0" smtClean="0"/>
          </a:p>
          <a:p>
            <a:r>
              <a:rPr lang="az-Latn-AZ" dirty="0" smtClean="0"/>
              <a:t>Prosedurla bağlı tərəf – effektiv araşdırma aparılmamışdır</a:t>
            </a:r>
            <a:endParaRPr lang="en-US" dirty="0" smtClean="0"/>
          </a:p>
          <a:p>
            <a:pPr lvl="1"/>
            <a:r>
              <a:rPr lang="az-Latn-AZ" dirty="0" smtClean="0"/>
              <a:t>çox dar və formal araşdırma</a:t>
            </a:r>
            <a:r>
              <a:rPr lang="en-US" dirty="0" smtClean="0"/>
              <a:t> </a:t>
            </a:r>
          </a:p>
        </p:txBody>
      </p:sp>
    </p:spTree>
    <p:extLst>
      <p:ext uri="{BB962C8B-B14F-4D97-AF65-F5344CB8AC3E}">
        <p14:creationId xmlns:p14="http://schemas.microsoft.com/office/powerpoint/2010/main" xmlns="" val="19205465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z-Latn-AZ" dirty="0" smtClean="0"/>
              <a:t>Saxlama şərtləri. Minimumdan genişə doğru. Təkyerli kamerada saxlama.</a:t>
            </a:r>
            <a:br>
              <a:rPr lang="az-Latn-AZ" dirty="0" smtClean="0"/>
            </a:br>
            <a:endParaRPr lang="en-GB" dirty="0"/>
          </a:p>
        </p:txBody>
      </p:sp>
      <p:sp>
        <p:nvSpPr>
          <p:cNvPr id="3" name="Content Placeholder 2"/>
          <p:cNvSpPr>
            <a:spLocks noGrp="1"/>
          </p:cNvSpPr>
          <p:nvPr>
            <p:ph idx="1"/>
          </p:nvPr>
        </p:nvSpPr>
        <p:spPr/>
        <p:txBody>
          <a:bodyPr>
            <a:normAutofit fontScale="85000" lnSpcReduction="10000"/>
          </a:bodyPr>
          <a:lstStyle/>
          <a:p>
            <a:r>
              <a:rPr lang="az-Latn-AZ" dirty="0" smtClean="0"/>
              <a:t>Məsələn, </a:t>
            </a:r>
            <a:r>
              <a:rPr lang="en-GB" i="1" dirty="0" err="1" smtClean="0">
                <a:hlinkClick r:id="rId2"/>
              </a:rPr>
              <a:t>Ensslin</a:t>
            </a:r>
            <a:r>
              <a:rPr lang="en-GB" i="1" dirty="0">
                <a:hlinkClick r:id="rId2"/>
              </a:rPr>
              <a:t>, </a:t>
            </a:r>
            <a:r>
              <a:rPr lang="en-GB" i="1" dirty="0" err="1">
                <a:hlinkClick r:id="rId2"/>
              </a:rPr>
              <a:t>Baader</a:t>
            </a:r>
            <a:r>
              <a:rPr lang="en-GB" i="1" dirty="0">
                <a:hlinkClick r:id="rId2"/>
              </a:rPr>
              <a:t> </a:t>
            </a:r>
            <a:r>
              <a:rPr lang="az-Latn-AZ" i="1" dirty="0" smtClean="0">
                <a:hlinkClick r:id="rId2"/>
              </a:rPr>
              <a:t>və Raspenin AFR-ə qarşı olduğu işdə </a:t>
            </a:r>
            <a:r>
              <a:rPr lang="az-Latn-AZ" i="1" dirty="0" smtClean="0"/>
              <a:t>(</a:t>
            </a:r>
            <a:r>
              <a:rPr lang="en-GB" i="1" dirty="0" smtClean="0"/>
              <a:t>1978</a:t>
            </a:r>
            <a:r>
              <a:rPr lang="az-Latn-AZ" i="1" dirty="0" smtClean="0"/>
              <a:t>) </a:t>
            </a:r>
            <a:r>
              <a:rPr lang="az-Latn-AZ" dirty="0" smtClean="0"/>
              <a:t>təkyerli kamerada saxlama 3-cü maddənin tətbiq dairəsinə düşməmişdir. Sonralar, </a:t>
            </a:r>
            <a:r>
              <a:rPr lang="en-US" i="1" dirty="0" err="1" smtClean="0">
                <a:hlinkClick r:id="rId3"/>
              </a:rPr>
              <a:t>Kro</a:t>
            </a:r>
            <a:r>
              <a:rPr lang="az-Latn-AZ" i="1" dirty="0" smtClean="0">
                <a:hlinkClick r:id="rId3"/>
              </a:rPr>
              <a:t>çer və Mollerin İsveçrəyə qarşı olduğu işdə </a:t>
            </a:r>
            <a:r>
              <a:rPr lang="az-Latn-AZ" i="1" dirty="0" smtClean="0"/>
              <a:t> (</a:t>
            </a:r>
            <a:r>
              <a:rPr lang="en-US" dirty="0" smtClean="0"/>
              <a:t>1982</a:t>
            </a:r>
            <a:r>
              <a:rPr lang="en-US" dirty="0"/>
              <a:t>, DR </a:t>
            </a:r>
            <a:r>
              <a:rPr lang="en-US" dirty="0" smtClean="0"/>
              <a:t>34</a:t>
            </a:r>
            <a:r>
              <a:rPr lang="az-Latn-AZ" dirty="0" smtClean="0"/>
              <a:t>) Komissiya təkyerli kamerada saxlama hallarını da onun tətbiq dairəsinə aid etmişdir.</a:t>
            </a:r>
            <a:endParaRPr lang="en-GB" dirty="0"/>
          </a:p>
          <a:p>
            <a:pPr lvl="1"/>
            <a:r>
              <a:rPr lang="az-Latn-AZ" dirty="0" smtClean="0"/>
              <a:t>Məhbusu həbsxanadakı digər insanlardan təcrid etmə özlüyündə qeyri-insani rəftar forması deyildir (Müraciətlər üzrə qərarlar..., </a:t>
            </a:r>
            <a:r>
              <a:rPr lang="en-GB" dirty="0" err="1"/>
              <a:t>Ensslin</a:t>
            </a:r>
            <a:r>
              <a:rPr lang="en-GB" dirty="0"/>
              <a:t>, </a:t>
            </a:r>
            <a:r>
              <a:rPr lang="en-GB" dirty="0" err="1"/>
              <a:t>Baader</a:t>
            </a:r>
            <a:r>
              <a:rPr lang="en-GB" dirty="0"/>
              <a:t> </a:t>
            </a:r>
            <a:r>
              <a:rPr lang="az-Latn-AZ" dirty="0" smtClean="0"/>
              <a:t>və</a:t>
            </a:r>
            <a:r>
              <a:rPr lang="en-GB" dirty="0" smtClean="0"/>
              <a:t> </a:t>
            </a:r>
            <a:r>
              <a:rPr lang="en-GB" dirty="0" err="1"/>
              <a:t>Raspe</a:t>
            </a:r>
            <a:r>
              <a:rPr lang="en-GB" dirty="0"/>
              <a:t> </a:t>
            </a:r>
            <a:r>
              <a:rPr lang="az-Latn-AZ" dirty="0" smtClean="0"/>
              <a:t>AFR-ə qarşı, </a:t>
            </a:r>
            <a:r>
              <a:rPr lang="en-GB" dirty="0" smtClean="0"/>
              <a:t>D.R</a:t>
            </a:r>
            <a:r>
              <a:rPr lang="en-GB" dirty="0"/>
              <a:t>. 14, </a:t>
            </a:r>
            <a:r>
              <a:rPr lang="az-Latn-AZ" dirty="0" smtClean="0"/>
              <a:t>səh </a:t>
            </a:r>
            <a:r>
              <a:rPr lang="en-GB" dirty="0" smtClean="0"/>
              <a:t>64 </a:t>
            </a:r>
            <a:r>
              <a:rPr lang="az-Latn-AZ" dirty="0" smtClean="0"/>
              <a:t>və</a:t>
            </a:r>
            <a:r>
              <a:rPr lang="en-GB" dirty="0" smtClean="0"/>
              <a:t> </a:t>
            </a:r>
            <a:r>
              <a:rPr lang="en-GB" dirty="0"/>
              <a:t>84</a:t>
            </a:r>
            <a:r>
              <a:rPr lang="en-GB" dirty="0" smtClean="0"/>
              <a:t>)</a:t>
            </a:r>
            <a:r>
              <a:rPr lang="az-Latn-AZ" dirty="0" smtClean="0"/>
              <a:t>. Komissiya, fərqli müddətlər və intensivlik dərəcələri ilə həbsxanada təcrid etmə müddətlərinə dair bir sıra işlərlə üzləşmişdir      </a:t>
            </a:r>
            <a:r>
              <a:rPr lang="en-GB" dirty="0"/>
              <a:t>( … </a:t>
            </a:r>
            <a:r>
              <a:rPr lang="en-GB" dirty="0" smtClean="0"/>
              <a:t>M</a:t>
            </a:r>
            <a:r>
              <a:rPr lang="az-Latn-AZ" dirty="0" smtClean="0"/>
              <a:t>k</a:t>
            </a:r>
            <a:r>
              <a:rPr lang="en-GB" dirty="0" smtClean="0"/>
              <a:t>F</a:t>
            </a:r>
            <a:r>
              <a:rPr lang="az-Latn-AZ" dirty="0" smtClean="0"/>
              <a:t>ili</a:t>
            </a:r>
            <a:r>
              <a:rPr lang="en-GB" dirty="0" smtClean="0"/>
              <a:t> </a:t>
            </a:r>
            <a:r>
              <a:rPr lang="az-Latn-AZ" dirty="0" smtClean="0"/>
              <a:t>və digərləri Birləşmiş Krallığa qarşı, </a:t>
            </a:r>
            <a:r>
              <a:rPr lang="en-GB" dirty="0" smtClean="0"/>
              <a:t>D.R </a:t>
            </a:r>
            <a:r>
              <a:rPr lang="en-GB" dirty="0"/>
              <a:t>. 20, </a:t>
            </a:r>
            <a:r>
              <a:rPr lang="az-Latn-AZ" dirty="0" smtClean="0"/>
              <a:t>səh.</a:t>
            </a:r>
            <a:r>
              <a:rPr lang="en-GB" dirty="0" smtClean="0"/>
              <a:t> </a:t>
            </a:r>
            <a:r>
              <a:rPr lang="en-GB" dirty="0"/>
              <a:t>44</a:t>
            </a:r>
            <a:r>
              <a:rPr lang="en-GB" dirty="0" smtClean="0"/>
              <a:t>)</a:t>
            </a:r>
            <a:r>
              <a:rPr lang="az-Latn-AZ" dirty="0" smtClean="0"/>
              <a:t>. Bir işdə o, bəyan etmişdir ki, təkyerli kamerada saxlama müddətinin uzadılması, </a:t>
            </a:r>
            <a:r>
              <a:rPr lang="az-Latn-AZ" dirty="0"/>
              <a:t>xüsusən də </a:t>
            </a:r>
            <a:r>
              <a:rPr lang="az-Latn-AZ" dirty="0" smtClean="0"/>
              <a:t>işə baxılma təxirə salındığı üçün məhbus  həbsdə qaldığı hallarda çox da arzuolunan deyildir </a:t>
            </a:r>
            <a:r>
              <a:rPr lang="en-GB" dirty="0" smtClean="0"/>
              <a:t>(</a:t>
            </a:r>
            <a:r>
              <a:rPr lang="az-Latn-AZ" dirty="0" smtClean="0"/>
              <a:t>bax, Müraciət </a:t>
            </a:r>
            <a:r>
              <a:rPr lang="en-GB" dirty="0" smtClean="0"/>
              <a:t>N</a:t>
            </a:r>
            <a:r>
              <a:rPr lang="en-GB" dirty="0"/>
              <a:t>° 6038/73 v</a:t>
            </a:r>
            <a:r>
              <a:rPr lang="en-GB" dirty="0" smtClean="0"/>
              <a:t>.</a:t>
            </a:r>
            <a:r>
              <a:rPr lang="az-Latn-AZ" dirty="0" smtClean="0"/>
              <a:t> Almaniya Federativ Respublikasına qarşı, </a:t>
            </a:r>
            <a:r>
              <a:rPr lang="en-GB" dirty="0" smtClean="0"/>
              <a:t>Coll</a:t>
            </a:r>
            <a:r>
              <a:rPr lang="en-GB" dirty="0"/>
              <a:t>. 44, </a:t>
            </a:r>
            <a:r>
              <a:rPr lang="az-Latn-AZ" dirty="0" smtClean="0"/>
              <a:t>səh</a:t>
            </a:r>
            <a:r>
              <a:rPr lang="en-GB" dirty="0" smtClean="0"/>
              <a:t>. </a:t>
            </a:r>
            <a:r>
              <a:rPr lang="en-GB" dirty="0"/>
              <a:t>115) </a:t>
            </a:r>
            <a:r>
              <a:rPr lang="az-Latn-AZ" dirty="0" smtClean="0"/>
              <a:t>Lakin, müvafiq halda belə bir tədbirin Konvensiyanın 3-cü maddəsinin  tətbiq dairəsinə düşüb-düşməsini müəyyən etmək üçün ayrıca şərait, tədbirin ciddiliyi, onun müddəti, qarşıya qoyulan məqsəd və müvafoq şəxsə təsirləri nəzərdən keçirilməlidir (yuxarıda göstərilən Ensslin, Baader və Raspenin müraciəti ilə bağlı qərarlar).</a:t>
            </a:r>
          </a:p>
          <a:p>
            <a:endParaRPr lang="en-GB" dirty="0"/>
          </a:p>
        </p:txBody>
      </p:sp>
    </p:spTree>
    <p:extLst>
      <p:ext uri="{BB962C8B-B14F-4D97-AF65-F5344CB8AC3E}">
        <p14:creationId xmlns:p14="http://schemas.microsoft.com/office/powerpoint/2010/main" xmlns="" val="246972870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z-Latn-AZ" dirty="0" smtClean="0"/>
              <a:t>Azərbaycanla bağlı əsas işlər</a:t>
            </a:r>
            <a:endParaRPr lang="en-GB" dirty="0"/>
          </a:p>
        </p:txBody>
      </p:sp>
      <p:sp>
        <p:nvSpPr>
          <p:cNvPr id="3" name="Content Placeholder 2"/>
          <p:cNvSpPr>
            <a:spLocks noGrp="1"/>
          </p:cNvSpPr>
          <p:nvPr>
            <p:ph idx="1"/>
          </p:nvPr>
        </p:nvSpPr>
        <p:spPr/>
        <p:txBody>
          <a:bodyPr>
            <a:normAutofit/>
          </a:bodyPr>
          <a:lstStyle/>
          <a:p>
            <a:r>
              <a:rPr lang="en-GB" dirty="0" smtClean="0">
                <a:hlinkClick r:id="rId2"/>
              </a:rPr>
              <a:t>H</a:t>
            </a:r>
            <a:r>
              <a:rPr lang="az-Latn-AZ" dirty="0" smtClean="0">
                <a:hlinkClick r:id="rId2"/>
              </a:rPr>
              <a:t>ü</a:t>
            </a:r>
            <a:r>
              <a:rPr lang="en-GB" dirty="0" smtClean="0">
                <a:hlinkClick r:id="rId2"/>
              </a:rPr>
              <a:t>mm</a:t>
            </a:r>
            <a:r>
              <a:rPr lang="az-Latn-AZ" dirty="0" smtClean="0">
                <a:hlinkClick r:id="rId2"/>
              </a:rPr>
              <a:t>ət</a:t>
            </a:r>
            <a:r>
              <a:rPr lang="en-GB" dirty="0" err="1" smtClean="0">
                <a:hlinkClick r:id="rId2"/>
              </a:rPr>
              <a:t>ov</a:t>
            </a:r>
            <a:r>
              <a:rPr lang="en-GB" dirty="0" smtClean="0">
                <a:hlinkClick r:id="rId2"/>
              </a:rPr>
              <a:t> </a:t>
            </a:r>
            <a:r>
              <a:rPr lang="az-Latn-AZ" dirty="0" smtClean="0">
                <a:hlinkClick r:id="rId2"/>
              </a:rPr>
              <a:t>Azərbaycana qarşı</a:t>
            </a:r>
            <a:r>
              <a:rPr lang="en-GB" dirty="0" smtClean="0"/>
              <a:t> - </a:t>
            </a:r>
            <a:r>
              <a:rPr lang="az-Latn-AZ" dirty="0" smtClean="0"/>
              <a:t>Ərizəçi həbsxanada vərəm və digər ciddi xəstəliklərə yoluxmuşdur. Ona göstərilən tibbi xidmət lazımi qədər olmamışdır.</a:t>
            </a:r>
            <a:endParaRPr lang="en-US" dirty="0" smtClean="0"/>
          </a:p>
          <a:p>
            <a:pPr lvl="1"/>
            <a:r>
              <a:rPr lang="az-Latn-AZ" dirty="0" smtClean="0"/>
              <a:t>tibbi yardımın olmaması</a:t>
            </a:r>
            <a:endParaRPr lang="en-US" dirty="0" smtClean="0"/>
          </a:p>
          <a:p>
            <a:pPr lvl="1"/>
            <a:r>
              <a:rPr lang="en-US" i="1" dirty="0" err="1" smtClean="0"/>
              <a:t>ratione</a:t>
            </a:r>
            <a:r>
              <a:rPr lang="en-US" i="1" dirty="0" smtClean="0"/>
              <a:t> </a:t>
            </a:r>
            <a:r>
              <a:rPr lang="en-US" i="1" dirty="0" err="1" smtClean="0"/>
              <a:t>temporis</a:t>
            </a:r>
            <a:r>
              <a:rPr lang="en-US" i="1" dirty="0" smtClean="0"/>
              <a:t> - </a:t>
            </a:r>
            <a:r>
              <a:rPr lang="az-Latn-AZ" dirty="0" smtClean="0"/>
              <a:t>Davamlı olan bir vəziyyət, yəni illər boyu lazımi tibbi müalicənin olmaması...</a:t>
            </a:r>
            <a:endParaRPr lang="en-US" i="1" dirty="0" smtClean="0"/>
          </a:p>
        </p:txBody>
      </p:sp>
    </p:spTree>
    <p:extLst>
      <p:ext uri="{BB962C8B-B14F-4D97-AF65-F5344CB8AC3E}">
        <p14:creationId xmlns:p14="http://schemas.microsoft.com/office/powerpoint/2010/main" xmlns="" val="340603747"/>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z-Latn-AZ" dirty="0" smtClean="0"/>
              <a:t>Azərbaycanla bağlı əsas işlər</a:t>
            </a:r>
            <a:endParaRPr lang="en-GB" dirty="0"/>
          </a:p>
        </p:txBody>
      </p:sp>
      <p:sp>
        <p:nvSpPr>
          <p:cNvPr id="3" name="Content Placeholder 2"/>
          <p:cNvSpPr>
            <a:spLocks noGrp="1"/>
          </p:cNvSpPr>
          <p:nvPr>
            <p:ph idx="1"/>
          </p:nvPr>
        </p:nvSpPr>
        <p:spPr/>
        <p:txBody>
          <a:bodyPr>
            <a:normAutofit lnSpcReduction="10000"/>
          </a:bodyPr>
          <a:lstStyle/>
          <a:p>
            <a:r>
              <a:rPr lang="en-GB" dirty="0" smtClean="0">
                <a:hlinkClick r:id="rId2"/>
              </a:rPr>
              <a:t>N</a:t>
            </a:r>
            <a:r>
              <a:rPr lang="az-Latn-AZ" dirty="0" smtClean="0">
                <a:hlinkClick r:id="rId2"/>
              </a:rPr>
              <a:t>əcəfli Azərbaycana qarşı</a:t>
            </a:r>
            <a:r>
              <a:rPr lang="en-GB" dirty="0" smtClean="0"/>
              <a:t> -</a:t>
            </a:r>
            <a:r>
              <a:rPr lang="az-Latn-AZ" dirty="0"/>
              <a:t> </a:t>
            </a:r>
            <a:r>
              <a:rPr lang="az-Latn-AZ" dirty="0" smtClean="0"/>
              <a:t>Ictimai maraq doğuran məsələ ilə bağlı məlumat vermək istəyən jurnalistə qarşı polis tərəfindən pis rəftar və lazımi araşdırmanın aparılmaması.</a:t>
            </a:r>
            <a:endParaRPr lang="en-US" dirty="0"/>
          </a:p>
          <a:p>
            <a:pPr lvl="1"/>
            <a:r>
              <a:rPr lang="az-Latn-AZ" dirty="0" smtClean="0"/>
              <a:t>kütləvi iğtişaşlar, polisin gücündən sui-istifadə kontekstində pis rəftar</a:t>
            </a:r>
            <a:endParaRPr lang="en-US" dirty="0"/>
          </a:p>
          <a:p>
            <a:pPr lvl="1"/>
            <a:r>
              <a:rPr lang="az-Latn-AZ" dirty="0" smtClean="0"/>
              <a:t>Mahiyyətlə bağlı tərəf –güclü təkzib oluna bilməz ehtimal, «qeyd olunmuşdur ki, ərizəçiyə qarşı fiziki güc tətbiq etmə onun öz davranışına görə çox zəruri olmuşdur: o, polisə qarşı zorakılıq etməmişdir və ya onları təhlükə altında qoymamışdır və gücün tətbiqinə bəraət qazandıran başqa heç bir səbəb göstərilməmişdir. Ona görə də, bu, lazımsız, hədsiz və qəbul edilməzdi.</a:t>
            </a:r>
          </a:p>
          <a:p>
            <a:pPr lvl="1"/>
            <a:r>
              <a:rPr lang="az-Latn-AZ" dirty="0" smtClean="0"/>
              <a:t>Prosedurla bağlı tərəf</a:t>
            </a:r>
            <a:r>
              <a:rPr lang="en-US" dirty="0" smtClean="0"/>
              <a:t> – </a:t>
            </a:r>
            <a:r>
              <a:rPr lang="az-Latn-AZ" dirty="0" smtClean="0"/>
              <a:t>araşdırmanın müstəqilliyi və qərəzsizliyi:ərizəçinin döyülməsinə görə məsuliyyət daşıyanların müəyyənləşdirilməsi bu əməli törədən eyni orqanın əməkdaşlarına həvalə edilmişdir.</a:t>
            </a:r>
            <a:endParaRPr lang="en-GB" dirty="0"/>
          </a:p>
        </p:txBody>
      </p:sp>
    </p:spTree>
    <p:extLst>
      <p:ext uri="{BB962C8B-B14F-4D97-AF65-F5344CB8AC3E}">
        <p14:creationId xmlns:p14="http://schemas.microsoft.com/office/powerpoint/2010/main" xmlns="" val="2037564001"/>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z-Latn-AZ" dirty="0" smtClean="0"/>
              <a:t>Azərbaycanla bağlı əsas işlər</a:t>
            </a:r>
            <a:endParaRPr lang="en-GB" dirty="0"/>
          </a:p>
        </p:txBody>
      </p:sp>
      <p:sp>
        <p:nvSpPr>
          <p:cNvPr id="3" name="Content Placeholder 2"/>
          <p:cNvSpPr>
            <a:spLocks noGrp="1"/>
          </p:cNvSpPr>
          <p:nvPr>
            <p:ph idx="1"/>
          </p:nvPr>
        </p:nvSpPr>
        <p:spPr/>
        <p:txBody>
          <a:bodyPr>
            <a:normAutofit/>
          </a:bodyPr>
          <a:lstStyle/>
          <a:p>
            <a:r>
              <a:rPr lang="en-GB" dirty="0" err="1">
                <a:hlinkClick r:id="rId2"/>
              </a:rPr>
              <a:t>Mehdiyev</a:t>
            </a:r>
            <a:r>
              <a:rPr lang="en-GB" dirty="0">
                <a:hlinkClick r:id="rId2"/>
              </a:rPr>
              <a:t> </a:t>
            </a:r>
            <a:r>
              <a:rPr lang="az-Latn-AZ" dirty="0" smtClean="0">
                <a:hlinkClick r:id="rId2"/>
              </a:rPr>
              <a:t>Azərbaycana qarşı</a:t>
            </a:r>
            <a:r>
              <a:rPr lang="en-GB" dirty="0" smtClean="0">
                <a:hlinkClick r:id="rId2"/>
              </a:rPr>
              <a:t> </a:t>
            </a:r>
            <a:r>
              <a:rPr lang="en-GB" dirty="0" smtClean="0"/>
              <a:t>- </a:t>
            </a:r>
            <a:r>
              <a:rPr lang="az-Latn-AZ" dirty="0" smtClean="0"/>
              <a:t>Jurnalistə qarşı pis rəftarla bağlı şikayətlərə cavab olaraq heç bir tədbirin görülməməsi.</a:t>
            </a:r>
            <a:endParaRPr lang="en-US" dirty="0" smtClean="0"/>
          </a:p>
          <a:p>
            <a:pPr lvl="1"/>
            <a:r>
              <a:rPr lang="az-Latn-AZ" dirty="0" smtClean="0"/>
              <a:t>kontekstdən asılı olmayaraq prosedurların həyata keçirilməməsi</a:t>
            </a:r>
            <a:endParaRPr lang="en-US" dirty="0" smtClean="0"/>
          </a:p>
          <a:p>
            <a:pPr lvl="1"/>
            <a:endParaRPr lang="en-US" dirty="0" smtClean="0"/>
          </a:p>
          <a:p>
            <a:pPr lvl="1"/>
            <a:r>
              <a:rPr lang="az-Latn-AZ" dirty="0" smtClean="0"/>
              <a:t>Mahiyyətlə bağlı tərəf</a:t>
            </a:r>
            <a:r>
              <a:rPr lang="en-US" dirty="0" smtClean="0"/>
              <a:t> –</a:t>
            </a:r>
            <a:r>
              <a:rPr lang="az-Latn-AZ" dirty="0" smtClean="0"/>
              <a:t> Ərizəçinin polis tərəfindən döyülməsinə dair «hər hansı əsaslı şübhədən kənar»  məqamları müəyyən etmək üçün dəlillərin kifayət qədər olmaması. POZUNTU YOXDUR. </a:t>
            </a:r>
            <a:endParaRPr lang="en-US" dirty="0" smtClean="0"/>
          </a:p>
          <a:p>
            <a:pPr lvl="1"/>
            <a:r>
              <a:rPr lang="az-Latn-AZ" dirty="0" smtClean="0"/>
              <a:t>Prosedurla bağlı tərəf</a:t>
            </a:r>
            <a:r>
              <a:rPr lang="en-US" dirty="0" smtClean="0"/>
              <a:t> –</a:t>
            </a:r>
            <a:r>
              <a:rPr lang="az-Latn-AZ" smtClean="0"/>
              <a:t> Ərizəçinin </a:t>
            </a:r>
            <a:r>
              <a:rPr lang="az-Latn-AZ" dirty="0" smtClean="0"/>
              <a:t>hakimiyyət orqanlarından onun irəli sürdüyü iddialarla bağlı effektiv araşdırma aparılmasını tələb edən müraciəti olsa da, hər hansı bir cinayət araşdırması aparılmamışdır. </a:t>
            </a:r>
            <a:endParaRPr lang="en-US" dirty="0" smtClean="0"/>
          </a:p>
          <a:p>
            <a:pPr lvl="1"/>
            <a:endParaRPr lang="en-GB" dirty="0"/>
          </a:p>
        </p:txBody>
      </p:sp>
    </p:spTree>
    <p:extLst>
      <p:ext uri="{BB962C8B-B14F-4D97-AF65-F5344CB8AC3E}">
        <p14:creationId xmlns:p14="http://schemas.microsoft.com/office/powerpoint/2010/main" xmlns="" val="12114057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t>MƏHDUDLAŞDIRICI </a:t>
            </a:r>
            <a:r>
              <a:rPr lang="en-GB" dirty="0" err="1"/>
              <a:t>üsula</a:t>
            </a:r>
            <a:r>
              <a:rPr lang="en-GB" dirty="0"/>
              <a:t> </a:t>
            </a:r>
            <a:r>
              <a:rPr lang="en-GB" dirty="0" err="1"/>
              <a:t>qarşı</a:t>
            </a:r>
            <a:r>
              <a:rPr lang="en-GB" dirty="0"/>
              <a:t> GENİŞ </a:t>
            </a:r>
            <a:r>
              <a:rPr lang="en-GB" dirty="0" err="1" smtClean="0"/>
              <a:t>tətbiqetmə</a:t>
            </a:r>
            <a:endParaRPr lang="en-GB" dirty="0"/>
          </a:p>
        </p:txBody>
      </p:sp>
      <p:sp>
        <p:nvSpPr>
          <p:cNvPr id="3" name="Content Placeholder 2"/>
          <p:cNvSpPr>
            <a:spLocks noGrp="1"/>
          </p:cNvSpPr>
          <p:nvPr>
            <p:ph idx="1"/>
          </p:nvPr>
        </p:nvSpPr>
        <p:spPr/>
        <p:txBody>
          <a:bodyPr>
            <a:normAutofit lnSpcReduction="10000"/>
          </a:bodyPr>
          <a:lstStyle/>
          <a:p>
            <a:r>
              <a:rPr lang="az-Latn-AZ" dirty="0" smtClean="0"/>
              <a:t>3-cü maddənin geniş tətbiqinə digər bir nümunə «</a:t>
            </a:r>
            <a:r>
              <a:rPr lang="az-Latn-AZ" b="1" dirty="0" smtClean="0"/>
              <a:t>MƏİŞƏT ZORAKILIĞIDIR</a:t>
            </a:r>
            <a:r>
              <a:rPr lang="az-Latn-AZ" dirty="0" smtClean="0"/>
              <a:t>». </a:t>
            </a:r>
            <a:r>
              <a:rPr lang="en-GB" dirty="0" err="1" smtClean="0">
                <a:hlinkClick r:id="rId2"/>
              </a:rPr>
              <a:t>Opuz</a:t>
            </a:r>
            <a:r>
              <a:rPr lang="az-Latn-AZ" dirty="0" smtClean="0">
                <a:hlinkClick r:id="rId2"/>
              </a:rPr>
              <a:t>un Türkiyəyə qarşı </a:t>
            </a:r>
            <a:r>
              <a:rPr lang="en-GB" dirty="0" smtClean="0">
                <a:hlinkClick r:id="rId2"/>
              </a:rPr>
              <a:t> </a:t>
            </a:r>
            <a:r>
              <a:rPr lang="az-Latn-AZ" dirty="0" smtClean="0">
                <a:hlinkClick r:id="rId2"/>
              </a:rPr>
              <a:t>olduğu işə</a:t>
            </a:r>
            <a:r>
              <a:rPr lang="az-Latn-AZ" dirty="0"/>
              <a:t> </a:t>
            </a:r>
            <a:r>
              <a:rPr lang="az-Latn-AZ" dirty="0" smtClean="0"/>
              <a:t>qədər, Məhkəmə 3-cü maddəni bu cür </a:t>
            </a:r>
            <a:r>
              <a:rPr lang="az-Latn-AZ" b="1" dirty="0" smtClean="0"/>
              <a:t>ciddi özəl kontekstdə </a:t>
            </a:r>
            <a:r>
              <a:rPr lang="az-Latn-AZ" dirty="0" smtClean="0"/>
              <a:t>tətbiq etməmişdi: </a:t>
            </a:r>
            <a:r>
              <a:rPr lang="en-GB" dirty="0" smtClean="0"/>
              <a:t> </a:t>
            </a:r>
          </a:p>
          <a:p>
            <a:pPr lvl="2"/>
            <a:r>
              <a:rPr lang="en-US" dirty="0" smtClean="0"/>
              <a:t>163. … </a:t>
            </a:r>
            <a:r>
              <a:rPr lang="az-Latn-AZ" dirty="0" smtClean="0"/>
              <a:t>Məhkəmə </a:t>
            </a:r>
            <a:r>
              <a:rPr lang="az-Latn-AZ" b="1" dirty="0" smtClean="0"/>
              <a:t>Konvensiyanın I Hissəsində müəyyən edilmiş hüquqların və azadlıqların yekun rəsmi təfsirini verir</a:t>
            </a:r>
            <a:r>
              <a:rPr lang="az-Latn-AZ" dirty="0" smtClean="0"/>
              <a:t>, Məhkəmə</a:t>
            </a:r>
            <a:r>
              <a:rPr lang="az-Latn-AZ" dirty="0"/>
              <a:t>, </a:t>
            </a:r>
            <a:r>
              <a:rPr lang="az-Latn-AZ" b="1" dirty="0"/>
              <a:t>hətta onlar başqa dövlətlərə aid olduğu halda belə, </a:t>
            </a:r>
            <a:r>
              <a:rPr lang="az-Latn-AZ" b="1" dirty="0" smtClean="0"/>
              <a:t>oxşar məsələlər üzrə öz qərarlarından irəli gələn </a:t>
            </a:r>
            <a:r>
              <a:rPr lang="az-Latn-AZ" dirty="0" smtClean="0"/>
              <a:t>prinsiplərin milli orqanlar tərəfindən kifayət qədər nəzərə alınıb-alınmadığını nəzərdən keçirəcəkdir. </a:t>
            </a:r>
          </a:p>
          <a:p>
            <a:pPr lvl="2"/>
            <a:r>
              <a:rPr lang="en-US" dirty="0" smtClean="0"/>
              <a:t>164</a:t>
            </a:r>
            <a:r>
              <a:rPr lang="en-US" dirty="0"/>
              <a:t>. </a:t>
            </a:r>
            <a:r>
              <a:rPr lang="az-Latn-AZ" dirty="0" smtClean="0"/>
              <a:t>Bundan başqa, Konvensiyanın müddəalarını və xüsusi </a:t>
            </a:r>
            <a:r>
              <a:rPr lang="az-Latn-AZ" dirty="0"/>
              <a:t>işlərdə </a:t>
            </a:r>
            <a:r>
              <a:rPr lang="az-Latn-AZ" dirty="0" smtClean="0"/>
              <a:t>(...) dövlətin vəzifələrinin əhatə dairəsini təfsir edərkən, Məhkəmə</a:t>
            </a:r>
            <a:r>
              <a:rPr lang="az-Latn-AZ" dirty="0"/>
              <a:t>, </a:t>
            </a:r>
            <a:r>
              <a:rPr lang="az-Latn-AZ" dirty="0" smtClean="0"/>
              <a:t>Avropa dövlətlərinin təcrübəsindən və CEDAW kimi xüsusi beynəlxalq sənədlərdən yaranan hər hansı konsensus və ümumi dəyərləri axtaracaq, habelə </a:t>
            </a:r>
            <a:r>
              <a:rPr lang="az-Latn-AZ" b="1" dirty="0" smtClean="0"/>
              <a:t>gender zəminində zorakılıq hallarının aradan qaldırılması ilə bağlı </a:t>
            </a:r>
            <a:r>
              <a:rPr lang="az-Latn-AZ" dirty="0" smtClean="0"/>
              <a:t>dövlətlərin ayrıca </a:t>
            </a:r>
            <a:r>
              <a:rPr lang="az-Latn-AZ" b="1" dirty="0" smtClean="0"/>
              <a:t>öhdəliklərini </a:t>
            </a:r>
            <a:r>
              <a:rPr lang="az-Latn-AZ" dirty="0" smtClean="0"/>
              <a:t>müəyyən </a:t>
            </a:r>
            <a:r>
              <a:rPr lang="az-Latn-AZ" dirty="0"/>
              <a:t>edən Belém do Pará </a:t>
            </a:r>
            <a:r>
              <a:rPr lang="az-Latn-AZ" dirty="0" smtClean="0"/>
              <a:t>Konvensiyası kimi digər işləmələr yolu ilə beynəlxalq hüquqda normaların və prinsiplərin tədricən təşəkkül tapmasına diqqət yetirəcəkdir.</a:t>
            </a:r>
          </a:p>
        </p:txBody>
      </p:sp>
    </p:spTree>
    <p:extLst>
      <p:ext uri="{BB962C8B-B14F-4D97-AF65-F5344CB8AC3E}">
        <p14:creationId xmlns:p14="http://schemas.microsoft.com/office/powerpoint/2010/main" xmlns="" val="256480462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z-Latn-AZ" dirty="0" smtClean="0">
                <a:solidFill>
                  <a:srgbClr val="000000"/>
                </a:solidFill>
              </a:rPr>
              <a:t>ÜFÜQİ</a:t>
            </a:r>
            <a:r>
              <a:rPr lang="en-US" dirty="0" smtClean="0">
                <a:solidFill>
                  <a:srgbClr val="000000"/>
                </a:solidFill>
              </a:rPr>
              <a:t> </a:t>
            </a:r>
            <a:r>
              <a:rPr lang="az-Latn-AZ" dirty="0" smtClean="0">
                <a:solidFill>
                  <a:srgbClr val="000000"/>
                </a:solidFill>
              </a:rPr>
              <a:t>üsula qarşı ŞAQULİ </a:t>
            </a:r>
            <a:r>
              <a:rPr lang="en-GB" dirty="0" smtClean="0">
                <a:solidFill>
                  <a:srgbClr val="000000"/>
                </a:solidFill>
              </a:rPr>
              <a:t>/ </a:t>
            </a:r>
            <a:r>
              <a:rPr lang="en-GB" dirty="0">
                <a:solidFill>
                  <a:srgbClr val="000000"/>
                </a:solidFill>
              </a:rPr>
              <a:t/>
            </a:r>
            <a:br>
              <a:rPr lang="en-GB" dirty="0">
                <a:solidFill>
                  <a:srgbClr val="000000"/>
                </a:solidFill>
              </a:rPr>
            </a:br>
            <a:r>
              <a:rPr lang="az-Latn-AZ" dirty="0" smtClean="0">
                <a:solidFill>
                  <a:srgbClr val="000000"/>
                </a:solidFill>
              </a:rPr>
              <a:t>QEYRİ-SƏCİYYƏVİYƏ qarşı SƏCİYYƏVİ </a:t>
            </a:r>
            <a:endParaRPr lang="en-GB" dirty="0">
              <a:solidFill>
                <a:srgbClr val="000000"/>
              </a:solidFill>
            </a:endParaRPr>
          </a:p>
        </p:txBody>
      </p:sp>
      <p:sp>
        <p:nvSpPr>
          <p:cNvPr id="3" name="Content Placeholder 2"/>
          <p:cNvSpPr>
            <a:spLocks noGrp="1"/>
          </p:cNvSpPr>
          <p:nvPr>
            <p:ph sz="half" idx="1"/>
          </p:nvPr>
        </p:nvSpPr>
        <p:spPr/>
        <p:txBody>
          <a:bodyPr>
            <a:normAutofit fontScale="92500" lnSpcReduction="20000"/>
          </a:bodyPr>
          <a:lstStyle/>
          <a:p>
            <a:pPr algn="ctr"/>
            <a:r>
              <a:rPr lang="az-Latn-AZ" dirty="0" smtClean="0"/>
              <a:t>ŞAQULİ TƏTBİQETMƏ</a:t>
            </a:r>
            <a:r>
              <a:rPr lang="en-GB" dirty="0" smtClean="0"/>
              <a:t> </a:t>
            </a:r>
          </a:p>
          <a:p>
            <a:pPr marL="0" indent="0" algn="ctr">
              <a:buNone/>
            </a:pPr>
            <a:r>
              <a:rPr lang="az-Latn-AZ" dirty="0"/>
              <a:t>s</a:t>
            </a:r>
            <a:r>
              <a:rPr lang="az-Latn-AZ" dirty="0" smtClean="0"/>
              <a:t>əciyyəvi vəziyyətlər</a:t>
            </a:r>
            <a:r>
              <a:rPr lang="en-GB" dirty="0" smtClean="0"/>
              <a:t> </a:t>
            </a:r>
          </a:p>
          <a:p>
            <a:r>
              <a:rPr lang="az-Latn-AZ" dirty="0" smtClean="0"/>
              <a:t>BİRBAŞA DÖVLƏT cavabdehliyi / güclü, lakin təkzib oluna bilən prezumpsiya ilə</a:t>
            </a:r>
            <a:endParaRPr lang="en-GB" dirty="0" smtClean="0"/>
          </a:p>
          <a:p>
            <a:r>
              <a:rPr lang="az-Latn-AZ" dirty="0" smtClean="0"/>
              <a:t>Qeyri-düzgün rəftarın aktiv subyektləri -  DÖVLƏT ORQANLARI və / və ya DÖVLƏT TƏŞKİLATLARI, onlara tabe </a:t>
            </a:r>
            <a:r>
              <a:rPr lang="az-Latn-AZ" dirty="0"/>
              <a:t>olan </a:t>
            </a:r>
            <a:r>
              <a:rPr lang="az-Latn-AZ" dirty="0" smtClean="0"/>
              <a:t>təşkilatlar</a:t>
            </a:r>
          </a:p>
          <a:p>
            <a:r>
              <a:rPr lang="az-Latn-AZ" dirty="0" smtClean="0"/>
              <a:t>Cavabdehlik həm FƏRDİ və ümumi İNSTİTUTSİONAL xarakter daşıyır. Biri digərini istisna edə bilməz.</a:t>
            </a:r>
            <a:endParaRPr lang="en-GB" dirty="0" smtClean="0"/>
          </a:p>
          <a:p>
            <a:endParaRPr lang="en-GB" dirty="0" smtClean="0"/>
          </a:p>
        </p:txBody>
      </p:sp>
      <p:sp>
        <p:nvSpPr>
          <p:cNvPr id="4" name="Content Placeholder 3"/>
          <p:cNvSpPr>
            <a:spLocks noGrp="1"/>
          </p:cNvSpPr>
          <p:nvPr>
            <p:ph sz="half" idx="2"/>
          </p:nvPr>
        </p:nvSpPr>
        <p:spPr>
          <a:xfrm>
            <a:off x="6152958" y="1787137"/>
            <a:ext cx="5181600" cy="4351338"/>
          </a:xfrm>
        </p:spPr>
        <p:txBody>
          <a:bodyPr>
            <a:normAutofit fontScale="92500" lnSpcReduction="20000"/>
          </a:bodyPr>
          <a:lstStyle/>
          <a:p>
            <a:pPr algn="ctr"/>
            <a:r>
              <a:rPr lang="az-Latn-AZ" dirty="0" smtClean="0"/>
              <a:t>ÜFÜQİ TƏTBİQETMƏ</a:t>
            </a:r>
          </a:p>
          <a:p>
            <a:pPr marL="0" indent="0" algn="ctr">
              <a:buNone/>
            </a:pPr>
            <a:r>
              <a:rPr lang="az-Latn-AZ" i="1" dirty="0" smtClean="0"/>
              <a:t>Dolayı təsir</a:t>
            </a:r>
            <a:endParaRPr lang="en-GB" i="1" dirty="0" smtClean="0"/>
          </a:p>
          <a:p>
            <a:pPr marL="0" indent="0" algn="ctr">
              <a:buNone/>
            </a:pPr>
            <a:r>
              <a:rPr lang="az-Latn-AZ" dirty="0" smtClean="0"/>
              <a:t>qeyri-səciyyəvi hallar</a:t>
            </a:r>
            <a:endParaRPr lang="en-GB" dirty="0" smtClean="0"/>
          </a:p>
          <a:p>
            <a:r>
              <a:rPr lang="az-Latn-AZ" dirty="0" smtClean="0"/>
              <a:t>BİLVASİTƏ DÖVLƏT cavabdehliyi / cəlb etmə ilə </a:t>
            </a:r>
            <a:endParaRPr lang="en-GB" dirty="0" smtClean="0"/>
          </a:p>
          <a:p>
            <a:r>
              <a:rPr lang="en-GB" dirty="0" err="1"/>
              <a:t>Qeyri-düzgün</a:t>
            </a:r>
            <a:r>
              <a:rPr lang="en-GB" dirty="0"/>
              <a:t> </a:t>
            </a:r>
            <a:r>
              <a:rPr lang="en-GB" dirty="0" err="1"/>
              <a:t>rəftarın</a:t>
            </a:r>
            <a:r>
              <a:rPr lang="en-GB" dirty="0"/>
              <a:t> </a:t>
            </a:r>
            <a:r>
              <a:rPr lang="en-GB" dirty="0" err="1"/>
              <a:t>aktiv</a:t>
            </a:r>
            <a:r>
              <a:rPr lang="en-GB" dirty="0"/>
              <a:t> </a:t>
            </a:r>
            <a:r>
              <a:rPr lang="en-GB" dirty="0" err="1"/>
              <a:t>subyektləri</a:t>
            </a:r>
            <a:r>
              <a:rPr lang="en-GB" dirty="0"/>
              <a:t> </a:t>
            </a:r>
            <a:r>
              <a:rPr lang="az-Latn-AZ" dirty="0" smtClean="0"/>
              <a:t>-  ÜÇÜNCÜ TƏRƏFLƏR və ÖZƏL təşkilatlar</a:t>
            </a:r>
            <a:r>
              <a:rPr lang="en-GB" dirty="0" smtClean="0"/>
              <a:t> </a:t>
            </a:r>
          </a:p>
          <a:p>
            <a:r>
              <a:rPr lang="az-Latn-AZ" dirty="0" smtClean="0"/>
              <a:t>Cavabdehlik qarşılıqlı eksklüziv xarakter daşıyır. FƏRDİ cavabdehlik DÖVLƏTİN İNSTİTUTSİONAL cavabdehliyini istisna edə bilər və ya bunun əksi ola bilər. </a:t>
            </a:r>
            <a:endParaRPr lang="en-GB" i="1" dirty="0"/>
          </a:p>
        </p:txBody>
      </p:sp>
    </p:spTree>
    <p:extLst>
      <p:ext uri="{BB962C8B-B14F-4D97-AF65-F5344CB8AC3E}">
        <p14:creationId xmlns:p14="http://schemas.microsoft.com/office/powerpoint/2010/main" xmlns="" val="346035560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z-Latn-AZ" dirty="0" smtClean="0">
                <a:solidFill>
                  <a:srgbClr val="000000"/>
                </a:solidFill>
              </a:rPr>
              <a:t>ÜFÜQİ üsula </a:t>
            </a:r>
            <a:r>
              <a:rPr lang="az-Latn-AZ" dirty="0">
                <a:solidFill>
                  <a:srgbClr val="000000"/>
                </a:solidFill>
              </a:rPr>
              <a:t>qarşı ŞAQULİ </a:t>
            </a:r>
            <a:r>
              <a:rPr lang="en-GB" dirty="0">
                <a:solidFill>
                  <a:srgbClr val="000000"/>
                </a:solidFill>
              </a:rPr>
              <a:t>/ </a:t>
            </a:r>
            <a:br>
              <a:rPr lang="en-GB" dirty="0">
                <a:solidFill>
                  <a:srgbClr val="000000"/>
                </a:solidFill>
              </a:rPr>
            </a:br>
            <a:r>
              <a:rPr lang="az-Latn-AZ" dirty="0" smtClean="0">
                <a:solidFill>
                  <a:srgbClr val="000000"/>
                </a:solidFill>
              </a:rPr>
              <a:t>QEYRİ-SƏCİYYƏVİYƏ </a:t>
            </a:r>
            <a:r>
              <a:rPr lang="az-Latn-AZ" dirty="0">
                <a:solidFill>
                  <a:srgbClr val="000000"/>
                </a:solidFill>
              </a:rPr>
              <a:t>qarşı </a:t>
            </a:r>
            <a:r>
              <a:rPr lang="az-Latn-AZ" dirty="0" smtClean="0">
                <a:solidFill>
                  <a:srgbClr val="000000"/>
                </a:solidFill>
              </a:rPr>
              <a:t>SƏCİYYƏVİ</a:t>
            </a:r>
            <a:endParaRPr lang="en-GB" dirty="0">
              <a:solidFill>
                <a:srgbClr val="000000"/>
              </a:solidFill>
            </a:endParaRPr>
          </a:p>
        </p:txBody>
      </p:sp>
      <p:sp>
        <p:nvSpPr>
          <p:cNvPr id="3" name="Content Placeholder 2"/>
          <p:cNvSpPr>
            <a:spLocks noGrp="1"/>
          </p:cNvSpPr>
          <p:nvPr>
            <p:ph sz="half" idx="1"/>
          </p:nvPr>
        </p:nvSpPr>
        <p:spPr/>
        <p:txBody>
          <a:bodyPr>
            <a:normAutofit fontScale="62500" lnSpcReduction="20000"/>
          </a:bodyPr>
          <a:lstStyle/>
          <a:p>
            <a:pPr algn="ctr"/>
            <a:r>
              <a:rPr lang="az-Latn-AZ" dirty="0" smtClean="0"/>
              <a:t>ŞAQULİ TƏTBİQETMƏ</a:t>
            </a:r>
            <a:r>
              <a:rPr lang="en-GB" dirty="0" smtClean="0"/>
              <a:t> </a:t>
            </a:r>
          </a:p>
          <a:p>
            <a:pPr marL="0" indent="0" algn="ctr">
              <a:buNone/>
            </a:pPr>
            <a:r>
              <a:rPr lang="az-Latn-AZ" dirty="0"/>
              <a:t>S</a:t>
            </a:r>
            <a:r>
              <a:rPr lang="az-Latn-AZ" dirty="0" smtClean="0"/>
              <a:t>əciyyəvi vəziyyətlər</a:t>
            </a:r>
            <a:r>
              <a:rPr lang="en-GB" dirty="0" smtClean="0"/>
              <a:t> </a:t>
            </a:r>
          </a:p>
          <a:p>
            <a:r>
              <a:rPr lang="az-Latn-AZ" dirty="0" smtClean="0"/>
              <a:t>Dövlətin cavabdehliyi VASİTƏLƏR və NƏTİCƏLƏRDİR (cəzasızlıqla mübarizə, qabaqlama) </a:t>
            </a:r>
          </a:p>
          <a:p>
            <a:r>
              <a:rPr lang="az-Latn-AZ" dirty="0" smtClean="0"/>
              <a:t>NİYYƏTLİ  rəftarlar fərdin cinayət məsuliyyətini və institutsional mülki cavabdehliyi ehtiva edən hüquq müdafiə vasitəsi kimi effektiv CİNAYƏT MÜHAKİMƏ sistemi tələb edir. </a:t>
            </a:r>
            <a:endParaRPr lang="en-GB" dirty="0" smtClean="0"/>
          </a:p>
          <a:p>
            <a:r>
              <a:rPr lang="az-Latn-AZ" dirty="0" smtClean="0"/>
              <a:t>NİYYƏTSİZ rəftarlar üçün isə həm qabaqlayıcı, həm də qarşılığın ödənilməsi təbiətində olan güclü effektiv məhkəmə və inzibati hüquq müdafiə vasitələri tələb olunur (saxlama şərtləri üzrə hüquq müdafiə vasitəsi -  </a:t>
            </a:r>
            <a:r>
              <a:rPr lang="en-US" dirty="0" err="1" smtClean="0"/>
              <a:t>Ananyev</a:t>
            </a:r>
            <a:r>
              <a:rPr lang="en-US" dirty="0" smtClean="0"/>
              <a:t> </a:t>
            </a:r>
            <a:r>
              <a:rPr lang="az-Latn-AZ" dirty="0" smtClean="0"/>
              <a:t>və digərləri Rusiyaya qarşı </a:t>
            </a:r>
            <a:r>
              <a:rPr lang="en-GB" dirty="0" smtClean="0"/>
              <a:t>, </a:t>
            </a:r>
            <a:r>
              <a:rPr lang="en-GB" dirty="0" err="1" smtClean="0">
                <a:hlinkClick r:id="rId2"/>
              </a:rPr>
              <a:t>Torreggiani</a:t>
            </a:r>
            <a:r>
              <a:rPr lang="en-GB" dirty="0" smtClean="0">
                <a:hlinkClick r:id="rId2"/>
              </a:rPr>
              <a:t> </a:t>
            </a:r>
            <a:r>
              <a:rPr lang="az-Latn-AZ" dirty="0" smtClean="0">
                <a:hlinkClick r:id="rId2"/>
              </a:rPr>
              <a:t>və digərləri İtaliyaya qarşı, Stella və digərləri İtaliyaya qarşı (dec.) </a:t>
            </a:r>
            <a:r>
              <a:rPr lang="az-Latn-AZ" dirty="0" smtClean="0"/>
              <a:t>və s.</a:t>
            </a:r>
            <a:r>
              <a:rPr lang="en-GB" dirty="0" smtClean="0"/>
              <a:t>).   </a:t>
            </a:r>
          </a:p>
          <a:p>
            <a:endParaRPr lang="en-GB" dirty="0" smtClean="0"/>
          </a:p>
          <a:p>
            <a:pPr marL="0" indent="0">
              <a:buNone/>
            </a:pPr>
            <a:endParaRPr lang="en-GB" dirty="0" smtClean="0"/>
          </a:p>
          <a:p>
            <a:endParaRPr lang="en-GB" dirty="0" smtClean="0"/>
          </a:p>
        </p:txBody>
      </p:sp>
      <p:sp>
        <p:nvSpPr>
          <p:cNvPr id="4" name="Content Placeholder 3"/>
          <p:cNvSpPr>
            <a:spLocks noGrp="1"/>
          </p:cNvSpPr>
          <p:nvPr>
            <p:ph sz="half" idx="2"/>
          </p:nvPr>
        </p:nvSpPr>
        <p:spPr/>
        <p:txBody>
          <a:bodyPr>
            <a:normAutofit fontScale="62500" lnSpcReduction="20000"/>
          </a:bodyPr>
          <a:lstStyle/>
          <a:p>
            <a:pPr algn="ctr"/>
            <a:r>
              <a:rPr lang="az-Latn-AZ" dirty="0" smtClean="0"/>
              <a:t>ÜFÜQİ TƏTBİQETMƏ</a:t>
            </a:r>
            <a:r>
              <a:rPr lang="en-GB" dirty="0" smtClean="0"/>
              <a:t> </a:t>
            </a:r>
          </a:p>
          <a:p>
            <a:pPr marL="0" indent="0" algn="ctr">
              <a:buNone/>
            </a:pPr>
            <a:r>
              <a:rPr lang="az-Latn-AZ" dirty="0" smtClean="0"/>
              <a:t>Qeyri-səciyyəvi vəziyyətlər</a:t>
            </a:r>
            <a:r>
              <a:rPr lang="en-GB" dirty="0" smtClean="0"/>
              <a:t> </a:t>
            </a:r>
          </a:p>
          <a:p>
            <a:r>
              <a:rPr lang="az-Latn-AZ" dirty="0" smtClean="0"/>
              <a:t>Dövlət cavabdehliyi adətən POZİTİV VASİTƏLƏRDİR, lakin NƏTİCƏLƏR deyildir (pozitiv öhdəliklərin güclü nəzəriyyəsi) </a:t>
            </a:r>
            <a:endParaRPr lang="en-GB" dirty="0" smtClean="0"/>
          </a:p>
          <a:p>
            <a:r>
              <a:rPr lang="az-Latn-AZ" dirty="0" smtClean="0"/>
              <a:t>NİYYƏTLİ rəftarlarda, dövlət, həm fərdlər, həm də özəl təşkilatlar üçün (hüquqi şəxslərin cinayət məsuliyyəti) ya POZUNTU ya CİNAYƏT MÜHAKİMƏ SİSTEMİ yaratmaq imkanına malikdir.</a:t>
            </a:r>
            <a:endParaRPr lang="en-GB" dirty="0" smtClean="0"/>
          </a:p>
          <a:p>
            <a:r>
              <a:rPr lang="az-Latn-AZ" dirty="0" smtClean="0"/>
              <a:t>NİYYƏTSİZ rəftarlar üçün mülki hüquq müdafiə vasitələri kifayət edir </a:t>
            </a:r>
            <a:r>
              <a:rPr lang="en-GB" dirty="0" smtClean="0"/>
              <a:t>(</a:t>
            </a:r>
            <a:r>
              <a:rPr lang="en-GB" u="sng" dirty="0" err="1" smtClean="0">
                <a:hlinkClick r:id="rId3"/>
              </a:rPr>
              <a:t>Calvelli</a:t>
            </a:r>
            <a:r>
              <a:rPr lang="en-GB" u="sng" dirty="0" smtClean="0">
                <a:hlinkClick r:id="rId3"/>
              </a:rPr>
              <a:t> </a:t>
            </a:r>
            <a:r>
              <a:rPr lang="az-Latn-AZ" u="sng" dirty="0" smtClean="0">
                <a:hlinkClick r:id="rId3"/>
              </a:rPr>
              <a:t>və </a:t>
            </a:r>
            <a:r>
              <a:rPr lang="en-GB" u="sng" dirty="0" err="1" smtClean="0">
                <a:hlinkClick r:id="rId3"/>
              </a:rPr>
              <a:t>Ciglio</a:t>
            </a:r>
            <a:r>
              <a:rPr lang="en-GB" u="sng" dirty="0" smtClean="0">
                <a:hlinkClick r:id="rId3"/>
              </a:rPr>
              <a:t> </a:t>
            </a:r>
            <a:r>
              <a:rPr lang="az-Latn-AZ" u="sng" dirty="0" smtClean="0">
                <a:hlinkClick r:id="rId3"/>
              </a:rPr>
              <a:t>italiyaya qarşı</a:t>
            </a:r>
            <a:r>
              <a:rPr lang="en-GB" dirty="0" smtClean="0"/>
              <a:t> </a:t>
            </a:r>
            <a:r>
              <a:rPr lang="az-Latn-AZ" dirty="0" smtClean="0"/>
              <a:t>baxılmalıdır; </a:t>
            </a:r>
            <a:r>
              <a:rPr lang="pt-BR" dirty="0" smtClean="0">
                <a:hlinkClick r:id="rId4"/>
              </a:rPr>
              <a:t>Lopes de Sousa Fernandes </a:t>
            </a:r>
            <a:r>
              <a:rPr lang="az-Latn-AZ" dirty="0" smtClean="0"/>
              <a:t>Portuqaliyaya qaşrı, </a:t>
            </a:r>
            <a:r>
              <a:rPr lang="az-Latn-AZ" dirty="0" smtClean="0">
                <a:solidFill>
                  <a:srgbClr val="FF0000"/>
                </a:solidFill>
              </a:rPr>
              <a:t>GC</a:t>
            </a:r>
            <a:r>
              <a:rPr lang="az-Latn-AZ" dirty="0" smtClean="0"/>
              <a:t> gözlənilir</a:t>
            </a:r>
            <a:r>
              <a:rPr lang="pt-BR" dirty="0" smtClean="0"/>
              <a:t>) </a:t>
            </a:r>
            <a:r>
              <a:rPr lang="en-GB" dirty="0" smtClean="0"/>
              <a:t> </a:t>
            </a:r>
          </a:p>
        </p:txBody>
      </p:sp>
    </p:spTree>
    <p:extLst>
      <p:ext uri="{BB962C8B-B14F-4D97-AF65-F5344CB8AC3E}">
        <p14:creationId xmlns:p14="http://schemas.microsoft.com/office/powerpoint/2010/main" xmlns="" val="185865169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z-Latn-AZ" dirty="0" smtClean="0">
                <a:solidFill>
                  <a:srgbClr val="000000"/>
                </a:solidFill>
              </a:rPr>
              <a:t>NİYYƏTLİ Vəziyyətlər </a:t>
            </a:r>
            <a:r>
              <a:rPr lang="en-GB" dirty="0" smtClean="0">
                <a:solidFill>
                  <a:srgbClr val="000000"/>
                </a:solidFill>
              </a:rPr>
              <a:t>(</a:t>
            </a:r>
            <a:r>
              <a:rPr lang="az-Latn-AZ" dirty="0" smtClean="0">
                <a:solidFill>
                  <a:srgbClr val="000000"/>
                </a:solidFill>
              </a:rPr>
              <a:t>tükənməyən)</a:t>
            </a:r>
            <a:endParaRPr lang="en-GB" dirty="0">
              <a:solidFill>
                <a:srgbClr val="000000"/>
              </a:solidFill>
            </a:endParaRPr>
          </a:p>
        </p:txBody>
      </p:sp>
      <p:sp>
        <p:nvSpPr>
          <p:cNvPr id="3" name="Content Placeholder 2"/>
          <p:cNvSpPr>
            <a:spLocks noGrp="1"/>
          </p:cNvSpPr>
          <p:nvPr>
            <p:ph sz="half" idx="1"/>
          </p:nvPr>
        </p:nvSpPr>
        <p:spPr/>
        <p:txBody>
          <a:bodyPr>
            <a:normAutofit fontScale="85000" lnSpcReduction="20000"/>
          </a:bodyPr>
          <a:lstStyle/>
          <a:p>
            <a:pPr algn="ctr"/>
            <a:r>
              <a:rPr lang="az-Latn-AZ" dirty="0" smtClean="0"/>
              <a:t>SƏCİYYƏVİ</a:t>
            </a:r>
            <a:r>
              <a:rPr lang="az-Latn-AZ" dirty="0" smtClean="0">
                <a:solidFill>
                  <a:srgbClr val="FF0000"/>
                </a:solidFill>
              </a:rPr>
              <a:t> </a:t>
            </a:r>
            <a:r>
              <a:rPr lang="az-Latn-AZ" dirty="0" smtClean="0">
                <a:solidFill>
                  <a:srgbClr val="000000"/>
                </a:solidFill>
              </a:rPr>
              <a:t>NİYYƏTLİ</a:t>
            </a:r>
            <a:r>
              <a:rPr lang="en-GB" dirty="0" smtClean="0">
                <a:solidFill>
                  <a:srgbClr val="000000"/>
                </a:solidFill>
              </a:rPr>
              <a:t> </a:t>
            </a:r>
          </a:p>
          <a:p>
            <a:r>
              <a:rPr lang="az-Latn-AZ" dirty="0" smtClean="0"/>
              <a:t>Cinayət araşdırmaları zamanı etiraflara nail olma məqsədilə məcburetmə </a:t>
            </a:r>
            <a:endParaRPr lang="en-GB" dirty="0" smtClean="0"/>
          </a:p>
          <a:p>
            <a:r>
              <a:rPr lang="az-Latn-AZ" dirty="0" smtClean="0"/>
              <a:t>münasib olmayan davranışa və ya qaydaların pozulmasına görə cəza qismində həbsdə olarkən və ya saxlanılarkən pis rəftar</a:t>
            </a:r>
            <a:endParaRPr lang="en-GB" dirty="0" smtClean="0"/>
          </a:p>
          <a:p>
            <a:r>
              <a:rPr lang="az-Latn-AZ" dirty="0" smtClean="0"/>
              <a:t>polisin gücündən həddən artıq istifadə</a:t>
            </a:r>
            <a:endParaRPr lang="en-GB" dirty="0" smtClean="0"/>
          </a:p>
          <a:p>
            <a:r>
              <a:rPr lang="az-Latn-AZ" dirty="0" smtClean="0"/>
              <a:t>alçatma, nüfuzdan salma, ləkələmə və ya ayrı-seçkilik etmə kimi digər məqsədlər üçün dövlət orqanlarının əlində olarkən pis rəftar </a:t>
            </a:r>
            <a:endParaRPr lang="en-US" dirty="0" smtClean="0"/>
          </a:p>
          <a:p>
            <a:endParaRPr lang="en-GB" dirty="0" smtClean="0"/>
          </a:p>
          <a:p>
            <a:endParaRPr lang="en-GB" dirty="0" smtClean="0"/>
          </a:p>
          <a:p>
            <a:endParaRPr lang="en-GB" dirty="0" smtClean="0"/>
          </a:p>
          <a:p>
            <a:pPr lvl="1"/>
            <a:endParaRPr lang="en-GB" dirty="0"/>
          </a:p>
        </p:txBody>
      </p:sp>
      <p:sp>
        <p:nvSpPr>
          <p:cNvPr id="4" name="Content Placeholder 3"/>
          <p:cNvSpPr>
            <a:spLocks noGrp="1"/>
          </p:cNvSpPr>
          <p:nvPr>
            <p:ph sz="half" idx="2"/>
          </p:nvPr>
        </p:nvSpPr>
        <p:spPr/>
        <p:txBody>
          <a:bodyPr>
            <a:normAutofit fontScale="85000" lnSpcReduction="20000"/>
          </a:bodyPr>
          <a:lstStyle/>
          <a:p>
            <a:pPr algn="ctr"/>
            <a:r>
              <a:rPr lang="az-Latn-AZ" dirty="0" smtClean="0"/>
              <a:t>QEYRİ-SƏCİYYƏVİ</a:t>
            </a:r>
            <a:r>
              <a:rPr lang="az-Latn-AZ" dirty="0" smtClean="0">
                <a:solidFill>
                  <a:srgbClr val="FF0000"/>
                </a:solidFill>
              </a:rPr>
              <a:t> </a:t>
            </a:r>
            <a:r>
              <a:rPr lang="az-Latn-AZ" dirty="0" smtClean="0">
                <a:solidFill>
                  <a:srgbClr val="000000"/>
                </a:solidFill>
              </a:rPr>
              <a:t>NİYYƏTLİ</a:t>
            </a:r>
            <a:endParaRPr lang="en-GB" dirty="0" smtClean="0">
              <a:solidFill>
                <a:srgbClr val="000000"/>
              </a:solidFill>
            </a:endParaRPr>
          </a:p>
          <a:p>
            <a:r>
              <a:rPr lang="az-Latn-AZ" dirty="0" smtClean="0"/>
              <a:t>zorakı mübarizələr və kütləvi qarşıdurmalar zamanı özəl iştirakçılar tərəfindən pis rəftar</a:t>
            </a:r>
            <a:endParaRPr lang="en-GB" dirty="0" smtClean="0"/>
          </a:p>
          <a:p>
            <a:r>
              <a:rPr lang="az-Latn-AZ" dirty="0" smtClean="0"/>
              <a:t>həbsdə olarkən və ya saxlanılarkən digər məhbuslar tərəfindən pis rəftar</a:t>
            </a:r>
            <a:endParaRPr lang="en-GB" dirty="0" smtClean="0"/>
          </a:p>
          <a:p>
            <a:r>
              <a:rPr lang="az-Latn-AZ" dirty="0" smtClean="0"/>
              <a:t>Maarifləndirmə cəzaları </a:t>
            </a:r>
            <a:r>
              <a:rPr lang="en-GB" dirty="0" smtClean="0"/>
              <a:t>(</a:t>
            </a:r>
            <a:r>
              <a:rPr lang="en-GB" dirty="0" err="1" smtClean="0">
                <a:hlinkClick r:id="rId2"/>
              </a:rPr>
              <a:t>Tyrer</a:t>
            </a:r>
            <a:r>
              <a:rPr lang="en-GB" dirty="0">
                <a:hlinkClick r:id="rId2"/>
              </a:rPr>
              <a:t> </a:t>
            </a:r>
            <a:r>
              <a:rPr lang="az-Latn-AZ" dirty="0" smtClean="0">
                <a:hlinkClick r:id="rId2"/>
              </a:rPr>
              <a:t>Birləşmiş Krallığa qarşı</a:t>
            </a:r>
            <a:r>
              <a:rPr lang="en-GB" dirty="0" smtClean="0"/>
              <a:t>)</a:t>
            </a:r>
          </a:p>
          <a:p>
            <a:r>
              <a:rPr lang="az-Latn-AZ" dirty="0" smtClean="0"/>
              <a:t>Qanunsuz saxlanılma halında məcburi əqli tibbi müalicə</a:t>
            </a:r>
            <a:r>
              <a:rPr lang="en-GB" dirty="0" smtClean="0"/>
              <a:t> (</a:t>
            </a:r>
            <a:r>
              <a:rPr lang="en-GB" dirty="0" err="1" smtClean="0">
                <a:hlinkClick r:id="rId3"/>
              </a:rPr>
              <a:t>Gorobe</a:t>
            </a:r>
            <a:r>
              <a:rPr lang="ro-RO" dirty="0" smtClean="0">
                <a:hlinkClick r:id="rId3"/>
              </a:rPr>
              <a:t>ț </a:t>
            </a:r>
            <a:r>
              <a:rPr lang="az-Latn-AZ" dirty="0" smtClean="0">
                <a:hlinkClick r:id="rId3"/>
              </a:rPr>
              <a:t>Moldovaya qarşı</a:t>
            </a:r>
            <a:r>
              <a:rPr lang="en-GB" dirty="0" smtClean="0"/>
              <a:t>) </a:t>
            </a:r>
          </a:p>
          <a:p>
            <a:endParaRPr lang="en-GB" dirty="0"/>
          </a:p>
        </p:txBody>
      </p:sp>
    </p:spTree>
    <p:extLst>
      <p:ext uri="{BB962C8B-B14F-4D97-AF65-F5344CB8AC3E}">
        <p14:creationId xmlns:p14="http://schemas.microsoft.com/office/powerpoint/2010/main" xmlns="" val="81739203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3045</TotalTime>
  <Words>5207</Words>
  <Application>Microsoft Office PowerPoint</Application>
  <PresentationFormat>Произвольный</PresentationFormat>
  <Paragraphs>338</Paragraphs>
  <Slides>52</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52</vt:i4>
      </vt:variant>
    </vt:vector>
  </HeadingPairs>
  <TitlesOfParts>
    <vt:vector size="53" baseType="lpstr">
      <vt:lpstr>Office Theme</vt:lpstr>
      <vt:lpstr>3-cü maddənin müxtəlif kontekstlərdə tətbiqi</vt:lpstr>
      <vt:lpstr>Ümumi ilkin mülahizələr </vt:lpstr>
      <vt:lpstr>MƏHDUDLAŞDIRICI üsula qarşı GENİŞ tətbiqetmə </vt:lpstr>
      <vt:lpstr>MƏHDUDLAŞDIRICI üsula qarşı GENİŞ tətbiqetmə</vt:lpstr>
      <vt:lpstr>Saxlama şərtləri. Minimumdan genişə doğru. Təkyerli kamerada saxlama. </vt:lpstr>
      <vt:lpstr>MƏHDUDLAŞDIRICI üsula qarşı GENİŞ tətbiqetmə</vt:lpstr>
      <vt:lpstr>ÜFÜQİ üsula qarşı ŞAQULİ /  QEYRİ-SƏCİYYƏVİYƏ qarşı SƏCİYYƏVİ </vt:lpstr>
      <vt:lpstr>ÜFÜQİ üsula qarşı ŞAQULİ /  QEYRİ-SƏCİYYƏVİYƏ qarşı SƏCİYYƏVİ</vt:lpstr>
      <vt:lpstr>NİYYƏTLİ Vəziyyətlər (tükənməyən)</vt:lpstr>
      <vt:lpstr>NİYYƏTSİZ Vəziyyətlər (tükənməyən)</vt:lpstr>
      <vt:lpstr>  NİYYƏTSİZLİK NİYYƏTLİLİYƏ çevrilir  </vt:lpstr>
      <vt:lpstr>NİYYƏTSİZLİK 3-cü maddəni istisna edə bilməz </vt:lpstr>
      <vt:lpstr>NƏTİCƏLİ üsula qarşı ŞƏRTSİZ </vt:lpstr>
      <vt:lpstr>NƏTİCƏLİ üsula qarşı ŞƏRTSİZ</vt:lpstr>
      <vt:lpstr>NƏTİCƏLİ üsula qarşı ŞƏRTSİZ</vt:lpstr>
      <vt:lpstr>PROSEDURA qarşı MAHİYYƏT </vt:lpstr>
      <vt:lpstr>Vəziyyətlər / Kontekstlər </vt:lpstr>
      <vt:lpstr>Vəziyyətlər / Kontekstlər </vt:lpstr>
      <vt:lpstr>Məcburetmə və etiraflara nail olma</vt:lpstr>
      <vt:lpstr>Məcburetmə və etiraflara nail olma. Nümunələr</vt:lpstr>
      <vt:lpstr>Həbsdə olarkən pis rəftar. Polis qəddarlığı </vt:lpstr>
      <vt:lpstr>Həbsdə olarkən pis rəftar. Polis qəddarlığı.Nümunələr</vt:lpstr>
      <vt:lpstr>Həbs və polisin gücündən hədsiz istifadə</vt:lpstr>
      <vt:lpstr>Həbs və polisin gücündən hədsiz istifadə. Nümunələr.</vt:lpstr>
      <vt:lpstr>Saxlama şərtləri</vt:lpstr>
      <vt:lpstr>Saxlama şərtləri. Nümunələr</vt:lpstr>
      <vt:lpstr>Lazımi tibbi yardım</vt:lpstr>
      <vt:lpstr>Lazımi tibbi yardım. Nümunələr</vt:lpstr>
      <vt:lpstr>Deportasiya / Ölkədən çıxarma / Məcburi repatriasiyadan imtina </vt:lpstr>
      <vt:lpstr>Deportasiya / Ölkədən çıxarma / Məcburi repatriasiyadan imtina. Nümunələr. </vt:lpstr>
      <vt:lpstr>Kütləvi iğtişaşlar və xüsusi tədbirlərin görülməsi</vt:lpstr>
      <vt:lpstr>Kütləvi iğtişaşlar və xüsusi tədbirlərin tətbiq olunması</vt:lpstr>
      <vt:lpstr>Cəzasızlıq</vt:lpstr>
      <vt:lpstr>Cəzasızlıq. Nümunələr. </vt:lpstr>
      <vt:lpstr>İtkin düşmə halları </vt:lpstr>
      <vt:lpstr>İtkin düşmə halları </vt:lpstr>
      <vt:lpstr>Ayrı-seçkilik</vt:lpstr>
      <vt:lpstr>Ayrı-seçkilik</vt:lpstr>
      <vt:lpstr>Məişət zorakılığı </vt:lpstr>
      <vt:lpstr>Məişət zorakılığı </vt:lpstr>
      <vt:lpstr>Terrorçuluqla mübarizə və «saatlı bomba» ssenarisi</vt:lpstr>
      <vt:lpstr>Terroçuluqla mübarizə və «saatlı bömba» ssenarisi</vt:lpstr>
      <vt:lpstr>Dəlillərdən və «zəhərli meyvə» qaydasından istifadə </vt:lpstr>
      <vt:lpstr>Dəlillərdən və «zəhərli meyvə» qaydasından istifadə</vt:lpstr>
      <vt:lpstr>Ərazidən kənarda tətbiqetmə</vt:lpstr>
      <vt:lpstr>Bəzi xüsusi vəziyyətlər / kontekstlər  </vt:lpstr>
      <vt:lpstr>Bəzi xüsusi vəziyyətlər / kontekstlər  </vt:lpstr>
      <vt:lpstr>Nə gözləməli ? Gələcək inkişaflar </vt:lpstr>
      <vt:lpstr>Azərbaycanla bağlı əsas işlər</vt:lpstr>
      <vt:lpstr>Azərbaycanla bağlı əsas işlər</vt:lpstr>
      <vt:lpstr>Azərbaycanla bağlı əsas işlər</vt:lpstr>
      <vt:lpstr>Azərbaycanla bağlı əsas işlər</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Article 3 in different contexts</dc:title>
  <dc:creator>Lilian APOSTOL</dc:creator>
  <cp:lastModifiedBy>samsung</cp:lastModifiedBy>
  <cp:revision>181</cp:revision>
  <dcterms:created xsi:type="dcterms:W3CDTF">2017-04-11T13:38:35Z</dcterms:created>
  <dcterms:modified xsi:type="dcterms:W3CDTF">2017-07-16T10:41:50Z</dcterms:modified>
</cp:coreProperties>
</file>