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71" r:id="rId5"/>
    <p:sldId id="272" r:id="rId6"/>
    <p:sldId id="285" r:id="rId7"/>
    <p:sldId id="273" r:id="rId8"/>
    <p:sldId id="274" r:id="rId9"/>
    <p:sldId id="275" r:id="rId10"/>
    <p:sldId id="276" r:id="rId11"/>
    <p:sldId id="256" r:id="rId12"/>
    <p:sldId id="283" r:id="rId13"/>
    <p:sldId id="284" r:id="rId14"/>
    <p:sldId id="257" r:id="rId15"/>
    <p:sldId id="262" r:id="rId16"/>
    <p:sldId id="263" r:id="rId17"/>
    <p:sldId id="278" r:id="rId18"/>
    <p:sldId id="279" r:id="rId19"/>
    <p:sldId id="280" r:id="rId20"/>
    <p:sldId id="264" r:id="rId21"/>
    <p:sldId id="265" r:id="rId22"/>
    <p:sldId id="266" r:id="rId23"/>
    <p:sldId id="258" r:id="rId24"/>
    <p:sldId id="282"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az-Latn-AZ" dirty="0" smtClean="0"/>
              <a:t>3-cü maddə üzrə dövlətin öhdəlikəri</a:t>
            </a:r>
            <a:endParaRPr lang="ru-RU" dirty="0"/>
          </a:p>
        </p:txBody>
      </p:sp>
      <p:sp>
        <p:nvSpPr>
          <p:cNvPr id="3" name="Подзаголовок 2"/>
          <p:cNvSpPr>
            <a:spLocks noGrp="1"/>
          </p:cNvSpPr>
          <p:nvPr>
            <p:ph type="subTitle" idx="1"/>
          </p:nvPr>
        </p:nvSpPr>
        <p:spPr/>
        <p:txBody>
          <a:bodyPr/>
          <a:lstStyle/>
          <a:p>
            <a:r>
              <a:rPr lang="az-Latn-AZ" dirty="0" smtClean="0"/>
              <a:t>Neqativ </a:t>
            </a:r>
            <a:r>
              <a:rPr lang="az-Latn-AZ" dirty="0" smtClean="0"/>
              <a:t>öhdəlklər</a:t>
            </a:r>
            <a:endParaRPr lang="en-US" dirty="0"/>
          </a:p>
          <a:p>
            <a:r>
              <a:rPr lang="en-US" dirty="0" err="1" smtClean="0">
                <a:solidFill>
                  <a:srgbClr val="0070C0"/>
                </a:solidFill>
              </a:rPr>
              <a:t>Zaur</a:t>
            </a:r>
            <a:r>
              <a:rPr lang="en-US" dirty="0" smtClean="0">
                <a:solidFill>
                  <a:srgbClr val="0070C0"/>
                </a:solidFill>
              </a:rPr>
              <a:t> </a:t>
            </a:r>
            <a:r>
              <a:rPr lang="az-Latn-AZ" dirty="0" smtClean="0">
                <a:solidFill>
                  <a:srgbClr val="0070C0"/>
                </a:solidFill>
              </a:rPr>
              <a:t>Əzimov</a:t>
            </a:r>
            <a:endParaRPr lang="en-US" dirty="0" smtClean="0">
              <a:solidFill>
                <a:srgbClr val="0070C0"/>
              </a:solidFill>
            </a:endParaRPr>
          </a:p>
          <a:p>
            <a:r>
              <a:rPr lang="en-US" smtClean="0">
                <a:solidFill>
                  <a:srgbClr val="0070C0"/>
                </a:solidFill>
              </a:rPr>
              <a:t>2017</a:t>
            </a:r>
            <a:endParaRPr lang="az-Latn-AZ" dirty="0" smtClean="0">
              <a:solidFill>
                <a:srgbClr val="0070C0"/>
              </a:solidFill>
            </a:endParaRPr>
          </a:p>
          <a:p>
            <a:endParaRPr lang="ru-RU" dirty="0"/>
          </a:p>
        </p:txBody>
      </p:sp>
    </p:spTree>
    <p:extLst>
      <p:ext uri="{BB962C8B-B14F-4D97-AF65-F5344CB8AC3E}">
        <p14:creationId xmlns:p14="http://schemas.microsoft.com/office/powerpoint/2010/main" xmlns="" val="3543942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Deportasiyanın dayandırılması haqqnda(39-cü maddənin tətbiqi)</a:t>
            </a:r>
            <a:endParaRPr lang="ru-RU" dirty="0"/>
          </a:p>
        </p:txBody>
      </p:sp>
      <p:sp>
        <p:nvSpPr>
          <p:cNvPr id="3" name="Объект 2"/>
          <p:cNvSpPr>
            <a:spLocks noGrp="1"/>
          </p:cNvSpPr>
          <p:nvPr>
            <p:ph idx="1"/>
          </p:nvPr>
        </p:nvSpPr>
        <p:spPr/>
        <p:txBody>
          <a:bodyPr>
            <a:normAutofit fontScale="85000" lnSpcReduction="20000"/>
          </a:bodyPr>
          <a:lstStyle/>
          <a:p>
            <a:r>
              <a:rPr lang="az-Latn-AZ">
                <a:latin typeface="Times New Roman" pitchFamily="18" charset="0"/>
                <a:cs typeface="Times New Roman" pitchFamily="18" charset="0"/>
              </a:rPr>
              <a:t>Məhkəmənin prosedur qaydaları nın 39-cu qaydasına əsasən, işdə iştirak edən tərəflərin və ya digər maraqlı şəxslərin xahişi ilə və yaxud Palata və ya müvafiq hallarda onun sədri öz təşəbbüsu ilə iş üzrə icraatın lazımi şəkildə həyata keçirilməsi və ya tərəflərin maraqları naminə müvəqqəti tədbirlər görməyi tərəflərdən tələb edə bilər.</a:t>
            </a:r>
            <a:r>
              <a:rPr lang="ru-RU" dirty="0" smtClean="0"/>
              <a:t> Для применения Правила 39 заявитель должен предоставить достаточно убедительные диспозитивные доказательства (</a:t>
            </a:r>
            <a:r>
              <a:rPr lang="ru-RU" dirty="0" err="1" smtClean="0"/>
              <a:t>prima</a:t>
            </a:r>
            <a:r>
              <a:rPr lang="ru-RU" dirty="0" smtClean="0"/>
              <a:t> </a:t>
            </a:r>
            <a:r>
              <a:rPr lang="ru-RU" dirty="0" err="1" smtClean="0"/>
              <a:t>facie</a:t>
            </a:r>
            <a:r>
              <a:rPr lang="ru-RU" dirty="0" smtClean="0"/>
              <a:t>) того, что его здоровью будет нанесен непоправимый вред по прибытии в принимающую страну</a:t>
            </a:r>
            <a:endParaRPr lang="ru-RU" dirty="0"/>
          </a:p>
        </p:txBody>
      </p:sp>
    </p:spTree>
    <p:extLst>
      <p:ext uri="{BB962C8B-B14F-4D97-AF65-F5344CB8AC3E}">
        <p14:creationId xmlns:p14="http://schemas.microsoft.com/office/powerpoint/2010/main" xmlns="" val="122883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t>araşdırma</a:t>
            </a:r>
            <a:r>
              <a:rPr lang="en-US" b="1" dirty="0"/>
              <a:t> </a:t>
            </a:r>
            <a:r>
              <a:rPr lang="en-US" b="1" dirty="0" err="1"/>
              <a:t>hərtərəfli</a:t>
            </a:r>
            <a:endParaRPr lang="ru-RU" b="1" dirty="0"/>
          </a:p>
        </p:txBody>
      </p:sp>
      <p:sp>
        <p:nvSpPr>
          <p:cNvPr id="3" name="Объект 2"/>
          <p:cNvSpPr>
            <a:spLocks noGrp="1"/>
          </p:cNvSpPr>
          <p:nvPr>
            <p:ph idx="1"/>
          </p:nvPr>
        </p:nvSpPr>
        <p:spPr/>
        <p:txBody>
          <a:bodyPr>
            <a:normAutofit fontScale="62500" lnSpcReduction="20000"/>
          </a:bodyPr>
          <a:lstStyle/>
          <a:p>
            <a:r>
              <a:rPr lang="az-Latn-AZ" dirty="0" smtClean="0"/>
              <a:t>63.  Pis rəftarla bağlı araşdırma hərtərəfli aparılmalıdır. Bu o deməkdir ki, dövlət orqanları daim nə baş verdiyini müəyyənləşdirmək üçün ciddi səy göstərməli və araşdırmaya xitam vermək üçün və ya qərarlarının əsası kimi tələsik, yaxud əsassız nəticələrə əsaslanmamalıdır (bax: yuxarıda qeyd edilmiş “Assenov və Digərləri” işi, 103-cü bənd və digərləri). Onlar hadisə ilə bağlı sübutların, o cümlədən, şahid ifadələrinin və məhkəmə-tibb ekspertizası nəticəsində əldə olunan sübutların təmin edilməsi üçün mümkün olan bütün ağlabatan tədbirləri görməlidirlər (bax: </a:t>
            </a:r>
            <a:r>
              <a:rPr lang="az-Latn-AZ" i="1" dirty="0" smtClean="0"/>
              <a:t>Tanrıkulu Türkiyəyə qarşı </a:t>
            </a:r>
            <a:r>
              <a:rPr lang="az-Latn-AZ" dirty="0" smtClean="0"/>
              <a:t>(</a:t>
            </a:r>
            <a:r>
              <a:rPr lang="az-Latn-AZ" i="1" dirty="0" smtClean="0"/>
              <a:t>Tanrıkulu v. Turkey</a:t>
            </a:r>
            <a:r>
              <a:rPr lang="az-Latn-AZ" dirty="0" smtClean="0"/>
              <a:t>) [Böyük Palata], Ərizə N. 23763/94, ECHR 1999-IV, § 104 və digər bəndlər), və </a:t>
            </a:r>
            <a:r>
              <a:rPr lang="az-Latn-AZ" i="1" dirty="0" smtClean="0"/>
              <a:t>Gül Türkiyəyə qarşı</a:t>
            </a:r>
            <a:r>
              <a:rPr lang="az-Latn-AZ" dirty="0" smtClean="0"/>
              <a:t> (</a:t>
            </a:r>
            <a:r>
              <a:rPr lang="az-Latn-AZ" i="1" dirty="0" smtClean="0"/>
              <a:t>Gül v. Turkey</a:t>
            </a:r>
            <a:r>
              <a:rPr lang="az-Latn-AZ" dirty="0" smtClean="0"/>
              <a:t>), Ərizə N. 22676/93, § 89, 14 dekabr 2000-ci il). Araşdırma zamanı xəsarətlərin səbəblərini və ya məsuliyyət daşıyan şəxslərin şəxsiyyətini müəyyənləşdirməyə imkan verməyən hər hansı çatışmazlıq olarsa, həmin araşdırma bu standartın tələblərinə cavab verməyə bilər (bax: </a:t>
            </a:r>
            <a:r>
              <a:rPr lang="az-Latn-AZ" i="1" dirty="0" smtClean="0"/>
              <a:t>Batı və Başqaları Türkiyəyə qarşı</a:t>
            </a:r>
            <a:r>
              <a:rPr lang="az-Latn-AZ" dirty="0" smtClean="0"/>
              <a:t> (</a:t>
            </a:r>
            <a:r>
              <a:rPr lang="az-Latn-AZ" i="1" dirty="0" smtClean="0"/>
              <a:t>Batı and Others v. Turkey</a:t>
            </a:r>
            <a:r>
              <a:rPr lang="az-Latn-AZ" dirty="0" smtClean="0"/>
              <a:t>), Ərizə N. 33097/96 və 57834/00, § 134, ECHR 2004‑IV(çıxarışlar)).</a:t>
            </a:r>
            <a:endParaRPr lang="az-Latn-AZ" dirty="0"/>
          </a:p>
        </p:txBody>
      </p:sp>
    </p:spTree>
    <p:extLst>
      <p:ext uri="{BB962C8B-B14F-4D97-AF65-F5344CB8AC3E}">
        <p14:creationId xmlns:p14="http://schemas.microsoft.com/office/powerpoint/2010/main" xmlns="" val="550379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Lay</a:t>
            </a:r>
            <a:r>
              <a:rPr lang="az-Latn-AZ" dirty="0" smtClean="0"/>
              <a:t>ıcov Azərbaycana qarşı</a:t>
            </a:r>
            <a:endParaRPr lang="ru-RU" dirty="0"/>
          </a:p>
        </p:txBody>
      </p:sp>
      <p:sp>
        <p:nvSpPr>
          <p:cNvPr id="3" name="Объект 2"/>
          <p:cNvSpPr>
            <a:spLocks noGrp="1"/>
          </p:cNvSpPr>
          <p:nvPr>
            <p:ph idx="1"/>
          </p:nvPr>
        </p:nvSpPr>
        <p:spPr/>
        <p:txBody>
          <a:bodyPr>
            <a:normAutofit fontScale="47500" lnSpcReduction="20000"/>
          </a:bodyPr>
          <a:lstStyle/>
          <a:p>
            <a:r>
              <a:rPr lang="az-Latn-AZ" dirty="0"/>
              <a:t>52. Konvensiyanın 2-ci və 3-cü maddələri ilə tələb olunan araşdırmanın səmərəli olması üçün araşdırmanın aparılmasına görə məsul olan və onu həyata keçirən şəxslər hüquqi baxımdan və reallıqda müstəqil və qərəzsiz olmalıdırlar. Bu, yalnız hadisələrə cəlb olunmuş şəxslər arasında hər hansı iyerarxik və ya institusional əlaqənin olmamasını deyil, eyni zamanda praktiki baxımdan müstəqilliyi tələb edir (bax: “Boisenko Moldovaya qarşı” (Boicenco v. Moldova, no. 41088/05, § 121, 11 July 2006); “Kolevi Bolqarıstana qarşı” (Kolevi v. Bulgaria, no. 1108/02, § 193, 5 November 2009) və “Oleksi Vixayloviç Zaxarin Ukraynaya qarşı” (Oleksiy Mykhaylovych Zakharkin v. Ukraine, no. 1727/04, § 66, 24 June 2010)). 53. Pis rəftarla bağlı araşdırma hərtərəfli aparılmalıdır. Bu o deməkdir ki, dövlət orqanları daim nə baş verdiyini müəyyənləşdirmək üçün ciddi səy göstərməli və araşdırmaya xitam vermək üçün və ya qərarlarının əsası kimi tələsik, yaxud əsassız nəticələrə əsaslanmamalıdırlar (bax: yuxarıda qeyd edilmiş “Assenov və Digərləri” işi, 103-cü bənd və digərləri). Onlar hadisə ilə bağlı sübutları toplanması, o cümlədən, inter alia, hadisəni görmüş şahidlərin dindirilməsi və məhkəmə-tibb ekspertizasının keçirilməsi üçün bütün zəruri addımları atmalıdırlar (bax: “Tanrıkulu Türkiyəyə qarşı” (Tanrıkulu v. Turkey [GC], no. 23763/94, ECHR 1999-IV, § 104 et seq.) və “Gül Türkiyəyə qarşı” (Gül v. Turkey, no. 22676/93, § 89, 14 December 2000)). Araşdırmanın xəsarətin səbəblərini və ya məsuliyyət daşıyacaq şəxslərin şəxsiyyətini müəyyənləşdirməyə imkan verməyən hər hansı çatışmazlığı onun bu standarta cavab verməməsi riskini yaradır </a:t>
            </a:r>
            <a:endParaRPr lang="ru-RU" dirty="0"/>
          </a:p>
        </p:txBody>
      </p:sp>
    </p:spTree>
    <p:extLst>
      <p:ext uri="{BB962C8B-B14F-4D97-AF65-F5344CB8AC3E}">
        <p14:creationId xmlns:p14="http://schemas.microsoft.com/office/powerpoint/2010/main" xmlns="" val="8869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ardı</a:t>
            </a:r>
            <a:endParaRPr lang="ru-RU" dirty="0"/>
          </a:p>
        </p:txBody>
      </p:sp>
      <p:sp>
        <p:nvSpPr>
          <p:cNvPr id="3" name="Объект 2"/>
          <p:cNvSpPr>
            <a:spLocks noGrp="1"/>
          </p:cNvSpPr>
          <p:nvPr>
            <p:ph idx="1"/>
          </p:nvPr>
        </p:nvSpPr>
        <p:spPr/>
        <p:txBody>
          <a:bodyPr>
            <a:normAutofit fontScale="70000" lnSpcReduction="20000"/>
          </a:bodyPr>
          <a:lstStyle/>
          <a:p>
            <a:r>
              <a:rPr lang="az-Latn-AZ" dirty="0"/>
              <a:t>Məhkəmə dəfələrlə vurğulamışdır ki, 2-ci və 3-cü maddələrlə müəyyən edilmiş prosessual öhdəlik istintaqın istər hüquqi, istərsə də praktiki baxımdan müstəqil və qərəzsiz olmasını tələb edir (yuxarıda 52-ci bəndə bax). Lakin hazırkı işdə ərizəçinin Zaqatala Rayon Polis Şöbəsi tərəfindən pis rəftara məruz qoyulması barədə iddiası bu fakt Apellyasiya Məhkəməsi tərəfindən etiraf edilməzdən öncə Zaqatala Rayon Polis Şöbəsi tərəfindən araşdırılmışdır. Beləliklə də, ərizəçinin şikayəti cinayəti törətməsi iddia olunan əməkdaşların mənsub olduqları polis şöbəsinin özü tərəfindən araşdırılmışdır. Məhkəmənin mövqeyinə görə belə olan halda polis şöbəsinin öz əməkdaşlarının kobud rəftarı ilə bağlı apardığı araşdırma müstəqil hesab oluna bilməz (müqayisə et: “Nəcəfli Azərbaycana qarşı” (Najafli v. Azerbaijan, no. 2594/07, § 52, </a:t>
            </a:r>
            <a:endParaRPr lang="ru-RU" dirty="0"/>
          </a:p>
        </p:txBody>
      </p:sp>
    </p:spTree>
    <p:extLst>
      <p:ext uri="{BB962C8B-B14F-4D97-AF65-F5344CB8AC3E}">
        <p14:creationId xmlns:p14="http://schemas.microsoft.com/office/powerpoint/2010/main" xmlns="" val="3064692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3-cü maddənin prosessual aspektdən pozulmasının əsaslandırılması</a:t>
            </a:r>
            <a:endParaRPr lang="ru-RU" b="1" dirty="0"/>
          </a:p>
        </p:txBody>
      </p:sp>
      <p:sp>
        <p:nvSpPr>
          <p:cNvPr id="3" name="Объект 2"/>
          <p:cNvSpPr>
            <a:spLocks noGrp="1"/>
          </p:cNvSpPr>
          <p:nvPr>
            <p:ph idx="1"/>
          </p:nvPr>
        </p:nvSpPr>
        <p:spPr>
          <a:xfrm>
            <a:off x="457200" y="1600200"/>
            <a:ext cx="8229600" cy="4853136"/>
          </a:xfrm>
        </p:spPr>
        <p:txBody>
          <a:bodyPr>
            <a:normAutofit fontScale="85000" lnSpcReduction="10000"/>
          </a:bodyPr>
          <a:lstStyle/>
          <a:p>
            <a:r>
              <a:rPr lang="en-US" dirty="0" err="1"/>
              <a:t>Məhkəmə</a:t>
            </a:r>
            <a:r>
              <a:rPr lang="en-US" dirty="0"/>
              <a:t>, </a:t>
            </a:r>
            <a:r>
              <a:rPr lang="en-US" dirty="0" err="1"/>
              <a:t>xüsusi</a:t>
            </a:r>
            <a:r>
              <a:rPr lang="en-US" dirty="0"/>
              <a:t> </a:t>
            </a:r>
            <a:r>
              <a:rPr lang="en-US" dirty="0" err="1"/>
              <a:t>olaraq</a:t>
            </a:r>
            <a:r>
              <a:rPr lang="en-US" dirty="0"/>
              <a:t>, </a:t>
            </a:r>
            <a:r>
              <a:rPr lang="en-US" dirty="0" err="1"/>
              <a:t>qeyd</a:t>
            </a:r>
            <a:r>
              <a:rPr lang="en-US" dirty="0"/>
              <a:t> </a:t>
            </a:r>
            <a:r>
              <a:rPr lang="en-US" dirty="0" err="1"/>
              <a:t>edir</a:t>
            </a:r>
            <a:r>
              <a:rPr lang="en-US" dirty="0"/>
              <a:t> </a:t>
            </a:r>
            <a:r>
              <a:rPr lang="en-US" dirty="0" err="1"/>
              <a:t>ki</a:t>
            </a:r>
            <a:r>
              <a:rPr lang="en-US" dirty="0"/>
              <a:t>, </a:t>
            </a:r>
            <a:r>
              <a:rPr lang="en-US" dirty="0" err="1"/>
              <a:t>ərizəçinin</a:t>
            </a:r>
            <a:r>
              <a:rPr lang="en-US" dirty="0"/>
              <a:t> </a:t>
            </a:r>
            <a:r>
              <a:rPr lang="en-US" dirty="0" err="1"/>
              <a:t>iddia</a:t>
            </a:r>
            <a:r>
              <a:rPr lang="en-US" dirty="0"/>
              <a:t> </a:t>
            </a:r>
            <a:r>
              <a:rPr lang="en-US" dirty="0" err="1"/>
              <a:t>olunan</a:t>
            </a:r>
            <a:r>
              <a:rPr lang="en-US" dirty="0"/>
              <a:t> </a:t>
            </a:r>
            <a:r>
              <a:rPr lang="en-US" dirty="0" err="1"/>
              <a:t>pis</a:t>
            </a:r>
            <a:r>
              <a:rPr lang="en-US" dirty="0"/>
              <a:t> </a:t>
            </a:r>
            <a:r>
              <a:rPr lang="en-US" dirty="0" err="1"/>
              <a:t>rəftara</a:t>
            </a:r>
            <a:r>
              <a:rPr lang="en-US" dirty="0"/>
              <a:t> </a:t>
            </a:r>
            <a:r>
              <a:rPr lang="en-US" dirty="0" err="1"/>
              <a:t>məruz</a:t>
            </a:r>
            <a:r>
              <a:rPr lang="en-US" dirty="0"/>
              <a:t> </a:t>
            </a:r>
            <a:r>
              <a:rPr lang="en-US" dirty="0" err="1"/>
              <a:t>qalması</a:t>
            </a:r>
            <a:r>
              <a:rPr lang="en-US" dirty="0"/>
              <a:t> </a:t>
            </a:r>
            <a:r>
              <a:rPr lang="en-US" dirty="0" err="1"/>
              <a:t>ilə</a:t>
            </a:r>
            <a:r>
              <a:rPr lang="en-US" dirty="0"/>
              <a:t> </a:t>
            </a:r>
            <a:r>
              <a:rPr lang="en-US" dirty="0" err="1"/>
              <a:t>bağlı</a:t>
            </a:r>
            <a:r>
              <a:rPr lang="en-US" dirty="0"/>
              <a:t> </a:t>
            </a:r>
            <a:r>
              <a:rPr lang="en-US" dirty="0" err="1"/>
              <a:t>heç</a:t>
            </a:r>
            <a:r>
              <a:rPr lang="en-US" dirty="0"/>
              <a:t> </a:t>
            </a:r>
            <a:r>
              <a:rPr lang="en-US" dirty="0" err="1"/>
              <a:t>bir</a:t>
            </a:r>
            <a:r>
              <a:rPr lang="en-US" dirty="0"/>
              <a:t> </a:t>
            </a:r>
            <a:r>
              <a:rPr lang="en-US" dirty="0" err="1"/>
              <a:t>cinayət</a:t>
            </a:r>
            <a:r>
              <a:rPr lang="en-US" dirty="0"/>
              <a:t> </a:t>
            </a:r>
            <a:r>
              <a:rPr lang="en-US" dirty="0" err="1"/>
              <a:t>işi</a:t>
            </a:r>
            <a:r>
              <a:rPr lang="en-US" dirty="0"/>
              <a:t> </a:t>
            </a:r>
            <a:r>
              <a:rPr lang="en-US" dirty="0" err="1"/>
              <a:t>açılmadığından</a:t>
            </a:r>
            <a:r>
              <a:rPr lang="en-US" dirty="0"/>
              <a:t>, </a:t>
            </a:r>
            <a:r>
              <a:rPr lang="en-US" dirty="0" err="1"/>
              <a:t>cinayət</a:t>
            </a:r>
            <a:r>
              <a:rPr lang="en-US" dirty="0"/>
              <a:t> </a:t>
            </a:r>
            <a:r>
              <a:rPr lang="en-US" dirty="0" err="1"/>
              <a:t>prosesini</a:t>
            </a:r>
            <a:r>
              <a:rPr lang="en-US" dirty="0"/>
              <a:t> </a:t>
            </a:r>
            <a:r>
              <a:rPr lang="en-US" dirty="0" err="1"/>
              <a:t>həyata</a:t>
            </a:r>
            <a:r>
              <a:rPr lang="en-US" dirty="0"/>
              <a:t> </a:t>
            </a:r>
            <a:r>
              <a:rPr lang="en-US" dirty="0" err="1"/>
              <a:t>keçirən</a:t>
            </a:r>
            <a:r>
              <a:rPr lang="en-US" dirty="0"/>
              <a:t> </a:t>
            </a:r>
            <a:r>
              <a:rPr lang="en-US" dirty="0" err="1"/>
              <a:t>orqanlar</a:t>
            </a:r>
            <a:r>
              <a:rPr lang="en-US" dirty="0"/>
              <a:t> </a:t>
            </a:r>
            <a:r>
              <a:rPr lang="en-US" dirty="0" err="1"/>
              <a:t>nə</a:t>
            </a:r>
            <a:r>
              <a:rPr lang="en-US" dirty="0"/>
              <a:t> </a:t>
            </a:r>
            <a:r>
              <a:rPr lang="en-US" dirty="0" err="1"/>
              <a:t>məhkəmə</a:t>
            </a:r>
            <a:r>
              <a:rPr lang="en-US" dirty="0"/>
              <a:t> </a:t>
            </a:r>
            <a:r>
              <a:rPr lang="en-US" dirty="0" err="1"/>
              <a:t>tibbi</a:t>
            </a:r>
            <a:r>
              <a:rPr lang="en-US" dirty="0"/>
              <a:t> </a:t>
            </a:r>
            <a:r>
              <a:rPr lang="en-US" dirty="0" err="1"/>
              <a:t>ekspertizasının</a:t>
            </a:r>
            <a:r>
              <a:rPr lang="en-US" dirty="0"/>
              <a:t> </a:t>
            </a:r>
            <a:r>
              <a:rPr lang="en-US" dirty="0" err="1"/>
              <a:t>keçirilməsi</a:t>
            </a:r>
            <a:r>
              <a:rPr lang="en-US" dirty="0"/>
              <a:t> </a:t>
            </a:r>
            <a:r>
              <a:rPr lang="en-US" dirty="0" err="1"/>
              <a:t>barədə</a:t>
            </a:r>
            <a:r>
              <a:rPr lang="en-US" dirty="0"/>
              <a:t> </a:t>
            </a:r>
            <a:r>
              <a:rPr lang="en-US" dirty="0" err="1"/>
              <a:t>göstəriş</a:t>
            </a:r>
            <a:r>
              <a:rPr lang="en-US" dirty="0"/>
              <a:t> </a:t>
            </a:r>
            <a:r>
              <a:rPr lang="en-US" dirty="0" err="1"/>
              <a:t>vermiş</a:t>
            </a:r>
            <a:r>
              <a:rPr lang="en-US" dirty="0"/>
              <a:t>, </a:t>
            </a:r>
            <a:r>
              <a:rPr lang="en-US" dirty="0" err="1"/>
              <a:t>nə</a:t>
            </a:r>
            <a:r>
              <a:rPr lang="en-US" dirty="0"/>
              <a:t> </a:t>
            </a:r>
            <a:r>
              <a:rPr lang="en-US" dirty="0" err="1"/>
              <a:t>də</a:t>
            </a:r>
            <a:r>
              <a:rPr lang="en-US" dirty="0"/>
              <a:t> </a:t>
            </a:r>
            <a:r>
              <a:rPr lang="en-US" dirty="0" err="1"/>
              <a:t>ərizəçini</a:t>
            </a:r>
            <a:r>
              <a:rPr lang="en-US" dirty="0"/>
              <a:t>, </a:t>
            </a:r>
            <a:r>
              <a:rPr lang="en-US" dirty="0" err="1"/>
              <a:t>ərizəçi</a:t>
            </a:r>
            <a:r>
              <a:rPr lang="en-US" dirty="0"/>
              <a:t> </a:t>
            </a:r>
            <a:r>
              <a:rPr lang="en-US" dirty="0" err="1"/>
              <a:t>ilə</a:t>
            </a:r>
            <a:r>
              <a:rPr lang="en-US" dirty="0"/>
              <a:t> </a:t>
            </a:r>
            <a:r>
              <a:rPr lang="en-US" dirty="0" err="1"/>
              <a:t>pis</a:t>
            </a:r>
            <a:r>
              <a:rPr lang="en-US" dirty="0"/>
              <a:t> </a:t>
            </a:r>
            <a:r>
              <a:rPr lang="en-US" dirty="0" err="1"/>
              <a:t>rəftar</a:t>
            </a:r>
            <a:r>
              <a:rPr lang="en-US" dirty="0"/>
              <a:t> </a:t>
            </a:r>
            <a:r>
              <a:rPr lang="en-US" dirty="0" err="1"/>
              <a:t>etdikləri</a:t>
            </a:r>
            <a:r>
              <a:rPr lang="en-US" dirty="0"/>
              <a:t> </a:t>
            </a:r>
            <a:r>
              <a:rPr lang="en-US" dirty="0" err="1"/>
              <a:t>iddia</a:t>
            </a:r>
            <a:r>
              <a:rPr lang="en-US" dirty="0"/>
              <a:t> </a:t>
            </a:r>
            <a:r>
              <a:rPr lang="en-US" dirty="0" err="1"/>
              <a:t>edilən</a:t>
            </a:r>
            <a:r>
              <a:rPr lang="en-US" dirty="0"/>
              <a:t> </a:t>
            </a:r>
            <a:r>
              <a:rPr lang="en-US" dirty="0" err="1"/>
              <a:t>şəxsləri</a:t>
            </a:r>
            <a:r>
              <a:rPr lang="en-US" dirty="0"/>
              <a:t> </a:t>
            </a:r>
            <a:r>
              <a:rPr lang="en-US" dirty="0" err="1"/>
              <a:t>və</a:t>
            </a:r>
            <a:r>
              <a:rPr lang="en-US" dirty="0"/>
              <a:t> </a:t>
            </a:r>
            <a:r>
              <a:rPr lang="en-US" dirty="0" err="1"/>
              <a:t>ya</a:t>
            </a:r>
            <a:r>
              <a:rPr lang="en-US" dirty="0"/>
              <a:t> </a:t>
            </a:r>
            <a:r>
              <a:rPr lang="en-US" dirty="0" err="1"/>
              <a:t>şahidlik</a:t>
            </a:r>
            <a:r>
              <a:rPr lang="en-US" dirty="0"/>
              <a:t> </a:t>
            </a:r>
            <a:r>
              <a:rPr lang="en-US" dirty="0" err="1"/>
              <a:t>edə</a:t>
            </a:r>
            <a:r>
              <a:rPr lang="en-US" dirty="0"/>
              <a:t> </a:t>
            </a:r>
            <a:r>
              <a:rPr lang="en-US" dirty="0" err="1"/>
              <a:t>biləcək</a:t>
            </a:r>
            <a:r>
              <a:rPr lang="en-US" dirty="0"/>
              <a:t> </a:t>
            </a:r>
            <a:r>
              <a:rPr lang="en-US" dirty="0" err="1"/>
              <a:t>hansısa</a:t>
            </a:r>
            <a:r>
              <a:rPr lang="en-US" dirty="0"/>
              <a:t> </a:t>
            </a:r>
            <a:r>
              <a:rPr lang="en-US" dirty="0" err="1"/>
              <a:t>digər</a:t>
            </a:r>
            <a:r>
              <a:rPr lang="en-US" dirty="0"/>
              <a:t> </a:t>
            </a:r>
            <a:r>
              <a:rPr lang="en-US" dirty="0" err="1"/>
              <a:t>şəxsi</a:t>
            </a:r>
            <a:r>
              <a:rPr lang="en-US" dirty="0"/>
              <a:t> </a:t>
            </a:r>
            <a:r>
              <a:rPr lang="en-US" dirty="0" err="1"/>
              <a:t>dindirməmişdir</a:t>
            </a:r>
            <a:r>
              <a:rPr lang="en-US" dirty="0"/>
              <a:t>. </a:t>
            </a:r>
            <a:r>
              <a:rPr lang="en-US" dirty="0" err="1"/>
              <a:t>Hökumət</a:t>
            </a:r>
            <a:r>
              <a:rPr lang="en-US" dirty="0"/>
              <a:t> </a:t>
            </a:r>
            <a:r>
              <a:rPr lang="en-US" dirty="0" err="1"/>
              <a:t>dövlət</a:t>
            </a:r>
            <a:r>
              <a:rPr lang="en-US" dirty="0"/>
              <a:t> </a:t>
            </a:r>
            <a:r>
              <a:rPr lang="en-US" dirty="0" err="1"/>
              <a:t>orqanlarının</a:t>
            </a:r>
            <a:r>
              <a:rPr lang="en-US" dirty="0"/>
              <a:t> </a:t>
            </a:r>
            <a:r>
              <a:rPr lang="en-US" dirty="0" err="1"/>
              <a:t>bununla</a:t>
            </a:r>
            <a:r>
              <a:rPr lang="en-US" dirty="0"/>
              <a:t> </a:t>
            </a:r>
            <a:r>
              <a:rPr lang="en-US" dirty="0" err="1"/>
              <a:t>bağlı</a:t>
            </a:r>
            <a:r>
              <a:rPr lang="en-US" dirty="0"/>
              <a:t> </a:t>
            </a:r>
            <a:r>
              <a:rPr lang="en-US" dirty="0" err="1"/>
              <a:t>araşdırma</a:t>
            </a:r>
            <a:r>
              <a:rPr lang="en-US" dirty="0"/>
              <a:t> </a:t>
            </a:r>
            <a:r>
              <a:rPr lang="en-US" dirty="0" err="1"/>
              <a:t>aparmamasına</a:t>
            </a:r>
            <a:r>
              <a:rPr lang="en-US" dirty="0"/>
              <a:t> </a:t>
            </a:r>
            <a:r>
              <a:rPr lang="en-US" dirty="0" err="1"/>
              <a:t>dair</a:t>
            </a:r>
            <a:r>
              <a:rPr lang="en-US" dirty="0"/>
              <a:t> </a:t>
            </a:r>
            <a:r>
              <a:rPr lang="en-US" dirty="0" err="1"/>
              <a:t>heç</a:t>
            </a:r>
            <a:r>
              <a:rPr lang="en-US" dirty="0"/>
              <a:t> </a:t>
            </a:r>
            <a:r>
              <a:rPr lang="en-US" dirty="0" err="1"/>
              <a:t>bir</a:t>
            </a:r>
            <a:r>
              <a:rPr lang="en-US" dirty="0"/>
              <a:t> </a:t>
            </a:r>
            <a:r>
              <a:rPr lang="en-US" dirty="0" err="1"/>
              <a:t>açıqlama</a:t>
            </a:r>
            <a:r>
              <a:rPr lang="en-US" dirty="0"/>
              <a:t> </a:t>
            </a:r>
            <a:r>
              <a:rPr lang="en-US" dirty="0" err="1"/>
              <a:t>verməmişdir</a:t>
            </a:r>
            <a:r>
              <a:rPr lang="en-US" dirty="0"/>
              <a:t> (</a:t>
            </a:r>
            <a:r>
              <a:rPr lang="en-US" dirty="0" err="1"/>
              <a:t>bax</a:t>
            </a:r>
            <a:r>
              <a:rPr lang="en-US" dirty="0"/>
              <a:t>: </a:t>
            </a:r>
            <a:r>
              <a:rPr lang="en-US" i="1" dirty="0" err="1"/>
              <a:t>Cənnətov</a:t>
            </a:r>
            <a:r>
              <a:rPr lang="en-US" i="1" dirty="0"/>
              <a:t> </a:t>
            </a:r>
            <a:r>
              <a:rPr lang="en-US" i="1" dirty="0" err="1"/>
              <a:t>Azərbaycana</a:t>
            </a:r>
            <a:r>
              <a:rPr lang="en-US" i="1" dirty="0"/>
              <a:t> </a:t>
            </a:r>
            <a:r>
              <a:rPr lang="en-US" i="1" dirty="0" err="1"/>
              <a:t>qarşı</a:t>
            </a:r>
            <a:r>
              <a:rPr lang="en-US" dirty="0"/>
              <a:t> (</a:t>
            </a:r>
            <a:r>
              <a:rPr lang="en-US" i="1" dirty="0" err="1"/>
              <a:t>Jannatov</a:t>
            </a:r>
            <a:r>
              <a:rPr lang="en-US" i="1" dirty="0"/>
              <a:t> v. Azerbaijan)</a:t>
            </a:r>
            <a:r>
              <a:rPr lang="en-US" dirty="0"/>
              <a:t>, </a:t>
            </a:r>
            <a:r>
              <a:rPr lang="en-US" dirty="0" err="1"/>
              <a:t>Ərizə</a:t>
            </a:r>
            <a:r>
              <a:rPr lang="en-US" dirty="0"/>
              <a:t> N. 32132/07, § 53, 31 </a:t>
            </a:r>
            <a:r>
              <a:rPr lang="en-US" dirty="0" err="1"/>
              <a:t>iyul</a:t>
            </a:r>
            <a:r>
              <a:rPr lang="en-US" dirty="0"/>
              <a:t> 2014-cü </a:t>
            </a:r>
            <a:r>
              <a:rPr lang="en-US" dirty="0" err="1"/>
              <a:t>il</a:t>
            </a:r>
            <a:r>
              <a:rPr lang="en-US" dirty="0" smtClean="0"/>
              <a:t>).</a:t>
            </a:r>
            <a:endParaRPr lang="az-Latn-AZ" dirty="0" smtClean="0"/>
          </a:p>
          <a:p>
            <a:pPr marL="0" indent="0">
              <a:buNone/>
            </a:pPr>
            <a:endParaRPr lang="az-Latn-AZ" sz="1300" dirty="0" smtClean="0"/>
          </a:p>
          <a:p>
            <a:pPr marL="0" indent="0">
              <a:buNone/>
            </a:pPr>
            <a:r>
              <a:rPr lang="en-US" sz="1300" dirty="0" smtClean="0"/>
              <a:t>68</a:t>
            </a:r>
            <a:r>
              <a:rPr lang="en-US" sz="1300" dirty="0"/>
              <a:t>.  Bu </a:t>
            </a:r>
            <a:r>
              <a:rPr lang="en-US" sz="1300" dirty="0" err="1"/>
              <a:t>səbəbdən</a:t>
            </a:r>
            <a:r>
              <a:rPr lang="en-US" sz="1300" dirty="0"/>
              <a:t> </a:t>
            </a:r>
            <a:r>
              <a:rPr lang="en-US" sz="1300" dirty="0" err="1"/>
              <a:t>də</a:t>
            </a:r>
            <a:r>
              <a:rPr lang="en-US" sz="1300" dirty="0"/>
              <a:t> </a:t>
            </a:r>
            <a:r>
              <a:rPr lang="en-US" sz="1300" dirty="0" err="1"/>
              <a:t>müəyyən</a:t>
            </a:r>
            <a:r>
              <a:rPr lang="en-US" sz="1300" dirty="0"/>
              <a:t> </a:t>
            </a:r>
            <a:r>
              <a:rPr lang="en-US" sz="1300" dirty="0" err="1"/>
              <a:t>edilir</a:t>
            </a:r>
            <a:r>
              <a:rPr lang="en-US" sz="1300" dirty="0"/>
              <a:t> </a:t>
            </a:r>
            <a:r>
              <a:rPr lang="en-US" sz="1300" dirty="0" err="1"/>
              <a:t>ki</a:t>
            </a:r>
            <a:r>
              <a:rPr lang="en-US" sz="1300" dirty="0"/>
              <a:t>, </a:t>
            </a:r>
            <a:r>
              <a:rPr lang="en-US" sz="1300" dirty="0" err="1"/>
              <a:t>bu</a:t>
            </a:r>
            <a:r>
              <a:rPr lang="en-US" sz="1300" dirty="0"/>
              <a:t> </a:t>
            </a:r>
            <a:r>
              <a:rPr lang="en-US" sz="1300" dirty="0" err="1"/>
              <a:t>işdə</a:t>
            </a:r>
            <a:r>
              <a:rPr lang="en-US" sz="1300" dirty="0"/>
              <a:t> </a:t>
            </a:r>
            <a:r>
              <a:rPr lang="en-US" sz="1300" dirty="0" err="1"/>
              <a:t>Konvensiyanın</a:t>
            </a:r>
            <a:r>
              <a:rPr lang="en-US" sz="1300" dirty="0"/>
              <a:t> 3-cü </a:t>
            </a:r>
            <a:r>
              <a:rPr lang="en-US" sz="1300" dirty="0" err="1"/>
              <a:t>Maddəsinin</a:t>
            </a:r>
            <a:r>
              <a:rPr lang="en-US" sz="1300" dirty="0"/>
              <a:t> </a:t>
            </a:r>
            <a:r>
              <a:rPr lang="en-US" sz="1300" dirty="0" err="1"/>
              <a:t>prosessual</a:t>
            </a:r>
            <a:r>
              <a:rPr lang="en-US" sz="1300" dirty="0"/>
              <a:t> </a:t>
            </a:r>
            <a:r>
              <a:rPr lang="en-US" sz="1300" dirty="0" err="1"/>
              <a:t>aspektinin</a:t>
            </a:r>
            <a:r>
              <a:rPr lang="en-US" sz="1300" dirty="0"/>
              <a:t> </a:t>
            </a:r>
            <a:r>
              <a:rPr lang="en-US" sz="1300" dirty="0" err="1"/>
              <a:t>pozuntusuna</a:t>
            </a:r>
            <a:r>
              <a:rPr lang="en-US" sz="1300" dirty="0"/>
              <a:t> </a:t>
            </a:r>
            <a:r>
              <a:rPr lang="en-US" sz="1300" dirty="0" err="1"/>
              <a:t>yol</a:t>
            </a:r>
            <a:r>
              <a:rPr lang="en-US" sz="1300" dirty="0"/>
              <a:t> </a:t>
            </a:r>
            <a:r>
              <a:rPr lang="en-US" sz="1300" dirty="0" err="1"/>
              <a:t>verilmişdir</a:t>
            </a:r>
            <a:r>
              <a:rPr lang="en-US" sz="1300" dirty="0"/>
              <a:t>.</a:t>
            </a:r>
            <a:endParaRPr lang="ru-RU" sz="1300" dirty="0"/>
          </a:p>
        </p:txBody>
      </p:sp>
    </p:spTree>
    <p:extLst>
      <p:ext uri="{BB962C8B-B14F-4D97-AF65-F5344CB8AC3E}">
        <p14:creationId xmlns:p14="http://schemas.microsoft.com/office/powerpoint/2010/main" xmlns="" val="2096346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Pozitiv öhdəliklər</a:t>
            </a:r>
            <a:endParaRPr lang="ru-RU" dirty="0"/>
          </a:p>
        </p:txBody>
      </p:sp>
      <p:sp>
        <p:nvSpPr>
          <p:cNvPr id="3" name="Объект 2"/>
          <p:cNvSpPr>
            <a:spLocks noGrp="1"/>
          </p:cNvSpPr>
          <p:nvPr>
            <p:ph idx="1"/>
          </p:nvPr>
        </p:nvSpPr>
        <p:spPr/>
        <p:txBody>
          <a:bodyPr>
            <a:normAutofit fontScale="47500" lnSpcReduction="20000"/>
          </a:bodyPr>
          <a:lstStyle/>
          <a:p>
            <a:r>
              <a:rPr lang="az-Latn-AZ" dirty="0"/>
              <a:t>. Şəxs 3-cü maddənin tələblərinə zidd olaraq polis tərəfindən pis rəftara məruz qaldığı ilə bağlı tələb qaldırdıqda qeyd olunan maddə dövlətin Konvensiyanın 1-ci maddəsində nəzərdə tutulmuş ümumi vəzifəsi olan “yurisdiksiyası altında olan hər bir kəsin Konvensiyada təsbit olunmuş hüquq və azadlıqlardan yararlanmasını təmin etmək” vəzifəsi ilə birlikdə səmərəli rəsmi araşdırmanın aparılmasını tələb edir. Bu araşdırma bu əməli törətməkdə məsuliyyət daşıyan şəxslərin müəyyən edilərək cəzalandırılmalarına imkan yaratmalıdır. Əks halda işgəncənin və qeyriinsani və alçaldıcı rəftarın və cəzanın ümumi şəkildə hüquqi baxımdan qadağan edilməsi fundamental əhəmiyyət kəsb etsə də təcrübədə səmərəsiz olacaq və bəzi işlərdə dövlətin nümayəndələrinin virtual cəzasızlıqdan istifadə edərək nəzarətləri altında olan şəxslərin hüquqlarını tapdalamaları mümkün olacaqdır (bax: yuxarıda qeyd edilmiş “Assenov və Digərləri” işi, 102-ci bənd və “Labita İtaliyaya qarşı” (Labita v. Italy [GC], no. 26772/95, § 131, ECHR 2000-IV)).</a:t>
            </a:r>
            <a:endParaRPr lang="en-US" dirty="0"/>
          </a:p>
          <a:p>
            <a:endParaRPr lang="en-US" dirty="0" smtClean="0"/>
          </a:p>
          <a:p>
            <a:r>
              <a:rPr lang="ru-RU" dirty="0" smtClean="0"/>
              <a:t>Статья </a:t>
            </a:r>
            <a:r>
              <a:rPr lang="ru-RU" dirty="0"/>
              <a:t>3 накладывает на государство некоторые позитивные обязательства, что следует из его обязательств согласно Статье 1 Конвенции, по которой государство должно гарантировать любому лицу, подпадающему под его юрисдикцию, права, оговоренные в Конвенции. В данном случае – право не подвергаться пыткам и другим формам жестокого обращения. Такие позитивные обязательства, например, требуют от государства принятия мер против лиц, ответственных за применение пыток, а также обучение представителей полиции и военных структур проводить свои мероприятия в рамках закона. На государство также накладывается общее обязательство</a:t>
            </a:r>
            <a:r>
              <a:rPr lang="ru-RU"/>
              <a:t>, </a:t>
            </a:r>
            <a:r>
              <a:rPr lang="ru-RU" smtClean="0"/>
              <a:t>оговоренное </a:t>
            </a:r>
            <a:r>
              <a:rPr lang="ru-RU" dirty="0"/>
              <a:t>Статьей 3 о гарантии для всех лиц, находящихся под юрисдикцией данного государства, быть защищенными от жестокого обращения. Это означает, что государство должно предпринимать меры для предотвращения такого жестокого обращения.</a:t>
            </a:r>
          </a:p>
        </p:txBody>
      </p:sp>
    </p:spTree>
    <p:extLst>
      <p:ext uri="{BB962C8B-B14F-4D97-AF65-F5344CB8AC3E}">
        <p14:creationId xmlns:p14="http://schemas.microsoft.com/office/powerpoint/2010/main" xmlns="" val="386568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000" dirty="0" smtClean="0"/>
              <a:t>3-cü maddədəki pis rəftardan müdaəfiə edən effektiv qanunverilik əsaslarının mövcuduğu</a:t>
            </a:r>
            <a:endParaRPr lang="ru-RU" sz="3000" dirty="0"/>
          </a:p>
        </p:txBody>
      </p:sp>
      <p:sp>
        <p:nvSpPr>
          <p:cNvPr id="3" name="Объект 2"/>
          <p:cNvSpPr>
            <a:spLocks noGrp="1"/>
          </p:cNvSpPr>
          <p:nvPr>
            <p:ph idx="1"/>
          </p:nvPr>
        </p:nvSpPr>
        <p:spPr/>
        <p:txBody>
          <a:bodyPr>
            <a:normAutofit/>
          </a:bodyPr>
          <a:lstStyle/>
          <a:p>
            <a:r>
              <a:rPr lang="ru-RU" dirty="0" smtClean="0"/>
              <a:t>M.C</a:t>
            </a:r>
            <a:r>
              <a:rPr lang="ru-RU" dirty="0"/>
              <a:t>. v </a:t>
            </a:r>
            <a:r>
              <a:rPr lang="ru-RU" dirty="0" err="1"/>
              <a:t>Bulgaria</a:t>
            </a:r>
            <a:r>
              <a:rPr lang="ru-RU" dirty="0"/>
              <a:t> (</a:t>
            </a:r>
            <a:r>
              <a:rPr lang="ru-RU" dirty="0" smtClean="0"/>
              <a:t>2003)</a:t>
            </a:r>
            <a:r>
              <a:rPr lang="az-Latn-AZ" dirty="0" smtClean="0"/>
              <a:t> işi (burada müqavimət göstərmək zorlama cinayətinin yaranmaması üçün zəruri əlaməti idi) </a:t>
            </a:r>
          </a:p>
        </p:txBody>
      </p:sp>
    </p:spTree>
    <p:extLst>
      <p:ext uri="{BB962C8B-B14F-4D97-AF65-F5344CB8AC3E}">
        <p14:creationId xmlns:p14="http://schemas.microsoft.com/office/powerpoint/2010/main" xmlns="" val="4143452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000" dirty="0" smtClean="0"/>
              <a:t>Cəzaçəkən şəxslərin fiziki toxunulazlığının müdafəsinin məcburiliyi</a:t>
            </a:r>
            <a:endParaRPr lang="ru-RU" sz="3000" dirty="0"/>
          </a:p>
        </p:txBody>
      </p:sp>
      <p:sp>
        <p:nvSpPr>
          <p:cNvPr id="3" name="Объект 2"/>
          <p:cNvSpPr>
            <a:spLocks noGrp="1"/>
          </p:cNvSpPr>
          <p:nvPr>
            <p:ph idx="1"/>
          </p:nvPr>
        </p:nvSpPr>
        <p:spPr/>
        <p:txBody>
          <a:bodyPr>
            <a:normAutofit fontScale="85000" lnSpcReduction="10000"/>
          </a:bodyPr>
          <a:lstStyle/>
          <a:p>
            <a:r>
              <a:rPr lang="ru-RU" dirty="0" err="1" smtClean="0"/>
              <a:t>Pantea</a:t>
            </a:r>
            <a:r>
              <a:rPr lang="ru-RU" dirty="0" smtClean="0"/>
              <a:t> </a:t>
            </a:r>
            <a:r>
              <a:rPr lang="ru-RU" dirty="0"/>
              <a:t>v </a:t>
            </a:r>
            <a:r>
              <a:rPr lang="ru-RU" dirty="0" err="1"/>
              <a:t>Romania</a:t>
            </a:r>
            <a:r>
              <a:rPr lang="ru-RU" dirty="0"/>
              <a:t> (</a:t>
            </a:r>
            <a:r>
              <a:rPr lang="ru-RU" dirty="0" smtClean="0"/>
              <a:t>2003)</a:t>
            </a:r>
            <a:r>
              <a:rPr lang="az-Latn-AZ" dirty="0" smtClean="0"/>
              <a:t> işi</a:t>
            </a:r>
          </a:p>
          <a:p>
            <a:r>
              <a:rPr lang="az-Latn-AZ" dirty="0" smtClean="0"/>
              <a:t>Zərər çəkmiş şəxs residivistlərlə eyni kamerada saxlanmışdır ki, burada olar tərəfindən bir neçə dəfə zorakılığa məruz qalmışdır. Bu kamera «təhlükəli cinayətkarlar üçün olan kamera» kimi adlanırdı. Cəza çəkən müəssisədə nadzor nəiki dərhal ərizəçinin köməyinə gəlməmiş, hətta daha sonra da o, eyni kamerada saxlanmasını təsdiq edən sübutlr məhkəməyə təqdim olundu. Tibbi müayinə ərizəçiyə vurulan zərbələrin sayı və dərəcəsini təsdiqlədi. Bu halda Məhkəm 3-cü maddənin pzuntusunu tanıdı.</a:t>
            </a:r>
            <a:endParaRPr lang="ru-RU" dirty="0"/>
          </a:p>
        </p:txBody>
      </p:sp>
    </p:spTree>
    <p:extLst>
      <p:ext uri="{BB962C8B-B14F-4D97-AF65-F5344CB8AC3E}">
        <p14:creationId xmlns:p14="http://schemas.microsoft.com/office/powerpoint/2010/main" xmlns="" val="312885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000" dirty="0" smtClean="0"/>
              <a:t>Gerçək rəsmi araşdırmanın aparılmasının məcburiliyi</a:t>
            </a:r>
            <a:endParaRPr lang="ru-RU" sz="3000" dirty="0"/>
          </a:p>
        </p:txBody>
      </p:sp>
      <p:sp>
        <p:nvSpPr>
          <p:cNvPr id="3" name="Объект 2"/>
          <p:cNvSpPr>
            <a:spLocks noGrp="1"/>
          </p:cNvSpPr>
          <p:nvPr>
            <p:ph idx="1"/>
          </p:nvPr>
        </p:nvSpPr>
        <p:spPr/>
        <p:txBody>
          <a:bodyPr>
            <a:normAutofit fontScale="70000" lnSpcReduction="20000"/>
          </a:bodyPr>
          <a:lstStyle/>
          <a:p>
            <a:r>
              <a:rPr lang="ru-RU" dirty="0" smtClean="0"/>
              <a:t>Наряду </a:t>
            </a:r>
            <a:r>
              <a:rPr lang="ru-RU" dirty="0"/>
              <a:t>с обеспечением права на жизнь, запрещением пыток и других форм жестокого обращения, Статья 3 обязывает государство проводить тщательное расследование, если лицо жалуется на жестокое обращение со стороны представителей государственной власти. В некоторых случаях, включая дело </a:t>
            </a:r>
            <a:r>
              <a:rPr lang="ru-RU" dirty="0" err="1"/>
              <a:t>Assenov</a:t>
            </a:r>
            <a:r>
              <a:rPr lang="ru-RU" dirty="0"/>
              <a:t> v </a:t>
            </a:r>
            <a:r>
              <a:rPr lang="ru-RU" dirty="0" err="1"/>
              <a:t>Bulgaria</a:t>
            </a:r>
            <a:r>
              <a:rPr lang="ru-RU" dirty="0"/>
              <a:t>, описанное ниже, Суд постановил, что в тех случаях, когда лицо выдвигает спорную жалобу на жестокое обращение со стороны полиции или других представителей государственной власти, по признакам нарушения закона и Статьи 3, это положение с учетом </a:t>
            </a:r>
            <a:r>
              <a:rPr lang="ru-RU" dirty="0" smtClean="0"/>
              <a:t>обязанности </a:t>
            </a:r>
            <a:r>
              <a:rPr lang="ru-RU" dirty="0"/>
              <a:t>государства согласно Статье 1 “гарантировать каждому, находящемуся под юрисдикцией данного государства, права и свободы, указанные в … Конвенции”, в порядке презумпции требует, чтобы было проведено действенное официальное расследование.</a:t>
            </a:r>
          </a:p>
        </p:txBody>
      </p:sp>
    </p:spTree>
    <p:extLst>
      <p:ext uri="{BB962C8B-B14F-4D97-AF65-F5344CB8AC3E}">
        <p14:creationId xmlns:p14="http://schemas.microsoft.com/office/powerpoint/2010/main" xmlns="" val="918183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000" dirty="0" smtClean="0"/>
              <a:t>Effektiv, müstəqil, gecikdirilmədən və aydın araşdırmanın aparılması</a:t>
            </a:r>
            <a:endParaRPr lang="ru-RU" sz="3000" dirty="0"/>
          </a:p>
        </p:txBody>
      </p:sp>
      <p:sp>
        <p:nvSpPr>
          <p:cNvPr id="3" name="Объект 2"/>
          <p:cNvSpPr>
            <a:spLocks noGrp="1"/>
          </p:cNvSpPr>
          <p:nvPr>
            <p:ph idx="1"/>
          </p:nvPr>
        </p:nvSpPr>
        <p:spPr/>
        <p:txBody>
          <a:bodyPr>
            <a:normAutofit fontScale="55000" lnSpcReduction="20000"/>
          </a:bodyPr>
          <a:lstStyle/>
          <a:p>
            <a:r>
              <a:rPr lang="ru-RU" dirty="0" smtClean="0"/>
              <a:t>Суд </a:t>
            </a:r>
            <a:r>
              <a:rPr lang="ru-RU" dirty="0"/>
              <a:t>выносит решение о том, что расследование должно быть эффективным в том смысле, что оно способно привести к установлению и наказанию виновного лица. Это не обязательство результата, а обязательство средств. Можно вывести ряд критериев из прецедентного права Суда для того, чтобы расследование считалось эффективным. Эти критерии схожи с разработанными по про- </a:t>
            </a:r>
            <a:r>
              <a:rPr lang="ru-RU" dirty="0" err="1"/>
              <a:t>цессуальному</a:t>
            </a:r>
            <a:r>
              <a:rPr lang="ru-RU" dirty="0"/>
              <a:t> аспекту Статьи 2: </a:t>
            </a:r>
            <a:endParaRPr lang="az-Latn-AZ" dirty="0" smtClean="0"/>
          </a:p>
          <a:p>
            <a:r>
              <a:rPr lang="ru-RU" dirty="0" smtClean="0"/>
              <a:t>o </a:t>
            </a:r>
            <a:r>
              <a:rPr lang="ru-RU" dirty="0"/>
              <a:t>Своевременное расследование, позволяющее обнаружить и закрепить доказательства, а также практически установить виновных. </a:t>
            </a:r>
            <a:endParaRPr lang="az-Latn-AZ" dirty="0" smtClean="0"/>
          </a:p>
          <a:p>
            <a:r>
              <a:rPr lang="ru-RU" dirty="0" smtClean="0"/>
              <a:t>o </a:t>
            </a:r>
            <a:r>
              <a:rPr lang="ru-RU" dirty="0"/>
              <a:t>Сбор соответствующих доказательств, например, допрос задействованных сотрудников государственных (правоохранительных) органов, получение показаний свидетелей (</a:t>
            </a:r>
            <a:r>
              <a:rPr lang="ru-RU" dirty="0" err="1"/>
              <a:t>очевид</a:t>
            </a:r>
            <a:r>
              <a:rPr lang="ru-RU" dirty="0"/>
              <a:t>- </a:t>
            </a:r>
            <a:r>
              <a:rPr lang="ru-RU" dirty="0" err="1"/>
              <a:t>цев</a:t>
            </a:r>
            <a:r>
              <a:rPr lang="ru-RU" dirty="0"/>
              <a:t>), сбор криминалистических свидетельств и, где это приемлемо, проведение медицинской экспертизы и/или аутопсии, обеспечивающей полное и точное протоколирование телесных повреждений и объективный анализ клинической картины</a:t>
            </a:r>
            <a:r>
              <a:rPr lang="ru-RU" dirty="0" smtClean="0"/>
              <a:t>;</a:t>
            </a:r>
            <a:endParaRPr lang="az-Latn-AZ" dirty="0" smtClean="0"/>
          </a:p>
          <a:p>
            <a:r>
              <a:rPr lang="ru-RU" dirty="0"/>
              <a:t>Незамедлительное разбирательство дела обвиняемых во избежание наступления срока давности для ведения судебного дела</a:t>
            </a:r>
            <a:r>
              <a:rPr lang="ru-RU" dirty="0" smtClean="0"/>
              <a:t>;</a:t>
            </a:r>
            <a:endParaRPr lang="az-Latn-AZ" dirty="0" smtClean="0"/>
          </a:p>
          <a:p>
            <a:r>
              <a:rPr lang="ru-RU" dirty="0" smtClean="0"/>
              <a:t> </a:t>
            </a:r>
            <a:r>
              <a:rPr lang="ru-RU" dirty="0"/>
              <a:t>o Обеспечение в разумных пределах доступа жертве или его родственникам к материалам следствия для их внимательного изучения.</a:t>
            </a:r>
          </a:p>
        </p:txBody>
      </p:sp>
    </p:spTree>
    <p:extLst>
      <p:ext uri="{BB962C8B-B14F-4D97-AF65-F5344CB8AC3E}">
        <p14:creationId xmlns:p14="http://schemas.microsoft.com/office/powerpoint/2010/main" xmlns="" val="107954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Neqativ öhdəliklər</a:t>
            </a:r>
            <a:endParaRPr lang="ru-RU" dirty="0"/>
          </a:p>
        </p:txBody>
      </p:sp>
      <p:sp>
        <p:nvSpPr>
          <p:cNvPr id="3" name="Объект 2"/>
          <p:cNvSpPr>
            <a:spLocks noGrp="1"/>
          </p:cNvSpPr>
          <p:nvPr>
            <p:ph idx="1"/>
          </p:nvPr>
        </p:nvSpPr>
        <p:spPr/>
        <p:txBody>
          <a:bodyPr>
            <a:normAutofit fontScale="70000" lnSpcReduction="20000"/>
          </a:bodyPr>
          <a:lstStyle/>
          <a:p>
            <a:pPr algn="just"/>
            <a:r>
              <a:rPr lang="az-Latn-AZ" dirty="0" smtClean="0"/>
              <a:t>Hər bir dövlət 3-cü maddədə nəzərdə tutulmuş işgəncə və ya pis rəftarın digər növlərinin tətbiqindən çəkinməlidir. Dövlətlər bütün vəzifəli şəxslərin, məsələn, polis və təhlükəizlik orqanlarının hərəkətlərinə görə məsuliyyət daşıyırlar. Dövlət 3-cü maddədə nəzərdə tutulan əməllərin törədilməsindən xəbərdar olmadığını elan etməsi ilə məsuliyyətdən azad olunmur.</a:t>
            </a:r>
          </a:p>
          <a:p>
            <a:pPr algn="just"/>
            <a:r>
              <a:rPr lang="ru-RU" dirty="0" err="1" smtClean="0"/>
              <a:t>Ireland</a:t>
            </a:r>
            <a:r>
              <a:rPr lang="ru-RU" dirty="0" smtClean="0"/>
              <a:t> </a:t>
            </a:r>
            <a:r>
              <a:rPr lang="ru-RU" dirty="0"/>
              <a:t>v </a:t>
            </a:r>
            <a:r>
              <a:rPr lang="ru-RU" dirty="0" err="1"/>
              <a:t>United</a:t>
            </a:r>
            <a:r>
              <a:rPr lang="ru-RU" dirty="0"/>
              <a:t> </a:t>
            </a:r>
            <a:r>
              <a:rPr lang="ru-RU" dirty="0" err="1"/>
              <a:t>Kingdom</a:t>
            </a:r>
            <a:r>
              <a:rPr lang="ru-RU" dirty="0"/>
              <a:t> (</a:t>
            </a:r>
            <a:r>
              <a:rPr lang="ru-RU" dirty="0" smtClean="0"/>
              <a:t>1978)</a:t>
            </a:r>
            <a:r>
              <a:rPr lang="az-Latn-AZ" dirty="0" smtClean="0"/>
              <a:t>işində cavbdeh-dövlət «beş metod» tətbiqi ilə 3-cü maddəni pozduğu qənaətinə gəlindi. Məhkəmə he</a:t>
            </a:r>
            <a:r>
              <a:rPr lang="en-US" dirty="0" smtClean="0"/>
              <a:t>s</a:t>
            </a:r>
            <a:r>
              <a:rPr lang="az-Latn-AZ" dirty="0" smtClean="0"/>
              <a:t>ab etdi ki, «ali dövlət orqanlarının bu metodların mövcudluğu və ya onun tətbiqi barədə məlumatl olmamaq hüququ var idi. Dahası, Knvensiyaya görə dövlət hakimiyyət orqanları tabeçiliyində olanlara dəqiqliklə rəhbərliketməli, dövlətin bu müddəalara əməl edilməsini təmn edə bilməməsi məsuliyyəti istisna etmir»</a:t>
            </a:r>
            <a:endParaRPr lang="ru-RU" dirty="0"/>
          </a:p>
        </p:txBody>
      </p:sp>
    </p:spTree>
    <p:extLst>
      <p:ext uri="{BB962C8B-B14F-4D97-AF65-F5344CB8AC3E}">
        <p14:creationId xmlns:p14="http://schemas.microsoft.com/office/powerpoint/2010/main" xmlns="" val="2015247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000" dirty="0" smtClean="0"/>
              <a:t>Məhkəmə milli qanunvericiliyin 3-cü maddə üzrə öhdəliklər uyğun gəlib-gəlmədiyini yoxlaya bilər.</a:t>
            </a:r>
            <a:endParaRPr lang="ru-RU" sz="3000" dirty="0"/>
          </a:p>
        </p:txBody>
      </p:sp>
      <p:sp>
        <p:nvSpPr>
          <p:cNvPr id="3" name="Объект 2"/>
          <p:cNvSpPr>
            <a:spLocks noGrp="1"/>
          </p:cNvSpPr>
          <p:nvPr>
            <p:ph idx="1"/>
          </p:nvPr>
        </p:nvSpPr>
        <p:spPr/>
        <p:txBody>
          <a:bodyPr>
            <a:normAutofit fontScale="85000" lnSpcReduction="20000"/>
          </a:bodyPr>
          <a:lstStyle/>
          <a:p>
            <a:r>
              <a:rPr lang="ru-RU" dirty="0"/>
              <a:t>Суд может также проверить, соответствуют ли суть закона и элементы преступления расширенным требованиям Конвенции. В связи с этим, Суд подчеркнул, что для детей и взрослых лиц, находящихся в уязвимом положении, требуется специальный подход и защита, даже если жестокое обращение исходит от частного лица</a:t>
            </a:r>
            <a:r>
              <a:rPr lang="ru-RU" dirty="0" smtClean="0"/>
              <a:t>.</a:t>
            </a:r>
            <a:r>
              <a:rPr lang="az-Latn-AZ" dirty="0" smtClean="0"/>
              <a:t> </a:t>
            </a:r>
            <a:r>
              <a:rPr lang="en-US" dirty="0"/>
              <a:t>A. v United Kingdom (1998 г.) </a:t>
            </a:r>
            <a:r>
              <a:rPr lang="az-Latn-AZ" dirty="0" smtClean="0"/>
              <a:t>İngiltərədə uşağı döyməyə icazə verən qanun 3-cü maddəyə ziddir. </a:t>
            </a:r>
            <a:r>
              <a:rPr lang="en-US" dirty="0"/>
              <a:t>Z. v United Kingdom (2001 г.), </a:t>
            </a:r>
            <a:r>
              <a:rPr lang="az-Latn-AZ" dirty="0" smtClean="0"/>
              <a:t>sosial xidmətə uşaqlarla qeyri-insani rəftar barədə məlumat aldıqdan 4 il sonra uşağı anadan aldılar.</a:t>
            </a:r>
            <a:endParaRPr lang="ru-RU" dirty="0"/>
          </a:p>
        </p:txBody>
      </p:sp>
    </p:spTree>
    <p:extLst>
      <p:ext uri="{BB962C8B-B14F-4D97-AF65-F5344CB8AC3E}">
        <p14:creationId xmlns:p14="http://schemas.microsoft.com/office/powerpoint/2010/main" xmlns="" val="2413831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t>Prosessual öhdəliklər</a:t>
            </a:r>
            <a:endParaRPr lang="ru-RU" dirty="0"/>
          </a:p>
        </p:txBody>
      </p:sp>
      <p:sp>
        <p:nvSpPr>
          <p:cNvPr id="3" name="Объект 2"/>
          <p:cNvSpPr>
            <a:spLocks noGrp="1"/>
          </p:cNvSpPr>
          <p:nvPr>
            <p:ph idx="1"/>
          </p:nvPr>
        </p:nvSpPr>
        <p:spPr/>
        <p:txBody>
          <a:bodyPr>
            <a:normAutofit fontScale="70000" lnSpcReduction="20000"/>
          </a:bodyPr>
          <a:lstStyle/>
          <a:p>
            <a:r>
              <a:rPr lang="ru-RU" dirty="0"/>
              <a:t>Наряду с обеспечением права на жизнь, запрещением пыток и других форм жестокого обращения, Статья 3 обязывает государство проводить тщательное расследование, если лицо жалуется на жестокое обращение со стороны представителей государственной власти. В некоторых случаях, включая дело </a:t>
            </a:r>
            <a:r>
              <a:rPr lang="ru-RU" dirty="0" err="1"/>
              <a:t>Assenov</a:t>
            </a:r>
            <a:r>
              <a:rPr lang="ru-RU" dirty="0"/>
              <a:t> v </a:t>
            </a:r>
            <a:r>
              <a:rPr lang="ru-RU" dirty="0" err="1"/>
              <a:t>Bulgaria</a:t>
            </a:r>
            <a:r>
              <a:rPr lang="ru-RU" dirty="0"/>
              <a:t>, описанное ниже, Суд постановил, что в тех случаях, когда лицо выдвигает спорную жалобу на жестокое обращение со стороны полиции или других представителей государственной власти, по признакам нарушения закона и Статьи 3, это положение с учетом </a:t>
            </a:r>
            <a:r>
              <a:rPr lang="ru-RU" dirty="0" smtClean="0"/>
              <a:t>обязанности </a:t>
            </a:r>
            <a:r>
              <a:rPr lang="ru-RU" dirty="0"/>
              <a:t>государства согласно Статье 1 “гарантировать каждому, находящемуся под юрисдикцией данного государства, права и свободы, указанные в … Конвенции”, в порядке презумпции требует, чтобы было проведено действенное официальное расследование. </a:t>
            </a:r>
          </a:p>
        </p:txBody>
      </p:sp>
    </p:spTree>
    <p:extLst>
      <p:ext uri="{BB962C8B-B14F-4D97-AF65-F5344CB8AC3E}">
        <p14:creationId xmlns:p14="http://schemas.microsoft.com/office/powerpoint/2010/main" xmlns="" val="1065150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Prosessual öhdəliklər</a:t>
            </a:r>
            <a:endParaRPr lang="ru-RU" dirty="0"/>
          </a:p>
        </p:txBody>
      </p:sp>
      <p:sp>
        <p:nvSpPr>
          <p:cNvPr id="3" name="Объект 2"/>
          <p:cNvSpPr>
            <a:spLocks noGrp="1"/>
          </p:cNvSpPr>
          <p:nvPr>
            <p:ph idx="1"/>
          </p:nvPr>
        </p:nvSpPr>
        <p:spPr/>
        <p:txBody>
          <a:bodyPr>
            <a:normAutofit fontScale="62500" lnSpcReduction="20000"/>
          </a:bodyPr>
          <a:lstStyle/>
          <a:p>
            <a:r>
              <a:rPr lang="ru-RU" dirty="0" err="1" smtClean="0"/>
              <a:t>Aydin</a:t>
            </a:r>
            <a:r>
              <a:rPr lang="ru-RU" dirty="0" smtClean="0"/>
              <a:t> </a:t>
            </a:r>
            <a:r>
              <a:rPr lang="ru-RU" dirty="0"/>
              <a:t>v </a:t>
            </a:r>
            <a:r>
              <a:rPr lang="ru-RU" dirty="0" err="1"/>
              <a:t>Turkey</a:t>
            </a:r>
            <a:r>
              <a:rPr lang="ru-RU" dirty="0"/>
              <a:t> (</a:t>
            </a:r>
            <a:r>
              <a:rPr lang="ru-RU" dirty="0" smtClean="0"/>
              <a:t>1997)</a:t>
            </a:r>
            <a:r>
              <a:rPr lang="az-Latn-AZ" dirty="0" smtClean="0"/>
              <a:t> işi</a:t>
            </a:r>
          </a:p>
          <a:p>
            <a:r>
              <a:rPr lang="ru-RU" dirty="0" smtClean="0"/>
              <a:t> </a:t>
            </a:r>
            <a:r>
              <a:rPr lang="ru-RU" dirty="0"/>
              <a:t>потерпевшая заявила, что ее изнасиловали и подвергали пыткам</a:t>
            </a:r>
            <a:r>
              <a:rPr lang="ru-RU" dirty="0" smtClean="0"/>
              <a:t>.</a:t>
            </a:r>
            <a:endParaRPr lang="az-Latn-AZ" dirty="0" smtClean="0"/>
          </a:p>
          <a:p>
            <a:r>
              <a:rPr lang="ru-RU" dirty="0" err="1" smtClean="0"/>
              <a:t>Assenov</a:t>
            </a:r>
            <a:r>
              <a:rPr lang="ru-RU" dirty="0" smtClean="0"/>
              <a:t> </a:t>
            </a:r>
            <a:r>
              <a:rPr lang="ru-RU" dirty="0"/>
              <a:t>v </a:t>
            </a:r>
            <a:r>
              <a:rPr lang="ru-RU" dirty="0" err="1"/>
              <a:t>Bulgaria</a:t>
            </a:r>
            <a:r>
              <a:rPr lang="ru-RU" dirty="0"/>
              <a:t> (</a:t>
            </a:r>
            <a:r>
              <a:rPr lang="ru-RU" dirty="0" smtClean="0"/>
              <a:t>1998)</a:t>
            </a:r>
            <a:r>
              <a:rPr lang="az-Latn-AZ" dirty="0" smtClean="0"/>
              <a:t> işi</a:t>
            </a:r>
          </a:p>
          <a:p>
            <a:r>
              <a:rPr lang="ru-RU" dirty="0" smtClean="0"/>
              <a:t> </a:t>
            </a:r>
            <a:r>
              <a:rPr lang="ru-RU" dirty="0"/>
              <a:t>потерпевшим оказался мальчик 14 лет. Он и его родители пожаловались, что его арестовали и избили в полиции, незаконно удерживали и отпустили через 2 часа. Потерпевший был осмотрен врачом на следующее утро после задержания. Доктор засвидетельствовал наличие синяков и ссадин и сделал вывод, что эти телесные повреждения могли быть нанесены при обстоятельствах, которые описывает потерпевший. На основании медицинского свидетельства, показаний потерпевшего, факта задержания в полицейском участке в течение двух часов, а также отсутствия каких-либо свидетельств указывающих на то, что побои сыну мог нанести отец, как заявляло государство. Суд признал зафиксированные телесные повреждения признаками жестокого обращения. Суд пришел к выводу, что все эти факты дают явные основания считать, что эти телесные повреждения могли быть нанесены полицейскими. </a:t>
            </a:r>
          </a:p>
        </p:txBody>
      </p:sp>
    </p:spTree>
    <p:extLst>
      <p:ext uri="{BB962C8B-B14F-4D97-AF65-F5344CB8AC3E}">
        <p14:creationId xmlns:p14="http://schemas.microsoft.com/office/powerpoint/2010/main" xmlns="" val="3703635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Mehdiyev Azərbaycana qarşı</a:t>
            </a:r>
            <a:endParaRPr lang="ru-RU" dirty="0"/>
          </a:p>
        </p:txBody>
      </p:sp>
      <p:sp>
        <p:nvSpPr>
          <p:cNvPr id="3" name="Объект 2"/>
          <p:cNvSpPr>
            <a:spLocks noGrp="1"/>
          </p:cNvSpPr>
          <p:nvPr>
            <p:ph idx="1"/>
          </p:nvPr>
        </p:nvSpPr>
        <p:spPr/>
        <p:txBody>
          <a:bodyPr>
            <a:normAutofit fontScale="70000" lnSpcReduction="20000"/>
          </a:bodyPr>
          <a:lstStyle/>
          <a:p>
            <a:r>
              <a:rPr lang="az-Latn-AZ" dirty="0"/>
              <a:t>71.  Məhkəmə bir daha vurğulayır ki, 3-cü Maddə demokratik cəmiyyətlərin ən əsas dəyərlərindən birini təsbit edir. Hətta terrorçuluq və mütəşəkkil cinayətkarlığa qarşı mübarizə kimi ən çətin şəraitlərdə də, Konvensiya işgəncəni və qeyri-insani və ya ləyaqəti alçaldan rəftarı, yaxud cəzanı qəti şəkildə qadağan edir. Konvensiyanın və onun 1 və 4 saylı Protokolları ilə müəyyən olunan maddi hüquq normalarından fərqli olaraq 3-cü Maddədə heç bir istisna nəzərdə tutulmamışdır və hətta dövlət əhəmiyyətli təhlükənin mövcud olduğu fövqəladə vəziyyət halında da 15-ci Maddənin 2-ci bəndi ilə müəyyən olunan azadolmanın bu maddəyə tətbiq edilməsinə icazə verilmir (bax: </a:t>
            </a:r>
            <a:r>
              <a:rPr lang="az-Latn-AZ" i="1" dirty="0"/>
              <a:t>Selmouni Fransaya qarşı</a:t>
            </a:r>
            <a:r>
              <a:rPr lang="az-Latn-AZ" dirty="0"/>
              <a:t> (</a:t>
            </a:r>
            <a:r>
              <a:rPr lang="az-Latn-AZ" i="1" dirty="0"/>
              <a:t>Selmouni v. France</a:t>
            </a:r>
            <a:r>
              <a:rPr lang="az-Latn-AZ" dirty="0"/>
              <a:t> [Böyük Palata], Ərizə N. 25803/94, § 95, ECHR 1999-V, və yuxarıda istinad edilmiş </a:t>
            </a:r>
            <a:r>
              <a:rPr lang="az-Latn-AZ" i="1" dirty="0"/>
              <a:t>Assenov və Başqaları</a:t>
            </a:r>
            <a:r>
              <a:rPr lang="az-Latn-AZ" dirty="0"/>
              <a:t> işi, yuxarıda § 93).</a:t>
            </a:r>
            <a:endParaRPr lang="ru-RU" dirty="0"/>
          </a:p>
        </p:txBody>
      </p:sp>
    </p:spTree>
    <p:extLst>
      <p:ext uri="{BB962C8B-B14F-4D97-AF65-F5344CB8AC3E}">
        <p14:creationId xmlns:p14="http://schemas.microsoft.com/office/powerpoint/2010/main" xmlns="" val="2438340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smtClean="0"/>
              <a:t>Mehdiyev Azərbaycana qarşı</a:t>
            </a:r>
            <a:endParaRPr lang="ru-RU"/>
          </a:p>
        </p:txBody>
      </p:sp>
      <p:sp>
        <p:nvSpPr>
          <p:cNvPr id="3" name="Объект 2"/>
          <p:cNvSpPr>
            <a:spLocks noGrp="1"/>
          </p:cNvSpPr>
          <p:nvPr>
            <p:ph idx="1"/>
          </p:nvPr>
        </p:nvSpPr>
        <p:spPr/>
        <p:txBody>
          <a:bodyPr>
            <a:normAutofit fontScale="62500" lnSpcReduction="20000"/>
          </a:bodyPr>
          <a:lstStyle/>
          <a:p>
            <a:r>
              <a:rPr lang="az-Latn-AZ" dirty="0">
                <a:latin typeface="Times New Roman" pitchFamily="18" charset="0"/>
                <a:cs typeface="Times New Roman" pitchFamily="18" charset="0"/>
              </a:rPr>
              <a:t>62.  Şəxs polis tərəfindən 3-cü maddənin tələblərinə zidd olaraq pis rəftara məruz qalmış olduğunu iddia etdikdə, bu maddə dövlətin Konvensiyanın 1-ci Maddəsi ilə müəyyən olunan - “yurisdiksiyası altında olan hər bir kəs üçün Konvensiyada müəyyən olunmuş hüquq və azadlıqları təmin etmək” – ümumi öhdəliyi ilə birlikdə təfsir edildikdə o deməkdir ki, bu halda səmərəli rəsmi araşdırmanın aparılması tələb olunur. Bu araşdırma nəticəsində məsuliyyət daşıyan şəxslər müəyyən edilməli və cəzalandırılmalıdır. Əks təqdirdə, işgəncənin və qeyri-insani və ləyaqəti alçaldan rəftarın və cəzanın qanunvericiliklə ümumi şəkildə qadağan edilməsi nə qədər fundamental əhəmiyyət kəsb etsə də, təcrübədə səmərəsiz olacaq və bəzi hallarda dövlətin məmurlarının nəzarətləri altında olan şəxslərin hüquqlarını pozması və cəzasız qalması mümkün olacaqdır (bax: “Assenov və Digərləri Bolqarıstana qarşı” (bax: </a:t>
            </a:r>
            <a:r>
              <a:rPr lang="az-Latn-AZ" i="1" dirty="0">
                <a:latin typeface="Times New Roman" pitchFamily="18" charset="0"/>
                <a:cs typeface="Times New Roman" pitchFamily="18" charset="0"/>
              </a:rPr>
              <a:t>Assenov və Başqaları Bolqarıstana qarşı</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Assenov and Others v. Bulgaria</a:t>
            </a:r>
            <a:r>
              <a:rPr lang="az-Latn-AZ" dirty="0">
                <a:latin typeface="Times New Roman" pitchFamily="18" charset="0"/>
                <a:cs typeface="Times New Roman" pitchFamily="18" charset="0"/>
              </a:rPr>
              <a:t>), 28 oktyabr 1998-ci il, § 102, Qərarlar və Qərardadlar barədə Hesabatlar 1998‑VIII) və </a:t>
            </a:r>
            <a:r>
              <a:rPr lang="az-Latn-AZ" i="1" dirty="0">
                <a:latin typeface="Times New Roman" pitchFamily="18" charset="0"/>
                <a:cs typeface="Times New Roman" pitchFamily="18" charset="0"/>
              </a:rPr>
              <a:t>Labita İtaliyaya qarşı</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Labita v. Italy</a:t>
            </a:r>
            <a:r>
              <a:rPr lang="az-Latn-AZ" dirty="0">
                <a:latin typeface="Times New Roman" pitchFamily="18" charset="0"/>
                <a:cs typeface="Times New Roman" pitchFamily="18" charset="0"/>
              </a:rPr>
              <a:t>) [Böyük Palata], Ərizə N. 26772/95, § 131, ECHR 2000‑IV)).</a:t>
            </a:r>
            <a:endParaRPr lang="ru-RU" dirty="0"/>
          </a:p>
        </p:txBody>
      </p:sp>
    </p:spTree>
    <p:extLst>
      <p:ext uri="{BB962C8B-B14F-4D97-AF65-F5344CB8AC3E}">
        <p14:creationId xmlns:p14="http://schemas.microsoft.com/office/powerpoint/2010/main" xmlns="" val="424699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Neqativ öhdəliklər</a:t>
            </a:r>
            <a:endParaRPr lang="ru-RU" dirty="0"/>
          </a:p>
        </p:txBody>
      </p:sp>
      <p:sp>
        <p:nvSpPr>
          <p:cNvPr id="3" name="Объект 2"/>
          <p:cNvSpPr>
            <a:spLocks noGrp="1"/>
          </p:cNvSpPr>
          <p:nvPr>
            <p:ph idx="1"/>
          </p:nvPr>
        </p:nvSpPr>
        <p:spPr/>
        <p:txBody>
          <a:bodyPr>
            <a:normAutofit fontScale="70000" lnSpcReduction="20000"/>
          </a:bodyPr>
          <a:lstStyle/>
          <a:p>
            <a:r>
              <a:rPr lang="az-Latn-AZ" dirty="0" smtClean="0"/>
              <a:t>1. Dövlət sərhədlərindən kənarda pis rəftarın tətbiqi riski</a:t>
            </a:r>
          </a:p>
          <a:p>
            <a:r>
              <a:rPr lang="az-Latn-AZ" dirty="0" smtClean="0"/>
              <a:t>2. Ekstradisiya və deportasiya olunan şəxs  verildiyi dövlətdə 3-cü maddədə nəzərdə tutulmuş  pis rəftara məruz qalacağı ehtimalı olduqda əmələ gəlir.</a:t>
            </a:r>
          </a:p>
          <a:p>
            <a:r>
              <a:rPr lang="az-Latn-AZ" dirty="0" smtClean="0"/>
              <a:t>Məhkəmə qərar qəbul etdi ki, 1-ci maddənin kontekstində nəzərdə tutulmuş dövlətlər  3-cü maddədə nəzərdə tutulmuş davranışın açıq şəkildə tətbiq olunacağı və ya bu ehtimal olduqda  məsuliyyət Konvensiyanın üzvü olan dövlətin üzərinə qoyulur. Konvensiya birbaşa şəkildə sığınacaq hququnu və ya vətənə məcburi qaytarılmanı nəzərdə tutmasa da, 1-ci maddənin kontekstində dövlətlər onların yurisdiksiyasında olan belə şəxslərin 3-cü maddədəki davranışın tətbiq olunma riski olan dövlətlərə aktiv köçülürməsindən çəkinməlidir.  Bununla bağlı Məhkəmə belə bir izahat verdi ki, 3-cü madədəki təminatlar ekstradisiya  və ya çcburi çıxarılmanın digər formalarının tətiq olunduğu şəxslərə aid olunur. </a:t>
            </a:r>
            <a:r>
              <a:rPr lang="ru-RU" dirty="0" smtClean="0"/>
              <a:t>(</a:t>
            </a:r>
            <a:r>
              <a:rPr lang="ru-RU" dirty="0" err="1" smtClean="0"/>
              <a:t>Soering</a:t>
            </a:r>
            <a:r>
              <a:rPr lang="az-Latn-AZ" dirty="0" smtClean="0"/>
              <a:t>in işi və </a:t>
            </a:r>
            <a:r>
              <a:rPr lang="ru-RU" dirty="0" err="1" smtClean="0"/>
              <a:t>Cruz</a:t>
            </a:r>
            <a:r>
              <a:rPr lang="ru-RU" dirty="0" smtClean="0"/>
              <a:t> </a:t>
            </a:r>
            <a:r>
              <a:rPr lang="ru-RU" dirty="0" err="1"/>
              <a:t>Varas</a:t>
            </a:r>
            <a:r>
              <a:rPr lang="ru-RU" dirty="0"/>
              <a:t> </a:t>
            </a:r>
            <a:r>
              <a:rPr lang="ru-RU" dirty="0" err="1"/>
              <a:t>and</a:t>
            </a:r>
            <a:r>
              <a:rPr lang="ru-RU" dirty="0"/>
              <a:t> </a:t>
            </a:r>
            <a:r>
              <a:rPr lang="ru-RU" dirty="0" err="1"/>
              <a:t>Others</a:t>
            </a:r>
            <a:r>
              <a:rPr lang="ru-RU" dirty="0"/>
              <a:t> v </a:t>
            </a:r>
            <a:r>
              <a:rPr lang="ru-RU" dirty="0" err="1"/>
              <a:t>Sweden</a:t>
            </a:r>
            <a:r>
              <a:rPr lang="ru-RU" dirty="0"/>
              <a:t> (</a:t>
            </a:r>
            <a:r>
              <a:rPr lang="ru-RU" dirty="0" smtClean="0"/>
              <a:t>1991)</a:t>
            </a:r>
            <a:r>
              <a:rPr lang="az-Latn-AZ" dirty="0" smtClean="0"/>
              <a:t> işi </a:t>
            </a:r>
            <a:r>
              <a:rPr lang="ru-RU" dirty="0" smtClean="0"/>
              <a:t>)</a:t>
            </a:r>
            <a:endParaRPr lang="ru-RU" dirty="0"/>
          </a:p>
        </p:txBody>
      </p:sp>
    </p:spTree>
    <p:extLst>
      <p:ext uri="{BB962C8B-B14F-4D97-AF65-F5344CB8AC3E}">
        <p14:creationId xmlns:p14="http://schemas.microsoft.com/office/powerpoint/2010/main" xmlns="" val="221583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Pis rəftarın tətbiqi riskinin müəyyən edilməsi</a:t>
            </a:r>
            <a:endParaRPr lang="ru-RU" dirty="0"/>
          </a:p>
        </p:txBody>
      </p:sp>
      <p:sp>
        <p:nvSpPr>
          <p:cNvPr id="3" name="Объект 2"/>
          <p:cNvSpPr>
            <a:spLocks noGrp="1"/>
          </p:cNvSpPr>
          <p:nvPr>
            <p:ph idx="1"/>
          </p:nvPr>
        </p:nvSpPr>
        <p:spPr/>
        <p:txBody>
          <a:bodyPr>
            <a:normAutofit fontScale="62500" lnSpcReduction="20000"/>
          </a:bodyPr>
          <a:lstStyle/>
          <a:p>
            <a:r>
              <a:rPr lang="ru-RU" dirty="0"/>
              <a:t>При решении вопроса о том, повлечет ли высылка нарушение Статьи 3, Суд обращает внимание на то, что именно знало или должно было знать высылающее государство в момент предполагаемой экстрадиции или высылки. Кроме того, Суд может учесть информацию, которая станет известной после высылки. Более того, риск должен быть реальным, а не просто угрозой (см. ссылку выше на дело </a:t>
            </a:r>
            <a:r>
              <a:rPr lang="ru-RU" dirty="0" err="1"/>
              <a:t>Cruz</a:t>
            </a:r>
            <a:r>
              <a:rPr lang="ru-RU" dirty="0"/>
              <a:t> </a:t>
            </a:r>
            <a:r>
              <a:rPr lang="ru-RU" dirty="0" err="1"/>
              <a:t>Varas</a:t>
            </a:r>
            <a:r>
              <a:rPr lang="ru-RU" dirty="0"/>
              <a:t>). Принципиальным для заявителя является то, что он должен представить доказательства, подтверждающие, что имеется реальной риск подвергнуться обращению, </a:t>
            </a:r>
            <a:r>
              <a:rPr lang="ru-RU" dirty="0" err="1"/>
              <a:t>противо</a:t>
            </a:r>
            <a:r>
              <a:rPr lang="ru-RU" dirty="0"/>
              <a:t>- </a:t>
            </a:r>
            <a:r>
              <a:rPr lang="ru-RU" dirty="0" err="1"/>
              <a:t>речащему</a:t>
            </a:r>
            <a:r>
              <a:rPr lang="ru-RU" dirty="0"/>
              <a:t> нормам Статьи 3, если будут реализованы вмененные меры. Когда такие признаки имеются, обязанность правительства - развеять любые сомнения на этот счет. Для того чтобы, установить наличие риска жестокого обращения, Суд должен изучить предсказуемые последствия высылки заявителя в принимающую страну, учитывая, общую ситуацию в этой стране, а также личные обстоятельства высылаемого (см. ссылку на дело </a:t>
            </a:r>
            <a:r>
              <a:rPr lang="ru-RU" dirty="0" err="1"/>
              <a:t>Saadi</a:t>
            </a:r>
            <a:r>
              <a:rPr lang="ru-RU" dirty="0"/>
              <a:t> v </a:t>
            </a:r>
            <a:r>
              <a:rPr lang="ru-RU" dirty="0" err="1"/>
              <a:t>Italy</a:t>
            </a:r>
            <a:r>
              <a:rPr lang="ru-RU" dirty="0"/>
              <a:t>). •</a:t>
            </a:r>
          </a:p>
        </p:txBody>
      </p:sp>
    </p:spTree>
    <p:extLst>
      <p:ext uri="{BB962C8B-B14F-4D97-AF65-F5344CB8AC3E}">
        <p14:creationId xmlns:p14="http://schemas.microsoft.com/office/powerpoint/2010/main" xmlns="" val="4278687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Безоговорочное запрещение принудительной высылки при наличии риска жестокого обращения</a:t>
            </a:r>
          </a:p>
        </p:txBody>
      </p:sp>
      <p:sp>
        <p:nvSpPr>
          <p:cNvPr id="3" name="Объект 2"/>
          <p:cNvSpPr>
            <a:spLocks noGrp="1"/>
          </p:cNvSpPr>
          <p:nvPr>
            <p:ph idx="1"/>
          </p:nvPr>
        </p:nvSpPr>
        <p:spPr/>
        <p:txBody>
          <a:bodyPr>
            <a:normAutofit fontScale="85000" lnSpcReduction="20000"/>
          </a:bodyPr>
          <a:lstStyle/>
          <a:p>
            <a:r>
              <a:rPr lang="ru-RU" dirty="0" smtClean="0"/>
              <a:t>Поскольку </a:t>
            </a:r>
            <a:r>
              <a:rPr lang="ru-RU" dirty="0"/>
              <a:t>Статья 3 имеет безоговорочный характер, высылающее государство, при принятии решения выдворять или нет человека из-под своей юрисдикции, не имеет права сравнивать риск потенциального жестокого обращения в принимающем государстве в нарушение Статьи 3 и, какую-либо угрозу безопасности для страны, где ему или ей будет разрешено остаться (см. дело </a:t>
            </a:r>
            <a:r>
              <a:rPr lang="ru-RU" dirty="0" err="1"/>
              <a:t>Chahal</a:t>
            </a:r>
            <a:r>
              <a:rPr lang="ru-RU" dirty="0"/>
              <a:t>, описываемое ниже, в параграфе 80). Если имеется риск жестокого обращения в нарушение Статьи 3, государство может не высылать данное лицо</a:t>
            </a:r>
            <a:r>
              <a:rPr lang="ru-RU" dirty="0" smtClean="0"/>
              <a:t>.</a:t>
            </a:r>
            <a:endParaRPr lang="az-Latn-AZ" dirty="0" smtClean="0"/>
          </a:p>
          <a:p>
            <a:pPr marL="0" indent="0" algn="just">
              <a:buNone/>
            </a:pPr>
            <a:endParaRPr lang="ru-RU" dirty="0"/>
          </a:p>
        </p:txBody>
      </p:sp>
    </p:spTree>
    <p:extLst>
      <p:ext uri="{BB962C8B-B14F-4D97-AF65-F5344CB8AC3E}">
        <p14:creationId xmlns:p14="http://schemas.microsoft.com/office/powerpoint/2010/main" xmlns="" val="68833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latin typeface="Times New Roman" pitchFamily="18" charset="0"/>
                <a:cs typeface="Times New Roman" pitchFamily="18" charset="0"/>
              </a:rPr>
              <a:t>Dritt</a:t>
            </a:r>
            <a:r>
              <a:rPr lang="en-US" dirty="0">
                <a:latin typeface="Times New Roman" pitchFamily="18" charset="0"/>
                <a:cs typeface="Times New Roman" pitchFamily="18" charset="0"/>
              </a:rPr>
              <a:t>w</a:t>
            </a:r>
            <a:r>
              <a:rPr lang="az-Latn-AZ">
                <a:latin typeface="Times New Roman" pitchFamily="18" charset="0"/>
                <a:cs typeface="Times New Roman" pitchFamily="18" charset="0"/>
              </a:rPr>
              <a:t>irkung effekti</a:t>
            </a:r>
            <a:endParaRPr lang="ru-RU" dirty="0"/>
          </a:p>
        </p:txBody>
      </p:sp>
      <p:sp>
        <p:nvSpPr>
          <p:cNvPr id="3" name="Объект 2"/>
          <p:cNvSpPr>
            <a:spLocks noGrp="1"/>
          </p:cNvSpPr>
          <p:nvPr>
            <p:ph idx="1"/>
          </p:nvPr>
        </p:nvSpPr>
        <p:spPr/>
        <p:txBody>
          <a:bodyPr>
            <a:normAutofit fontScale="92500" lnSpcReduction="20000"/>
          </a:bodyPr>
          <a:lstStyle/>
          <a:p>
            <a:pPr marL="0" indent="0" algn="just">
              <a:buNone/>
            </a:pPr>
            <a:r>
              <a:rPr lang="az-Latn-AZ" dirty="0" smtClean="0">
                <a:latin typeface="Times New Roman" pitchFamily="18" charset="0"/>
                <a:cs typeface="Times New Roman" pitchFamily="18" charset="0"/>
              </a:rPr>
              <a:t>	Dritt</a:t>
            </a:r>
            <a:r>
              <a:rPr lang="en-US" dirty="0" smtClean="0">
                <a:latin typeface="Times New Roman" pitchFamily="18" charset="0"/>
                <a:cs typeface="Times New Roman" pitchFamily="18" charset="0"/>
              </a:rPr>
              <a:t>w</a:t>
            </a:r>
            <a:r>
              <a:rPr lang="az-Latn-AZ" dirty="0" smtClean="0">
                <a:latin typeface="Times New Roman" pitchFamily="18" charset="0"/>
                <a:cs typeface="Times New Roman" pitchFamily="18" charset="0"/>
              </a:rPr>
              <a:t>irkung effekti (fərdi təkcə hakimiyyət orqanları tərəfindən deyil, həmçinin üçüncü şəxs tərəfindən törədilən hüquq pozuntularından müdafiə edən öhdəliklər)</a:t>
            </a:r>
            <a:endParaRPr lang="ru-RU" dirty="0" smtClean="0">
              <a:latin typeface="Times New Roman" pitchFamily="18" charset="0"/>
              <a:cs typeface="Times New Roman" pitchFamily="18" charset="0"/>
            </a:endParaRPr>
          </a:p>
          <a:p>
            <a:pPr marL="0" indent="0" algn="just">
              <a:buNone/>
            </a:pPr>
            <a:r>
              <a:rPr lang="az-Latn-AZ" b="1" dirty="0">
                <a:latin typeface="Times New Roman" pitchFamily="18" charset="0"/>
                <a:cs typeface="Times New Roman" pitchFamily="18" charset="0"/>
              </a:rPr>
              <a:t>	N Finlandiyaya qarşı iş </a:t>
            </a:r>
            <a:r>
              <a:rPr lang="en-US" b="1" dirty="0">
                <a:latin typeface="Times New Roman" pitchFamily="18" charset="0"/>
                <a:cs typeface="Times New Roman" pitchFamily="18" charset="0"/>
              </a:rPr>
              <a:t>(N 38885/02)</a:t>
            </a:r>
            <a:r>
              <a:rPr lang="ru-RU" b="1" dirty="0">
                <a:latin typeface="Times New Roman" pitchFamily="18" charset="0"/>
                <a:cs typeface="Times New Roman" pitchFamily="18" charset="0"/>
              </a:rPr>
              <a:t> 26 </a:t>
            </a:r>
            <a:r>
              <a:rPr lang="az-Latn-AZ" b="1" dirty="0">
                <a:latin typeface="Times New Roman" pitchFamily="18" charset="0"/>
                <a:cs typeface="Times New Roman" pitchFamily="18" charset="0"/>
              </a:rPr>
              <a:t>iyul </a:t>
            </a:r>
            <a:r>
              <a:rPr lang="ru-RU" b="1" dirty="0">
                <a:latin typeface="Times New Roman" pitchFamily="18" charset="0"/>
                <a:cs typeface="Times New Roman" pitchFamily="18" charset="0"/>
              </a:rPr>
              <a:t>2005</a:t>
            </a:r>
            <a:r>
              <a:rPr lang="az-Latn-AZ" b="1" dirty="0">
                <a:latin typeface="Times New Roman" pitchFamily="18" charset="0"/>
                <a:cs typeface="Times New Roman" pitchFamily="18" charset="0"/>
              </a:rPr>
              <a:t>-ci </a:t>
            </a:r>
            <a:r>
              <a:rPr lang="az-Latn-AZ" dirty="0">
                <a:latin typeface="Times New Roman" pitchFamily="18" charset="0"/>
                <a:cs typeface="Times New Roman" pitchFamily="18" charset="0"/>
              </a:rPr>
              <a:t>il-ərizəçinin keçmiş prezidentə yaxın adam olduğunu nəzərə alaraq, məhkəmə müəyyən etdi ki, onun yeni hakimiyyət tərəfindən pis rəftara məruz qalmaq riski hələ də davam edir və onun ölkədən Konqoya deportasiyası haqqında qərar 3-cü maddənin pozuntusudur.</a:t>
            </a:r>
            <a:endParaRPr lang="ru-RU" dirty="0"/>
          </a:p>
        </p:txBody>
      </p:sp>
    </p:spTree>
    <p:extLst>
      <p:ext uri="{BB962C8B-B14F-4D97-AF65-F5344CB8AC3E}">
        <p14:creationId xmlns:p14="http://schemas.microsoft.com/office/powerpoint/2010/main" xmlns="" val="390342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2500" dirty="0" smtClean="0"/>
              <a:t>Sığınacaqla təmin etmə barədə qanunvericiliyə prosessual tələblər</a:t>
            </a:r>
            <a:endParaRPr lang="ru-RU" sz="2500" dirty="0"/>
          </a:p>
        </p:txBody>
      </p:sp>
      <p:sp>
        <p:nvSpPr>
          <p:cNvPr id="3" name="Объект 2"/>
          <p:cNvSpPr>
            <a:spLocks noGrp="1"/>
          </p:cNvSpPr>
          <p:nvPr>
            <p:ph idx="1"/>
          </p:nvPr>
        </p:nvSpPr>
        <p:spPr/>
        <p:txBody>
          <a:bodyPr>
            <a:normAutofit fontScale="70000" lnSpcReduction="20000"/>
          </a:bodyPr>
          <a:lstStyle/>
          <a:p>
            <a:endParaRPr lang="az-Latn-AZ" dirty="0" smtClean="0"/>
          </a:p>
          <a:p>
            <a:r>
              <a:rPr lang="ru-RU" dirty="0" smtClean="0"/>
              <a:t>Применение </a:t>
            </a:r>
            <a:r>
              <a:rPr lang="ru-RU" dirty="0"/>
              <a:t>жестких временных рамок для подачи прошения о предоставлении убежища делает положения Статьи 3 непригодными, если их применять механически. Действительно, весьма спорно чтобы какие-либо административные процедуры, ограничивающие защиту, оговариваемую в Статье 3, могли нарушать эту Статью. Хотя обычно на государственном уровне существует судья в последней инстанции, который решает, допустима ли экстрадиция или высылка; процедуры применимые в таких делах не подпадают под действие Статьи 6 (см. дело </a:t>
            </a:r>
            <a:r>
              <a:rPr lang="ru-RU" dirty="0" err="1"/>
              <a:t>Maaouia</a:t>
            </a:r>
            <a:r>
              <a:rPr lang="ru-RU" dirty="0"/>
              <a:t> v </a:t>
            </a:r>
            <a:r>
              <a:rPr lang="ru-RU" dirty="0" err="1"/>
              <a:t>France</a:t>
            </a:r>
            <a:r>
              <a:rPr lang="ru-RU" dirty="0"/>
              <a:t> (2000 г.). Эффективность и справедливость процедур, связанных с делами по экстрадиции и высылке, вследствие этого, рассматривается относительно Статьи 3 совместно со Статьей 13 (см. ниже «Процедурные обязательства»). • В деле </a:t>
            </a:r>
            <a:r>
              <a:rPr lang="ru-RU" dirty="0" err="1"/>
              <a:t>Jabari</a:t>
            </a:r>
            <a:r>
              <a:rPr lang="ru-RU" dirty="0"/>
              <a:t> v </a:t>
            </a:r>
            <a:r>
              <a:rPr lang="ru-RU" dirty="0" err="1"/>
              <a:t>Turkey</a:t>
            </a:r>
            <a:r>
              <a:rPr lang="ru-RU" dirty="0"/>
              <a:t> (2000 г.)</a:t>
            </a:r>
          </a:p>
        </p:txBody>
      </p:sp>
    </p:spTree>
    <p:extLst>
      <p:ext uri="{BB962C8B-B14F-4D97-AF65-F5344CB8AC3E}">
        <p14:creationId xmlns:p14="http://schemas.microsoft.com/office/powerpoint/2010/main" xmlns="" val="110156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2500" dirty="0" smtClean="0"/>
              <a:t>Qeyri-hökümət subyktləri tərəfindən pis rəftarın tətbiqi risqi</a:t>
            </a:r>
            <a:endParaRPr lang="ru-RU" sz="2500" dirty="0"/>
          </a:p>
        </p:txBody>
      </p:sp>
      <p:sp>
        <p:nvSpPr>
          <p:cNvPr id="3" name="Объект 2"/>
          <p:cNvSpPr>
            <a:spLocks noGrp="1"/>
          </p:cNvSpPr>
          <p:nvPr>
            <p:ph idx="1"/>
          </p:nvPr>
        </p:nvSpPr>
        <p:spPr/>
        <p:txBody>
          <a:bodyPr>
            <a:normAutofit/>
          </a:bodyPr>
          <a:lstStyle/>
          <a:p>
            <a:r>
              <a:rPr lang="az-Latn-AZ" dirty="0" smtClean="0"/>
              <a:t>Təkcə dövlət orqanları 3-cü maddədəki rəftarı tətbiq edəcəyi deyil, qeyri-dövlət subyektləri tərəfindən tətbiq ediləcəyi real riski oluqda da, qəbul edən dövlət müvafiq müdafiəni təin edə bilmədikdə də dövlətin üzərinə məsuliyyət qoyulur. </a:t>
            </a:r>
            <a:r>
              <a:rPr lang="ru-RU" dirty="0" smtClean="0"/>
              <a:t>H.L.R</a:t>
            </a:r>
            <a:r>
              <a:rPr lang="ru-RU" dirty="0"/>
              <a:t>. v </a:t>
            </a:r>
            <a:r>
              <a:rPr lang="ru-RU" dirty="0" err="1"/>
              <a:t>France</a:t>
            </a:r>
            <a:r>
              <a:rPr lang="ru-RU" dirty="0"/>
              <a:t> (</a:t>
            </a:r>
            <a:r>
              <a:rPr lang="ru-RU" dirty="0" smtClean="0"/>
              <a:t>1997)</a:t>
            </a:r>
            <a:endParaRPr lang="ru-RU" dirty="0"/>
          </a:p>
        </p:txBody>
      </p:sp>
    </p:spTree>
    <p:extLst>
      <p:ext uri="{BB962C8B-B14F-4D97-AF65-F5344CB8AC3E}">
        <p14:creationId xmlns:p14="http://schemas.microsoft.com/office/powerpoint/2010/main" xmlns="" val="69032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2500" dirty="0" smtClean="0"/>
              <a:t>Dövlət ərazisindən məcburi çıxarıldıqdan sonra müvafiq şəkildə tibbi xidmət edilmədikdə</a:t>
            </a:r>
            <a:endParaRPr lang="ru-RU" sz="2500" dirty="0"/>
          </a:p>
        </p:txBody>
      </p:sp>
      <p:sp>
        <p:nvSpPr>
          <p:cNvPr id="3" name="Объект 2"/>
          <p:cNvSpPr>
            <a:spLocks noGrp="1"/>
          </p:cNvSpPr>
          <p:nvPr>
            <p:ph idx="1"/>
          </p:nvPr>
        </p:nvSpPr>
        <p:spPr/>
        <p:txBody>
          <a:bodyPr>
            <a:normAutofit fontScale="92500"/>
          </a:bodyPr>
          <a:lstStyle/>
          <a:p>
            <a:r>
              <a:rPr lang="az-Latn-AZ" dirty="0" smtClean="0"/>
              <a:t>Məcburi çıxaran dövlətin </a:t>
            </a:r>
            <a:r>
              <a:rPr lang="az-Latn-AZ" dirty="0"/>
              <a:t>üzərinə o halda </a:t>
            </a:r>
            <a:r>
              <a:rPr lang="az-Latn-AZ" dirty="0" smtClean="0"/>
              <a:t>3-cü </a:t>
            </a:r>
            <a:r>
              <a:rPr lang="az-Latn-AZ" dirty="0"/>
              <a:t>maddə ilə bağlı öhdəliklər qoyula </a:t>
            </a:r>
            <a:r>
              <a:rPr lang="az-Latn-AZ" dirty="0" smtClean="0"/>
              <a:t>bilər ki, verildiyi dövlətdə </a:t>
            </a:r>
            <a:r>
              <a:rPr lang="az-Latn-AZ" dirty="0"/>
              <a:t>zərərçəkmiş </a:t>
            </a:r>
            <a:r>
              <a:rPr lang="az-Latn-AZ" dirty="0" smtClean="0"/>
              <a:t>şəxsə tibbi xidmətin göstərilməməsi ilə 3-cü maddədəki davranışn tətbiq olunacağı üçün real risk varsa.</a:t>
            </a:r>
          </a:p>
          <a:p>
            <a:r>
              <a:rPr lang="az-Latn-AZ" dirty="0" smtClean="0"/>
              <a:t>Bunun üçün qəbul edən dövlətdə tibbi xidmət həyat və ya onun davam etdirilməsini əhəmiyyətli şəkildə azaldılması üçün təhlükəli olsun.</a:t>
            </a:r>
            <a:endParaRPr lang="ru-RU" dirty="0"/>
          </a:p>
        </p:txBody>
      </p:sp>
    </p:spTree>
    <p:extLst>
      <p:ext uri="{BB962C8B-B14F-4D97-AF65-F5344CB8AC3E}">
        <p14:creationId xmlns:p14="http://schemas.microsoft.com/office/powerpoint/2010/main" xmlns="" val="32630760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2490</Words>
  <Application>Microsoft Office PowerPoint</Application>
  <PresentationFormat>Экран (4:3)</PresentationFormat>
  <Paragraphs>68</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3-cü maddə üzrə dövlətin öhdəlikəri</vt:lpstr>
      <vt:lpstr>Neqativ öhdəliklər</vt:lpstr>
      <vt:lpstr>Neqativ öhdəliklər</vt:lpstr>
      <vt:lpstr>Pis rəftarın tətbiqi riskinin müəyyən edilməsi</vt:lpstr>
      <vt:lpstr>Безоговорочное запрещение принудительной высылки при наличии риска жестокого обращения</vt:lpstr>
      <vt:lpstr>Drittwirkung effekti</vt:lpstr>
      <vt:lpstr>Sığınacaqla təmin etmə barədə qanunvericiliyə prosessual tələblər</vt:lpstr>
      <vt:lpstr>Qeyri-hökümət subyktləri tərəfindən pis rəftarın tətbiqi risqi</vt:lpstr>
      <vt:lpstr>Dövlət ərazisindən məcburi çıxarıldıqdan sonra müvafiq şəkildə tibbi xidmət edilmədikdə</vt:lpstr>
      <vt:lpstr>Deportasiyanın dayandırılması haqqnda(39-cü maddənin tətbiqi)</vt:lpstr>
      <vt:lpstr>araşdırma hərtərəfli</vt:lpstr>
      <vt:lpstr>Layıcov Azərbaycana qarşı</vt:lpstr>
      <vt:lpstr>ardı</vt:lpstr>
      <vt:lpstr>3-cü maddənin prosessual aspektdən pozulmasının əsaslandırılması</vt:lpstr>
      <vt:lpstr>Pozitiv öhdəliklər</vt:lpstr>
      <vt:lpstr>3-cü maddədəki pis rəftardan müdaəfiə edən effektiv qanunverilik əsaslarının mövcuduğu</vt:lpstr>
      <vt:lpstr>Cəzaçəkən şəxslərin fiziki toxunulazlığının müdafəsinin məcburiliyi</vt:lpstr>
      <vt:lpstr>Gerçək rəsmi araşdırmanın aparılmasının məcburiliyi</vt:lpstr>
      <vt:lpstr>Effektiv, müstəqil, gecikdirilmədən və aydın araşdırmanın aparılması</vt:lpstr>
      <vt:lpstr>Məhkəmə milli qanunvericiliyin 3-cü maddə üzrə öhdəliklər uyğun gəlib-gəlmədiyini yoxlaya bilər.</vt:lpstr>
      <vt:lpstr>Prosessual öhdəliklər</vt:lpstr>
      <vt:lpstr>Prosessual öhdəliklər</vt:lpstr>
      <vt:lpstr>Mehdiyev Azərbaycana qarşı</vt:lpstr>
      <vt:lpstr>Mehdiyev Azərbaycana qarşı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3-cü maddə üzrə dövlətin öhdəlikəri</dc:title>
  <dc:creator>iUser</dc:creator>
  <cp:lastModifiedBy>samsung</cp:lastModifiedBy>
  <cp:revision>57</cp:revision>
  <dcterms:created xsi:type="dcterms:W3CDTF">2017-04-19T11:47:06Z</dcterms:created>
  <dcterms:modified xsi:type="dcterms:W3CDTF">2017-07-16T10:45:24Z</dcterms:modified>
</cp:coreProperties>
</file>