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1" r:id="rId6"/>
    <p:sldId id="272" r:id="rId7"/>
    <p:sldId id="273" r:id="rId8"/>
    <p:sldId id="274" r:id="rId9"/>
    <p:sldId id="257" r:id="rId10"/>
    <p:sldId id="275" r:id="rId11"/>
    <p:sldId id="276" r:id="rId12"/>
    <p:sldId id="261" r:id="rId13"/>
    <p:sldId id="264" r:id="rId14"/>
    <p:sldId id="263" r:id="rId15"/>
    <p:sldId id="262" r:id="rId16"/>
    <p:sldId id="27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az-Latn-AZ" b="1" dirty="0"/>
              <a:t>3-cü Maddənin </a:t>
            </a:r>
            <a:r>
              <a:rPr lang="az-Latn-AZ" b="1"/>
              <a:t>prosessual </a:t>
            </a:r>
            <a:r>
              <a:rPr lang="az-Latn-AZ" b="1" smtClean="0"/>
              <a:t>aspektləri</a:t>
            </a:r>
            <a:endParaRPr lang="ru-RU" dirty="0"/>
          </a:p>
        </p:txBody>
      </p:sp>
      <p:sp>
        <p:nvSpPr>
          <p:cNvPr id="3" name="Подзаголовок 2"/>
          <p:cNvSpPr>
            <a:spLocks noGrp="1"/>
          </p:cNvSpPr>
          <p:nvPr>
            <p:ph type="subTitle" idx="1"/>
          </p:nvPr>
        </p:nvSpPr>
        <p:spPr>
          <a:xfrm>
            <a:off x="1371600" y="3886200"/>
            <a:ext cx="6400800" cy="2114568"/>
          </a:xfrm>
        </p:spPr>
        <p:txBody>
          <a:bodyPr>
            <a:normAutofit lnSpcReduction="10000"/>
          </a:bodyPr>
          <a:lstStyle/>
          <a:p>
            <a:r>
              <a:rPr lang="az-Latn-AZ" b="1" dirty="0" smtClean="0"/>
              <a:t>Sübutetmə yükü. Sübutetmə </a:t>
            </a:r>
            <a:r>
              <a:rPr lang="az-Latn-AZ" b="1" dirty="0"/>
              <a:t>standartı</a:t>
            </a:r>
            <a:r>
              <a:rPr lang="az-Latn-AZ" b="1" dirty="0" smtClean="0"/>
              <a:t>.</a:t>
            </a:r>
            <a:endParaRPr lang="en-US" b="1" dirty="0" smtClean="0"/>
          </a:p>
          <a:p>
            <a:r>
              <a:rPr lang="en-US" b="1" dirty="0" err="1" smtClean="0">
                <a:solidFill>
                  <a:srgbClr val="0070C0"/>
                </a:solidFill>
              </a:rPr>
              <a:t>Zaur</a:t>
            </a:r>
            <a:r>
              <a:rPr lang="en-US" b="1" dirty="0" smtClean="0">
                <a:solidFill>
                  <a:srgbClr val="0070C0"/>
                </a:solidFill>
              </a:rPr>
              <a:t> </a:t>
            </a:r>
            <a:r>
              <a:rPr lang="az-Latn-AZ" b="1" dirty="0" smtClean="0">
                <a:solidFill>
                  <a:srgbClr val="0070C0"/>
                </a:solidFill>
              </a:rPr>
              <a:t>Əzimov</a:t>
            </a:r>
            <a:endParaRPr lang="en-US" b="1" dirty="0" smtClean="0">
              <a:solidFill>
                <a:srgbClr val="0070C0"/>
              </a:solidFill>
            </a:endParaRPr>
          </a:p>
          <a:p>
            <a:r>
              <a:rPr lang="en-US" b="1" dirty="0" smtClean="0">
                <a:solidFill>
                  <a:srgbClr val="0070C0"/>
                </a:solidFill>
              </a:rPr>
              <a:t>2017</a:t>
            </a:r>
            <a:endParaRPr lang="en-US" b="1" dirty="0" smtClean="0">
              <a:solidFill>
                <a:srgbClr val="0070C0"/>
              </a:solidFill>
            </a:endParaRPr>
          </a:p>
          <a:p>
            <a:endParaRPr lang="ru-RU" dirty="0">
              <a:solidFill>
                <a:srgbClr val="0070C0"/>
              </a:solidFill>
            </a:endParaRPr>
          </a:p>
        </p:txBody>
      </p:sp>
    </p:spTree>
    <p:extLst>
      <p:ext uri="{BB962C8B-B14F-4D97-AF65-F5344CB8AC3E}">
        <p14:creationId xmlns:p14="http://schemas.microsoft.com/office/powerpoint/2010/main" xmlns="" val="951610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Sübuetmə standartı</a:t>
            </a: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az-Latn-AZ" b="1" dirty="0">
                <a:latin typeface="Times New Roman" pitchFamily="18" charset="0"/>
                <a:cs typeface="Times New Roman" pitchFamily="18" charset="0"/>
              </a:rPr>
              <a:t>Baysakov və başqaları Ukraynaya qarşı </a:t>
            </a:r>
          </a:p>
          <a:p>
            <a:pPr marL="0" indent="0" algn="just">
              <a:buNone/>
            </a:pPr>
            <a:r>
              <a:rPr lang="az-Latn-AZ" b="1" dirty="0">
                <a:latin typeface="Times New Roman" pitchFamily="18" charset="0"/>
                <a:cs typeface="Times New Roman" pitchFamily="18" charset="0"/>
              </a:rPr>
              <a:t>(N 54131/08), 18 fevral 2010- </a:t>
            </a:r>
            <a:r>
              <a:rPr lang="az-Latn-AZ" dirty="0">
                <a:latin typeface="Times New Roman" pitchFamily="18" charset="0"/>
                <a:cs typeface="Times New Roman" pitchFamily="18" charset="0"/>
              </a:rPr>
              <a:t>Qazaxıstanda insan hüquqları ilə bağlı vəziyyət haqqında BMT nin İşgəncələrə qarşı Komitəsinin, Human Rights Vatch-un və Beynəlxalq Amnistiya Təşkilatının məlumatına əsasən, bu ölkədə tutulan şəxslərlə pis rəftra  edilir, onlara dindirmə zamanı işgəncələrə verilir,  məhkumlar pis şəraitdə saxlanılır və onlara tibbi yardım göstərilmir. Buna görə də ərizəçinin verilməsi 3 –cü maddənin pozuntusu olacaq.</a:t>
            </a:r>
            <a:endParaRPr lang="ru-RU" dirty="0"/>
          </a:p>
        </p:txBody>
      </p:sp>
    </p:spTree>
    <p:extLst>
      <p:ext uri="{BB962C8B-B14F-4D97-AF65-F5344CB8AC3E}">
        <p14:creationId xmlns:p14="http://schemas.microsoft.com/office/powerpoint/2010/main" xmlns="" val="1476228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Sübutetmə standartı</a:t>
            </a:r>
            <a:endParaRPr lang="ru-RU" dirty="0"/>
          </a:p>
        </p:txBody>
      </p:sp>
      <p:sp>
        <p:nvSpPr>
          <p:cNvPr id="3" name="Объект 2"/>
          <p:cNvSpPr>
            <a:spLocks noGrp="1"/>
          </p:cNvSpPr>
          <p:nvPr>
            <p:ph idx="1"/>
          </p:nvPr>
        </p:nvSpPr>
        <p:spPr>
          <a:xfrm>
            <a:off x="457200" y="1600200"/>
            <a:ext cx="8229600" cy="4925144"/>
          </a:xfrm>
        </p:spPr>
        <p:txBody>
          <a:bodyPr>
            <a:noAutofit/>
          </a:bodyPr>
          <a:lstStyle/>
          <a:p>
            <a:pPr algn="just"/>
            <a:r>
              <a:rPr lang="ru-RU" sz="3000" dirty="0" err="1" smtClean="0">
                <a:latin typeface="Times New Roman" pitchFamily="18" charset="0"/>
                <a:cs typeface="Times New Roman" pitchFamily="18" charset="0"/>
              </a:rPr>
              <a:t>Hilal</a:t>
            </a:r>
            <a:r>
              <a:rPr lang="ru-RU" sz="3000" dirty="0" smtClean="0">
                <a:latin typeface="Times New Roman" pitchFamily="18" charset="0"/>
                <a:cs typeface="Times New Roman" pitchFamily="18" charset="0"/>
              </a:rPr>
              <a:t> </a:t>
            </a:r>
            <a:r>
              <a:rPr lang="ru-RU" sz="3000" dirty="0">
                <a:latin typeface="Times New Roman" pitchFamily="18" charset="0"/>
                <a:cs typeface="Times New Roman" pitchFamily="18" charset="0"/>
              </a:rPr>
              <a:t>v </a:t>
            </a:r>
            <a:r>
              <a:rPr lang="ru-RU" sz="3000" dirty="0" err="1">
                <a:latin typeface="Times New Roman" pitchFamily="18" charset="0"/>
                <a:cs typeface="Times New Roman" pitchFamily="18" charset="0"/>
              </a:rPr>
              <a:t>United</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Kingdom</a:t>
            </a:r>
            <a:r>
              <a:rPr lang="ru-RU" sz="3000" dirty="0">
                <a:latin typeface="Times New Roman" pitchFamily="18" charset="0"/>
                <a:cs typeface="Times New Roman" pitchFamily="18" charset="0"/>
              </a:rPr>
              <a:t> (</a:t>
            </a:r>
            <a:r>
              <a:rPr lang="ru-RU" sz="3000" dirty="0" smtClean="0">
                <a:latin typeface="Times New Roman" pitchFamily="18" charset="0"/>
                <a:cs typeface="Times New Roman" pitchFamily="18" charset="0"/>
              </a:rPr>
              <a:t>2001) </a:t>
            </a:r>
            <a:r>
              <a:rPr lang="az-Latn-AZ" sz="3000" dirty="0" smtClean="0">
                <a:latin typeface="Times New Roman" pitchFamily="18" charset="0"/>
                <a:cs typeface="Times New Roman" pitchFamily="18" charset="0"/>
              </a:rPr>
              <a:t>işində Məhkəmə ABŞ Dövlət Departa</a:t>
            </a:r>
            <a:r>
              <a:rPr lang="en-US" sz="3000" dirty="0" smtClean="0">
                <a:latin typeface="Times New Roman" pitchFamily="18" charset="0"/>
                <a:cs typeface="Times New Roman" pitchFamily="18" charset="0"/>
              </a:rPr>
              <a:t>m</a:t>
            </a:r>
            <a:r>
              <a:rPr lang="az-Latn-AZ" sz="3000" dirty="0" smtClean="0">
                <a:latin typeface="Times New Roman" pitchFamily="18" charset="0"/>
                <a:cs typeface="Times New Roman" pitchFamily="18" charset="0"/>
              </a:rPr>
              <a:t>enti və Amnestiy İnternationalın hesabatlarına </a:t>
            </a:r>
            <a:r>
              <a:rPr lang="en-US" sz="3000" dirty="0" smtClean="0">
                <a:latin typeface="Times New Roman" pitchFamily="18" charset="0"/>
                <a:cs typeface="Times New Roman" pitchFamily="18" charset="0"/>
              </a:rPr>
              <a:t>i</a:t>
            </a:r>
            <a:r>
              <a:rPr lang="az-Latn-AZ" sz="3000" dirty="0" smtClean="0">
                <a:latin typeface="Times New Roman" pitchFamily="18" charset="0"/>
                <a:cs typeface="Times New Roman" pitchFamily="18" charset="0"/>
              </a:rPr>
              <a:t>stinadən qərar qəbul e</a:t>
            </a:r>
            <a:r>
              <a:rPr lang="en-US" sz="3000" dirty="0" smtClean="0">
                <a:latin typeface="Times New Roman" pitchFamily="18" charset="0"/>
                <a:cs typeface="Times New Roman" pitchFamily="18" charset="0"/>
              </a:rPr>
              <a:t>t</a:t>
            </a:r>
            <a:r>
              <a:rPr lang="az-Latn-AZ" sz="3000" dirty="0" smtClean="0">
                <a:latin typeface="Times New Roman" pitchFamily="18" charset="0"/>
                <a:cs typeface="Times New Roman" pitchFamily="18" charset="0"/>
              </a:rPr>
              <a:t>mişdir. </a:t>
            </a:r>
          </a:p>
          <a:p>
            <a:pPr algn="just"/>
            <a:r>
              <a:rPr lang="ru-RU" sz="3000" dirty="0" err="1" smtClean="0">
                <a:latin typeface="Times New Roman" pitchFamily="18" charset="0"/>
                <a:cs typeface="Times New Roman" pitchFamily="18" charset="0"/>
              </a:rPr>
              <a:t>Soldatenko</a:t>
            </a:r>
            <a:r>
              <a:rPr lang="ru-RU" sz="3000" dirty="0" smtClean="0">
                <a:latin typeface="Times New Roman" pitchFamily="18" charset="0"/>
                <a:cs typeface="Times New Roman" pitchFamily="18" charset="0"/>
              </a:rPr>
              <a:t> </a:t>
            </a:r>
            <a:r>
              <a:rPr lang="ru-RU" sz="3000" dirty="0">
                <a:latin typeface="Times New Roman" pitchFamily="18" charset="0"/>
                <a:cs typeface="Times New Roman" pitchFamily="18" charset="0"/>
              </a:rPr>
              <a:t>v </a:t>
            </a:r>
            <a:r>
              <a:rPr lang="ru-RU" sz="3000" dirty="0" err="1">
                <a:latin typeface="Times New Roman" pitchFamily="18" charset="0"/>
                <a:cs typeface="Times New Roman" pitchFamily="18" charset="0"/>
              </a:rPr>
              <a:t>Ukraine</a:t>
            </a:r>
            <a:r>
              <a:rPr lang="ru-RU" sz="3000" dirty="0">
                <a:latin typeface="Times New Roman" pitchFamily="18" charset="0"/>
                <a:cs typeface="Times New Roman" pitchFamily="18" charset="0"/>
              </a:rPr>
              <a:t> (</a:t>
            </a:r>
            <a:r>
              <a:rPr lang="ru-RU" sz="3000" dirty="0" smtClean="0">
                <a:latin typeface="Times New Roman" pitchFamily="18" charset="0"/>
                <a:cs typeface="Times New Roman" pitchFamily="18" charset="0"/>
              </a:rPr>
              <a:t>2008)</a:t>
            </a:r>
            <a:r>
              <a:rPr lang="az-Latn-AZ" sz="3000" dirty="0" smtClean="0">
                <a:latin typeface="Times New Roman" pitchFamily="18" charset="0"/>
                <a:cs typeface="Times New Roman" pitchFamily="18" charset="0"/>
              </a:rPr>
              <a:t> işində də, Məhkəmə insan hüquqları ilə bağlı ABŞ Dövlət Departamenti və beynəlxalq hesabatlara əsaslanıb ərizəçinin</a:t>
            </a:r>
            <a:r>
              <a:rPr lang="ru-RU" sz="3000" dirty="0" smtClean="0">
                <a:latin typeface="Times New Roman" pitchFamily="18" charset="0"/>
                <a:cs typeface="Times New Roman" pitchFamily="18" charset="0"/>
              </a:rPr>
              <a:t> </a:t>
            </a:r>
            <a:r>
              <a:rPr lang="az-Latn-AZ" sz="3000" dirty="0" smtClean="0">
                <a:latin typeface="Times New Roman" pitchFamily="18" charset="0"/>
                <a:cs typeface="Times New Roman" pitchFamily="18" charset="0"/>
              </a:rPr>
              <a:t>Türkmənistnada cinayətdə şübhəli bilinməsini onun 3-cü maddədəki qadağan olunmuş davranışa məruz qalacağı üçün yetərli saymışdı.</a:t>
            </a:r>
          </a:p>
          <a:p>
            <a:pPr algn="just"/>
            <a:endParaRPr lang="ru-RU" sz="1300" dirty="0"/>
          </a:p>
        </p:txBody>
      </p:sp>
    </p:spTree>
    <p:extLst>
      <p:ext uri="{BB962C8B-B14F-4D97-AF65-F5344CB8AC3E}">
        <p14:creationId xmlns:p14="http://schemas.microsoft.com/office/powerpoint/2010/main" xmlns="" val="927234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Sübutetmə standartı</a:t>
            </a:r>
            <a:endParaRPr lang="ru-RU" dirty="0"/>
          </a:p>
        </p:txBody>
      </p:sp>
      <p:sp>
        <p:nvSpPr>
          <p:cNvPr id="3" name="Объект 2"/>
          <p:cNvSpPr>
            <a:spLocks noGrp="1"/>
          </p:cNvSpPr>
          <p:nvPr>
            <p:ph idx="1"/>
          </p:nvPr>
        </p:nvSpPr>
        <p:spPr/>
        <p:txBody>
          <a:bodyPr>
            <a:normAutofit fontScale="92500" lnSpcReduction="20000"/>
          </a:bodyPr>
          <a:lstStyle/>
          <a:p>
            <a:pPr algn="just"/>
            <a:r>
              <a:rPr lang="az-Latn-AZ" dirty="0">
                <a:latin typeface="Times New Roman" pitchFamily="18" charset="0"/>
                <a:cs typeface="Times New Roman" pitchFamily="18" charset="0"/>
              </a:rPr>
              <a:t>72.  Məhkəmə təkrar qeyd edir ki, pis rəftarla bağlı iddialar müvafiq sübutlar vasitəsilə əsaslandırılmalıdır. Sübutları qiymətləndirərkən, Məhkəmə “ağlabatan şübhələr doğurmayan” sübut standartını əsas götürür. Bu cür sübut kifayət qədər güclü, aydın və ziddiyyət təşkil etməyən məntiqi nəticələrin və ya eyni faktlarla bağlı mübahisə doğurmayan prezumpsiyaların yan-yana mövcud olmasından irəli gələ bilər (bax: digər qərarlarla yanaşı, </a:t>
            </a:r>
            <a:r>
              <a:rPr lang="az-Latn-AZ" i="1" dirty="0">
                <a:latin typeface="Times New Roman" pitchFamily="18" charset="0"/>
                <a:cs typeface="Times New Roman" pitchFamily="18" charset="0"/>
              </a:rPr>
              <a:t>Avşar Türkiyəyə qarşı</a:t>
            </a:r>
            <a:r>
              <a:rPr lang="az-Latn-AZ" dirty="0">
                <a:latin typeface="Times New Roman" pitchFamily="18" charset="0"/>
                <a:cs typeface="Times New Roman" pitchFamily="18" charset="0"/>
              </a:rPr>
              <a:t> (</a:t>
            </a:r>
            <a:r>
              <a:rPr lang="az-Latn-AZ" i="1" dirty="0">
                <a:latin typeface="Times New Roman" pitchFamily="18" charset="0"/>
                <a:cs typeface="Times New Roman" pitchFamily="18" charset="0"/>
              </a:rPr>
              <a:t>Avşar v. Turkey</a:t>
            </a:r>
            <a:r>
              <a:rPr lang="az-Latn-AZ" dirty="0">
                <a:latin typeface="Times New Roman" pitchFamily="18" charset="0"/>
                <a:cs typeface="Times New Roman" pitchFamily="18" charset="0"/>
              </a:rPr>
              <a:t>), Ərizə N. 25657/94, § 282, ECHR 2001-VII) (çıxarışlar). </a:t>
            </a:r>
            <a:endParaRPr lang="az-Latn-AZ"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1767037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Sübutetmə standartı</a:t>
            </a:r>
            <a:endParaRPr lang="ru-RU" dirty="0"/>
          </a:p>
        </p:txBody>
      </p:sp>
      <p:sp>
        <p:nvSpPr>
          <p:cNvPr id="3" name="Объект 2"/>
          <p:cNvSpPr>
            <a:spLocks noGrp="1"/>
          </p:cNvSpPr>
          <p:nvPr>
            <p:ph idx="1"/>
          </p:nvPr>
        </p:nvSpPr>
        <p:spPr/>
        <p:txBody>
          <a:bodyPr>
            <a:normAutofit fontScale="62500" lnSpcReduction="20000"/>
          </a:bodyPr>
          <a:lstStyle/>
          <a:p>
            <a:pPr algn="just"/>
            <a:r>
              <a:rPr lang="az-Latn-AZ" dirty="0">
                <a:latin typeface="Times New Roman" pitchFamily="18" charset="0"/>
                <a:cs typeface="Times New Roman" pitchFamily="18" charset="0"/>
              </a:rPr>
              <a:t>74.  Bununla belə, Məhkəmə, yuxarıda (bax: yuxarıda 66-cı bənd) ərizəçinin təqdim etdiyi materiallar əsasında dövlət orqanlarının onun şikayəti əsasında rəsmi araşdırma aparmalı olduğunu müəyyən etsə də, hesab edir ki, ona təqdim olunmuş yuxarıda qeyd olunan sübut “ağlabatan şübhələr doğurmayan” sübut standartına uyğun gəlmir və o, həmin sübut əsasında ərizəçinin iddia etdiyi kimi, onun MTN-nin Şərur şöbəsində MTN əməkdaşları tərəfindən pis rəftara məruz qaldığını müəyyən edə bilmir (bax: </a:t>
            </a:r>
            <a:r>
              <a:rPr lang="az-Latn-AZ" i="1" dirty="0">
                <a:latin typeface="Times New Roman" pitchFamily="18" charset="0"/>
                <a:cs typeface="Times New Roman" pitchFamily="18" charset="0"/>
              </a:rPr>
              <a:t>Cənnətov</a:t>
            </a:r>
            <a:r>
              <a:rPr lang="az-Latn-AZ" dirty="0">
                <a:latin typeface="Times New Roman" pitchFamily="18" charset="0"/>
                <a:cs typeface="Times New Roman" pitchFamily="18" charset="0"/>
              </a:rPr>
              <a:t> (</a:t>
            </a:r>
            <a:r>
              <a:rPr lang="az-Latn-AZ" i="1" dirty="0">
                <a:latin typeface="Times New Roman" pitchFamily="18" charset="0"/>
                <a:cs typeface="Times New Roman" pitchFamily="18" charset="0"/>
              </a:rPr>
              <a:t>Jannatov)</a:t>
            </a:r>
            <a:r>
              <a:rPr lang="az-Latn-AZ" dirty="0">
                <a:latin typeface="Times New Roman" pitchFamily="18" charset="0"/>
                <a:cs typeface="Times New Roman" pitchFamily="18" charset="0"/>
              </a:rPr>
              <a:t>, yuxarıda istinad edilib, §§ 59-60).</a:t>
            </a:r>
            <a:endParaRPr lang="ru-RU" dirty="0">
              <a:latin typeface="Times New Roman" pitchFamily="18" charset="0"/>
              <a:cs typeface="Times New Roman" pitchFamily="18" charset="0"/>
            </a:endParaRPr>
          </a:p>
          <a:p>
            <a:pPr algn="just"/>
            <a:r>
              <a:rPr lang="az-Latn-AZ" dirty="0">
                <a:latin typeface="Times New Roman" pitchFamily="18" charset="0"/>
                <a:cs typeface="Times New Roman" pitchFamily="18" charset="0"/>
              </a:rPr>
              <a:t>75.  Lakin, Məhkəmə xüsusi olaraq qeyd etmək istərdi ki, Dövlət orqanları tərəfindən mahiyyətcə Konvensiyanın 3-cü Maddəsi ilə qadağan edilən rəftara yol verilib-verilməməsinə dair hər hansı nəticəyə gələ bilməməsi əsas etibarilə dövlət orqanlarının vaxtında səmərəli araşdırma aparmamasından irəli gəlir (bax: </a:t>
            </a:r>
            <a:r>
              <a:rPr lang="az-Latn-AZ" i="1" dirty="0">
                <a:latin typeface="Times New Roman" pitchFamily="18" charset="0"/>
                <a:cs typeface="Times New Roman" pitchFamily="18" charset="0"/>
              </a:rPr>
              <a:t>Qaribaşvili Gürcüstana qarşı</a:t>
            </a:r>
            <a:r>
              <a:rPr lang="az-Latn-AZ" dirty="0">
                <a:latin typeface="Times New Roman" pitchFamily="18" charset="0"/>
                <a:cs typeface="Times New Roman" pitchFamily="18" charset="0"/>
              </a:rPr>
              <a:t> (</a:t>
            </a:r>
            <a:r>
              <a:rPr lang="az-Latn-AZ" i="1" dirty="0">
                <a:latin typeface="Times New Roman" pitchFamily="18" charset="0"/>
                <a:cs typeface="Times New Roman" pitchFamily="18" charset="0"/>
              </a:rPr>
              <a:t>Gharibashvili v. Georgia</a:t>
            </a:r>
            <a:r>
              <a:rPr lang="az-Latn-AZ" dirty="0">
                <a:latin typeface="Times New Roman" pitchFamily="18" charset="0"/>
                <a:cs typeface="Times New Roman" pitchFamily="18" charset="0"/>
              </a:rPr>
              <a:t>), Ərizə N. 11830/03, § 57, 29 iyul 2008-ci il; </a:t>
            </a:r>
            <a:r>
              <a:rPr lang="az-Latn-AZ" i="1" dirty="0">
                <a:latin typeface="Times New Roman" pitchFamily="18" charset="0"/>
                <a:cs typeface="Times New Roman" pitchFamily="18" charset="0"/>
              </a:rPr>
              <a:t>Lopata Rusiyaya qarşı</a:t>
            </a:r>
            <a:r>
              <a:rPr lang="az-Latn-AZ" dirty="0">
                <a:latin typeface="Times New Roman" pitchFamily="18" charset="0"/>
                <a:cs typeface="Times New Roman" pitchFamily="18" charset="0"/>
              </a:rPr>
              <a:t> (</a:t>
            </a:r>
            <a:r>
              <a:rPr lang="az-Latn-AZ" i="1" dirty="0">
                <a:latin typeface="Times New Roman" pitchFamily="18" charset="0"/>
                <a:cs typeface="Times New Roman" pitchFamily="18" charset="0"/>
              </a:rPr>
              <a:t>Lopata v. Russia</a:t>
            </a:r>
            <a:r>
              <a:rPr lang="az-Latn-AZ" dirty="0">
                <a:latin typeface="Times New Roman" pitchFamily="18" charset="0"/>
                <a:cs typeface="Times New Roman" pitchFamily="18" charset="0"/>
              </a:rPr>
              <a:t>) Ərizə N. 72250/01, § 125, 13 iyul 2010-cu il; və </a:t>
            </a:r>
            <a:r>
              <a:rPr lang="az-Latn-AZ" i="1" dirty="0">
                <a:latin typeface="Times New Roman" pitchFamily="18" charset="0"/>
                <a:cs typeface="Times New Roman" pitchFamily="18" charset="0"/>
              </a:rPr>
              <a:t>Cənnətov</a:t>
            </a:r>
            <a:r>
              <a:rPr lang="az-Latn-AZ" dirty="0">
                <a:latin typeface="Times New Roman" pitchFamily="18" charset="0"/>
                <a:cs typeface="Times New Roman" pitchFamily="18" charset="0"/>
              </a:rPr>
              <a:t> (</a:t>
            </a:r>
            <a:r>
              <a:rPr lang="az-Latn-AZ" i="1" dirty="0">
                <a:latin typeface="Times New Roman" pitchFamily="18" charset="0"/>
                <a:cs typeface="Times New Roman" pitchFamily="18" charset="0"/>
              </a:rPr>
              <a:t>Jannatov)</a:t>
            </a:r>
            <a:r>
              <a:rPr lang="az-Latn-AZ" dirty="0">
                <a:latin typeface="Times New Roman" pitchFamily="18" charset="0"/>
                <a:cs typeface="Times New Roman" pitchFamily="18" charset="0"/>
              </a:rPr>
              <a:t>, yuxarıda istinad edilib, § 61).</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745147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dirty="0"/>
              <a:t>HAKİM SİCİLİANOSUN QİSMƏN FƏRQLİ RƏYİ</a:t>
            </a:r>
            <a:endParaRPr lang="ru-RU" dirty="0"/>
          </a:p>
        </p:txBody>
      </p:sp>
      <p:sp>
        <p:nvSpPr>
          <p:cNvPr id="3" name="Объект 2"/>
          <p:cNvSpPr>
            <a:spLocks noGrp="1"/>
          </p:cNvSpPr>
          <p:nvPr>
            <p:ph idx="1"/>
          </p:nvPr>
        </p:nvSpPr>
        <p:spPr/>
        <p:txBody>
          <a:bodyPr>
            <a:normAutofit fontScale="47500" lnSpcReduction="20000"/>
          </a:bodyPr>
          <a:lstStyle/>
          <a:p>
            <a:pPr algn="just"/>
            <a:r>
              <a:rPr lang="az-Latn-AZ" dirty="0">
                <a:latin typeface="Times New Roman" pitchFamily="18" charset="0"/>
                <a:cs typeface="Times New Roman" pitchFamily="18" charset="0"/>
              </a:rPr>
              <a:t>MTN əməkdaşları tərəfindən pis rəftara məruz qalması ilə bağlı müxtəlif qəzet məqalələrinə və insan hüquqları təşkilatlarının bəyanatlarına da əsaslanmışdır.” Mənə belə gəlir ki, həmin elementlər pis rəftarla bağlı əsaslı (</a:t>
            </a:r>
            <a:r>
              <a:rPr lang="az-Latn-AZ" i="1" dirty="0">
                <a:latin typeface="Times New Roman" pitchFamily="18" charset="0"/>
                <a:cs typeface="Times New Roman" pitchFamily="18" charset="0"/>
              </a:rPr>
              <a:t>prima facie) </a:t>
            </a:r>
            <a:r>
              <a:rPr lang="az-Latn-AZ" dirty="0">
                <a:latin typeface="Times New Roman" pitchFamily="18" charset="0"/>
                <a:cs typeface="Times New Roman" pitchFamily="18" charset="0"/>
              </a:rPr>
              <a:t>sübutdur.</a:t>
            </a:r>
            <a:endParaRPr lang="az-Latn-AZ" dirty="0" smtClean="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2</a:t>
            </a:r>
            <a:r>
              <a:rPr lang="az-Latn-AZ" dirty="0">
                <a:latin typeface="Times New Roman" pitchFamily="18" charset="0"/>
                <a:cs typeface="Times New Roman" pitchFamily="18" charset="0"/>
              </a:rPr>
              <a:t>.  Məhkəmənin presedent hüququna uyğun olaraq, ərizəçi məruz qaldığını iddia etdiyi pis rəftar barədə ətraflı şəkildə, xüsusilə də onun baş verdiyi yeri, vaxtı və müddəti göstərməklə məlumat verdikdə və həmin məlumatlar bir-birinə uyğun olduqda, “ərizəçinin iddialarını hadisələr barədə öz ağlabatan versiyasını göstərməklə və həmin versiyanı əsaslandıran sübutlar təqdim etməklə təkzib etmək” öhdəliyi Hökumətin üzərinə düşür (bax: digər qərarlarla yanaşı, </a:t>
            </a:r>
            <a:r>
              <a:rPr lang="az-Latn-AZ" i="1" dirty="0">
                <a:latin typeface="Times New Roman" pitchFamily="18" charset="0"/>
                <a:cs typeface="Times New Roman" pitchFamily="18" charset="0"/>
              </a:rPr>
              <a:t>Barabashchikov Rusiyaya qarşı </a:t>
            </a:r>
            <a:r>
              <a:rPr lang="az-Latn-AZ" dirty="0">
                <a:latin typeface="Times New Roman" pitchFamily="18" charset="0"/>
                <a:cs typeface="Times New Roman" pitchFamily="18" charset="0"/>
              </a:rPr>
              <a:t>(</a:t>
            </a:r>
            <a:r>
              <a:rPr lang="az-Latn-AZ" i="1" dirty="0">
                <a:latin typeface="Times New Roman" pitchFamily="18" charset="0"/>
                <a:cs typeface="Times New Roman" pitchFamily="18" charset="0"/>
              </a:rPr>
              <a:t>Barabashchikov v. Russia)</a:t>
            </a:r>
            <a:r>
              <a:rPr lang="az-Latn-AZ" dirty="0">
                <a:latin typeface="Times New Roman" pitchFamily="18" charset="0"/>
                <a:cs typeface="Times New Roman" pitchFamily="18" charset="0"/>
              </a:rPr>
              <a:t>, ərizə N. 36220/02, §§ 49-50, 8 yanvar 2009-cu il). Bu işdə Hökumət ərizəçinin iddiaları ilə bağlı heç bir izahat verməmiş və sadəcə faktları inkar etmişdir (bax: qərarın 15-ci bəndi).</a:t>
            </a:r>
            <a:endParaRPr lang="ru-RU" dirty="0">
              <a:latin typeface="Times New Roman" pitchFamily="18" charset="0"/>
              <a:cs typeface="Times New Roman" pitchFamily="18" charset="0"/>
            </a:endParaRPr>
          </a:p>
          <a:p>
            <a:pPr algn="just"/>
            <a:r>
              <a:rPr lang="az-Latn-AZ" dirty="0">
                <a:latin typeface="Times New Roman" pitchFamily="18" charset="0"/>
                <a:cs typeface="Times New Roman" pitchFamily="18" charset="0"/>
              </a:rPr>
              <a:t>3.  Bu şərtlər altında və həbsdə saxlanılan şəxslərə yetirilmiş xəsarətlərə görə dövlət orqanlarının cavab vermək öhdəliyi daşıdığını nəzərə alaraq, üstəlik Hökumət tərəfindən də heç bir inandırıcı və ağlabatan izah verilmədiyindən, mənim fikrimcə, Məhkəmə Hökumətin davranışı əsasında nəticə çıxarmalı və Konvensiya üzrə həyata keçirilmiş icraatlarda tələb olunan sübut standartına uyğun olaraq müəyyən etməli idi ki, ərizəçiyə yetirilmiş xəsarətlər onun haqqında şikayət etdiyi rəftarın nəticəsi olmuşdur ki buna da görə məsuliyyəti Hökumət daşıyır (bax: </a:t>
            </a:r>
            <a:r>
              <a:rPr lang="az-Latn-AZ" i="1" dirty="0">
                <a:latin typeface="Times New Roman" pitchFamily="18" charset="0"/>
                <a:cs typeface="Times New Roman" pitchFamily="18" charset="0"/>
              </a:rPr>
              <a:t>Barabashchikov Rusiyaya qarşı (Barabashchikov v. Russia)</a:t>
            </a:r>
            <a:r>
              <a:rPr lang="az-Latn-AZ" dirty="0">
                <a:latin typeface="Times New Roman" pitchFamily="18" charset="0"/>
                <a:cs typeface="Times New Roman" pitchFamily="18" charset="0"/>
              </a:rPr>
              <a:t>, yuxarıda istinad edilib, § 50; </a:t>
            </a:r>
            <a:r>
              <a:rPr lang="az-Latn-AZ" i="1" dirty="0">
                <a:latin typeface="Times New Roman" pitchFamily="18" charset="0"/>
                <a:cs typeface="Times New Roman" pitchFamily="18" charset="0"/>
              </a:rPr>
              <a:t>Selmouni Fransaya qarşı (Selmouni v. France)</a:t>
            </a:r>
            <a:r>
              <a:rPr lang="az-Latn-AZ" dirty="0">
                <a:latin typeface="Times New Roman" pitchFamily="18" charset="0"/>
                <a:cs typeface="Times New Roman" pitchFamily="18" charset="0"/>
              </a:rPr>
              <a:t> [Böyük Palata], Ərizə N. 25803/94, § 88, ECHR 1999‑V; </a:t>
            </a:r>
            <a:r>
              <a:rPr lang="az-Latn-AZ" i="1" dirty="0">
                <a:latin typeface="Times New Roman" pitchFamily="18" charset="0"/>
                <a:cs typeface="Times New Roman" pitchFamily="18" charset="0"/>
              </a:rPr>
              <a:t>Mehmet Emin Yüksel Türkiyəyə qarşı (Mehmet Emin Yüksel v. Turkey)</a:t>
            </a:r>
            <a:r>
              <a:rPr lang="az-Latn-AZ" dirty="0">
                <a:latin typeface="Times New Roman" pitchFamily="18" charset="0"/>
                <a:cs typeface="Times New Roman" pitchFamily="18" charset="0"/>
              </a:rPr>
              <a:t>, Ərizə N. 40154/98, § 30, 20 iyul 2004-cü il; </a:t>
            </a:r>
            <a:r>
              <a:rPr lang="az-Latn-AZ" i="1" dirty="0">
                <a:latin typeface="Times New Roman" pitchFamily="18" charset="0"/>
                <a:cs typeface="Times New Roman" pitchFamily="18" charset="0"/>
              </a:rPr>
              <a:t>Mikheyev Rusiyaya qarşı (Mikheyev v. Russia)</a:t>
            </a:r>
            <a:r>
              <a:rPr lang="az-Latn-AZ" dirty="0">
                <a:latin typeface="Times New Roman" pitchFamily="18" charset="0"/>
                <a:cs typeface="Times New Roman" pitchFamily="18" charset="0"/>
              </a:rPr>
              <a:t>, Ərizə N. 77617/01, §§ 104-105, 26 yanvar 2006-cı il; və </a:t>
            </a:r>
            <a:r>
              <a:rPr lang="az-Latn-AZ" i="1" dirty="0">
                <a:latin typeface="Times New Roman" pitchFamily="18" charset="0"/>
                <a:cs typeface="Times New Roman" pitchFamily="18" charset="0"/>
              </a:rPr>
              <a:t>Dedovskiy və Başqaları Rusiyaya qarşı (Dedovskiy and Others v. Russia)</a:t>
            </a:r>
            <a:r>
              <a:rPr lang="az-Latn-AZ" dirty="0">
                <a:latin typeface="Times New Roman" pitchFamily="18" charset="0"/>
                <a:cs typeface="Times New Roman" pitchFamily="18" charset="0"/>
              </a:rPr>
              <a:t>, Ərizə N. 7178/03, §§ 78-79, 15 may 2008-ci il).</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1886893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Sübutetmə yükü</a:t>
            </a:r>
            <a:endParaRPr lang="ru-RU" dirty="0"/>
          </a:p>
        </p:txBody>
      </p:sp>
      <p:sp>
        <p:nvSpPr>
          <p:cNvPr id="3" name="Объект 2"/>
          <p:cNvSpPr>
            <a:spLocks noGrp="1"/>
          </p:cNvSpPr>
          <p:nvPr>
            <p:ph idx="1"/>
          </p:nvPr>
        </p:nvSpPr>
        <p:spPr/>
        <p:txBody>
          <a:bodyPr>
            <a:noAutofit/>
          </a:bodyPr>
          <a:lstStyle/>
          <a:p>
            <a:r>
              <a:rPr lang="az-Latn-AZ" sz="1400" dirty="0" smtClean="0">
                <a:latin typeface="Times New Roman" pitchFamily="18" charset="0"/>
                <a:cs typeface="Times New Roman" pitchFamily="18" charset="0"/>
              </a:rPr>
              <a:t>72. Həbs </a:t>
            </a:r>
            <a:r>
              <a:rPr lang="az-Latn-AZ" sz="1400" dirty="0">
                <a:latin typeface="Times New Roman" pitchFamily="18" charset="0"/>
                <a:cs typeface="Times New Roman" pitchFamily="18" charset="0"/>
              </a:rPr>
              <a:t>yerində dövlət orqanlarının nəzarəti altında olan şəxslərin işlərində olduğu kimi, baxılan məsələlər barəsində məlumatın eksklüziv olaraq tamamilə və ya böyük qismdə dövlət orqanlarının əlində olduğu işlərdə də, təcridxanada meydana gəlmiş xəsarətlərlə bağlı faktlar üzrə güclü prezumpsiyalar ortaya çıxır. Bu baxımdan da, hesab etmək olar ki, sübutetmə yükü dövlət orqanlarının üzərinə qənaətbəxş və inandırıcı izahat vermək vəzifəsini qoyur (bax: </a:t>
            </a:r>
            <a:r>
              <a:rPr lang="az-Latn-AZ" sz="1400" i="1" dirty="0">
                <a:latin typeface="Times New Roman" pitchFamily="18" charset="0"/>
                <a:cs typeface="Times New Roman" pitchFamily="18" charset="0"/>
              </a:rPr>
              <a:t>Ribitsch Avstriyaya qarşı</a:t>
            </a:r>
            <a:r>
              <a:rPr lang="az-Latn-AZ" sz="1400" dirty="0">
                <a:latin typeface="Times New Roman" pitchFamily="18" charset="0"/>
                <a:cs typeface="Times New Roman" pitchFamily="18" charset="0"/>
              </a:rPr>
              <a:t> (</a:t>
            </a:r>
            <a:r>
              <a:rPr lang="az-Latn-AZ" sz="1400" i="1" dirty="0">
                <a:latin typeface="Times New Roman" pitchFamily="18" charset="0"/>
                <a:cs typeface="Times New Roman" pitchFamily="18" charset="0"/>
              </a:rPr>
              <a:t>Ribitsch v. Austria</a:t>
            </a:r>
            <a:r>
              <a:rPr lang="az-Latn-AZ" sz="1400" dirty="0">
                <a:latin typeface="Times New Roman" pitchFamily="18" charset="0"/>
                <a:cs typeface="Times New Roman" pitchFamily="18" charset="0"/>
              </a:rPr>
              <a:t>), 4 dekabr 1995-ci il, § 34, Series A no. 336, və </a:t>
            </a:r>
            <a:r>
              <a:rPr lang="az-Latn-AZ" sz="1400" i="1" dirty="0">
                <a:latin typeface="Times New Roman" pitchFamily="18" charset="0"/>
                <a:cs typeface="Times New Roman" pitchFamily="18" charset="0"/>
              </a:rPr>
              <a:t>Salman Türkiyəyə qarşı</a:t>
            </a:r>
            <a:r>
              <a:rPr lang="az-Latn-AZ" sz="1400" dirty="0">
                <a:latin typeface="Times New Roman" pitchFamily="18" charset="0"/>
                <a:cs typeface="Times New Roman" pitchFamily="18" charset="0"/>
              </a:rPr>
              <a:t> (</a:t>
            </a:r>
            <a:r>
              <a:rPr lang="az-Latn-AZ" sz="1400" i="1" dirty="0">
                <a:latin typeface="Times New Roman" pitchFamily="18" charset="0"/>
                <a:cs typeface="Times New Roman" pitchFamily="18" charset="0"/>
              </a:rPr>
              <a:t>Salman v. Turkey</a:t>
            </a:r>
            <a:r>
              <a:rPr lang="az-Latn-AZ" sz="1400" dirty="0">
                <a:latin typeface="Times New Roman" pitchFamily="18" charset="0"/>
                <a:cs typeface="Times New Roman" pitchFamily="18" charset="0"/>
              </a:rPr>
              <a:t>) [Böyük Palata], Ərizə N. 21986/93, § 100, ECHR 2000 VII). Xüsusilə də, şəxs polis təcridxanasına gətirilən zaman onun səhhəti yaxşı olmuş, lakin həbsdən azad olunan zaman bədənində xəsarətlər müəyyən edilmişdirsə, bu xəsarətlərin necə yarandığına dair əsaslı izahın verilməsi vəzifəsi dövlətin üzərinə düşür və o, bu izahatı vermədikdə Konvensiyanın 3-cü Maddəsi ilə bağlı problemin mövcud olması məsələsi meydana çıxır (bax: Tomasi Fransaya qarşı (Tomasi v. France), 27 avqust 1992-ci il, §§ 108-11, Series A no. 241 A, və yuxarıda istinad edilmiş Selmouni işi, § 87</a:t>
            </a:r>
            <a:r>
              <a:rPr lang="az-Latn-AZ" sz="14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r>
              <a:rPr lang="az-Latn-AZ" sz="1400" dirty="0" smtClean="0">
                <a:latin typeface="Times New Roman" pitchFamily="18" charset="0"/>
                <a:cs typeface="Times New Roman" pitchFamily="18" charset="0"/>
              </a:rPr>
              <a:t>.</a:t>
            </a:r>
          </a:p>
          <a:p>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25875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smtClean="0"/>
              <a:t>Diqqətinizə görə təşəkkür edirəm!</a:t>
            </a:r>
            <a:endParaRPr lang="ru-RU"/>
          </a:p>
        </p:txBody>
      </p:sp>
      <p:sp>
        <p:nvSpPr>
          <p:cNvPr id="3" name="Объект 2"/>
          <p:cNvSpPr>
            <a:spLocks noGrp="1"/>
          </p:cNvSpPr>
          <p:nvPr>
            <p:ph idx="1"/>
          </p:nvPr>
        </p:nvSpPr>
        <p:spPr/>
        <p:txBody>
          <a:bodyPr/>
          <a:lstStyle/>
          <a:p>
            <a:pPr marL="0" indent="0">
              <a:buNone/>
            </a:pPr>
            <a:endParaRPr lang="ru-RU" dirty="0"/>
          </a:p>
        </p:txBody>
      </p:sp>
    </p:spTree>
    <p:extLst>
      <p:ext uri="{BB962C8B-B14F-4D97-AF65-F5344CB8AC3E}">
        <p14:creationId xmlns:p14="http://schemas.microsoft.com/office/powerpoint/2010/main" xmlns="" val="3449972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Sübutetmə yükü</a:t>
            </a:r>
            <a:endParaRPr lang="ru-RU" dirty="0"/>
          </a:p>
        </p:txBody>
      </p:sp>
      <p:sp>
        <p:nvSpPr>
          <p:cNvPr id="3" name="Объект 2"/>
          <p:cNvSpPr>
            <a:spLocks noGrp="1"/>
          </p:cNvSpPr>
          <p:nvPr>
            <p:ph idx="1"/>
          </p:nvPr>
        </p:nvSpPr>
        <p:spPr/>
        <p:txBody>
          <a:bodyPr>
            <a:normAutofit fontScale="85000" lnSpcReduction="20000"/>
          </a:bodyPr>
          <a:lstStyle/>
          <a:p>
            <a:pPr algn="just"/>
            <a:r>
              <a:rPr lang="az-Latn-AZ" dirty="0">
                <a:latin typeface="Times New Roman" pitchFamily="18" charset="0"/>
                <a:cs typeface="Times New Roman" pitchFamily="18" charset="0"/>
              </a:rPr>
              <a:t>3</a:t>
            </a:r>
            <a:r>
              <a:rPr lang="az-Latn-AZ" dirty="0" smtClean="0">
                <a:latin typeface="Times New Roman" pitchFamily="18" charset="0"/>
                <a:cs typeface="Times New Roman" pitchFamily="18" charset="0"/>
              </a:rPr>
              <a:t>-cü maddənin pozulması ilə bağlı sübutetmə yükü ilə bağlı Məhkəmə «</a:t>
            </a:r>
            <a:r>
              <a:rPr lang="ru-RU" dirty="0" err="1" smtClean="0">
                <a:latin typeface="Times New Roman" pitchFamily="18" charset="0"/>
                <a:cs typeface="Times New Roman" pitchFamily="18" charset="0"/>
              </a:rPr>
              <a:t>affirmanti</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incumbit</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probatio</a:t>
            </a:r>
            <a:r>
              <a:rPr lang="az-Latn-AZ" dirty="0" smtClean="0">
                <a:latin typeface="Times New Roman" pitchFamily="18" charset="0"/>
                <a:cs typeface="Times New Roman" pitchFamily="18" charset="0"/>
              </a:rPr>
              <a:t> – kim nəyi iddia edirsə, onu sübut etməlidir» prinsipindən çıxış edir. </a:t>
            </a:r>
          </a:p>
          <a:p>
            <a:pPr algn="just"/>
            <a:r>
              <a:rPr lang="az-Latn-AZ" dirty="0" smtClean="0">
                <a:latin typeface="Times New Roman" pitchFamily="18" charset="0"/>
                <a:cs typeface="Times New Roman" pitchFamily="18" charset="0"/>
              </a:rPr>
              <a:t>Pozuntunu iddia edən tərəf bunu pozuntunu bədən xəsarəti barədə tibbi rəy, şahid ifadələri, foto şəkillər və sair formada ola bilər.</a:t>
            </a:r>
          </a:p>
          <a:p>
            <a:pPr algn="just"/>
            <a:r>
              <a:rPr lang="az-Latn-AZ" dirty="0" smtClean="0">
                <a:latin typeface="Times New Roman" pitchFamily="18" charset="0"/>
                <a:cs typeface="Times New Roman" pitchFamily="18" charset="0"/>
              </a:rPr>
              <a:t>Bu sübutların məcmusu – Məhkəməyə vurulan bədən xəsrətlərinin mövcud olub-olmadığı və 3-cü maddə ilə yol verilən həddini aşması üçün kifayət qədərliliyi ilə bağlı irəl sürülən arqumentləri qiymətləndirməyə imkan verməlidir.</a:t>
            </a:r>
          </a:p>
        </p:txBody>
      </p:sp>
    </p:spTree>
    <p:extLst>
      <p:ext uri="{BB962C8B-B14F-4D97-AF65-F5344CB8AC3E}">
        <p14:creationId xmlns:p14="http://schemas.microsoft.com/office/powerpoint/2010/main" xmlns="" val="112003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Sübutetmə yükü</a:t>
            </a:r>
            <a:endParaRPr lang="ru-RU" dirty="0"/>
          </a:p>
        </p:txBody>
      </p:sp>
      <p:sp>
        <p:nvSpPr>
          <p:cNvPr id="3" name="Объект 2"/>
          <p:cNvSpPr>
            <a:spLocks noGrp="1"/>
          </p:cNvSpPr>
          <p:nvPr>
            <p:ph idx="1"/>
          </p:nvPr>
        </p:nvSpPr>
        <p:spPr/>
        <p:txBody>
          <a:bodyPr>
            <a:normAutofit fontScale="77500" lnSpcReduction="20000"/>
          </a:bodyPr>
          <a:lstStyle/>
          <a:p>
            <a:pPr algn="just"/>
            <a:r>
              <a:rPr lang="az-Latn-AZ" dirty="0" smtClean="0">
                <a:latin typeface="Times New Roman" pitchFamily="18" charset="0"/>
                <a:cs typeface="Times New Roman" pitchFamily="18" charset="0"/>
              </a:rPr>
              <a:t>Eyni zamanda Məhkəmə bəzi hallarda «</a:t>
            </a:r>
            <a:r>
              <a:rPr lang="ru-RU" dirty="0" err="1" smtClean="0">
                <a:latin typeface="Times New Roman" pitchFamily="18" charset="0"/>
                <a:cs typeface="Times New Roman" pitchFamily="18" charset="0"/>
              </a:rPr>
              <a:t>affirmanti</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incumbit</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probatio</a:t>
            </a:r>
            <a:r>
              <a:rPr lang="az-Latn-AZ" dirty="0" smtClean="0">
                <a:latin typeface="Times New Roman" pitchFamily="18" charset="0"/>
                <a:cs typeface="Times New Roman" pitchFamily="18" charset="0"/>
              </a:rPr>
              <a:t>» prinsipində istisnaya yol verir: Bəzi hallarda</a:t>
            </a:r>
          </a:p>
          <a:p>
            <a:pPr algn="just"/>
            <a:r>
              <a:rPr lang="az-Latn-AZ" dirty="0" smtClean="0">
                <a:latin typeface="Times New Roman" pitchFamily="18" charset="0"/>
                <a:cs typeface="Times New Roman" pitchFamily="18" charset="0"/>
              </a:rPr>
              <a:t>İrəli sürülən ittihamları təsdiq və ya inkar etmək üçün zəruri olan məlumatlara yalnız cavabdeh-hökümət in çıxışı olur. </a:t>
            </a:r>
            <a:r>
              <a:rPr lang="ru-RU" dirty="0" err="1" smtClean="0">
                <a:latin typeface="Times New Roman" pitchFamily="18" charset="0"/>
                <a:cs typeface="Times New Roman" pitchFamily="18" charset="0"/>
              </a:rPr>
              <a:t>Khudoyorov</a:t>
            </a:r>
            <a:r>
              <a:rPr lang="ru-RU"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v</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Russia</a:t>
            </a:r>
            <a:r>
              <a:rPr lang="ru-RU" dirty="0" smtClean="0">
                <a:latin typeface="Times New Roman" pitchFamily="18" charset="0"/>
                <a:cs typeface="Times New Roman" pitchFamily="18" charset="0"/>
              </a:rPr>
              <a:t> (2005)</a:t>
            </a:r>
            <a:r>
              <a:rPr lang="az-Latn-AZ" dirty="0" smtClean="0">
                <a:latin typeface="Times New Roman" pitchFamily="18" charset="0"/>
                <a:cs typeface="Times New Roman" pitchFamily="18" charset="0"/>
              </a:rPr>
              <a:t> paraqraf</a:t>
            </a:r>
            <a:r>
              <a:rPr lang="ru-RU" dirty="0" smtClean="0">
                <a:latin typeface="Times New Roman" pitchFamily="18" charset="0"/>
                <a:cs typeface="Times New Roman" pitchFamily="18" charset="0"/>
              </a:rPr>
              <a:t> 112-113.</a:t>
            </a:r>
            <a:r>
              <a:rPr lang="az-Latn-AZ" dirty="0" smtClean="0">
                <a:latin typeface="Times New Roman" pitchFamily="18" charset="0"/>
                <a:cs typeface="Times New Roman" pitchFamily="18" charset="0"/>
              </a:rPr>
              <a:t> Belə halda hökümət əsasladırılmış izah vermədən bu informasiyanı təqdim edə bilmədikdə, Məhkəmə ərizəçinin ittihamını əsaslı sayır.</a:t>
            </a:r>
          </a:p>
          <a:p>
            <a:pPr algn="just"/>
            <a:r>
              <a:rPr lang="az-Latn-AZ" dirty="0" smtClean="0">
                <a:latin typeface="Times New Roman" pitchFamily="18" charset="0"/>
                <a:cs typeface="Times New Roman" pitchFamily="18" charset="0"/>
              </a:rPr>
              <a:t>Məhkəmə bir çox hallarda qeyd etmişdir ki, «ağlabatan şübhələr doğurmayan» sübutların kifayətliyi «güclü dəqiq və bir-birinə uyğun gələn nəticələr və ya təkzibedilməz faktlar»an irəli gələ bilər. </a:t>
            </a:r>
            <a:r>
              <a:rPr lang="ru-RU" dirty="0" err="1" smtClean="0">
                <a:latin typeface="Times New Roman" pitchFamily="18" charset="0"/>
                <a:cs typeface="Times New Roman" pitchFamily="18" charset="0"/>
              </a:rPr>
              <a:t>Salman</a:t>
            </a:r>
            <a:r>
              <a:rPr lang="ru-RU" dirty="0" smtClean="0">
                <a:latin typeface="Times New Roman" pitchFamily="18" charset="0"/>
                <a:cs typeface="Times New Roman" pitchFamily="18" charset="0"/>
              </a:rPr>
              <a:t> v </a:t>
            </a:r>
            <a:r>
              <a:rPr lang="ru-RU" dirty="0" err="1" smtClean="0">
                <a:latin typeface="Times New Roman" pitchFamily="18" charset="0"/>
                <a:cs typeface="Times New Roman" pitchFamily="18" charset="0"/>
              </a:rPr>
              <a:t>Turkey</a:t>
            </a:r>
            <a:r>
              <a:rPr lang="ru-RU" dirty="0" smtClean="0">
                <a:latin typeface="Times New Roman" pitchFamily="18" charset="0"/>
                <a:cs typeface="Times New Roman" pitchFamily="18" charset="0"/>
              </a:rPr>
              <a:t>,</a:t>
            </a:r>
            <a:r>
              <a:rPr lang="az-Latn-AZ" dirty="0">
                <a:latin typeface="Times New Roman" pitchFamily="18" charset="0"/>
                <a:cs typeface="Times New Roman" pitchFamily="18" charset="0"/>
              </a:rPr>
              <a:t> </a:t>
            </a:r>
            <a:r>
              <a:rPr lang="az-Latn-AZ" dirty="0" smtClean="0">
                <a:latin typeface="Times New Roman" pitchFamily="18" charset="0"/>
                <a:cs typeface="Times New Roman" pitchFamily="18" charset="0"/>
              </a:rPr>
              <a:t>paraqraf 100</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30312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latin typeface="Times New Roman" pitchFamily="18" charset="0"/>
                <a:cs typeface="Times New Roman" pitchFamily="18" charset="0"/>
              </a:rPr>
              <a:t>Mehdiyev Azərbaycana qarşı</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85000" lnSpcReduction="20000"/>
          </a:bodyPr>
          <a:lstStyle/>
          <a:p>
            <a:pPr algn="just"/>
            <a:r>
              <a:rPr lang="az-Latn-AZ" dirty="0" smtClean="0">
                <a:latin typeface="Times New Roman" pitchFamily="18" charset="0"/>
                <a:cs typeface="Times New Roman" pitchFamily="18" charset="0"/>
              </a:rPr>
              <a:t>Bununla bağlı Məhkəmə qeyd edir:</a:t>
            </a:r>
          </a:p>
          <a:p>
            <a:pPr algn="just"/>
            <a:r>
              <a:rPr lang="az-Latn-AZ" dirty="0" smtClean="0">
                <a:latin typeface="Times New Roman" pitchFamily="18" charset="0"/>
                <a:cs typeface="Times New Roman" pitchFamily="18" charset="0"/>
              </a:rPr>
              <a:t>72. ... «Həbs </a:t>
            </a:r>
            <a:r>
              <a:rPr lang="az-Latn-AZ" dirty="0">
                <a:latin typeface="Times New Roman" pitchFamily="18" charset="0"/>
                <a:cs typeface="Times New Roman" pitchFamily="18" charset="0"/>
              </a:rPr>
              <a:t>yerində dövlət orqanlarının nəzarəti altında olan şəxslərin işlərində olduğu kimi, baxılan məsələlər barəsində məlumatın eksklüziv olaraq tamamilə və ya böyük qismdə dövlət orqanlarının əlində olduğu işlərdə də, təcridxanada meydana gəlmiş xəsarətlərlə bağlı faktlar üzrə güclü prezumpsiyalar ortaya çıxır. Bu baxımdan da, hesab etmək olar ki, sübutetmə yükü dövlət orqanlarının üzərinə qənaətbəxş və inandırıcı izahat vermək vəzifəsini qoyur (bax: </a:t>
            </a:r>
            <a:r>
              <a:rPr lang="az-Latn-AZ" i="1" dirty="0">
                <a:latin typeface="Times New Roman" pitchFamily="18" charset="0"/>
                <a:cs typeface="Times New Roman" pitchFamily="18" charset="0"/>
              </a:rPr>
              <a:t>Ribitsch Avstriyaya qarşı</a:t>
            </a:r>
            <a:r>
              <a:rPr lang="az-Latn-AZ" dirty="0">
                <a:latin typeface="Times New Roman" pitchFamily="18" charset="0"/>
                <a:cs typeface="Times New Roman" pitchFamily="18" charset="0"/>
              </a:rPr>
              <a:t> (</a:t>
            </a:r>
            <a:r>
              <a:rPr lang="az-Latn-AZ" i="1" dirty="0">
                <a:latin typeface="Times New Roman" pitchFamily="18" charset="0"/>
                <a:cs typeface="Times New Roman" pitchFamily="18" charset="0"/>
              </a:rPr>
              <a:t>Ribitsch v. Austria</a:t>
            </a:r>
            <a:r>
              <a:rPr lang="az-Latn-AZ" dirty="0">
                <a:latin typeface="Times New Roman" pitchFamily="18" charset="0"/>
                <a:cs typeface="Times New Roman" pitchFamily="18" charset="0"/>
              </a:rPr>
              <a:t>), 4 dekabr 1995-ci il, § 34, Series A no. 336, və </a:t>
            </a:r>
            <a:r>
              <a:rPr lang="az-Latn-AZ" i="1" dirty="0">
                <a:latin typeface="Times New Roman" pitchFamily="18" charset="0"/>
                <a:cs typeface="Times New Roman" pitchFamily="18" charset="0"/>
              </a:rPr>
              <a:t>Salman Türkiyəyə qarşı</a:t>
            </a:r>
            <a:r>
              <a:rPr lang="az-Latn-AZ" dirty="0">
                <a:latin typeface="Times New Roman" pitchFamily="18" charset="0"/>
                <a:cs typeface="Times New Roman" pitchFamily="18" charset="0"/>
              </a:rPr>
              <a:t> (</a:t>
            </a:r>
            <a:r>
              <a:rPr lang="az-Latn-AZ" i="1" dirty="0">
                <a:latin typeface="Times New Roman" pitchFamily="18" charset="0"/>
                <a:cs typeface="Times New Roman" pitchFamily="18" charset="0"/>
              </a:rPr>
              <a:t>Salman v. Turkey</a:t>
            </a:r>
            <a:r>
              <a:rPr lang="az-Latn-AZ" dirty="0">
                <a:latin typeface="Times New Roman" pitchFamily="18" charset="0"/>
                <a:cs typeface="Times New Roman" pitchFamily="18" charset="0"/>
              </a:rPr>
              <a:t>)</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64379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Sübutetmə yükü</a:t>
            </a:r>
            <a:endParaRPr lang="ru-RU" dirty="0"/>
          </a:p>
        </p:txBody>
      </p:sp>
      <p:sp>
        <p:nvSpPr>
          <p:cNvPr id="3" name="Объект 2"/>
          <p:cNvSpPr>
            <a:spLocks noGrp="1"/>
          </p:cNvSpPr>
          <p:nvPr>
            <p:ph idx="1"/>
          </p:nvPr>
        </p:nvSpPr>
        <p:spPr/>
        <p:txBody>
          <a:bodyPr>
            <a:noAutofit/>
          </a:bodyPr>
          <a:lstStyle/>
          <a:p>
            <a:pPr algn="just"/>
            <a:r>
              <a:rPr lang="az-Latn-AZ" sz="2000" dirty="0" smtClean="0">
                <a:latin typeface="Times New Roman" pitchFamily="18" charset="0"/>
                <a:cs typeface="Times New Roman" pitchFamily="18" charset="0"/>
              </a:rPr>
              <a:t>Ərizəçi həbsdə olduğu müddətdə pis rəftara məruz qalması ilə bağlı şübhə yaradan sübut təqdim etdikdə, özünün bu əmələ aid olmadığını sübut etmək vəzifəsi dövlətin üzərinə keçir. Həbs dövründə məhz dövlət bədən xəsarətlərinin səbəbləri ilə bağlı əsaslı izhatlar verməlidir. Bunun üçün əsas şərthəmin informasiya tam və ya qismən yalnız dövlətin sərəncamında olur. </a:t>
            </a:r>
          </a:p>
          <a:p>
            <a:pPr algn="just"/>
            <a:r>
              <a:rPr lang="az-Latn-AZ" sz="2000" dirty="0" smtClean="0">
                <a:latin typeface="Times New Roman" pitchFamily="18" charset="0"/>
                <a:cs typeface="Times New Roman" pitchFamily="18" charset="0"/>
              </a:rPr>
              <a:t>Berktay v </a:t>
            </a:r>
            <a:r>
              <a:rPr lang="ru-RU" sz="2000" dirty="0" err="1" smtClean="0">
                <a:latin typeface="Times New Roman" pitchFamily="18" charset="0"/>
                <a:cs typeface="Times New Roman" pitchFamily="18" charset="0"/>
              </a:rPr>
              <a:t>Turkey</a:t>
            </a:r>
            <a:r>
              <a:rPr lang="ru-RU" sz="2000" dirty="0" smtClean="0">
                <a:latin typeface="Times New Roman" pitchFamily="18" charset="0"/>
                <a:cs typeface="Times New Roman" pitchFamily="18" charset="0"/>
              </a:rPr>
              <a:t> (2001) </a:t>
            </a:r>
            <a:r>
              <a:rPr lang="az-Latn-AZ" sz="2000" dirty="0" smtClean="0">
                <a:latin typeface="Times New Roman" pitchFamily="18" charset="0"/>
                <a:cs typeface="Times New Roman" pitchFamily="18" charset="0"/>
              </a:rPr>
              <a:t>şində ərəizəçi polis tərəfidən həbs olunmuş və axtarış aparlması üçün 4-cü mərtəbədə yerləşən mənzilinə çatdırılmışdır. Ərizəçi iddia edirdi ki, o balkonun qapısını açanda onu balkondan yerə atdılar. Tibbi müayinə zamanı onun həyatı üçün təhlükəlivəziyyətdə olduğu müəyyənləşdirildi.</a:t>
            </a:r>
          </a:p>
          <a:p>
            <a:pPr algn="just"/>
            <a:r>
              <a:rPr lang="az-Latn-AZ" sz="2000" dirty="0" smtClean="0">
                <a:latin typeface="Times New Roman" pitchFamily="18" charset="0"/>
                <a:cs typeface="Times New Roman" pitchFamily="18" charset="0"/>
              </a:rPr>
              <a:t>Araşdırma zamanı Məhkəmə müəyyən etdi ki, şahid-polislərin xəsarətin səbəbləri barədə izahatları ziddiyyətlidir. Məhkəmə belə bir yekun qərar qəbul etdi ki, həbsdə olan şəxslə bağlı dövlət hadisənin baş verməsinə dair </a:t>
            </a:r>
            <a:r>
              <a:rPr lang="az-Latn-AZ" sz="2000" dirty="0">
                <a:latin typeface="Times New Roman" pitchFamily="18" charset="0"/>
                <a:cs typeface="Times New Roman" pitchFamily="18" charset="0"/>
              </a:rPr>
              <a:t>zərərçəkmiş şəxsin </a:t>
            </a:r>
            <a:r>
              <a:rPr lang="az-Latn-AZ" sz="2000" dirty="0" smtClean="0">
                <a:latin typeface="Times New Roman" pitchFamily="18" charset="0"/>
                <a:cs typeface="Times New Roman" pitchFamily="18" charset="0"/>
              </a:rPr>
              <a:t>ifadə etdiyi versiyasını inkar edən sübutlar təqdim etməlidir.</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858090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Sübutetmə yükü</a:t>
            </a:r>
            <a:endParaRPr lang="ru-RU" dirty="0"/>
          </a:p>
        </p:txBody>
      </p:sp>
      <p:sp>
        <p:nvSpPr>
          <p:cNvPr id="3" name="Объект 2"/>
          <p:cNvSpPr>
            <a:spLocks noGrp="1"/>
          </p:cNvSpPr>
          <p:nvPr>
            <p:ph idx="1"/>
          </p:nvPr>
        </p:nvSpPr>
        <p:spPr/>
        <p:txBody>
          <a:bodyPr>
            <a:normAutofit fontScale="55000" lnSpcReduction="20000"/>
          </a:bodyPr>
          <a:lstStyle/>
          <a:p>
            <a:pPr algn="just"/>
            <a:r>
              <a:rPr lang="en-US" dirty="0" smtClean="0">
                <a:latin typeface="Times New Roman" pitchFamily="18" charset="0"/>
                <a:cs typeface="Times New Roman" pitchFamily="18" charset="0"/>
              </a:rPr>
              <a:t>H</a:t>
            </a:r>
            <a:r>
              <a:rPr lang="az-Latn-AZ" dirty="0" smtClean="0">
                <a:latin typeface="Times New Roman" pitchFamily="18" charset="0"/>
                <a:cs typeface="Times New Roman" pitchFamily="18" charset="0"/>
              </a:rPr>
              <a:t>əbs zamanı bədən xəsarəti alan şəxslərlə bağlı sübutetmə yükü dövlətin üzərinə düşür. Bu halda şəxs bədən xəsarəti alırsa, dövlətin üzərinə tətbiq olunan gücün həddindən artıq olmadığını sübut etmək vəzifəsi meydana gəlir. </a:t>
            </a:r>
          </a:p>
          <a:p>
            <a:pPr algn="just"/>
            <a:r>
              <a:rPr lang="ru-RU" dirty="0" err="1" smtClean="0">
                <a:latin typeface="Times New Roman" pitchFamily="18" charset="0"/>
                <a:cs typeface="Times New Roman" pitchFamily="18" charset="0"/>
              </a:rPr>
              <a:t>Rehbock</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v </a:t>
            </a:r>
            <a:r>
              <a:rPr lang="ru-RU" dirty="0" err="1">
                <a:latin typeface="Times New Roman" pitchFamily="18" charset="0"/>
                <a:cs typeface="Times New Roman" pitchFamily="18" charset="0"/>
              </a:rPr>
              <a:t>Slovenia</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2002)</a:t>
            </a:r>
            <a:r>
              <a:rPr lang="az-Latn-AZ" dirty="0" smtClean="0">
                <a:latin typeface="Times New Roman" pitchFamily="18" charset="0"/>
                <a:cs typeface="Times New Roman" pitchFamily="18" charset="0"/>
              </a:rPr>
              <a:t> işində ərizəçi də daxil olmaqla narkotik ticarətində şübhəli ayılan 3 şəxsin əvvəlcədən planlaşdırılmış həbsində</a:t>
            </a:r>
            <a:r>
              <a:rPr lang="ru-RU"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13 polis zabiti  iştirak etmişdi.</a:t>
            </a:r>
          </a:p>
          <a:p>
            <a:pPr algn="just"/>
            <a:r>
              <a:rPr lang="az-Latn-AZ" dirty="0" smtClean="0">
                <a:latin typeface="Times New Roman" pitchFamily="18" charset="0"/>
                <a:cs typeface="Times New Roman" pitchFamily="18" charset="0"/>
              </a:rPr>
              <a:t>Tutulma zamanı ərizəçi iki tərəfdən çənə sümüyünün sınığı və üzündə xəsarətlər aldı.</a:t>
            </a:r>
          </a:p>
          <a:p>
            <a:pPr algn="just"/>
            <a:r>
              <a:rPr lang="az-Latn-AZ" dirty="0" smtClean="0">
                <a:latin typeface="Times New Roman" pitchFamily="18" charset="0"/>
                <a:cs typeface="Times New Roman" pitchFamily="18" charset="0"/>
              </a:rPr>
              <a:t>İşdə ərizəçinin polisə qarşı güc istifadə etdiyi və ya istəfadə ecəcəyi ilə bağlı hədələdiyi  ilə bağlı heç bir sübut yox idi.</a:t>
            </a:r>
          </a:p>
          <a:p>
            <a:pPr algn="just"/>
            <a:r>
              <a:rPr lang="az-Latn-AZ" dirty="0" smtClean="0">
                <a:latin typeface="Times New Roman" pitchFamily="18" charset="0"/>
                <a:cs typeface="Times New Roman" pitchFamily="18" charset="0"/>
              </a:rPr>
              <a:t>Bununla bağlı araşdırma aparılsa da, iş üzrə polisin nümayəndələri isisna olmaqla nə ərizəçi, nə də həbs olunmuş digər şəxslər və ya digə şahidlər dindirilməmişdir. </a:t>
            </a:r>
          </a:p>
          <a:p>
            <a:pPr algn="just"/>
            <a:r>
              <a:rPr lang="az-Latn-AZ" dirty="0" smtClean="0">
                <a:latin typeface="Times New Roman" pitchFamily="18" charset="0"/>
                <a:cs typeface="Times New Roman" pitchFamily="18" charset="0"/>
              </a:rPr>
              <a:t>Cavabdeh-hökümət əsaslandırma etmədən belə bir izahat verdi ki, polis həbsin aparılması üçün zəruri olan gücdən istifadə etmişdir. </a:t>
            </a:r>
          </a:p>
          <a:p>
            <a:pPr algn="just"/>
            <a:r>
              <a:rPr lang="az-Latn-AZ" dirty="0" smtClean="0">
                <a:latin typeface="Times New Roman" pitchFamily="18" charset="0"/>
                <a:cs typeface="Times New Roman" pitchFamily="18" charset="0"/>
              </a:rPr>
              <a:t>Vurulan xəsarətlərin ağırlığı, həmçinin mübahsənin hallarının heç bir dövlətdaxili məhkəmələrdə baxılmamasını nəzərə alaraq Məhkəmə sübutetmə yükünü cavabdeh-dövlətin üzərinə qoydu ki, o da, istifadə olunan gücün həddini aşmadığını ağlabatan əsasladırma ilə izah etməlidir.</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26418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Sübutetmə yükü</a:t>
            </a:r>
            <a:endParaRPr lang="ru-RU" dirty="0"/>
          </a:p>
        </p:txBody>
      </p:sp>
      <p:sp>
        <p:nvSpPr>
          <p:cNvPr id="3" name="Объект 2"/>
          <p:cNvSpPr>
            <a:spLocks noGrp="1"/>
          </p:cNvSpPr>
          <p:nvPr>
            <p:ph idx="1"/>
          </p:nvPr>
        </p:nvSpPr>
        <p:spPr/>
        <p:txBody>
          <a:bodyPr>
            <a:normAutofit fontScale="55000" lnSpcReduction="20000"/>
          </a:bodyPr>
          <a:lstStyle/>
          <a:p>
            <a:pPr algn="just"/>
            <a:r>
              <a:rPr lang="az-Latn-AZ" dirty="0" smtClean="0">
                <a:latin typeface="Times New Roman" pitchFamily="18" charset="0"/>
                <a:cs typeface="Times New Roman" pitchFamily="18" charset="0"/>
              </a:rPr>
              <a:t>Dövlətin tətbiq etdiyi gücün  hədinin uyğunluğunu sübut etmək yükününün dərəcəsini qiymətləndirərkən Məhkəmə zərər çəkmiş şəxsin davranışını nəzərə alınır. </a:t>
            </a:r>
            <a:r>
              <a:rPr lang="ru-RU" dirty="0" err="1" smtClean="0">
                <a:latin typeface="Times New Roman" pitchFamily="18" charset="0"/>
                <a:cs typeface="Times New Roman" pitchFamily="18" charset="0"/>
              </a:rPr>
              <a:t>Berlinski</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v </a:t>
            </a:r>
            <a:r>
              <a:rPr lang="ru-RU" dirty="0" err="1">
                <a:latin typeface="Times New Roman" pitchFamily="18" charset="0"/>
                <a:cs typeface="Times New Roman" pitchFamily="18" charset="0"/>
              </a:rPr>
              <a:t>Poland</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2002)</a:t>
            </a:r>
            <a:r>
              <a:rPr lang="az-Latn-AZ" dirty="0" smtClean="0">
                <a:latin typeface="Times New Roman" pitchFamily="18" charset="0"/>
                <a:cs typeface="Times New Roman" pitchFamily="18" charset="0"/>
              </a:rPr>
              <a:t> işində idmançı (kulturist) ərizəçilər iddi aedirdilər ki</a:t>
            </a:r>
            <a:r>
              <a:rPr lang="az-Latn-AZ" dirty="0">
                <a:latin typeface="Times New Roman" pitchFamily="18" charset="0"/>
                <a:cs typeface="Times New Roman" pitchFamily="18" charset="0"/>
              </a:rPr>
              <a:t>, onlar idman klubunda </a:t>
            </a:r>
            <a:r>
              <a:rPr lang="az-Latn-AZ" dirty="0" smtClean="0">
                <a:latin typeface="Times New Roman" pitchFamily="18" charset="0"/>
                <a:cs typeface="Times New Roman" pitchFamily="18" charset="0"/>
              </a:rPr>
              <a:t>tutulduqdan sonra polis tərəfindən döyülmüşdülər. Işin halları şübhəli olsa da, Məhkəmə bədən xəsarətlərinin həbs zamanı yetirildiyini qəbul etdi.</a:t>
            </a:r>
            <a:r>
              <a:rPr lang="ru-RU" dirty="0" smtClean="0">
                <a:latin typeface="Times New Roman" pitchFamily="18" charset="0"/>
                <a:cs typeface="Times New Roman" pitchFamily="18" charset="0"/>
              </a:rPr>
              <a:t> </a:t>
            </a:r>
            <a:endParaRPr lang="az-Latn-AZ" dirty="0" smtClean="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Məhkəmə qərarırnda qeyd etdi ki, ərizəçilər hadisələrin gözlənilməz inkişafı zəminində polisin çağırılmasını təəb edən əməliyyat prosesində həbs olunmuşdular. Baxmayaraq ki, say etibarilə 6 polis zabiti ərizəçilərdən çox idi, burada polisin qanuni tələblrinə tabe olmayan ərizəçilərin peşəkar body buldinq idmanı ilə məşğul olmasını, damn klubunun tərk edilməsi barədə qanuni tələblərinə tabe olmamış, tutulma zamanı iki polis zabitinin ayağına xəsarət yetirmişlər. Odlu silhadan atəş açağı ilə hədələdikdən sonra ərizəçilər qanuni tələblərə tabe olmuş və yekunda ictimai asayışı qoruyanlara müqavimət göstərmə pozuntusunda təqsirli bilinmişdlər. </a:t>
            </a:r>
          </a:p>
          <a:p>
            <a:pPr algn="just"/>
            <a:r>
              <a:rPr lang="az-Latn-AZ" dirty="0" smtClean="0">
                <a:latin typeface="Times New Roman" pitchFamily="18" charset="0"/>
                <a:cs typeface="Times New Roman" pitchFamily="18" charset="0"/>
              </a:rPr>
              <a:t>Məhkəmə qeyd edir ki, bu hallar ərizəçilərin ziyanınadır. Məhkəmə qərarında göstərdi ki, həbs zamanı ərizəçi müqavimət göstərəkə gücdən istifadə edirsə, «dövlətin üzərinə düşən gücün həddində istifadə edilməsini sübut etmək yükü nisbətən zəif olur»(paraqraf 62)</a:t>
            </a:r>
          </a:p>
        </p:txBody>
      </p:sp>
    </p:spTree>
    <p:extLst>
      <p:ext uri="{BB962C8B-B14F-4D97-AF65-F5344CB8AC3E}">
        <p14:creationId xmlns:p14="http://schemas.microsoft.com/office/powerpoint/2010/main" xmlns="" val="4085483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3-cü maddə ilə bğlı </a:t>
            </a:r>
            <a:r>
              <a:rPr lang="az-Latn-AZ" b="1" dirty="0" smtClean="0"/>
              <a:t>sübutetmə standartı</a:t>
            </a:r>
            <a:endParaRPr lang="ru-RU" b="1" dirty="0"/>
          </a:p>
        </p:txBody>
      </p:sp>
      <p:sp>
        <p:nvSpPr>
          <p:cNvPr id="3" name="Объект 2"/>
          <p:cNvSpPr>
            <a:spLocks noGrp="1"/>
          </p:cNvSpPr>
          <p:nvPr>
            <p:ph idx="1"/>
          </p:nvPr>
        </p:nvSpPr>
        <p:spPr/>
        <p:txBody>
          <a:bodyPr>
            <a:noAutofit/>
          </a:bodyPr>
          <a:lstStyle/>
          <a:p>
            <a:pPr algn="just"/>
            <a:r>
              <a:rPr lang="ru-RU" sz="1600" dirty="0" err="1" smtClean="0">
                <a:latin typeface="Times New Roman" pitchFamily="18" charset="0"/>
                <a:cs typeface="Times New Roman" pitchFamily="18" charset="0"/>
              </a:rPr>
              <a:t>Ireland</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v </a:t>
            </a:r>
            <a:r>
              <a:rPr lang="ru-RU" sz="1600" dirty="0" err="1">
                <a:latin typeface="Times New Roman" pitchFamily="18" charset="0"/>
                <a:cs typeface="Times New Roman" pitchFamily="18" charset="0"/>
              </a:rPr>
              <a:t>United</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Kingdom</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1978)</a:t>
            </a:r>
            <a:r>
              <a:rPr lang="az-Latn-AZ" sz="1600" dirty="0" smtClean="0">
                <a:latin typeface="Times New Roman" pitchFamily="18" charset="0"/>
                <a:cs typeface="Times New Roman" pitchFamily="18" charset="0"/>
              </a:rPr>
              <a:t> işində Məhkəmə qeyd edir ki, </a:t>
            </a:r>
            <a:r>
              <a:rPr lang="az-Latn-AZ" sz="1600" dirty="0">
                <a:latin typeface="Times New Roman" pitchFamily="18" charset="0"/>
                <a:cs typeface="Times New Roman" pitchFamily="18" charset="0"/>
              </a:rPr>
              <a:t>Məhkəmə «ağlabatan </a:t>
            </a:r>
            <a:r>
              <a:rPr lang="az-Latn-AZ" sz="1600" dirty="0" smtClean="0">
                <a:latin typeface="Times New Roman" pitchFamily="18" charset="0"/>
                <a:cs typeface="Times New Roman" pitchFamily="18" charset="0"/>
              </a:rPr>
              <a:t>şübhələrin olmaması» standartını tətbiq edir.Bu meyar dövlətdaxili hüquq sistemində cinayət hüququ normalarına ekvivalent deyil. </a:t>
            </a:r>
          </a:p>
          <a:p>
            <a:pPr algn="just"/>
            <a:endParaRPr lang="az-Latn-AZ" sz="1600" dirty="0" smtClean="0">
              <a:latin typeface="Times New Roman" pitchFamily="18" charset="0"/>
              <a:cs typeface="Times New Roman" pitchFamily="18" charset="0"/>
            </a:endParaRPr>
          </a:p>
          <a:p>
            <a:pPr algn="just"/>
            <a:r>
              <a:rPr lang="ru-RU" sz="1600" dirty="0" err="1" smtClean="0">
                <a:latin typeface="Times New Roman" pitchFamily="18" charset="0"/>
                <a:cs typeface="Times New Roman" pitchFamily="18" charset="0"/>
              </a:rPr>
              <a:t>Mathew</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v </a:t>
            </a:r>
            <a:r>
              <a:rPr lang="ru-RU" sz="1600" dirty="0" err="1">
                <a:latin typeface="Times New Roman" pitchFamily="18" charset="0"/>
                <a:cs typeface="Times New Roman" pitchFamily="18" charset="0"/>
              </a:rPr>
              <a:t>Netherlands</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2005)</a:t>
            </a:r>
            <a:r>
              <a:rPr lang="az-Latn-AZ" sz="1600" dirty="0">
                <a:latin typeface="Times New Roman" pitchFamily="18" charset="0"/>
                <a:cs typeface="Times New Roman" pitchFamily="18" charset="0"/>
              </a:rPr>
              <a:t> </a:t>
            </a:r>
            <a:r>
              <a:rPr lang="az-Latn-AZ" sz="1600" dirty="0" smtClean="0">
                <a:latin typeface="Times New Roman" pitchFamily="18" charset="0"/>
                <a:cs typeface="Times New Roman" pitchFamily="18" charset="0"/>
              </a:rPr>
              <a:t>işində Məhkəmə qeyd etdi ki, sübutlrın qiymətləndirilməsi zamanı «ağlabatan şübhənin olmaması» standartını tətbiq etdi. Lakin məhkəmə bu zaman dövlətdaxili məhkəmə sistemlərinin tətbiq etdiyi mzmununda nəzərdə tutmur.  Məhkəmənin rolu Konvensiya çərçivəsində iştirakçı dövlətlərin məsuliyyətini müəyyən etməkdir. Hər bir halda sübutetmə standartını ərizəçi və dövlət ödəməlidirlər.</a:t>
            </a:r>
          </a:p>
          <a:p>
            <a:pPr algn="just"/>
            <a:endParaRPr lang="az-Latn-AZ" sz="1600" dirty="0" smtClean="0">
              <a:latin typeface="Times New Roman" pitchFamily="18" charset="0"/>
              <a:cs typeface="Times New Roman" pitchFamily="18" charset="0"/>
            </a:endParaRPr>
          </a:p>
          <a:p>
            <a:pPr algn="just"/>
            <a:r>
              <a:rPr lang="ru-RU" sz="1600" dirty="0" err="1" smtClean="0">
                <a:latin typeface="Times New Roman" pitchFamily="18" charset="0"/>
                <a:cs typeface="Times New Roman" pitchFamily="18" charset="0"/>
              </a:rPr>
              <a:t>Labita</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v </a:t>
            </a:r>
            <a:r>
              <a:rPr lang="ru-RU" sz="1600" dirty="0" err="1">
                <a:latin typeface="Times New Roman" pitchFamily="18" charset="0"/>
                <a:cs typeface="Times New Roman" pitchFamily="18" charset="0"/>
              </a:rPr>
              <a:t>Italy</a:t>
            </a: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2000)</a:t>
            </a:r>
            <a:r>
              <a:rPr lang="az-Latn-AZ" sz="1600" dirty="0" smtClean="0">
                <a:latin typeface="Times New Roman" pitchFamily="18" charset="0"/>
                <a:cs typeface="Times New Roman" pitchFamily="18" charset="0"/>
              </a:rPr>
              <a:t> işində ərizəçi iddia etsə də ki, ona qarşı 3-ü maddə ilə qadağan olunmuş davranış sərgilənmişdir, onun edikləri tibbi müayinənin nəticləri ilə təsdiqlənmirdi. Ona həkimin xidmətlərindən istifadə edilməsinə imkan verilmədiyini təsdiqləyən heçbir faktla təsdiqlənmir. O bir neçə dəfə cəzaəkmə müəssisəsinin həkimin yanında olmuşdur. Ona müdafiəçinin xidmətlərində istifadə etmək imkanı verilmişdir.  Bu halda da, məhkəmə sübutetmə standartının ödənmədiyi qənaətinə gəldi.</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37696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Sübutetmə standartı</a:t>
            </a:r>
            <a:endParaRPr lang="ru-RU" dirty="0"/>
          </a:p>
        </p:txBody>
      </p:sp>
      <p:sp>
        <p:nvSpPr>
          <p:cNvPr id="3" name="Объект 2"/>
          <p:cNvSpPr>
            <a:spLocks noGrp="1"/>
          </p:cNvSpPr>
          <p:nvPr>
            <p:ph idx="1"/>
          </p:nvPr>
        </p:nvSpPr>
        <p:spPr/>
        <p:txBody>
          <a:bodyPr>
            <a:normAutofit/>
          </a:bodyPr>
          <a:lstStyle/>
          <a:p>
            <a:pPr algn="just"/>
            <a:r>
              <a:rPr lang="az-Latn-AZ" dirty="0" smtClean="0"/>
              <a:t>Həbsdə saxlama şəraiti ilə bağlı işlərdə hesabatlar və beynəlxaql meyarlar</a:t>
            </a:r>
          </a:p>
          <a:p>
            <a:pPr algn="just"/>
            <a:r>
              <a:rPr lang="az-Latn-AZ" dirty="0" smtClean="0"/>
              <a:t>Həbsdə saxlama işlri üzrə Məhkəmə tez-tez İşgənclərə qarşı Komitəsinin hazırladığı kriteriyaara əsaslanır. </a:t>
            </a:r>
          </a:p>
          <a:p>
            <a:pPr algn="just"/>
            <a:r>
              <a:rPr lang="az-Latn-AZ" dirty="0" smtClean="0"/>
              <a:t>Bəzən Məhkəmə BMT tərəfindən işlənib hazırlanmış həbs olunmuş şəxslərlə  minimal davranışstandartlarına istinad edir.</a:t>
            </a:r>
            <a:endParaRPr lang="az-Latn-AZ" dirty="0">
              <a:latin typeface="Times New Roman" pitchFamily="18" charset="0"/>
              <a:cs typeface="Times New Roman" pitchFamily="18" charset="0"/>
            </a:endParaRPr>
          </a:p>
        </p:txBody>
      </p:sp>
    </p:spTree>
    <p:extLst>
      <p:ext uri="{BB962C8B-B14F-4D97-AF65-F5344CB8AC3E}">
        <p14:creationId xmlns:p14="http://schemas.microsoft.com/office/powerpoint/2010/main" xmlns="" val="31157447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1439</Words>
  <Application>Microsoft Office PowerPoint</Application>
  <PresentationFormat>Экран (4:3)</PresentationFormat>
  <Paragraphs>59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3-cü Maddənin prosessual aspektləri</vt:lpstr>
      <vt:lpstr>Sübutetmə yükü</vt:lpstr>
      <vt:lpstr>Sübutetmə yükü</vt:lpstr>
      <vt:lpstr>Mehdiyev Azərbaycana qarşı</vt:lpstr>
      <vt:lpstr>Sübutetmə yükü</vt:lpstr>
      <vt:lpstr>Sübutetmə yükü</vt:lpstr>
      <vt:lpstr>Sübutetmə yükü</vt:lpstr>
      <vt:lpstr>3-cü maddə ilə bğlı sübutetmə standartı</vt:lpstr>
      <vt:lpstr>Sübutetmə standartı</vt:lpstr>
      <vt:lpstr>Sübuetmə standartı</vt:lpstr>
      <vt:lpstr>Sübutetmə standartı</vt:lpstr>
      <vt:lpstr>Sübutetmə standartı</vt:lpstr>
      <vt:lpstr>Sübutetmə standartı</vt:lpstr>
      <vt:lpstr>HAKİM SİCİLİANOSUN QİSMƏN FƏRQLİ RƏYİ</vt:lpstr>
      <vt:lpstr>Sübutetmə yükü</vt:lpstr>
      <vt:lpstr>Diqqətinizə görə təşəkkür edirəm!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3-cü Maddənin prosessual aspektləri. Dövlətin pozitiv və neqativ öhdəlikləri. Sübutetmə standartı.</dc:title>
  <dc:creator>iUser</dc:creator>
  <cp:lastModifiedBy>samsung</cp:lastModifiedBy>
  <cp:revision>84</cp:revision>
  <dcterms:created xsi:type="dcterms:W3CDTF">2017-04-19T04:03:59Z</dcterms:created>
  <dcterms:modified xsi:type="dcterms:W3CDTF">2017-07-16T10:38:30Z</dcterms:modified>
</cp:coreProperties>
</file>