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69" r:id="rId2"/>
    <p:sldId id="271" r:id="rId3"/>
    <p:sldId id="256" r:id="rId4"/>
    <p:sldId id="257" r:id="rId5"/>
    <p:sldId id="258" r:id="rId6"/>
    <p:sldId id="260" r:id="rId7"/>
    <p:sldId id="261" r:id="rId8"/>
    <p:sldId id="263" r:id="rId9"/>
    <p:sldId id="264" r:id="rId10"/>
    <p:sldId id="268" r:id="rId11"/>
    <p:sldId id="265" r:id="rId12"/>
    <p:sldId id="266" r:id="rId13"/>
    <p:sldId id="267"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11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621E0-251A-4037-98B3-E467CF1E894E}" type="datetimeFigureOut">
              <a:rPr lang="en-US" smtClean="0"/>
              <a:pPr/>
              <a:t>7/4/2016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21D0F-D1BA-4752-9019-1A997F6FE5ED}" type="slidenum">
              <a:rPr lang="en-US" smtClean="0"/>
              <a:pPr/>
              <a:t>‹#›</a:t>
            </a:fld>
            <a:endParaRPr lang="en-US"/>
          </a:p>
        </p:txBody>
      </p:sp>
    </p:spTree>
    <p:extLst>
      <p:ext uri="{BB962C8B-B14F-4D97-AF65-F5344CB8AC3E}">
        <p14:creationId xmlns:p14="http://schemas.microsoft.com/office/powerpoint/2010/main" val="47560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E21D0F-D1BA-4752-9019-1A997F6FE5ED}" type="slidenum">
              <a:rPr lang="en-US" smtClean="0"/>
              <a:pPr/>
              <a:t>9</a:t>
            </a:fld>
            <a:endParaRPr lang="en-US"/>
          </a:p>
        </p:txBody>
      </p:sp>
    </p:spTree>
    <p:extLst>
      <p:ext uri="{BB962C8B-B14F-4D97-AF65-F5344CB8AC3E}">
        <p14:creationId xmlns:p14="http://schemas.microsoft.com/office/powerpoint/2010/main" val="216711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672EB36-83E2-4777-BF14-45AD340076C4}" type="datetime1">
              <a:rPr lang="tr-TR" smtClean="0"/>
              <a:pPr/>
              <a:t>04.07.2016</a:t>
            </a:fld>
            <a:endParaRPr lang="tr-TR"/>
          </a:p>
        </p:txBody>
      </p:sp>
      <p:sp>
        <p:nvSpPr>
          <p:cNvPr id="19" name="Нижний колонтитул 18"/>
          <p:cNvSpPr>
            <a:spLocks noGrp="1"/>
          </p:cNvSpPr>
          <p:nvPr>
            <p:ph type="ftr" sz="quarter" idx="11"/>
          </p:nvPr>
        </p:nvSpPr>
        <p:spPr/>
        <p:txBody>
          <a:bodyPr/>
          <a:lstStyle/>
          <a:p>
            <a:endParaRPr lang="tr-TR"/>
          </a:p>
        </p:txBody>
      </p:sp>
      <p:sp>
        <p:nvSpPr>
          <p:cNvPr id="27" name="Номер слайда 26"/>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32324D-D287-4FC4-A78E-8B38F5515BF0}" type="datetime1">
              <a:rPr lang="tr-TR" smtClean="0"/>
              <a:pPr/>
              <a:t>04.07.2016</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FCAD78-6EAC-419F-9459-C1893B9F56EC}" type="datetime1">
              <a:rPr lang="tr-TR" smtClean="0"/>
              <a:pPr/>
              <a:t>04.07.2016</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95B5E5-C923-416F-90F0-186CB30A51D8}" type="datetime1">
              <a:rPr lang="tr-TR" smtClean="0"/>
              <a:pPr/>
              <a:t>04.07.2016</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6EDBC42-0CD9-4010-BC63-554F442C26EC}" type="datetime1">
              <a:rPr lang="tr-TR" smtClean="0"/>
              <a:pPr/>
              <a:t>04.07.2016</a:t>
            </a:fld>
            <a:endParaRPr lang="tr-TR"/>
          </a:p>
        </p:txBody>
      </p:sp>
      <p:sp>
        <p:nvSpPr>
          <p:cNvPr id="5" name="Нижний колонтитул 4"/>
          <p:cNvSpPr>
            <a:spLocks noGrp="1"/>
          </p:cNvSpPr>
          <p:nvPr>
            <p:ph type="ftr" sz="quarter" idx="11"/>
          </p:nvPr>
        </p:nvSpPr>
        <p:spPr/>
        <p:txBody>
          <a:bodyPr/>
          <a:lstStyle/>
          <a:p>
            <a:endParaRPr lang="tr-TR"/>
          </a:p>
        </p:txBody>
      </p:sp>
      <p:sp>
        <p:nvSpPr>
          <p:cNvPr id="6" name="Номер слайда 5"/>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9BF8CB-D3D4-4319-A12C-B505AAAF7201}" type="datetime1">
              <a:rPr lang="tr-TR" smtClean="0"/>
              <a:pPr/>
              <a:t>04.07.2016</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E31D9BC-C710-426F-AD0D-E302E180A3A4}" type="datetime1">
              <a:rPr lang="tr-TR" smtClean="0"/>
              <a:pPr/>
              <a:t>04.07.2016</a:t>
            </a:fld>
            <a:endParaRPr lang="tr-TR"/>
          </a:p>
        </p:txBody>
      </p:sp>
      <p:sp>
        <p:nvSpPr>
          <p:cNvPr id="8" name="Нижний колонтитул 7"/>
          <p:cNvSpPr>
            <a:spLocks noGrp="1"/>
          </p:cNvSpPr>
          <p:nvPr>
            <p:ph type="ftr" sz="quarter" idx="11"/>
          </p:nvPr>
        </p:nvSpPr>
        <p:spPr/>
        <p:txBody>
          <a:bodyPr/>
          <a:lstStyle/>
          <a:p>
            <a:endParaRPr lang="tr-TR"/>
          </a:p>
        </p:txBody>
      </p:sp>
      <p:sp>
        <p:nvSpPr>
          <p:cNvPr id="9" name="Номер слайда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15C86C-C523-47BF-8309-D7302400CFE1}" type="datetime1">
              <a:rPr lang="tr-TR" smtClean="0"/>
              <a:pPr/>
              <a:t>04.07.2016</a:t>
            </a:fld>
            <a:endParaRPr lang="tr-TR"/>
          </a:p>
        </p:txBody>
      </p:sp>
      <p:sp>
        <p:nvSpPr>
          <p:cNvPr id="4" name="Нижний колонтитул 3"/>
          <p:cNvSpPr>
            <a:spLocks noGrp="1"/>
          </p:cNvSpPr>
          <p:nvPr>
            <p:ph type="ftr" sz="quarter" idx="11"/>
          </p:nvPr>
        </p:nvSpPr>
        <p:spPr/>
        <p:txBody>
          <a:bodyPr/>
          <a:lstStyle/>
          <a:p>
            <a:endParaRPr lang="tr-TR"/>
          </a:p>
        </p:txBody>
      </p:sp>
      <p:sp>
        <p:nvSpPr>
          <p:cNvPr id="5" name="Номер слайда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F25386-71A7-445F-BB58-59CDF4D4FFC6}" type="datetime1">
              <a:rPr lang="tr-TR" smtClean="0"/>
              <a:pPr/>
              <a:t>04.07.2016</a:t>
            </a:fld>
            <a:endParaRPr lang="tr-TR"/>
          </a:p>
        </p:txBody>
      </p:sp>
      <p:sp>
        <p:nvSpPr>
          <p:cNvPr id="3" name="Нижний колонтитул 2"/>
          <p:cNvSpPr>
            <a:spLocks noGrp="1"/>
          </p:cNvSpPr>
          <p:nvPr>
            <p:ph type="ftr" sz="quarter" idx="11"/>
          </p:nvPr>
        </p:nvSpPr>
        <p:spPr/>
        <p:txBody>
          <a:bodyPr/>
          <a:lstStyle/>
          <a:p>
            <a:endParaRPr lang="tr-TR"/>
          </a:p>
        </p:txBody>
      </p:sp>
      <p:sp>
        <p:nvSpPr>
          <p:cNvPr id="4" name="Номер слайда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FC0C3F9-7849-42D4-BE49-511315825506}" type="datetime1">
              <a:rPr lang="tr-TR" smtClean="0"/>
              <a:pPr/>
              <a:t>04.07.2016</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7D6789A-850A-4215-B394-8D36ACED9BD9}" type="datetime1">
              <a:rPr lang="tr-TR" smtClean="0"/>
              <a:pPr/>
              <a:t>04.07.2016</a:t>
            </a:fld>
            <a:endParaRPr lang="tr-TR"/>
          </a:p>
        </p:txBody>
      </p:sp>
      <p:sp>
        <p:nvSpPr>
          <p:cNvPr id="6" name="Нижний колонтитул 5"/>
          <p:cNvSpPr>
            <a:spLocks noGrp="1"/>
          </p:cNvSpPr>
          <p:nvPr>
            <p:ph type="ftr" sz="quarter" idx="11"/>
          </p:nvPr>
        </p:nvSpPr>
        <p:spPr/>
        <p:txBody>
          <a:bodyPr/>
          <a:lstStyle/>
          <a:p>
            <a:endParaRPr lang="tr-TR"/>
          </a:p>
        </p:txBody>
      </p:sp>
      <p:sp>
        <p:nvSpPr>
          <p:cNvPr id="7" name="Номер слайда 6"/>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789086-8AE5-4FF5-A638-80BC58E5F4D7}" type="datetime1">
              <a:rPr lang="tr-TR" smtClean="0"/>
              <a:pPr/>
              <a:t>04.07.2016</a:t>
            </a:fld>
            <a:endParaRPr lang="tr-T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hamidovbabek@yaho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708920"/>
            <a:ext cx="8786874" cy="1152128"/>
          </a:xfrm>
        </p:spPr>
        <p:txBody>
          <a:bodyPr>
            <a:noAutofit/>
          </a:bodyPr>
          <a:lstStyle/>
          <a:p>
            <a:pPr algn="ctr"/>
            <a:r>
              <a:rPr lang="en-US" sz="2600" dirty="0" err="1">
                <a:solidFill>
                  <a:srgbClr val="FFFF00"/>
                </a:solidFill>
              </a:rPr>
              <a:t>Avropa</a:t>
            </a:r>
            <a:r>
              <a:rPr lang="en-US" sz="2600" dirty="0">
                <a:solidFill>
                  <a:srgbClr val="FFFF00"/>
                </a:solidFill>
              </a:rPr>
              <a:t> </a:t>
            </a:r>
            <a:r>
              <a:rPr lang="en-US" sz="2600" dirty="0" err="1">
                <a:solidFill>
                  <a:srgbClr val="FFFF00"/>
                </a:solidFill>
              </a:rPr>
              <a:t>Birliyi</a:t>
            </a:r>
            <a:r>
              <a:rPr lang="en-US" sz="2600" dirty="0">
                <a:solidFill>
                  <a:srgbClr val="FFFF00"/>
                </a:solidFill>
              </a:rPr>
              <a:t> </a:t>
            </a:r>
            <a:r>
              <a:rPr lang="en-US" sz="2600" dirty="0" err="1">
                <a:solidFill>
                  <a:srgbClr val="FFFF00"/>
                </a:solidFill>
              </a:rPr>
              <a:t>və</a:t>
            </a:r>
            <a:r>
              <a:rPr lang="en-US" sz="2600" dirty="0">
                <a:solidFill>
                  <a:srgbClr val="FFFF00"/>
                </a:solidFill>
              </a:rPr>
              <a:t> </a:t>
            </a:r>
            <a:r>
              <a:rPr lang="en-US" sz="2600" dirty="0" err="1">
                <a:solidFill>
                  <a:srgbClr val="FFFF00"/>
                </a:solidFill>
              </a:rPr>
              <a:t>Avropa</a:t>
            </a:r>
            <a:r>
              <a:rPr lang="en-US" sz="2600" dirty="0">
                <a:solidFill>
                  <a:srgbClr val="FFFF00"/>
                </a:solidFill>
              </a:rPr>
              <a:t> </a:t>
            </a:r>
            <a:r>
              <a:rPr lang="en-US" sz="2600" dirty="0" err="1">
                <a:solidFill>
                  <a:srgbClr val="FFFF00"/>
                </a:solidFill>
              </a:rPr>
              <a:t>Şurasının</a:t>
            </a:r>
            <a:r>
              <a:rPr lang="en-US" sz="2600" dirty="0">
                <a:solidFill>
                  <a:srgbClr val="FFFF00"/>
                </a:solidFill>
              </a:rPr>
              <a:t> </a:t>
            </a:r>
            <a:r>
              <a:rPr lang="en-US" sz="2600" dirty="0" err="1">
                <a:solidFill>
                  <a:srgbClr val="FFFF00"/>
                </a:solidFill>
              </a:rPr>
              <a:t>Birgə</a:t>
            </a:r>
            <a:r>
              <a:rPr lang="en-US" sz="2600" dirty="0">
                <a:solidFill>
                  <a:srgbClr val="FFFF00"/>
                </a:solidFill>
              </a:rPr>
              <a:t> </a:t>
            </a:r>
            <a:r>
              <a:rPr lang="en-US" sz="2600" dirty="0" err="1">
                <a:solidFill>
                  <a:srgbClr val="FFFF00"/>
                </a:solidFill>
              </a:rPr>
              <a:t>Proqramı</a:t>
            </a:r>
            <a:r>
              <a:rPr lang="en-US" sz="2600" dirty="0">
                <a:solidFill>
                  <a:srgbClr val="FFFF00"/>
                </a:solidFill>
              </a:rPr>
              <a:t> </a:t>
            </a:r>
            <a:br>
              <a:rPr lang="en-US" sz="2600" dirty="0">
                <a:solidFill>
                  <a:srgbClr val="FFFF00"/>
                </a:solidFill>
              </a:rPr>
            </a:br>
            <a:r>
              <a:rPr lang="en-US" sz="2600" dirty="0" err="1">
                <a:solidFill>
                  <a:srgbClr val="FFFF00"/>
                </a:solidFill>
              </a:rPr>
              <a:t>əsasında</a:t>
            </a:r>
            <a:r>
              <a:rPr lang="en-US" sz="2600" dirty="0">
                <a:solidFill>
                  <a:srgbClr val="FFFF00"/>
                </a:solidFill>
              </a:rPr>
              <a:t>, </a:t>
            </a:r>
            <a:r>
              <a:rPr lang="en-US" sz="2600" dirty="0" err="1">
                <a:solidFill>
                  <a:srgbClr val="FFFF00"/>
                </a:solidFill>
              </a:rPr>
              <a:t>Ədliyyə</a:t>
            </a:r>
            <a:r>
              <a:rPr lang="en-US" sz="2600" dirty="0">
                <a:solidFill>
                  <a:srgbClr val="FFFF00"/>
                </a:solidFill>
              </a:rPr>
              <a:t> </a:t>
            </a:r>
            <a:r>
              <a:rPr lang="en-US" sz="2600" dirty="0" err="1">
                <a:solidFill>
                  <a:srgbClr val="FFFF00"/>
                </a:solidFill>
              </a:rPr>
              <a:t>Akademiyası</a:t>
            </a:r>
            <a:r>
              <a:rPr lang="en-US" sz="2600" dirty="0">
                <a:solidFill>
                  <a:srgbClr val="FFFF00"/>
                </a:solidFill>
              </a:rPr>
              <a:t> </a:t>
            </a:r>
            <a:r>
              <a:rPr lang="en-US" sz="2600" dirty="0" err="1">
                <a:solidFill>
                  <a:srgbClr val="FFFF00"/>
                </a:solidFill>
              </a:rPr>
              <a:t>ilə</a:t>
            </a:r>
            <a:r>
              <a:rPr lang="en-US" sz="2600" dirty="0">
                <a:solidFill>
                  <a:srgbClr val="FFFF00"/>
                </a:solidFill>
              </a:rPr>
              <a:t> </a:t>
            </a:r>
            <a:r>
              <a:rPr lang="en-US" sz="2600" dirty="0" err="1">
                <a:solidFill>
                  <a:srgbClr val="FFFF00"/>
                </a:solidFill>
              </a:rPr>
              <a:t>birgə</a:t>
            </a:r>
            <a:r>
              <a:rPr lang="en-US" sz="2600" dirty="0">
                <a:solidFill>
                  <a:srgbClr val="FFFF00"/>
                </a:solidFill>
              </a:rPr>
              <a:t> </a:t>
            </a:r>
            <a:r>
              <a:rPr lang="en-US" sz="2600" dirty="0" err="1">
                <a:solidFill>
                  <a:srgbClr val="FFFF00"/>
                </a:solidFill>
              </a:rPr>
              <a:t>həyata</a:t>
            </a:r>
            <a:r>
              <a:rPr lang="en-US" sz="2600" dirty="0">
                <a:solidFill>
                  <a:srgbClr val="FFFF00"/>
                </a:solidFill>
              </a:rPr>
              <a:t> </a:t>
            </a:r>
            <a:r>
              <a:rPr lang="en-US" sz="2600" dirty="0" err="1">
                <a:solidFill>
                  <a:srgbClr val="FFFF00"/>
                </a:solidFill>
              </a:rPr>
              <a:t>keçirilən</a:t>
            </a:r>
            <a:r>
              <a:rPr lang="en-US" sz="2600" dirty="0">
                <a:solidFill>
                  <a:srgbClr val="FFFF00"/>
                </a:solidFill>
              </a:rPr>
              <a:t> </a:t>
            </a:r>
            <a:r>
              <a:rPr lang="en-US" sz="2600" dirty="0" err="1">
                <a:solidFill>
                  <a:srgbClr val="FFFF00"/>
                </a:solidFill>
              </a:rPr>
              <a:t>layihə</a:t>
            </a:r>
            <a:r>
              <a:rPr lang="en-US" sz="2600" dirty="0">
                <a:solidFill>
                  <a:srgbClr val="FFFF00"/>
                </a:solidFill>
              </a:rPr>
              <a:t> </a:t>
            </a:r>
            <a:r>
              <a:rPr lang="en-US" sz="2600" dirty="0" err="1">
                <a:solidFill>
                  <a:srgbClr val="FFFF00"/>
                </a:solidFill>
              </a:rPr>
              <a:t>çərçivəsində</a:t>
            </a:r>
            <a:r>
              <a:rPr lang="en-US" sz="2600" dirty="0">
                <a:solidFill>
                  <a:srgbClr val="FFFF00"/>
                </a:solidFill>
              </a:rPr>
              <a:t/>
            </a:r>
            <a:br>
              <a:rPr lang="en-US" sz="2600" dirty="0">
                <a:solidFill>
                  <a:srgbClr val="FFFF00"/>
                </a:solidFill>
              </a:rPr>
            </a:br>
            <a:endParaRPr lang="ru-RU" sz="2600" dirty="0">
              <a:solidFill>
                <a:srgbClr val="FFFF00"/>
              </a:solidFill>
            </a:endParaRPr>
          </a:p>
        </p:txBody>
      </p:sp>
      <p:sp>
        <p:nvSpPr>
          <p:cNvPr id="3" name="Подзаголовок 2"/>
          <p:cNvSpPr>
            <a:spLocks noGrp="1"/>
          </p:cNvSpPr>
          <p:nvPr>
            <p:ph type="subTitle" idx="1"/>
          </p:nvPr>
        </p:nvSpPr>
        <p:spPr>
          <a:xfrm>
            <a:off x="214282" y="3212976"/>
            <a:ext cx="8715436" cy="3528392"/>
          </a:xfrm>
        </p:spPr>
        <p:txBody>
          <a:bodyPr>
            <a:normAutofit fontScale="92500" lnSpcReduction="10000"/>
          </a:bodyPr>
          <a:lstStyle/>
          <a:p>
            <a:pPr algn="ctr"/>
            <a:endParaRPr lang="az-Latn-AZ" sz="3500" b="1" dirty="0" smtClean="0">
              <a:solidFill>
                <a:schemeClr val="bg1"/>
              </a:solidFill>
            </a:endParaRPr>
          </a:p>
          <a:p>
            <a:pPr algn="ctr"/>
            <a:r>
              <a:rPr lang="az-Latn-AZ" sz="3500" b="1" dirty="0" smtClean="0">
                <a:solidFill>
                  <a:schemeClr val="bg1"/>
                </a:solidFill>
              </a:rPr>
              <a:t>Avropa İnsan Hüquqları Konvensiyasının 3-cü maddəsi (İşgəncələrin qadağan olunması)</a:t>
            </a:r>
          </a:p>
          <a:p>
            <a:pPr algn="ctr"/>
            <a:endParaRPr lang="az-Latn-AZ" sz="3500" b="1" dirty="0">
              <a:solidFill>
                <a:schemeClr val="bg1"/>
              </a:solidFill>
            </a:endParaRPr>
          </a:p>
          <a:p>
            <a:pPr algn="just"/>
            <a:r>
              <a:rPr lang="az-Latn-AZ" sz="3000" b="1" dirty="0" smtClean="0">
                <a:solidFill>
                  <a:schemeClr val="bg1"/>
                </a:solidFill>
              </a:rPr>
              <a:t>                                                                            </a:t>
            </a:r>
          </a:p>
          <a:p>
            <a:pPr algn="just"/>
            <a:r>
              <a:rPr lang="en-US" sz="2800" b="1" dirty="0" err="1" smtClean="0">
                <a:solidFill>
                  <a:srgbClr val="FFFF00"/>
                </a:solidFill>
              </a:rPr>
              <a:t>Vəkil</a:t>
            </a:r>
            <a:r>
              <a:rPr lang="en-US" sz="2800" b="1" dirty="0" smtClean="0">
                <a:solidFill>
                  <a:srgbClr val="FFFF00"/>
                </a:solidFill>
              </a:rPr>
              <a:t> </a:t>
            </a:r>
            <a:r>
              <a:rPr lang="en-US" sz="2800" b="1" dirty="0" err="1" smtClean="0">
                <a:solidFill>
                  <a:srgbClr val="FFFF00"/>
                </a:solidFill>
              </a:rPr>
              <a:t>Babək</a:t>
            </a:r>
            <a:r>
              <a:rPr lang="az-Latn-AZ" sz="2800" b="1" dirty="0" smtClean="0">
                <a:solidFill>
                  <a:srgbClr val="FFFF00"/>
                </a:solidFill>
              </a:rPr>
              <a:t> </a:t>
            </a:r>
            <a:r>
              <a:rPr lang="en-US" sz="2800" b="1" dirty="0" err="1" smtClean="0">
                <a:solidFill>
                  <a:srgbClr val="FFFF00"/>
                </a:solidFill>
              </a:rPr>
              <a:t>Həmidov</a:t>
            </a:r>
            <a:endParaRPr lang="en-US" sz="2800" b="1" dirty="0" smtClean="0">
              <a:solidFill>
                <a:srgbClr val="FFFF00"/>
              </a:solidFill>
            </a:endParaRPr>
          </a:p>
          <a:p>
            <a:pPr algn="just"/>
            <a:r>
              <a:rPr lang="en-US" sz="2800" b="1" dirty="0" smtClean="0">
                <a:solidFill>
                  <a:srgbClr val="FFFF00"/>
                </a:solidFill>
              </a:rPr>
              <a:t>2015</a:t>
            </a:r>
            <a:endParaRPr lang="en-US" sz="2800" b="1" dirty="0" smtClean="0">
              <a:solidFill>
                <a:srgbClr val="FFFF00"/>
              </a:solidFill>
            </a:endParaRPr>
          </a:p>
          <a:p>
            <a:pPr algn="ctr"/>
            <a:endParaRPr lang="ru-RU" sz="3500" b="1" dirty="0">
              <a:solidFill>
                <a:schemeClr val="bg1"/>
              </a:solidFill>
            </a:endParaRPr>
          </a:p>
        </p:txBody>
      </p:sp>
      <p:sp>
        <p:nvSpPr>
          <p:cNvPr id="4" name="Номер слайда 3"/>
          <p:cNvSpPr>
            <a:spLocks noGrp="1"/>
          </p:cNvSpPr>
          <p:nvPr>
            <p:ph type="sldNum" sz="quarter" idx="12"/>
          </p:nvPr>
        </p:nvSpPr>
        <p:spPr/>
        <p:txBody>
          <a:bodyPr/>
          <a:lstStyle/>
          <a:p>
            <a:r>
              <a:rPr lang="az-Latn-AZ" sz="2000" dirty="0" smtClean="0">
                <a:solidFill>
                  <a:schemeClr val="bg1"/>
                </a:solidFill>
              </a:rPr>
              <a:t>1</a:t>
            </a:r>
            <a:endParaRPr lang="tr-TR" sz="20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5969000" cy="188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406" y="1061219"/>
            <a:ext cx="24447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861" y="1066577"/>
            <a:ext cx="246221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16632"/>
            <a:ext cx="7851648" cy="2232248"/>
          </a:xfrm>
        </p:spPr>
        <p:txBody>
          <a:bodyPr>
            <a:normAutofit/>
          </a:bodyPr>
          <a:lstStyle/>
          <a:p>
            <a:pPr algn="ctr"/>
            <a:r>
              <a:rPr lang="az-Latn-AZ" sz="3200" dirty="0" smtClean="0">
                <a:solidFill>
                  <a:srgbClr val="FFFF00"/>
                </a:solidFill>
              </a:rPr>
              <a:t>Qurbanın Xüsusi cəhətlərinin əhəmiyyəti</a:t>
            </a:r>
            <a:br>
              <a:rPr lang="az-Latn-AZ" sz="3200" dirty="0" smtClean="0">
                <a:solidFill>
                  <a:srgbClr val="FFFF00"/>
                </a:solidFill>
              </a:rPr>
            </a:br>
            <a:r>
              <a:rPr lang="az-Latn-AZ" sz="2600" dirty="0" smtClean="0">
                <a:solidFill>
                  <a:schemeClr val="bg1"/>
                </a:solidFill>
                <a:effectLst/>
                <a:latin typeface="Times New Roman" pitchFamily="18" charset="0"/>
                <a:cs typeface="Times New Roman" pitchFamily="18" charset="0"/>
              </a:rPr>
              <a:t>Məhkəmə qərara alıb ki, rəftarın minimum ağırlıq dərəcəsi </a:t>
            </a:r>
            <a:r>
              <a:rPr lang="az-Latn-AZ" sz="2600" dirty="0" err="1" smtClean="0">
                <a:solidFill>
                  <a:schemeClr val="bg1"/>
                </a:solidFill>
                <a:effectLst/>
                <a:latin typeface="Times New Roman" pitchFamily="18" charset="0"/>
                <a:cs typeface="Times New Roman" pitchFamily="18" charset="0"/>
              </a:rPr>
              <a:t>qiymətləndirilən</a:t>
            </a:r>
            <a:r>
              <a:rPr lang="az-Latn-AZ" sz="2600" dirty="0" smtClean="0">
                <a:solidFill>
                  <a:schemeClr val="bg1"/>
                </a:solidFill>
                <a:effectLst/>
                <a:latin typeface="Times New Roman" pitchFamily="18" charset="0"/>
                <a:cs typeface="Times New Roman" pitchFamily="18" charset="0"/>
              </a:rPr>
              <a:t> zaman qurbana </a:t>
            </a:r>
            <a:r>
              <a:rPr lang="az-Latn-AZ" sz="2600" dirty="0" err="1" smtClean="0">
                <a:solidFill>
                  <a:schemeClr val="bg1"/>
                </a:solidFill>
                <a:effectLst/>
                <a:latin typeface="Times New Roman" pitchFamily="18" charset="0"/>
                <a:cs typeface="Times New Roman" pitchFamily="18" charset="0"/>
              </a:rPr>
              <a:t>aidiyyatı</a:t>
            </a:r>
            <a:r>
              <a:rPr lang="az-Latn-AZ" sz="2600" dirty="0" smtClean="0">
                <a:solidFill>
                  <a:schemeClr val="bg1"/>
                </a:solidFill>
                <a:effectLst/>
                <a:latin typeface="Times New Roman" pitchFamily="18" charset="0"/>
                <a:cs typeface="Times New Roman" pitchFamily="18" charset="0"/>
              </a:rPr>
              <a:t> olan bir sıra amillər, qurbanın yaşı, cinsi və </a:t>
            </a:r>
            <a:r>
              <a:rPr lang="az-Latn-AZ" sz="2600" dirty="0" err="1" smtClean="0">
                <a:solidFill>
                  <a:schemeClr val="bg1"/>
                </a:solidFill>
                <a:effectLst/>
                <a:latin typeface="Times New Roman" pitchFamily="18" charset="0"/>
                <a:cs typeface="Times New Roman" pitchFamily="18" charset="0"/>
              </a:rPr>
              <a:t>s.nəzərə</a:t>
            </a:r>
            <a:r>
              <a:rPr lang="az-Latn-AZ" sz="2600" dirty="0" smtClean="0">
                <a:solidFill>
                  <a:schemeClr val="bg1"/>
                </a:solidFill>
                <a:effectLst/>
                <a:latin typeface="Times New Roman" pitchFamily="18" charset="0"/>
                <a:cs typeface="Times New Roman" pitchFamily="18" charset="0"/>
              </a:rPr>
              <a:t> alınır.</a:t>
            </a:r>
            <a:endParaRPr lang="ru-RU" sz="2600" dirty="0">
              <a:solidFill>
                <a:schemeClr val="bg1"/>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5229200"/>
            <a:ext cx="8712968" cy="1584176"/>
          </a:xfrm>
        </p:spPr>
        <p:txBody>
          <a:bodyPr>
            <a:normAutofit fontScale="92500" lnSpcReduction="10000"/>
          </a:bodyPr>
          <a:lstStyle/>
          <a:p>
            <a:pPr algn="l"/>
            <a:r>
              <a:rPr lang="az-Latn-AZ" sz="2400" dirty="0" err="1" smtClean="0">
                <a:solidFill>
                  <a:srgbClr val="FFFF00"/>
                </a:solidFill>
              </a:rPr>
              <a:t>Kastello-Roberts</a:t>
            </a:r>
            <a:r>
              <a:rPr lang="az-Latn-AZ" sz="2400" dirty="0" smtClean="0">
                <a:solidFill>
                  <a:srgbClr val="FFFF00"/>
                </a:solidFill>
              </a:rPr>
              <a:t> B. Krallığa qarşı 1993- qurbanın yaşı</a:t>
            </a:r>
          </a:p>
          <a:p>
            <a:pPr algn="l"/>
            <a:r>
              <a:rPr lang="az-Latn-AZ" sz="2400" dirty="0" smtClean="0">
                <a:solidFill>
                  <a:srgbClr val="FFFF00"/>
                </a:solidFill>
              </a:rPr>
              <a:t>Aydın Türkiyəyə qarşı iş 1997-qurbanın yaşı və cinsi</a:t>
            </a:r>
          </a:p>
          <a:p>
            <a:pPr algn="l"/>
            <a:r>
              <a:rPr lang="az-Latn-AZ" sz="2400" dirty="0" err="1" smtClean="0">
                <a:solidFill>
                  <a:srgbClr val="FFFF00"/>
                </a:solidFill>
              </a:rPr>
              <a:t>Kurt</a:t>
            </a:r>
            <a:r>
              <a:rPr lang="az-Latn-AZ" sz="2400" dirty="0" smtClean="0">
                <a:solidFill>
                  <a:srgbClr val="FFFF00"/>
                </a:solidFill>
              </a:rPr>
              <a:t> Türkiyəyə qarşı iş 1998 – qohumluq əlaqəsi</a:t>
            </a:r>
          </a:p>
          <a:p>
            <a:pPr algn="l"/>
            <a:r>
              <a:rPr lang="az-Latn-AZ" sz="2400" dirty="0" err="1" smtClean="0">
                <a:solidFill>
                  <a:srgbClr val="FFFF00"/>
                </a:solidFill>
              </a:rPr>
              <a:t>Berlinski</a:t>
            </a:r>
            <a:r>
              <a:rPr lang="az-Latn-AZ" sz="2400" dirty="0" smtClean="0">
                <a:solidFill>
                  <a:srgbClr val="FFFF00"/>
                </a:solidFill>
              </a:rPr>
              <a:t> Polşaya qarşı  2002 -  qurbanın </a:t>
            </a:r>
            <a:r>
              <a:rPr lang="az-Latn-AZ" sz="2400" smtClean="0">
                <a:solidFill>
                  <a:srgbClr val="FFFF00"/>
                </a:solidFill>
              </a:rPr>
              <a:t>fiziki vəziyyəti</a:t>
            </a:r>
            <a:endParaRPr lang="az-Latn-AZ" sz="2400" dirty="0" smtClean="0">
              <a:solidFill>
                <a:srgbClr val="FFFF00"/>
              </a:solidFill>
            </a:endParaRPr>
          </a:p>
          <a:p>
            <a:pPr algn="l"/>
            <a:endParaRPr lang="ru-RU" dirty="0"/>
          </a:p>
        </p:txBody>
      </p:sp>
      <p:pic>
        <p:nvPicPr>
          <p:cNvPr id="3074" name="Picture 2" descr="F:\3-14 telim\Valideyn uş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403244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3-14 telim\qadın zorakılı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86" y="2285992"/>
            <a:ext cx="4643470" cy="29289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az-Latn-AZ" sz="2000" dirty="0" smtClean="0">
                <a:solidFill>
                  <a:schemeClr val="bg1"/>
                </a:solidFill>
              </a:rPr>
              <a:t>10</a:t>
            </a:r>
            <a:endParaRPr lang="tr-TR" sz="2000" dirty="0">
              <a:solidFill>
                <a:schemeClr val="bg1"/>
              </a:solidFill>
            </a:endParaRPr>
          </a:p>
        </p:txBody>
      </p:sp>
    </p:spTree>
    <p:extLst>
      <p:ext uri="{BB962C8B-B14F-4D97-AF65-F5344CB8AC3E}">
        <p14:creationId xmlns:p14="http://schemas.microsoft.com/office/powerpoint/2010/main" val="152947516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851648" cy="1224136"/>
          </a:xfrm>
        </p:spPr>
        <p:txBody>
          <a:bodyPr>
            <a:normAutofit/>
          </a:bodyPr>
          <a:lstStyle/>
          <a:p>
            <a:pPr algn="ctr"/>
            <a:r>
              <a:rPr lang="az-Latn-AZ" sz="3200" dirty="0" smtClean="0">
                <a:solidFill>
                  <a:srgbClr val="FFFF00"/>
                </a:solidFill>
                <a:latin typeface="Times New Roman" pitchFamily="18" charset="0"/>
                <a:cs typeface="Times New Roman" pitchFamily="18" charset="0"/>
              </a:rPr>
              <a:t>İşgəncə hallarına qarşı mübarizədə Türkiyə Təcrübəsi</a:t>
            </a:r>
            <a:endParaRPr lang="en-US" sz="3200" dirty="0">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az-Latn-AZ" sz="2000" dirty="0" smtClean="0">
                <a:solidFill>
                  <a:schemeClr val="bg1"/>
                </a:solidFill>
              </a:rPr>
              <a:t>11</a:t>
            </a:r>
            <a:endParaRPr lang="tr-TR" sz="2000" dirty="0">
              <a:solidFill>
                <a:schemeClr val="bg1"/>
              </a:solidFill>
            </a:endParaRPr>
          </a:p>
        </p:txBody>
      </p:sp>
      <p:pic>
        <p:nvPicPr>
          <p:cNvPr id="3074" name="Picture 2" descr="F:\3-14 telim\vücu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04867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71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785794"/>
          </a:xfrm>
        </p:spPr>
        <p:txBody>
          <a:bodyPr>
            <a:noAutofit/>
          </a:bodyPr>
          <a:lstStyle/>
          <a:p>
            <a:pPr algn="ctr"/>
            <a:r>
              <a:rPr lang="az-Latn-AZ" sz="2800" dirty="0" smtClean="0">
                <a:solidFill>
                  <a:srgbClr val="FFFF00"/>
                </a:solidFill>
                <a:latin typeface="Times New Roman" pitchFamily="18" charset="0"/>
                <a:cs typeface="Times New Roman" pitchFamily="18" charset="0"/>
              </a:rPr>
              <a:t>İrqə və ya cinsə əsaslanan </a:t>
            </a:r>
            <a:r>
              <a:rPr lang="az-Latn-AZ" sz="2800" dirty="0" err="1" smtClean="0">
                <a:solidFill>
                  <a:srgbClr val="FFFF00"/>
                </a:solidFill>
                <a:latin typeface="Times New Roman" pitchFamily="18" charset="0"/>
                <a:cs typeface="Times New Roman" pitchFamily="18" charset="0"/>
              </a:rPr>
              <a:t>ayrıseçkilik</a:t>
            </a:r>
            <a:r>
              <a:rPr lang="az-Latn-AZ" sz="2800" dirty="0" smtClean="0">
                <a:solidFill>
                  <a:srgbClr val="FFFF00"/>
                </a:solidFill>
                <a:latin typeface="Times New Roman" pitchFamily="18" charset="0"/>
                <a:cs typeface="Times New Roman" pitchFamily="18" charset="0"/>
              </a:rPr>
              <a:t> ləyaqəti alçaldan rəftar hesab edilə bilər</a:t>
            </a:r>
            <a:endParaRPr lang="en-US" sz="2800" dirty="0">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107504" y="1052736"/>
            <a:ext cx="8863136" cy="5805264"/>
          </a:xfrm>
        </p:spPr>
        <p:txBody>
          <a:bodyPr/>
          <a:lstStyle/>
          <a:p>
            <a:pPr algn="l"/>
            <a:endParaRPr lang="az-Latn-AZ" dirty="0" smtClean="0"/>
          </a:p>
          <a:p>
            <a:pPr algn="l"/>
            <a:endParaRPr lang="az-Latn-AZ" dirty="0"/>
          </a:p>
          <a:p>
            <a:pPr algn="l"/>
            <a:endParaRPr lang="az-Latn-AZ" dirty="0" smtClean="0"/>
          </a:p>
          <a:p>
            <a:pPr algn="l"/>
            <a:endParaRPr lang="az-Latn-AZ" dirty="0"/>
          </a:p>
          <a:p>
            <a:pPr algn="l"/>
            <a:endParaRPr lang="az-Latn-AZ" dirty="0" smtClean="0"/>
          </a:p>
          <a:p>
            <a:pPr algn="l"/>
            <a:endParaRPr lang="az-Latn-AZ" dirty="0"/>
          </a:p>
          <a:p>
            <a:pPr algn="l"/>
            <a:endParaRPr lang="az-Latn-AZ" dirty="0" smtClean="0"/>
          </a:p>
          <a:p>
            <a:pPr algn="l"/>
            <a:endParaRPr lang="az-Latn-AZ" sz="2000" dirty="0" smtClean="0">
              <a:solidFill>
                <a:schemeClr val="bg1"/>
              </a:solidFill>
              <a:latin typeface="Times New Roman" pitchFamily="18" charset="0"/>
              <a:cs typeface="Times New Roman" pitchFamily="18" charset="0"/>
            </a:endParaRPr>
          </a:p>
          <a:p>
            <a:pPr algn="l"/>
            <a:endParaRPr lang="az-Latn-AZ" sz="2000" dirty="0" smtClean="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382000" y="6286520"/>
            <a:ext cx="762000" cy="365125"/>
          </a:xfrm>
        </p:spPr>
        <p:txBody>
          <a:bodyPr/>
          <a:lstStyle/>
          <a:p>
            <a:r>
              <a:rPr lang="en-US" sz="2000" dirty="0" smtClean="0">
                <a:solidFill>
                  <a:schemeClr val="bg1"/>
                </a:solidFill>
              </a:rPr>
              <a:t>1</a:t>
            </a:r>
            <a:r>
              <a:rPr lang="az-Latn-AZ" sz="2000" dirty="0" smtClean="0">
                <a:solidFill>
                  <a:schemeClr val="bg1"/>
                </a:solidFill>
              </a:rPr>
              <a:t>2</a:t>
            </a:r>
            <a:endParaRPr lang="tr-TR" sz="2000" dirty="0">
              <a:solidFill>
                <a:schemeClr val="bg1"/>
              </a:solidFill>
            </a:endParaRPr>
          </a:p>
        </p:txBody>
      </p:sp>
      <p:pic>
        <p:nvPicPr>
          <p:cNvPr id="4098" name="Picture 2" descr="F:\3-14 telim\İlk Məktəbli Qaradəri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66" y="785794"/>
            <a:ext cx="5850801" cy="32861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3-14 telim\Orxan Zeynalov.jpg"/>
          <p:cNvPicPr>
            <a:picLocks noChangeAspect="1" noChangeArrowheads="1"/>
          </p:cNvPicPr>
          <p:nvPr/>
        </p:nvPicPr>
        <p:blipFill>
          <a:blip r:embed="rId3"/>
          <a:srcRect/>
          <a:stretch>
            <a:fillRect/>
          </a:stretch>
        </p:blipFill>
        <p:spPr bwMode="auto">
          <a:xfrm>
            <a:off x="214282" y="4286256"/>
            <a:ext cx="4214810" cy="2571744"/>
          </a:xfrm>
          <a:prstGeom prst="rect">
            <a:avLst/>
          </a:prstGeom>
          <a:noFill/>
        </p:spPr>
      </p:pic>
      <p:pic>
        <p:nvPicPr>
          <p:cNvPr id="2051" name="Picture 3" descr="F:\3-14 telim\orxanzeynalov1.JPG"/>
          <p:cNvPicPr>
            <a:picLocks noChangeAspect="1" noChangeArrowheads="1"/>
          </p:cNvPicPr>
          <p:nvPr/>
        </p:nvPicPr>
        <p:blipFill>
          <a:blip r:embed="rId4"/>
          <a:srcRect/>
          <a:stretch>
            <a:fillRect/>
          </a:stretch>
        </p:blipFill>
        <p:spPr bwMode="auto">
          <a:xfrm>
            <a:off x="4500562" y="4286256"/>
            <a:ext cx="4286280" cy="2571744"/>
          </a:xfrm>
          <a:prstGeom prst="rect">
            <a:avLst/>
          </a:prstGeom>
          <a:noFill/>
        </p:spPr>
      </p:pic>
    </p:spTree>
    <p:extLst>
      <p:ext uri="{BB962C8B-B14F-4D97-AF65-F5344CB8AC3E}">
        <p14:creationId xmlns:p14="http://schemas.microsoft.com/office/powerpoint/2010/main" val="5197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59432"/>
            <a:ext cx="8856984" cy="3888432"/>
          </a:xfrm>
        </p:spPr>
        <p:txBody>
          <a:bodyPr>
            <a:normAutofit/>
          </a:bodyPr>
          <a:lstStyle/>
          <a:p>
            <a:pPr algn="l"/>
            <a:r>
              <a:rPr lang="en-US" sz="2600" dirty="0" err="1" smtClean="0">
                <a:solidFill>
                  <a:srgbClr val="FFFF00"/>
                </a:solidFill>
                <a:latin typeface="Times New Roman" pitchFamily="18" charset="0"/>
                <a:cs typeface="Times New Roman" pitchFamily="18" charset="0"/>
              </a:rPr>
              <a:t>Şərqi</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Afrikadan</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olan</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asiyalılar</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Birləşmiş</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Krallığa</a:t>
            </a:r>
            <a:r>
              <a:rPr lang="en-US" sz="2600" dirty="0" smtClean="0">
                <a:solidFill>
                  <a:srgbClr val="FFFF00"/>
                </a:solidFill>
                <a:latin typeface="Times New Roman" pitchFamily="18" charset="0"/>
                <a:cs typeface="Times New Roman" pitchFamily="18" charset="0"/>
              </a:rPr>
              <a:t> </a:t>
            </a:r>
            <a:r>
              <a:rPr lang="en-US" sz="2600" dirty="0" err="1" smtClean="0">
                <a:solidFill>
                  <a:srgbClr val="FFFF00"/>
                </a:solidFill>
                <a:latin typeface="Times New Roman" pitchFamily="18" charset="0"/>
                <a:cs typeface="Times New Roman" pitchFamily="18" charset="0"/>
              </a:rPr>
              <a:t>qarşı</a:t>
            </a:r>
            <a:r>
              <a:rPr lang="en-US" sz="2600" dirty="0" smtClean="0">
                <a:solidFill>
                  <a:srgbClr val="FFFF00"/>
                </a:solidFill>
                <a:latin typeface="Times New Roman" pitchFamily="18" charset="0"/>
                <a:cs typeface="Times New Roman" pitchFamily="18" charset="0"/>
              </a:rPr>
              <a:t> 1973</a:t>
            </a:r>
            <a:r>
              <a:rPr lang="en-US" sz="2800" dirty="0">
                <a:solidFill>
                  <a:srgbClr val="FFFF00"/>
                </a:solidFill>
                <a:latin typeface="Times New Roman" pitchFamily="18" charset="0"/>
                <a:cs typeface="Times New Roman" pitchFamily="18" charset="0"/>
              </a:rPr>
              <a:t/>
            </a:r>
            <a:br>
              <a:rPr lang="en-US" sz="2800" dirty="0">
                <a:solidFill>
                  <a:srgbClr val="FFFF00"/>
                </a:solidFill>
                <a:latin typeface="Times New Roman" pitchFamily="18" charset="0"/>
                <a:cs typeface="Times New Roman" pitchFamily="18" charset="0"/>
              </a:rPr>
            </a:b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İrqə</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əsaslanan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ayrı-seçkilik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insan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ləyaqətinin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təhqir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olunmasının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xüsusi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formasıdır</a:t>
            </a:r>
            <a:r>
              <a:rPr lang="en-US" sz="2400" dirty="0">
                <a:solidFill>
                  <a:schemeClr val="bg1"/>
                </a:solidFill>
                <a:latin typeface="Times New Roman" pitchFamily="18" charset="0"/>
                <a:cs typeface="Times New Roman" pitchFamily="18" charset="0"/>
              </a:rPr>
              <a:t>»</a:t>
            </a:r>
            <a:br>
              <a:rPr lang="en-US" sz="2400" dirty="0">
                <a:solidFill>
                  <a:schemeClr val="bg1"/>
                </a:solidFill>
                <a:latin typeface="Times New Roman" pitchFamily="18" charset="0"/>
                <a:cs typeface="Times New Roman" pitchFamily="18" charset="0"/>
              </a:rPr>
            </a:br>
            <a:r>
              <a:rPr lang="en-US" sz="2600" dirty="0" err="1">
                <a:solidFill>
                  <a:srgbClr val="FFFF00"/>
                </a:solidFill>
                <a:latin typeface="Times New Roman" pitchFamily="18" charset="0"/>
                <a:cs typeface="Times New Roman" pitchFamily="18" charset="0"/>
              </a:rPr>
              <a:t>Əbdüləziz,Kabales</a:t>
            </a:r>
            <a:r>
              <a:rPr lang="en-US" sz="2600" dirty="0">
                <a:solidFill>
                  <a:srgbClr val="FFFF00"/>
                </a:solidFill>
                <a:latin typeface="Times New Roman" pitchFamily="18" charset="0"/>
                <a:cs typeface="Times New Roman" pitchFamily="18" charset="0"/>
              </a:rPr>
              <a:t> </a:t>
            </a:r>
            <a:r>
              <a:rPr lang="en-US" sz="2600" dirty="0" err="1">
                <a:solidFill>
                  <a:srgbClr val="FFFF00"/>
                </a:solidFill>
                <a:latin typeface="Times New Roman" pitchFamily="18" charset="0"/>
                <a:cs typeface="Times New Roman" pitchFamily="18" charset="0"/>
              </a:rPr>
              <a:t>və</a:t>
            </a:r>
            <a:r>
              <a:rPr lang="en-US" sz="2600" dirty="0">
                <a:solidFill>
                  <a:srgbClr val="FFFF00"/>
                </a:solidFill>
                <a:latin typeface="Times New Roman" pitchFamily="18" charset="0"/>
                <a:cs typeface="Times New Roman" pitchFamily="18" charset="0"/>
              </a:rPr>
              <a:t> </a:t>
            </a:r>
            <a:r>
              <a:rPr lang="en-US" sz="2600" dirty="0" err="1">
                <a:solidFill>
                  <a:srgbClr val="FFFF00"/>
                </a:solidFill>
                <a:latin typeface="Times New Roman" pitchFamily="18" charset="0"/>
                <a:cs typeface="Times New Roman" pitchFamily="18" charset="0"/>
              </a:rPr>
              <a:t>Balkandali</a:t>
            </a:r>
            <a:r>
              <a:rPr lang="en-US" sz="2600" dirty="0">
                <a:solidFill>
                  <a:srgbClr val="FFFF00"/>
                </a:solidFill>
                <a:latin typeface="Times New Roman" pitchFamily="18" charset="0"/>
                <a:cs typeface="Times New Roman" pitchFamily="18" charset="0"/>
              </a:rPr>
              <a:t> </a:t>
            </a:r>
            <a:r>
              <a:rPr lang="en-US" sz="2600" dirty="0" err="1">
                <a:solidFill>
                  <a:srgbClr val="FFFF00"/>
                </a:solidFill>
                <a:latin typeface="Times New Roman" pitchFamily="18" charset="0"/>
                <a:cs typeface="Times New Roman" pitchFamily="18" charset="0"/>
              </a:rPr>
              <a:t>Birləşmiş</a:t>
            </a:r>
            <a:r>
              <a:rPr lang="en-US" sz="2600" dirty="0">
                <a:solidFill>
                  <a:srgbClr val="FFFF00"/>
                </a:solidFill>
                <a:latin typeface="Times New Roman" pitchFamily="18" charset="0"/>
                <a:cs typeface="Times New Roman" pitchFamily="18" charset="0"/>
              </a:rPr>
              <a:t> </a:t>
            </a:r>
            <a:r>
              <a:rPr lang="en-US" sz="2600" dirty="0" err="1">
                <a:solidFill>
                  <a:srgbClr val="FFFF00"/>
                </a:solidFill>
                <a:latin typeface="Times New Roman" pitchFamily="18" charset="0"/>
                <a:cs typeface="Times New Roman" pitchFamily="18" charset="0"/>
              </a:rPr>
              <a:t>Krallığa</a:t>
            </a:r>
            <a:r>
              <a:rPr lang="en-US" sz="2600" dirty="0">
                <a:solidFill>
                  <a:srgbClr val="FFFF00"/>
                </a:solidFill>
                <a:latin typeface="Times New Roman" pitchFamily="18" charset="0"/>
                <a:cs typeface="Times New Roman" pitchFamily="18" charset="0"/>
              </a:rPr>
              <a:t> </a:t>
            </a:r>
            <a:r>
              <a:rPr lang="en-US" sz="2600" dirty="0" err="1">
                <a:solidFill>
                  <a:srgbClr val="FFFF00"/>
                </a:solidFill>
                <a:latin typeface="Times New Roman" pitchFamily="18" charset="0"/>
                <a:cs typeface="Times New Roman" pitchFamily="18" charset="0"/>
              </a:rPr>
              <a:t>qarşı</a:t>
            </a:r>
            <a:r>
              <a:rPr lang="en-US" sz="2600" dirty="0">
                <a:solidFill>
                  <a:srgbClr val="FFFF00"/>
                </a:solidFill>
                <a:latin typeface="Times New Roman" pitchFamily="18" charset="0"/>
                <a:cs typeface="Times New Roman" pitchFamily="18" charset="0"/>
              </a:rPr>
              <a:t> 1985</a:t>
            </a:r>
            <a:br>
              <a:rPr lang="en-US" sz="2600" dirty="0">
                <a:solidFill>
                  <a:srgbClr val="FFFF00"/>
                </a:solidFill>
                <a:latin typeface="Times New Roman" pitchFamily="18" charset="0"/>
                <a:cs typeface="Times New Roman" pitchFamily="18" charset="0"/>
              </a:rPr>
            </a:b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Qanunun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məqsədi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ölkədaxili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işçi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qüvvəsini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qorumaq</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və</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ədalətli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rəqabət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münasibətlərinə</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şərait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yaratmaq</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olub</a:t>
            </a:r>
            <a:r>
              <a:rPr lang="en-US" sz="2400" dirty="0">
                <a:solidFill>
                  <a:schemeClr val="bg1"/>
                </a:solidFill>
                <a:latin typeface="Times New Roman" pitchFamily="18" charset="0"/>
                <a:cs typeface="Times New Roman" pitchFamily="18" charset="0"/>
              </a:rPr>
              <a:t>»</a:t>
            </a:r>
            <a:br>
              <a:rPr lang="en-US" sz="2400" dirty="0">
                <a:solidFill>
                  <a:schemeClr val="bg1"/>
                </a:solidFill>
                <a:latin typeface="Times New Roman" pitchFamily="18" charset="0"/>
                <a:cs typeface="Times New Roman" pitchFamily="18" charset="0"/>
              </a:rPr>
            </a:br>
            <a:endParaRPr lang="en-US" sz="24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7504" y="3140968"/>
            <a:ext cx="4104456" cy="3717032"/>
          </a:xfrm>
        </p:spPr>
        <p:txBody>
          <a:bodyPr/>
          <a:lstStyle/>
          <a:p>
            <a:pPr algn="just"/>
            <a:r>
              <a:rPr lang="az-Latn-AZ" dirty="0" smtClean="0">
                <a:solidFill>
                  <a:srgbClr val="FFFF00"/>
                </a:solidFill>
                <a:latin typeface="Times New Roman" pitchFamily="18" charset="0"/>
                <a:cs typeface="Times New Roman" pitchFamily="18" charset="0"/>
              </a:rPr>
              <a:t>Kipr Türkiyəyə qarşı iş 2001</a:t>
            </a:r>
            <a:endParaRPr lang="en-US"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sz="2000" dirty="0" smtClean="0">
                <a:solidFill>
                  <a:schemeClr val="bg1"/>
                </a:solidFill>
              </a:rPr>
              <a:t>1</a:t>
            </a:r>
            <a:r>
              <a:rPr lang="az-Latn-AZ" sz="2000" dirty="0" smtClean="0">
                <a:solidFill>
                  <a:schemeClr val="bg1"/>
                </a:solidFill>
              </a:rPr>
              <a:t>3</a:t>
            </a:r>
            <a:endParaRPr lang="tr-TR" sz="2000" dirty="0">
              <a:solidFill>
                <a:schemeClr val="bg1"/>
              </a:solidFill>
            </a:endParaRPr>
          </a:p>
        </p:txBody>
      </p:sp>
      <p:pic>
        <p:nvPicPr>
          <p:cNvPr id="5122" name="Picture 2" descr="F:\3-14 telim\ushaq 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068960"/>
            <a:ext cx="482453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4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42852"/>
            <a:ext cx="8643998" cy="1214446"/>
          </a:xfrm>
        </p:spPr>
        <p:txBody>
          <a:bodyPr>
            <a:normAutofit/>
          </a:bodyPr>
          <a:lstStyle/>
          <a:p>
            <a:pPr algn="ctr"/>
            <a:r>
              <a:rPr lang="az-Latn-AZ" sz="3600" dirty="0" smtClean="0">
                <a:solidFill>
                  <a:srgbClr val="FFFF00"/>
                </a:solidFill>
                <a:latin typeface="Times New Roman" pitchFamily="18" charset="0"/>
                <a:cs typeface="Times New Roman" pitchFamily="18" charset="0"/>
              </a:rPr>
              <a:t>Diqqətinizə görə təşəkkür edirəm!</a:t>
            </a:r>
            <a:endParaRPr lang="ru-RU" sz="3600"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1772816"/>
            <a:ext cx="8352928" cy="4608512"/>
          </a:xfrm>
        </p:spPr>
        <p:txBody>
          <a:bodyPr>
            <a:normAutofit/>
          </a:bodyPr>
          <a:lstStyle/>
          <a:p>
            <a:pPr algn="l"/>
            <a:r>
              <a:rPr lang="az-Latn-AZ" sz="3600" b="1" i="1" dirty="0" smtClean="0">
                <a:solidFill>
                  <a:schemeClr val="bg1"/>
                </a:solidFill>
              </a:rPr>
              <a:t>Əlaqə:</a:t>
            </a:r>
            <a:endParaRPr lang="en-US" sz="3600" b="1" i="1" dirty="0" smtClean="0">
              <a:solidFill>
                <a:schemeClr val="bg1"/>
              </a:solidFill>
            </a:endParaRPr>
          </a:p>
          <a:p>
            <a:pPr algn="l"/>
            <a:endParaRPr lang="az-Latn-AZ" sz="3600" b="1" dirty="0" smtClean="0">
              <a:solidFill>
                <a:schemeClr val="bg1"/>
              </a:solidFill>
            </a:endParaRPr>
          </a:p>
          <a:p>
            <a:pPr algn="l"/>
            <a:r>
              <a:rPr lang="az-Latn-AZ" sz="3600" b="1" i="1" dirty="0" smtClean="0">
                <a:solidFill>
                  <a:srgbClr val="FFFF00"/>
                </a:solidFill>
              </a:rPr>
              <a:t>Telefon: (050) 338-80-18</a:t>
            </a:r>
          </a:p>
          <a:p>
            <a:pPr algn="l"/>
            <a:r>
              <a:rPr lang="az-Latn-AZ" sz="3600" b="1" i="1" dirty="0" smtClean="0">
                <a:solidFill>
                  <a:srgbClr val="FFFF00"/>
                </a:solidFill>
              </a:rPr>
              <a:t>E-mail: </a:t>
            </a:r>
            <a:r>
              <a:rPr lang="az-Latn-AZ" sz="3600" b="1" i="1" dirty="0" err="1" smtClean="0">
                <a:solidFill>
                  <a:srgbClr val="FFFF00"/>
                </a:solidFill>
                <a:hlinkClick r:id="rId2"/>
              </a:rPr>
              <a:t>hamidovbabek</a:t>
            </a:r>
            <a:r>
              <a:rPr lang="en-US" sz="3600" b="1" i="1" dirty="0" smtClean="0">
                <a:solidFill>
                  <a:srgbClr val="FFFF00"/>
                </a:solidFill>
                <a:hlinkClick r:id="rId2"/>
              </a:rPr>
              <a:t>@yahoo.com</a:t>
            </a:r>
            <a:endParaRPr lang="en-US" sz="3600" b="1" i="1" dirty="0" smtClean="0">
              <a:solidFill>
                <a:srgbClr val="FFFF00"/>
              </a:solidFill>
            </a:endParaRPr>
          </a:p>
          <a:p>
            <a:pPr algn="l"/>
            <a:r>
              <a:rPr lang="en-US" sz="3600" b="1" i="1" dirty="0" smtClean="0">
                <a:solidFill>
                  <a:srgbClr val="FFFF00"/>
                </a:solidFill>
              </a:rPr>
              <a:t>Facebook/</a:t>
            </a:r>
            <a:r>
              <a:rPr lang="en-US" sz="3600" b="1" i="1" dirty="0" err="1" smtClean="0">
                <a:solidFill>
                  <a:srgbClr val="FFFF00"/>
                </a:solidFill>
              </a:rPr>
              <a:t>HamidovBabek</a:t>
            </a:r>
            <a:endParaRPr lang="az-Latn-AZ" sz="3600" b="1" i="1" dirty="0" smtClean="0">
              <a:solidFill>
                <a:srgbClr val="FFFF00"/>
              </a:solidFill>
            </a:endParaRPr>
          </a:p>
          <a:p>
            <a:pPr algn="l"/>
            <a:endParaRPr lang="az-Latn-AZ" sz="3600" b="1" dirty="0" smtClean="0">
              <a:solidFill>
                <a:srgbClr val="FFFF00"/>
              </a:solidFill>
            </a:endParaRPr>
          </a:p>
          <a:p>
            <a:pPr algn="l"/>
            <a:endParaRPr lang="ru-RU" sz="3600" b="1" dirty="0">
              <a:solidFill>
                <a:schemeClr val="bg1"/>
              </a:solidFill>
            </a:endParaRPr>
          </a:p>
        </p:txBody>
      </p:sp>
      <p:sp>
        <p:nvSpPr>
          <p:cNvPr id="4" name="Номер слайда 3"/>
          <p:cNvSpPr>
            <a:spLocks noGrp="1"/>
          </p:cNvSpPr>
          <p:nvPr>
            <p:ph type="sldNum" sz="quarter" idx="12"/>
          </p:nvPr>
        </p:nvSpPr>
        <p:spPr/>
        <p:txBody>
          <a:bodyPr/>
          <a:lstStyle/>
          <a:p>
            <a:r>
              <a:rPr lang="en-US" sz="2000" dirty="0" smtClean="0">
                <a:solidFill>
                  <a:schemeClr val="bg1"/>
                </a:solidFill>
              </a:rPr>
              <a:t>1</a:t>
            </a:r>
            <a:r>
              <a:rPr lang="az-Latn-AZ" sz="2000" dirty="0" smtClean="0">
                <a:solidFill>
                  <a:schemeClr val="bg1"/>
                </a:solidFill>
              </a:rPr>
              <a:t>4</a:t>
            </a:r>
            <a:endParaRPr lang="tr-TR" sz="2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624"/>
            <a:ext cx="7851648" cy="1584176"/>
          </a:xfrm>
        </p:spPr>
        <p:txBody>
          <a:bodyPr>
            <a:noAutofit/>
          </a:bodyPr>
          <a:lstStyle/>
          <a:p>
            <a:pPr algn="ctr"/>
            <a:r>
              <a:rPr lang="az-Latn-AZ" sz="3600" dirty="0" smtClean="0">
                <a:solidFill>
                  <a:schemeClr val="bg1"/>
                </a:solidFill>
              </a:rPr>
              <a:t>Avropa İnsan Hüquqları Konvensiyasının 3-cü maddəsi </a:t>
            </a:r>
            <a:endParaRPr lang="en-US" sz="3600" dirty="0">
              <a:solidFill>
                <a:schemeClr val="bg1"/>
              </a:solidFill>
            </a:endParaRPr>
          </a:p>
        </p:txBody>
      </p:sp>
      <p:sp>
        <p:nvSpPr>
          <p:cNvPr id="3" name="Subtitle 2"/>
          <p:cNvSpPr>
            <a:spLocks noGrp="1"/>
          </p:cNvSpPr>
          <p:nvPr>
            <p:ph type="subTitle" idx="1"/>
          </p:nvPr>
        </p:nvSpPr>
        <p:spPr>
          <a:xfrm>
            <a:off x="467544" y="1916832"/>
            <a:ext cx="7920552" cy="3384376"/>
          </a:xfrm>
        </p:spPr>
        <p:txBody>
          <a:bodyPr/>
          <a:lstStyle/>
          <a:p>
            <a:pPr algn="ctr"/>
            <a:r>
              <a:rPr lang="en-US" sz="3200" dirty="0">
                <a:solidFill>
                  <a:srgbClr val="FFFF00"/>
                </a:solidFill>
              </a:rPr>
              <a:t>MADDƏ </a:t>
            </a:r>
            <a:r>
              <a:rPr lang="en-US" sz="3200" dirty="0" smtClean="0">
                <a:solidFill>
                  <a:srgbClr val="FFFF00"/>
                </a:solidFill>
              </a:rPr>
              <a:t>3</a:t>
            </a:r>
            <a:endParaRPr lang="en-US" sz="3200" dirty="0">
              <a:solidFill>
                <a:srgbClr val="FFFF00"/>
              </a:solidFill>
            </a:endParaRPr>
          </a:p>
          <a:p>
            <a:pPr algn="ctr"/>
            <a:r>
              <a:rPr lang="en-US" sz="3200" dirty="0" err="1">
                <a:solidFill>
                  <a:srgbClr val="FFFF00"/>
                </a:solidFill>
              </a:rPr>
              <a:t>İşgəncələrin</a:t>
            </a:r>
            <a:r>
              <a:rPr lang="en-US" sz="3200" dirty="0">
                <a:solidFill>
                  <a:srgbClr val="FFFF00"/>
                </a:solidFill>
              </a:rPr>
              <a:t> </a:t>
            </a:r>
            <a:r>
              <a:rPr lang="en-US" sz="3200" dirty="0" err="1">
                <a:solidFill>
                  <a:srgbClr val="FFFF00"/>
                </a:solidFill>
              </a:rPr>
              <a:t>qadağan</a:t>
            </a:r>
            <a:r>
              <a:rPr lang="en-US" sz="3200" dirty="0">
                <a:solidFill>
                  <a:srgbClr val="FFFF00"/>
                </a:solidFill>
              </a:rPr>
              <a:t> </a:t>
            </a:r>
            <a:r>
              <a:rPr lang="en-US" sz="3200" dirty="0" err="1" smtClean="0">
                <a:solidFill>
                  <a:srgbClr val="FFFF00"/>
                </a:solidFill>
              </a:rPr>
              <a:t>olunması</a:t>
            </a:r>
            <a:endParaRPr lang="az-Latn-AZ" sz="3200" dirty="0" smtClean="0">
              <a:solidFill>
                <a:srgbClr val="FFFF00"/>
              </a:solidFill>
            </a:endParaRPr>
          </a:p>
          <a:p>
            <a:pPr algn="ctr"/>
            <a:endParaRPr lang="en-US" dirty="0">
              <a:solidFill>
                <a:srgbClr val="FFFF00"/>
              </a:solidFill>
            </a:endParaRPr>
          </a:p>
          <a:p>
            <a:pPr algn="just"/>
            <a:r>
              <a:rPr lang="en-US" sz="3200" dirty="0" err="1">
                <a:solidFill>
                  <a:srgbClr val="FFFF00"/>
                </a:solidFill>
              </a:rPr>
              <a:t>Heç</a:t>
            </a:r>
            <a:r>
              <a:rPr lang="en-US" sz="3200" dirty="0">
                <a:solidFill>
                  <a:srgbClr val="FFFF00"/>
                </a:solidFill>
              </a:rPr>
              <a:t> </a:t>
            </a:r>
            <a:r>
              <a:rPr lang="en-US" sz="3200" dirty="0" err="1">
                <a:solidFill>
                  <a:srgbClr val="FFFF00"/>
                </a:solidFill>
              </a:rPr>
              <a:t>kəs</a:t>
            </a:r>
            <a:r>
              <a:rPr lang="en-US" sz="3200" dirty="0">
                <a:solidFill>
                  <a:srgbClr val="FFFF00"/>
                </a:solidFill>
              </a:rPr>
              <a:t> </a:t>
            </a:r>
            <a:r>
              <a:rPr lang="en-US" sz="3200" dirty="0" err="1">
                <a:solidFill>
                  <a:srgbClr val="FFFF00"/>
                </a:solidFill>
              </a:rPr>
              <a:t>işgəncəyə</a:t>
            </a:r>
            <a:r>
              <a:rPr lang="en-US" sz="3200" dirty="0">
                <a:solidFill>
                  <a:srgbClr val="FFFF00"/>
                </a:solidFill>
              </a:rPr>
              <a:t>, </a:t>
            </a:r>
            <a:r>
              <a:rPr lang="en-US" sz="3200" dirty="0" err="1">
                <a:solidFill>
                  <a:srgbClr val="FFFF00"/>
                </a:solidFill>
              </a:rPr>
              <a:t>qeyri-insani</a:t>
            </a:r>
            <a:r>
              <a:rPr lang="en-US" sz="3200" dirty="0">
                <a:solidFill>
                  <a:srgbClr val="FFFF00"/>
                </a:solidFill>
              </a:rPr>
              <a:t> </a:t>
            </a:r>
            <a:r>
              <a:rPr lang="en-US" sz="3200" dirty="0" err="1">
                <a:solidFill>
                  <a:srgbClr val="FFFF00"/>
                </a:solidFill>
              </a:rPr>
              <a:t>və</a:t>
            </a:r>
            <a:r>
              <a:rPr lang="en-US" sz="3200" dirty="0">
                <a:solidFill>
                  <a:srgbClr val="FFFF00"/>
                </a:solidFill>
              </a:rPr>
              <a:t> </a:t>
            </a:r>
            <a:r>
              <a:rPr lang="en-US" sz="3200" dirty="0" err="1">
                <a:solidFill>
                  <a:srgbClr val="FFFF00"/>
                </a:solidFill>
              </a:rPr>
              <a:t>ya</a:t>
            </a:r>
            <a:r>
              <a:rPr lang="en-US" sz="3200" dirty="0">
                <a:solidFill>
                  <a:srgbClr val="FFFF00"/>
                </a:solidFill>
              </a:rPr>
              <a:t> </a:t>
            </a:r>
            <a:r>
              <a:rPr lang="en-US" sz="3200" dirty="0" err="1">
                <a:solidFill>
                  <a:srgbClr val="FFFF00"/>
                </a:solidFill>
              </a:rPr>
              <a:t>ləyaqəti</a:t>
            </a:r>
            <a:r>
              <a:rPr lang="en-US" sz="3200" dirty="0">
                <a:solidFill>
                  <a:srgbClr val="FFFF00"/>
                </a:solidFill>
              </a:rPr>
              <a:t> </a:t>
            </a:r>
            <a:r>
              <a:rPr lang="en-US" sz="3200" dirty="0" err="1">
                <a:solidFill>
                  <a:srgbClr val="FFFF00"/>
                </a:solidFill>
              </a:rPr>
              <a:t>alçaldan</a:t>
            </a:r>
            <a:r>
              <a:rPr lang="en-US" sz="3200" dirty="0">
                <a:solidFill>
                  <a:srgbClr val="FFFF00"/>
                </a:solidFill>
              </a:rPr>
              <a:t> </a:t>
            </a:r>
            <a:r>
              <a:rPr lang="en-US" sz="3200" dirty="0" err="1">
                <a:solidFill>
                  <a:srgbClr val="FFFF00"/>
                </a:solidFill>
              </a:rPr>
              <a:t>rəftara</a:t>
            </a:r>
            <a:r>
              <a:rPr lang="en-US" sz="3200" dirty="0">
                <a:solidFill>
                  <a:srgbClr val="FFFF00"/>
                </a:solidFill>
              </a:rPr>
              <a:t> </a:t>
            </a:r>
            <a:r>
              <a:rPr lang="en-US" sz="3200" dirty="0" err="1" smtClean="0">
                <a:solidFill>
                  <a:srgbClr val="FFFF00"/>
                </a:solidFill>
              </a:rPr>
              <a:t>və</a:t>
            </a:r>
            <a:r>
              <a:rPr lang="en-US" sz="3200" dirty="0" smtClean="0">
                <a:solidFill>
                  <a:srgbClr val="FFFF00"/>
                </a:solidFill>
              </a:rPr>
              <a:t> </a:t>
            </a:r>
            <a:r>
              <a:rPr lang="en-US" sz="3200" dirty="0" err="1">
                <a:solidFill>
                  <a:srgbClr val="FFFF00"/>
                </a:solidFill>
              </a:rPr>
              <a:t>ya</a:t>
            </a:r>
            <a:r>
              <a:rPr lang="en-US" sz="3200" dirty="0">
                <a:solidFill>
                  <a:srgbClr val="FFFF00"/>
                </a:solidFill>
              </a:rPr>
              <a:t> </a:t>
            </a:r>
            <a:r>
              <a:rPr lang="en-US" sz="3200" dirty="0" err="1">
                <a:solidFill>
                  <a:srgbClr val="FFFF00"/>
                </a:solidFill>
              </a:rPr>
              <a:t>cəzaya</a:t>
            </a:r>
            <a:r>
              <a:rPr lang="en-US" sz="3200" dirty="0">
                <a:solidFill>
                  <a:srgbClr val="FFFF00"/>
                </a:solidFill>
              </a:rPr>
              <a:t> </a:t>
            </a:r>
            <a:r>
              <a:rPr lang="en-US" sz="3200" dirty="0" err="1">
                <a:solidFill>
                  <a:srgbClr val="FFFF00"/>
                </a:solidFill>
              </a:rPr>
              <a:t>məruz</a:t>
            </a:r>
            <a:r>
              <a:rPr lang="en-US" sz="3200" dirty="0">
                <a:solidFill>
                  <a:srgbClr val="FFFF00"/>
                </a:solidFill>
              </a:rPr>
              <a:t> </a:t>
            </a:r>
            <a:r>
              <a:rPr lang="en-US" sz="3200" dirty="0" err="1">
                <a:solidFill>
                  <a:srgbClr val="FFFF00"/>
                </a:solidFill>
              </a:rPr>
              <a:t>qalmamalıdır</a:t>
            </a:r>
            <a:r>
              <a:rPr lang="en-US" sz="3200" dirty="0">
                <a:solidFill>
                  <a:srgbClr val="FFFF00"/>
                </a:solidFill>
              </a:rPr>
              <a:t>.</a:t>
            </a:r>
          </a:p>
        </p:txBody>
      </p:sp>
      <p:sp>
        <p:nvSpPr>
          <p:cNvPr id="4" name="Slide Number Placeholder 3"/>
          <p:cNvSpPr>
            <a:spLocks noGrp="1"/>
          </p:cNvSpPr>
          <p:nvPr>
            <p:ph type="sldNum" sz="quarter" idx="12"/>
          </p:nvPr>
        </p:nvSpPr>
        <p:spPr/>
        <p:txBody>
          <a:bodyPr/>
          <a:lstStyle/>
          <a:p>
            <a:r>
              <a:rPr lang="az-Latn-AZ" sz="2000" dirty="0" smtClean="0">
                <a:solidFill>
                  <a:schemeClr val="bg1"/>
                </a:solidFill>
              </a:rPr>
              <a:t>2</a:t>
            </a:r>
            <a:endParaRPr lang="tr-TR" sz="2000" dirty="0">
              <a:solidFill>
                <a:schemeClr val="bg1"/>
              </a:solidFill>
            </a:endParaRPr>
          </a:p>
        </p:txBody>
      </p:sp>
    </p:spTree>
    <p:extLst>
      <p:ext uri="{BB962C8B-B14F-4D97-AF65-F5344CB8AC3E}">
        <p14:creationId xmlns:p14="http://schemas.microsoft.com/office/powerpoint/2010/main" val="212661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60648"/>
            <a:ext cx="7743852" cy="1224136"/>
          </a:xfrm>
        </p:spPr>
        <p:txBody>
          <a:bodyPr>
            <a:noAutofit/>
          </a:bodyPr>
          <a:lstStyle/>
          <a:p>
            <a:pPr algn="ctr"/>
            <a:r>
              <a:rPr lang="en-US" sz="3600" dirty="0" smtClean="0">
                <a:solidFill>
                  <a:srgbClr val="FFFF00"/>
                </a:solidFill>
              </a:rPr>
              <a:t>3-c</a:t>
            </a:r>
            <a:r>
              <a:rPr lang="az-Latn-AZ" sz="3600" dirty="0" smtClean="0">
                <a:solidFill>
                  <a:srgbClr val="FFFF00"/>
                </a:solidFill>
              </a:rPr>
              <a:t>ü maddə ilə nəzərdə tutulan Pis rəftarın formaları arasındakı fərqlər</a:t>
            </a:r>
            <a:endParaRPr lang="ru-RU" sz="3600" dirty="0">
              <a:solidFill>
                <a:srgbClr val="FFFF00"/>
              </a:solidFill>
            </a:endParaRPr>
          </a:p>
        </p:txBody>
      </p:sp>
      <p:sp>
        <p:nvSpPr>
          <p:cNvPr id="3" name="Подзаголовок 2"/>
          <p:cNvSpPr>
            <a:spLocks noGrp="1"/>
          </p:cNvSpPr>
          <p:nvPr>
            <p:ph type="subTitle" idx="1"/>
          </p:nvPr>
        </p:nvSpPr>
        <p:spPr>
          <a:xfrm>
            <a:off x="533400" y="1714488"/>
            <a:ext cx="8396318" cy="4429156"/>
          </a:xfrm>
        </p:spPr>
        <p:txBody>
          <a:bodyPr>
            <a:normAutofit lnSpcReduction="10000"/>
          </a:bodyPr>
          <a:lstStyle/>
          <a:p>
            <a:pPr marL="514350" indent="-514350" algn="just">
              <a:buAutoNum type="arabicPeriod"/>
            </a:pPr>
            <a:r>
              <a:rPr lang="az-Latn-AZ" dirty="0" smtClean="0">
                <a:solidFill>
                  <a:schemeClr val="bg1"/>
                </a:solidFill>
                <a:latin typeface="Times New Roman" pitchFamily="18" charset="0"/>
                <a:cs typeface="Times New Roman" pitchFamily="18" charset="0"/>
              </a:rPr>
              <a:t>İşgəncə - Çox ciddi və amansız əzablar doğuran, bilərəkdən edilən qeyri-insani rəftardır</a:t>
            </a:r>
          </a:p>
          <a:p>
            <a:pPr marL="514350" indent="-514350" algn="just">
              <a:buAutoNum type="arabicPeriod"/>
            </a:pPr>
            <a:r>
              <a:rPr lang="az-Latn-AZ" dirty="0" smtClean="0">
                <a:solidFill>
                  <a:schemeClr val="bg1"/>
                </a:solidFill>
                <a:latin typeface="Times New Roman" pitchFamily="18" charset="0"/>
                <a:cs typeface="Times New Roman" pitchFamily="18" charset="0"/>
              </a:rPr>
              <a:t>Qeyri-İnsani Rəftar – Güclü fiziki və mənəvi əzablar vermə</a:t>
            </a:r>
          </a:p>
          <a:p>
            <a:pPr marL="514350" indent="-514350" algn="just">
              <a:buAutoNum type="arabicPeriod"/>
            </a:pPr>
            <a:r>
              <a:rPr lang="az-Latn-AZ" dirty="0" smtClean="0">
                <a:solidFill>
                  <a:schemeClr val="bg1"/>
                </a:solidFill>
                <a:latin typeface="Times New Roman" pitchFamily="18" charset="0"/>
                <a:cs typeface="Times New Roman" pitchFamily="18" charset="0"/>
              </a:rPr>
              <a:t>Ləyaqəti alçaldan rəftar – Qurbanlarda qorxu ağrı və natamamlıq hissi yaratmağa yönələn pis rəftar. Belə rəftar onları alçalda və rüsvay edə bilər və ola bilsin ki, onların fiziki və ya mənəvi müqavimətini qıra bilər.</a:t>
            </a:r>
          </a:p>
          <a:p>
            <a:pPr marL="514350" indent="-514350" algn="just">
              <a:buAutoNum type="arabicPeriod"/>
            </a:pPr>
            <a:endParaRPr lang="az-Latn-AZ" dirty="0">
              <a:solidFill>
                <a:schemeClr val="bg1"/>
              </a:solidFill>
              <a:latin typeface="Times New Roman" pitchFamily="18" charset="0"/>
              <a:cs typeface="Times New Roman" pitchFamily="18" charset="0"/>
            </a:endParaRPr>
          </a:p>
          <a:p>
            <a:r>
              <a:rPr lang="az-Latn-AZ" dirty="0">
                <a:solidFill>
                  <a:schemeClr val="bg1"/>
                </a:solidFill>
                <a:latin typeface="Times New Roman" pitchFamily="18" charset="0"/>
                <a:cs typeface="Times New Roman" pitchFamily="18" charset="0"/>
              </a:rPr>
              <a:t> </a:t>
            </a:r>
            <a:r>
              <a:rPr lang="az-Latn-AZ" dirty="0" smtClean="0">
                <a:solidFill>
                  <a:schemeClr val="bg1"/>
                </a:solidFill>
                <a:latin typeface="Times New Roman" pitchFamily="18" charset="0"/>
                <a:cs typeface="Times New Roman" pitchFamily="18" charset="0"/>
              </a:rPr>
              <a:t>                             </a:t>
            </a:r>
            <a:r>
              <a:rPr lang="az-Latn-AZ" dirty="0" smtClean="0">
                <a:solidFill>
                  <a:srgbClr val="FFFF00"/>
                </a:solidFill>
                <a:latin typeface="Times New Roman" pitchFamily="18" charset="0"/>
                <a:cs typeface="Times New Roman" pitchFamily="18" charset="0"/>
              </a:rPr>
              <a:t>Yunan işi, Komissiyanın 1969, 5 Noyabr tarixli məruzəsi</a:t>
            </a:r>
          </a:p>
          <a:p>
            <a:pPr marL="514350" indent="-514350" algn="l"/>
            <a:endParaRPr lang="az-Latn-AZ" sz="3200" b="1" i="1" dirty="0" smtClean="0">
              <a:solidFill>
                <a:srgbClr val="FFFF00"/>
              </a:solidFill>
            </a:endParaRPr>
          </a:p>
          <a:p>
            <a:pPr marL="514350" indent="-514350" algn="l"/>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az-Latn-AZ" sz="3200" b="1" i="1" dirty="0" smtClean="0">
              <a:solidFill>
                <a:srgbClr val="FFFF00"/>
              </a:solidFill>
            </a:endParaRPr>
          </a:p>
          <a:p>
            <a:pPr marL="514350" indent="-514350" algn="l">
              <a:buAutoNum type="arabicPeriod"/>
            </a:pPr>
            <a:endParaRPr lang="ru-RU" sz="3200" b="1" i="1" dirty="0">
              <a:solidFill>
                <a:srgbClr val="FFFF00"/>
              </a:solidFill>
            </a:endParaRPr>
          </a:p>
        </p:txBody>
      </p:sp>
      <p:sp>
        <p:nvSpPr>
          <p:cNvPr id="4" name="Slide Number Placeholder 3"/>
          <p:cNvSpPr>
            <a:spLocks noGrp="1"/>
          </p:cNvSpPr>
          <p:nvPr>
            <p:ph type="sldNum" sz="quarter" idx="12"/>
          </p:nvPr>
        </p:nvSpPr>
        <p:spPr/>
        <p:txBody>
          <a:bodyPr/>
          <a:lstStyle/>
          <a:p>
            <a:r>
              <a:rPr lang="az-Latn-AZ" sz="2000" dirty="0">
                <a:solidFill>
                  <a:schemeClr val="bg1"/>
                </a:solidFill>
              </a:rPr>
              <a:t>3</a:t>
            </a:r>
            <a:endParaRPr lang="tr-TR" sz="2000"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357165"/>
            <a:ext cx="7851648" cy="47499"/>
          </a:xfrm>
        </p:spPr>
        <p:txBody>
          <a:bodyPr>
            <a:normAutofit fontScale="90000"/>
          </a:bodyPr>
          <a:lstStyle/>
          <a:p>
            <a:pPr algn="l"/>
            <a:endParaRPr lang="ru-RU" dirty="0">
              <a:solidFill>
                <a:schemeClr val="bg1"/>
              </a:solidFill>
            </a:endParaRPr>
          </a:p>
        </p:txBody>
      </p:sp>
      <p:sp>
        <p:nvSpPr>
          <p:cNvPr id="3" name="Подзаголовок 2"/>
          <p:cNvSpPr>
            <a:spLocks noGrp="1"/>
          </p:cNvSpPr>
          <p:nvPr>
            <p:ph type="subTitle" idx="1"/>
          </p:nvPr>
        </p:nvSpPr>
        <p:spPr>
          <a:xfrm>
            <a:off x="251519" y="116632"/>
            <a:ext cx="8727099" cy="6696744"/>
          </a:xfrm>
        </p:spPr>
        <p:txBody>
          <a:bodyPr>
            <a:normAutofit lnSpcReduction="10000"/>
          </a:bodyPr>
          <a:lstStyle/>
          <a:p>
            <a:pPr marL="457200" indent="-457200" algn="l">
              <a:buAutoNum type="arabicPeriod"/>
            </a:pPr>
            <a:r>
              <a:rPr lang="az-Latn-AZ" dirty="0" smtClean="0">
                <a:solidFill>
                  <a:schemeClr val="bg1"/>
                </a:solidFill>
              </a:rPr>
              <a:t>Şəxsləri divar önündə olduqca rahatsız vəziyyətdə saatlarla dayanmağa məcbur etmə.</a:t>
            </a:r>
          </a:p>
          <a:p>
            <a:pPr marL="514350" indent="-514350" algn="l">
              <a:buAutoNum type="arabicPeriod"/>
            </a:pPr>
            <a:r>
              <a:rPr lang="az-Latn-AZ" dirty="0" smtClean="0">
                <a:solidFill>
                  <a:schemeClr val="bg1"/>
                </a:solidFill>
              </a:rPr>
              <a:t>Dindirmə zamanı başlarına </a:t>
            </a:r>
            <a:r>
              <a:rPr lang="az-Latn-AZ" dirty="0" err="1" smtClean="0">
                <a:solidFill>
                  <a:schemeClr val="bg1"/>
                </a:solidFill>
              </a:rPr>
              <a:t>kapüşon</a:t>
            </a:r>
            <a:r>
              <a:rPr lang="az-Latn-AZ" dirty="0" smtClean="0">
                <a:solidFill>
                  <a:schemeClr val="bg1"/>
                </a:solidFill>
              </a:rPr>
              <a:t> geyinməyə məcbur etmək</a:t>
            </a:r>
          </a:p>
          <a:p>
            <a:pPr marL="514350" indent="-514350" algn="l">
              <a:buAutoNum type="arabicPeriod"/>
            </a:pPr>
            <a:r>
              <a:rPr lang="az-Latn-AZ" dirty="0" smtClean="0">
                <a:solidFill>
                  <a:schemeClr val="bg1"/>
                </a:solidFill>
              </a:rPr>
              <a:t>Yatmağa qoymamaq</a:t>
            </a:r>
          </a:p>
          <a:p>
            <a:pPr marL="514350" indent="-514350" algn="l">
              <a:buAutoNum type="arabicPeriod"/>
            </a:pPr>
            <a:r>
              <a:rPr lang="az-Latn-AZ" dirty="0" smtClean="0">
                <a:solidFill>
                  <a:schemeClr val="bg1"/>
                </a:solidFill>
              </a:rPr>
              <a:t>Səs-küyün təsirinə məruz qoymaq</a:t>
            </a:r>
          </a:p>
          <a:p>
            <a:pPr marL="514350" indent="-514350" algn="l">
              <a:buAutoNum type="arabicPeriod"/>
            </a:pPr>
            <a:r>
              <a:rPr lang="az-Latn-AZ" dirty="0" smtClean="0">
                <a:solidFill>
                  <a:schemeClr val="bg1"/>
                </a:solidFill>
              </a:rPr>
              <a:t>Zəruri qidadan və sudan məhrum etmək</a:t>
            </a:r>
          </a:p>
          <a:p>
            <a:pPr algn="l"/>
            <a:r>
              <a:rPr lang="az-Latn-AZ" sz="3200" b="1" dirty="0" smtClean="0">
                <a:solidFill>
                  <a:schemeClr val="bg1"/>
                </a:solidFill>
              </a:rPr>
              <a:t>     </a:t>
            </a:r>
            <a:r>
              <a:rPr lang="az-Latn-AZ" sz="2400" b="1" dirty="0" smtClean="0">
                <a:solidFill>
                  <a:srgbClr val="FFFF00"/>
                </a:solidFill>
              </a:rPr>
              <a:t>Beş Metod Pis Rəftarın Hansı Növündədir?</a:t>
            </a:r>
            <a:endParaRPr lang="az-Latn-AZ" sz="3200" b="1" dirty="0">
              <a:solidFill>
                <a:srgbClr val="FFFF00"/>
              </a:solidFill>
            </a:endParaRPr>
          </a:p>
          <a:p>
            <a:pPr algn="l"/>
            <a:endParaRPr lang="az-Latn-AZ" sz="2800" dirty="0" smtClean="0">
              <a:solidFill>
                <a:schemeClr val="bg1"/>
              </a:solidFill>
            </a:endParaRPr>
          </a:p>
          <a:p>
            <a:pPr algn="l"/>
            <a:r>
              <a:rPr lang="az-Latn-AZ" sz="2800" dirty="0" smtClean="0">
                <a:solidFill>
                  <a:schemeClr val="bg1"/>
                </a:solidFill>
              </a:rPr>
              <a:t>         </a:t>
            </a:r>
          </a:p>
          <a:p>
            <a:pPr algn="l"/>
            <a:endParaRPr lang="az-Latn-AZ" sz="2800" dirty="0">
              <a:solidFill>
                <a:schemeClr val="bg1"/>
              </a:solidFill>
            </a:endParaRPr>
          </a:p>
          <a:p>
            <a:pPr algn="l"/>
            <a:endParaRPr lang="az-Latn-AZ" sz="2800" dirty="0">
              <a:solidFill>
                <a:schemeClr val="bg1"/>
              </a:solidFill>
            </a:endParaRPr>
          </a:p>
          <a:p>
            <a:endParaRPr lang="az-Latn-AZ" sz="2400" dirty="0" smtClean="0">
              <a:solidFill>
                <a:schemeClr val="bg1"/>
              </a:solidFill>
            </a:endParaRPr>
          </a:p>
          <a:p>
            <a:pPr algn="just"/>
            <a:r>
              <a:rPr lang="az-Latn-AZ" sz="2400" dirty="0" smtClean="0">
                <a:solidFill>
                  <a:schemeClr val="bg1"/>
                </a:solidFill>
              </a:rPr>
              <a:t>«rəftarın 3 növü arasındakı fərqlər əsasən əzabın dərəcəsi </a:t>
            </a:r>
            <a:r>
              <a:rPr lang="az-Latn-AZ" sz="2400" dirty="0">
                <a:solidFill>
                  <a:schemeClr val="bg1"/>
                </a:solidFill>
              </a:rPr>
              <a:t>ilə </a:t>
            </a:r>
            <a:r>
              <a:rPr lang="az-Latn-AZ" sz="2400" dirty="0" smtClean="0">
                <a:solidFill>
                  <a:schemeClr val="bg1"/>
                </a:solidFill>
              </a:rPr>
              <a:t>əlaqədardır»                 </a:t>
            </a:r>
            <a:r>
              <a:rPr lang="az-Latn-AZ" sz="2400" dirty="0" err="1" smtClean="0">
                <a:solidFill>
                  <a:srgbClr val="FFFF00"/>
                </a:solidFill>
              </a:rPr>
              <a:t>Tirer</a:t>
            </a:r>
            <a:r>
              <a:rPr lang="az-Latn-AZ" sz="2400" dirty="0" smtClean="0">
                <a:solidFill>
                  <a:srgbClr val="FFFF00"/>
                </a:solidFill>
              </a:rPr>
              <a:t> </a:t>
            </a:r>
            <a:r>
              <a:rPr lang="az-Latn-AZ" sz="2400" dirty="0">
                <a:solidFill>
                  <a:srgbClr val="FFFF00"/>
                </a:solidFill>
              </a:rPr>
              <a:t>Birləşmiş Krallığa qarşı iş 1978 </a:t>
            </a:r>
          </a:p>
          <a:p>
            <a:pPr algn="l"/>
            <a:endParaRPr lang="az-Latn-AZ" sz="2800" dirty="0" smtClean="0">
              <a:solidFill>
                <a:schemeClr val="bg1"/>
              </a:solidFill>
            </a:endParaRPr>
          </a:p>
          <a:p>
            <a:pPr algn="l"/>
            <a:endParaRPr lang="az-Latn-AZ" sz="2800" dirty="0">
              <a:solidFill>
                <a:schemeClr val="bg1"/>
              </a:solidFill>
            </a:endParaRPr>
          </a:p>
          <a:p>
            <a:pPr algn="l"/>
            <a:endParaRPr lang="az-Latn-AZ" sz="2800" dirty="0" smtClean="0">
              <a:solidFill>
                <a:schemeClr val="bg1"/>
              </a:solidFill>
            </a:endParaRPr>
          </a:p>
          <a:p>
            <a:pPr algn="l"/>
            <a:endParaRPr lang="az-Latn-AZ" sz="2800" dirty="0">
              <a:solidFill>
                <a:schemeClr val="bg1"/>
              </a:solidFill>
            </a:endParaRPr>
          </a:p>
          <a:p>
            <a:pPr algn="l"/>
            <a:endParaRPr lang="az-Latn-AZ" sz="2800" dirty="0" smtClean="0">
              <a:solidFill>
                <a:schemeClr val="bg1"/>
              </a:solidFill>
            </a:endParaRPr>
          </a:p>
          <a:p>
            <a:pPr algn="l"/>
            <a:endParaRPr lang="az-Latn-AZ" sz="2800" dirty="0">
              <a:solidFill>
                <a:schemeClr val="bg1"/>
              </a:solidFill>
            </a:endParaRPr>
          </a:p>
          <a:p>
            <a:pPr algn="l"/>
            <a:endParaRPr lang="az-Latn-AZ" sz="2800" dirty="0" smtClean="0">
              <a:solidFill>
                <a:schemeClr val="bg1"/>
              </a:solidFill>
            </a:endParaRPr>
          </a:p>
          <a:p>
            <a:pPr algn="l"/>
            <a:endParaRPr lang="az-Latn-AZ" sz="2800" dirty="0">
              <a:solidFill>
                <a:schemeClr val="bg1"/>
              </a:solidFill>
            </a:endParaRPr>
          </a:p>
          <a:p>
            <a:pPr algn="l"/>
            <a:endParaRPr lang="az-Latn-AZ" sz="2800" dirty="0" smtClean="0">
              <a:solidFill>
                <a:schemeClr val="bg1"/>
              </a:solidFill>
            </a:endParaRPr>
          </a:p>
          <a:p>
            <a:pPr algn="l"/>
            <a:endParaRPr lang="az-Latn-AZ" sz="2800" dirty="0">
              <a:solidFill>
                <a:schemeClr val="bg1"/>
              </a:solidFill>
            </a:endParaRPr>
          </a:p>
          <a:p>
            <a:pPr algn="l"/>
            <a:endParaRPr lang="az-Latn-AZ" sz="2800" dirty="0" smtClean="0">
              <a:solidFill>
                <a:schemeClr val="bg1"/>
              </a:solidFill>
            </a:endParaRPr>
          </a:p>
          <a:p>
            <a:pPr algn="l"/>
            <a:endParaRPr lang="az-Latn-AZ" sz="2800" dirty="0">
              <a:solidFill>
                <a:schemeClr val="bg1"/>
              </a:solidFill>
            </a:endParaRPr>
          </a:p>
          <a:p>
            <a:pPr algn="l"/>
            <a:endParaRPr lang="ru-RU" sz="2800" dirty="0">
              <a:solidFill>
                <a:schemeClr val="bg1"/>
              </a:solidFill>
            </a:endParaRPr>
          </a:p>
        </p:txBody>
      </p:sp>
      <p:pic>
        <p:nvPicPr>
          <p:cNvPr id="1026" name="Picture 2" descr="F:\3-14 telim\guantana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71" y="3501008"/>
            <a:ext cx="385192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3-14 telim\guantanamo_b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15" y="3501008"/>
            <a:ext cx="4536504"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az-Latn-AZ" sz="2000" dirty="0">
                <a:solidFill>
                  <a:schemeClr val="bg1"/>
                </a:solidFill>
              </a:rPr>
              <a:t>4</a:t>
            </a:r>
            <a:endParaRPr lang="tr-TR" sz="2000"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85728"/>
            <a:ext cx="7851648" cy="214314"/>
          </a:xfrm>
        </p:spPr>
        <p:txBody>
          <a:bodyPr>
            <a:normAutofit fontScale="90000"/>
          </a:bodyPr>
          <a:lstStyle/>
          <a:p>
            <a:endParaRPr lang="ru-RU" dirty="0"/>
          </a:p>
        </p:txBody>
      </p:sp>
      <p:sp>
        <p:nvSpPr>
          <p:cNvPr id="3" name="Подзаголовок 2"/>
          <p:cNvSpPr>
            <a:spLocks noGrp="1"/>
          </p:cNvSpPr>
          <p:nvPr>
            <p:ph type="subTitle" idx="1"/>
          </p:nvPr>
        </p:nvSpPr>
        <p:spPr>
          <a:xfrm>
            <a:off x="107504" y="0"/>
            <a:ext cx="8832374" cy="6858000"/>
          </a:xfrm>
        </p:spPr>
        <p:txBody>
          <a:bodyPr>
            <a:normAutofit/>
          </a:bodyPr>
          <a:lstStyle/>
          <a:p>
            <a:pPr algn="ctr"/>
            <a:r>
              <a:rPr lang="az-Latn-AZ" sz="3200" b="1" dirty="0">
                <a:solidFill>
                  <a:schemeClr val="bg1"/>
                </a:solidFill>
              </a:rPr>
              <a:t> </a:t>
            </a:r>
            <a:r>
              <a:rPr lang="az-Latn-AZ" sz="3200" b="1" dirty="0" smtClean="0">
                <a:solidFill>
                  <a:srgbClr val="FFFF00"/>
                </a:solidFill>
              </a:rPr>
              <a:t>Qeyri İnsani Rəftar</a:t>
            </a:r>
          </a:p>
          <a:p>
            <a:pPr algn="ctr"/>
            <a:r>
              <a:rPr lang="az-Latn-AZ" sz="2800" i="1" dirty="0" smtClean="0">
                <a:solidFill>
                  <a:srgbClr val="FFFF00"/>
                </a:solidFill>
              </a:rPr>
              <a:t>«</a:t>
            </a:r>
            <a:r>
              <a:rPr lang="en-US" sz="2800" i="1" dirty="0" err="1" smtClean="0">
                <a:solidFill>
                  <a:srgbClr val="FFFF00"/>
                </a:solidFill>
              </a:rPr>
              <a:t>Güclü</a:t>
            </a:r>
            <a:r>
              <a:rPr lang="en-US" sz="2800" i="1" dirty="0" smtClean="0">
                <a:solidFill>
                  <a:srgbClr val="FFFF00"/>
                </a:solidFill>
              </a:rPr>
              <a:t> </a:t>
            </a:r>
            <a:r>
              <a:rPr lang="en-US" sz="2800" i="1" dirty="0" err="1">
                <a:solidFill>
                  <a:srgbClr val="FFFF00"/>
                </a:solidFill>
              </a:rPr>
              <a:t>fiziki</a:t>
            </a:r>
            <a:r>
              <a:rPr lang="en-US" sz="2800" i="1" dirty="0">
                <a:solidFill>
                  <a:srgbClr val="FFFF00"/>
                </a:solidFill>
              </a:rPr>
              <a:t> </a:t>
            </a:r>
            <a:r>
              <a:rPr lang="en-US" sz="2800" i="1" dirty="0" err="1">
                <a:solidFill>
                  <a:srgbClr val="FFFF00"/>
                </a:solidFill>
              </a:rPr>
              <a:t>və</a:t>
            </a:r>
            <a:r>
              <a:rPr lang="en-US" sz="2800" i="1" dirty="0">
                <a:solidFill>
                  <a:srgbClr val="FFFF00"/>
                </a:solidFill>
              </a:rPr>
              <a:t> </a:t>
            </a:r>
            <a:r>
              <a:rPr lang="en-US" sz="2800" i="1" dirty="0" err="1">
                <a:solidFill>
                  <a:srgbClr val="FFFF00"/>
                </a:solidFill>
              </a:rPr>
              <a:t>mənəvi</a:t>
            </a:r>
            <a:r>
              <a:rPr lang="en-US" sz="2800" i="1" dirty="0">
                <a:solidFill>
                  <a:srgbClr val="FFFF00"/>
                </a:solidFill>
              </a:rPr>
              <a:t> </a:t>
            </a:r>
            <a:r>
              <a:rPr lang="en-US" sz="2800" i="1" dirty="0" err="1">
                <a:solidFill>
                  <a:srgbClr val="FFFF00"/>
                </a:solidFill>
              </a:rPr>
              <a:t>əzablar</a:t>
            </a:r>
            <a:r>
              <a:rPr lang="en-US" sz="2800" i="1" dirty="0">
                <a:solidFill>
                  <a:srgbClr val="FFFF00"/>
                </a:solidFill>
              </a:rPr>
              <a:t> </a:t>
            </a:r>
            <a:r>
              <a:rPr lang="en-US" sz="2800" i="1" dirty="0" err="1" smtClean="0">
                <a:solidFill>
                  <a:srgbClr val="FFFF00"/>
                </a:solidFill>
              </a:rPr>
              <a:t>vermə</a:t>
            </a:r>
            <a:r>
              <a:rPr lang="az-Latn-AZ" sz="2800" i="1" dirty="0" smtClean="0">
                <a:solidFill>
                  <a:srgbClr val="FFFF00"/>
                </a:solidFill>
              </a:rPr>
              <a:t>»</a:t>
            </a:r>
          </a:p>
          <a:p>
            <a:pPr algn="l"/>
            <a:r>
              <a:rPr lang="az-Latn-AZ" b="1" dirty="0" smtClean="0">
                <a:solidFill>
                  <a:srgbClr val="FFFF00"/>
                </a:solidFill>
                <a:latin typeface="Times New Roman" pitchFamily="18" charset="0"/>
                <a:cs typeface="Times New Roman" pitchFamily="18" charset="0"/>
              </a:rPr>
              <a:t>Fiziki Zorakılıq</a:t>
            </a:r>
          </a:p>
          <a:p>
            <a:pPr algn="l"/>
            <a:r>
              <a:rPr lang="az-Latn-AZ" b="1" dirty="0" smtClean="0">
                <a:solidFill>
                  <a:schemeClr val="bg1"/>
                </a:solidFill>
                <a:latin typeface="Times New Roman" pitchFamily="18" charset="0"/>
                <a:cs typeface="Times New Roman" pitchFamily="18" charset="0"/>
              </a:rPr>
              <a:t>Qeyri-insani rəftar məsələsi əksər hallarda həbsdə olan şəxslər barəsində meydana çıxır. Polis əməkdaşları tərəfindən döyülmə qeyri-insani rəftara bərabər hesab edilir.</a:t>
            </a:r>
            <a:endParaRPr lang="en-US" b="1" dirty="0">
              <a:solidFill>
                <a:schemeClr val="bg1"/>
              </a:solidFill>
              <a:latin typeface="Times New Roman" pitchFamily="18" charset="0"/>
              <a:cs typeface="Times New Roman" pitchFamily="18" charset="0"/>
            </a:endParaRPr>
          </a:p>
          <a:p>
            <a:pPr algn="just"/>
            <a:endParaRPr lang="az-Latn-AZ" sz="2400" i="1" dirty="0" smtClean="0">
              <a:solidFill>
                <a:srgbClr val="FFFF00"/>
              </a:solidFill>
              <a:latin typeface="Times New Roman" pitchFamily="18" charset="0"/>
              <a:cs typeface="Times New Roman" pitchFamily="18" charset="0"/>
            </a:endParaRPr>
          </a:p>
          <a:p>
            <a:pPr algn="just"/>
            <a:r>
              <a:rPr lang="az-Latn-AZ" sz="2400" i="1" dirty="0" smtClean="0">
                <a:solidFill>
                  <a:srgbClr val="FFFF00"/>
                </a:solidFill>
                <a:latin typeface="Times New Roman" pitchFamily="18" charset="0"/>
                <a:cs typeface="Times New Roman" pitchFamily="18" charset="0"/>
              </a:rPr>
              <a:t>Sərdar Məmmədov Azərbaycana </a:t>
            </a:r>
          </a:p>
          <a:p>
            <a:pPr algn="just"/>
            <a:r>
              <a:rPr lang="az-Latn-AZ" sz="2400" i="1" dirty="0" smtClean="0">
                <a:solidFill>
                  <a:srgbClr val="FFFF00"/>
                </a:solidFill>
                <a:latin typeface="Times New Roman" pitchFamily="18" charset="0"/>
                <a:cs typeface="Times New Roman" pitchFamily="18" charset="0"/>
              </a:rPr>
              <a:t>qarşı 2007</a:t>
            </a:r>
          </a:p>
          <a:p>
            <a:pPr algn="just"/>
            <a:r>
              <a:rPr lang="az-Latn-AZ" sz="2400" i="1" dirty="0" err="1" smtClean="0">
                <a:solidFill>
                  <a:srgbClr val="FFFF00"/>
                </a:solidFill>
                <a:latin typeface="Times New Roman" pitchFamily="18" charset="0"/>
                <a:cs typeface="Times New Roman" pitchFamily="18" charset="0"/>
              </a:rPr>
              <a:t>Layıcov</a:t>
            </a:r>
            <a:r>
              <a:rPr lang="az-Latn-AZ" sz="2400" i="1" dirty="0" smtClean="0">
                <a:solidFill>
                  <a:srgbClr val="FFFF00"/>
                </a:solidFill>
                <a:latin typeface="Times New Roman" pitchFamily="18" charset="0"/>
                <a:cs typeface="Times New Roman" pitchFamily="18" charset="0"/>
              </a:rPr>
              <a:t> Azərbaycana qarşı 2014 Aprel</a:t>
            </a:r>
          </a:p>
          <a:p>
            <a:pPr algn="just"/>
            <a:r>
              <a:rPr lang="az-Latn-AZ" sz="2400" i="1" dirty="0" err="1" smtClean="0">
                <a:solidFill>
                  <a:srgbClr val="FFFF00"/>
                </a:solidFill>
                <a:latin typeface="Times New Roman" pitchFamily="18" charset="0"/>
                <a:cs typeface="Times New Roman" pitchFamily="18" charset="0"/>
              </a:rPr>
              <a:t>Tomazi</a:t>
            </a:r>
            <a:r>
              <a:rPr lang="az-Latn-AZ" sz="2400" i="1" dirty="0" smtClean="0">
                <a:solidFill>
                  <a:srgbClr val="FFFF00"/>
                </a:solidFill>
                <a:latin typeface="Times New Roman" pitchFamily="18" charset="0"/>
                <a:cs typeface="Times New Roman" pitchFamily="18" charset="0"/>
              </a:rPr>
              <a:t> Fransaya qarşı iş 1993</a:t>
            </a:r>
            <a:endParaRPr lang="ru-RU" sz="2400" i="1" dirty="0">
              <a:solidFill>
                <a:srgbClr val="FFFF00"/>
              </a:solidFill>
              <a:latin typeface="Times New Roman" pitchFamily="18" charset="0"/>
              <a:cs typeface="Times New Roman" pitchFamily="18" charset="0"/>
            </a:endParaRPr>
          </a:p>
        </p:txBody>
      </p:sp>
      <p:pic>
        <p:nvPicPr>
          <p:cNvPr id="2050" name="Picture 2" descr="F:\3-14 telim\pol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768703"/>
            <a:ext cx="4104456"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az-Latn-AZ" sz="2000" dirty="0">
                <a:solidFill>
                  <a:schemeClr val="bg1"/>
                </a:solidFill>
              </a:rPr>
              <a:t>5</a:t>
            </a:r>
            <a:endParaRPr lang="tr-TR"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0"/>
            <a:ext cx="7851648" cy="188640"/>
          </a:xfrm>
        </p:spPr>
        <p:txBody>
          <a:bodyPr>
            <a:normAutofit fontScale="90000"/>
          </a:bodyPr>
          <a:lstStyle/>
          <a:p>
            <a:pPr algn="l"/>
            <a:endParaRPr lang="ru-RU" sz="3200" dirty="0">
              <a:solidFill>
                <a:schemeClr val="bg1"/>
              </a:solidFill>
            </a:endParaRPr>
          </a:p>
        </p:txBody>
      </p:sp>
      <p:sp>
        <p:nvSpPr>
          <p:cNvPr id="3" name="Подзаголовок 2"/>
          <p:cNvSpPr>
            <a:spLocks noGrp="1"/>
          </p:cNvSpPr>
          <p:nvPr>
            <p:ph type="subTitle" idx="1"/>
          </p:nvPr>
        </p:nvSpPr>
        <p:spPr>
          <a:xfrm>
            <a:off x="180653" y="161256"/>
            <a:ext cx="8856984" cy="6436096"/>
          </a:xfrm>
        </p:spPr>
        <p:txBody>
          <a:bodyPr>
            <a:normAutofit/>
          </a:bodyPr>
          <a:lstStyle/>
          <a:p>
            <a:pPr algn="l"/>
            <a:r>
              <a:rPr lang="az-Latn-AZ" sz="2800" dirty="0" smtClean="0">
                <a:solidFill>
                  <a:srgbClr val="FFFF00"/>
                </a:solidFill>
                <a:latin typeface="Times New Roman" pitchFamily="18" charset="0"/>
                <a:cs typeface="Times New Roman" pitchFamily="18" charset="0"/>
              </a:rPr>
              <a:t>Mənəvi Əzab, (Ruhi Əzab)</a:t>
            </a:r>
            <a:endParaRPr lang="az-Latn-AZ" sz="2800" dirty="0">
              <a:solidFill>
                <a:srgbClr val="FFFF00"/>
              </a:solidFill>
              <a:latin typeface="Times New Roman" pitchFamily="18" charset="0"/>
              <a:cs typeface="Times New Roman" pitchFamily="18" charset="0"/>
            </a:endParaRPr>
          </a:p>
          <a:p>
            <a:pPr algn="l"/>
            <a:r>
              <a:rPr lang="az-Latn-AZ" sz="2800" dirty="0" smtClean="0">
                <a:solidFill>
                  <a:schemeClr val="bg1"/>
                </a:solidFill>
                <a:latin typeface="Times New Roman" pitchFamily="18" charset="0"/>
                <a:cs typeface="Times New Roman" pitchFamily="18" charset="0"/>
              </a:rPr>
              <a:t>«Şəxslərə qarşı elə rəftar növləri var ki, bu rəftar nəticəsində şəxs faktiki bədən xəsarəti almasa da, həmin rəftara məruz qalan şəxslər şiddətli fiziki və ruhi əzab keçirirlər, eləcə də kəskin psixiatrik pozuntulara səbəb olur.» </a:t>
            </a:r>
            <a:endParaRPr lang="az-Latn-AZ" sz="2400" dirty="0" smtClean="0">
              <a:solidFill>
                <a:srgbClr val="FFFF00"/>
              </a:solidFill>
              <a:latin typeface="Times New Roman" pitchFamily="18" charset="0"/>
              <a:cs typeface="Times New Roman" pitchFamily="18" charset="0"/>
            </a:endParaRPr>
          </a:p>
          <a:p>
            <a:pPr algn="l"/>
            <a:endParaRPr lang="az-Latn-AZ" sz="2400" dirty="0" smtClean="0">
              <a:solidFill>
                <a:srgbClr val="FFFF00"/>
              </a:solidFill>
              <a:latin typeface="Times New Roman" pitchFamily="18" charset="0"/>
              <a:cs typeface="Times New Roman" pitchFamily="18" charset="0"/>
            </a:endParaRPr>
          </a:p>
          <a:p>
            <a:pPr algn="l"/>
            <a:r>
              <a:rPr lang="az-Latn-AZ" sz="2400" dirty="0" err="1" smtClean="0">
                <a:solidFill>
                  <a:srgbClr val="FFFF00"/>
                </a:solidFill>
                <a:latin typeface="Times New Roman" pitchFamily="18" charset="0"/>
                <a:cs typeface="Times New Roman" pitchFamily="18" charset="0"/>
              </a:rPr>
              <a:t>Dulaş</a:t>
            </a:r>
            <a:r>
              <a:rPr lang="az-Latn-AZ" sz="2400" dirty="0" smtClean="0">
                <a:solidFill>
                  <a:srgbClr val="FFFF00"/>
                </a:solidFill>
                <a:latin typeface="Times New Roman" pitchFamily="18" charset="0"/>
                <a:cs typeface="Times New Roman" pitchFamily="18" charset="0"/>
              </a:rPr>
              <a:t> Türkiyəyə qarşı iş 2001</a:t>
            </a:r>
          </a:p>
          <a:p>
            <a:pPr algn="l"/>
            <a:endParaRPr lang="az-Latn-AZ" sz="2400" dirty="0" smtClean="0">
              <a:solidFill>
                <a:srgbClr val="FFFF00"/>
              </a:solidFill>
              <a:latin typeface="Times New Roman" pitchFamily="18" charset="0"/>
              <a:cs typeface="Times New Roman" pitchFamily="18" charset="0"/>
            </a:endParaRPr>
          </a:p>
          <a:p>
            <a:pPr algn="l"/>
            <a:r>
              <a:rPr lang="az-Latn-AZ" sz="2400" dirty="0" smtClean="0">
                <a:solidFill>
                  <a:srgbClr val="FFFF00"/>
                </a:solidFill>
                <a:latin typeface="Times New Roman" pitchFamily="18" charset="0"/>
                <a:cs typeface="Times New Roman" pitchFamily="18" charset="0"/>
              </a:rPr>
              <a:t>İrlandiya Birləşmiş Krallığa qarşı 1978</a:t>
            </a:r>
          </a:p>
          <a:p>
            <a:pPr algn="l"/>
            <a:r>
              <a:rPr lang="az-Latn-AZ" sz="2400" dirty="0" smtClean="0">
                <a:solidFill>
                  <a:schemeClr val="bg1"/>
                </a:solidFill>
                <a:latin typeface="Times New Roman" pitchFamily="18" charset="0"/>
                <a:cs typeface="Times New Roman" pitchFamily="18" charset="0"/>
              </a:rPr>
              <a:t>5 metod</a:t>
            </a:r>
          </a:p>
          <a:p>
            <a:pPr algn="l"/>
            <a:endParaRPr lang="ru-RU" sz="2400" dirty="0">
              <a:solidFill>
                <a:schemeClr val="bg1"/>
              </a:solidFill>
              <a:latin typeface="Times New Roman" pitchFamily="18" charset="0"/>
              <a:cs typeface="Times New Roman" pitchFamily="18" charset="0"/>
            </a:endParaRPr>
          </a:p>
        </p:txBody>
      </p:sp>
      <p:pic>
        <p:nvPicPr>
          <p:cNvPr id="1029" name="Picture 5" descr="F:\3-14 telim\dula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285" y="2780928"/>
            <a:ext cx="4214810"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172400" y="6460827"/>
            <a:ext cx="762000" cy="365125"/>
          </a:xfrm>
        </p:spPr>
        <p:txBody>
          <a:bodyPr/>
          <a:lstStyle/>
          <a:p>
            <a:r>
              <a:rPr lang="az-Latn-AZ" sz="2000" dirty="0">
                <a:solidFill>
                  <a:schemeClr val="bg1"/>
                </a:solidFill>
              </a:rPr>
              <a:t>6</a:t>
            </a:r>
            <a:endParaRPr lang="tr-TR" sz="2000"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60648"/>
            <a:ext cx="7851648" cy="792088"/>
          </a:xfrm>
        </p:spPr>
        <p:txBody>
          <a:bodyPr>
            <a:normAutofit fontScale="90000"/>
          </a:bodyPr>
          <a:lstStyle/>
          <a:p>
            <a:pPr algn="ctr"/>
            <a:r>
              <a:rPr lang="az-Latn-AZ" sz="3200" dirty="0" smtClean="0">
                <a:solidFill>
                  <a:srgbClr val="FFFF00"/>
                </a:solidFill>
              </a:rPr>
              <a:t>Videodakı hadisəni 3-cü maddə baxımından şərh edin?</a:t>
            </a:r>
            <a:endParaRPr lang="ru-RU" sz="3200" dirty="0">
              <a:solidFill>
                <a:srgbClr val="FFFF00"/>
              </a:solidFill>
            </a:endParaRPr>
          </a:p>
        </p:txBody>
      </p:sp>
      <p:sp>
        <p:nvSpPr>
          <p:cNvPr id="3" name="Подзаголовок 2"/>
          <p:cNvSpPr>
            <a:spLocks noGrp="1"/>
          </p:cNvSpPr>
          <p:nvPr>
            <p:ph type="subTitle" idx="1"/>
          </p:nvPr>
        </p:nvSpPr>
        <p:spPr>
          <a:xfrm>
            <a:off x="251520" y="4365104"/>
            <a:ext cx="8640960" cy="2492896"/>
          </a:xfrm>
        </p:spPr>
        <p:txBody>
          <a:bodyPr>
            <a:noAutofit/>
          </a:bodyPr>
          <a:lstStyle/>
          <a:p>
            <a:pPr algn="l"/>
            <a:r>
              <a:rPr lang="az-Latn-AZ" sz="2200" b="1" dirty="0" smtClean="0">
                <a:solidFill>
                  <a:schemeClr val="bg1"/>
                </a:solidFill>
                <a:latin typeface="Times New Roman" pitchFamily="18" charset="0"/>
                <a:cs typeface="Times New Roman" pitchFamily="18" charset="0"/>
              </a:rPr>
              <a:t>İrlandiya Birləşmiş Krallığa qarşı işdə Məhkəmə qeyd edir ki, ayrılıqda götürülməklə Ruhi Əzab işgəncə </a:t>
            </a:r>
            <a:r>
              <a:rPr lang="az-Latn-AZ" sz="2200" b="1" dirty="0">
                <a:solidFill>
                  <a:schemeClr val="bg1"/>
                </a:solidFill>
                <a:latin typeface="Times New Roman" pitchFamily="18" charset="0"/>
                <a:cs typeface="Times New Roman" pitchFamily="18" charset="0"/>
              </a:rPr>
              <a:t>h</a:t>
            </a:r>
            <a:r>
              <a:rPr lang="az-Latn-AZ" sz="2200" b="1" dirty="0" smtClean="0">
                <a:solidFill>
                  <a:schemeClr val="bg1"/>
                </a:solidFill>
                <a:latin typeface="Times New Roman" pitchFamily="18" charset="0"/>
                <a:cs typeface="Times New Roman" pitchFamily="18" charset="0"/>
              </a:rPr>
              <a:t>esab edilə bilər. Bu şərtlə ki, həmin Əzab kifayət qədər ağır olsun və real təhlükə yaratsın. </a:t>
            </a:r>
          </a:p>
          <a:p>
            <a:pPr algn="l"/>
            <a:r>
              <a:rPr lang="az-Latn-AZ" sz="2200" b="1" dirty="0" smtClean="0">
                <a:solidFill>
                  <a:schemeClr val="bg1"/>
                </a:solidFill>
                <a:latin typeface="Times New Roman" pitchFamily="18" charset="0"/>
                <a:cs typeface="Times New Roman" pitchFamily="18" charset="0"/>
              </a:rPr>
              <a:t>Məs. Şəxs uzun müddət həbsdə saxlanılır və ona bildirilir ki, təqsirini boynuna almasan ailə üzvlərin </a:t>
            </a:r>
            <a:r>
              <a:rPr lang="az-Latn-AZ" sz="2200" b="1" dirty="0" err="1" smtClean="0">
                <a:solidFill>
                  <a:schemeClr val="bg1"/>
                </a:solidFill>
                <a:latin typeface="Times New Roman" pitchFamily="18" charset="0"/>
                <a:cs typeface="Times New Roman" pitchFamily="18" charset="0"/>
              </a:rPr>
              <a:t>öldürüləcək</a:t>
            </a:r>
            <a:r>
              <a:rPr lang="az-Latn-AZ" sz="2200" b="1" dirty="0" smtClean="0">
                <a:solidFill>
                  <a:schemeClr val="bg1"/>
                </a:solidFill>
                <a:latin typeface="Times New Roman" pitchFamily="18" charset="0"/>
                <a:cs typeface="Times New Roman" pitchFamily="18" charset="0"/>
              </a:rPr>
              <a:t>. Məhbusun uşağı onun kamerasına gətirilir və uşağa tətbiq ediləcək cəza növü məhbusa göstərilir.</a:t>
            </a:r>
            <a:endParaRPr lang="ru-RU" sz="2200" b="1" dirty="0">
              <a:solidFill>
                <a:schemeClr val="bg1"/>
              </a:solidFill>
              <a:latin typeface="Times New Roman" pitchFamily="18" charset="0"/>
              <a:cs typeface="Times New Roman" pitchFamily="18" charset="0"/>
            </a:endParaRPr>
          </a:p>
        </p:txBody>
      </p:sp>
      <p:pic>
        <p:nvPicPr>
          <p:cNvPr id="2050" name="Picture 2" descr="F:\3-14 telim\unthinka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582" y="1052736"/>
            <a:ext cx="6264696"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az-Latn-AZ" sz="2000" dirty="0">
                <a:solidFill>
                  <a:schemeClr val="bg1"/>
                </a:solidFill>
              </a:rPr>
              <a:t>7</a:t>
            </a:r>
            <a:endParaRPr lang="tr-TR" sz="2000" dirty="0">
              <a:solidFill>
                <a:schemeClr val="bg1"/>
              </a:solidFill>
            </a:endParaRPr>
          </a:p>
        </p:txBody>
      </p:sp>
    </p:spTree>
    <p:extLst>
      <p:ext uri="{BB962C8B-B14F-4D97-AF65-F5344CB8AC3E}">
        <p14:creationId xmlns:p14="http://schemas.microsoft.com/office/powerpoint/2010/main" val="4100111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60648"/>
            <a:ext cx="7851648" cy="504056"/>
          </a:xfrm>
        </p:spPr>
        <p:txBody>
          <a:bodyPr>
            <a:normAutofit/>
          </a:bodyPr>
          <a:lstStyle/>
          <a:p>
            <a:pPr algn="ctr"/>
            <a:r>
              <a:rPr lang="az-Latn-AZ" sz="3200" dirty="0" smtClean="0">
                <a:solidFill>
                  <a:srgbClr val="FFFF00"/>
                </a:solidFill>
              </a:rPr>
              <a:t> Ləyaqəti alçaldan rəftar və ya cəza</a:t>
            </a:r>
            <a:endParaRPr lang="ru-RU" sz="3200" dirty="0">
              <a:solidFill>
                <a:srgbClr val="FFFF00"/>
              </a:solidFill>
            </a:endParaRPr>
          </a:p>
        </p:txBody>
      </p:sp>
      <p:sp>
        <p:nvSpPr>
          <p:cNvPr id="3" name="Подзаголовок 2"/>
          <p:cNvSpPr>
            <a:spLocks noGrp="1"/>
          </p:cNvSpPr>
          <p:nvPr>
            <p:ph type="subTitle" idx="1"/>
          </p:nvPr>
        </p:nvSpPr>
        <p:spPr>
          <a:xfrm>
            <a:off x="164528" y="908720"/>
            <a:ext cx="8712968" cy="5832648"/>
          </a:xfrm>
        </p:spPr>
        <p:txBody>
          <a:bodyPr>
            <a:normAutofit/>
          </a:bodyPr>
          <a:lstStyle/>
          <a:p>
            <a:pPr algn="l"/>
            <a:r>
              <a:rPr lang="az-Latn-AZ" sz="2800" dirty="0" smtClean="0">
                <a:solidFill>
                  <a:schemeClr val="bg1"/>
                </a:solidFill>
                <a:latin typeface="Times New Roman" pitchFamily="18" charset="0"/>
                <a:cs typeface="Times New Roman" pitchFamily="18" charset="0"/>
              </a:rPr>
              <a:t>«</a:t>
            </a:r>
            <a:r>
              <a:rPr lang="en-US" sz="2800" dirty="0" err="1" smtClean="0">
                <a:solidFill>
                  <a:schemeClr val="bg1"/>
                </a:solidFill>
                <a:latin typeface="Times New Roman" pitchFamily="18" charset="0"/>
                <a:cs typeface="Times New Roman" pitchFamily="18" charset="0"/>
              </a:rPr>
              <a:t>Qurbanlarda</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qorxu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ağrı</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natamamlıq</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hissi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yaratmağa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yönələn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pis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rəftar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Belə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rəftar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onları</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alçalda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rüsvay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edə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bilər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ola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bilsin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onların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fiziki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mənəvi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müqavimətini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qıra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bilər</a:t>
            </a:r>
            <a:r>
              <a:rPr lang="en-US" sz="2800" dirty="0" smtClean="0">
                <a:solidFill>
                  <a:schemeClr val="bg1"/>
                </a:solidFill>
                <a:latin typeface="Times New Roman" pitchFamily="18" charset="0"/>
                <a:cs typeface="Times New Roman" pitchFamily="18" charset="0"/>
              </a:rPr>
              <a:t>.</a:t>
            </a:r>
            <a:r>
              <a:rPr lang="az-Latn-AZ" sz="2800" dirty="0" smtClean="0">
                <a:solidFill>
                  <a:schemeClr val="bg1"/>
                </a:solidFill>
                <a:latin typeface="Times New Roman" pitchFamily="18" charset="0"/>
                <a:cs typeface="Times New Roman" pitchFamily="18" charset="0"/>
              </a:rPr>
              <a:t>»</a:t>
            </a:r>
          </a:p>
          <a:p>
            <a:pPr algn="l"/>
            <a:r>
              <a:rPr lang="az-Latn-AZ" sz="2800" dirty="0" smtClean="0">
                <a:solidFill>
                  <a:schemeClr val="bg1"/>
                </a:solidFill>
                <a:latin typeface="Times New Roman" pitchFamily="18" charset="0"/>
                <a:cs typeface="Times New Roman" pitchFamily="18" charset="0"/>
              </a:rPr>
              <a:t>Məhkəmə çox zaman bu nəticəyə gəlir ki, qurban həm qeyri-insani, həm də ləyaqəti alçaldan rəftara məruz qalıb.</a:t>
            </a:r>
          </a:p>
          <a:p>
            <a:pPr algn="l"/>
            <a:endParaRPr lang="az-Latn-AZ" dirty="0" smtClean="0">
              <a:solidFill>
                <a:srgbClr val="FFFF00"/>
              </a:solidFill>
              <a:latin typeface="Times New Roman" pitchFamily="18" charset="0"/>
              <a:cs typeface="Times New Roman" pitchFamily="18" charset="0"/>
            </a:endParaRPr>
          </a:p>
          <a:p>
            <a:pPr algn="l"/>
            <a:r>
              <a:rPr lang="az-Latn-AZ" sz="2400" dirty="0" err="1" smtClean="0">
                <a:solidFill>
                  <a:srgbClr val="FFFF00"/>
                </a:solidFill>
                <a:latin typeface="Times New Roman" pitchFamily="18" charset="0"/>
                <a:cs typeface="Times New Roman" pitchFamily="18" charset="0"/>
              </a:rPr>
              <a:t>Tirer</a:t>
            </a:r>
            <a:r>
              <a:rPr lang="az-Latn-AZ" sz="2400" dirty="0" smtClean="0">
                <a:solidFill>
                  <a:srgbClr val="FFFF00"/>
                </a:solidFill>
                <a:latin typeface="Times New Roman" pitchFamily="18" charset="0"/>
                <a:cs typeface="Times New Roman" pitchFamily="18" charset="0"/>
              </a:rPr>
              <a:t> Birləşmiş krallığa qarşı iş 1978</a:t>
            </a:r>
          </a:p>
          <a:p>
            <a:pPr algn="l"/>
            <a:r>
              <a:rPr lang="az-Latn-AZ" sz="2400" dirty="0" err="1" smtClean="0">
                <a:solidFill>
                  <a:srgbClr val="FFFF00"/>
                </a:solidFill>
                <a:latin typeface="Times New Roman" pitchFamily="18" charset="0"/>
                <a:cs typeface="Times New Roman" pitchFamily="18" charset="0"/>
              </a:rPr>
              <a:t>Raninen</a:t>
            </a:r>
            <a:r>
              <a:rPr lang="az-Latn-AZ" sz="2400" dirty="0" smtClean="0">
                <a:solidFill>
                  <a:srgbClr val="FFFF00"/>
                </a:solidFill>
                <a:latin typeface="Times New Roman" pitchFamily="18" charset="0"/>
                <a:cs typeface="Times New Roman" pitchFamily="18" charset="0"/>
              </a:rPr>
              <a:t> Finlandiyaya qarşı iş 1997</a:t>
            </a:r>
          </a:p>
          <a:p>
            <a:pPr algn="l"/>
            <a:endParaRPr lang="ru-RU" dirty="0">
              <a:solidFill>
                <a:srgbClr val="FFFF00"/>
              </a:solidFill>
              <a:latin typeface="Times New Roman" pitchFamily="18" charset="0"/>
              <a:cs typeface="Times New Roman" pitchFamily="18" charset="0"/>
            </a:endParaRPr>
          </a:p>
        </p:txBody>
      </p:sp>
      <p:pic>
        <p:nvPicPr>
          <p:cNvPr id="1026" name="Picture 2" descr="F:\3-14 telim\qandal-vezifeli-she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3016"/>
            <a:ext cx="3905562" cy="29517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393248" y="6344737"/>
            <a:ext cx="679649" cy="504056"/>
          </a:xfrm>
        </p:spPr>
        <p:txBody>
          <a:bodyPr/>
          <a:lstStyle/>
          <a:p>
            <a:r>
              <a:rPr lang="az-Latn-AZ" sz="2000" dirty="0">
                <a:solidFill>
                  <a:schemeClr val="bg1"/>
                </a:solidFill>
              </a:rPr>
              <a:t>8</a:t>
            </a:r>
            <a:endParaRPr lang="tr-TR" sz="2000" dirty="0">
              <a:solidFill>
                <a:schemeClr val="bg1"/>
              </a:solidFill>
            </a:endParaRPr>
          </a:p>
        </p:txBody>
      </p:sp>
    </p:spTree>
    <p:extLst>
      <p:ext uri="{BB962C8B-B14F-4D97-AF65-F5344CB8AC3E}">
        <p14:creationId xmlns:p14="http://schemas.microsoft.com/office/powerpoint/2010/main" val="420533404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80728"/>
            <a:ext cx="9144000" cy="5760640"/>
          </a:xfrm>
        </p:spPr>
        <p:txBody>
          <a:bodyPr>
            <a:normAutofit/>
          </a:bodyPr>
          <a:lstStyle/>
          <a:p>
            <a:r>
              <a:rPr lang="az-Latn-AZ" sz="2600" dirty="0" smtClean="0">
                <a:solidFill>
                  <a:schemeClr val="bg1"/>
                </a:solidFill>
                <a:latin typeface="Times New Roman" pitchFamily="18" charset="0"/>
                <a:cs typeface="Times New Roman" pitchFamily="18" charset="0"/>
              </a:rPr>
              <a:t>«</a:t>
            </a:r>
            <a:r>
              <a:rPr lang="az-Latn-AZ" sz="2600" dirty="0">
                <a:solidFill>
                  <a:schemeClr val="bg1"/>
                </a:solidFill>
                <a:latin typeface="Times New Roman" pitchFamily="18" charset="0"/>
                <a:cs typeface="Times New Roman" pitchFamily="18" charset="0"/>
              </a:rPr>
              <a:t>Ş</a:t>
            </a:r>
            <a:r>
              <a:rPr lang="az-Latn-AZ" sz="2600" dirty="0" smtClean="0">
                <a:solidFill>
                  <a:schemeClr val="bg1"/>
                </a:solidFill>
                <a:latin typeface="Times New Roman" pitchFamily="18" charset="0"/>
                <a:cs typeface="Times New Roman" pitchFamily="18" charset="0"/>
              </a:rPr>
              <a:t>əxsin qeyri-insani və ya ləyaqəti alçaldan rəftara məruz qaldığını müəyyən edərkən rəftarın konkret məqsəd güdməsinin müəyyən olunması nəzərə alınmalı olan digər bir amildir, lakin hər hansı bu cür məqsəd olmasa belə, 3-cü maddənin pozuntusunun müəyyən </a:t>
            </a:r>
            <a:r>
              <a:rPr lang="az-Latn-AZ" sz="2600" dirty="0" err="1" smtClean="0">
                <a:solidFill>
                  <a:schemeClr val="bg1"/>
                </a:solidFill>
                <a:latin typeface="Times New Roman" pitchFamily="18" charset="0"/>
                <a:cs typeface="Times New Roman" pitchFamily="18" charset="0"/>
              </a:rPr>
              <a:t>edilməsini</a:t>
            </a:r>
            <a:r>
              <a:rPr lang="az-Latn-AZ" sz="2600" dirty="0" smtClean="0">
                <a:solidFill>
                  <a:schemeClr val="bg1"/>
                </a:solidFill>
                <a:latin typeface="Times New Roman" pitchFamily="18" charset="0"/>
                <a:cs typeface="Times New Roman" pitchFamily="18" charset="0"/>
              </a:rPr>
              <a:t> qəti şəkildə istisna etmək olmaz»</a:t>
            </a:r>
          </a:p>
          <a:p>
            <a:endParaRPr lang="az-Latn-AZ" sz="2600" dirty="0" smtClean="0">
              <a:solidFill>
                <a:srgbClr val="FFFF00"/>
              </a:solidFill>
            </a:endParaRPr>
          </a:p>
          <a:p>
            <a:r>
              <a:rPr lang="az-Latn-AZ" sz="2400" dirty="0" smtClean="0">
                <a:solidFill>
                  <a:srgbClr val="FFFF00"/>
                </a:solidFill>
                <a:latin typeface="Times New Roman" pitchFamily="18" charset="0"/>
                <a:cs typeface="Times New Roman" pitchFamily="18" charset="0"/>
              </a:rPr>
              <a:t>Həbsxananın ümumi </a:t>
            </a:r>
            <a:r>
              <a:rPr lang="az-Latn-AZ" sz="2400" dirty="0">
                <a:solidFill>
                  <a:srgbClr val="FFFF00"/>
                </a:solidFill>
                <a:latin typeface="Times New Roman" pitchFamily="18" charset="0"/>
                <a:cs typeface="Times New Roman" pitchFamily="18" charset="0"/>
              </a:rPr>
              <a:t>şəraiti</a:t>
            </a:r>
          </a:p>
          <a:p>
            <a:r>
              <a:rPr lang="az-Latn-AZ" sz="2400" dirty="0" err="1" smtClean="0">
                <a:solidFill>
                  <a:schemeClr val="bg1"/>
                </a:solidFill>
                <a:latin typeface="Times New Roman" pitchFamily="18" charset="0"/>
                <a:cs typeface="Times New Roman" pitchFamily="18" charset="0"/>
              </a:rPr>
              <a:t>Duqoz</a:t>
            </a:r>
            <a:r>
              <a:rPr lang="az-Latn-AZ" sz="2400" dirty="0" smtClean="0">
                <a:solidFill>
                  <a:schemeClr val="bg1"/>
                </a:solidFill>
                <a:latin typeface="Times New Roman" pitchFamily="18" charset="0"/>
                <a:cs typeface="Times New Roman" pitchFamily="18" charset="0"/>
              </a:rPr>
              <a:t> Yunanıstana qarşı iş 2001</a:t>
            </a:r>
          </a:p>
          <a:p>
            <a:r>
              <a:rPr lang="az-Latn-AZ" sz="2400" dirty="0" err="1" smtClean="0">
                <a:solidFill>
                  <a:schemeClr val="bg1"/>
                </a:solidFill>
                <a:latin typeface="Times New Roman" pitchFamily="18" charset="0"/>
                <a:cs typeface="Times New Roman" pitchFamily="18" charset="0"/>
              </a:rPr>
              <a:t>Kalaşnikov</a:t>
            </a:r>
            <a:r>
              <a:rPr lang="az-Latn-AZ" sz="2400" dirty="0" smtClean="0">
                <a:solidFill>
                  <a:schemeClr val="bg1"/>
                </a:solidFill>
                <a:latin typeface="Times New Roman" pitchFamily="18" charset="0"/>
                <a:cs typeface="Times New Roman" pitchFamily="18" charset="0"/>
              </a:rPr>
              <a:t> Rusiyaya qarşı iş 2002</a:t>
            </a:r>
          </a:p>
          <a:p>
            <a:r>
              <a:rPr lang="az-Latn-AZ" sz="2400" dirty="0" err="1" smtClean="0">
                <a:solidFill>
                  <a:schemeClr val="bg1"/>
                </a:solidFill>
                <a:latin typeface="Times New Roman" pitchFamily="18" charset="0"/>
                <a:cs typeface="Times New Roman" pitchFamily="18" charset="0"/>
              </a:rPr>
              <a:t>Poltoratski</a:t>
            </a:r>
            <a:r>
              <a:rPr lang="az-Latn-AZ" sz="2400" dirty="0" smtClean="0">
                <a:solidFill>
                  <a:schemeClr val="bg1"/>
                </a:solidFill>
                <a:latin typeface="Times New Roman" pitchFamily="18" charset="0"/>
                <a:cs typeface="Times New Roman" pitchFamily="18" charset="0"/>
              </a:rPr>
              <a:t> Ukraynaya qarşı iş2003</a:t>
            </a:r>
            <a:endParaRPr lang="en-US" sz="2400" dirty="0">
              <a:solidFill>
                <a:schemeClr val="bg1"/>
              </a:solidFill>
              <a:latin typeface="Times New Roman" pitchFamily="18" charset="0"/>
              <a:cs typeface="Times New Roman" pitchFamily="18" charset="0"/>
            </a:endParaRPr>
          </a:p>
        </p:txBody>
      </p:sp>
      <p:sp>
        <p:nvSpPr>
          <p:cNvPr id="2" name="Title 1"/>
          <p:cNvSpPr>
            <a:spLocks noGrp="1"/>
          </p:cNvSpPr>
          <p:nvPr>
            <p:ph type="title"/>
          </p:nvPr>
        </p:nvSpPr>
        <p:spPr>
          <a:xfrm>
            <a:off x="530352" y="116632"/>
            <a:ext cx="7772400" cy="720080"/>
          </a:xfrm>
        </p:spPr>
        <p:txBody>
          <a:bodyPr/>
          <a:lstStyle/>
          <a:p>
            <a:r>
              <a:rPr lang="az-Latn-AZ" sz="3200" dirty="0" smtClean="0">
                <a:solidFill>
                  <a:srgbClr val="FFFF00"/>
                </a:solidFill>
                <a:latin typeface="Times New Roman" pitchFamily="18" charset="0"/>
                <a:cs typeface="Times New Roman" pitchFamily="18" charset="0"/>
              </a:rPr>
              <a:t>Rəftarda Qəsd niyyətinin olması vacib deyil</a:t>
            </a:r>
            <a:r>
              <a:rPr lang="az-Latn-AZ" dirty="0" smtClean="0"/>
              <a:t>.</a:t>
            </a:r>
            <a:endParaRPr lang="en-US" dirty="0"/>
          </a:p>
        </p:txBody>
      </p:sp>
      <p:sp>
        <p:nvSpPr>
          <p:cNvPr id="4" name="Slide Number Placeholder 3"/>
          <p:cNvSpPr>
            <a:spLocks noGrp="1"/>
          </p:cNvSpPr>
          <p:nvPr>
            <p:ph type="sldNum" sz="quarter" idx="12"/>
          </p:nvPr>
        </p:nvSpPr>
        <p:spPr/>
        <p:txBody>
          <a:bodyPr/>
          <a:lstStyle/>
          <a:p>
            <a:r>
              <a:rPr lang="az-Latn-AZ" sz="2000" dirty="0">
                <a:solidFill>
                  <a:schemeClr val="bg1"/>
                </a:solidFill>
              </a:rPr>
              <a:t>9</a:t>
            </a:r>
            <a:endParaRPr lang="tr-TR" sz="2000" dirty="0">
              <a:solidFill>
                <a:schemeClr val="bg1"/>
              </a:solidFill>
            </a:endParaRPr>
          </a:p>
        </p:txBody>
      </p:sp>
      <p:pic>
        <p:nvPicPr>
          <p:cNvPr id="2051" name="Picture 3" descr="F:\3-14 telim\həbsxana norve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07" y="3071810"/>
            <a:ext cx="4716016" cy="335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4690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1065</TotalTime>
  <Words>617</Words>
  <Application>Microsoft Office PowerPoint</Application>
  <PresentationFormat>On-screen Show (4:3)</PresentationFormat>
  <Paragraphs>123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Поток</vt:lpstr>
      <vt:lpstr>Avropa Birliyi və Avropa Şurasının Birgə Proqramı  əsasında, Ədliyyə Akademiyası ilə birgə həyata keçirilən layihə çərçivəsində </vt:lpstr>
      <vt:lpstr>Avropa İnsan Hüquqları Konvensiyasının 3-cü maddəsi </vt:lpstr>
      <vt:lpstr>3-cü maddə ilə nəzərdə tutulan Pis rəftarın formaları arasındakı fərqlər</vt:lpstr>
      <vt:lpstr>PowerPoint Presentation</vt:lpstr>
      <vt:lpstr>PowerPoint Presentation</vt:lpstr>
      <vt:lpstr>PowerPoint Presentation</vt:lpstr>
      <vt:lpstr>Videodakı hadisəni 3-cü maddə baxımından şərh edin?</vt:lpstr>
      <vt:lpstr> Ləyaqəti alçaldan rəftar və ya cəza</vt:lpstr>
      <vt:lpstr>Rəftarda Qəsd niyyətinin olması vacib deyil.</vt:lpstr>
      <vt:lpstr>Qurbanın Xüsusi cəhətlərinin əhəmiyyəti Məhkəmə qərara alıb ki, rəftarın minimum ağırlıq dərəcəsi qiymətləndirilən zaman qurbana aidiyyatı olan bir sıra amillər, qurbanın yaşı, cinsi və s.nəzərə alınır.</vt:lpstr>
      <vt:lpstr>İşgəncə hallarına qarşı mübarizədə Türkiyə Təcrübəsi</vt:lpstr>
      <vt:lpstr>İrqə və ya cinsə əsaslanan ayrıseçkilik ləyaqəti alçaldan rəftar hesab edilə bilər</vt:lpstr>
      <vt:lpstr>Şərqi Afrikadan olan asiyalılar Birləşmiş Krallığa qarşı 1973 «İrqə əsaslanan ayrı-seçkilik insan ləyaqətinin təhqir olunmasının xüsusi formasıdır» Əbdüləziz,Kabales və Balkandali Birləşmiş Krallığa qarşı 1985 «Qanunun məqsədi ölkədaxili işçi qüvvəsini qorumaq və ədalətli rəqabət münasibətlərinə şərait yaratmaq olub» </vt:lpstr>
      <vt:lpstr>Diqqətinizə görə təşəkkür edirəm!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Birləşmək azadlığı konteksində gericəkilmə müddəaları</dc:title>
  <dc:creator>User</dc:creator>
  <cp:lastModifiedBy>ROVSHANOVA Vafa</cp:lastModifiedBy>
  <cp:revision>91</cp:revision>
  <dcterms:created xsi:type="dcterms:W3CDTF">2013-12-11T12:07:18Z</dcterms:created>
  <dcterms:modified xsi:type="dcterms:W3CDTF">2016-07-04T05:20:08Z</dcterms:modified>
</cp:coreProperties>
</file>