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3"/>
  </p:notesMasterIdLst>
  <p:sldIdLst>
    <p:sldId id="256" r:id="rId2"/>
    <p:sldId id="260" r:id="rId3"/>
    <p:sldId id="300" r:id="rId4"/>
    <p:sldId id="355" r:id="rId5"/>
    <p:sldId id="267" r:id="rId6"/>
    <p:sldId id="365" r:id="rId7"/>
    <p:sldId id="366" r:id="rId8"/>
    <p:sldId id="367" r:id="rId9"/>
    <p:sldId id="368" r:id="rId10"/>
    <p:sldId id="369" r:id="rId11"/>
    <p:sldId id="370" r:id="rId12"/>
    <p:sldId id="371" r:id="rId13"/>
    <p:sldId id="381" r:id="rId14"/>
    <p:sldId id="268" r:id="rId15"/>
    <p:sldId id="327" r:id="rId16"/>
    <p:sldId id="391" r:id="rId17"/>
    <p:sldId id="390" r:id="rId18"/>
    <p:sldId id="379" r:id="rId19"/>
    <p:sldId id="392" r:id="rId20"/>
    <p:sldId id="395" r:id="rId21"/>
    <p:sldId id="396" r:id="rId22"/>
    <p:sldId id="330" r:id="rId23"/>
    <p:sldId id="393" r:id="rId24"/>
    <p:sldId id="332" r:id="rId25"/>
    <p:sldId id="333" r:id="rId26"/>
    <p:sldId id="334" r:id="rId27"/>
    <p:sldId id="338" r:id="rId28"/>
    <p:sldId id="398" r:id="rId29"/>
    <p:sldId id="399" r:id="rId30"/>
    <p:sldId id="339" r:id="rId31"/>
    <p:sldId id="270" r:id="rId32"/>
    <p:sldId id="272" r:id="rId33"/>
    <p:sldId id="345" r:id="rId34"/>
    <p:sldId id="346" r:id="rId35"/>
    <p:sldId id="373" r:id="rId36"/>
    <p:sldId id="347" r:id="rId37"/>
    <p:sldId id="402" r:id="rId38"/>
    <p:sldId id="383" r:id="rId39"/>
    <p:sldId id="348" r:id="rId40"/>
    <p:sldId id="374" r:id="rId41"/>
    <p:sldId id="357" r:id="rId42"/>
    <p:sldId id="358" r:id="rId43"/>
    <p:sldId id="360" r:id="rId44"/>
    <p:sldId id="361" r:id="rId45"/>
    <p:sldId id="401" r:id="rId46"/>
    <p:sldId id="275" r:id="rId47"/>
    <p:sldId id="320" r:id="rId48"/>
    <p:sldId id="404" r:id="rId49"/>
    <p:sldId id="323" r:id="rId50"/>
    <p:sldId id="324" r:id="rId51"/>
    <p:sldId id="322" r:id="rId52"/>
    <p:sldId id="343" r:id="rId53"/>
    <p:sldId id="325" r:id="rId54"/>
    <p:sldId id="326" r:id="rId55"/>
    <p:sldId id="288" r:id="rId56"/>
    <p:sldId id="289" r:id="rId57"/>
    <p:sldId id="299" r:id="rId58"/>
    <p:sldId id="278" r:id="rId59"/>
    <p:sldId id="280" r:id="rId60"/>
    <p:sldId id="282" r:id="rId61"/>
    <p:sldId id="317" r:id="rId6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00B08A-DBFB-4FAD-ACDD-4B27CEA464F0}" type="datetimeFigureOut">
              <a:rPr lang="ru-RU" smtClean="0"/>
              <a:t>02.07.2016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77E601-F20B-4B3B-AD11-B509AC08B3B9}" type="slidenum">
              <a:rPr lang="ru-RU" smtClean="0"/>
              <a:t>‹#›</a:t>
            </a:fld>
            <a:endParaRPr lang="ru-RU"/>
          </a:p>
        </p:txBody>
      </p:sp>
    </p:spTree>
    <p:extLst>
      <p:ext uri="{BB962C8B-B14F-4D97-AF65-F5344CB8AC3E}">
        <p14:creationId xmlns:p14="http://schemas.microsoft.com/office/powerpoint/2010/main" val="1683404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777E601-F20B-4B3B-AD11-B509AC08B3B9}" type="slidenum">
              <a:rPr lang="ru-RU" smtClean="0"/>
              <a:t>56</a:t>
            </a:fld>
            <a:endParaRPr lang="ru-RU"/>
          </a:p>
        </p:txBody>
      </p:sp>
    </p:spTree>
    <p:extLst>
      <p:ext uri="{BB962C8B-B14F-4D97-AF65-F5344CB8AC3E}">
        <p14:creationId xmlns:p14="http://schemas.microsoft.com/office/powerpoint/2010/main" val="3724402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02.07.2016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02.07.2016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02.07.2016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02.07.2016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02.07.2016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02.07.2016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02.07.2016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02.07.2016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02.07.2016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02.07.2016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02.07.2016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02.07.2016</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az-Latn-AZ" dirty="0" smtClean="0">
                <a:latin typeface="Times New Roman" pitchFamily="18" charset="0"/>
                <a:cs typeface="Times New Roman" pitchFamily="18" charset="0"/>
              </a:rPr>
              <a:t>«İnsan hüquq və əsas azadlıqlarının müdafiəsinə dair» Avropa Konvensiyasının 3-cü maddəsi</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normAutofit fontScale="70000" lnSpcReduction="20000"/>
          </a:bodyPr>
          <a:lstStyle/>
          <a:p>
            <a:pPr algn="r"/>
            <a:endParaRPr lang="az-Latn-AZ" sz="3200" dirty="0" smtClean="0">
              <a:latin typeface="Times New Roman" pitchFamily="18" charset="0"/>
              <a:cs typeface="Times New Roman" pitchFamily="18" charset="0"/>
            </a:endParaRPr>
          </a:p>
          <a:p>
            <a:pPr algn="r"/>
            <a:endParaRPr lang="az-Latn-AZ" sz="3200" dirty="0">
              <a:latin typeface="Times New Roman" pitchFamily="18" charset="0"/>
              <a:cs typeface="Times New Roman" pitchFamily="18" charset="0"/>
            </a:endParaRPr>
          </a:p>
          <a:p>
            <a:pPr algn="r"/>
            <a:r>
              <a:rPr lang="az-Latn-AZ" sz="3200" dirty="0" smtClean="0">
                <a:latin typeface="Times New Roman" pitchFamily="18" charset="0"/>
                <a:cs typeface="Times New Roman" pitchFamily="18" charset="0"/>
              </a:rPr>
              <a:t>Naftaliyeva </a:t>
            </a:r>
            <a:r>
              <a:rPr lang="az-Latn-AZ" sz="3200" dirty="0" smtClean="0">
                <a:latin typeface="Times New Roman" pitchFamily="18" charset="0"/>
                <a:cs typeface="Times New Roman" pitchFamily="18" charset="0"/>
              </a:rPr>
              <a:t>Dilarə</a:t>
            </a:r>
            <a:endParaRPr lang="en-US" sz="3200" dirty="0" smtClean="0">
              <a:latin typeface="Times New Roman" pitchFamily="18" charset="0"/>
              <a:cs typeface="Times New Roman" pitchFamily="18" charset="0"/>
            </a:endParaRPr>
          </a:p>
          <a:p>
            <a:pPr algn="r"/>
            <a:r>
              <a:rPr lang="en-US" sz="3200" dirty="0" smtClean="0">
                <a:latin typeface="Times New Roman" pitchFamily="18" charset="0"/>
                <a:cs typeface="Times New Roman" pitchFamily="18" charset="0"/>
              </a:rPr>
              <a:t>2016</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712325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3">
                                            <p:txEl>
                                              <p:pRg st="2" end="2"/>
                                            </p:txEl>
                                          </p:spTgt>
                                        </p:tgtEl>
                                        <p:attrNameLst>
                                          <p:attrName>style.color</p:attrName>
                                        </p:attrNameLst>
                                      </p:cBhvr>
                                      <p:by>
                                        <p:hsl h="7200000" s="0" l="0"/>
                                      </p:by>
                                    </p:animClr>
                                    <p:animClr clrSpc="hsl" dir="cw">
                                      <p:cBhvr>
                                        <p:cTn id="7" dur="500" fill="hold"/>
                                        <p:tgtEl>
                                          <p:spTgt spid="3">
                                            <p:txEl>
                                              <p:pRg st="2" end="2"/>
                                            </p:txEl>
                                          </p:spTgt>
                                        </p:tgtEl>
                                        <p:attrNameLst>
                                          <p:attrName>fillcolor</p:attrName>
                                        </p:attrNameLst>
                                      </p:cBhvr>
                                      <p:by>
                                        <p:hsl h="7200000" s="0" l="0"/>
                                      </p:by>
                                    </p:animClr>
                                    <p:animClr clrSpc="hsl" dir="cw">
                                      <p:cBhvr>
                                        <p:cTn id="8" dur="500" fill="hold"/>
                                        <p:tgtEl>
                                          <p:spTgt spid="3">
                                            <p:txEl>
                                              <p:pRg st="2" end="2"/>
                                            </p:txEl>
                                          </p:spTgt>
                                        </p:tgtEl>
                                        <p:attrNameLst>
                                          <p:attrName>stroke.color</p:attrName>
                                        </p:attrNameLst>
                                      </p:cBhvr>
                                      <p:by>
                                        <p:hsl h="7200000" s="0" l="0"/>
                                      </p:by>
                                    </p:animClr>
                                    <p:set>
                                      <p:cBhvr>
                                        <p:cTn id="9" dur="500" fill="hold"/>
                                        <p:tgtEl>
                                          <p:spTgt spid="3">
                                            <p:txEl>
                                              <p:pRg st="2" end="2"/>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1" presetClass="emph" presetSubtype="0" fill="hold" grpId="0" nodeType="clickEffect">
                                  <p:stCondLst>
                                    <p:cond delay="0"/>
                                  </p:stCondLst>
                                  <p:childTnLst>
                                    <p:animClr clrSpc="hsl" dir="cw">
                                      <p:cBhvr override="childStyle">
                                        <p:cTn id="13" dur="500" fill="hold"/>
                                        <p:tgtEl>
                                          <p:spTgt spid="3">
                                            <p:txEl>
                                              <p:pRg st="3" end="3"/>
                                            </p:txEl>
                                          </p:spTgt>
                                        </p:tgtEl>
                                        <p:attrNameLst>
                                          <p:attrName>style.color</p:attrName>
                                        </p:attrNameLst>
                                      </p:cBhvr>
                                      <p:by>
                                        <p:hsl h="7200000" s="0" l="0"/>
                                      </p:by>
                                    </p:animClr>
                                    <p:animClr clrSpc="hsl" dir="cw">
                                      <p:cBhvr>
                                        <p:cTn id="14" dur="500" fill="hold"/>
                                        <p:tgtEl>
                                          <p:spTgt spid="3">
                                            <p:txEl>
                                              <p:pRg st="3" end="3"/>
                                            </p:txEl>
                                          </p:spTgt>
                                        </p:tgtEl>
                                        <p:attrNameLst>
                                          <p:attrName>fillcolor</p:attrName>
                                        </p:attrNameLst>
                                      </p:cBhvr>
                                      <p:by>
                                        <p:hsl h="7200000" s="0" l="0"/>
                                      </p:by>
                                    </p:animClr>
                                    <p:animClr clrSpc="hsl" dir="cw">
                                      <p:cBhvr>
                                        <p:cTn id="15" dur="500" fill="hold"/>
                                        <p:tgtEl>
                                          <p:spTgt spid="3">
                                            <p:txEl>
                                              <p:pRg st="3" end="3"/>
                                            </p:txEl>
                                          </p:spTgt>
                                        </p:tgtEl>
                                        <p:attrNameLst>
                                          <p:attrName>stroke.color</p:attrName>
                                        </p:attrNameLst>
                                      </p:cBhvr>
                                      <p:by>
                                        <p:hsl h="7200000" s="0" l="0"/>
                                      </p:by>
                                    </p:animClr>
                                    <p:set>
                                      <p:cBhvr>
                                        <p:cTn id="16" dur="500" fill="hold"/>
                                        <p:tgtEl>
                                          <p:spTgt spid="3">
                                            <p:txEl>
                                              <p:pRg st="3" end="3"/>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0" indent="0" algn="just">
              <a:buNone/>
            </a:pPr>
            <a:r>
              <a:rPr lang="az-Latn-AZ" dirty="0" smtClean="0">
                <a:latin typeface="Times New Roman" pitchFamily="18" charset="0"/>
                <a:cs typeface="Times New Roman" pitchFamily="18" charset="0"/>
              </a:rPr>
              <a:t>	İnsan </a:t>
            </a:r>
            <a:r>
              <a:rPr lang="az-Latn-AZ" dirty="0">
                <a:latin typeface="Times New Roman" pitchFamily="18" charset="0"/>
                <a:cs typeface="Times New Roman" pitchFamily="18" charset="0"/>
              </a:rPr>
              <a:t>və vətəndaş hüquqlarını və azadlıqlarını gözləmək və qorumaq, o cümlədən İnsan Hüquqları Üzrə Avropa Məhkəməsinin həmin hüquqların təmininə yönəlmiş qərarlarının icrası qanunvericilik, icra və məhkəmə hakimiyyəti orqanlarının vəzifəsidir</a:t>
            </a:r>
            <a:endParaRPr lang="ru-RU" dirty="0">
              <a:latin typeface="Times New Roman" pitchFamily="18" charset="0"/>
              <a:cs typeface="Times New Roman" pitchFamily="18" charset="0"/>
            </a:endParaRPr>
          </a:p>
          <a:p>
            <a:pPr marL="0" indent="0" algn="just">
              <a:buNone/>
            </a:pPr>
            <a:r>
              <a:rPr lang="az-Latn-AZ" dirty="0" smtClean="0">
                <a:latin typeface="Times New Roman" pitchFamily="18" charset="0"/>
                <a:cs typeface="Times New Roman" pitchFamily="18" charset="0"/>
              </a:rPr>
              <a:t>	İnsan </a:t>
            </a:r>
            <a:r>
              <a:rPr lang="az-Latn-AZ" dirty="0">
                <a:latin typeface="Times New Roman" pitchFamily="18" charset="0"/>
                <a:cs typeface="Times New Roman" pitchFamily="18" charset="0"/>
              </a:rPr>
              <a:t>və vətəndaş hüquq və azadlıqlarının pozulması ilə bağlı məhkəmələr milli qanunvericilik ilə yanaşı Konvensiya müddəalarını da rəhbər tutmalı və bu zaman İnsan Hüquqları üzrə Avropa Məhkəməsinin təcrübəsinə istinad etməlidirlər</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Autofit/>
          </a:bodyPr>
          <a:lstStyle/>
          <a:p>
            <a:r>
              <a:rPr lang="az-Latn-AZ" sz="1800" b="1" dirty="0" smtClean="0">
                <a:latin typeface="Times New Roman" pitchFamily="18" charset="0"/>
                <a:cs typeface="Times New Roman" pitchFamily="18" charset="0"/>
              </a:rPr>
              <a:t>Ədalət mühakiməsinin həyata keçirilməsi zamanı  </a:t>
            </a:r>
            <a:r>
              <a:rPr lang="az-Latn-AZ" sz="1800" b="1" dirty="0">
                <a:latin typeface="Times New Roman" pitchFamily="18" charset="0"/>
                <a:cs typeface="Times New Roman" pitchFamily="18" charset="0"/>
              </a:rPr>
              <a:t>“ </a:t>
            </a:r>
            <a:r>
              <a:rPr lang="az-Latn-AZ" sz="1800" b="1" dirty="0" smtClean="0">
                <a:latin typeface="Times New Roman" pitchFamily="18" charset="0"/>
                <a:cs typeface="Times New Roman" pitchFamily="18" charset="0"/>
              </a:rPr>
              <a:t>İnsan hüquqlarının və əsas azadlıqlarının müdafiəsi haqqında” </a:t>
            </a:r>
            <a:r>
              <a:rPr lang="az-Latn-AZ" sz="1800" b="1" dirty="0">
                <a:latin typeface="Times New Roman" pitchFamily="18" charset="0"/>
                <a:cs typeface="Times New Roman" pitchFamily="18" charset="0"/>
              </a:rPr>
              <a:t>AVROPA KONVENSİYASI </a:t>
            </a:r>
            <a:r>
              <a:rPr lang="az-Latn-AZ" sz="1800" b="1" dirty="0" smtClean="0">
                <a:latin typeface="Times New Roman" pitchFamily="18" charset="0"/>
                <a:cs typeface="Times New Roman" pitchFamily="18" charset="0"/>
              </a:rPr>
              <a:t>müddəalarının və İnsan Hüquqları üzrə Avropa Məhkəməsinin presedentlərinin tətbiqi haqqında Azərbaycan Respublikası </a:t>
            </a:r>
            <a:r>
              <a:rPr lang="az-Latn-AZ" sz="1800" b="1" dirty="0">
                <a:latin typeface="Times New Roman" pitchFamily="18" charset="0"/>
                <a:cs typeface="Times New Roman" pitchFamily="18" charset="0"/>
              </a:rPr>
              <a:t>ALİ MƏHKƏMƏSİ PLENUMUNUN </a:t>
            </a:r>
            <a:r>
              <a:rPr lang="az-Latn-AZ" sz="1800" b="1" dirty="0" smtClean="0">
                <a:latin typeface="Times New Roman" pitchFamily="18" charset="0"/>
                <a:cs typeface="Times New Roman" pitchFamily="18" charset="0"/>
              </a:rPr>
              <a:t>QƏRARI</a:t>
            </a:r>
            <a:r>
              <a:rPr lang="en-US" sz="1800" b="1" dirty="0" smtClean="0">
                <a:latin typeface="Times New Roman" pitchFamily="18" charset="0"/>
                <a:cs typeface="Times New Roman" pitchFamily="18" charset="0"/>
              </a:rPr>
              <a:t>.</a:t>
            </a:r>
            <a:r>
              <a:rPr lang="az-Latn-AZ" sz="1800" b="1" dirty="0" smtClean="0">
                <a:latin typeface="Times New Roman" pitchFamily="18" charset="0"/>
                <a:cs typeface="Times New Roman" pitchFamily="18" charset="0"/>
              </a:rPr>
              <a:t> 30.03.2006.</a:t>
            </a: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1932197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az-Latn-AZ" dirty="0">
                <a:latin typeface="Times New Roman" pitchFamily="18" charset="0"/>
                <a:cs typeface="Times New Roman" pitchFamily="18" charset="0"/>
              </a:rPr>
              <a:t>Maddə 148.</a:t>
            </a:r>
            <a:r>
              <a:rPr lang="en-GB" dirty="0"/>
              <a:t> </a:t>
            </a:r>
            <a:r>
              <a:rPr lang="en-GB" dirty="0" err="1"/>
              <a:t>Azərbaycan</a:t>
            </a:r>
            <a:r>
              <a:rPr lang="en-GB" dirty="0"/>
              <a:t> </a:t>
            </a:r>
            <a:r>
              <a:rPr lang="en-GB" dirty="0" err="1"/>
              <a:t>Respublikasının</a:t>
            </a:r>
            <a:r>
              <a:rPr lang="en-GB" dirty="0"/>
              <a:t> </a:t>
            </a:r>
            <a:r>
              <a:rPr lang="en-GB" dirty="0" err="1"/>
              <a:t>qanunvericilik</a:t>
            </a:r>
            <a:r>
              <a:rPr lang="en-GB" dirty="0"/>
              <a:t> </a:t>
            </a:r>
            <a:r>
              <a:rPr lang="en-GB" dirty="0" err="1"/>
              <a:t>sisteminə</a:t>
            </a:r>
            <a:r>
              <a:rPr lang="en-GB" dirty="0"/>
              <a:t> </a:t>
            </a:r>
            <a:r>
              <a:rPr lang="en-GB" dirty="0" err="1"/>
              <a:t>daxil</a:t>
            </a:r>
            <a:r>
              <a:rPr lang="en-GB" dirty="0"/>
              <a:t> </a:t>
            </a:r>
            <a:r>
              <a:rPr lang="en-GB" dirty="0" err="1"/>
              <a:t>olan</a:t>
            </a:r>
            <a:r>
              <a:rPr lang="en-GB" dirty="0"/>
              <a:t> </a:t>
            </a:r>
            <a:r>
              <a:rPr lang="en-GB" dirty="0" err="1"/>
              <a:t>aktlar</a:t>
            </a:r>
            <a:r>
              <a:rPr lang="en-GB" dirty="0"/>
              <a:t/>
            </a:r>
            <a:br>
              <a:rPr lang="en-GB" dirty="0"/>
            </a:br>
            <a:endParaRPr lang="az-Latn-AZ" dirty="0">
              <a:latin typeface="Times New Roman" pitchFamily="18" charset="0"/>
              <a:cs typeface="Times New Roman" pitchFamily="18" charset="0"/>
            </a:endParaRPr>
          </a:p>
          <a:p>
            <a:r>
              <a:rPr lang="az-Latn-AZ" dirty="0">
                <a:latin typeface="Times New Roman" pitchFamily="18" charset="0"/>
                <a:cs typeface="Times New Roman" pitchFamily="18" charset="0"/>
              </a:rPr>
              <a:t>Maddə 151. </a:t>
            </a:r>
            <a:r>
              <a:rPr lang="en-GB" dirty="0"/>
              <a:t> </a:t>
            </a:r>
            <a:r>
              <a:rPr lang="en-GB" dirty="0" err="1"/>
              <a:t>Beynəlxalq</a:t>
            </a:r>
            <a:r>
              <a:rPr lang="en-GB" dirty="0"/>
              <a:t> </a:t>
            </a:r>
            <a:r>
              <a:rPr lang="en-GB" dirty="0" err="1"/>
              <a:t>aktların</a:t>
            </a:r>
            <a:r>
              <a:rPr lang="en-GB" dirty="0"/>
              <a:t> </a:t>
            </a:r>
            <a:r>
              <a:rPr lang="en-GB" dirty="0" err="1"/>
              <a:t>hüquqi</a:t>
            </a:r>
            <a:r>
              <a:rPr lang="en-GB" dirty="0"/>
              <a:t> </a:t>
            </a:r>
            <a:r>
              <a:rPr lang="en-GB" dirty="0" err="1"/>
              <a:t>qüvvəsi</a:t>
            </a:r>
            <a:endParaRPr lang="ru-RU" dirty="0"/>
          </a:p>
          <a:p>
            <a:endParaRPr lang="az-Latn-AZ" dirty="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Autofit/>
          </a:bodyPr>
          <a:lstStyle/>
          <a:p>
            <a:r>
              <a:rPr lang="az-Latn-AZ" sz="3600" b="1" i="1" dirty="0">
                <a:latin typeface="Times New Roman" pitchFamily="18" charset="0"/>
                <a:cs typeface="Times New Roman" pitchFamily="18" charset="0"/>
              </a:rPr>
              <a:t>Azərbaycan Respublikasının </a:t>
            </a:r>
            <a:r>
              <a:rPr lang="az-Latn-AZ" sz="3600" b="1" i="1" dirty="0" smtClean="0">
                <a:latin typeface="Times New Roman" pitchFamily="18" charset="0"/>
                <a:cs typeface="Times New Roman" pitchFamily="18" charset="0"/>
              </a:rPr>
              <a:t>Konstitusiyası</a:t>
            </a:r>
            <a:br>
              <a:rPr lang="az-Latn-AZ" sz="3600" b="1" i="1" dirty="0" smtClean="0">
                <a:latin typeface="Times New Roman" pitchFamily="18" charset="0"/>
                <a:cs typeface="Times New Roman" pitchFamily="18" charset="0"/>
              </a:rPr>
            </a:br>
            <a:endParaRPr lang="ru-RU" sz="3600" dirty="0"/>
          </a:p>
        </p:txBody>
      </p:sp>
    </p:spTree>
    <p:extLst>
      <p:ext uri="{BB962C8B-B14F-4D97-AF65-F5344CB8AC3E}">
        <p14:creationId xmlns:p14="http://schemas.microsoft.com/office/powerpoint/2010/main" val="26044115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988840"/>
            <a:ext cx="7408333" cy="4137323"/>
          </a:xfrm>
        </p:spPr>
        <p:txBody>
          <a:bodyPr>
            <a:normAutofit fontScale="85000" lnSpcReduction="20000"/>
          </a:bodyPr>
          <a:lstStyle/>
          <a:p>
            <a:pPr algn="ctr"/>
            <a:r>
              <a:rPr lang="az-Latn-AZ" sz="3200" b="1" i="1" dirty="0">
                <a:latin typeface="Times New Roman" pitchFamily="18" charset="0"/>
                <a:cs typeface="Times New Roman" pitchFamily="18" charset="0"/>
              </a:rPr>
              <a:t>Maddə 24. Azərbaycan Respublikasının beynəlxalq öhdəliklərinin həyata keçirilməsinə yönəlmiş normativ hüquqi aktların qəbul edilməsinin əsasları</a:t>
            </a:r>
          </a:p>
          <a:p>
            <a:endParaRPr lang="ru-RU" sz="3200" b="1" i="1" dirty="0">
              <a:latin typeface="Times New Roman" pitchFamily="18" charset="0"/>
              <a:cs typeface="Times New Roman" pitchFamily="18" charset="0"/>
            </a:endParaRPr>
          </a:p>
          <a:p>
            <a:r>
              <a:rPr lang="az-Latn-AZ" b="1" i="1" dirty="0">
                <a:latin typeface="Times New Roman" pitchFamily="18" charset="0"/>
                <a:cs typeface="Times New Roman" pitchFamily="18" charset="0"/>
              </a:rPr>
              <a:t>24.0.1. beynəlxalq müqavilələrin predmetini Azərbaycan Respublikasının normativ hüquqi aktları ilə tənzimlənməyən məsələlər təşkil etdikdə;</a:t>
            </a:r>
            <a:endParaRPr lang="ru-RU" dirty="0">
              <a:latin typeface="Times New Roman" pitchFamily="18" charset="0"/>
              <a:cs typeface="Times New Roman" pitchFamily="18" charset="0"/>
            </a:endParaRPr>
          </a:p>
          <a:p>
            <a:r>
              <a:rPr lang="az-Latn-AZ" b="1" i="1" dirty="0">
                <a:latin typeface="Times New Roman" pitchFamily="18" charset="0"/>
                <a:cs typeface="Times New Roman" pitchFamily="18" charset="0"/>
              </a:rPr>
              <a:t>24.0.2. beynəlxalq müqavilələrdən irəli gələn öhdəliklərin yerinə yetirilməsi müvafiq normativ hüquqi akt qəbul edilmədən mümkün olmadıqda;</a:t>
            </a:r>
            <a:endParaRPr lang="ru-RU" dirty="0">
              <a:latin typeface="Times New Roman" pitchFamily="18" charset="0"/>
              <a:cs typeface="Times New Roman" pitchFamily="18" charset="0"/>
            </a:endParaRPr>
          </a:p>
          <a:p>
            <a:r>
              <a:rPr lang="az-Latn-AZ" b="1" i="1" dirty="0">
                <a:latin typeface="Times New Roman" pitchFamily="18" charset="0"/>
                <a:cs typeface="Times New Roman" pitchFamily="18" charset="0"/>
              </a:rPr>
              <a:t>24.0.3. beynəlxalq müqavilənin tərəfləri müvafiq normativ hüquqi aktların qəbul edilməsi barədə razılığa gəldikdə.</a:t>
            </a:r>
            <a:endParaRPr lang="ru-RU" dirty="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a:bodyPr>
          <a:lstStyle/>
          <a:p>
            <a:r>
              <a:rPr lang="az-Latn-AZ" sz="2400" b="1" i="1" dirty="0">
                <a:latin typeface="Times New Roman" pitchFamily="18" charset="0"/>
                <a:cs typeface="Times New Roman" pitchFamily="18" charset="0"/>
              </a:rPr>
              <a:t>NORMATİV HÜQUQİ AKTLAR HAQQINDA KONSTİTUSİYA QANUNU</a:t>
            </a:r>
            <a:endParaRPr lang="ru-RU" sz="2400" dirty="0"/>
          </a:p>
        </p:txBody>
      </p:sp>
    </p:spTree>
    <p:extLst>
      <p:ext uri="{BB962C8B-B14F-4D97-AF65-F5344CB8AC3E}">
        <p14:creationId xmlns:p14="http://schemas.microsoft.com/office/powerpoint/2010/main" val="386262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72816"/>
            <a:ext cx="7408333" cy="4353347"/>
          </a:xfrm>
        </p:spPr>
        <p:txBody>
          <a:bodyPr>
            <a:normAutofit fontScale="85000" lnSpcReduction="20000"/>
          </a:bodyPr>
          <a:lstStyle/>
          <a:p>
            <a:pPr marL="0" indent="0" algn="ctr">
              <a:buNone/>
            </a:pPr>
            <a:r>
              <a:rPr lang="az-Latn-AZ" b="1" dirty="0">
                <a:latin typeface="Times New Roman" pitchFamily="18" charset="0"/>
                <a:cs typeface="Times New Roman" pitchFamily="18" charset="0"/>
              </a:rPr>
              <a:t>Maddə 111. Hakimlər barəsində intizam icraatının başlanılmasına dair müraciət üçün səbəblər </a:t>
            </a:r>
            <a:endParaRPr lang="az-Latn-AZ" b="1" dirty="0" smtClean="0">
              <a:latin typeface="Times New Roman" pitchFamily="18" charset="0"/>
              <a:cs typeface="Times New Roman" pitchFamily="18" charset="0"/>
            </a:endParaRPr>
          </a:p>
          <a:p>
            <a:pPr marL="0" indent="0" algn="ctr">
              <a:buNone/>
            </a:pPr>
            <a:endParaRPr lang="ru-RU" dirty="0">
              <a:latin typeface="Times New Roman" pitchFamily="18" charset="0"/>
              <a:cs typeface="Times New Roman" pitchFamily="18" charset="0"/>
            </a:endParaRPr>
          </a:p>
          <a:p>
            <a:pPr marL="0" indent="0">
              <a:buNone/>
            </a:pPr>
            <a:r>
              <a:rPr lang="az-Latn-AZ" dirty="0" smtClean="0">
                <a:latin typeface="Times New Roman" pitchFamily="18" charset="0"/>
                <a:cs typeface="Times New Roman" pitchFamily="18" charset="0"/>
              </a:rPr>
              <a:t>	Hakimlər </a:t>
            </a:r>
            <a:r>
              <a:rPr lang="az-Latn-AZ" dirty="0">
                <a:latin typeface="Times New Roman" pitchFamily="18" charset="0"/>
                <a:cs typeface="Times New Roman" pitchFamily="18" charset="0"/>
              </a:rPr>
              <a:t>barəsində intizam icraatının başlanılmasına dair müraciət aşağıda göstərilən səbəblərdən biri və ya bir neçəsi olduqda edilir:</a:t>
            </a:r>
            <a:endParaRPr lang="ru-RU" dirty="0">
              <a:latin typeface="Times New Roman" pitchFamily="18" charset="0"/>
              <a:cs typeface="Times New Roman" pitchFamily="18" charset="0"/>
            </a:endParaRPr>
          </a:p>
          <a:p>
            <a:pPr lvl="1"/>
            <a:r>
              <a:rPr lang="az-Latn-AZ" dirty="0">
                <a:latin typeface="Times New Roman" pitchFamily="18" charset="0"/>
                <a:cs typeface="Times New Roman" pitchFamily="18" charset="0"/>
              </a:rPr>
              <a:t>fiziki və hüquqi şəxslərin şikayətləri; </a:t>
            </a:r>
            <a:endParaRPr lang="ru-RU" sz="2400" dirty="0">
              <a:latin typeface="Times New Roman" pitchFamily="18" charset="0"/>
              <a:cs typeface="Times New Roman" pitchFamily="18" charset="0"/>
            </a:endParaRPr>
          </a:p>
          <a:p>
            <a:pPr lvl="1"/>
            <a:r>
              <a:rPr lang="az-Latn-AZ" dirty="0">
                <a:latin typeface="Times New Roman" pitchFamily="18" charset="0"/>
                <a:cs typeface="Times New Roman" pitchFamily="18" charset="0"/>
              </a:rPr>
              <a:t>kütləvi informasiya vasitələrində dərc olunmuş məlumatlar; </a:t>
            </a:r>
            <a:endParaRPr lang="ru-RU" sz="2400" dirty="0">
              <a:latin typeface="Times New Roman" pitchFamily="18" charset="0"/>
              <a:cs typeface="Times New Roman" pitchFamily="18" charset="0"/>
            </a:endParaRPr>
          </a:p>
          <a:p>
            <a:pPr lvl="1"/>
            <a:r>
              <a:rPr lang="az-Latn-AZ" dirty="0">
                <a:latin typeface="Times New Roman" pitchFamily="18" charset="0"/>
                <a:cs typeface="Times New Roman" pitchFamily="18" charset="0"/>
              </a:rPr>
              <a:t>işlərə apellyasiya və ya kassasiya instansiyası məhkəmələrində baxılarkən aşkar edilmiş qanun pozuntuları və hakimlər haqqında bu məhkəmələrin çıxardığı xüsusi qərarlar; </a:t>
            </a:r>
            <a:endParaRPr lang="ru-RU" sz="2400" dirty="0">
              <a:latin typeface="Times New Roman" pitchFamily="18" charset="0"/>
              <a:cs typeface="Times New Roman" pitchFamily="18" charset="0"/>
            </a:endParaRPr>
          </a:p>
          <a:p>
            <a:pPr lvl="1"/>
            <a:r>
              <a:rPr lang="az-Latn-AZ" dirty="0">
                <a:solidFill>
                  <a:srgbClr val="FF0000"/>
                </a:solidFill>
                <a:latin typeface="Times New Roman" pitchFamily="18" charset="0"/>
                <a:cs typeface="Times New Roman" pitchFamily="18" charset="0"/>
              </a:rPr>
              <a:t>İnsan hüquqları üzrə Avropa Məhkəməsinin və Azərbaycan Respublikasının Konstitusiya Məhkəməsinin qərarlarında əks etdirilmiş qanun pozuntuları; </a:t>
            </a:r>
            <a:endParaRPr lang="ru-RU" sz="2400" dirty="0">
              <a:solidFill>
                <a:srgbClr val="FF0000"/>
              </a:solidFill>
              <a:latin typeface="Times New Roman" pitchFamily="18" charset="0"/>
              <a:cs typeface="Times New Roman" pitchFamily="18" charset="0"/>
            </a:endParaRPr>
          </a:p>
          <a:p>
            <a:pPr marL="0" indent="0">
              <a:buNone/>
            </a:pPr>
            <a:r>
              <a:rPr lang="az-Latn-AZ" dirty="0">
                <a:solidFill>
                  <a:srgbClr val="FF0000"/>
                </a:solidFill>
                <a:latin typeface="Times New Roman" pitchFamily="18" charset="0"/>
                <a:cs typeface="Times New Roman" pitchFamily="18" charset="0"/>
              </a:rPr>
              <a:t> </a:t>
            </a:r>
            <a:endParaRPr lang="ru-RU" sz="2800" dirty="0">
              <a:solidFill>
                <a:srgbClr val="FF0000"/>
              </a:solidFill>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fontScale="90000"/>
          </a:bodyPr>
          <a:lstStyle/>
          <a:p>
            <a:r>
              <a:rPr lang="az-Latn-AZ" dirty="0" smtClean="0">
                <a:latin typeface="Times New Roman" pitchFamily="18" charset="0"/>
                <a:cs typeface="Times New Roman" pitchFamily="18" charset="0"/>
              </a:rPr>
              <a:t>Məhkəmələr və hakimlər haqqında Qanun</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998833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1000"/>
                                        <p:tgtEl>
                                          <p:spTgt spid="2">
                                            <p:txEl>
                                              <p:pRg st="4" end="4"/>
                                            </p:txEl>
                                          </p:spTgt>
                                        </p:tgtEl>
                                      </p:cBhvr>
                                    </p:animEffect>
                                    <p:anim calcmode="lin" valueType="num">
                                      <p:cBhvr>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fade">
                                      <p:cBhvr>
                                        <p:cTn id="29" dur="1000"/>
                                        <p:tgtEl>
                                          <p:spTgt spid="2">
                                            <p:txEl>
                                              <p:pRg st="5" end="5"/>
                                            </p:txEl>
                                          </p:spTgt>
                                        </p:tgtEl>
                                      </p:cBhvr>
                                    </p:animEffect>
                                    <p:anim calcmode="lin" valueType="num">
                                      <p:cBhvr>
                                        <p:cTn id="3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fade">
                                      <p:cBhvr>
                                        <p:cTn id="34" dur="1000"/>
                                        <p:tgtEl>
                                          <p:spTgt spid="2">
                                            <p:txEl>
                                              <p:pRg st="6" end="6"/>
                                            </p:txEl>
                                          </p:spTgt>
                                        </p:tgtEl>
                                      </p:cBhvr>
                                    </p:animEffect>
                                    <p:anim calcmode="lin" valueType="num">
                                      <p:cBhvr>
                                        <p:cTn id="3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
                                            <p:txEl>
                                              <p:pRg st="7" end="7"/>
                                            </p:txEl>
                                          </p:spTgt>
                                        </p:tgtEl>
                                        <p:attrNameLst>
                                          <p:attrName>style.visibility</p:attrName>
                                        </p:attrNameLst>
                                      </p:cBhvr>
                                      <p:to>
                                        <p:strVal val="visible"/>
                                      </p:to>
                                    </p:set>
                                    <p:animEffect transition="in" filter="fade">
                                      <p:cBhvr>
                                        <p:cTn id="41" dur="1000"/>
                                        <p:tgtEl>
                                          <p:spTgt spid="2">
                                            <p:txEl>
                                              <p:pRg st="7" end="7"/>
                                            </p:txEl>
                                          </p:spTgt>
                                        </p:tgtEl>
                                      </p:cBhvr>
                                    </p:animEffect>
                                    <p:anim calcmode="lin" valueType="num">
                                      <p:cBhvr>
                                        <p:cTn id="42"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algn="just"/>
            <a:r>
              <a:rPr lang="en-US" dirty="0">
                <a:latin typeface="Times New Roman" pitchFamily="18" charset="0"/>
                <a:cs typeface="Times New Roman" pitchFamily="18" charset="0"/>
              </a:rPr>
              <a:t>I. </a:t>
            </a:r>
            <a:r>
              <a:rPr lang="en-US" dirty="0" err="1">
                <a:latin typeface="Times New Roman" pitchFamily="18" charset="0"/>
                <a:cs typeface="Times New Roman" pitchFamily="18" charset="0"/>
              </a:rPr>
              <a:t>Hər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kəsin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öz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şərəf</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ləyaqətini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müdafiə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etmək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hüququ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vardır</a:t>
            </a:r>
            <a:r>
              <a:rPr lang="en-US" dirty="0">
                <a:latin typeface="Times New Roman" pitchFamily="18" charset="0"/>
                <a:cs typeface="Times New Roman" pitchFamily="18" charset="0"/>
              </a:rPr>
              <a:t>. </a:t>
            </a:r>
            <a:endParaRPr lang="az-Latn-AZ"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Şəxsiyyətin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ləyaqəti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dövlət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tərəfindən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qorunur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Heç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şəxsiyyətin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ləyaqətinin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alçaldılmasına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əsas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verə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bilməz</a:t>
            </a:r>
            <a:r>
              <a:rPr lang="en-US" dirty="0">
                <a:latin typeface="Times New Roman" pitchFamily="18" charset="0"/>
                <a:cs typeface="Times New Roman" pitchFamily="18" charset="0"/>
              </a:rPr>
              <a:t>. </a:t>
            </a:r>
            <a:endParaRPr lang="az-Latn-AZ"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III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Heç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kəsə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işgəncə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əzab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verilə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bilməz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Heç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kəs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insan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ləyaqətini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alçaldan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rəftara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cəzaya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məruz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bilməz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Özünün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könüllü</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razılığı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olmadan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heç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kəsin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üzərində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tibbi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elmi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başqa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təcrübələr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aparıla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bilməz</a:t>
            </a:r>
            <a:r>
              <a:rPr lang="en-US" dirty="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a:xfrm>
            <a:off x="611560" y="404664"/>
            <a:ext cx="8229600" cy="1252728"/>
          </a:xfrm>
        </p:spPr>
        <p:txBody>
          <a:bodyPr>
            <a:noAutofit/>
          </a:bodyPr>
          <a:lstStyle/>
          <a:p>
            <a:r>
              <a:rPr lang="az-Latn-AZ" sz="2800" dirty="0" smtClean="0">
                <a:latin typeface="Times New Roman" pitchFamily="18" charset="0"/>
                <a:cs typeface="Times New Roman" pitchFamily="18" charset="0"/>
              </a:rPr>
              <a:t>Azərbaycan Respublikasının Konstitusiyasının </a:t>
            </a:r>
            <a:r>
              <a:rPr lang="en-US" sz="2800" dirty="0" smtClean="0">
                <a:latin typeface="Times New Roman" pitchFamily="18" charset="0"/>
                <a:cs typeface="Times New Roman" pitchFamily="18" charset="0"/>
              </a:rPr>
              <a:t>46</a:t>
            </a:r>
            <a:r>
              <a:rPr lang="az-Latn-AZ" sz="2800" dirty="0" smtClean="0">
                <a:latin typeface="Times New Roman" pitchFamily="18" charset="0"/>
                <a:cs typeface="Times New Roman" pitchFamily="18" charset="0"/>
              </a:rPr>
              <a:t>-cı maddəsi</a:t>
            </a:r>
            <a:r>
              <a:rPr lang="en-US" sz="2800" dirty="0" smtClean="0">
                <a:latin typeface="Times New Roman" pitchFamily="18" charset="0"/>
                <a:cs typeface="Times New Roman" pitchFamily="18" charset="0"/>
              </a:rPr>
              <a:t>. </a:t>
            </a:r>
            <a:r>
              <a:rPr lang="az-Latn-AZ" sz="2800" dirty="0" smtClean="0">
                <a:latin typeface="Times New Roman" pitchFamily="18" charset="0"/>
                <a:cs typeface="Times New Roman" pitchFamily="18" charset="0"/>
              </a:rPr>
              <a:t/>
            </a:r>
            <a:br>
              <a:rPr lang="az-Latn-AZ" sz="2800" dirty="0" smtClean="0">
                <a:latin typeface="Times New Roman" pitchFamily="18" charset="0"/>
                <a:cs typeface="Times New Roman" pitchFamily="18" charset="0"/>
              </a:rPr>
            </a:br>
            <a:r>
              <a:rPr lang="en-US" sz="2800" dirty="0" err="1" smtClean="0">
                <a:latin typeface="Times New Roman" pitchFamily="18" charset="0"/>
                <a:cs typeface="Times New Roman" pitchFamily="18" charset="0"/>
              </a:rPr>
              <a:t>Şərəf</a:t>
            </a:r>
            <a:r>
              <a:rPr lang="en-US" sz="2800" dirty="0" smtClean="0">
                <a:latin typeface="Times New Roman" pitchFamily="18" charset="0"/>
                <a:cs typeface="Times New Roman" pitchFamily="18" charset="0"/>
              </a:rPr>
              <a:t> </a:t>
            </a:r>
            <a:r>
              <a:rPr lang="en-US" sz="2800" dirty="0" err="1">
                <a:latin typeface="Times New Roman" pitchFamily="18" charset="0"/>
                <a:cs typeface="Times New Roman" pitchFamily="18" charset="0"/>
              </a:rPr>
              <a:t>və</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ləyaqətin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müdafiəsi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hüququ</a:t>
            </a:r>
            <a:r>
              <a:rPr lang="en-US" sz="2800" dirty="0">
                <a:latin typeface="Times New Roman" pitchFamily="18" charset="0"/>
                <a:cs typeface="Times New Roman" pitchFamily="18" charset="0"/>
              </a:rPr>
              <a:t> </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3534925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r>
              <a:rPr lang="az-Latn-AZ" dirty="0" smtClean="0">
                <a:latin typeface="Times New Roman" pitchFamily="18" charset="0"/>
                <a:cs typeface="Times New Roman" pitchFamily="18" charset="0"/>
              </a:rPr>
              <a:t>Cinayət Məcəlləsi</a:t>
            </a:r>
          </a:p>
          <a:p>
            <a:r>
              <a:rPr lang="az-Latn-AZ" dirty="0" smtClean="0">
                <a:latin typeface="Times New Roman" pitchFamily="18" charset="0"/>
                <a:cs typeface="Times New Roman" pitchFamily="18" charset="0"/>
              </a:rPr>
              <a:t>Cinayət Prossesual Məcəllə</a:t>
            </a:r>
          </a:p>
          <a:p>
            <a:r>
              <a:rPr lang="az-Latn-AZ" dirty="0" smtClean="0">
                <a:latin typeface="Times New Roman" pitchFamily="18" charset="0"/>
                <a:cs typeface="Times New Roman" pitchFamily="18" charset="0"/>
              </a:rPr>
              <a:t>Cəzaların </a:t>
            </a:r>
            <a:r>
              <a:rPr lang="az-Latn-AZ" dirty="0">
                <a:latin typeface="Times New Roman" pitchFamily="18" charset="0"/>
                <a:cs typeface="Times New Roman" pitchFamily="18" charset="0"/>
              </a:rPr>
              <a:t>İcrası Məcəlləsi</a:t>
            </a:r>
            <a:endParaRPr lang="az-Latn-AZ" dirty="0" smtClean="0">
              <a:latin typeface="Times New Roman" pitchFamily="18" charset="0"/>
              <a:cs typeface="Times New Roman" pitchFamily="18" charset="0"/>
            </a:endParaRPr>
          </a:p>
          <a:p>
            <a:r>
              <a:rPr lang="az-Latn-AZ" dirty="0" smtClean="0">
                <a:latin typeface="Times New Roman" pitchFamily="18" charset="0"/>
                <a:cs typeface="Times New Roman" pitchFamily="18" charset="0"/>
              </a:rPr>
              <a:t>Polis </a:t>
            </a:r>
            <a:r>
              <a:rPr lang="az-Latn-AZ" dirty="0">
                <a:latin typeface="Times New Roman" pitchFamily="18" charset="0"/>
                <a:cs typeface="Times New Roman" pitchFamily="18" charset="0"/>
              </a:rPr>
              <a:t>haqqında Azərbaycan Respublikasının </a:t>
            </a:r>
            <a:r>
              <a:rPr lang="az-Latn-AZ" dirty="0" smtClean="0">
                <a:latin typeface="Times New Roman" pitchFamily="18" charset="0"/>
                <a:cs typeface="Times New Roman" pitchFamily="18" charset="0"/>
              </a:rPr>
              <a:t>qanunu</a:t>
            </a:r>
          </a:p>
          <a:p>
            <a:r>
              <a:rPr lang="az-Latn-AZ" dirty="0" smtClean="0">
                <a:latin typeface="Times New Roman" pitchFamily="18" charset="0"/>
                <a:cs typeface="Times New Roman" pitchFamily="18" charset="0"/>
              </a:rPr>
              <a:t>Əməliyyat-axtarış fəaliyyəti haqqında qanun</a:t>
            </a:r>
          </a:p>
          <a:p>
            <a:r>
              <a:rPr lang="az-Latn-AZ" dirty="0" smtClean="0">
                <a:latin typeface="Times New Roman" pitchFamily="18" charset="0"/>
                <a:cs typeface="Times New Roman" pitchFamily="18" charset="0"/>
              </a:rPr>
              <a:t>Cinayət törətmiş şəxslərin verilməsi (ekstradisiya) haqqında qanun</a:t>
            </a:r>
          </a:p>
          <a:p>
            <a:r>
              <a:rPr lang="az-Latn-AZ" dirty="0" smtClean="0">
                <a:latin typeface="Times New Roman" pitchFamily="18" charset="0"/>
                <a:cs typeface="Times New Roman" pitchFamily="18" charset="0"/>
              </a:rPr>
              <a:t>Hərbi vəziyyət haqqında qanun</a:t>
            </a:r>
          </a:p>
          <a:p>
            <a:r>
              <a:rPr lang="az-Latn-AZ" dirty="0" smtClean="0">
                <a:latin typeface="Times New Roman" pitchFamily="18" charset="0"/>
                <a:cs typeface="Times New Roman" pitchFamily="18" charset="0"/>
              </a:rPr>
              <a:t>Fövqəladə vəziyyət haqqında qanun</a:t>
            </a:r>
            <a:endParaRPr lang="ru-RU" dirty="0">
              <a:latin typeface="Times New Roman" pitchFamily="18" charset="0"/>
              <a:cs typeface="Times New Roman" pitchFamily="18" charset="0"/>
            </a:endParaRPr>
          </a:p>
          <a:p>
            <a:pPr algn="ct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az-Latn-AZ" dirty="0" smtClean="0">
                <a:latin typeface="Times New Roman" pitchFamily="18" charset="0"/>
                <a:cs typeface="Times New Roman" pitchFamily="18" charset="0"/>
              </a:rPr>
              <a:t>Digər qanunlar</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381844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lgn="ctr">
              <a:buNone/>
            </a:pPr>
            <a:r>
              <a:rPr lang="az-Latn-AZ" b="1" dirty="0">
                <a:latin typeface="Times New Roman" pitchFamily="18" charset="0"/>
                <a:cs typeface="Times New Roman" pitchFamily="18" charset="0"/>
              </a:rPr>
              <a:t>Maddə 3</a:t>
            </a:r>
            <a:br>
              <a:rPr lang="az-Latn-AZ" b="1" dirty="0">
                <a:latin typeface="Times New Roman" pitchFamily="18" charset="0"/>
                <a:cs typeface="Times New Roman" pitchFamily="18" charset="0"/>
              </a:rPr>
            </a:br>
            <a:r>
              <a:rPr lang="az-Latn-AZ" b="1" dirty="0">
                <a:latin typeface="Times New Roman" pitchFamily="18" charset="0"/>
                <a:cs typeface="Times New Roman" pitchFamily="18" charset="0"/>
              </a:rPr>
              <a:t>İşgəncələrin qadağan olunması</a:t>
            </a:r>
          </a:p>
          <a:p>
            <a:pPr marL="0" indent="0" algn="ctr">
              <a:buNone/>
            </a:pPr>
            <a:endParaRPr lang="ru-RU" dirty="0">
              <a:latin typeface="Times New Roman" pitchFamily="18" charset="0"/>
              <a:cs typeface="Times New Roman" pitchFamily="18" charset="0"/>
            </a:endParaRPr>
          </a:p>
          <a:p>
            <a:pPr marL="0" indent="0" algn="ctr">
              <a:buNone/>
            </a:pPr>
            <a:r>
              <a:rPr lang="az-Latn-AZ" dirty="0">
                <a:latin typeface="Times New Roman" pitchFamily="18" charset="0"/>
                <a:cs typeface="Times New Roman" pitchFamily="18" charset="0"/>
              </a:rPr>
              <a:t>Heç kəs işgəncəyə, qeyri-insani və ya ləyaqəti alçaldan rəftara və ya cəzaya məruz qalmamalıdır. </a:t>
            </a:r>
            <a:endParaRPr lang="ru-RU" dirty="0">
              <a:latin typeface="Times New Roman" pitchFamily="18" charset="0"/>
              <a:cs typeface="Times New Roman" pitchFamily="18" charset="0"/>
            </a:endParaRPr>
          </a:p>
          <a:p>
            <a:endParaRPr lang="ru-RU" dirty="0"/>
          </a:p>
          <a:p>
            <a:endParaRPr lang="ru-RU" dirty="0"/>
          </a:p>
        </p:txBody>
      </p:sp>
      <p:sp>
        <p:nvSpPr>
          <p:cNvPr id="3" name="Заголовок 2"/>
          <p:cNvSpPr>
            <a:spLocks noGrp="1"/>
          </p:cNvSpPr>
          <p:nvPr>
            <p:ph type="title"/>
          </p:nvPr>
        </p:nvSpPr>
        <p:spPr/>
        <p:txBody>
          <a:bodyPr>
            <a:normAutofit/>
          </a:bodyPr>
          <a:lstStyle/>
          <a:p>
            <a:r>
              <a:rPr lang="az-Latn-AZ" sz="3200" dirty="0">
                <a:latin typeface="Times New Roman" pitchFamily="18" charset="0"/>
                <a:cs typeface="Times New Roman" pitchFamily="18" charset="0"/>
              </a:rPr>
              <a:t>İnsan hüquq və əsas azadlıqlarının müdafiəsi haqqında Avropa Konvensiyası. 4 noyabr 1954</a:t>
            </a:r>
            <a:endParaRPr lang="ru-RU" sz="3200" dirty="0"/>
          </a:p>
        </p:txBody>
      </p:sp>
    </p:spTree>
    <p:extLst>
      <p:ext uri="{BB962C8B-B14F-4D97-AF65-F5344CB8AC3E}">
        <p14:creationId xmlns:p14="http://schemas.microsoft.com/office/powerpoint/2010/main" val="22192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a:latin typeface="Times New Roman" pitchFamily="18" charset="0"/>
                <a:cs typeface="Times New Roman" pitchFamily="18" charset="0"/>
              </a:rPr>
              <a:t>Anlayışlar</a:t>
            </a:r>
            <a:endParaRPr lang="ru-RU" dirty="0"/>
          </a:p>
        </p:txBody>
      </p:sp>
      <p:sp>
        <p:nvSpPr>
          <p:cNvPr id="3" name="Объект 2"/>
          <p:cNvSpPr>
            <a:spLocks noGrp="1"/>
          </p:cNvSpPr>
          <p:nvPr>
            <p:ph sz="quarter" idx="13"/>
          </p:nvPr>
        </p:nvSpPr>
        <p:spPr/>
        <p:txBody>
          <a:bodyPr/>
          <a:lstStyle/>
          <a:p>
            <a:r>
              <a:rPr lang="az-Latn-AZ" dirty="0">
                <a:latin typeface="Times New Roman" pitchFamily="18" charset="0"/>
                <a:cs typeface="Times New Roman" pitchFamily="18" charset="0"/>
              </a:rPr>
              <a:t>Işgəncə</a:t>
            </a:r>
          </a:p>
          <a:p>
            <a:r>
              <a:rPr lang="az-Latn-AZ" dirty="0">
                <a:latin typeface="Times New Roman" pitchFamily="18" charset="0"/>
                <a:cs typeface="Times New Roman" pitchFamily="18" charset="0"/>
              </a:rPr>
              <a:t>Qeyri insani</a:t>
            </a:r>
          </a:p>
          <a:p>
            <a:r>
              <a:rPr lang="az-Latn-AZ" dirty="0">
                <a:latin typeface="Times New Roman" pitchFamily="18" charset="0"/>
                <a:cs typeface="Times New Roman" pitchFamily="18" charset="0"/>
              </a:rPr>
              <a:t>Ləyaqəti alçaldan</a:t>
            </a:r>
          </a:p>
          <a:p>
            <a:endParaRPr lang="ru-RU" dirty="0"/>
          </a:p>
        </p:txBody>
      </p:sp>
      <p:sp>
        <p:nvSpPr>
          <p:cNvPr id="4" name="Объект 3"/>
          <p:cNvSpPr>
            <a:spLocks noGrp="1"/>
          </p:cNvSpPr>
          <p:nvPr>
            <p:ph sz="quarter" idx="14"/>
          </p:nvPr>
        </p:nvSpPr>
        <p:spPr/>
        <p:txBody>
          <a:bodyPr/>
          <a:lstStyle/>
          <a:p>
            <a:r>
              <a:rPr lang="az-Latn-AZ" dirty="0">
                <a:latin typeface="Times New Roman" pitchFamily="18" charset="0"/>
                <a:cs typeface="Times New Roman" pitchFamily="18" charset="0"/>
              </a:rPr>
              <a:t>Rəftar </a:t>
            </a:r>
          </a:p>
          <a:p>
            <a:r>
              <a:rPr lang="az-Latn-AZ" dirty="0">
                <a:latin typeface="Times New Roman" pitchFamily="18" charset="0"/>
                <a:cs typeface="Times New Roman" pitchFamily="18" charset="0"/>
              </a:rPr>
              <a:t>Cəza</a:t>
            </a: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5978661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72816"/>
            <a:ext cx="7408333" cy="4353347"/>
          </a:xfrm>
        </p:spPr>
        <p:txBody>
          <a:bodyPr>
            <a:normAutofit/>
          </a:bodyPr>
          <a:lstStyle/>
          <a:p>
            <a:pPr marL="0" indent="0">
              <a:buNone/>
            </a:pPr>
            <a:endParaRPr lang="az-Latn-AZ" dirty="0">
              <a:latin typeface="Times New Roman" pitchFamily="18" charset="0"/>
              <a:cs typeface="Times New Roman" pitchFamily="18" charset="0"/>
            </a:endParaRPr>
          </a:p>
          <a:p>
            <a:pPr marL="0" indent="0">
              <a:buNone/>
            </a:pPr>
            <a:r>
              <a:rPr lang="az-Latn-AZ" b="1" dirty="0" smtClean="0">
                <a:latin typeface="Times New Roman" pitchFamily="18" charset="0"/>
                <a:cs typeface="Times New Roman" pitchFamily="18" charset="0"/>
              </a:rPr>
              <a:t>	İrlandiya </a:t>
            </a:r>
            <a:r>
              <a:rPr lang="az-Latn-AZ" b="1" dirty="0">
                <a:latin typeface="Times New Roman" pitchFamily="18" charset="0"/>
                <a:cs typeface="Times New Roman" pitchFamily="18" charset="0"/>
              </a:rPr>
              <a:t>Birləşmiş Krallığa qarşı, 18 yanvar 1978-ci il. </a:t>
            </a:r>
          </a:p>
          <a:p>
            <a:pPr marL="0" indent="0" algn="just">
              <a:buNone/>
            </a:pPr>
            <a:r>
              <a:rPr lang="ru-RU" dirty="0" smtClean="0">
                <a:latin typeface="Times New Roman" pitchFamily="18" charset="0"/>
                <a:cs typeface="Times New Roman" pitchFamily="18" charset="0"/>
              </a:rPr>
              <a:t>	</a:t>
            </a:r>
            <a:r>
              <a:rPr lang="az-Latn-AZ" dirty="0" smtClean="0">
                <a:solidFill>
                  <a:srgbClr val="FF0000"/>
                </a:solidFill>
                <a:latin typeface="Times New Roman" pitchFamily="18" charset="0"/>
                <a:cs typeface="Times New Roman" pitchFamily="18" charset="0"/>
              </a:rPr>
              <a:t>«</a:t>
            </a:r>
            <a:r>
              <a:rPr lang="az-Latn-AZ" dirty="0">
                <a:solidFill>
                  <a:srgbClr val="FF0000"/>
                </a:solidFill>
                <a:latin typeface="Times New Roman" pitchFamily="18" charset="0"/>
                <a:cs typeface="Times New Roman" pitchFamily="18" charset="0"/>
              </a:rPr>
              <a:t>Minimal qəddarlıq </a:t>
            </a:r>
            <a:r>
              <a:rPr lang="az-Latn-AZ" dirty="0" smtClean="0">
                <a:solidFill>
                  <a:srgbClr val="FF0000"/>
                </a:solidFill>
                <a:latin typeface="Times New Roman" pitchFamily="18" charset="0"/>
                <a:cs typeface="Times New Roman" pitchFamily="18" charset="0"/>
              </a:rPr>
              <a:t>dərəcəsi» </a:t>
            </a:r>
            <a:r>
              <a:rPr lang="az-Latn-AZ" dirty="0" smtClean="0">
                <a:latin typeface="Times New Roman" pitchFamily="18" charset="0"/>
                <a:cs typeface="Times New Roman" pitchFamily="18" charset="0"/>
              </a:rPr>
              <a:t>nin qiymətləndirilməsi- </a:t>
            </a:r>
            <a:r>
              <a:rPr lang="az-Latn-AZ" dirty="0">
                <a:latin typeface="Times New Roman" pitchFamily="18" charset="0"/>
                <a:cs typeface="Times New Roman" pitchFamily="18" charset="0"/>
              </a:rPr>
              <a:t>rəftarın davamlılığı, onun şəxsin fiziki və psixi vəziyyətinə təsiri, bir sıra hallarda </a:t>
            </a:r>
            <a:r>
              <a:rPr lang="az-Latn-AZ" dirty="0" smtClean="0">
                <a:latin typeface="Times New Roman" pitchFamily="18" charset="0"/>
                <a:cs typeface="Times New Roman" pitchFamily="18" charset="0"/>
              </a:rPr>
              <a:t>qurbanın </a:t>
            </a:r>
            <a:r>
              <a:rPr lang="az-Latn-AZ" dirty="0">
                <a:latin typeface="Times New Roman" pitchFamily="18" charset="0"/>
                <a:cs typeface="Times New Roman" pitchFamily="18" charset="0"/>
              </a:rPr>
              <a:t>cinsi, yaşı və sağlamlıq vəziyyətindən asılıdır</a:t>
            </a:r>
            <a:r>
              <a:rPr lang="az-Latn-AZ" dirty="0" smtClean="0">
                <a:latin typeface="Times New Roman" pitchFamily="18" charset="0"/>
                <a:cs typeface="Times New Roman" pitchFamily="18" charset="0"/>
              </a:rPr>
              <a:t>. Zərərçəkənin hərəkətləri necə olursa olsun</a:t>
            </a:r>
            <a:r>
              <a:rPr lang="ru-RU" dirty="0" smtClean="0">
                <a:latin typeface="Times New Roman" pitchFamily="18" charset="0"/>
                <a:cs typeface="Times New Roman" pitchFamily="18" charset="0"/>
              </a:rPr>
              <a:t>, </a:t>
            </a:r>
            <a:r>
              <a:rPr lang="az-Latn-AZ" dirty="0" smtClean="0">
                <a:latin typeface="Times New Roman" pitchFamily="18" charset="0"/>
                <a:cs typeface="Times New Roman" pitchFamily="18" charset="0"/>
              </a:rPr>
              <a:t>hətda millətin həyatına təhlükə altına alarsa belə,  Konvensiya işgəncəni, qeyri insani və ləyaqət alçaldan rəftarı qadağan edir». </a:t>
            </a:r>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az-Latn-AZ" b="1" dirty="0">
                <a:latin typeface="Times New Roman" pitchFamily="18" charset="0"/>
                <a:cs typeface="Times New Roman" pitchFamily="18" charset="0"/>
              </a:rPr>
              <a:t>Minimal qəddarlıq dərəcəsi prinsipi</a:t>
            </a:r>
            <a:br>
              <a:rPr lang="az-Latn-AZ" b="1"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826419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lgn="ctr">
              <a:buNone/>
            </a:pPr>
            <a:r>
              <a:rPr lang="az-Latn-AZ" dirty="0" smtClean="0">
                <a:latin typeface="Times New Roman" pitchFamily="18" charset="0"/>
                <a:cs typeface="Times New Roman" pitchFamily="18" charset="0"/>
              </a:rPr>
              <a:t>	Qeyri-insani </a:t>
            </a:r>
            <a:r>
              <a:rPr lang="az-Latn-AZ" dirty="0">
                <a:latin typeface="Times New Roman" pitchFamily="18" charset="0"/>
                <a:cs typeface="Times New Roman" pitchFamily="18" charset="0"/>
              </a:rPr>
              <a:t>rəftar dedikdə, güclü mənəvi və fiziki iztirabla yanaşı kəskin psixoloji əzab verən rəftar başa düşülür.</a:t>
            </a:r>
            <a:endParaRPr lang="ru-RU" dirty="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lstStyle/>
          <a:p>
            <a:r>
              <a:rPr lang="az-Latn-AZ" dirty="0">
                <a:latin typeface="Times New Roman" pitchFamily="18" charset="0"/>
                <a:cs typeface="Times New Roman" pitchFamily="18" charset="0"/>
              </a:rPr>
              <a:t>Qeyri-insani rəftar</a:t>
            </a:r>
            <a:endParaRPr lang="ru-RU" dirty="0"/>
          </a:p>
        </p:txBody>
      </p:sp>
    </p:spTree>
    <p:extLst>
      <p:ext uri="{BB962C8B-B14F-4D97-AF65-F5344CB8AC3E}">
        <p14:creationId xmlns:p14="http://schemas.microsoft.com/office/powerpoint/2010/main" val="3516535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r>
              <a:rPr lang="az-Latn-AZ" dirty="0">
                <a:latin typeface="Times New Roman" pitchFamily="18" charset="0"/>
                <a:cs typeface="Times New Roman" pitchFamily="18" charset="0"/>
              </a:rPr>
              <a:t>İnsan Hüquqları haqqında Ümumi Bəyannamə, 1948.</a:t>
            </a:r>
          </a:p>
          <a:p>
            <a:r>
              <a:rPr lang="az-Latn-AZ" dirty="0">
                <a:latin typeface="Times New Roman" pitchFamily="18" charset="0"/>
                <a:cs typeface="Times New Roman" pitchFamily="18" charset="0"/>
              </a:rPr>
              <a:t>1949-cu il tarixli Cenevrə Konvensiyaları və 1977-ci il tarixli iki Əlavə Protokol;</a:t>
            </a:r>
          </a:p>
          <a:p>
            <a:r>
              <a:rPr lang="az-Latn-AZ" dirty="0" smtClean="0">
                <a:latin typeface="Times New Roman" pitchFamily="18" charset="0"/>
                <a:cs typeface="Times New Roman" pitchFamily="18" charset="0"/>
              </a:rPr>
              <a:t>Mülki və siyasi hüquqlar haqqında beynəlxalq pakt, 1966;</a:t>
            </a:r>
          </a:p>
          <a:p>
            <a:r>
              <a:rPr lang="az-Latn-AZ" dirty="0" smtClean="0">
                <a:latin typeface="Times New Roman" pitchFamily="18" charset="0"/>
                <a:cs typeface="Times New Roman" pitchFamily="18" charset="0"/>
              </a:rPr>
              <a:t>Işgəncələrə və digər qəddar, qeyri-insani və ya ləyaqəti alçaldan rəftar və cəza növlərinə qarşı Konvensiya,1984;</a:t>
            </a:r>
          </a:p>
          <a:p>
            <a:r>
              <a:rPr lang="az-Latn-AZ" dirty="0" smtClean="0">
                <a:latin typeface="Times New Roman" pitchFamily="18" charset="0"/>
                <a:cs typeface="Times New Roman" pitchFamily="18" charset="0"/>
              </a:rPr>
              <a:t>Beynəlxaq Cinayət Məhkəməsinin Statutu, 1998;</a:t>
            </a:r>
            <a:br>
              <a:rPr lang="az-Latn-AZ" dirty="0" smtClean="0">
                <a:latin typeface="Times New Roman" pitchFamily="18" charset="0"/>
                <a:cs typeface="Times New Roman" pitchFamily="18" charset="0"/>
              </a:rPr>
            </a:br>
            <a:endParaRPr lang="az-Latn-AZ" dirty="0" smtClean="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az-Latn-AZ" dirty="0" smtClean="0">
                <a:latin typeface="Times New Roman" pitchFamily="18" charset="0"/>
                <a:cs typeface="Times New Roman" pitchFamily="18" charset="0"/>
              </a:rPr>
              <a:t>Universal sənədlər</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7432639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988840"/>
            <a:ext cx="7408333" cy="4137323"/>
          </a:xfrm>
        </p:spPr>
        <p:txBody>
          <a:bodyPr/>
          <a:lstStyle/>
          <a:p>
            <a:pPr marL="0" indent="0" algn="just">
              <a:buNone/>
            </a:pPr>
            <a:r>
              <a:rPr lang="az-Latn-AZ" dirty="0" smtClean="0">
                <a:latin typeface="Times New Roman" pitchFamily="18" charset="0"/>
                <a:cs typeface="Times New Roman" pitchFamily="18" charset="0"/>
              </a:rPr>
              <a:t>	</a:t>
            </a:r>
            <a:endParaRPr lang="az-Latn-AZ" b="1" dirty="0">
              <a:latin typeface="Times New Roman" pitchFamily="18" charset="0"/>
              <a:cs typeface="Times New Roman" pitchFamily="18" charset="0"/>
            </a:endParaRPr>
          </a:p>
          <a:p>
            <a:pPr marL="0" indent="0" algn="just">
              <a:buNone/>
            </a:pPr>
            <a:r>
              <a:rPr lang="az-Latn-AZ" dirty="0" smtClean="0">
                <a:latin typeface="Times New Roman" pitchFamily="18" charset="0"/>
                <a:cs typeface="Times New Roman" pitchFamily="18" charset="0"/>
              </a:rPr>
              <a:t>	Ləyaqəti alçaldan rəftar dedikdə elə rəftar nəzərdə tutulur ki, o, qorxu, həyacan və natamamlıq hissi doğuraraq qurbanı alçaldır və qorxudur, habelə onun fiziki və mənəvi müqavimət qabiliyyətini azaldır yaxud iradəsi və vicdanı əleyhinə hərəkət etməyə məcbur edir. </a:t>
            </a:r>
          </a:p>
        </p:txBody>
      </p:sp>
      <p:sp>
        <p:nvSpPr>
          <p:cNvPr id="3" name="Заголовок 2"/>
          <p:cNvSpPr>
            <a:spLocks noGrp="1"/>
          </p:cNvSpPr>
          <p:nvPr>
            <p:ph type="title"/>
          </p:nvPr>
        </p:nvSpPr>
        <p:spPr/>
        <p:txBody>
          <a:bodyPr/>
          <a:lstStyle/>
          <a:p>
            <a:r>
              <a:rPr lang="az-Latn-AZ" dirty="0" smtClean="0">
                <a:latin typeface="Times New Roman" pitchFamily="18" charset="0"/>
                <a:cs typeface="Times New Roman" pitchFamily="18" charset="0"/>
              </a:rPr>
              <a:t>Ləyaqəti alçaldan rəftar</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217867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az-Latn-AZ" dirty="0">
                <a:latin typeface="Times New Roman" pitchFamily="18" charset="0"/>
                <a:cs typeface="Times New Roman" pitchFamily="18" charset="0"/>
              </a:rPr>
              <a:t>Divar önündə ayaq üstə saxlama;</a:t>
            </a:r>
          </a:p>
          <a:p>
            <a:r>
              <a:rPr lang="az-Latn-AZ" dirty="0">
                <a:latin typeface="Times New Roman" pitchFamily="18" charset="0"/>
                <a:cs typeface="Times New Roman" pitchFamily="18" charset="0"/>
              </a:rPr>
              <a:t>Başa torba keçirmə;</a:t>
            </a:r>
          </a:p>
          <a:p>
            <a:r>
              <a:rPr lang="az-Latn-AZ" dirty="0">
                <a:latin typeface="Times New Roman" pitchFamily="18" charset="0"/>
                <a:cs typeface="Times New Roman" pitchFamily="18" charset="0"/>
              </a:rPr>
              <a:t>Güclü səs küyün təsirinə məruz qoyma;</a:t>
            </a:r>
          </a:p>
          <a:p>
            <a:r>
              <a:rPr lang="az-Latn-AZ" dirty="0">
                <a:latin typeface="Times New Roman" pitchFamily="18" charset="0"/>
                <a:cs typeface="Times New Roman" pitchFamily="18" charset="0"/>
              </a:rPr>
              <a:t>Yuxudan məhrum etmə;</a:t>
            </a:r>
          </a:p>
          <a:p>
            <a:r>
              <a:rPr lang="az-Latn-AZ" dirty="0">
                <a:latin typeface="Times New Roman" pitchFamily="18" charset="0"/>
                <a:cs typeface="Times New Roman" pitchFamily="18" charset="0"/>
              </a:rPr>
              <a:t>Qida və içkidən məhrum etmə.</a:t>
            </a:r>
            <a:endParaRPr lang="ru-RU" dirty="0">
              <a:latin typeface="Times New Roman" pitchFamily="18" charset="0"/>
              <a:cs typeface="Times New Roman" pitchFamily="18" charset="0"/>
            </a:endParaRPr>
          </a:p>
          <a:p>
            <a:endParaRPr lang="ru-RU" dirty="0"/>
          </a:p>
          <a:p>
            <a:endParaRPr lang="ru-RU" dirty="0"/>
          </a:p>
        </p:txBody>
      </p:sp>
      <p:sp>
        <p:nvSpPr>
          <p:cNvPr id="3" name="Заголовок 2"/>
          <p:cNvSpPr>
            <a:spLocks noGrp="1"/>
          </p:cNvSpPr>
          <p:nvPr>
            <p:ph type="title"/>
          </p:nvPr>
        </p:nvSpPr>
        <p:spPr/>
        <p:txBody>
          <a:bodyPr>
            <a:normAutofit fontScale="90000"/>
          </a:bodyPr>
          <a:lstStyle/>
          <a:p>
            <a:r>
              <a:rPr lang="az-Latn-AZ" dirty="0">
                <a:latin typeface="Times New Roman" pitchFamily="18" charset="0"/>
                <a:cs typeface="Times New Roman" pitchFamily="18" charset="0"/>
              </a:rPr>
              <a:t>Qeyri-insani və ləyaqəti alçaldan rəftar</a:t>
            </a:r>
            <a:endParaRPr lang="ru-RU" dirty="0"/>
          </a:p>
        </p:txBody>
      </p:sp>
      <p:pic>
        <p:nvPicPr>
          <p:cNvPr id="4" name="Picture 2" descr="C:\Users\USER\Desktop\usweb_13j_ni_arres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0192" y="4293096"/>
            <a:ext cx="2592288" cy="216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07019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az-Latn-AZ" b="1" dirty="0" smtClean="0">
                <a:latin typeface="Times New Roman" pitchFamily="18" charset="0"/>
                <a:cs typeface="Times New Roman" pitchFamily="18" charset="0"/>
              </a:rPr>
              <a:t>	Danimarka</a:t>
            </a:r>
            <a:r>
              <a:rPr lang="az-Latn-AZ" b="1" dirty="0">
                <a:latin typeface="Times New Roman" pitchFamily="18" charset="0"/>
                <a:cs typeface="Times New Roman" pitchFamily="18" charset="0"/>
              </a:rPr>
              <a:t>, Fransa, Norveç</a:t>
            </a:r>
            <a:r>
              <a:rPr lang="ru-RU" b="1" dirty="0">
                <a:latin typeface="Times New Roman" pitchFamily="18" charset="0"/>
                <a:cs typeface="Times New Roman" pitchFamily="18" charset="0"/>
              </a:rPr>
              <a:t>, </a:t>
            </a:r>
            <a:r>
              <a:rPr lang="az-Latn-AZ" b="1" dirty="0">
                <a:latin typeface="Times New Roman" pitchFamily="18" charset="0"/>
                <a:cs typeface="Times New Roman" pitchFamily="18" charset="0"/>
              </a:rPr>
              <a:t>İsveçrə, Niderland Yunanıstana qarşı </a:t>
            </a:r>
            <a:r>
              <a:rPr lang="az-Latn-AZ" b="1" dirty="0" smtClean="0">
                <a:latin typeface="Times New Roman" pitchFamily="18" charset="0"/>
                <a:cs typeface="Times New Roman" pitchFamily="18" charset="0"/>
              </a:rPr>
              <a:t>1969</a:t>
            </a:r>
          </a:p>
          <a:p>
            <a:pPr marL="0" indent="0">
              <a:buNone/>
            </a:pPr>
            <a:r>
              <a:rPr lang="az-Latn-AZ" dirty="0" smtClean="0">
                <a:latin typeface="Times New Roman" pitchFamily="18" charset="0"/>
                <a:cs typeface="Times New Roman" pitchFamily="18" charset="0"/>
              </a:rPr>
              <a:t>	 </a:t>
            </a:r>
            <a:r>
              <a:rPr lang="az-Latn-AZ" b="1" dirty="0" smtClean="0">
                <a:latin typeface="Times New Roman" pitchFamily="18" charset="0"/>
                <a:cs typeface="Times New Roman" pitchFamily="18" charset="0"/>
              </a:rPr>
              <a:t>«</a:t>
            </a:r>
            <a:r>
              <a:rPr lang="az-Latn-AZ" b="1" dirty="0">
                <a:latin typeface="Times New Roman" pitchFamily="18" charset="0"/>
                <a:cs typeface="Times New Roman" pitchFamily="18" charset="0"/>
              </a:rPr>
              <a:t>H</a:t>
            </a:r>
            <a:r>
              <a:rPr lang="az-Latn-AZ" b="1" dirty="0" smtClean="0">
                <a:latin typeface="Times New Roman" pitchFamily="18" charset="0"/>
                <a:cs typeface="Times New Roman" pitchFamily="18" charset="0"/>
              </a:rPr>
              <a:t>ər bir halda işgəncə qeyri insani və ləyaqəti alaçaldan rəftardır, qeyri-insani rəftar isə hər bir halda</a:t>
            </a:r>
            <a:r>
              <a:rPr lang="ru-RU" b="1" dirty="0" smtClean="0">
                <a:latin typeface="Times New Roman" pitchFamily="18" charset="0"/>
                <a:cs typeface="Times New Roman" pitchFamily="18" charset="0"/>
              </a:rPr>
              <a:t> </a:t>
            </a:r>
            <a:r>
              <a:rPr lang="az-Latn-AZ" b="1" dirty="0" smtClean="0">
                <a:latin typeface="Times New Roman" pitchFamily="18" charset="0"/>
                <a:cs typeface="Times New Roman" pitchFamily="18" charset="0"/>
              </a:rPr>
              <a:t>ləyaqəti alçaldan rəftardır»</a:t>
            </a:r>
            <a:endParaRPr lang="az-Latn-AZ" b="1" dirty="0">
              <a:latin typeface="Times New Roman" pitchFamily="18" charset="0"/>
              <a:cs typeface="Times New Roman" pitchFamily="18" charset="0"/>
            </a:endParaRPr>
          </a:p>
          <a:p>
            <a:pPr marL="0" indent="0">
              <a:buNone/>
            </a:pPr>
            <a:endParaRPr lang="ru-RU" b="1" dirty="0"/>
          </a:p>
        </p:txBody>
      </p:sp>
      <p:sp>
        <p:nvSpPr>
          <p:cNvPr id="3" name="Заголовок 2"/>
          <p:cNvSpPr>
            <a:spLocks noGrp="1"/>
          </p:cNvSpPr>
          <p:nvPr>
            <p:ph type="title"/>
          </p:nvPr>
        </p:nvSpPr>
        <p:spPr/>
        <p:txBody>
          <a:bodyPr/>
          <a:lstStyle/>
          <a:p>
            <a:r>
              <a:rPr lang="az-Latn-AZ" dirty="0" smtClean="0">
                <a:latin typeface="Times New Roman" pitchFamily="18" charset="0"/>
                <a:cs typeface="Times New Roman" pitchFamily="18" charset="0"/>
              </a:rPr>
              <a:t>Tərif </a:t>
            </a:r>
            <a:endParaRPr lang="ru-RU" dirty="0">
              <a:latin typeface="Times New Roman" pitchFamily="18" charset="0"/>
              <a:cs typeface="Times New Roman" pitchFamily="18" charset="0"/>
            </a:endParaRPr>
          </a:p>
        </p:txBody>
      </p:sp>
      <p:pic>
        <p:nvPicPr>
          <p:cNvPr id="4" name="Picture 5" descr="C:\Users\USER\Desktop\скачанные файлы.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4437112"/>
            <a:ext cx="2808312" cy="2016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651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27584" y="1772816"/>
            <a:ext cx="7408333" cy="3450696"/>
          </a:xfrm>
        </p:spPr>
        <p:txBody>
          <a:bodyPr/>
          <a:lstStyle/>
          <a:p>
            <a:pPr marL="325120" lvl="2" indent="0">
              <a:buNone/>
            </a:pPr>
            <a:r>
              <a:rPr lang="az-Latn-AZ" dirty="0" smtClean="0">
                <a:latin typeface="Times New Roman" pitchFamily="18" charset="0"/>
                <a:cs typeface="Times New Roman" pitchFamily="18" charset="0"/>
              </a:rPr>
              <a:t>	</a:t>
            </a:r>
          </a:p>
          <a:p>
            <a:pPr marL="325120" lvl="2" indent="0" algn="just">
              <a:buNone/>
            </a:pPr>
            <a:r>
              <a:rPr lang="az-Latn-AZ" dirty="0">
                <a:latin typeface="Times New Roman" pitchFamily="18" charset="0"/>
                <a:cs typeface="Times New Roman" pitchFamily="18" charset="0"/>
              </a:rPr>
              <a:t>	</a:t>
            </a:r>
            <a:r>
              <a:rPr lang="az-Latn-AZ" sz="2400" dirty="0" smtClean="0">
                <a:latin typeface="Times New Roman" pitchFamily="18" charset="0"/>
                <a:cs typeface="Times New Roman" pitchFamily="18" charset="0"/>
              </a:rPr>
              <a:t>Komissiya </a:t>
            </a:r>
            <a:r>
              <a:rPr lang="az-Latn-AZ" sz="2400" dirty="0">
                <a:latin typeface="Times New Roman" pitchFamily="18" charset="0"/>
                <a:cs typeface="Times New Roman" pitchFamily="18" charset="0"/>
              </a:rPr>
              <a:t>bildirdi ki «qeyri-insani rəftar» anlayışı ən azı elə rəftarı əhatə edir </a:t>
            </a:r>
            <a:r>
              <a:rPr lang="az-Latn-AZ" sz="2400" dirty="0" smtClean="0">
                <a:latin typeface="Times New Roman" pitchFamily="18" charset="0"/>
                <a:cs typeface="Times New Roman" pitchFamily="18" charset="0"/>
              </a:rPr>
              <a:t>ki, </a:t>
            </a:r>
            <a:r>
              <a:rPr lang="az-Latn-AZ" sz="2400" dirty="0">
                <a:latin typeface="Times New Roman" pitchFamily="18" charset="0"/>
                <a:cs typeface="Times New Roman" pitchFamily="18" charset="0"/>
              </a:rPr>
              <a:t>o bilərəkdən konkret situasiyada yolverilməz olan güclü fiziki və ya ruhi əzaba səbəb olur. Intensivlik dərəcəsinə və məqsədlərinə görə işgəncə təşkil etməyən pis rəftar qeyri-insani və ya ləyaqəti alaçldan rəftar kimi tövsif edilə bilər. </a:t>
            </a:r>
          </a:p>
          <a:p>
            <a:pPr algn="just"/>
            <a:endParaRPr lang="ru-RU" dirty="0"/>
          </a:p>
        </p:txBody>
      </p:sp>
      <p:sp>
        <p:nvSpPr>
          <p:cNvPr id="3" name="Заголовок 2"/>
          <p:cNvSpPr>
            <a:spLocks noGrp="1"/>
          </p:cNvSpPr>
          <p:nvPr>
            <p:ph type="title"/>
          </p:nvPr>
        </p:nvSpPr>
        <p:spPr/>
        <p:txBody>
          <a:bodyPr>
            <a:normAutofit fontScale="90000"/>
          </a:bodyPr>
          <a:lstStyle/>
          <a:p>
            <a:r>
              <a:rPr lang="az-Latn-AZ" dirty="0">
                <a:latin typeface="Times New Roman" pitchFamily="18" charset="0"/>
                <a:cs typeface="Times New Roman" pitchFamily="18" charset="0"/>
              </a:rPr>
              <a:t>Qeyri-insani ya ləyaqəti </a:t>
            </a:r>
            <a:r>
              <a:rPr lang="az-Latn-AZ" dirty="0" smtClean="0">
                <a:latin typeface="Times New Roman" pitchFamily="18" charset="0"/>
                <a:cs typeface="Times New Roman" pitchFamily="18" charset="0"/>
              </a:rPr>
              <a:t>alçaldan </a:t>
            </a:r>
            <a:r>
              <a:rPr lang="az-Latn-AZ" dirty="0">
                <a:latin typeface="Times New Roman" pitchFamily="18" charset="0"/>
                <a:cs typeface="Times New Roman" pitchFamily="18" charset="0"/>
              </a:rPr>
              <a:t>rəftar</a:t>
            </a:r>
            <a:endParaRPr lang="ru-RU" dirty="0"/>
          </a:p>
        </p:txBody>
      </p:sp>
    </p:spTree>
    <p:extLst>
      <p:ext uri="{BB962C8B-B14F-4D97-AF65-F5344CB8AC3E}">
        <p14:creationId xmlns:p14="http://schemas.microsoft.com/office/powerpoint/2010/main" val="38525190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latin typeface="Times New Roman" pitchFamily="18" charset="0"/>
                <a:cs typeface="Times New Roman" pitchFamily="18" charset="0"/>
              </a:rPr>
              <a:t>	</a:t>
            </a:r>
            <a:r>
              <a:rPr lang="az-Latn-AZ" dirty="0" smtClean="0">
                <a:latin typeface="Times New Roman" pitchFamily="18" charset="0"/>
                <a:cs typeface="Times New Roman" pitchFamily="18" charset="0"/>
              </a:rPr>
              <a:t>Işgəncə özündə qəddar, qeyri-insani və ləyaqəti </a:t>
            </a:r>
            <a:r>
              <a:rPr lang="az-Latn-AZ" dirty="0">
                <a:latin typeface="Times New Roman" pitchFamily="18" charset="0"/>
                <a:cs typeface="Times New Roman" pitchFamily="18" charset="0"/>
              </a:rPr>
              <a:t>alçaldan </a:t>
            </a:r>
            <a:r>
              <a:rPr lang="az-Latn-AZ" dirty="0" smtClean="0">
                <a:latin typeface="Times New Roman" pitchFamily="18" charset="0"/>
                <a:cs typeface="Times New Roman" pitchFamily="18" charset="0"/>
              </a:rPr>
              <a:t>rəftar və cəzanın dərin və qəsdlə ifadə olunan növünü əhatə edir</a:t>
            </a:r>
            <a:r>
              <a:rPr lang="az-Latn-AZ" dirty="0"/>
              <a:t>.</a:t>
            </a:r>
            <a:endParaRPr lang="ru-RU" dirty="0"/>
          </a:p>
        </p:txBody>
      </p:sp>
      <p:sp>
        <p:nvSpPr>
          <p:cNvPr id="3" name="Заголовок 2"/>
          <p:cNvSpPr>
            <a:spLocks noGrp="1"/>
          </p:cNvSpPr>
          <p:nvPr>
            <p:ph type="title"/>
          </p:nvPr>
        </p:nvSpPr>
        <p:spPr/>
        <p:txBody>
          <a:bodyPr>
            <a:normAutofit fontScale="90000"/>
          </a:bodyPr>
          <a:lstStyle/>
          <a:p>
            <a:r>
              <a:rPr lang="az-Latn-AZ" dirty="0" smtClean="0">
                <a:latin typeface="Times New Roman" pitchFamily="18" charset="0"/>
                <a:cs typeface="Times New Roman" pitchFamily="18" charset="0"/>
              </a:rPr>
              <a:t>BMT Baş Assambleyasının 3452 saylı Qətnaməsi</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1635862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916832"/>
            <a:ext cx="7408333" cy="4209331"/>
          </a:xfrm>
        </p:spPr>
        <p:txBody>
          <a:bodyPr>
            <a:noAutofit/>
          </a:bodyPr>
          <a:lstStyle/>
          <a:p>
            <a:pPr marL="0" indent="0" algn="ctr">
              <a:buNone/>
            </a:pPr>
            <a:r>
              <a:rPr lang="en-US" sz="2000" b="1" dirty="0" err="1">
                <a:latin typeface="Times New Roman" pitchFamily="18" charset="0"/>
                <a:cs typeface="Times New Roman" pitchFamily="18" charset="0"/>
              </a:rPr>
              <a:t>Maddə</a:t>
            </a:r>
            <a:r>
              <a:rPr lang="en-US" sz="2000" b="1" dirty="0">
                <a:latin typeface="Times New Roman" pitchFamily="18" charset="0"/>
                <a:cs typeface="Times New Roman" pitchFamily="18" charset="0"/>
              </a:rPr>
              <a:t> 1</a:t>
            </a:r>
            <a:r>
              <a:rPr lang="en-US" sz="2000" dirty="0">
                <a:latin typeface="Times New Roman" pitchFamily="18" charset="0"/>
                <a:cs typeface="Times New Roman" pitchFamily="18" charset="0"/>
              </a:rPr>
              <a:t> </a:t>
            </a:r>
            <a:endParaRPr lang="ru-RU" sz="2000" dirty="0">
              <a:latin typeface="Times New Roman" pitchFamily="18" charset="0"/>
              <a:cs typeface="Times New Roman" pitchFamily="18" charset="0"/>
            </a:endParaRPr>
          </a:p>
          <a:p>
            <a:pPr marL="0" indent="0" algn="just">
              <a:buNone/>
            </a:pP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Bu </a:t>
            </a:r>
            <a:r>
              <a:rPr lang="en-US" sz="2000" dirty="0" err="1">
                <a:latin typeface="Times New Roman" pitchFamily="18" charset="0"/>
                <a:cs typeface="Times New Roman" pitchFamily="18" charset="0"/>
              </a:rPr>
              <a:t>Konvensiyanın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məqsədləri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üçün</a:t>
            </a:r>
            <a:r>
              <a:rPr lang="en-US" sz="2000" dirty="0">
                <a:latin typeface="Times New Roman" pitchFamily="18" charset="0"/>
                <a:cs typeface="Times New Roman" pitchFamily="18" charset="0"/>
              </a:rPr>
              <a:t> </a:t>
            </a:r>
            <a:r>
              <a:rPr lang="en-US" sz="2000" dirty="0">
                <a:solidFill>
                  <a:srgbClr val="FF0000"/>
                </a:solidFill>
                <a:latin typeface="Times New Roman" pitchFamily="18" charset="0"/>
                <a:cs typeface="Times New Roman" pitchFamily="18" charset="0"/>
              </a:rPr>
              <a:t>"</a:t>
            </a:r>
            <a:r>
              <a:rPr lang="en-US" sz="2000" dirty="0" err="1">
                <a:solidFill>
                  <a:srgbClr val="FF0000"/>
                </a:solidFill>
                <a:latin typeface="Times New Roman" pitchFamily="18" charset="0"/>
                <a:cs typeface="Times New Roman" pitchFamily="18" charset="0"/>
              </a:rPr>
              <a:t>işgəncə</a:t>
            </a:r>
            <a:r>
              <a:rPr lang="en-US" sz="2000" dirty="0">
                <a:solidFill>
                  <a:srgbClr val="FF0000"/>
                </a:solidFill>
                <a:latin typeface="Times New Roman" pitchFamily="18" charset="0"/>
                <a:cs typeface="Times New Roman" pitchFamily="18" charset="0"/>
              </a:rPr>
              <a:t>" </a:t>
            </a:r>
            <a:r>
              <a:rPr lang="en-US" sz="2000" dirty="0">
                <a:latin typeface="Times New Roman" pitchFamily="18" charset="0"/>
                <a:cs typeface="Times New Roman" pitchFamily="18" charset="0"/>
              </a:rPr>
              <a:t>termini </a:t>
            </a:r>
            <a:r>
              <a:rPr lang="en-US" sz="2000" dirty="0" err="1">
                <a:latin typeface="Times New Roman" pitchFamily="18" charset="0"/>
                <a:cs typeface="Times New Roman" pitchFamily="18" charset="0"/>
              </a:rPr>
              <a:t>hər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hansı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şəxsə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ondan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başqa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şəxsdən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məlumat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almaq</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yaxud</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onun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etirafına</a:t>
            </a:r>
            <a:r>
              <a:rPr lang="en-US" sz="2000" dirty="0">
                <a:latin typeface="Times New Roman" pitchFamily="18" charset="0"/>
                <a:cs typeface="Times New Roman" pitchFamily="18" charset="0"/>
              </a:rPr>
              <a:t> nail </a:t>
            </a:r>
            <a:r>
              <a:rPr lang="en-US" sz="2000" dirty="0" err="1">
                <a:latin typeface="Times New Roman" pitchFamily="18" charset="0"/>
                <a:cs typeface="Times New Roman" pitchFamily="18" charset="0"/>
              </a:rPr>
              <a:t>olmaq</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onu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başqa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şəxsi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törətdiyi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yaxud</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törədilməsində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şübhələnilən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hərəkətə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görə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cəzalandırmaq</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həmçinin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onu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başqa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şəxsi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qorxutmaq</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məcbur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etmək</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yaxud</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dövlətin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vəzifəli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şəxsi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rəsmi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şəxs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kimi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çıxış</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edən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başqa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şəxs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tərəfindən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yaxud</a:t>
            </a:r>
            <a:r>
              <a:rPr lang="en-US" sz="2000" dirty="0">
                <a:latin typeface="Times New Roman" pitchFamily="18" charset="0"/>
                <a:cs typeface="Times New Roman" pitchFamily="18" charset="0"/>
              </a:rPr>
              <a:t> da </a:t>
            </a:r>
            <a:r>
              <a:rPr lang="en-US" sz="2000" dirty="0" err="1">
                <a:latin typeface="Times New Roman" pitchFamily="18" charset="0"/>
                <a:cs typeface="Times New Roman" pitchFamily="18" charset="0"/>
              </a:rPr>
              <a:t>onların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təhriki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onların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bixəbərliyi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yaxud</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göz</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yumması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ilə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hər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hansı</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xarakterli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ayrı-seçkiliyə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əsaslanan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istənilən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səbəbə</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görə</a:t>
            </a:r>
            <a:r>
              <a:rPr lang="en-US" sz="2000" dirty="0">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qəsdən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güclü</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fiziki</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yaxud</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mənəvi</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ağrı</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və</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əzab</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yetirən</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hərəkətlər</a:t>
            </a:r>
            <a:r>
              <a:rPr lang="en-US" sz="2000" dirty="0">
                <a:solidFill>
                  <a:srgbClr val="FF0000"/>
                </a:solidFill>
                <a:latin typeface="Times New Roman" pitchFamily="18" charset="0"/>
                <a:cs typeface="Times New Roman" pitchFamily="18" charset="0"/>
              </a:rPr>
              <a:t> </a:t>
            </a:r>
            <a:r>
              <a:rPr lang="en-US" sz="2000" dirty="0" err="1">
                <a:solidFill>
                  <a:srgbClr val="FF0000"/>
                </a:solidFill>
                <a:latin typeface="Times New Roman" pitchFamily="18" charset="0"/>
                <a:cs typeface="Times New Roman" pitchFamily="18" charset="0"/>
              </a:rPr>
              <a:t>deməkdir</a:t>
            </a:r>
            <a:r>
              <a:rPr lang="en-US" sz="2000" dirty="0">
                <a:solidFill>
                  <a:srgbClr val="FF0000"/>
                </a:solidFill>
                <a:latin typeface="Times New Roman" pitchFamily="18" charset="0"/>
                <a:cs typeface="Times New Roman" pitchFamily="18" charset="0"/>
              </a:rPr>
              <a:t>. </a:t>
            </a:r>
            <a:endParaRPr lang="ru-RU" sz="2000" dirty="0">
              <a:solidFill>
                <a:srgbClr val="FF0000"/>
              </a:solidFill>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az-Latn-AZ" dirty="0" smtClean="0">
                <a:latin typeface="Times New Roman" pitchFamily="18" charset="0"/>
                <a:cs typeface="Times New Roman" pitchFamily="18" charset="0"/>
              </a:rPr>
              <a:t>İşgəncələrə qarşı BMT Konvensiyası 1987</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8801573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gn="just"/>
            <a:r>
              <a:rPr lang="az-Latn-AZ" dirty="0" smtClean="0">
                <a:latin typeface="Times New Roman" pitchFamily="18" charset="0"/>
                <a:cs typeface="Times New Roman" pitchFamily="18" charset="0"/>
              </a:rPr>
              <a:t>Güclü fiziki ağrının və ya mənəvi əzabın yetirilməsi</a:t>
            </a:r>
          </a:p>
          <a:p>
            <a:pPr algn="just"/>
            <a:endParaRPr lang="az-Latn-AZ" dirty="0" smtClean="0">
              <a:latin typeface="Times New Roman" pitchFamily="18" charset="0"/>
              <a:cs typeface="Times New Roman" pitchFamily="18" charset="0"/>
            </a:endParaRPr>
          </a:p>
          <a:p>
            <a:pPr algn="just"/>
            <a:r>
              <a:rPr lang="az-Latn-AZ" dirty="0" smtClean="0">
                <a:latin typeface="Times New Roman" pitchFamily="18" charset="0"/>
                <a:cs typeface="Times New Roman" pitchFamily="18" charset="0"/>
              </a:rPr>
              <a:t>Qəsddən və ya düşünülmüş ağrının yetirilməsi</a:t>
            </a:r>
          </a:p>
          <a:p>
            <a:pPr algn="just"/>
            <a:endParaRPr lang="az-Latn-AZ" dirty="0" smtClean="0">
              <a:latin typeface="Times New Roman" pitchFamily="18" charset="0"/>
              <a:cs typeface="Times New Roman" pitchFamily="18" charset="0"/>
            </a:endParaRPr>
          </a:p>
          <a:p>
            <a:pPr algn="just"/>
            <a:r>
              <a:rPr lang="az-Latn-AZ" dirty="0" smtClean="0">
                <a:latin typeface="Times New Roman" pitchFamily="18" charset="0"/>
                <a:cs typeface="Times New Roman" pitchFamily="18" charset="0"/>
              </a:rPr>
              <a:t>Məlumat əldə etmək, cəzalandırmaq və ya qorxutmaq kimi konkret məqsədin güdülməsi</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az-Latn-AZ" dirty="0" smtClean="0">
                <a:latin typeface="Times New Roman" pitchFamily="18" charset="0"/>
                <a:cs typeface="Times New Roman" pitchFamily="18" charset="0"/>
              </a:rPr>
              <a:t>İşgəncənin elementləri</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740309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az-Latn-AZ" dirty="0" smtClean="0">
                <a:latin typeface="Times New Roman" pitchFamily="18" charset="0"/>
                <a:cs typeface="Times New Roman" pitchFamily="18" charset="0"/>
              </a:rPr>
              <a:t>Rəftarın fiziki və mənəvi nəticələri</a:t>
            </a:r>
          </a:p>
          <a:p>
            <a:r>
              <a:rPr lang="az-Latn-AZ" dirty="0" smtClean="0">
                <a:latin typeface="Times New Roman" pitchFamily="18" charset="0"/>
                <a:cs typeface="Times New Roman" pitchFamily="18" charset="0"/>
              </a:rPr>
              <a:t>Rətarın davamlılığı</a:t>
            </a:r>
          </a:p>
          <a:p>
            <a:r>
              <a:rPr lang="az-Latn-AZ" dirty="0" smtClean="0">
                <a:latin typeface="Times New Roman" pitchFamily="18" charset="0"/>
                <a:cs typeface="Times New Roman" pitchFamily="18" charset="0"/>
              </a:rPr>
              <a:t>Rəftarın xarakteri</a:t>
            </a:r>
          </a:p>
          <a:p>
            <a:r>
              <a:rPr lang="az-Latn-AZ" dirty="0" smtClean="0">
                <a:latin typeface="Times New Roman" pitchFamily="18" charset="0"/>
                <a:cs typeface="Times New Roman" pitchFamily="18" charset="0"/>
              </a:rPr>
              <a:t>Rəftarın baş vermə şəraiti</a:t>
            </a:r>
            <a:endParaRPr lang="az-Latn-AZ" dirty="0">
              <a:latin typeface="Times New Roman" pitchFamily="18" charset="0"/>
              <a:cs typeface="Times New Roman" pitchFamily="18" charset="0"/>
            </a:endParaRPr>
          </a:p>
          <a:p>
            <a:r>
              <a:rPr lang="az-Latn-AZ" dirty="0">
                <a:latin typeface="Times New Roman" pitchFamily="18" charset="0"/>
                <a:cs typeface="Times New Roman" pitchFamily="18" charset="0"/>
              </a:rPr>
              <a:t>Qurbanın cinsi, yaşı və sağlamlıq </a:t>
            </a:r>
            <a:r>
              <a:rPr lang="az-Latn-AZ" dirty="0" smtClean="0">
                <a:latin typeface="Times New Roman" pitchFamily="18" charset="0"/>
                <a:cs typeface="Times New Roman" pitchFamily="18" charset="0"/>
              </a:rPr>
              <a:t>durumu</a:t>
            </a:r>
            <a:endParaRPr lang="az-Latn-AZ" dirty="0">
              <a:latin typeface="Times New Roman" pitchFamily="18" charset="0"/>
              <a:cs typeface="Times New Roman" pitchFamily="18" charset="0"/>
            </a:endParaRPr>
          </a:p>
          <a:p>
            <a:r>
              <a:rPr lang="az-Latn-AZ" dirty="0">
                <a:latin typeface="Times New Roman" pitchFamily="18" charset="0"/>
                <a:cs typeface="Times New Roman" pitchFamily="18" charset="0"/>
              </a:rPr>
              <a:t>Onun törədilmə üsulu və metodu</a:t>
            </a:r>
          </a:p>
          <a:p>
            <a:endParaRPr lang="ru-RU" dirty="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fontScale="90000"/>
          </a:bodyPr>
          <a:lstStyle/>
          <a:p>
            <a:r>
              <a:rPr lang="az-Latn-AZ" b="1" dirty="0">
                <a:latin typeface="Times New Roman" pitchFamily="18" charset="0"/>
                <a:cs typeface="Times New Roman" pitchFamily="18" charset="0"/>
              </a:rPr>
              <a:t/>
            </a:r>
            <a:br>
              <a:rPr lang="az-Latn-AZ" b="1" dirty="0">
                <a:latin typeface="Times New Roman" pitchFamily="18" charset="0"/>
                <a:cs typeface="Times New Roman" pitchFamily="18" charset="0"/>
              </a:rPr>
            </a:br>
            <a:r>
              <a:rPr lang="az-Latn-AZ" sz="3600" b="1" dirty="0">
                <a:latin typeface="Times New Roman" pitchFamily="18" charset="0"/>
                <a:cs typeface="Times New Roman" pitchFamily="18" charset="0"/>
              </a:rPr>
              <a:t>Yetirilən iztirabın intensivliyi və ağırlıq dərəcəsi aşağıdakı faktorlarla müəyyən edilir:</a:t>
            </a:r>
            <a:r>
              <a:rPr lang="az-Latn-AZ" sz="3600" dirty="0">
                <a:latin typeface="Times New Roman" pitchFamily="18" charset="0"/>
                <a:cs typeface="Times New Roman" pitchFamily="18" charset="0"/>
              </a:rPr>
              <a:t/>
            </a:r>
            <a:br>
              <a:rPr lang="az-Latn-AZ" sz="3600" dirty="0">
                <a:latin typeface="Times New Roman" pitchFamily="18" charset="0"/>
                <a:cs typeface="Times New Roman" pitchFamily="18" charset="0"/>
              </a:rPr>
            </a:br>
            <a:endParaRPr lang="ru-RU" sz="3600" dirty="0"/>
          </a:p>
        </p:txBody>
      </p:sp>
    </p:spTree>
    <p:extLst>
      <p:ext uri="{BB962C8B-B14F-4D97-AF65-F5344CB8AC3E}">
        <p14:creationId xmlns:p14="http://schemas.microsoft.com/office/powerpoint/2010/main" val="3890069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az-Latn-AZ" b="1" dirty="0" smtClean="0">
                <a:latin typeface="Times New Roman" pitchFamily="18" charset="0"/>
                <a:cs typeface="Times New Roman" pitchFamily="18" charset="0"/>
              </a:rPr>
              <a:t>	Qeyri-insani </a:t>
            </a:r>
            <a:r>
              <a:rPr lang="az-Latn-AZ" b="1" dirty="0">
                <a:latin typeface="Times New Roman" pitchFamily="18" charset="0"/>
                <a:cs typeface="Times New Roman" pitchFamily="18" charset="0"/>
              </a:rPr>
              <a:t>rəftar dedikdə</a:t>
            </a:r>
            <a:r>
              <a:rPr lang="az-Latn-AZ" dirty="0">
                <a:latin typeface="Times New Roman" pitchFamily="18" charset="0"/>
                <a:cs typeface="Times New Roman" pitchFamily="18" charset="0"/>
              </a:rPr>
              <a:t>, güclü fiziki və mənəvi iztirab verən, kəskin psixoloji fəsadlara gətirib çıxaran rəftar başa düşülür.</a:t>
            </a:r>
          </a:p>
          <a:p>
            <a:endParaRPr lang="az-Latn-AZ" dirty="0">
              <a:latin typeface="Times New Roman" pitchFamily="18" charset="0"/>
              <a:cs typeface="Times New Roman" pitchFamily="18" charset="0"/>
            </a:endParaRPr>
          </a:p>
          <a:p>
            <a:pPr marL="0" indent="0">
              <a:buNone/>
            </a:pPr>
            <a:r>
              <a:rPr lang="az-Latn-AZ" b="1" dirty="0" smtClean="0">
                <a:latin typeface="Times New Roman" pitchFamily="18" charset="0"/>
                <a:cs typeface="Times New Roman" pitchFamily="18" charset="0"/>
              </a:rPr>
              <a:t>	Ləyaqəti </a:t>
            </a:r>
            <a:r>
              <a:rPr lang="az-Latn-AZ" b="1" dirty="0">
                <a:latin typeface="Times New Roman" pitchFamily="18" charset="0"/>
                <a:cs typeface="Times New Roman" pitchFamily="18" charset="0"/>
              </a:rPr>
              <a:t>alçaldan rəftar dedikdə</a:t>
            </a:r>
            <a:r>
              <a:rPr lang="az-Latn-AZ" dirty="0">
                <a:latin typeface="Times New Roman" pitchFamily="18" charset="0"/>
                <a:cs typeface="Times New Roman" pitchFamily="18" charset="0"/>
              </a:rPr>
              <a:t>, şəxsdə onu alçaltmaq, fiziki və mənəvi qarşıdurmasını sındırmaq gücünə malik rəftar başa düşülür.</a:t>
            </a:r>
          </a:p>
          <a:p>
            <a:endParaRPr lang="ru-RU" dirty="0"/>
          </a:p>
        </p:txBody>
      </p:sp>
      <p:sp>
        <p:nvSpPr>
          <p:cNvPr id="3" name="Заголовок 2"/>
          <p:cNvSpPr>
            <a:spLocks noGrp="1"/>
          </p:cNvSpPr>
          <p:nvPr>
            <p:ph type="title"/>
          </p:nvPr>
        </p:nvSpPr>
        <p:spPr/>
        <p:txBody>
          <a:bodyPr/>
          <a:lstStyle/>
          <a:p>
            <a:r>
              <a:rPr lang="az-Latn-AZ" dirty="0">
                <a:latin typeface="Times New Roman" pitchFamily="18" charset="0"/>
                <a:cs typeface="Times New Roman" pitchFamily="18" charset="0"/>
              </a:rPr>
              <a:t>Rəftar</a:t>
            </a:r>
            <a:endParaRPr lang="ru-RU" dirty="0"/>
          </a:p>
        </p:txBody>
      </p:sp>
    </p:spTree>
    <p:extLst>
      <p:ext uri="{BB962C8B-B14F-4D97-AF65-F5344CB8AC3E}">
        <p14:creationId xmlns:p14="http://schemas.microsoft.com/office/powerpoint/2010/main" val="32113619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301943" lvl="1" indent="0" algn="just">
              <a:buNone/>
            </a:pPr>
            <a:r>
              <a:rPr lang="az-Latn-AZ" b="1" dirty="0" smtClean="0">
                <a:latin typeface="Times New Roman" pitchFamily="18" charset="0"/>
                <a:cs typeface="Times New Roman" pitchFamily="18" charset="0"/>
              </a:rPr>
              <a:t>	Qeyri-insani </a:t>
            </a:r>
            <a:r>
              <a:rPr lang="az-Latn-AZ" b="1" dirty="0">
                <a:latin typeface="Times New Roman" pitchFamily="18" charset="0"/>
                <a:cs typeface="Times New Roman" pitchFamily="18" charset="0"/>
              </a:rPr>
              <a:t>cəza dedikdə, - </a:t>
            </a:r>
            <a:r>
              <a:rPr lang="az-Latn-AZ" dirty="0">
                <a:latin typeface="Times New Roman" pitchFamily="18" charset="0"/>
                <a:cs typeface="Times New Roman" pitchFamily="18" charset="0"/>
              </a:rPr>
              <a:t>iztirab yaradan və xüsusi kateqoroyaya aid olan cəza başa düşülür. Belə cəzanın 3-cü maddəinin təsiri dairəsinə düşməsi üçün o müəyyən zorakılıq xüsusiyyəti daşımalıdır (bədən cəzası). </a:t>
            </a:r>
            <a:endParaRPr lang="en-US" dirty="0">
              <a:latin typeface="Times New Roman" pitchFamily="18" charset="0"/>
              <a:cs typeface="Times New Roman" pitchFamily="18" charset="0"/>
            </a:endParaRPr>
          </a:p>
          <a:p>
            <a:pPr lvl="1" algn="just"/>
            <a:endParaRPr lang="az-Latn-AZ" dirty="0">
              <a:latin typeface="Times New Roman" pitchFamily="18" charset="0"/>
              <a:cs typeface="Times New Roman" pitchFamily="18" charset="0"/>
            </a:endParaRPr>
          </a:p>
          <a:p>
            <a:pPr marL="301943" lvl="1" indent="0" algn="just">
              <a:buNone/>
            </a:pPr>
            <a:r>
              <a:rPr lang="az-Latn-AZ" b="1" dirty="0">
                <a:latin typeface="Times New Roman" pitchFamily="18" charset="0"/>
                <a:cs typeface="Times New Roman" pitchFamily="18" charset="0"/>
              </a:rPr>
              <a:t>	Ləyaqəti alçaldan cəza dedikdə, </a:t>
            </a:r>
            <a:r>
              <a:rPr lang="az-Latn-AZ" dirty="0">
                <a:latin typeface="Times New Roman" pitchFamily="18" charset="0"/>
                <a:cs typeface="Times New Roman" pitchFamily="18" charset="0"/>
              </a:rPr>
              <a:t>- hər bir cəzaya məxsus olan alçaltma elementindən fərqlənən alçaltma xüsusiyyətinə malik olan, xüsusi kateqoriyaya aid olan cəza başa düşülür. </a:t>
            </a:r>
            <a:endParaRPr lang="ru-RU" dirty="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lstStyle/>
          <a:p>
            <a:r>
              <a:rPr lang="az-Latn-AZ" dirty="0">
                <a:latin typeface="Times New Roman" pitchFamily="18" charset="0"/>
                <a:cs typeface="Times New Roman" pitchFamily="18" charset="0"/>
              </a:rPr>
              <a:t>Cəza</a:t>
            </a:r>
            <a:endParaRPr lang="ru-RU" dirty="0"/>
          </a:p>
        </p:txBody>
      </p:sp>
    </p:spTree>
    <p:extLst>
      <p:ext uri="{BB962C8B-B14F-4D97-AF65-F5344CB8AC3E}">
        <p14:creationId xmlns:p14="http://schemas.microsoft.com/office/powerpoint/2010/main" val="75164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r>
              <a:rPr lang="az-Latn-AZ" dirty="0" smtClean="0">
                <a:latin typeface="Times New Roman" pitchFamily="18" charset="0"/>
                <a:cs typeface="Times New Roman" pitchFamily="18" charset="0"/>
              </a:rPr>
              <a:t>İnsan və xalqların hüquqları haqqında Afrika Xartiyası, 1981;</a:t>
            </a:r>
          </a:p>
          <a:p>
            <a:r>
              <a:rPr lang="az-Latn-AZ" dirty="0" smtClean="0">
                <a:latin typeface="Times New Roman" pitchFamily="18" charset="0"/>
                <a:cs typeface="Times New Roman" pitchFamily="18" charset="0"/>
              </a:rPr>
              <a:t>İnsan Hüquqları haqqında Amerika Konvensiyası, 1969;</a:t>
            </a:r>
          </a:p>
          <a:p>
            <a:r>
              <a:rPr lang="az-Latn-AZ" dirty="0" smtClean="0">
                <a:latin typeface="Times New Roman" pitchFamily="18" charset="0"/>
                <a:cs typeface="Times New Roman" pitchFamily="18" charset="0"/>
              </a:rPr>
              <a:t>İşgəncələrin qarşısının alınması və tətbiqinin cəzalandırılması haqqında İnter-Amerika Konvensiyası, 1985;</a:t>
            </a:r>
          </a:p>
          <a:p>
            <a:r>
              <a:rPr lang="az-Latn-AZ" dirty="0" smtClean="0">
                <a:latin typeface="Times New Roman" pitchFamily="18" charset="0"/>
                <a:cs typeface="Times New Roman" pitchFamily="18" charset="0"/>
              </a:rPr>
              <a:t>Şəxslərin zorla yoxa çıxarılması haqqında İnter-Amerika Konvensiyası, 1994;</a:t>
            </a:r>
          </a:p>
          <a:p>
            <a:r>
              <a:rPr lang="az-Latn-AZ" dirty="0" smtClean="0">
                <a:latin typeface="Times New Roman" pitchFamily="18" charset="0"/>
                <a:cs typeface="Times New Roman" pitchFamily="18" charset="0"/>
              </a:rPr>
              <a:t>İnsan hüquq və əsas azdlıqlarının müdafiəsi haqqında Avropa Konvensiyası, 1950;</a:t>
            </a:r>
          </a:p>
          <a:p>
            <a:r>
              <a:rPr lang="az-Latn-AZ" dirty="0" smtClean="0">
                <a:latin typeface="Times New Roman" pitchFamily="18" charset="0"/>
                <a:cs typeface="Times New Roman" pitchFamily="18" charset="0"/>
              </a:rPr>
              <a:t>İşgəncələrin və qeyri-insani və ya ləyaqəti alçaldan rəftar və cəzanın qarşısının alınması haqqqında Avropa Konvensiyası, 1987.</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az-Latn-AZ" dirty="0" smtClean="0">
                <a:latin typeface="Times New Roman" pitchFamily="18" charset="0"/>
                <a:cs typeface="Times New Roman" pitchFamily="18" charset="0"/>
              </a:rPr>
              <a:t>Regional Sənədlər</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4101101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lgn="just">
              <a:buNone/>
            </a:pPr>
            <a:r>
              <a:rPr lang="ru-RU" b="1" dirty="0" smtClean="0">
                <a:latin typeface="Times New Roman" pitchFamily="18" charset="0"/>
                <a:cs typeface="Times New Roman" pitchFamily="18" charset="0"/>
              </a:rPr>
              <a:t>	</a:t>
            </a:r>
            <a:r>
              <a:rPr lang="az-Latn-AZ" b="1" dirty="0" smtClean="0">
                <a:latin typeface="Times New Roman" pitchFamily="18" charset="0"/>
                <a:cs typeface="Times New Roman" pitchFamily="18" charset="0"/>
              </a:rPr>
              <a:t>Selmuni Fransaya qarşı iş (</a:t>
            </a:r>
            <a:r>
              <a:rPr lang="ru-RU" b="1" dirty="0" smtClean="0">
                <a:latin typeface="Times New Roman" pitchFamily="18" charset="0"/>
                <a:cs typeface="Times New Roman" pitchFamily="18" charset="0"/>
              </a:rPr>
              <a:t>N 25803/94</a:t>
            </a:r>
            <a:r>
              <a:rPr lang="az-Latn-AZ" b="1" dirty="0" smtClean="0">
                <a:latin typeface="Times New Roman" pitchFamily="18" charset="0"/>
                <a:cs typeface="Times New Roman" pitchFamily="18" charset="0"/>
              </a:rPr>
              <a:t>), 28.07.1999</a:t>
            </a:r>
            <a:r>
              <a:rPr lang="ru-RU" b="1" dirty="0" smtClean="0">
                <a:latin typeface="Times New Roman" pitchFamily="18" charset="0"/>
                <a:cs typeface="Times New Roman" pitchFamily="18" charset="0"/>
              </a:rPr>
              <a:t>- </a:t>
            </a:r>
            <a:endParaRPr lang="az-Latn-AZ" b="1" dirty="0" smtClean="0">
              <a:latin typeface="Times New Roman" pitchFamily="18" charset="0"/>
              <a:cs typeface="Times New Roman" pitchFamily="18" charset="0"/>
            </a:endParaRPr>
          </a:p>
          <a:p>
            <a:pPr marL="0" indent="0" algn="just">
              <a:buNone/>
            </a:pPr>
            <a:r>
              <a:rPr lang="az-Latn-AZ" dirty="0" smtClean="0">
                <a:latin typeface="Times New Roman" pitchFamily="18" charset="0"/>
                <a:cs typeface="Times New Roman" pitchFamily="18" charset="0"/>
              </a:rPr>
              <a:t>«qurbana qarşı edilən hərəkətlər təkcə zorakılıq deyil, durumundan asılı olmayaraq istənilən şəxs üçün iyrənc və alçaldıcı idi. Minimal qəddarlıq dərəcəsini müəyyən edərkən Məhkəmə qeyd edir ki bu hərəkətlər ərizəçidə qorxu, ağrı, natamamlıq hissi yaratmaq və onu alçaltmaq məqsədilə edildiyi üçün işgənəcəyə bərabərdir»</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az-Latn-AZ" dirty="0" smtClean="0">
                <a:latin typeface="Times New Roman" pitchFamily="18" charset="0"/>
                <a:cs typeface="Times New Roman" pitchFamily="18" charset="0"/>
              </a:rPr>
              <a:t>Dindirmə zamanı işgəncə</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617343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844824"/>
            <a:ext cx="7408333" cy="4281339"/>
          </a:xfrm>
        </p:spPr>
        <p:txBody>
          <a:bodyPr/>
          <a:lstStyle/>
          <a:p>
            <a:pPr marL="0" indent="0">
              <a:buNone/>
            </a:pPr>
            <a:r>
              <a:rPr lang="az-Latn-AZ" b="1" dirty="0" smtClean="0">
                <a:latin typeface="Times New Roman" pitchFamily="18" charset="0"/>
                <a:cs typeface="Times New Roman" pitchFamily="18" charset="0"/>
              </a:rPr>
              <a:t>	Aksoy </a:t>
            </a:r>
            <a:r>
              <a:rPr lang="az-Latn-AZ" b="1" dirty="0">
                <a:latin typeface="Times New Roman" pitchFamily="18" charset="0"/>
                <a:cs typeface="Times New Roman" pitchFamily="18" charset="0"/>
              </a:rPr>
              <a:t>Türkiyyəyə qarşı 18 dekabr 1996- </a:t>
            </a:r>
            <a:endParaRPr lang="ru-RU" b="1" dirty="0">
              <a:latin typeface="Times New Roman" pitchFamily="18" charset="0"/>
              <a:cs typeface="Times New Roman" pitchFamily="18" charset="0"/>
            </a:endParaRPr>
          </a:p>
          <a:p>
            <a:r>
              <a:rPr lang="az-Latn-AZ" dirty="0" smtClean="0">
                <a:latin typeface="Times New Roman" pitchFamily="18" charset="0"/>
                <a:cs typeface="Times New Roman" pitchFamily="18" charset="0"/>
              </a:rPr>
              <a:t>« belə rəftar yalnız məqsədli edilə bilər, çünki onu həyata keçirmək üçün müəyyən hazırlıq  görülməli və səy göstərilməlidir». Bu işdə Fələstin asması işgəncə kimi tanınmışdı.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az-Latn-AZ" dirty="0">
                <a:latin typeface="Times New Roman" pitchFamily="18" charset="0"/>
                <a:cs typeface="Times New Roman" pitchFamily="18" charset="0"/>
              </a:rPr>
              <a:t>Dindirmə zamanı </a:t>
            </a:r>
            <a:r>
              <a:rPr lang="az-Latn-AZ" dirty="0" smtClean="0">
                <a:latin typeface="Times New Roman" pitchFamily="18" charset="0"/>
                <a:cs typeface="Times New Roman" pitchFamily="18" charset="0"/>
              </a:rPr>
              <a:t>işgəncə</a:t>
            </a:r>
            <a:endParaRPr lang="ru-RU" dirty="0">
              <a:latin typeface="Times New Roman" pitchFamily="18" charset="0"/>
              <a:cs typeface="Times New Roman" pitchFamily="18" charset="0"/>
            </a:endParaRPr>
          </a:p>
        </p:txBody>
      </p:sp>
      <p:pic>
        <p:nvPicPr>
          <p:cNvPr id="1026" name="Picture 2" descr="C:\Users\USER\Desktop\0_3446b_faefed27_X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4293096"/>
            <a:ext cx="2465636" cy="2420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657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844825"/>
            <a:ext cx="7408333" cy="3024336"/>
          </a:xfrm>
        </p:spPr>
        <p:txBody>
          <a:bodyPr>
            <a:normAutofit fontScale="92500"/>
          </a:bodyPr>
          <a:lstStyle/>
          <a:p>
            <a:pPr marL="0" indent="0" algn="just">
              <a:buNone/>
            </a:pPr>
            <a:r>
              <a:rPr lang="ru-RU" b="1" dirty="0" smtClean="0">
                <a:latin typeface="Times New Roman" pitchFamily="18" charset="0"/>
                <a:cs typeface="Times New Roman" pitchFamily="18" charset="0"/>
              </a:rPr>
              <a:t>	</a:t>
            </a:r>
            <a:r>
              <a:rPr lang="az-Latn-AZ" b="1" dirty="0" smtClean="0">
                <a:latin typeface="Times New Roman" pitchFamily="18" charset="0"/>
                <a:cs typeface="Times New Roman" pitchFamily="18" charset="0"/>
              </a:rPr>
              <a:t>Aydın Türkiyəyə qarşı (</a:t>
            </a:r>
            <a:r>
              <a:rPr lang="ru-RU" b="1" dirty="0" smtClean="0">
                <a:latin typeface="Times New Roman" pitchFamily="18" charset="0"/>
                <a:cs typeface="Times New Roman" pitchFamily="18" charset="0"/>
              </a:rPr>
              <a:t>N </a:t>
            </a:r>
            <a:r>
              <a:rPr lang="ru-RU" b="1" dirty="0">
                <a:latin typeface="Times New Roman" pitchFamily="18" charset="0"/>
                <a:cs typeface="Times New Roman" pitchFamily="18" charset="0"/>
              </a:rPr>
              <a:t>23178/94</a:t>
            </a:r>
            <a:r>
              <a:rPr lang="ru-RU" b="1" dirty="0" smtClean="0">
                <a:latin typeface="Times New Roman" pitchFamily="18" charset="0"/>
                <a:cs typeface="Times New Roman" pitchFamily="18" charset="0"/>
              </a:rPr>
              <a:t>)</a:t>
            </a:r>
            <a:r>
              <a:rPr lang="az-Latn-AZ" b="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25.09.1997</a:t>
            </a:r>
            <a:endParaRPr lang="az-Latn-AZ" b="1" dirty="0" smtClean="0">
              <a:latin typeface="Times New Roman" pitchFamily="18" charset="0"/>
              <a:cs typeface="Times New Roman" pitchFamily="18" charset="0"/>
            </a:endParaRPr>
          </a:p>
          <a:p>
            <a:pPr marL="0" indent="0" algn="just">
              <a:buNone/>
            </a:pPr>
            <a:r>
              <a:rPr lang="ru-RU" b="1" dirty="0" smtClean="0"/>
              <a:t> </a:t>
            </a:r>
            <a:r>
              <a:rPr lang="az-Latn-AZ" b="1" dirty="0" smtClean="0">
                <a:latin typeface="Times New Roman" pitchFamily="18" charset="0"/>
                <a:cs typeface="Times New Roman" pitchFamily="18" charset="0"/>
              </a:rPr>
              <a:t> </a:t>
            </a:r>
            <a:r>
              <a:rPr lang="az-Latn-AZ" dirty="0" smtClean="0">
                <a:latin typeface="Times New Roman" pitchFamily="18" charset="0"/>
                <a:cs typeface="Times New Roman" pitchFamily="18" charset="0"/>
              </a:rPr>
              <a:t>– 	«Tutulmuş şəxsin rəsmi dövlət nümayəndəsi tərəfindən zorlanması, xüsusən də pozuntu törədən öz qurbanının əlverişsiz vəziyyətindən və müqavimət qabiliyyətinin zəifliyindən istifadə edirsə, qəddar rəftarın xüsusilə ağır və iyrənc forması hesab edilməlidir. Bundan başqa zorlama digər fiziki və psixoloji gücdən fərqli olaraq, qurbanda uzun müddət keçməyən dərin psixoloji yaralar buraxır.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az-Latn-AZ" dirty="0" smtClean="0">
                <a:latin typeface="Times New Roman" pitchFamily="18" charset="0"/>
                <a:cs typeface="Times New Roman" pitchFamily="18" charset="0"/>
              </a:rPr>
              <a:t>Dindirmə zamanı işgəncə</a:t>
            </a:r>
            <a:endParaRPr lang="ru-RU" dirty="0">
              <a:latin typeface="Times New Roman" pitchFamily="18" charset="0"/>
              <a:cs typeface="Times New Roman" pitchFamily="18" charset="0"/>
            </a:endParaRPr>
          </a:p>
        </p:txBody>
      </p:sp>
      <p:pic>
        <p:nvPicPr>
          <p:cNvPr id="1026" name="Picture 2" descr="C:\Users\USER\Desktop\98281_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4208" y="4869160"/>
            <a:ext cx="2160240" cy="1674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6493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628801"/>
            <a:ext cx="7408333" cy="3168351"/>
          </a:xfrm>
        </p:spPr>
        <p:txBody>
          <a:bodyPr>
            <a:normAutofit lnSpcReduction="10000"/>
          </a:bodyPr>
          <a:lstStyle/>
          <a:p>
            <a:pPr marL="0" indent="0" algn="just">
              <a:buNone/>
            </a:pPr>
            <a:r>
              <a:rPr lang="az-Latn-AZ" b="1" dirty="0" smtClean="0">
                <a:latin typeface="Times New Roman" pitchFamily="18" charset="0"/>
                <a:cs typeface="Times New Roman" pitchFamily="18" charset="0"/>
              </a:rPr>
              <a:t>	Tomazi Fransaya qarşı iş 27 avqust 1992-ci il </a:t>
            </a:r>
            <a:r>
              <a:rPr lang="az-Latn-AZ" dirty="0" smtClean="0">
                <a:latin typeface="Times New Roman" pitchFamily="18" charset="0"/>
                <a:cs typeface="Times New Roman" pitchFamily="18" charset="0"/>
              </a:rPr>
              <a:t>–</a:t>
            </a:r>
          </a:p>
          <a:p>
            <a:pPr marL="0" indent="0" algn="just">
              <a:buNone/>
            </a:pPr>
            <a:r>
              <a:rPr lang="az-Latn-AZ" dirty="0" smtClean="0">
                <a:latin typeface="Times New Roman" pitchFamily="18" charset="0"/>
                <a:cs typeface="Times New Roman" pitchFamily="18" charset="0"/>
              </a:rPr>
              <a:t> şəxs həbsdə saxlandığı zaman hakimiyyət nümayəndələri tərəfindən güc tətbiqi nəticəsində bədən xəsarətləri alarsa, həbsxana orqanları sübut etməlidirlər ki, fiziki gücdən istifadə məhbusun davranışından irəli gəlib və yalnız mütləq zərurətin tələb etdiyi dərəcədə güc tətbiq edilib. Istintaqın tələbləri və cinayəkarlıqla mübarizənin, xüsusilə terrorçuluqla mübarizənin sözsüz çətinliyi insanın fiziki vəziyyətinin müdafiəsini məhdudlaşdıra bilməz.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az-Latn-AZ" dirty="0" smtClean="0">
                <a:latin typeface="Times New Roman" pitchFamily="18" charset="0"/>
                <a:cs typeface="Times New Roman" pitchFamily="18" charset="0"/>
              </a:rPr>
              <a:t>Sübutetmə yükü</a:t>
            </a:r>
            <a:endParaRPr lang="ru-RU" dirty="0">
              <a:latin typeface="Times New Roman" pitchFamily="18" charset="0"/>
              <a:cs typeface="Times New Roman" pitchFamily="18" charset="0"/>
            </a:endParaRPr>
          </a:p>
        </p:txBody>
      </p:sp>
      <p:pic>
        <p:nvPicPr>
          <p:cNvPr id="1026" name="Picture 2" descr="C:\Users\USER\Desktop\01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9358" y="4653136"/>
            <a:ext cx="2787137" cy="2016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0086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988841"/>
            <a:ext cx="7408333" cy="2736303"/>
          </a:xfrm>
        </p:spPr>
        <p:txBody>
          <a:bodyPr>
            <a:normAutofit fontScale="92500" lnSpcReduction="10000"/>
          </a:bodyPr>
          <a:lstStyle/>
          <a:p>
            <a:pPr marL="0" indent="0" algn="just">
              <a:buNone/>
            </a:pPr>
            <a:r>
              <a:rPr lang="az-Latn-AZ" b="1" dirty="0" smtClean="0">
                <a:latin typeface="Times New Roman" pitchFamily="18" charset="0"/>
                <a:cs typeface="Times New Roman" pitchFamily="18" charset="0"/>
              </a:rPr>
              <a:t>	Erdoğan Yagiz Türkiyyəyə qarşı </a:t>
            </a:r>
            <a:r>
              <a:rPr lang="en-US" b="1" dirty="0">
                <a:latin typeface="Times New Roman" pitchFamily="18" charset="0"/>
                <a:cs typeface="Times New Roman" pitchFamily="18" charset="0"/>
              </a:rPr>
              <a:t>(N 27473/02</a:t>
            </a:r>
            <a:r>
              <a:rPr lang="en-US" b="1" dirty="0" smtClean="0">
                <a:latin typeface="Times New Roman" pitchFamily="18" charset="0"/>
                <a:cs typeface="Times New Roman" pitchFamily="18" charset="0"/>
              </a:rPr>
              <a:t>)</a:t>
            </a:r>
            <a:r>
              <a:rPr lang="az-Latn-AZ" b="1" dirty="0" smtClean="0">
                <a:latin typeface="Times New Roman" pitchFamily="18" charset="0"/>
                <a:cs typeface="Times New Roman" pitchFamily="18" charset="0"/>
              </a:rPr>
              <a:t>, 6 mart 2007-ci il. </a:t>
            </a:r>
          </a:p>
          <a:p>
            <a:pPr marL="0" indent="0" algn="just">
              <a:buNone/>
            </a:pPr>
            <a:r>
              <a:rPr lang="az-Latn-AZ" b="1" dirty="0" smtClean="0">
                <a:latin typeface="Times New Roman" pitchFamily="18" charset="0"/>
                <a:cs typeface="Times New Roman" pitchFamily="18" charset="0"/>
              </a:rPr>
              <a:t>– </a:t>
            </a:r>
            <a:r>
              <a:rPr lang="az-Latn-AZ" dirty="0" smtClean="0">
                <a:latin typeface="Times New Roman" pitchFamily="18" charset="0"/>
                <a:cs typeface="Times New Roman" pitchFamily="18" charset="0"/>
              </a:rPr>
              <a:t>tutulma və axtarış zamanı ərizəçiyə cəmiyyət içində qandal vurulmasında məqsəd onda qorxu, natamamlıq, iztirab hissi yaratmaq və onun daxili müqavimətini sındırmaq və onu alçaltmaq olmuşdur. Işin spesifik hallarını nəzərə alaraq, hamının yanında qandallı gəzdirilməsi ləyaqəti alçaldan rəftardır. </a:t>
            </a:r>
          </a:p>
        </p:txBody>
      </p:sp>
      <p:sp>
        <p:nvSpPr>
          <p:cNvPr id="3" name="Заголовок 2"/>
          <p:cNvSpPr>
            <a:spLocks noGrp="1"/>
          </p:cNvSpPr>
          <p:nvPr>
            <p:ph type="title"/>
          </p:nvPr>
        </p:nvSpPr>
        <p:spPr/>
        <p:txBody>
          <a:bodyPr>
            <a:normAutofit fontScale="90000"/>
          </a:bodyPr>
          <a:lstStyle/>
          <a:p>
            <a:r>
              <a:rPr lang="az-Latn-AZ" dirty="0" smtClean="0">
                <a:latin typeface="Times New Roman" pitchFamily="18" charset="0"/>
                <a:cs typeface="Times New Roman" pitchFamily="18" charset="0"/>
              </a:rPr>
              <a:t/>
            </a:r>
            <a:br>
              <a:rPr lang="az-Latn-AZ" dirty="0" smtClean="0">
                <a:latin typeface="Times New Roman" pitchFamily="18" charset="0"/>
                <a:cs typeface="Times New Roman" pitchFamily="18" charset="0"/>
              </a:rPr>
            </a:br>
            <a:r>
              <a:rPr lang="az-Latn-AZ" dirty="0" smtClean="0">
                <a:latin typeface="Times New Roman" pitchFamily="18" charset="0"/>
                <a:cs typeface="Times New Roman" pitchFamily="18" charset="0"/>
              </a:rPr>
              <a:t>Tutulma zamanı ləyaqəti alçaldan rəftar</a:t>
            </a:r>
            <a:br>
              <a:rPr lang="az-Latn-AZ"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pic>
        <p:nvPicPr>
          <p:cNvPr id="1026" name="Picture 2" descr="C:\Users\USER\Desktop\скачанные файлы.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1967" y="4365104"/>
            <a:ext cx="2476500"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144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916832"/>
            <a:ext cx="7408333" cy="4209331"/>
          </a:xfrm>
        </p:spPr>
        <p:txBody>
          <a:bodyPr>
            <a:normAutofit/>
          </a:bodyPr>
          <a:lstStyle/>
          <a:p>
            <a:pPr marL="0" indent="0" algn="just">
              <a:buNone/>
            </a:pPr>
            <a:r>
              <a:rPr lang="az-Latn-AZ" dirty="0" smtClean="0"/>
              <a:t>	</a:t>
            </a:r>
            <a:r>
              <a:rPr lang="az-Latn-AZ" b="1" dirty="0" smtClean="0">
                <a:latin typeface="Times New Roman" pitchFamily="18" charset="0"/>
                <a:cs typeface="Times New Roman" pitchFamily="18" charset="0"/>
              </a:rPr>
              <a:t>Ribiç Avstriyaya qarşı 04.12.1995.-</a:t>
            </a:r>
          </a:p>
          <a:p>
            <a:pPr marL="0" indent="0" algn="just">
              <a:buNone/>
            </a:pPr>
            <a:r>
              <a:rPr lang="az-Latn-AZ" b="1" dirty="0" smtClean="0">
                <a:latin typeface="Times New Roman" pitchFamily="18" charset="0"/>
                <a:cs typeface="Times New Roman" pitchFamily="18" charset="0"/>
              </a:rPr>
              <a:t> </a:t>
            </a:r>
            <a:r>
              <a:rPr lang="az-Latn-AZ" dirty="0" smtClean="0">
                <a:latin typeface="Times New Roman" pitchFamily="18" charset="0"/>
                <a:cs typeface="Times New Roman" pitchFamily="18" charset="0"/>
              </a:rPr>
              <a:t>Komissiya vurğuladı ki, azadlıqldan məhrum edilmiş şəxs bütünlüklə dövlətin əlində olur və ona qarşı hər hansı fiziki güc əgər bu onun özünü aparması zərurətindən irəli gəlmirsə, onun insanlıq ləyaqətini alçaldır və 3-cü maddənin pozuntusutur.</a:t>
            </a:r>
            <a:r>
              <a:rPr lang="az-Latn-AZ" dirty="0">
                <a:latin typeface="Times New Roman" pitchFamily="18" charset="0"/>
                <a:cs typeface="Times New Roman" pitchFamily="18" charset="0"/>
              </a:rPr>
              <a:t> Bu qayda ondan irəli gəlir ki 3-cü maddə insan ləyaqətini və fiziki toxunulmazlığını qoruyur, istənilən fiziki güc tətbiqi isə insan ləyaqətini alçaldır. </a:t>
            </a:r>
            <a:endParaRPr lang="ru-RU" dirty="0">
              <a:latin typeface="Times New Roman" pitchFamily="18" charset="0"/>
              <a:cs typeface="Times New Roman" pitchFamily="18" charset="0"/>
            </a:endParaRPr>
          </a:p>
          <a:p>
            <a:pPr marL="0" indent="0" algn="just">
              <a:buNone/>
            </a:pPr>
            <a:r>
              <a:rPr lang="az-Latn-AZ"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az-Latn-AZ" dirty="0">
                <a:latin typeface="Times New Roman" pitchFamily="18" charset="0"/>
                <a:cs typeface="Times New Roman" pitchFamily="18" charset="0"/>
              </a:rPr>
              <a:t>Dindirilmə </a:t>
            </a:r>
            <a:r>
              <a:rPr lang="az-Latn-AZ" dirty="0" smtClean="0">
                <a:latin typeface="Times New Roman" pitchFamily="18" charset="0"/>
                <a:cs typeface="Times New Roman" pitchFamily="18" charset="0"/>
              </a:rPr>
              <a:t>zamanı</a:t>
            </a:r>
            <a:r>
              <a:rPr lang="az-Latn-AZ" dirty="0">
                <a:latin typeface="Times New Roman" pitchFamily="18" charset="0"/>
                <a:cs typeface="Times New Roman" pitchFamily="18" charset="0"/>
              </a:rPr>
              <a:t> </a:t>
            </a:r>
            <a:r>
              <a:rPr lang="az-Latn-AZ" dirty="0" smtClean="0">
                <a:latin typeface="Times New Roman" pitchFamily="18" charset="0"/>
                <a:cs typeface="Times New Roman" pitchFamily="18" charset="0"/>
              </a:rPr>
              <a:t>ləyaqəti alçaldan rəftar</a:t>
            </a:r>
            <a:endParaRPr lang="ru-RU" dirty="0"/>
          </a:p>
        </p:txBody>
      </p:sp>
      <p:pic>
        <p:nvPicPr>
          <p:cNvPr id="4" name="Content Placeholder 6" descr="interrogation4.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4968964"/>
            <a:ext cx="1800200" cy="1833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4889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00809"/>
            <a:ext cx="7408333" cy="3168352"/>
          </a:xfrm>
        </p:spPr>
        <p:txBody>
          <a:bodyPr>
            <a:normAutofit lnSpcReduction="10000"/>
          </a:bodyPr>
          <a:lstStyle/>
          <a:p>
            <a:pPr marL="0" indent="0" algn="just">
              <a:buNone/>
            </a:pPr>
            <a:r>
              <a:rPr lang="az-Latn-AZ" b="1" dirty="0" smtClean="0">
                <a:latin typeface="Times New Roman" pitchFamily="18" charset="0"/>
                <a:cs typeface="Times New Roman" pitchFamily="18" charset="0"/>
              </a:rPr>
              <a:t>	Salman Türkiyyəyə qarşı </a:t>
            </a:r>
            <a:r>
              <a:rPr lang="ru-RU" b="1" dirty="0" smtClean="0">
                <a:latin typeface="Times New Roman" pitchFamily="18" charset="0"/>
                <a:cs typeface="Times New Roman" pitchFamily="18" charset="0"/>
              </a:rPr>
              <a:t>(№ </a:t>
            </a:r>
            <a:r>
              <a:rPr lang="ru-RU" b="1" dirty="0">
                <a:latin typeface="Times New Roman" pitchFamily="18" charset="0"/>
                <a:cs typeface="Times New Roman" pitchFamily="18" charset="0"/>
              </a:rPr>
              <a:t>21986/93</a:t>
            </a:r>
            <a:r>
              <a:rPr lang="ru-RU" b="1" dirty="0" smtClean="0">
                <a:latin typeface="Times New Roman" pitchFamily="18" charset="0"/>
                <a:cs typeface="Times New Roman" pitchFamily="18" charset="0"/>
              </a:rPr>
              <a:t>)</a:t>
            </a:r>
            <a:r>
              <a:rPr lang="ru-RU" b="1" dirty="0">
                <a:latin typeface="Times New Roman" pitchFamily="18" charset="0"/>
                <a:cs typeface="Times New Roman" pitchFamily="18" charset="0"/>
              </a:rPr>
              <a:t> 27 июня </a:t>
            </a:r>
            <a:r>
              <a:rPr lang="ru-RU" b="1" dirty="0" smtClean="0">
                <a:latin typeface="Times New Roman" pitchFamily="18" charset="0"/>
                <a:cs typeface="Times New Roman" pitchFamily="18" charset="0"/>
              </a:rPr>
              <a:t>2000</a:t>
            </a:r>
            <a:r>
              <a:rPr lang="az-Latn-AZ" b="1" dirty="0" smtClean="0">
                <a:latin typeface="Times New Roman" pitchFamily="18" charset="0"/>
                <a:cs typeface="Times New Roman" pitchFamily="18" charset="0"/>
              </a:rPr>
              <a:t>-ci il</a:t>
            </a:r>
            <a:r>
              <a:rPr lang="az-Latn-AZ" dirty="0" smtClean="0">
                <a:latin typeface="Times New Roman" pitchFamily="18" charset="0"/>
                <a:cs typeface="Times New Roman" pitchFamily="18" charset="0"/>
              </a:rPr>
              <a:t>- </a:t>
            </a:r>
          </a:p>
          <a:p>
            <a:pPr marL="0" indent="0" algn="just">
              <a:buNone/>
            </a:pPr>
            <a:r>
              <a:rPr lang="az-Latn-AZ" dirty="0" smtClean="0">
                <a:latin typeface="Times New Roman" pitchFamily="18" charset="0"/>
                <a:cs typeface="Times New Roman" pitchFamily="18" charset="0"/>
              </a:rPr>
              <a:t>«şəxs həbsdə saxlanılarkən hətda kiçik bədən xəsarətləri ucbatından ölərsə bununla bağlı qaneedici izahat vermək vəzifəsi hökumətin üzərinə düşür. Hakmiyyət orqanları şəxsin həbsdə saxlanması ilə bağlı bütün halların dəqiq və ətraflı hesabatlarının təmin edilməsinə görə cavabdehlik daşıyırlar. Belə ki onlar istənilən fiziki xəsarətlərin necə baş verdiyinə dair inandırıcı izahat təqdim etməlidirlər.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az-Latn-AZ" dirty="0" smtClean="0">
                <a:latin typeface="Times New Roman" pitchFamily="18" charset="0"/>
                <a:cs typeface="Times New Roman" pitchFamily="18" charset="0"/>
              </a:rPr>
              <a:t>Dindirmə zamanı ölümlə nəticələnən rəftar</a:t>
            </a:r>
            <a:endParaRPr lang="ru-RU" dirty="0">
              <a:latin typeface="Times New Roman" pitchFamily="18" charset="0"/>
              <a:cs typeface="Times New Roman" pitchFamily="18" charset="0"/>
            </a:endParaRPr>
          </a:p>
        </p:txBody>
      </p:sp>
      <p:pic>
        <p:nvPicPr>
          <p:cNvPr id="2050" name="Picture 2" descr="C:\Users\USER\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4869160"/>
            <a:ext cx="2508126"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3198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lgn="just">
              <a:buNone/>
            </a:pPr>
            <a:r>
              <a:rPr lang="az-Latn-AZ" b="1" dirty="0" smtClean="0">
                <a:latin typeface="Times New Roman" pitchFamily="18" charset="0"/>
                <a:cs typeface="Times New Roman" pitchFamily="18" charset="0"/>
              </a:rPr>
              <a:t>	Çakıcı </a:t>
            </a:r>
            <a:r>
              <a:rPr lang="az-Latn-AZ" b="1" dirty="0">
                <a:latin typeface="Times New Roman" pitchFamily="18" charset="0"/>
                <a:cs typeface="Times New Roman" pitchFamily="18" charset="0"/>
              </a:rPr>
              <a:t>Türkiyəyə qarşı iş 8 iyul 1999-cu il-  </a:t>
            </a:r>
            <a:r>
              <a:rPr lang="az-Latn-AZ" dirty="0">
                <a:latin typeface="Times New Roman" pitchFamily="18" charset="0"/>
                <a:cs typeface="Times New Roman" pitchFamily="18" charset="0"/>
              </a:rPr>
              <a:t>tutulması inkar edilən ərizəçinin həbsi barədə protokolun olmaması ciddi nöqsanlardan xəbər verirdi və bu faktı Məhkəmənin gəldiyi belə bir nəticə ağırlaşdırırdı ki, müvafiq saxlanma yerinin həbs protokollarında əks olunan məlumatlar «ümumiyyətlə dəqiq və mötəbər deyildi». Məhkəmə «tutulmuş şəxsin hər hansı konkret vaxtda harada olduğu barədə qeydlərin aparılmamasını qəbuledilməz hal hesab etdi».</a:t>
            </a:r>
          </a:p>
          <a:p>
            <a:endParaRPr lang="ru-RU" dirty="0"/>
          </a:p>
        </p:txBody>
      </p:sp>
      <p:sp>
        <p:nvSpPr>
          <p:cNvPr id="3" name="Заголовок 2"/>
          <p:cNvSpPr>
            <a:spLocks noGrp="1"/>
          </p:cNvSpPr>
          <p:nvPr>
            <p:ph type="title"/>
          </p:nvPr>
        </p:nvSpPr>
        <p:spPr/>
        <p:txBody>
          <a:bodyPr/>
          <a:lstStyle/>
          <a:p>
            <a:r>
              <a:rPr lang="az-Latn-AZ" dirty="0">
                <a:latin typeface="Times New Roman" pitchFamily="18" charset="0"/>
                <a:cs typeface="Times New Roman" pitchFamily="18" charset="0"/>
              </a:rPr>
              <a:t>Tutulduqdan sonra yoxa çıxma</a:t>
            </a:r>
            <a:endParaRPr lang="ru-RU" dirty="0"/>
          </a:p>
        </p:txBody>
      </p:sp>
    </p:spTree>
    <p:extLst>
      <p:ext uri="{BB962C8B-B14F-4D97-AF65-F5344CB8AC3E}">
        <p14:creationId xmlns:p14="http://schemas.microsoft.com/office/powerpoint/2010/main" val="12808283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844824"/>
            <a:ext cx="7408333" cy="4281339"/>
          </a:xfrm>
        </p:spPr>
        <p:txBody>
          <a:bodyPr>
            <a:normAutofit fontScale="85000" lnSpcReduction="20000"/>
          </a:bodyPr>
          <a:lstStyle/>
          <a:p>
            <a:pPr algn="ctr"/>
            <a:r>
              <a:rPr lang="az-Latn-AZ" b="1" dirty="0" smtClean="0">
                <a:latin typeface="Times New Roman" pitchFamily="18" charset="0"/>
                <a:cs typeface="Times New Roman" pitchFamily="18" charset="0"/>
              </a:rPr>
              <a:t>«Məhbuslarla rəftarın minimum standart qaydaları» nın 7-ci maddəsi:</a:t>
            </a:r>
          </a:p>
          <a:p>
            <a:pPr algn="ctr"/>
            <a:endParaRPr lang="az-Latn-AZ" b="1" dirty="0" smtClean="0">
              <a:latin typeface="Times New Roman" pitchFamily="18" charset="0"/>
              <a:cs typeface="Times New Roman" pitchFamily="18" charset="0"/>
            </a:endParaRPr>
          </a:p>
          <a:p>
            <a:pPr marL="0" indent="0">
              <a:buNone/>
            </a:pPr>
            <a:r>
              <a:rPr lang="az-Latn-AZ" b="1" dirty="0" smtClean="0">
                <a:latin typeface="Times New Roman" pitchFamily="18" charset="0"/>
                <a:cs typeface="Times New Roman" pitchFamily="18" charset="0"/>
              </a:rPr>
              <a:t>	Bütün həbsdə saxlanma yerlərində nömrələri olan cildlənmiş jurnal şəklində reyestr olmalı və hər bir məhbus barəsində aşağıdakı məlumatlar daxil edilməlidir. </a:t>
            </a:r>
          </a:p>
          <a:p>
            <a:r>
              <a:rPr lang="az-Latn-AZ" dirty="0" smtClean="0">
                <a:latin typeface="Times New Roman" pitchFamily="18" charset="0"/>
                <a:cs typeface="Times New Roman" pitchFamily="18" charset="0"/>
              </a:rPr>
              <a:t>1. onun şəxsiyyətinə aid məlumatlar;</a:t>
            </a:r>
          </a:p>
          <a:p>
            <a:r>
              <a:rPr lang="az-Latn-AZ" dirty="0" smtClean="0">
                <a:latin typeface="Times New Roman" pitchFamily="18" charset="0"/>
                <a:cs typeface="Times New Roman" pitchFamily="18" charset="0"/>
              </a:rPr>
              <a:t>2. həbsə alma səbəbləri və bu haqda qərar qəbul etmiş orqanın adı;</a:t>
            </a:r>
          </a:p>
          <a:p>
            <a:r>
              <a:rPr lang="az-Latn-AZ" dirty="0" smtClean="0">
                <a:latin typeface="Times New Roman" pitchFamily="18" charset="0"/>
                <a:cs typeface="Times New Roman" pitchFamily="18" charset="0"/>
              </a:rPr>
              <a:t>3. həbsdə saxlama yerinə qəbul edilməsi və oradan buraxılması günü və saatı;</a:t>
            </a:r>
          </a:p>
          <a:p>
            <a:r>
              <a:rPr lang="az-Latn-AZ" dirty="0" smtClean="0">
                <a:latin typeface="Times New Roman" pitchFamily="18" charset="0"/>
                <a:cs typeface="Times New Roman" pitchFamily="18" charset="0"/>
              </a:rPr>
              <a:t>4. həbsin səbəbi;</a:t>
            </a:r>
          </a:p>
          <a:p>
            <a:r>
              <a:rPr lang="az-Latn-AZ" dirty="0" smtClean="0">
                <a:latin typeface="Times New Roman" pitchFamily="18" charset="0"/>
                <a:cs typeface="Times New Roman" pitchFamily="18" charset="0"/>
              </a:rPr>
              <a:t>5. hüquq mühafizə orqanının müvafiq vəzifəli şəxslərinin adı;</a:t>
            </a:r>
          </a:p>
          <a:p>
            <a:r>
              <a:rPr lang="az-Latn-AZ" dirty="0">
                <a:latin typeface="Times New Roman" pitchFamily="18" charset="0"/>
                <a:cs typeface="Times New Roman" pitchFamily="18" charset="0"/>
              </a:rPr>
              <a:t>6. saxlanma yeri barəsində dəqiq məlumatlar </a:t>
            </a:r>
            <a:r>
              <a:rPr lang="az-Latn-AZ" dirty="0" smtClean="0">
                <a:latin typeface="Times New Roman" pitchFamily="18" charset="0"/>
                <a:cs typeface="Times New Roman" pitchFamily="18" charset="0"/>
              </a:rPr>
              <a:t/>
            </a:r>
            <a:br>
              <a:rPr lang="az-Latn-AZ"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az-Latn-AZ" dirty="0" smtClean="0">
                <a:latin typeface="Times New Roman" pitchFamily="18" charset="0"/>
                <a:cs typeface="Times New Roman" pitchFamily="18" charset="0"/>
              </a:rPr>
              <a:t>Tutulmuş şəxslərin və məhbusların qeydiyyatı</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681470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1000"/>
                                        <p:tgtEl>
                                          <p:spTgt spid="2">
                                            <p:txEl>
                                              <p:pRg st="7" end="7"/>
                                            </p:txEl>
                                          </p:spTgt>
                                        </p:tgtEl>
                                      </p:cBhvr>
                                    </p:animEffect>
                                    <p:anim calcmode="lin" valueType="num">
                                      <p:cBhvr>
                                        <p:cTn id="5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Effect transition="in" filter="fade">
                                      <p:cBhvr>
                                        <p:cTn id="56" dur="1000"/>
                                        <p:tgtEl>
                                          <p:spTgt spid="2">
                                            <p:txEl>
                                              <p:pRg st="8" end="8"/>
                                            </p:txEl>
                                          </p:spTgt>
                                        </p:tgtEl>
                                      </p:cBhvr>
                                    </p:animEffect>
                                    <p:anim calcmode="lin" valueType="num">
                                      <p:cBhvr>
                                        <p:cTn id="5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27584" y="1700808"/>
            <a:ext cx="7408333" cy="3384376"/>
          </a:xfrm>
        </p:spPr>
        <p:txBody>
          <a:bodyPr>
            <a:normAutofit/>
          </a:bodyPr>
          <a:lstStyle/>
          <a:p>
            <a:pPr marL="0" indent="0" algn="just">
              <a:buNone/>
            </a:pPr>
            <a:r>
              <a:rPr lang="az-Latn-AZ" dirty="0"/>
              <a:t>	</a:t>
            </a:r>
            <a:r>
              <a:rPr lang="az-Latn-AZ" b="1" dirty="0" smtClean="0">
                <a:latin typeface="Times New Roman" pitchFamily="18" charset="0"/>
                <a:cs typeface="Times New Roman" pitchFamily="18" charset="0"/>
              </a:rPr>
              <a:t>İlashku və başqaları Moldova və Rusiyaya qarşı (48787/99) 08.07.2004-  </a:t>
            </a:r>
            <a:r>
              <a:rPr lang="az-Latn-AZ" dirty="0" smtClean="0">
                <a:latin typeface="Times New Roman" pitchFamily="18" charset="0"/>
                <a:cs typeface="Times New Roman" pitchFamily="18" charset="0"/>
              </a:rPr>
              <a:t>ölüm cəzasının icrasını 8 il gözləmək, bu zaman pis şəraitdə saxlama, həkim müayinəsi almamaq, vəkillə və ailə üzvləri ilə görüşməmək və bütün bunlarla yanaşı hamıdan təcrid olunmaqla həbsdə tək saxlama konvensiyanın 3-cü maddəsinin mənasında işgəncədir.</a:t>
            </a:r>
            <a:r>
              <a:rPr lang="ru-RU" dirty="0">
                <a:latin typeface="Times New Roman" pitchFamily="18" charset="0"/>
                <a:cs typeface="Times New Roman" pitchFamily="18" charset="0"/>
              </a:rPr>
              <a:t>	</a:t>
            </a:r>
            <a:endParaRPr lang="az-Latn-AZ" dirty="0" smtClean="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az-Latn-AZ" dirty="0" smtClean="0">
                <a:latin typeface="Times New Roman" pitchFamily="18" charset="0"/>
                <a:cs typeface="Times New Roman" pitchFamily="18" charset="0"/>
              </a:rPr>
              <a:t>Həbsdə təkbaşına saxlama </a:t>
            </a:r>
            <a:endParaRPr lang="ru-RU" dirty="0">
              <a:latin typeface="Times New Roman" pitchFamily="18" charset="0"/>
              <a:cs typeface="Times New Roman" pitchFamily="18" charset="0"/>
            </a:endParaRPr>
          </a:p>
        </p:txBody>
      </p:sp>
      <p:pic>
        <p:nvPicPr>
          <p:cNvPr id="1026" name="Picture 2" descr="C:\Users\USER\Desktop\89208621_large_22629168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4622" y="4005064"/>
            <a:ext cx="2352675" cy="2063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1150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72816"/>
            <a:ext cx="7408333" cy="4353347"/>
          </a:xfrm>
        </p:spPr>
        <p:txBody>
          <a:bodyPr>
            <a:normAutofit fontScale="25000" lnSpcReduction="20000"/>
          </a:bodyPr>
          <a:lstStyle/>
          <a:p>
            <a:pPr marL="109728" indent="0" algn="just">
              <a:buNone/>
              <a:defRPr/>
            </a:pPr>
            <a:r>
              <a:rPr lang="az-Latn-AZ" dirty="0" smtClean="0">
                <a:latin typeface="Times New Roman" pitchFamily="18" charset="0"/>
                <a:cs typeface="Times New Roman" pitchFamily="18" charset="0"/>
              </a:rPr>
              <a:t>	</a:t>
            </a:r>
            <a:r>
              <a:rPr lang="az-Latn-AZ" sz="8000" dirty="0" smtClean="0">
                <a:latin typeface="Times New Roman" pitchFamily="18" charset="0"/>
                <a:cs typeface="Times New Roman" pitchFamily="18" charset="0"/>
              </a:rPr>
              <a:t>Məhbuslarla </a:t>
            </a:r>
            <a:r>
              <a:rPr lang="az-Latn-AZ" sz="8000" dirty="0">
                <a:latin typeface="Times New Roman" pitchFamily="18" charset="0"/>
                <a:cs typeface="Times New Roman" pitchFamily="18" charset="0"/>
              </a:rPr>
              <a:t>rəftarın minimal BMT standart </a:t>
            </a:r>
            <a:r>
              <a:rPr lang="az-Latn-AZ" sz="8000" dirty="0" smtClean="0">
                <a:latin typeface="Times New Roman" pitchFamily="18" charset="0"/>
                <a:cs typeface="Times New Roman" pitchFamily="18" charset="0"/>
              </a:rPr>
              <a:t>qaydaları</a:t>
            </a:r>
          </a:p>
          <a:p>
            <a:pPr marL="109728" indent="0" algn="just">
              <a:buNone/>
              <a:defRPr/>
            </a:pPr>
            <a:r>
              <a:rPr lang="az-Latn-AZ" sz="8000" dirty="0" smtClean="0">
                <a:latin typeface="Times New Roman" pitchFamily="18" charset="0"/>
                <a:cs typeface="Times New Roman" pitchFamily="18" charset="0"/>
              </a:rPr>
              <a:t>	Hüquq </a:t>
            </a:r>
            <a:r>
              <a:rPr lang="az-Latn-AZ" sz="8000" dirty="0">
                <a:latin typeface="Times New Roman" pitchFamily="18" charset="0"/>
                <a:cs typeface="Times New Roman" pitchFamily="18" charset="0"/>
              </a:rPr>
              <a:t>mühafizə orqanlarının BMT Davranış </a:t>
            </a:r>
            <a:r>
              <a:rPr lang="az-Latn-AZ" sz="8000" dirty="0" smtClean="0">
                <a:latin typeface="Times New Roman" pitchFamily="18" charset="0"/>
                <a:cs typeface="Times New Roman" pitchFamily="18" charset="0"/>
              </a:rPr>
              <a:t>Məcəlləsi</a:t>
            </a:r>
          </a:p>
          <a:p>
            <a:pPr marL="109728" indent="0" algn="just">
              <a:buNone/>
              <a:defRPr/>
            </a:pPr>
            <a:r>
              <a:rPr lang="az-Latn-AZ" sz="8000" dirty="0" smtClean="0">
                <a:latin typeface="Times New Roman" pitchFamily="18" charset="0"/>
                <a:cs typeface="Times New Roman" pitchFamily="18" charset="0"/>
              </a:rPr>
              <a:t>	İstənilən </a:t>
            </a:r>
            <a:r>
              <a:rPr lang="az-Latn-AZ" sz="8000" dirty="0">
                <a:latin typeface="Times New Roman" pitchFamily="18" charset="0"/>
                <a:cs typeface="Times New Roman" pitchFamily="18" charset="0"/>
              </a:rPr>
              <a:t>tutulma və ya həbs formasına məruz qalmış bütün şəxslərin </a:t>
            </a:r>
            <a:r>
              <a:rPr lang="az-Latn-AZ" sz="8000" dirty="0" smtClean="0">
                <a:latin typeface="Times New Roman" pitchFamily="18" charset="0"/>
                <a:cs typeface="Times New Roman" pitchFamily="18" charset="0"/>
              </a:rPr>
              <a:t>müdafiəsinə </a:t>
            </a:r>
            <a:r>
              <a:rPr lang="az-Latn-AZ" sz="8000" dirty="0">
                <a:latin typeface="Times New Roman" pitchFamily="18" charset="0"/>
                <a:cs typeface="Times New Roman" pitchFamily="18" charset="0"/>
              </a:rPr>
              <a:t>dair BMT Prinsiplər </a:t>
            </a:r>
            <a:r>
              <a:rPr lang="az-Latn-AZ" sz="8000" dirty="0" smtClean="0">
                <a:latin typeface="Times New Roman" pitchFamily="18" charset="0"/>
                <a:cs typeface="Times New Roman" pitchFamily="18" charset="0"/>
              </a:rPr>
              <a:t>Toplusu</a:t>
            </a:r>
          </a:p>
          <a:p>
            <a:pPr marL="109728" indent="0" algn="just">
              <a:buNone/>
              <a:defRPr/>
            </a:pPr>
            <a:r>
              <a:rPr lang="az-Latn-AZ" sz="8000" dirty="0" smtClean="0">
                <a:latin typeface="Times New Roman" pitchFamily="18" charset="0"/>
                <a:cs typeface="Times New Roman" pitchFamily="18" charset="0"/>
              </a:rPr>
              <a:t>	Azadlıqdan </a:t>
            </a:r>
            <a:r>
              <a:rPr lang="az-Latn-AZ" sz="8000" dirty="0">
                <a:latin typeface="Times New Roman" pitchFamily="18" charset="0"/>
                <a:cs typeface="Times New Roman" pitchFamily="18" charset="0"/>
              </a:rPr>
              <a:t>məhrum edilmiş yetkinlik yaşına çatmayan şəxslərin müdafiəsinə dair BMT </a:t>
            </a:r>
            <a:r>
              <a:rPr lang="az-Latn-AZ" sz="8000" dirty="0" smtClean="0">
                <a:latin typeface="Times New Roman" pitchFamily="18" charset="0"/>
                <a:cs typeface="Times New Roman" pitchFamily="18" charset="0"/>
              </a:rPr>
              <a:t>Qaydalar</a:t>
            </a:r>
          </a:p>
          <a:p>
            <a:pPr marL="109728" indent="0" algn="just">
              <a:buNone/>
              <a:defRPr/>
            </a:pPr>
            <a:r>
              <a:rPr lang="az-Latn-AZ" sz="8000" dirty="0" smtClean="0">
                <a:latin typeface="Times New Roman" pitchFamily="18" charset="0"/>
                <a:cs typeface="Times New Roman" pitchFamily="18" charset="0"/>
              </a:rPr>
              <a:t>	Yetkinlik </a:t>
            </a:r>
            <a:r>
              <a:rPr lang="az-Latn-AZ" sz="8000" dirty="0">
                <a:latin typeface="Times New Roman" pitchFamily="18" charset="0"/>
                <a:cs typeface="Times New Roman" pitchFamily="18" charset="0"/>
              </a:rPr>
              <a:t>yaşına çatmayanlar barəsində ədalət mühakiməsinin həyata keçirilməsinə dair BMT standart minimal qaydaları (Pekin Qaydaları</a:t>
            </a:r>
            <a:r>
              <a:rPr lang="az-Latn-AZ" sz="8000" dirty="0" smtClean="0">
                <a:latin typeface="Times New Roman" pitchFamily="18" charset="0"/>
                <a:cs typeface="Times New Roman" pitchFamily="18" charset="0"/>
              </a:rPr>
              <a:t>)</a:t>
            </a:r>
          </a:p>
          <a:p>
            <a:pPr marL="109728" indent="0" algn="just">
              <a:buNone/>
              <a:defRPr/>
            </a:pPr>
            <a:r>
              <a:rPr lang="az-Latn-AZ" sz="8000" dirty="0" smtClean="0">
                <a:latin typeface="Times New Roman" pitchFamily="18" charset="0"/>
                <a:cs typeface="Times New Roman" pitchFamily="18" charset="0"/>
              </a:rPr>
              <a:t>	Avropa </a:t>
            </a:r>
            <a:r>
              <a:rPr lang="az-Latn-AZ" sz="8000" dirty="0">
                <a:latin typeface="Times New Roman" pitchFamily="18" charset="0"/>
                <a:cs typeface="Times New Roman" pitchFamily="18" charset="0"/>
              </a:rPr>
              <a:t>Şurası Nazirlər </a:t>
            </a:r>
            <a:r>
              <a:rPr lang="az-Latn-AZ" sz="8000" dirty="0" smtClean="0">
                <a:latin typeface="Times New Roman" pitchFamily="18" charset="0"/>
                <a:cs typeface="Times New Roman" pitchFamily="18" charset="0"/>
              </a:rPr>
              <a:t>Komitəsinin </a:t>
            </a:r>
            <a:r>
              <a:rPr lang="az-Latn-AZ" sz="8000" dirty="0">
                <a:latin typeface="Times New Roman" pitchFamily="18" charset="0"/>
                <a:cs typeface="Times New Roman" pitchFamily="18" charset="0"/>
              </a:rPr>
              <a:t>Məhbuslarla rəftarın standart minimal </a:t>
            </a:r>
            <a:r>
              <a:rPr lang="az-Latn-AZ" sz="8000" dirty="0" smtClean="0">
                <a:latin typeface="Times New Roman" pitchFamily="18" charset="0"/>
                <a:cs typeface="Times New Roman" pitchFamily="18" charset="0"/>
              </a:rPr>
              <a:t>qaydaları</a:t>
            </a:r>
          </a:p>
          <a:p>
            <a:pPr marL="109728" indent="0" algn="just">
              <a:buNone/>
              <a:defRPr/>
            </a:pPr>
            <a:r>
              <a:rPr lang="az-Latn-AZ" sz="8000" dirty="0" smtClean="0">
                <a:latin typeface="Times New Roman" pitchFamily="18" charset="0"/>
                <a:cs typeface="Times New Roman" pitchFamily="18" charset="0"/>
              </a:rPr>
              <a:t>	Avropa </a:t>
            </a:r>
            <a:r>
              <a:rPr lang="az-Latn-AZ" sz="8000" dirty="0">
                <a:latin typeface="Times New Roman" pitchFamily="18" charset="0"/>
                <a:cs typeface="Times New Roman" pitchFamily="18" charset="0"/>
              </a:rPr>
              <a:t>Şurası Nazirlər Komitəsinin Avropa həbsxana </a:t>
            </a:r>
            <a:r>
              <a:rPr lang="az-Latn-AZ" sz="8000" dirty="0" smtClean="0">
                <a:latin typeface="Times New Roman" pitchFamily="18" charset="0"/>
                <a:cs typeface="Times New Roman" pitchFamily="18" charset="0"/>
              </a:rPr>
              <a:t>qaydaları</a:t>
            </a:r>
          </a:p>
          <a:p>
            <a:pPr marL="109728" indent="0" algn="just">
              <a:buNone/>
              <a:defRPr/>
            </a:pPr>
            <a:r>
              <a:rPr lang="az-Latn-AZ" sz="8000" dirty="0" smtClean="0">
                <a:latin typeface="Times New Roman" pitchFamily="18" charset="0"/>
                <a:cs typeface="Times New Roman" pitchFamily="18" charset="0"/>
              </a:rPr>
              <a:t>	Avropa </a:t>
            </a:r>
            <a:r>
              <a:rPr lang="az-Latn-AZ" sz="8000" dirty="0">
                <a:latin typeface="Times New Roman" pitchFamily="18" charset="0"/>
                <a:cs typeface="Times New Roman" pitchFamily="18" charset="0"/>
              </a:rPr>
              <a:t>Şurası Parlament Assambleyasının Polis haqqında Bəyannaməsi</a:t>
            </a:r>
          </a:p>
          <a:p>
            <a:endParaRPr lang="ru-RU" sz="72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az-Latn-AZ" dirty="0">
                <a:latin typeface="Times New Roman" pitchFamily="18" charset="0"/>
                <a:cs typeface="Times New Roman" pitchFamily="18" charset="0"/>
              </a:rPr>
              <a:t>Tövsiyə xarakterli beynəlxalq sənədlər</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1100878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484785"/>
            <a:ext cx="7408333" cy="2808312"/>
          </a:xfrm>
        </p:spPr>
        <p:txBody>
          <a:bodyPr>
            <a:normAutofit fontScale="92500"/>
          </a:bodyPr>
          <a:lstStyle/>
          <a:p>
            <a:pPr marL="0" indent="0" algn="just">
              <a:buNone/>
            </a:pPr>
            <a:r>
              <a:rPr lang="az-Latn-AZ" b="1" dirty="0" smtClean="0">
                <a:latin typeface="Times New Roman" pitchFamily="18" charset="0"/>
                <a:cs typeface="Times New Roman" pitchFamily="18" charset="0"/>
              </a:rPr>
              <a:t>	Kalaşnikov Rusiyaya qarşı (47095/99), 15.07.2002- </a:t>
            </a:r>
          </a:p>
          <a:p>
            <a:pPr marL="0" indent="0" algn="just">
              <a:buNone/>
            </a:pPr>
            <a:r>
              <a:rPr lang="az-Latn-AZ" dirty="0" smtClean="0">
                <a:latin typeface="Times New Roman" pitchFamily="18" charset="0"/>
                <a:cs typeface="Times New Roman" pitchFamily="18" charset="0"/>
              </a:rPr>
              <a:t>kameraların dolu olması, antisanitar şərait, onun uzun müddət belə pis şəraitdə saxlanılması və onun sağlamlığına ciddi təsir göstərməsi 3-cü maddənin mənasında ləyaqəti alçaldan rəftardır. Kameranın ölçüsü ilə bağlı Məhkəmə qeyd etdi ki, CPT-nin müəyyən etdiyi hər adama 7 kvadrat metrdir ki, burada 17 m də 24 adam saxlanılırdı.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az-Latn-AZ" dirty="0">
                <a:latin typeface="Times New Roman" pitchFamily="18" charset="0"/>
                <a:cs typeface="Times New Roman" pitchFamily="18" charset="0"/>
              </a:rPr>
              <a:t>Kameranın dolu olması</a:t>
            </a:r>
            <a:endParaRPr lang="ru-RU" dirty="0">
              <a:latin typeface="Times New Roman" pitchFamily="18" charset="0"/>
              <a:cs typeface="Times New Roman" pitchFamily="18" charset="0"/>
            </a:endParaRPr>
          </a:p>
        </p:txBody>
      </p:sp>
      <p:pic>
        <p:nvPicPr>
          <p:cNvPr id="2050" name="Picture 2" descr="C:\Users\USER\Desktop\113393_origin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3722216"/>
            <a:ext cx="2929508" cy="2503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6988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340769"/>
            <a:ext cx="7408333" cy="3024336"/>
          </a:xfrm>
        </p:spPr>
        <p:txBody>
          <a:bodyPr>
            <a:normAutofit fontScale="92500" lnSpcReduction="10000"/>
          </a:bodyPr>
          <a:lstStyle/>
          <a:p>
            <a:pPr marL="0" indent="0" algn="just">
              <a:buNone/>
            </a:pPr>
            <a:r>
              <a:rPr lang="az-Latn-AZ" b="1" dirty="0" smtClean="0">
                <a:latin typeface="Times New Roman" pitchFamily="18" charset="0"/>
                <a:cs typeface="Times New Roman" pitchFamily="18" charset="0"/>
              </a:rPr>
              <a:t>	Nevmerzitsky Ukraynaya qarşı (54825/00), 05.04.2005- </a:t>
            </a:r>
          </a:p>
          <a:p>
            <a:pPr marL="0" indent="0" algn="just">
              <a:buNone/>
            </a:pPr>
            <a:r>
              <a:rPr lang="az-Latn-AZ" b="1" dirty="0">
                <a:latin typeface="Times New Roman" pitchFamily="18" charset="0"/>
                <a:cs typeface="Times New Roman" pitchFamily="18" charset="0"/>
              </a:rPr>
              <a:t>	</a:t>
            </a:r>
            <a:r>
              <a:rPr lang="az-Latn-AZ" dirty="0" smtClean="0">
                <a:latin typeface="Times New Roman" pitchFamily="18" charset="0"/>
                <a:cs typeface="Times New Roman" pitchFamily="18" charset="0"/>
              </a:rPr>
              <a:t>insan həyatının qurtarılması məqsədilə məcburi yedizdirilmə ləyaqəti alçaldan rəftar hesab edilə bilməz, lakin, lakin cavabdeh-dövlət sübut edə bilmədi ki ərizəçinin məcburi yedizdirilməsinə tibbi zərurət var idi. Bu mənada məhkəmə bu hərəkəti özbaşınalıq kimi qiymətləndirdi. Bundan başqa yedizdirilmə zamanı qundaqlardan istifadə və onun qida borusuna rezin trubkanın salınması işgəncəyə bərabər tutuldu.</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az-Latn-AZ" dirty="0" smtClean="0">
                <a:latin typeface="Times New Roman" pitchFamily="18" charset="0"/>
                <a:cs typeface="Times New Roman" pitchFamily="18" charset="0"/>
              </a:rPr>
              <a:t>Məcburi yedizdirilmə</a:t>
            </a:r>
            <a:endParaRPr lang="ru-RU" dirty="0">
              <a:latin typeface="Times New Roman" pitchFamily="18" charset="0"/>
              <a:cs typeface="Times New Roman" pitchFamily="18" charset="0"/>
            </a:endParaRPr>
          </a:p>
        </p:txBody>
      </p:sp>
      <p:pic>
        <p:nvPicPr>
          <p:cNvPr id="3074" name="Picture 2" descr="C:\Users\USER\Desktop\İşgəncə\250px-Forcefeed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4293096"/>
            <a:ext cx="2814960" cy="2376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7614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00808"/>
            <a:ext cx="7408333" cy="4425355"/>
          </a:xfrm>
        </p:spPr>
        <p:txBody>
          <a:bodyPr>
            <a:normAutofit/>
          </a:bodyPr>
          <a:lstStyle/>
          <a:p>
            <a:pPr marL="0" indent="0" algn="just">
              <a:buNone/>
            </a:pPr>
            <a:r>
              <a:rPr lang="az-Latn-AZ" b="1" dirty="0" smtClean="0">
                <a:latin typeface="Times New Roman" pitchFamily="18" charset="0"/>
                <a:cs typeface="Times New Roman" pitchFamily="18" charset="0"/>
              </a:rPr>
              <a:t>	Jalloh Almaniyaya qarşı (54810/00)- 11.07.2006-</a:t>
            </a:r>
          </a:p>
          <a:p>
            <a:pPr marL="0" indent="0" algn="just">
              <a:buNone/>
            </a:pPr>
            <a:r>
              <a:rPr lang="az-Latn-AZ" b="1" dirty="0" smtClean="0">
                <a:latin typeface="Times New Roman" pitchFamily="18" charset="0"/>
                <a:cs typeface="Times New Roman" pitchFamily="18" charset="0"/>
              </a:rPr>
              <a:t> </a:t>
            </a:r>
            <a:r>
              <a:rPr lang="az-Latn-AZ" dirty="0" smtClean="0">
                <a:latin typeface="Times New Roman" pitchFamily="18" charset="0"/>
                <a:cs typeface="Times New Roman" pitchFamily="18" charset="0"/>
              </a:rPr>
              <a:t>alman hökuməti ərizəçini onun iradəsi əleyhinə fiziki və psixoloji təzyiqə məruz qoymuşlar. Onlar onu tibbi göstərişlərə görə deyil, sübut əldə etmək üçün məcburi üsullarla qusdurmuşlar. Bu metodlar ərizəçidə natamamlıq, narahatlıq və qorxu hissi yaradaraq, onu alçaltmış və təhqir etmişdir. Beləliklə o qeyri-insani və ləyaqəti alaçldan rəftara məruz qalmışdır.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az-Latn-AZ" dirty="0" smtClean="0">
                <a:latin typeface="Times New Roman" pitchFamily="18" charset="0"/>
                <a:cs typeface="Times New Roman" pitchFamily="18" charset="0"/>
              </a:rPr>
              <a:t>Məcburi qusdurulma</a:t>
            </a:r>
            <a:endParaRPr lang="ru-RU" dirty="0">
              <a:latin typeface="Times New Roman" pitchFamily="18" charset="0"/>
              <a:cs typeface="Times New Roman" pitchFamily="18" charset="0"/>
            </a:endParaRPr>
          </a:p>
        </p:txBody>
      </p:sp>
      <p:pic>
        <p:nvPicPr>
          <p:cNvPr id="4098" name="Picture 2" descr="C:\Users\USER\Desktop\İşgəncə\скачанные файлы.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4581128"/>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439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412776"/>
            <a:ext cx="7408333" cy="4713387"/>
          </a:xfrm>
        </p:spPr>
        <p:txBody>
          <a:bodyPr>
            <a:normAutofit/>
          </a:bodyPr>
          <a:lstStyle/>
          <a:p>
            <a:pPr marL="0" indent="0" algn="just">
              <a:buNone/>
            </a:pPr>
            <a:r>
              <a:rPr lang="az-Latn-AZ" b="1" dirty="0" smtClean="0">
                <a:latin typeface="Times New Roman" pitchFamily="18" charset="0"/>
                <a:cs typeface="Times New Roman" pitchFamily="18" charset="0"/>
              </a:rPr>
              <a:t>	Frero Fransaya qarşı iş (70204/01), 12 iyun 2007-ci il- </a:t>
            </a:r>
          </a:p>
          <a:p>
            <a:pPr marL="0" indent="0" algn="just">
              <a:buNone/>
            </a:pPr>
            <a:r>
              <a:rPr lang="az-Latn-AZ" dirty="0">
                <a:latin typeface="Times New Roman" pitchFamily="18" charset="0"/>
                <a:cs typeface="Times New Roman" pitchFamily="18" charset="0"/>
              </a:rPr>
              <a:t>M</a:t>
            </a:r>
            <a:r>
              <a:rPr lang="az-Latn-AZ" dirty="0" smtClean="0">
                <a:latin typeface="Times New Roman" pitchFamily="18" charset="0"/>
                <a:cs typeface="Times New Roman" pitchFamily="18" charset="0"/>
              </a:rPr>
              <a:t>əhkəmə qeyd etdi ki məhkumun təhlükəsizlik baxımından tam soyundurulması və onun üzərində axtarış aparılması əsassız idi. Cəzaçəkmə müəssisəsində təhlükəsizliyin və özbaşınalığın qarşısının alınması üçün məhkumun üzərində axtarış aparıla bilər lakin bu müəyyən olunmuş qaydada insan ləyaqətinə hörmət olunmaqla aparılmalıdır. 3-cü maddənin mənasında ləyaqəti alçaldan rəftardır.</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az-Latn-AZ" dirty="0" smtClean="0">
                <a:latin typeface="Times New Roman" pitchFamily="18" charset="0"/>
                <a:cs typeface="Times New Roman" pitchFamily="18" charset="0"/>
              </a:rPr>
              <a:t>Tez-tez məhbusların</a:t>
            </a:r>
            <a:r>
              <a:rPr lang="ru-RU" dirty="0" smtClean="0">
                <a:latin typeface="Times New Roman" pitchFamily="18" charset="0"/>
                <a:cs typeface="Times New Roman" pitchFamily="18" charset="0"/>
              </a:rPr>
              <a:t> </a:t>
            </a:r>
            <a:r>
              <a:rPr lang="az-Latn-AZ" dirty="0" smtClean="0">
                <a:latin typeface="Times New Roman" pitchFamily="18" charset="0"/>
                <a:cs typeface="Times New Roman" pitchFamily="18" charset="0"/>
              </a:rPr>
              <a:t>şəxsi axtarılması</a:t>
            </a:r>
            <a:endParaRPr lang="ru-RU" dirty="0">
              <a:latin typeface="Times New Roman" pitchFamily="18" charset="0"/>
              <a:cs typeface="Times New Roman" pitchFamily="18" charset="0"/>
            </a:endParaRPr>
          </a:p>
        </p:txBody>
      </p:sp>
      <p:pic>
        <p:nvPicPr>
          <p:cNvPr id="5122" name="Picture 2" descr="C:\Users\USER\Desktop\скачанные файлы.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4797152"/>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107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844824"/>
            <a:ext cx="7408333" cy="4281339"/>
          </a:xfrm>
        </p:spPr>
        <p:txBody>
          <a:bodyPr/>
          <a:lstStyle/>
          <a:p>
            <a:pPr marL="0" indent="0" algn="just">
              <a:buNone/>
            </a:pPr>
            <a:r>
              <a:rPr lang="az-Latn-AZ" b="1" dirty="0" smtClean="0">
                <a:latin typeface="Times New Roman" pitchFamily="18" charset="0"/>
                <a:cs typeface="Times New Roman" pitchFamily="18" charset="0"/>
              </a:rPr>
              <a:t>	Khider Fransaya </a:t>
            </a:r>
            <a:r>
              <a:rPr lang="az-Latn-AZ" b="1" dirty="0">
                <a:latin typeface="Times New Roman" pitchFamily="18" charset="0"/>
                <a:cs typeface="Times New Roman" pitchFamily="18" charset="0"/>
              </a:rPr>
              <a:t>qarşı (39364/05), </a:t>
            </a:r>
            <a:r>
              <a:rPr lang="az-Latn-AZ" b="1" dirty="0" smtClean="0">
                <a:latin typeface="Times New Roman" pitchFamily="18" charset="0"/>
                <a:cs typeface="Times New Roman" pitchFamily="18" charset="0"/>
              </a:rPr>
              <a:t>09.07.2009-</a:t>
            </a:r>
          </a:p>
          <a:p>
            <a:pPr marL="0" indent="0" algn="just">
              <a:buNone/>
            </a:pPr>
            <a:r>
              <a:rPr lang="az-Latn-AZ" b="1" dirty="0" smtClean="0">
                <a:latin typeface="Times New Roman" pitchFamily="18" charset="0"/>
                <a:cs typeface="Times New Roman" pitchFamily="18" charset="0"/>
              </a:rPr>
              <a:t> </a:t>
            </a:r>
            <a:r>
              <a:rPr lang="az-Latn-AZ" dirty="0" smtClean="0">
                <a:latin typeface="Times New Roman" pitchFamily="18" charset="0"/>
                <a:cs typeface="Times New Roman" pitchFamily="18" charset="0"/>
              </a:rPr>
              <a:t>Bir cəzaçəkmə müəssisəsindən digər cəzaçəkmə müəssisəsinə davamlı köçürmələr və uzunmüddətli tək kamerada saxlanılmalar və tez-tez şəxsi axtarışlar 3-cü maddənin mənasında qeyri-insani və ləyaqəti alçaldan rəftar təşkil etmişdir. </a:t>
            </a:r>
            <a:endParaRPr lang="ru-RU" b="1"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az-Latn-AZ" dirty="0" smtClean="0">
                <a:latin typeface="Times New Roman" pitchFamily="18" charset="0"/>
                <a:cs typeface="Times New Roman" pitchFamily="18" charset="0"/>
              </a:rPr>
              <a:t>Tez-tez yerdəyişmə</a:t>
            </a:r>
            <a:endParaRPr lang="ru-RU" dirty="0">
              <a:latin typeface="Times New Roman" pitchFamily="18" charset="0"/>
              <a:cs typeface="Times New Roman" pitchFamily="18" charset="0"/>
            </a:endParaRPr>
          </a:p>
        </p:txBody>
      </p:sp>
      <p:pic>
        <p:nvPicPr>
          <p:cNvPr id="6146" name="Picture 2" descr="C:\Users\USER\Desktop\скачанные файлы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4005064"/>
            <a:ext cx="3361556" cy="216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0200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20000"/>
          </a:bodyPr>
          <a:lstStyle/>
          <a:p>
            <a:pPr algn="just"/>
            <a:r>
              <a:rPr lang="az-Latn-AZ" sz="2000" dirty="0">
                <a:latin typeface="Times New Roman" pitchFamily="18" charset="0"/>
                <a:cs typeface="Times New Roman" pitchFamily="18" charset="0"/>
              </a:rPr>
              <a:t>Işgəncələrə qarşı Avropa Komitəsinin nümayəndələri azadlıqdan məhrum edilmiş istənilən şəxslə məxfi söhbət aparma</a:t>
            </a:r>
            <a:r>
              <a:rPr lang="en-US" sz="2000" dirty="0">
                <a:latin typeface="Times New Roman" pitchFamily="18" charset="0"/>
                <a:cs typeface="Times New Roman" pitchFamily="18" charset="0"/>
              </a:rPr>
              <a:t>q</a:t>
            </a:r>
            <a:r>
              <a:rPr lang="az-Latn-AZ" sz="2000" dirty="0">
                <a:latin typeface="Times New Roman" pitchFamily="18" charset="0"/>
                <a:cs typeface="Times New Roman" pitchFamily="18" charset="0"/>
              </a:rPr>
              <a:t>, faydalı məlumat verə biləcək hər bir kəsə müraciət etmək hüququ </a:t>
            </a:r>
            <a:r>
              <a:rPr lang="az-Latn-AZ" sz="2000" dirty="0" smtClean="0">
                <a:latin typeface="Times New Roman" pitchFamily="18" charset="0"/>
                <a:cs typeface="Times New Roman" pitchFamily="18" charset="0"/>
              </a:rPr>
              <a:t>vardır</a:t>
            </a:r>
          </a:p>
          <a:p>
            <a:pPr algn="just"/>
            <a:endParaRPr lang="az-Latn-AZ" sz="2000" dirty="0">
              <a:latin typeface="Times New Roman" pitchFamily="18" charset="0"/>
              <a:cs typeface="Times New Roman" pitchFamily="18" charset="0"/>
            </a:endParaRPr>
          </a:p>
          <a:p>
            <a:pPr algn="ctr"/>
            <a:r>
              <a:rPr lang="az-Latn-AZ" sz="2000" b="1" dirty="0">
                <a:latin typeface="Times New Roman" pitchFamily="18" charset="0"/>
                <a:cs typeface="Times New Roman" pitchFamily="18" charset="0"/>
              </a:rPr>
              <a:t>Komitə aşağıdakı faktları xüsusilə araşdırır:</a:t>
            </a:r>
          </a:p>
          <a:p>
            <a:pPr lvl="1" algn="just">
              <a:buNone/>
            </a:pPr>
            <a:r>
              <a:rPr lang="az-Latn-AZ" sz="2000" b="1" dirty="0">
                <a:latin typeface="Times New Roman" pitchFamily="18" charset="0"/>
                <a:cs typeface="Times New Roman" pitchFamily="18" charset="0"/>
              </a:rPr>
              <a:t>-tutulanların fiziki və ya psixi vəziyyəti</a:t>
            </a:r>
          </a:p>
          <a:p>
            <a:pPr lvl="1" algn="just">
              <a:buNone/>
            </a:pPr>
            <a:r>
              <a:rPr lang="az-Latn-AZ" sz="2000" b="1" dirty="0">
                <a:latin typeface="Times New Roman" pitchFamily="18" charset="0"/>
                <a:cs typeface="Times New Roman" pitchFamily="18" charset="0"/>
              </a:rPr>
              <a:t>-tutulma səbəbləri</a:t>
            </a:r>
          </a:p>
          <a:p>
            <a:pPr lvl="1" algn="just">
              <a:buNone/>
            </a:pPr>
            <a:r>
              <a:rPr lang="az-Latn-AZ" sz="2000" b="1" dirty="0">
                <a:latin typeface="Times New Roman" pitchFamily="18" charset="0"/>
                <a:cs typeface="Times New Roman" pitchFamily="18" charset="0"/>
              </a:rPr>
              <a:t>-kameraların və digər saxlanma yerlərinin şəraiti</a:t>
            </a:r>
          </a:p>
          <a:p>
            <a:pPr lvl="1" algn="just">
              <a:buNone/>
            </a:pPr>
            <a:r>
              <a:rPr lang="az-Latn-AZ" sz="2000" b="1" dirty="0">
                <a:latin typeface="Times New Roman" pitchFamily="18" charset="0"/>
                <a:cs typeface="Times New Roman" pitchFamily="18" charset="0"/>
              </a:rPr>
              <a:t>-tutulan şəxslər barədə aparılan sənədləşdirmənin vəziyyəti</a:t>
            </a:r>
          </a:p>
          <a:p>
            <a:pPr lvl="1" algn="just">
              <a:buNone/>
            </a:pPr>
            <a:r>
              <a:rPr lang="az-Latn-AZ" sz="2000" b="1" dirty="0">
                <a:latin typeface="Times New Roman" pitchFamily="18" charset="0"/>
                <a:cs typeface="Times New Roman" pitchFamily="18" charset="0"/>
              </a:rPr>
              <a:t>-tutulan şəxlərin həkim və vəkil köməyindən istifadə etmə </a:t>
            </a:r>
            <a:r>
              <a:rPr lang="az-Latn-AZ" sz="2000" b="1" dirty="0" smtClean="0">
                <a:latin typeface="Times New Roman" pitchFamily="18" charset="0"/>
                <a:cs typeface="Times New Roman" pitchFamily="18" charset="0"/>
              </a:rPr>
              <a:t>imkanları</a:t>
            </a:r>
          </a:p>
          <a:p>
            <a:pPr lvl="1" algn="just">
              <a:buNone/>
            </a:pPr>
            <a:endParaRPr lang="az-Latn-AZ" sz="2000" dirty="0">
              <a:latin typeface="Times New Roman" pitchFamily="18" charset="0"/>
              <a:cs typeface="Times New Roman" pitchFamily="18" charset="0"/>
            </a:endParaRPr>
          </a:p>
          <a:p>
            <a:pPr algn="just"/>
            <a:r>
              <a:rPr lang="az-Latn-AZ" sz="2000" dirty="0">
                <a:latin typeface="Times New Roman" pitchFamily="18" charset="0"/>
                <a:cs typeface="Times New Roman" pitchFamily="18" charset="0"/>
              </a:rPr>
              <a:t>Komitənin məqsədi dövlətə bu sahədə mövcud olan problemlərin aradan qaldırılması üçün zəruri kömək göstərməkdir</a:t>
            </a:r>
          </a:p>
          <a:p>
            <a:endParaRPr lang="ru-RU" dirty="0"/>
          </a:p>
        </p:txBody>
      </p:sp>
      <p:sp>
        <p:nvSpPr>
          <p:cNvPr id="3" name="Заголовок 2"/>
          <p:cNvSpPr>
            <a:spLocks noGrp="1"/>
          </p:cNvSpPr>
          <p:nvPr>
            <p:ph type="title"/>
          </p:nvPr>
        </p:nvSpPr>
        <p:spPr/>
        <p:txBody>
          <a:bodyPr>
            <a:normAutofit/>
          </a:bodyPr>
          <a:lstStyle/>
          <a:p>
            <a:r>
              <a:rPr lang="az-Latn-AZ" dirty="0">
                <a:latin typeface="Times New Roman" pitchFamily="18" charset="0"/>
                <a:cs typeface="Times New Roman" pitchFamily="18" charset="0"/>
              </a:rPr>
              <a:t>Işgəncələrə qarşı Avropa Komitəsi</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6384357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az-Latn-AZ" dirty="0" smtClean="0">
                <a:latin typeface="Times New Roman" pitchFamily="18" charset="0"/>
                <a:cs typeface="Times New Roman" pitchFamily="18" charset="0"/>
              </a:rPr>
              <a:t>2-ci maddə-ölüm cəzasının icrası</a:t>
            </a:r>
          </a:p>
          <a:p>
            <a:r>
              <a:rPr lang="az-Latn-AZ" dirty="0" smtClean="0">
                <a:latin typeface="Times New Roman" pitchFamily="18" charset="0"/>
                <a:cs typeface="Times New Roman" pitchFamily="18" charset="0"/>
              </a:rPr>
              <a:t>6-cı maddə- ədalətli məhəmə araşdırılması hüququ </a:t>
            </a:r>
          </a:p>
          <a:p>
            <a:r>
              <a:rPr lang="az-Latn-AZ" dirty="0" smtClean="0">
                <a:latin typeface="Times New Roman" pitchFamily="18" charset="0"/>
                <a:cs typeface="Times New Roman" pitchFamily="18" charset="0"/>
              </a:rPr>
              <a:t>15-ci maddə-fövqəladə hallar zamanı məhdudlaşdırma</a:t>
            </a:r>
          </a:p>
          <a:p>
            <a:r>
              <a:rPr lang="az-Latn-AZ" dirty="0" smtClean="0">
                <a:latin typeface="Times New Roman" pitchFamily="18" charset="0"/>
                <a:cs typeface="Times New Roman" pitchFamily="18" charset="0"/>
              </a:rPr>
              <a:t>13-cü maddə- səmərəli müdafiə vasitələrindən istifadə hüququ </a:t>
            </a:r>
          </a:p>
          <a:p>
            <a:r>
              <a:rPr lang="az-Latn-AZ" dirty="0" smtClean="0">
                <a:latin typeface="Times New Roman" pitchFamily="18" charset="0"/>
                <a:cs typeface="Times New Roman" pitchFamily="18" charset="0"/>
              </a:rPr>
              <a:t>14-cü maddə - ayrı seçkiliyin qadağan olunması</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az-Latn-AZ" dirty="0" smtClean="0">
                <a:latin typeface="Times New Roman" pitchFamily="18" charset="0"/>
                <a:cs typeface="Times New Roman" pitchFamily="18" charset="0"/>
              </a:rPr>
              <a:t>3-cü maddə Konvensiya kontekstində</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325910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844825"/>
            <a:ext cx="7408333" cy="2952328"/>
          </a:xfrm>
        </p:spPr>
        <p:txBody>
          <a:bodyPr>
            <a:normAutofit fontScale="92500" lnSpcReduction="20000"/>
          </a:bodyPr>
          <a:lstStyle/>
          <a:p>
            <a:pPr marL="0" indent="0">
              <a:buNone/>
            </a:pPr>
            <a:r>
              <a:rPr lang="az-Latn-AZ" b="1" dirty="0" smtClean="0">
                <a:latin typeface="Times New Roman" pitchFamily="18" charset="0"/>
                <a:cs typeface="Times New Roman" pitchFamily="18" charset="0"/>
              </a:rPr>
              <a:t>	Jabari </a:t>
            </a:r>
            <a:r>
              <a:rPr lang="az-Latn-AZ" b="1" dirty="0">
                <a:latin typeface="Times New Roman" pitchFamily="18" charset="0"/>
                <a:cs typeface="Times New Roman" pitchFamily="18" charset="0"/>
              </a:rPr>
              <a:t>v. Turkey (N-40035/98), </a:t>
            </a:r>
            <a:r>
              <a:rPr lang="az-Latn-AZ" b="1" dirty="0" smtClean="0">
                <a:latin typeface="Times New Roman" pitchFamily="18" charset="0"/>
                <a:cs typeface="Times New Roman" pitchFamily="18" charset="0"/>
              </a:rPr>
              <a:t>11.07.2000</a:t>
            </a:r>
          </a:p>
          <a:p>
            <a:pPr marL="301943" lvl="1" indent="0" algn="just">
              <a:buNone/>
            </a:pPr>
            <a:endParaRPr lang="az-Latn-AZ" b="1" dirty="0">
              <a:latin typeface="Times New Roman" pitchFamily="18" charset="0"/>
              <a:cs typeface="Times New Roman" pitchFamily="18" charset="0"/>
            </a:endParaRPr>
          </a:p>
          <a:p>
            <a:pPr marL="301943" lvl="1" indent="0" algn="just">
              <a:buNone/>
            </a:pPr>
            <a:r>
              <a:rPr lang="az-Latn-AZ" dirty="0" smtClean="0">
                <a:latin typeface="Times New Roman" pitchFamily="18" charset="0"/>
                <a:cs typeface="Times New Roman" pitchFamily="18" charset="0"/>
              </a:rPr>
              <a:t>	Üzv </a:t>
            </a:r>
            <a:r>
              <a:rPr lang="az-Latn-AZ" dirty="0">
                <a:latin typeface="Times New Roman" pitchFamily="18" charset="0"/>
                <a:cs typeface="Times New Roman" pitchFamily="18" charset="0"/>
              </a:rPr>
              <a:t>dövlətlər beynəlxalq hüququn ümumqəbulolunmuş normalarına uyğun olaraq öz ölkəsinə gələn xarici vətəndaşlara nəzarət etmək və onları deportasiya etmək hüququna malikdirlər. Nə Konvensiyada nə də ona Əlavə Protokollarda sığınacaq hüququna təminat verilməmişdir. Lakin, məhkəmə təcrübəsi göstərir ki, əgər deportasiya edilən ölkədə şəxsin işgəncəyə məruz qalmaq riski vardırsa, bu zaman dövlət 3-cü maddənin tələblərini pozmuş olacaq. Bu maddə işin bütün incəliklərilə baxılmasını, dövlətin şəxsi verməmək öhdəliyini müəyyən edir. </a:t>
            </a:r>
          </a:p>
          <a:p>
            <a:endParaRPr lang="az-Latn-AZ" dirty="0" smtClean="0"/>
          </a:p>
        </p:txBody>
      </p:sp>
      <p:sp>
        <p:nvSpPr>
          <p:cNvPr id="3" name="Заголовок 2"/>
          <p:cNvSpPr>
            <a:spLocks noGrp="1"/>
          </p:cNvSpPr>
          <p:nvPr>
            <p:ph type="title"/>
          </p:nvPr>
        </p:nvSpPr>
        <p:spPr/>
        <p:txBody>
          <a:bodyPr>
            <a:normAutofit fontScale="90000"/>
          </a:bodyPr>
          <a:lstStyle/>
          <a:p>
            <a:r>
              <a:rPr lang="az-Latn-AZ" dirty="0" smtClean="0">
                <a:latin typeface="Times New Roman" pitchFamily="18" charset="0"/>
                <a:cs typeface="Times New Roman" pitchFamily="18" charset="0"/>
              </a:rPr>
              <a:t>2-ci maddə yaşamaq hüququ- ölüm hökmünün icrası üsulu qeyri-insani cəza kimi</a:t>
            </a:r>
            <a:endParaRPr lang="ru-RU" dirty="0">
              <a:latin typeface="Times New Roman" pitchFamily="18" charset="0"/>
              <a:cs typeface="Times New Roman" pitchFamily="18" charset="0"/>
            </a:endParaRPr>
          </a:p>
        </p:txBody>
      </p:sp>
      <p:pic>
        <p:nvPicPr>
          <p:cNvPr id="4098" name="Picture 2" descr="C:\Users\USER\Desktop\5834852_40016nothumb5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4725144"/>
            <a:ext cx="2762622"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930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301943" lvl="1" indent="0" algn="just">
              <a:buNone/>
            </a:pPr>
            <a:r>
              <a:rPr lang="en-US" dirty="0" smtClean="0">
                <a:latin typeface="Times New Roman" pitchFamily="18" charset="0"/>
                <a:cs typeface="Times New Roman" pitchFamily="18" charset="0"/>
              </a:rPr>
              <a:t>	</a:t>
            </a:r>
            <a:r>
              <a:rPr lang="az-Latn-AZ" dirty="0" smtClean="0">
                <a:latin typeface="Times New Roman" pitchFamily="18" charset="0"/>
                <a:cs typeface="Times New Roman" pitchFamily="18" charset="0"/>
              </a:rPr>
              <a:t>Məhkəmənin prosedur qaydaları nın 39-cu qaydasına əsasən, işdə iştirak edən tərəflərin və ya digər maraqlı şəxslərin xahişi ilə və yaxud Palata və ya müvafiq hallarda onun sədri öz təşəbbüsu ilə iş üzrə icraatın lazımi şəkildə həyata keçirilməsi və ya tərəflərin maraqları naminə müvəqqəti tədbirlər görməyi tərəflərdən tələb edə bilər.</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az-Latn-AZ" dirty="0" smtClean="0">
                <a:latin typeface="Times New Roman" pitchFamily="18" charset="0"/>
                <a:cs typeface="Times New Roman" pitchFamily="18" charset="0"/>
              </a:rPr>
              <a:t>Müvəqqəti tədbirlər-Reqlamentin 39-cu qaydası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3287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844825"/>
            <a:ext cx="7408333" cy="3312368"/>
          </a:xfrm>
        </p:spPr>
        <p:txBody>
          <a:bodyPr>
            <a:normAutofit fontScale="92500"/>
          </a:bodyPr>
          <a:lstStyle/>
          <a:p>
            <a:pPr marL="0" indent="0">
              <a:buNone/>
            </a:pPr>
            <a:r>
              <a:rPr lang="en-US" b="1" dirty="0" smtClean="0">
                <a:latin typeface="Times New Roman" pitchFamily="18" charset="0"/>
                <a:cs typeface="Times New Roman" pitchFamily="18" charset="0"/>
              </a:rPr>
              <a:t>	</a:t>
            </a:r>
            <a:r>
              <a:rPr lang="az-Latn-AZ" b="1" dirty="0" smtClean="0">
                <a:latin typeface="Times New Roman" pitchFamily="18" charset="0"/>
                <a:cs typeface="Times New Roman" pitchFamily="18" charset="0"/>
              </a:rPr>
              <a:t>Soering </a:t>
            </a:r>
            <a:r>
              <a:rPr lang="az-Latn-AZ" b="1" dirty="0">
                <a:latin typeface="Times New Roman" pitchFamily="18" charset="0"/>
                <a:cs typeface="Times New Roman" pitchFamily="18" charset="0"/>
              </a:rPr>
              <a:t>v. United Kingdom (14038/88), 07.07.1989</a:t>
            </a:r>
            <a:endParaRPr lang="ru-RU" b="1" dirty="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	</a:t>
            </a:r>
            <a:r>
              <a:rPr lang="az-Latn-AZ" dirty="0" smtClean="0">
                <a:latin typeface="Times New Roman" pitchFamily="18" charset="0"/>
                <a:cs typeface="Times New Roman" pitchFamily="18" charset="0"/>
              </a:rPr>
              <a:t>Minimal qəddarlıq dərəcəsi Məhkəmənin əvvəlki mövqeləri ilə yanaşı, həmçinin, işin bütün hallarından, rəftar və cəzanın xarakteri və mahiyyətindən və cəzanın icrası metodu və üsulundan asılıdır. Ərizəçinin </a:t>
            </a:r>
            <a:r>
              <a:rPr lang="az-Latn-AZ" dirty="0">
                <a:latin typeface="Times New Roman" pitchFamily="18" charset="0"/>
                <a:cs typeface="Times New Roman" pitchFamily="18" charset="0"/>
              </a:rPr>
              <a:t>uzun müddət və ağır şəraitdə ölüm kamerasında saxlanılması onun yaşı və psixoloji vəziyyəti nəzərə alınaraq, 3-cü maddə ilə təminat verilən işgəncə, qeyri insani və ləyaqəti alçaldan rəftara məruz qalmamaq hüququnu pozur. </a:t>
            </a:r>
            <a:endParaRPr lang="ru-RU" dirty="0"/>
          </a:p>
        </p:txBody>
      </p:sp>
      <p:sp>
        <p:nvSpPr>
          <p:cNvPr id="3" name="Заголовок 2"/>
          <p:cNvSpPr>
            <a:spLocks noGrp="1"/>
          </p:cNvSpPr>
          <p:nvPr>
            <p:ph type="title"/>
          </p:nvPr>
        </p:nvSpPr>
        <p:spPr>
          <a:xfrm>
            <a:off x="395536" y="548680"/>
            <a:ext cx="8229600" cy="1252728"/>
          </a:xfrm>
        </p:spPr>
        <p:txBody>
          <a:bodyPr>
            <a:normAutofit fontScale="90000"/>
          </a:bodyPr>
          <a:lstStyle/>
          <a:p>
            <a:r>
              <a:rPr lang="az-Latn-AZ" b="1" i="1" dirty="0">
                <a:latin typeface="Times New Roman" pitchFamily="18" charset="0"/>
                <a:cs typeface="Times New Roman" pitchFamily="18" charset="0"/>
              </a:rPr>
              <a:t>Ölüm kamerası </a:t>
            </a:r>
            <a:r>
              <a:rPr lang="az-Latn-AZ" b="1" i="1" dirty="0" smtClean="0">
                <a:latin typeface="Times New Roman" pitchFamily="18" charset="0"/>
                <a:cs typeface="Times New Roman" pitchFamily="18" charset="0"/>
              </a:rPr>
              <a:t>sindromu- 3-cü maddəni pozur</a:t>
            </a:r>
            <a:r>
              <a:rPr lang="az-Latn-AZ" dirty="0">
                <a:latin typeface="Times New Roman" pitchFamily="18" charset="0"/>
                <a:cs typeface="Times New Roman" pitchFamily="18" charset="0"/>
              </a:rPr>
              <a:t/>
            </a:r>
            <a:br>
              <a:rPr lang="az-Latn-AZ" dirty="0">
                <a:latin typeface="Times New Roman" pitchFamily="18" charset="0"/>
                <a:cs typeface="Times New Roman" pitchFamily="18" charset="0"/>
              </a:rPr>
            </a:br>
            <a:endParaRPr lang="ru-RU" dirty="0"/>
          </a:p>
        </p:txBody>
      </p:sp>
      <p:pic>
        <p:nvPicPr>
          <p:cNvPr id="3074" name="Picture 2" descr="C:\Users\USER\Desktop\08-13-1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4653136"/>
            <a:ext cx="2368277" cy="17308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693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lvl="2" indent="0" algn="just">
              <a:buNone/>
            </a:pPr>
            <a:r>
              <a:rPr lang="az-Latn-AZ" sz="2800" dirty="0" smtClean="0">
                <a:latin typeface="Times New Roman" pitchFamily="18" charset="0"/>
                <a:cs typeface="Times New Roman" pitchFamily="18" charset="0"/>
              </a:rPr>
              <a:t>	Konvensiyanın </a:t>
            </a:r>
            <a:r>
              <a:rPr lang="az-Latn-AZ" sz="2800" dirty="0">
                <a:latin typeface="Times New Roman" pitchFamily="18" charset="0"/>
                <a:cs typeface="Times New Roman" pitchFamily="18" charset="0"/>
              </a:rPr>
              <a:t>1-ci maddəsinə əsasən “ Razılığa gələn Yüksək Tərəflər öz yurisdiksiyaında olan hər kəsin Konvensiyanını 1-ci hissəsində təminat altına </a:t>
            </a:r>
            <a:r>
              <a:rPr lang="az-Latn-AZ" sz="2800" dirty="0" smtClean="0">
                <a:latin typeface="Times New Roman" pitchFamily="18" charset="0"/>
                <a:cs typeface="Times New Roman" pitchFamily="18" charset="0"/>
              </a:rPr>
              <a:t>alınan hüquq </a:t>
            </a:r>
            <a:r>
              <a:rPr lang="az-Latn-AZ" sz="2800" dirty="0">
                <a:latin typeface="Times New Roman" pitchFamily="18" charset="0"/>
                <a:cs typeface="Times New Roman" pitchFamily="18" charset="0"/>
              </a:rPr>
              <a:t>və əsas azadlıqlarını təmin edir”.</a:t>
            </a:r>
            <a:endParaRPr lang="ru-RU" sz="2800" dirty="0">
              <a:latin typeface="Times New Roman" pitchFamily="18" charset="0"/>
              <a:cs typeface="Times New Roman" pitchFamily="18" charset="0"/>
            </a:endParaRPr>
          </a:p>
          <a:p>
            <a:endParaRPr lang="ru-RU" dirty="0"/>
          </a:p>
          <a:p>
            <a:endParaRPr lang="ru-RU" dirty="0"/>
          </a:p>
        </p:txBody>
      </p:sp>
      <p:sp>
        <p:nvSpPr>
          <p:cNvPr id="3" name="Заголовок 2"/>
          <p:cNvSpPr>
            <a:spLocks noGrp="1"/>
          </p:cNvSpPr>
          <p:nvPr>
            <p:ph type="title"/>
          </p:nvPr>
        </p:nvSpPr>
        <p:spPr/>
        <p:txBody>
          <a:bodyPr>
            <a:normAutofit fontScale="90000"/>
          </a:bodyPr>
          <a:lstStyle/>
          <a:p>
            <a:r>
              <a:rPr lang="az-Latn-AZ" b="1" i="1" dirty="0">
                <a:latin typeface="Times New Roman" pitchFamily="18" charset="0"/>
                <a:cs typeface="Times New Roman" pitchFamily="18" charset="0"/>
              </a:rPr>
              <a:t>Subsidiarlıq Prinsipi- Avropa Konvensiyasının 1-ci maddəsi</a:t>
            </a:r>
            <a:endParaRPr lang="ru-RU" dirty="0"/>
          </a:p>
        </p:txBody>
      </p:sp>
    </p:spTree>
    <p:extLst>
      <p:ext uri="{BB962C8B-B14F-4D97-AF65-F5344CB8AC3E}">
        <p14:creationId xmlns:p14="http://schemas.microsoft.com/office/powerpoint/2010/main" val="1297440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72817"/>
            <a:ext cx="7408333" cy="2952328"/>
          </a:xfrm>
        </p:spPr>
        <p:txBody>
          <a:bodyPr>
            <a:normAutofit fontScale="92500" lnSpcReduction="10000"/>
          </a:bodyPr>
          <a:lstStyle/>
          <a:p>
            <a:pPr marL="0" indent="0">
              <a:buNone/>
            </a:pPr>
            <a:endParaRPr lang="az-Latn-AZ" b="1" dirty="0" smtClean="0">
              <a:latin typeface="Times New Roman" pitchFamily="18" charset="0"/>
              <a:cs typeface="Times New Roman" pitchFamily="18" charset="0"/>
            </a:endParaRPr>
          </a:p>
          <a:p>
            <a:pPr marL="0" indent="0">
              <a:buNone/>
            </a:pPr>
            <a:r>
              <a:rPr lang="az-Latn-AZ" b="1" dirty="0" smtClean="0">
                <a:latin typeface="Times New Roman" pitchFamily="18" charset="0"/>
                <a:cs typeface="Times New Roman" pitchFamily="18" charset="0"/>
              </a:rPr>
              <a:t>	Öcalan </a:t>
            </a:r>
            <a:r>
              <a:rPr lang="az-Latn-AZ" b="1" dirty="0">
                <a:latin typeface="Times New Roman" pitchFamily="18" charset="0"/>
                <a:cs typeface="Times New Roman" pitchFamily="18" charset="0"/>
              </a:rPr>
              <a:t>v. Turkey (N- 46221/99), 12.05.2005</a:t>
            </a:r>
          </a:p>
          <a:p>
            <a:pPr marL="0" indent="0" algn="just">
              <a:buNone/>
            </a:pPr>
            <a:r>
              <a:rPr lang="en-US" dirty="0">
                <a:latin typeface="Times New Roman" pitchFamily="18" charset="0"/>
                <a:cs typeface="Times New Roman" pitchFamily="18" charset="0"/>
              </a:rPr>
              <a:t>	</a:t>
            </a:r>
            <a:r>
              <a:rPr lang="az-Latn-AZ" dirty="0" smtClean="0">
                <a:latin typeface="Times New Roman" pitchFamily="18" charset="0"/>
                <a:cs typeface="Times New Roman" pitchFamily="18" charset="0"/>
              </a:rPr>
              <a:t>Ədalətsiz </a:t>
            </a:r>
            <a:r>
              <a:rPr lang="az-Latn-AZ" dirty="0">
                <a:latin typeface="Times New Roman" pitchFamily="18" charset="0"/>
                <a:cs typeface="Times New Roman" pitchFamily="18" charset="0"/>
              </a:rPr>
              <a:t>məhkəmə araşdırılması nəticəsində çıxarılmış məhkəmə hökmü şəxsin ölüm cəzasının icra olunacağı qorxusunu yaşamağa və əzab çəkməsinə vadar etmişdir. Söhbət insan həyatından getdiyi üçün belə işgəncə hökmün əsasını təşkil edən ədalətsiz məhkəmə araşdırmasından təcrid olunmuş şəkildə baxıla bilməz. Ədalətsiz məhkəmə hökmü ilə çıxarılmış ölüm cəzası qeyri insani rəftara bərabər tutulur.  </a:t>
            </a:r>
          </a:p>
          <a:p>
            <a:endParaRPr lang="ru-RU" dirty="0"/>
          </a:p>
        </p:txBody>
      </p:sp>
      <p:sp>
        <p:nvSpPr>
          <p:cNvPr id="3" name="Заголовок 2"/>
          <p:cNvSpPr>
            <a:spLocks noGrp="1"/>
          </p:cNvSpPr>
          <p:nvPr>
            <p:ph type="title"/>
          </p:nvPr>
        </p:nvSpPr>
        <p:spPr/>
        <p:txBody>
          <a:bodyPr>
            <a:noAutofit/>
          </a:bodyPr>
          <a:lstStyle/>
          <a:p>
            <a:r>
              <a:rPr lang="az-Latn-AZ" sz="3600" dirty="0" smtClean="0">
                <a:latin typeface="Times New Roman" pitchFamily="18" charset="0"/>
                <a:cs typeface="Times New Roman" pitchFamily="18" charset="0"/>
              </a:rPr>
              <a:t>6-cı maddə - Ədalətsiz </a:t>
            </a:r>
            <a:r>
              <a:rPr lang="az-Latn-AZ" sz="3600" dirty="0">
                <a:latin typeface="Times New Roman" pitchFamily="18" charset="0"/>
                <a:cs typeface="Times New Roman" pitchFamily="18" charset="0"/>
              </a:rPr>
              <a:t>məhkəmə araşdırılması nəticəsində çıxarılmış ölüm hökmü</a:t>
            </a:r>
            <a:endParaRPr lang="ru-RU" sz="3600" dirty="0"/>
          </a:p>
        </p:txBody>
      </p:sp>
      <p:pic>
        <p:nvPicPr>
          <p:cNvPr id="4" name="Picture 2" descr="C:\Users\USER\Desktop\od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4725144"/>
            <a:ext cx="2222500" cy="17584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44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pPr marL="301943" lvl="1" indent="0" algn="just">
              <a:buNone/>
            </a:pPr>
            <a:r>
              <a:rPr lang="az-Latn-AZ" dirty="0" smtClean="0">
                <a:latin typeface="Times New Roman" pitchFamily="18" charset="0"/>
                <a:cs typeface="Times New Roman" pitchFamily="18" charset="0"/>
              </a:rPr>
              <a:t>	1. Müharibə və ya millətin həyatını təhdid edən digər fövqəladə hallar zamanı Razılığa gələn Yüksək Tərəflərdən hər hansı biri onun beynəlxalq hüquqa mavafiq digər öhdəliklərinə zidd olmamaq şərti ilə, yalnız vəziyyətin fövqəladəliyinin şərtləndirə biləcəyi səviyyədə bu Konvensiya üzrə öhdəliklərindən geri çəkilən tədbirlər görə bilər.</a:t>
            </a:r>
          </a:p>
          <a:p>
            <a:pPr marL="301943" lvl="1" indent="0" algn="just">
              <a:buNone/>
            </a:pPr>
            <a:r>
              <a:rPr lang="az-Latn-AZ" dirty="0" smtClean="0">
                <a:latin typeface="Times New Roman" pitchFamily="18" charset="0"/>
                <a:cs typeface="Times New Roman" pitchFamily="18" charset="0"/>
              </a:rPr>
              <a:t>	2. Bu müddəa qanuni müharibə əməliyyatları nəticəsində ölüm halları istisna olmaqla, 2-ci maddənin və ya 3-cü madənin müddəalarından, 4-cü maddənin 1-ci bəndinin və 7-ci maddənin müddəalarından geri çəkilməyə əsas vermir.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Autofit/>
          </a:bodyPr>
          <a:lstStyle/>
          <a:p>
            <a:r>
              <a:rPr lang="az-Latn-AZ" sz="3200" dirty="0">
                <a:latin typeface="Times New Roman" pitchFamily="18" charset="0"/>
                <a:cs typeface="Times New Roman" pitchFamily="18" charset="0"/>
              </a:rPr>
              <a:t>15-ci maddə-fövqəladə hallar zamanı məhdudlaşdırma</a:t>
            </a:r>
            <a:br>
              <a:rPr lang="az-Latn-AZ" sz="3200" dirty="0">
                <a:latin typeface="Times New Roman" pitchFamily="18" charset="0"/>
                <a:cs typeface="Times New Roman" pitchFamily="18" charset="0"/>
              </a:rPr>
            </a:br>
            <a:endParaRPr lang="ru-RU" sz="3200" dirty="0"/>
          </a:p>
        </p:txBody>
      </p:sp>
    </p:spTree>
    <p:extLst>
      <p:ext uri="{BB962C8B-B14F-4D97-AF65-F5344CB8AC3E}">
        <p14:creationId xmlns:p14="http://schemas.microsoft.com/office/powerpoint/2010/main" val="3509913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lgn="ctr"/>
            <a:r>
              <a:rPr lang="ru-RU" b="1" dirty="0">
                <a:latin typeface="Times New Roman" pitchFamily="18" charset="0"/>
                <a:cs typeface="Times New Roman" pitchFamily="18" charset="0"/>
              </a:rPr>
              <a:t>IV. </a:t>
            </a:r>
            <a:r>
              <a:rPr lang="az-Latn-AZ" b="1" dirty="0">
                <a:latin typeface="Times New Roman" pitchFamily="18" charset="0"/>
                <a:cs typeface="Times New Roman" pitchFamily="18" charset="0"/>
              </a:rPr>
              <a:t>Işgəncəyə ümumi qadağa</a:t>
            </a:r>
            <a:endParaRPr lang="ru-RU" dirty="0">
              <a:latin typeface="Times New Roman" pitchFamily="18" charset="0"/>
              <a:cs typeface="Times New Roman" pitchFamily="18" charset="0"/>
            </a:endParaRPr>
          </a:p>
          <a:p>
            <a:pPr marL="0" indent="0" algn="just">
              <a:buNone/>
            </a:pPr>
            <a:r>
              <a:rPr lang="az-Latn-AZ" dirty="0" smtClean="0">
                <a:latin typeface="Times New Roman" pitchFamily="18" charset="0"/>
                <a:cs typeface="Times New Roman" pitchFamily="18" charset="0"/>
              </a:rPr>
              <a:t>	Terror </a:t>
            </a:r>
            <a:r>
              <a:rPr lang="az-Latn-AZ" dirty="0">
                <a:latin typeface="Times New Roman" pitchFamily="18" charset="0"/>
                <a:cs typeface="Times New Roman" pitchFamily="18" charset="0"/>
              </a:rPr>
              <a:t>aktlarının törədilməsində şübhəli və ya təqsirli bilinən  və ya ittiham olunan şəxsin bütün hallarda xüsusilə, tutulması, dindirilməsi, nəzarət altında saxlanılması zamanı ona qarşı işgəncə, qeyri-insani və ya ləyaqəti alçaldan rəftar və cəzanın tətbiqi təmamilə qadağan olunur.</a:t>
            </a:r>
            <a:endParaRPr lang="ru-RU" dirty="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Autofit/>
          </a:bodyPr>
          <a:lstStyle/>
          <a:p>
            <a:r>
              <a:rPr lang="en-US" sz="2800" dirty="0">
                <a:latin typeface="Times New Roman" pitchFamily="18" charset="0"/>
                <a:cs typeface="Times New Roman" pitchFamily="18" charset="0"/>
              </a:rPr>
              <a:t>Terror</a:t>
            </a:r>
            <a:r>
              <a:rPr lang="az-Latn-AZ" sz="2800" dirty="0">
                <a:latin typeface="Times New Roman" pitchFamily="18" charset="0"/>
                <a:cs typeface="Times New Roman" pitchFamily="18" charset="0"/>
              </a:rPr>
              <a:t>çuluqla mübarizədə və insan hüquqları sahəsində Avropa Şurası Nazirlər Komitəsinin rəhbər prinsipləri </a:t>
            </a:r>
            <a:r>
              <a:rPr lang="ru-RU" sz="2800" dirty="0">
                <a:latin typeface="Times New Roman" pitchFamily="18" charset="0"/>
                <a:cs typeface="Times New Roman" pitchFamily="18" charset="0"/>
              </a:rPr>
              <a:t>11.07.2002</a:t>
            </a:r>
            <a:endParaRPr lang="ru-RU" sz="2800" dirty="0"/>
          </a:p>
        </p:txBody>
      </p:sp>
    </p:spTree>
    <p:extLst>
      <p:ext uri="{BB962C8B-B14F-4D97-AF65-F5344CB8AC3E}">
        <p14:creationId xmlns:p14="http://schemas.microsoft.com/office/powerpoint/2010/main" val="267665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627063" lvl="2" indent="0" algn="ctr">
              <a:buNone/>
            </a:pPr>
            <a:r>
              <a:rPr lang="az-Latn-AZ" sz="2400" b="1" dirty="0" smtClean="0">
                <a:latin typeface="Times New Roman" pitchFamily="18" charset="0"/>
                <a:cs typeface="Times New Roman" pitchFamily="18" charset="0"/>
              </a:rPr>
              <a:t>Səmərəli hüquq-müdafiə vasitələri hüququ</a:t>
            </a:r>
          </a:p>
          <a:p>
            <a:pPr marL="627063" lvl="2" indent="0" algn="ctr">
              <a:buNone/>
            </a:pPr>
            <a:r>
              <a:rPr lang="az-Latn-AZ" sz="2400" dirty="0" smtClean="0">
                <a:latin typeface="Times New Roman" pitchFamily="18" charset="0"/>
                <a:cs typeface="Times New Roman" pitchFamily="18" charset="0"/>
              </a:rPr>
              <a:t>Bu Konvensiyada təsbit olunmuş hüquq və azadlıqları pozulan hər kəs hətda bu pozulma rəsmi fəaliyyət göstərən şəxslər tərəfindən törədildikdə belə dövlət orqanları qarşısında səmərəli hüquq müdafiə vasitələrinə malikdir. </a:t>
            </a:r>
          </a:p>
        </p:txBody>
      </p:sp>
      <p:sp>
        <p:nvSpPr>
          <p:cNvPr id="3" name="Заголовок 2"/>
          <p:cNvSpPr>
            <a:spLocks noGrp="1"/>
          </p:cNvSpPr>
          <p:nvPr>
            <p:ph type="title"/>
          </p:nvPr>
        </p:nvSpPr>
        <p:spPr/>
        <p:txBody>
          <a:bodyPr>
            <a:normAutofit fontScale="90000"/>
          </a:bodyPr>
          <a:lstStyle/>
          <a:p>
            <a:r>
              <a:rPr lang="az-Latn-AZ" dirty="0">
                <a:latin typeface="Times New Roman" pitchFamily="18" charset="0"/>
                <a:cs typeface="Times New Roman" pitchFamily="18" charset="0"/>
              </a:rPr>
              <a:t>13-cü maddə- səmərəli müdafiə vasitələrindən istifadə hüququ</a:t>
            </a:r>
            <a:endParaRPr lang="ru-RU" dirty="0"/>
          </a:p>
        </p:txBody>
      </p:sp>
    </p:spTree>
    <p:extLst>
      <p:ext uri="{BB962C8B-B14F-4D97-AF65-F5344CB8AC3E}">
        <p14:creationId xmlns:p14="http://schemas.microsoft.com/office/powerpoint/2010/main" val="275342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628800"/>
            <a:ext cx="7408333" cy="4497363"/>
          </a:xfrm>
        </p:spPr>
        <p:txBody>
          <a:bodyPr>
            <a:normAutofit fontScale="32500" lnSpcReduction="20000"/>
          </a:bodyPr>
          <a:lstStyle/>
          <a:p>
            <a:pPr marL="301943" lvl="1" indent="0" algn="ctr">
              <a:buNone/>
            </a:pPr>
            <a:r>
              <a:rPr lang="az-Latn-AZ" sz="6200" dirty="0" smtClean="0">
                <a:latin typeface="Times New Roman" pitchFamily="18" charset="0"/>
                <a:cs typeface="Times New Roman" pitchFamily="18" charset="0"/>
              </a:rPr>
              <a:t>	</a:t>
            </a:r>
          </a:p>
          <a:p>
            <a:pPr marL="301943" lvl="1" indent="0" algn="just">
              <a:buNone/>
            </a:pPr>
            <a:r>
              <a:rPr lang="en-US" sz="6200" dirty="0" smtClean="0">
                <a:latin typeface="Times New Roman" pitchFamily="18" charset="0"/>
                <a:cs typeface="Times New Roman" pitchFamily="18" charset="0"/>
              </a:rPr>
              <a:t>	</a:t>
            </a:r>
            <a:r>
              <a:rPr lang="az-Latn-AZ" sz="6200" dirty="0" smtClean="0">
                <a:latin typeface="Times New Roman" pitchFamily="18" charset="0"/>
                <a:cs typeface="Times New Roman" pitchFamily="18" charset="0"/>
              </a:rPr>
              <a:t>Bu Konvensiyada təsbit olunmuş hüquq və azadlıqlardan istifadə cins, irq, dərinin rəngi, dil, din, siyasi və digər baxışlar, milli və ya sosial mənşə,milli azlıqlara mənsubiyyət, əmlak vəziyyəti, doğum və ya digər hər hansı əlamətlərinə görə ayrı-seçkilik olmadan təmin olunmalıdır. </a:t>
            </a:r>
          </a:p>
          <a:p>
            <a:pPr marL="301943" lvl="1" indent="0" algn="just">
              <a:buNone/>
            </a:pPr>
            <a:endParaRPr lang="az-Latn-AZ" sz="6200" dirty="0" smtClean="0">
              <a:latin typeface="Times New Roman" pitchFamily="18" charset="0"/>
              <a:cs typeface="Times New Roman" pitchFamily="18" charset="0"/>
            </a:endParaRPr>
          </a:p>
          <a:p>
            <a:pPr marL="0" indent="0" algn="just">
              <a:buNone/>
            </a:pPr>
            <a:r>
              <a:rPr lang="az-Latn-AZ" sz="6200" b="1" dirty="0" smtClean="0">
                <a:latin typeface="Times New Roman" pitchFamily="18" charset="0"/>
                <a:cs typeface="Times New Roman" pitchFamily="18" charset="0"/>
              </a:rPr>
              <a:t>	Bekos </a:t>
            </a:r>
            <a:r>
              <a:rPr lang="az-Latn-AZ" sz="6200" b="1" dirty="0">
                <a:latin typeface="Times New Roman" pitchFamily="18" charset="0"/>
                <a:cs typeface="Times New Roman" pitchFamily="18" charset="0"/>
              </a:rPr>
              <a:t>və Kutropulos Yunanıstana qarşı (</a:t>
            </a:r>
            <a:r>
              <a:rPr lang="ru-RU" sz="6200" b="1" dirty="0">
                <a:latin typeface="Times New Roman" pitchFamily="18" charset="0"/>
                <a:cs typeface="Times New Roman" pitchFamily="18" charset="0"/>
              </a:rPr>
              <a:t>15250/02) 13</a:t>
            </a:r>
            <a:r>
              <a:rPr lang="az-Latn-AZ" sz="6200" b="1" dirty="0">
                <a:latin typeface="Times New Roman" pitchFamily="18" charset="0"/>
                <a:cs typeface="Times New Roman" pitchFamily="18" charset="0"/>
              </a:rPr>
              <a:t>.12. </a:t>
            </a:r>
            <a:r>
              <a:rPr lang="ru-RU" sz="6200" b="1" dirty="0">
                <a:latin typeface="Times New Roman" pitchFamily="18" charset="0"/>
                <a:cs typeface="Times New Roman" pitchFamily="18" charset="0"/>
              </a:rPr>
              <a:t>2005</a:t>
            </a:r>
            <a:r>
              <a:rPr lang="az-Latn-AZ" sz="6200" b="1" dirty="0">
                <a:latin typeface="Times New Roman" pitchFamily="18" charset="0"/>
                <a:cs typeface="Times New Roman" pitchFamily="18" charset="0"/>
              </a:rPr>
              <a:t>-ci il- </a:t>
            </a:r>
            <a:r>
              <a:rPr lang="az-Latn-AZ" sz="6200" dirty="0">
                <a:latin typeface="Times New Roman" pitchFamily="18" charset="0"/>
                <a:cs typeface="Times New Roman" pitchFamily="18" charset="0"/>
              </a:rPr>
              <a:t>Avropa Məhkəməsi belə qərar gəldi ki, ərizəçilərin polislərin əlində olarkən qorxu hissi, ruhi əzabları və alçaldılması sağlamlıqlarına yetirilən zərər kimi kifayət qədər ağır iztirab gətirir və polis əməkdaşlarının bu hərəkətləri 3-cü maddə kontekstində qeyri-insani və ləyaqəti </a:t>
            </a:r>
            <a:r>
              <a:rPr lang="az-Latn-AZ" sz="6200" dirty="0" smtClean="0">
                <a:latin typeface="Times New Roman" pitchFamily="18" charset="0"/>
                <a:cs typeface="Times New Roman" pitchFamily="18" charset="0"/>
              </a:rPr>
              <a:t>alçaldan </a:t>
            </a:r>
            <a:r>
              <a:rPr lang="az-Latn-AZ" sz="6200" dirty="0">
                <a:latin typeface="Times New Roman" pitchFamily="18" charset="0"/>
                <a:cs typeface="Times New Roman" pitchFamily="18" charset="0"/>
              </a:rPr>
              <a:t>rəftardır</a:t>
            </a:r>
            <a:endParaRPr lang="ru-RU" sz="6200" dirty="0">
              <a:latin typeface="Times New Roman" pitchFamily="18" charset="0"/>
              <a:cs typeface="Times New Roman" pitchFamily="18" charset="0"/>
            </a:endParaRPr>
          </a:p>
          <a:p>
            <a:pPr algn="just"/>
            <a:r>
              <a:rPr lang="ru-RU" b="1" dirty="0">
                <a:latin typeface="Times New Roman" pitchFamily="18" charset="0"/>
                <a:cs typeface="Times New Roman" pitchFamily="18" charset="0"/>
              </a:rPr>
              <a:t/>
            </a:r>
            <a:br>
              <a:rPr lang="ru-RU" b="1" dirty="0">
                <a:latin typeface="Times New Roman" pitchFamily="18" charset="0"/>
                <a:cs typeface="Times New Roman" pitchFamily="18" charset="0"/>
              </a:rPr>
            </a:br>
            <a:r>
              <a:rPr lang="ru-RU" b="1" dirty="0">
                <a:latin typeface="Times New Roman" pitchFamily="18" charset="0"/>
                <a:cs typeface="Times New Roman" pitchFamily="18" charset="0"/>
              </a:rPr>
              <a:t/>
            </a:r>
            <a:br>
              <a:rPr lang="ru-RU" b="1" dirty="0">
                <a:latin typeface="Times New Roman" pitchFamily="18" charset="0"/>
                <a:cs typeface="Times New Roman" pitchFamily="18" charset="0"/>
              </a:rPr>
            </a:br>
            <a:endParaRPr lang="ru-RU" b="1" dirty="0">
              <a:latin typeface="Times New Roman" pitchFamily="18" charset="0"/>
              <a:cs typeface="Times New Roman" pitchFamily="18" charset="0"/>
            </a:endParaRPr>
          </a:p>
          <a:p>
            <a:pPr lvl="2" algn="just"/>
            <a:endParaRPr lang="ru-RU" dirty="0" smtClean="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az-Latn-AZ" sz="3200" dirty="0">
                <a:latin typeface="Times New Roman" pitchFamily="18" charset="0"/>
                <a:cs typeface="Times New Roman" pitchFamily="18" charset="0"/>
              </a:rPr>
              <a:t>14-cü maddə - ayrı seçkiliyin qadağan olunması</a:t>
            </a:r>
            <a:r>
              <a:rPr lang="ru-RU" sz="3200" dirty="0">
                <a:latin typeface="Times New Roman" pitchFamily="18" charset="0"/>
                <a:cs typeface="Times New Roman" pitchFamily="18" charset="0"/>
              </a:rPr>
              <a:t/>
            </a:r>
            <a:br>
              <a:rPr lang="ru-RU" sz="3200" dirty="0">
                <a:latin typeface="Times New Roman" pitchFamily="18" charset="0"/>
                <a:cs typeface="Times New Roman" pitchFamily="18" charset="0"/>
              </a:rPr>
            </a:br>
            <a:endParaRPr lang="ru-RU" sz="3200" dirty="0"/>
          </a:p>
        </p:txBody>
      </p:sp>
    </p:spTree>
    <p:extLst>
      <p:ext uri="{BB962C8B-B14F-4D97-AF65-F5344CB8AC3E}">
        <p14:creationId xmlns:p14="http://schemas.microsoft.com/office/powerpoint/2010/main" val="561117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1000"/>
                                        <p:tgtEl>
                                          <p:spTgt spid="2">
                                            <p:txEl>
                                              <p:pRg st="4" end="4"/>
                                            </p:txEl>
                                          </p:spTgt>
                                        </p:tgtEl>
                                      </p:cBhvr>
                                    </p:animEffect>
                                    <p:anim calcmode="lin" valueType="num">
                                      <p:cBhvr>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lgn="just">
              <a:buNone/>
            </a:pPr>
            <a:r>
              <a:rPr lang="az-Latn-AZ"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52.2</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Azərbaycan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Respublikasının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hüdudlarından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kənara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məcburi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çıxarma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cəza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növü</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aşağıdakı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şəxslərə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şamil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edilmir</a:t>
            </a:r>
            <a:r>
              <a:rPr lang="en-US" dirty="0">
                <a:latin typeface="Times New Roman" pitchFamily="18" charset="0"/>
                <a:cs typeface="Times New Roman" pitchFamily="18" charset="0"/>
              </a:rPr>
              <a:t>:</a:t>
            </a:r>
            <a:endParaRPr lang="ru-RU" dirty="0">
              <a:latin typeface="Times New Roman" pitchFamily="18" charset="0"/>
              <a:cs typeface="Times New Roman" pitchFamily="18" charset="0"/>
            </a:endParaRPr>
          </a:p>
          <a:p>
            <a:pPr marL="0" indent="0" algn="just">
              <a:buNone/>
            </a:pPr>
            <a:r>
              <a:rPr lang="az-Latn-AZ"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52.2.7</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məcburi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çıxarıldığı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zaman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gedəcəyi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ölkədə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işgəncəyə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təqibə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məruz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biləcəyinə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ciddi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əsaslar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olduğu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ehtimal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şəxslərə</a:t>
            </a:r>
            <a:r>
              <a:rPr lang="en-US" dirty="0">
                <a:latin typeface="Times New Roman" pitchFamily="18" charset="0"/>
                <a:cs typeface="Times New Roman" pitchFamily="18" charset="0"/>
              </a:rPr>
              <a:t>.</a:t>
            </a:r>
            <a:endParaRPr lang="ru-RU" dirty="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Autofit/>
          </a:bodyPr>
          <a:lstStyle/>
          <a:p>
            <a:r>
              <a:rPr lang="en-US" sz="2800" b="1" dirty="0" err="1">
                <a:latin typeface="Times New Roman" pitchFamily="18" charset="0"/>
                <a:cs typeface="Times New Roman" pitchFamily="18" charset="0"/>
              </a:rPr>
              <a:t>Maddə</a:t>
            </a:r>
            <a:r>
              <a:rPr lang="en-US" sz="2800" b="1" dirty="0">
                <a:latin typeface="Times New Roman" pitchFamily="18" charset="0"/>
                <a:cs typeface="Times New Roman" pitchFamily="18" charset="0"/>
              </a:rPr>
              <a:t> 52. </a:t>
            </a:r>
            <a:r>
              <a:rPr lang="en-US" sz="2800" b="1" dirty="0" err="1">
                <a:latin typeface="Times New Roman" pitchFamily="18" charset="0"/>
                <a:cs typeface="Times New Roman" pitchFamily="18" charset="0"/>
              </a:rPr>
              <a:t>Azərbaycan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Respublikasının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hüdudlarından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kənara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məcburi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çıxarma</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86359008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lgn="ctr">
              <a:buNone/>
            </a:pPr>
            <a:r>
              <a:rPr lang="az-Latn-AZ"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Maddə</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3. </a:t>
            </a:r>
            <a:r>
              <a:rPr lang="en-US" b="1" dirty="0" err="1">
                <a:latin typeface="Times New Roman" pitchFamily="18" charset="0"/>
                <a:cs typeface="Times New Roman" pitchFamily="18" charset="0"/>
              </a:rPr>
              <a:t>Ekstradisiyadan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imtinanın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əsasları</a:t>
            </a:r>
            <a:r>
              <a:rPr lang="en-US" b="1" dirty="0">
                <a:latin typeface="Times New Roman" pitchFamily="18" charset="0"/>
                <a:cs typeface="Times New Roman" pitchFamily="18" charset="0"/>
              </a:rPr>
              <a:t> </a:t>
            </a:r>
            <a:endParaRPr lang="ru-RU" b="1" dirty="0" smtClean="0">
              <a:latin typeface="Times New Roman" pitchFamily="18" charset="0"/>
              <a:cs typeface="Times New Roman" pitchFamily="18" charset="0"/>
            </a:endParaRPr>
          </a:p>
          <a:p>
            <a:pPr marL="0" indent="0" algn="just">
              <a:buNone/>
            </a:pPr>
            <a:r>
              <a:rPr lang="az-Latn-AZ"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3.2.2</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verilməsi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nəticəsində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sorğu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şəxsin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sorğu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edən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dövlətdə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işgəncələrə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yaxud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qəddar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qeyri-insani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ləyaqəti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alçaldan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rəftara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yaxud</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cəzaya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məruz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qalacağını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güman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etməyə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kifayət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qədər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əsaslar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olduqda</a:t>
            </a:r>
            <a:r>
              <a:rPr lang="en-US" dirty="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en-US" sz="3600" b="1" dirty="0"/>
              <a:t/>
            </a:r>
            <a:br>
              <a:rPr lang="en-US" sz="3600" b="1" dirty="0"/>
            </a:br>
            <a:r>
              <a:rPr lang="en-US" sz="3600" b="1" dirty="0" err="1">
                <a:latin typeface="Times New Roman" pitchFamily="18" charset="0"/>
                <a:cs typeface="Times New Roman" pitchFamily="18" charset="0"/>
              </a:rPr>
              <a:t>Cinayət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törətmiş</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şəxslərin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verilməsi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ekstradisiya</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haqqında</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Azərbaycan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Respublikasının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Qanunu</a:t>
            </a:r>
            <a:r>
              <a:rPr lang="en-US" sz="3600" dirty="0"/>
              <a:t/>
            </a:r>
            <a:br>
              <a:rPr lang="en-US" sz="3600" dirty="0"/>
            </a:b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368707490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0" indent="0" algn="ctr">
              <a:buNone/>
            </a:pPr>
            <a:r>
              <a:rPr lang="ru-RU" b="1" dirty="0">
                <a:latin typeface="Times New Roman" pitchFamily="18" charset="0"/>
                <a:cs typeface="Times New Roman" pitchFamily="18" charset="0"/>
              </a:rPr>
              <a:t>«</a:t>
            </a:r>
            <a:r>
              <a:rPr lang="ru-RU" b="1" dirty="0" err="1">
                <a:latin typeface="Times New Roman" pitchFamily="18" charset="0"/>
                <a:cs typeface="Times New Roman" pitchFamily="18" charset="0"/>
              </a:rPr>
              <a:t>Ekstradisiya</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haqqında</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Avropa</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Konvensiyasına</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dair</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Azərbaycan</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Respublikasının</a:t>
            </a:r>
            <a:r>
              <a:rPr lang="ru-RU" b="1" dirty="0">
                <a:latin typeface="Times New Roman" pitchFamily="18" charset="0"/>
                <a:cs typeface="Times New Roman" pitchFamily="18" charset="0"/>
              </a:rPr>
              <a:t> </a:t>
            </a:r>
            <a:r>
              <a:rPr lang="ru-RU" b="1" dirty="0" err="1" smtClean="0">
                <a:latin typeface="Times New Roman" pitchFamily="18" charset="0"/>
                <a:cs typeface="Times New Roman" pitchFamily="18" charset="0"/>
              </a:rPr>
              <a:t>qeyd-şərtləri</a:t>
            </a:r>
            <a:endParaRPr lang="az-Latn-AZ" b="1" dirty="0" smtClean="0">
              <a:latin typeface="Times New Roman" pitchFamily="18" charset="0"/>
              <a:cs typeface="Times New Roman" pitchFamily="18" charset="0"/>
            </a:endParaRPr>
          </a:p>
          <a:p>
            <a:pPr marL="0" indent="0" algn="just">
              <a:buNone/>
            </a:pPr>
            <a:r>
              <a:rPr lang="az-Latn-AZ"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Konvensiyanın</a:t>
            </a:r>
            <a:r>
              <a:rPr lang="ru-RU" dirty="0">
                <a:latin typeface="Times New Roman" pitchFamily="18" charset="0"/>
                <a:cs typeface="Times New Roman" pitchFamily="18" charset="0"/>
              </a:rPr>
              <a:t> 1-ci </a:t>
            </a:r>
            <a:r>
              <a:rPr lang="ru-RU" dirty="0" err="1">
                <a:latin typeface="Times New Roman" pitchFamily="18" charset="0"/>
                <a:cs typeface="Times New Roman" pitchFamily="18" charset="0"/>
              </a:rPr>
              <a:t>maddəsinin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tətbiqi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ilə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əlaqədar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Azərbaycan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Respublikası</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verilməsi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nəticəsində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sorğu</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edilən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şəxsin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sorğu</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edən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dövlətdə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işgəncəyə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yaxud</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qəddar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qeyri-insani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ya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ləyaqəti</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alçaldan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rəftara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yaxud</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cəzaya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məruz</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qalacağını</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güman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etməyə</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kifayət</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qədər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əsaslar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olduqda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həmin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şəxsin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verilməsindən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imtina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edəcək</a:t>
            </a:r>
            <a:r>
              <a:rPr lang="ru-RU" dirty="0">
                <a:latin typeface="Times New Roman" pitchFamily="18" charset="0"/>
                <a:cs typeface="Times New Roman" pitchFamily="18" charset="0"/>
              </a:rPr>
              <a:t>».</a:t>
            </a:r>
          </a:p>
          <a:p>
            <a:endParaRPr lang="ru-RU" dirty="0"/>
          </a:p>
        </p:txBody>
      </p:sp>
      <p:sp>
        <p:nvSpPr>
          <p:cNvPr id="3" name="Заголовок 2"/>
          <p:cNvSpPr>
            <a:spLocks noGrp="1"/>
          </p:cNvSpPr>
          <p:nvPr>
            <p:ph type="title"/>
          </p:nvPr>
        </p:nvSpPr>
        <p:spPr/>
        <p:txBody>
          <a:bodyPr>
            <a:normAutofit fontScale="90000"/>
          </a:bodyPr>
          <a:lstStyle/>
          <a:p>
            <a:r>
              <a:rPr lang="ru-RU" sz="2700" b="1" dirty="0"/>
              <a:t/>
            </a:r>
            <a:br>
              <a:rPr lang="ru-RU" sz="2700" b="1" dirty="0"/>
            </a:br>
            <a:r>
              <a:rPr lang="az-Latn-AZ" sz="2700" b="1" dirty="0" smtClean="0"/>
              <a:t/>
            </a:r>
            <a:br>
              <a:rPr lang="az-Latn-AZ" sz="2700" b="1" dirty="0" smtClean="0"/>
            </a:br>
            <a:r>
              <a:rPr lang="ru-RU" sz="2800" b="1" dirty="0" err="1">
                <a:latin typeface="Times New Roman" pitchFamily="18" charset="0"/>
                <a:cs typeface="Times New Roman" pitchFamily="18" charset="0"/>
              </a:rPr>
              <a:t>Ekstradisiya</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haqqında</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Avropa</a:t>
            </a:r>
            <a:r>
              <a:rPr lang="ru-RU" sz="2800" b="1" dirty="0">
                <a:latin typeface="Times New Roman" pitchFamily="18" charset="0"/>
                <a:cs typeface="Times New Roman" pitchFamily="18" charset="0"/>
              </a:rPr>
              <a:t> </a:t>
            </a:r>
            <a:r>
              <a:rPr lang="ru-RU" sz="2800" b="1" dirty="0" err="1">
                <a:latin typeface="Times New Roman" pitchFamily="18" charset="0"/>
                <a:cs typeface="Times New Roman" pitchFamily="18" charset="0"/>
              </a:rPr>
              <a:t>Konvensiyası</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b="1" i="1" dirty="0" err="1">
                <a:latin typeface="Times New Roman" pitchFamily="18" charset="0"/>
                <a:cs typeface="Times New Roman" pitchFamily="18" charset="0"/>
              </a:rPr>
              <a:t>Strasburq</a:t>
            </a:r>
            <a:r>
              <a:rPr lang="ru-RU" sz="2800" b="1" i="1" dirty="0">
                <a:latin typeface="Times New Roman" pitchFamily="18" charset="0"/>
                <a:cs typeface="Times New Roman" pitchFamily="18" charset="0"/>
              </a:rPr>
              <a:t>, 13 </a:t>
            </a:r>
            <a:r>
              <a:rPr lang="ru-RU" sz="2800" b="1" i="1" dirty="0" err="1">
                <a:latin typeface="Times New Roman" pitchFamily="18" charset="0"/>
                <a:cs typeface="Times New Roman" pitchFamily="18" charset="0"/>
              </a:rPr>
              <a:t>dekabr</a:t>
            </a:r>
            <a:r>
              <a:rPr lang="ru-RU" sz="2800" b="1" i="1" dirty="0">
                <a:latin typeface="Times New Roman" pitchFamily="18" charset="0"/>
                <a:cs typeface="Times New Roman" pitchFamily="18" charset="0"/>
              </a:rPr>
              <a:t> 1957-ci </a:t>
            </a:r>
            <a:r>
              <a:rPr lang="ru-RU" sz="2800" b="1" i="1" dirty="0" err="1">
                <a:latin typeface="Times New Roman" pitchFamily="18" charset="0"/>
                <a:cs typeface="Times New Roman" pitchFamily="18" charset="0"/>
              </a:rPr>
              <a:t>il</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az-Latn-AZ" sz="2800" b="1" dirty="0">
                <a:latin typeface="Times New Roman" pitchFamily="18" charset="0"/>
                <a:cs typeface="Times New Roman" pitchFamily="18" charset="0"/>
              </a:rPr>
              <a:t>Ratifikasiya haqqında qanun </a:t>
            </a:r>
            <a:r>
              <a:rPr lang="ru-RU" sz="2800" b="1" dirty="0">
                <a:latin typeface="Times New Roman" pitchFamily="18" charset="0"/>
                <a:cs typeface="Times New Roman" pitchFamily="18" charset="0"/>
              </a:rPr>
              <a:t>17</a:t>
            </a:r>
            <a:r>
              <a:rPr lang="az-Latn-AZ" sz="2800" b="1" dirty="0">
                <a:latin typeface="Times New Roman" pitchFamily="18" charset="0"/>
                <a:cs typeface="Times New Roman" pitchFamily="18" charset="0"/>
              </a:rPr>
              <a:t>.05.</a:t>
            </a:r>
            <a:r>
              <a:rPr lang="ru-RU" sz="2800" b="1" dirty="0">
                <a:latin typeface="Times New Roman" pitchFamily="18" charset="0"/>
                <a:cs typeface="Times New Roman" pitchFamily="18" charset="0"/>
              </a:rPr>
              <a:t>2002</a:t>
            </a:r>
            <a:r>
              <a:rPr lang="az-Latn-AZ" sz="2800" b="1" dirty="0">
                <a:latin typeface="Times New Roman" pitchFamily="18" charset="0"/>
                <a:cs typeface="Times New Roman" pitchFamily="18" charset="0"/>
              </a:rPr>
              <a:t>.</a:t>
            </a:r>
            <a:r>
              <a:rPr lang="ru-RU" sz="2800" b="1" dirty="0">
                <a:latin typeface="Times New Roman" pitchFamily="18" charset="0"/>
                <a:cs typeface="Times New Roman" pitchFamily="18" charset="0"/>
              </a:rPr>
              <a:t> </a:t>
            </a:r>
            <a:r>
              <a:rPr lang="az-Latn-AZ" sz="2700" b="1" dirty="0"/>
              <a:t/>
            </a:r>
            <a:br>
              <a:rPr lang="az-Latn-AZ" sz="2700" b="1" dirty="0"/>
            </a:br>
            <a:r>
              <a:rPr lang="ru-RU" sz="2200" dirty="0"/>
              <a:t/>
            </a:r>
            <a:br>
              <a:rPr lang="ru-RU" sz="2200" dirty="0"/>
            </a:br>
            <a:endParaRPr lang="ru-RU" sz="2200" b="1" dirty="0"/>
          </a:p>
        </p:txBody>
      </p:sp>
    </p:spTree>
    <p:extLst>
      <p:ext uri="{BB962C8B-B14F-4D97-AF65-F5344CB8AC3E}">
        <p14:creationId xmlns:p14="http://schemas.microsoft.com/office/powerpoint/2010/main" val="351223561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0" indent="0">
              <a:buNone/>
            </a:pPr>
            <a:r>
              <a:rPr lang="az-Latn-AZ" b="1" dirty="0" smtClean="0">
                <a:latin typeface="Times New Roman" pitchFamily="18" charset="0"/>
                <a:cs typeface="Times New Roman" pitchFamily="18" charset="0"/>
              </a:rPr>
              <a:t>	Baysakov və başqaları Ukraynaya qarşı </a:t>
            </a:r>
          </a:p>
          <a:p>
            <a:pPr marL="0" indent="0" algn="just">
              <a:buNone/>
            </a:pPr>
            <a:r>
              <a:rPr lang="az-Latn-AZ" b="1" dirty="0" smtClean="0">
                <a:latin typeface="Times New Roman" pitchFamily="18" charset="0"/>
                <a:cs typeface="Times New Roman" pitchFamily="18" charset="0"/>
              </a:rPr>
              <a:t>(N 54131/08), 18 fevral 2010- </a:t>
            </a:r>
            <a:r>
              <a:rPr lang="az-Latn-AZ" dirty="0" smtClean="0">
                <a:latin typeface="Times New Roman" pitchFamily="18" charset="0"/>
                <a:cs typeface="Times New Roman" pitchFamily="18" charset="0"/>
              </a:rPr>
              <a:t>Qazaxıstanda insan hüquqları ilə bağlı vəziyyət haqqında BMT nin İşgəncələrə qarşı Komitəsinin, Human Rights Vatch-un və Beynəlxalq Amnistiya Təşkilatının məlumatına əsasən, bu ölkədə tutulan şəxslərlə pis rəftra  edilir, onlara dindirmə zamanı işgəncələrə verilir,  məhkumlar pis şəraitdə saxlanılır və onlara tibbi yardım göstərilmir. Buna görə də ərizəçinin verilməsi 3 –cü maddənin pozuntusu olacaq. </a:t>
            </a:r>
          </a:p>
        </p:txBody>
      </p:sp>
      <p:sp>
        <p:nvSpPr>
          <p:cNvPr id="3" name="Заголовок 2"/>
          <p:cNvSpPr>
            <a:spLocks noGrp="1"/>
          </p:cNvSpPr>
          <p:nvPr>
            <p:ph type="title"/>
          </p:nvPr>
        </p:nvSpPr>
        <p:spPr/>
        <p:txBody>
          <a:bodyPr>
            <a:normAutofit fontScale="90000"/>
          </a:bodyPr>
          <a:lstStyle/>
          <a:p>
            <a:r>
              <a:rPr lang="az-Latn-AZ" dirty="0" smtClean="0">
                <a:latin typeface="Times New Roman" pitchFamily="18" charset="0"/>
                <a:cs typeface="Times New Roman" pitchFamily="18" charset="0"/>
              </a:rPr>
              <a:t>Veriləcəyi ölkədə qəddar rəftara məruz qalmaq riski</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981162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pPr marL="0" indent="0" algn="just">
              <a:buNone/>
            </a:pPr>
            <a:r>
              <a:rPr lang="az-Latn-AZ" dirty="0" smtClean="0">
                <a:latin typeface="Times New Roman" pitchFamily="18" charset="0"/>
                <a:cs typeface="Times New Roman" pitchFamily="18" charset="0"/>
              </a:rPr>
              <a:t>	Dritt</a:t>
            </a:r>
            <a:r>
              <a:rPr lang="en-US" dirty="0">
                <a:latin typeface="Times New Roman" pitchFamily="18" charset="0"/>
                <a:cs typeface="Times New Roman" pitchFamily="18" charset="0"/>
              </a:rPr>
              <a:t>w</a:t>
            </a:r>
            <a:r>
              <a:rPr lang="az-Latn-AZ" dirty="0">
                <a:latin typeface="Times New Roman" pitchFamily="18" charset="0"/>
                <a:cs typeface="Times New Roman" pitchFamily="18" charset="0"/>
              </a:rPr>
              <a:t>irkung effekti (fərdi təkcə hakimiyyət orqanları tərəfindən deyil, həmçinin üçüncü şəxs tərəfindən törədilən hüquq pozuntularından müdafiə edən </a:t>
            </a:r>
            <a:r>
              <a:rPr lang="az-Latn-AZ" dirty="0" smtClean="0">
                <a:latin typeface="Times New Roman" pitchFamily="18" charset="0"/>
                <a:cs typeface="Times New Roman" pitchFamily="18" charset="0"/>
              </a:rPr>
              <a:t>öhdəliklər)</a:t>
            </a:r>
            <a:endParaRPr lang="ru-RU" dirty="0">
              <a:latin typeface="Times New Roman" pitchFamily="18" charset="0"/>
              <a:cs typeface="Times New Roman" pitchFamily="18" charset="0"/>
            </a:endParaRPr>
          </a:p>
          <a:p>
            <a:pPr marL="0" indent="0" algn="just">
              <a:buNone/>
            </a:pPr>
            <a:r>
              <a:rPr lang="az-Latn-AZ" b="1" dirty="0" smtClean="0">
                <a:latin typeface="Times New Roman" pitchFamily="18" charset="0"/>
                <a:cs typeface="Times New Roman" pitchFamily="18" charset="0"/>
              </a:rPr>
              <a:t>	N Finlandiyaya qarşı iş </a:t>
            </a:r>
            <a:r>
              <a:rPr lang="en-US" b="1" dirty="0" smtClean="0">
                <a:latin typeface="Times New Roman" pitchFamily="18" charset="0"/>
                <a:cs typeface="Times New Roman" pitchFamily="18" charset="0"/>
              </a:rPr>
              <a:t>(N 38885/02)</a:t>
            </a:r>
            <a:r>
              <a:rPr lang="ru-RU" b="1" dirty="0">
                <a:latin typeface="Times New Roman" pitchFamily="18" charset="0"/>
                <a:cs typeface="Times New Roman" pitchFamily="18" charset="0"/>
              </a:rPr>
              <a:t> 26 </a:t>
            </a:r>
            <a:r>
              <a:rPr lang="az-Latn-AZ" b="1" dirty="0" smtClean="0">
                <a:latin typeface="Times New Roman" pitchFamily="18" charset="0"/>
                <a:cs typeface="Times New Roman" pitchFamily="18" charset="0"/>
              </a:rPr>
              <a:t>iyul </a:t>
            </a:r>
            <a:r>
              <a:rPr lang="ru-RU" b="1" dirty="0" smtClean="0">
                <a:latin typeface="Times New Roman" pitchFamily="18" charset="0"/>
                <a:cs typeface="Times New Roman" pitchFamily="18" charset="0"/>
              </a:rPr>
              <a:t>2005</a:t>
            </a:r>
            <a:r>
              <a:rPr lang="az-Latn-AZ" b="1" dirty="0" smtClean="0">
                <a:latin typeface="Times New Roman" pitchFamily="18" charset="0"/>
                <a:cs typeface="Times New Roman" pitchFamily="18" charset="0"/>
              </a:rPr>
              <a:t>-ci </a:t>
            </a:r>
            <a:r>
              <a:rPr lang="az-Latn-AZ" dirty="0" smtClean="0">
                <a:latin typeface="Times New Roman" pitchFamily="18" charset="0"/>
                <a:cs typeface="Times New Roman" pitchFamily="18" charset="0"/>
              </a:rPr>
              <a:t>il-ərizəçinin keçmiş prezidentə yaxın adam olduğunu nəzərə alaraq, məhkəmə müəyyən etdi ki onun yeni hakimiyyət tərəfindən pis rəftara məruz qalmaq riski hələ də davam edir və onun ölkədən Konqoya deportasiyası haqqında qərar 3 cü maddənin pozuntusudur</a:t>
            </a:r>
            <a:r>
              <a:rPr lang="az-Latn-AZ" dirty="0">
                <a:latin typeface="Times New Roman" pitchFamily="18" charset="0"/>
                <a:cs typeface="Times New Roman" pitchFamily="18" charset="0"/>
              </a:rPr>
              <a:t>.</a:t>
            </a:r>
            <a:endParaRPr lang="az-Latn-AZ" dirty="0" smtClean="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fontScale="90000"/>
          </a:bodyPr>
          <a:lstStyle/>
          <a:p>
            <a:r>
              <a:rPr lang="az-Latn-AZ" dirty="0" smtClean="0">
                <a:latin typeface="Times New Roman" pitchFamily="18" charset="0"/>
                <a:cs typeface="Times New Roman" pitchFamily="18" charset="0"/>
              </a:rPr>
              <a:t>3-cü şəxslər tərəfindən qəddar rəftara məruz qalmaq riski</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919450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az-Latn-AZ" dirty="0">
                <a:latin typeface="Times New Roman" pitchFamily="18" charset="0"/>
                <a:cs typeface="Times New Roman" pitchFamily="18" charset="0"/>
              </a:rPr>
              <a:t>Dövlətləri xüsusi diqqət göstərməyə çağırır:</a:t>
            </a:r>
          </a:p>
          <a:p>
            <a:r>
              <a:rPr lang="az-Latn-AZ" dirty="0">
                <a:latin typeface="Times New Roman" pitchFamily="18" charset="0"/>
                <a:cs typeface="Times New Roman" pitchFamily="18" charset="0"/>
              </a:rPr>
              <a:t>Dövlətdaxili hüquq müdafiə vasitələrinin effektivliyinə;</a:t>
            </a:r>
          </a:p>
          <a:p>
            <a:r>
              <a:rPr lang="az-Latn-AZ" dirty="0">
                <a:latin typeface="Times New Roman" pitchFamily="18" charset="0"/>
                <a:cs typeface="Times New Roman" pitchFamily="18" charset="0"/>
              </a:rPr>
              <a:t>Pozulmuş hüququ bərpa etmək qabiliyyətinə;</a:t>
            </a:r>
          </a:p>
          <a:p>
            <a:r>
              <a:rPr lang="az-Latn-AZ" dirty="0">
                <a:latin typeface="Times New Roman" pitchFamily="18" charset="0"/>
                <a:cs typeface="Times New Roman" pitchFamily="18" charset="0"/>
              </a:rPr>
              <a:t>Məhkəmənin qərarlarının icrasına nəzarətdə Nazirlər Komitəsi ilə əməkdaşlıq etməyə.</a:t>
            </a:r>
            <a:endParaRPr lang="ru-RU" dirty="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Autofit/>
          </a:bodyPr>
          <a:lstStyle/>
          <a:p>
            <a:r>
              <a:rPr lang="az-Latn-AZ" sz="2000" b="1" dirty="0">
                <a:latin typeface="Times New Roman" pitchFamily="18" charset="0"/>
                <a:cs typeface="Times New Roman" pitchFamily="18" charset="0"/>
              </a:rPr>
              <a:t>AVROPA İNSAN HÜQUQLARI MƏHKƏMƏSİNİN GƏLƏCƏYİNƏ HƏSR OLUNMUŞ YÜKSƏK SƏVİYYƏLİ KONFRANS. İZMİR BƏYANNAMƏSİ. 26-27 aprel 2011.</a:t>
            </a:r>
            <a:br>
              <a:rPr lang="az-Latn-AZ" sz="2000" b="1" dirty="0">
                <a:latin typeface="Times New Roman" pitchFamily="18" charset="0"/>
                <a:cs typeface="Times New Roman" pitchFamily="18" charset="0"/>
              </a:rPr>
            </a:br>
            <a:endParaRPr lang="ru-RU"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94862064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301943" lvl="1" indent="0" algn="just">
              <a:buNone/>
            </a:pPr>
            <a:r>
              <a:rPr lang="ru-RU" dirty="0" smtClean="0">
                <a:latin typeface="Times New Roman" pitchFamily="18" charset="0"/>
                <a:cs typeface="Times New Roman" pitchFamily="18" charset="0"/>
              </a:rPr>
              <a:t>	</a:t>
            </a:r>
            <a:r>
              <a:rPr lang="az-Latn-AZ" dirty="0" smtClean="0">
                <a:latin typeface="Times New Roman" pitchFamily="18" charset="0"/>
                <a:cs typeface="Times New Roman" pitchFamily="18" charset="0"/>
              </a:rPr>
              <a:t>Dublin Konvensiyası və II Dublin Reqlamenti ilə yaradılmış «Dublin» sistemi Avropa Birliyi ərazisində üçüncü dövlətlərin vətəndaşları tərəfindən verilmiş siyasi sığınacaq verilməsinə dair vəsadətlərə baxılması qaydasını müəyyən edir. Dublin sisteminin məqsədi eyni bir şəxs tərəfindən müxtəlif ölkələrdə sığınacaq verilməsinə dair bir neçə vəsadətin verilməsinin qarşısının alınmasıdır. Bu sistemə görə vəsadət yalnız bir dövlət tərəfindən baxıla bilər.</a:t>
            </a:r>
          </a:p>
          <a:p>
            <a:pPr marL="301943" lvl="1" indent="0" algn="just">
              <a:buNone/>
            </a:pPr>
            <a:r>
              <a:rPr lang="ru-RU" b="1" dirty="0" smtClean="0">
                <a:latin typeface="Times New Roman" pitchFamily="18" charset="0"/>
                <a:cs typeface="Times New Roman" pitchFamily="18" charset="0"/>
              </a:rPr>
              <a:t>	</a:t>
            </a:r>
            <a:r>
              <a:rPr lang="az-Latn-AZ" b="1" dirty="0" smtClean="0">
                <a:latin typeface="Times New Roman" pitchFamily="18" charset="0"/>
                <a:cs typeface="Times New Roman" pitchFamily="18" charset="0"/>
              </a:rPr>
              <a:t>M.S.S. Belçikaya və Yunanıstana qarşı</a:t>
            </a:r>
            <a:r>
              <a:rPr lang="ru-RU"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N</a:t>
            </a:r>
            <a:r>
              <a:rPr lang="ru-RU" b="1" dirty="0" smtClean="0">
                <a:latin typeface="Times New Roman" pitchFamily="18" charset="0"/>
                <a:cs typeface="Times New Roman" pitchFamily="18" charset="0"/>
              </a:rPr>
              <a:t> 30696/09,  21.01.2011</a:t>
            </a:r>
            <a:endParaRPr lang="ru-RU" b="1"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az-Latn-AZ" sz="3200" dirty="0" smtClean="0">
                <a:latin typeface="Times New Roman" pitchFamily="18" charset="0"/>
                <a:cs typeface="Times New Roman" pitchFamily="18" charset="0"/>
              </a:rPr>
              <a:t>Dublin mexanizminə görə ölkədən çıxarılma zamanı qəddar rəftara məruz qalmaq riski</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3382883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dirty="0" smtClean="0"/>
              <a:t/>
            </a:r>
            <a:br>
              <a:rPr lang="az-Latn-AZ" dirty="0" smtClean="0"/>
            </a:br>
            <a:r>
              <a:rPr lang="az-Latn-AZ" dirty="0" smtClean="0">
                <a:latin typeface="Times New Roman" pitchFamily="18" charset="0"/>
                <a:cs typeface="Times New Roman" pitchFamily="18" charset="0"/>
              </a:rPr>
              <a:t>Diqqətinizə görə təşəkkür edirik</a:t>
            </a:r>
            <a:endParaRPr lang="ru-RU" dirty="0">
              <a:latin typeface="Times New Roman" pitchFamily="18" charset="0"/>
              <a:cs typeface="Times New Roman" pitchFamily="18" charset="0"/>
            </a:endParaRPr>
          </a:p>
        </p:txBody>
      </p:sp>
      <p:sp>
        <p:nvSpPr>
          <p:cNvPr id="3" name="Текст 2"/>
          <p:cNvSpPr>
            <a:spLocks noGrp="1"/>
          </p:cNvSpPr>
          <p:nvPr>
            <p:ph type="body" idx="1"/>
          </p:nvPr>
        </p:nvSpPr>
        <p:spPr/>
        <p:txBody>
          <a:bodyPr>
            <a:noAutofit/>
          </a:bodyPr>
          <a:lstStyle/>
          <a:p>
            <a:r>
              <a:rPr lang="en-US" sz="2400" dirty="0" err="1" smtClean="0">
                <a:latin typeface="Times New Roman" pitchFamily="18" charset="0"/>
                <a:cs typeface="Times New Roman" pitchFamily="18" charset="0"/>
              </a:rPr>
              <a:t>Qanun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hamı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üçün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eynidir</a:t>
            </a:r>
            <a:r>
              <a:rPr lang="en-US" sz="2400" dirty="0">
                <a:latin typeface="Times New Roman" pitchFamily="18" charset="0"/>
                <a:cs typeface="Times New Roman" pitchFamily="18" charset="0"/>
              </a:rPr>
              <a:t>;</a:t>
            </a:r>
          </a:p>
          <a:p>
            <a:r>
              <a:rPr lang="en-US" sz="2400" dirty="0" err="1">
                <a:latin typeface="Times New Roman" pitchFamily="18" charset="0"/>
                <a:cs typeface="Times New Roman" pitchFamily="18" charset="0"/>
              </a:rPr>
              <a:t>ləyaqət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isə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hər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insanın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özü</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üçün</a:t>
            </a:r>
            <a:endParaRPr lang="en-US" sz="2400" dirty="0">
              <a:latin typeface="Times New Roman" pitchFamily="18" charset="0"/>
              <a:cs typeface="Times New Roman" pitchFamily="18" charset="0"/>
            </a:endParaRPr>
          </a:p>
          <a:p>
            <a:r>
              <a:rPr lang="en-US" sz="2400" dirty="0" err="1">
                <a:latin typeface="Times New Roman" pitchFamily="18" charset="0"/>
                <a:cs typeface="Times New Roman" pitchFamily="18" charset="0"/>
              </a:rPr>
              <a:t>könüllü</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qoyduğu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əlavə</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qadağalarla</a:t>
            </a:r>
            <a:r>
              <a:rPr lang="az-Latn-AZ"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müəyyənləşir</a:t>
            </a:r>
            <a:r>
              <a:rPr lang="en-US" sz="2400" dirty="0">
                <a:latin typeface="Times New Roman" pitchFamily="18" charset="0"/>
                <a:cs typeface="Times New Roman" pitchFamily="18" charset="0"/>
              </a:rPr>
              <a:t>.</a:t>
            </a:r>
          </a:p>
          <a:p>
            <a:r>
              <a:rPr lang="en-US" sz="2400" b="1" i="1" dirty="0" err="1">
                <a:latin typeface="Times New Roman" pitchFamily="18" charset="0"/>
                <a:cs typeface="Times New Roman" pitchFamily="18" charset="0"/>
              </a:rPr>
              <a:t>Əbu</a:t>
            </a:r>
            <a:r>
              <a:rPr lang="en-US" sz="2400" b="1" i="1" dirty="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Turxan</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48976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az-Latn-AZ" dirty="0">
                <a:latin typeface="Times New Roman" pitchFamily="18" charset="0"/>
                <a:cs typeface="Times New Roman" pitchFamily="18" charset="0"/>
              </a:rPr>
              <a:t>Konvensiyanın milli qanunvericilikdə təmin olunmasını;</a:t>
            </a:r>
          </a:p>
          <a:p>
            <a:r>
              <a:rPr lang="az-Latn-AZ" dirty="0">
                <a:latin typeface="Times New Roman" pitchFamily="18" charset="0"/>
                <a:cs typeface="Times New Roman" pitchFamily="18" charset="0"/>
              </a:rPr>
              <a:t>Qanunvericiliyi və məhkəmə təcrübəsini Konvensiyaya uyğunlaşdırmaq;</a:t>
            </a:r>
          </a:p>
          <a:p>
            <a:r>
              <a:rPr lang="az-Latn-AZ" dirty="0">
                <a:latin typeface="Times New Roman" pitchFamily="18" charset="0"/>
                <a:cs typeface="Times New Roman" pitchFamily="18" charset="0"/>
              </a:rPr>
              <a:t>Qanun layihələrinin hazırlanması zamanı onların Konvensiyaya uyğunluğuna baxılsın</a:t>
            </a:r>
          </a:p>
          <a:p>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Autofit/>
          </a:bodyPr>
          <a:lstStyle/>
          <a:p>
            <a:r>
              <a:rPr lang="az-Latn-AZ" sz="2000" b="1" dirty="0">
                <a:latin typeface="Times New Roman" pitchFamily="18" charset="0"/>
                <a:cs typeface="Times New Roman" pitchFamily="18" charset="0"/>
              </a:rPr>
              <a:t>AVROPA İNSAN HÜQUQLARI MƏHKƏMƏSİNİN GƏLƏCƏYİNƏ HƏSR OLUNMUŞ YÜKSƏK SƏVİYYƏLİ KONFRANS. BRAYTON BƏYANNAMƏSİ. 19-20 aprel 2012. </a:t>
            </a:r>
            <a:br>
              <a:rPr lang="az-Latn-AZ" sz="2000" b="1" dirty="0">
                <a:latin typeface="Times New Roman" pitchFamily="18" charset="0"/>
                <a:cs typeface="Times New Roman" pitchFamily="18" charset="0"/>
              </a:rPr>
            </a:br>
            <a:endParaRPr lang="ru-RU"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293573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az-Latn-AZ" dirty="0">
                <a:latin typeface="Times New Roman" pitchFamily="18" charset="0"/>
                <a:cs typeface="Times New Roman" pitchFamily="18" charset="0"/>
              </a:rPr>
              <a:t>İştirakçı-Dövlətləri öz üzərlərinə öhdəlik götürməyə çağırır: </a:t>
            </a:r>
          </a:p>
          <a:p>
            <a:r>
              <a:rPr lang="az-Latn-AZ" dirty="0">
                <a:latin typeface="Times New Roman" pitchFamily="18" charset="0"/>
                <a:cs typeface="Times New Roman" pitchFamily="18" charset="0"/>
              </a:rPr>
              <a:t>Məhkəmənin qərarlarını tam icra etmək;</a:t>
            </a:r>
          </a:p>
          <a:p>
            <a:r>
              <a:rPr lang="az-Latn-AZ" dirty="0">
                <a:latin typeface="Times New Roman" pitchFamily="18" charset="0"/>
                <a:cs typeface="Times New Roman" pitchFamily="18" charset="0"/>
              </a:rPr>
              <a:t>Oxşar pozuntuların baş verməsinin qarşısının alınması üçün tədbirlər görmək;</a:t>
            </a:r>
          </a:p>
          <a:p>
            <a:r>
              <a:rPr lang="az-Latn-AZ" dirty="0">
                <a:latin typeface="Times New Roman" pitchFamily="18" charset="0"/>
                <a:cs typeface="Times New Roman" pitchFamily="18" charset="0"/>
              </a:rPr>
              <a:t>Nazirlər Komitəsinin Tövsiyyələrinə əməl etmək.</a:t>
            </a:r>
          </a:p>
          <a:p>
            <a:endParaRPr lang="ru-RU" dirty="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a:bodyPr>
          <a:lstStyle/>
          <a:p>
            <a:r>
              <a:rPr lang="az-Latn-AZ" sz="2000" b="1" dirty="0">
                <a:latin typeface="Times New Roman" pitchFamily="18" charset="0"/>
                <a:cs typeface="Times New Roman" pitchFamily="18" charset="0"/>
              </a:rPr>
              <a:t>AVROPA İNSAN HÜQUQLARI MƏHKƏMƏSİNİN GƏLƏCƏYİNƏ HƏSR OLUNMUŞ YÜKSƏK SƏVİYYƏLİ KONFRANS. İNTERLAKEN BƏYANNAMƏSİ. 19 fevral 2010.</a:t>
            </a:r>
            <a:endParaRPr lang="ru-RU"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406545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lgn="just">
              <a:buNone/>
            </a:pPr>
            <a:r>
              <a:rPr lang="az-Latn-AZ"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6</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Azərbaycan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Respublikasının</a:t>
            </a:r>
            <a:r>
              <a:rPr lang="en-US" dirty="0">
                <a:latin typeface="Times New Roman" pitchFamily="18" charset="0"/>
                <a:cs typeface="Times New Roman" pitchFamily="18" charset="0"/>
              </a:rPr>
              <a:t> Ali </a:t>
            </a:r>
            <a:r>
              <a:rPr lang="en-US" dirty="0" err="1">
                <a:latin typeface="Times New Roman" pitchFamily="18" charset="0"/>
                <a:cs typeface="Times New Roman" pitchFamily="18" charset="0"/>
              </a:rPr>
              <a:t>Məhkəməsinə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Azərbaycan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Respublikasının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apellyasiya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məhkəmələrinə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Naxçıvan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Muxtar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Respublikasının</a:t>
            </a:r>
            <a:r>
              <a:rPr lang="en-US" dirty="0">
                <a:latin typeface="Times New Roman" pitchFamily="18" charset="0"/>
                <a:cs typeface="Times New Roman" pitchFamily="18" charset="0"/>
              </a:rPr>
              <a:t> Ali </a:t>
            </a:r>
            <a:r>
              <a:rPr lang="en-US" dirty="0" err="1">
                <a:latin typeface="Times New Roman" pitchFamily="18" charset="0"/>
                <a:cs typeface="Times New Roman" pitchFamily="18" charset="0"/>
              </a:rPr>
              <a:t>Məhkəməsinə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tövsiyə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edilsin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İnsan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Hüquqları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üzrə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Avropa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Məhkəməsinin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presedent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hüququnun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öyrənilməsi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işini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təşkil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etsinlər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onu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məhkəmə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təcrübəsində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nəzərə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alsınlar</a:t>
            </a:r>
            <a:r>
              <a:rPr lang="en-US" dirty="0">
                <a:latin typeface="Times New Roman" pitchFamily="18" charset="0"/>
                <a:cs typeface="Times New Roman" pitchFamily="18" charset="0"/>
              </a:rPr>
              <a:t> </a:t>
            </a:r>
            <a:endParaRPr lang="ru-RU" dirty="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Autofit/>
          </a:bodyPr>
          <a:lstStyle/>
          <a:p>
            <a:r>
              <a:rPr lang="en-US" sz="1800" b="1" dirty="0" err="1">
                <a:latin typeface="Times New Roman" pitchFamily="18" charset="0"/>
                <a:cs typeface="Times New Roman" pitchFamily="18" charset="0"/>
              </a:rPr>
              <a:t>Azərbaycan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Respublikasında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məhkəmə</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sisteminin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müasirləşdirilməsi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və</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Azərbaycan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Respublikasının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bəzi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qanunvericilik</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aktlarına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dəyişikliklər</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və</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əlavələr</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edilməsi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haqqında</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Azərbaycan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Respublikası</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Qanununun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tətbiq</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edilməsi</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barədə</a:t>
            </a:r>
            <a:r>
              <a:rPr lang="en-US" sz="1800" b="1" dirty="0">
                <a:latin typeface="Times New Roman" pitchFamily="18" charset="0"/>
                <a:cs typeface="Times New Roman" pitchFamily="18" charset="0"/>
              </a:rPr>
              <a:t> </a:t>
            </a:r>
            <a:br>
              <a:rPr lang="en-US" sz="1800" b="1" dirty="0">
                <a:latin typeface="Times New Roman" pitchFamily="18" charset="0"/>
                <a:cs typeface="Times New Roman" pitchFamily="18" charset="0"/>
              </a:rPr>
            </a:br>
            <a:r>
              <a:rPr lang="en-US" sz="1800" b="1" dirty="0" err="1">
                <a:latin typeface="Times New Roman" pitchFamily="18" charset="0"/>
                <a:cs typeface="Times New Roman" pitchFamily="18" charset="0"/>
              </a:rPr>
              <a:t>Azərbaycan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Respublikası</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Prezidentinin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Fərmanı</a:t>
            </a:r>
            <a:r>
              <a:rPr lang="en-US" sz="1800" b="1" dirty="0">
                <a:latin typeface="Times New Roman" pitchFamily="18" charset="0"/>
                <a:cs typeface="Times New Roman" pitchFamily="18" charset="0"/>
              </a:rPr>
              <a:t> 19 01 2006</a:t>
            </a:r>
            <a:r>
              <a:rPr lang="ru-RU" sz="1800" b="1" dirty="0"/>
              <a:t/>
            </a:r>
            <a:br>
              <a:rPr lang="ru-RU" sz="1800" b="1" dirty="0"/>
            </a:br>
            <a:endParaRPr lang="ru-RU" sz="1800" dirty="0"/>
          </a:p>
        </p:txBody>
      </p:sp>
    </p:spTree>
    <p:extLst>
      <p:ext uri="{BB962C8B-B14F-4D97-AF65-F5344CB8AC3E}">
        <p14:creationId xmlns:p14="http://schemas.microsoft.com/office/powerpoint/2010/main" val="4863109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4141</TotalTime>
  <Words>1047</Words>
  <Application>Microsoft Office PowerPoint</Application>
  <PresentationFormat>On-screen Show (4:3)</PresentationFormat>
  <Paragraphs>256</Paragraphs>
  <Slides>61</Slides>
  <Notes>1</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Волна</vt:lpstr>
      <vt:lpstr>«İnsan hüquq və əsas azadlıqlarının müdafiəsinə dair» Avropa Konvensiyasının 3-cü maddəsi</vt:lpstr>
      <vt:lpstr>Universal sənədlər</vt:lpstr>
      <vt:lpstr>Regional Sənədlər</vt:lpstr>
      <vt:lpstr>Tövsiyə xarakterli beynəlxalq sənədlər</vt:lpstr>
      <vt:lpstr>Subsidiarlıq Prinsipi- Avropa Konvensiyasının 1-ci maddəsi</vt:lpstr>
      <vt:lpstr>AVROPA İNSAN HÜQUQLARI MƏHKƏMƏSİNİN GƏLƏCƏYİNƏ HƏSR OLUNMUŞ YÜKSƏK SƏVİYYƏLİ KONFRANS. İZMİR BƏYANNAMƏSİ. 26-27 aprel 2011. </vt:lpstr>
      <vt:lpstr>AVROPA İNSAN HÜQUQLARI MƏHKƏMƏSİNİN GƏLƏCƏYİNƏ HƏSR OLUNMUŞ YÜKSƏK SƏVİYYƏLİ KONFRANS. BRAYTON BƏYANNAMƏSİ. 19-20 aprel 2012.  </vt:lpstr>
      <vt:lpstr>AVROPA İNSAN HÜQUQLARI MƏHKƏMƏSİNİN GƏLƏCƏYİNƏ HƏSR OLUNMUŞ YÜKSƏK SƏVİYYƏLİ KONFRANS. İNTERLAKEN BƏYANNAMƏSİ. 19 fevral 2010.</vt:lpstr>
      <vt:lpstr>Azərbaycan Respublikasında məhkəmə sisteminin müasirləşdirilməsi və «Azərbaycan Respublikasının bəzi qanunvericilik aktlarına dəyişikliklər və əlavələr edilməsi haqqında» Azərbaycan Respublikası Qanununun tətbiq edilməsi barədə  Azərbaycan Respublikası Prezidentinin Fərmanı 19 01 2006 </vt:lpstr>
      <vt:lpstr>Ədalət mühakiməsinin həyata keçirilməsi zamanı  “ İnsan hüquqlarının və əsas azadlıqlarının müdafiəsi haqqında” AVROPA KONVENSİYASI müddəalarının və İnsan Hüquqları üzrə Avropa Məhkəməsinin presedentlərinin tətbiqi haqqında Azərbaycan Respublikası ALİ MƏHKƏMƏSİ PLENUMUNUN QƏRARI. 30.03.2006.</vt:lpstr>
      <vt:lpstr>Azərbaycan Respublikasının Konstitusiyası </vt:lpstr>
      <vt:lpstr>NORMATİV HÜQUQİ AKTLAR HAQQINDA KONSTİTUSİYA QANUNU</vt:lpstr>
      <vt:lpstr>Məhkəmələr və hakimlər haqqında Qanun</vt:lpstr>
      <vt:lpstr>Azərbaycan Respublikasının Konstitusiyasının 46-cı maddəsi.  Şərəf və ləyaqətin müdafiəsi hüququ </vt:lpstr>
      <vt:lpstr>Digər qanunlar</vt:lpstr>
      <vt:lpstr>İnsan hüquq və əsas azadlıqlarının müdafiəsi haqqında Avropa Konvensiyası. 4 noyabr 1954</vt:lpstr>
      <vt:lpstr>Anlayışlar</vt:lpstr>
      <vt:lpstr>Minimal qəddarlıq dərəcəsi prinsipi </vt:lpstr>
      <vt:lpstr>Qeyri-insani rəftar</vt:lpstr>
      <vt:lpstr>Ləyaqəti alçaldan rəftar</vt:lpstr>
      <vt:lpstr>Qeyri-insani və ləyaqəti alçaldan rəftar</vt:lpstr>
      <vt:lpstr>Tərif </vt:lpstr>
      <vt:lpstr>Qeyri-insani ya ləyaqəti alçaldan rəftar</vt:lpstr>
      <vt:lpstr>BMT Baş Assambleyasının 3452 saylı Qətnaməsi</vt:lpstr>
      <vt:lpstr>İşgəncələrə qarşı BMT Konvensiyası 1987</vt:lpstr>
      <vt:lpstr>İşgəncənin elementləri</vt:lpstr>
      <vt:lpstr> Yetirilən iztirabın intensivliyi və ağırlıq dərəcəsi aşağıdakı faktorlarla müəyyən edilir: </vt:lpstr>
      <vt:lpstr>Rəftar</vt:lpstr>
      <vt:lpstr>Cəza</vt:lpstr>
      <vt:lpstr>Dindirmə zamanı işgəncə</vt:lpstr>
      <vt:lpstr>Dindirmə zamanı işgəncə</vt:lpstr>
      <vt:lpstr>Dindirmə zamanı işgəncə</vt:lpstr>
      <vt:lpstr>Sübutetmə yükü</vt:lpstr>
      <vt:lpstr> Tutulma zamanı ləyaqəti alçaldan rəftar </vt:lpstr>
      <vt:lpstr>Dindirilmə zamanı ləyaqəti alçaldan rəftar</vt:lpstr>
      <vt:lpstr>Dindirmə zamanı ölümlə nəticələnən rəftar</vt:lpstr>
      <vt:lpstr>Tutulduqdan sonra yoxa çıxma</vt:lpstr>
      <vt:lpstr>Tutulmuş şəxslərin və məhbusların qeydiyyatı</vt:lpstr>
      <vt:lpstr>Həbsdə təkbaşına saxlama </vt:lpstr>
      <vt:lpstr>Kameranın dolu olması</vt:lpstr>
      <vt:lpstr>Məcburi yedizdirilmə</vt:lpstr>
      <vt:lpstr>Məcburi qusdurulma</vt:lpstr>
      <vt:lpstr>Tez-tez məhbusların şəxsi axtarılması</vt:lpstr>
      <vt:lpstr>Tez-tez yerdəyişmə</vt:lpstr>
      <vt:lpstr>Işgəncələrə qarşı Avropa Komitəsi</vt:lpstr>
      <vt:lpstr>3-cü maddə Konvensiya kontekstində</vt:lpstr>
      <vt:lpstr>2-ci maddə yaşamaq hüququ- ölüm hökmünün icrası üsulu qeyri-insani cəza kimi</vt:lpstr>
      <vt:lpstr>Müvəqqəti tədbirlər-Reqlamentin 39-cu qaydası </vt:lpstr>
      <vt:lpstr>Ölüm kamerası sindromu- 3-cü maddəni pozur </vt:lpstr>
      <vt:lpstr>6-cı maddə - Ədalətsiz məhkəmə araşdırılması nəticəsində çıxarılmış ölüm hökmü</vt:lpstr>
      <vt:lpstr>15-ci maddə-fövqəladə hallar zamanı məhdudlaşdırma </vt:lpstr>
      <vt:lpstr>Terrorçuluqla mübarizədə və insan hüquqları sahəsində Avropa Şurası Nazirlər Komitəsinin rəhbər prinsipləri 11.07.2002</vt:lpstr>
      <vt:lpstr>13-cü maddə- səmərəli müdafiə vasitələrindən istifadə hüququ</vt:lpstr>
      <vt:lpstr>14-cü maddə - ayrı seçkiliyin qadağan olunması </vt:lpstr>
      <vt:lpstr>Maddə 52. Azərbaycan Respublikasının hüdudlarından kənara məcburi çıxarma </vt:lpstr>
      <vt:lpstr> Cinayət törətmiş şəxslərin verilməsi (ekstradisiya) haqqında Azərbaycan Respublikasının Qanunu </vt:lpstr>
      <vt:lpstr>  Ekstradisiya haqqında Avropa Konvensiyası Strasburq, 13 dekabr 1957-ci il Ratifikasiya haqqında qanun 17.05.2002.   </vt:lpstr>
      <vt:lpstr>Veriləcəyi ölkədə qəddar rəftara məruz qalmaq riski</vt:lpstr>
      <vt:lpstr>3-cü şəxslər tərəfindən qəddar rəftara məruz qalmaq riski</vt:lpstr>
      <vt:lpstr>Dublin mexanizminə görə ölkədən çıxarılma zamanı qəddar rəftara məruz qalmaq riski</vt:lpstr>
      <vt:lpstr> Diqqətinizə görə təşəkkür edirik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hüquq və əsas azadlıqlarının müdafiəsinə dair Avropa Konvensiyasının 3-cü maddəsi</dc:title>
  <dc:creator>USER</dc:creator>
  <cp:lastModifiedBy>ROVSHANOVA Vafa</cp:lastModifiedBy>
  <cp:revision>178</cp:revision>
  <dcterms:created xsi:type="dcterms:W3CDTF">2016-01-05T08:48:17Z</dcterms:created>
  <dcterms:modified xsi:type="dcterms:W3CDTF">2016-07-02T11:32:02Z</dcterms:modified>
</cp:coreProperties>
</file>