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3"/>
  </p:notesMasterIdLst>
  <p:sldIdLst>
    <p:sldId id="274" r:id="rId2"/>
    <p:sldId id="275" r:id="rId3"/>
    <p:sldId id="276" r:id="rId4"/>
    <p:sldId id="277" r:id="rId5"/>
    <p:sldId id="278" r:id="rId6"/>
    <p:sldId id="279" r:id="rId7"/>
    <p:sldId id="280" r:id="rId8"/>
    <p:sldId id="281" r:id="rId9"/>
    <p:sldId id="283" r:id="rId10"/>
    <p:sldId id="284" r:id="rId11"/>
    <p:sldId id="282" r:id="rId12"/>
    <p:sldId id="286" r:id="rId13"/>
    <p:sldId id="263" r:id="rId14"/>
    <p:sldId id="289" r:id="rId15"/>
    <p:sldId id="292" r:id="rId16"/>
    <p:sldId id="293" r:id="rId17"/>
    <p:sldId id="285" r:id="rId18"/>
    <p:sldId id="288" r:id="rId19"/>
    <p:sldId id="295" r:id="rId20"/>
    <p:sldId id="287" r:id="rId21"/>
    <p:sldId id="291" r:id="rId22"/>
    <p:sldId id="290" r:id="rId23"/>
    <p:sldId id="294" r:id="rId24"/>
    <p:sldId id="296" r:id="rId25"/>
    <p:sldId id="264" r:id="rId26"/>
    <p:sldId id="297" r:id="rId27"/>
    <p:sldId id="298" r:id="rId28"/>
    <p:sldId id="299" r:id="rId29"/>
    <p:sldId id="300" r:id="rId30"/>
    <p:sldId id="301" r:id="rId31"/>
    <p:sldId id="273" r:id="rId3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8680A0B-9EFF-4593-9EE7-5CD5D7107247}" type="datetimeFigureOut">
              <a:rPr lang="ru-RU"/>
              <a:pPr>
                <a:defRPr/>
              </a:pPr>
              <a:t>02.07.2016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8DBD3F1-7050-4761-A23D-3D90B1275629}" type="slidenum">
              <a:rPr lang="ru-RU"/>
              <a:pPr>
                <a:defRPr/>
              </a:pPr>
              <a:t>‹#›</a:t>
            </a:fld>
            <a:endParaRPr lang="ru-RU"/>
          </a:p>
        </p:txBody>
      </p:sp>
    </p:spTree>
    <p:extLst>
      <p:ext uri="{BB962C8B-B14F-4D97-AF65-F5344CB8AC3E}">
        <p14:creationId xmlns:p14="http://schemas.microsoft.com/office/powerpoint/2010/main" val="477724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Date Placeholder 9"/>
          <p:cNvSpPr>
            <a:spLocks noGrp="1"/>
          </p:cNvSpPr>
          <p:nvPr>
            <p:ph type="dt" sz="half" idx="10"/>
          </p:nvPr>
        </p:nvSpPr>
        <p:spPr/>
        <p:txBody>
          <a:bodyPr/>
          <a:lstStyle>
            <a:lvl1pPr>
              <a:defRPr/>
            </a:lvl1pPr>
          </a:lstStyle>
          <a:p>
            <a:pPr>
              <a:defRPr/>
            </a:pPr>
            <a:fld id="{4F2DAA73-838B-428E-9522-D5CEB1BADD0C}" type="datetimeFigureOut">
              <a:rPr lang="ru-RU"/>
              <a:pPr>
                <a:defRPr/>
              </a:pPr>
              <a:t>02.07.2016</a:t>
            </a:fld>
            <a:endParaRPr lang="ru-RU"/>
          </a:p>
        </p:txBody>
      </p:sp>
      <p:sp>
        <p:nvSpPr>
          <p:cNvPr id="5" name="Footer Placeholder 21"/>
          <p:cNvSpPr>
            <a:spLocks noGrp="1"/>
          </p:cNvSpPr>
          <p:nvPr>
            <p:ph type="ftr" sz="quarter" idx="11"/>
          </p:nvPr>
        </p:nvSpPr>
        <p:spPr/>
        <p:txBody>
          <a:bodyPr/>
          <a:lstStyle>
            <a:lvl1pPr>
              <a:defRPr/>
            </a:lvl1pPr>
          </a:lstStyle>
          <a:p>
            <a:pPr>
              <a:defRPr/>
            </a:pPr>
            <a:endParaRPr lang="ru-RU"/>
          </a:p>
        </p:txBody>
      </p:sp>
      <p:sp>
        <p:nvSpPr>
          <p:cNvPr id="6" name="Slide Number Placeholder 17"/>
          <p:cNvSpPr>
            <a:spLocks noGrp="1"/>
          </p:cNvSpPr>
          <p:nvPr>
            <p:ph type="sldNum" sz="quarter" idx="12"/>
          </p:nvPr>
        </p:nvSpPr>
        <p:spPr/>
        <p:txBody>
          <a:bodyPr/>
          <a:lstStyle>
            <a:lvl1pPr>
              <a:defRPr/>
            </a:lvl1pPr>
          </a:lstStyle>
          <a:p>
            <a:pPr>
              <a:defRPr/>
            </a:pPr>
            <a:fld id="{9A5C7513-6A98-4382-BA91-EECDA20EC88A}"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9"/>
          <p:cNvSpPr>
            <a:spLocks noGrp="1"/>
          </p:cNvSpPr>
          <p:nvPr>
            <p:ph type="dt" sz="half" idx="10"/>
          </p:nvPr>
        </p:nvSpPr>
        <p:spPr/>
        <p:txBody>
          <a:bodyPr/>
          <a:lstStyle>
            <a:lvl1pPr>
              <a:defRPr/>
            </a:lvl1pPr>
          </a:lstStyle>
          <a:p>
            <a:pPr>
              <a:defRPr/>
            </a:pPr>
            <a:fld id="{155FE152-2191-4127-B832-5E28F98BDAD2}" type="datetimeFigureOut">
              <a:rPr lang="ru-RU"/>
              <a:pPr>
                <a:defRPr/>
              </a:pPr>
              <a:t>02.07.2016</a:t>
            </a:fld>
            <a:endParaRPr lang="ru-RU"/>
          </a:p>
        </p:txBody>
      </p:sp>
      <p:sp>
        <p:nvSpPr>
          <p:cNvPr id="5" name="Footer Placeholder 21"/>
          <p:cNvSpPr>
            <a:spLocks noGrp="1"/>
          </p:cNvSpPr>
          <p:nvPr>
            <p:ph type="ftr" sz="quarter" idx="11"/>
          </p:nvPr>
        </p:nvSpPr>
        <p:spPr/>
        <p:txBody>
          <a:bodyPr/>
          <a:lstStyle>
            <a:lvl1pPr>
              <a:defRPr/>
            </a:lvl1pPr>
          </a:lstStyle>
          <a:p>
            <a:pPr>
              <a:defRPr/>
            </a:pPr>
            <a:endParaRPr lang="ru-RU"/>
          </a:p>
        </p:txBody>
      </p:sp>
      <p:sp>
        <p:nvSpPr>
          <p:cNvPr id="6" name="Slide Number Placeholder 17"/>
          <p:cNvSpPr>
            <a:spLocks noGrp="1"/>
          </p:cNvSpPr>
          <p:nvPr>
            <p:ph type="sldNum" sz="quarter" idx="12"/>
          </p:nvPr>
        </p:nvSpPr>
        <p:spPr/>
        <p:txBody>
          <a:bodyPr/>
          <a:lstStyle>
            <a:lvl1pPr>
              <a:defRPr/>
            </a:lvl1pPr>
          </a:lstStyle>
          <a:p>
            <a:pPr>
              <a:defRPr/>
            </a:pPr>
            <a:fld id="{5FF5A9D8-D261-4AD9-8BF3-D5A609B4062E}"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9"/>
          <p:cNvSpPr>
            <a:spLocks noGrp="1"/>
          </p:cNvSpPr>
          <p:nvPr>
            <p:ph type="dt" sz="half" idx="10"/>
          </p:nvPr>
        </p:nvSpPr>
        <p:spPr/>
        <p:txBody>
          <a:bodyPr/>
          <a:lstStyle>
            <a:lvl1pPr>
              <a:defRPr/>
            </a:lvl1pPr>
          </a:lstStyle>
          <a:p>
            <a:pPr>
              <a:defRPr/>
            </a:pPr>
            <a:fld id="{F455F8DD-35C3-445B-831D-7CD2F22AA25F}" type="datetimeFigureOut">
              <a:rPr lang="ru-RU"/>
              <a:pPr>
                <a:defRPr/>
              </a:pPr>
              <a:t>02.07.2016</a:t>
            </a:fld>
            <a:endParaRPr lang="ru-RU"/>
          </a:p>
        </p:txBody>
      </p:sp>
      <p:sp>
        <p:nvSpPr>
          <p:cNvPr id="5" name="Footer Placeholder 21"/>
          <p:cNvSpPr>
            <a:spLocks noGrp="1"/>
          </p:cNvSpPr>
          <p:nvPr>
            <p:ph type="ftr" sz="quarter" idx="11"/>
          </p:nvPr>
        </p:nvSpPr>
        <p:spPr/>
        <p:txBody>
          <a:bodyPr/>
          <a:lstStyle>
            <a:lvl1pPr>
              <a:defRPr/>
            </a:lvl1pPr>
          </a:lstStyle>
          <a:p>
            <a:pPr>
              <a:defRPr/>
            </a:pPr>
            <a:endParaRPr lang="ru-RU"/>
          </a:p>
        </p:txBody>
      </p:sp>
      <p:sp>
        <p:nvSpPr>
          <p:cNvPr id="6" name="Slide Number Placeholder 17"/>
          <p:cNvSpPr>
            <a:spLocks noGrp="1"/>
          </p:cNvSpPr>
          <p:nvPr>
            <p:ph type="sldNum" sz="quarter" idx="12"/>
          </p:nvPr>
        </p:nvSpPr>
        <p:spPr/>
        <p:txBody>
          <a:bodyPr/>
          <a:lstStyle>
            <a:lvl1pPr>
              <a:defRPr/>
            </a:lvl1pPr>
          </a:lstStyle>
          <a:p>
            <a:pPr>
              <a:defRPr/>
            </a:pPr>
            <a:fld id="{1D5F3587-8364-4459-B008-F48973341CD0}"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850"/>
            <a:ext cx="8229600" cy="1143000"/>
          </a:xfrm>
        </p:spPr>
        <p:txBody>
          <a:bodyPr/>
          <a:lstStyle/>
          <a:p>
            <a:r>
              <a:rPr lang="ru-RU"/>
              <a:t>Образец заголовка</a:t>
            </a:r>
          </a:p>
        </p:txBody>
      </p:sp>
      <p:sp>
        <p:nvSpPr>
          <p:cNvPr id="3" name="Текст 2"/>
          <p:cNvSpPr>
            <a:spLocks noGrp="1"/>
          </p:cNvSpPr>
          <p:nvPr>
            <p:ph type="body" sz="half" idx="1"/>
          </p:nvPr>
        </p:nvSpPr>
        <p:spPr>
          <a:xfrm>
            <a:off x="457200" y="1935163"/>
            <a:ext cx="4038600" cy="43894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935163"/>
            <a:ext cx="4038600" cy="43894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Date Placeholder 9"/>
          <p:cNvSpPr>
            <a:spLocks noGrp="1"/>
          </p:cNvSpPr>
          <p:nvPr>
            <p:ph type="dt" sz="half" idx="10"/>
          </p:nvPr>
        </p:nvSpPr>
        <p:spPr/>
        <p:txBody>
          <a:bodyPr/>
          <a:lstStyle>
            <a:lvl1pPr>
              <a:defRPr/>
            </a:lvl1pPr>
          </a:lstStyle>
          <a:p>
            <a:pPr>
              <a:defRPr/>
            </a:pPr>
            <a:fld id="{19F03E92-6453-434F-B81A-734E95777A9B}" type="datetimeFigureOut">
              <a:rPr lang="ru-RU"/>
              <a:pPr>
                <a:defRPr/>
              </a:pPr>
              <a:t>02.07.2016</a:t>
            </a:fld>
            <a:endParaRPr lang="ru-RU"/>
          </a:p>
        </p:txBody>
      </p:sp>
      <p:sp>
        <p:nvSpPr>
          <p:cNvPr id="6" name="Footer Placeholder 21"/>
          <p:cNvSpPr>
            <a:spLocks noGrp="1"/>
          </p:cNvSpPr>
          <p:nvPr>
            <p:ph type="ftr" sz="quarter" idx="11"/>
          </p:nvPr>
        </p:nvSpPr>
        <p:spPr/>
        <p:txBody>
          <a:bodyPr/>
          <a:lstStyle>
            <a:lvl1pPr>
              <a:defRPr/>
            </a:lvl1pPr>
          </a:lstStyle>
          <a:p>
            <a:pPr>
              <a:defRPr/>
            </a:pPr>
            <a:endParaRPr lang="ru-RU"/>
          </a:p>
        </p:txBody>
      </p:sp>
      <p:sp>
        <p:nvSpPr>
          <p:cNvPr id="7" name="Slide Number Placeholder 17"/>
          <p:cNvSpPr>
            <a:spLocks noGrp="1"/>
          </p:cNvSpPr>
          <p:nvPr>
            <p:ph type="sldNum" sz="quarter" idx="12"/>
          </p:nvPr>
        </p:nvSpPr>
        <p:spPr/>
        <p:txBody>
          <a:bodyPr/>
          <a:lstStyle>
            <a:lvl1pPr>
              <a:defRPr/>
            </a:lvl1pPr>
          </a:lstStyle>
          <a:p>
            <a:pPr>
              <a:defRPr/>
            </a:pPr>
            <a:fld id="{308CAEB2-04AA-4FB9-AAE0-2E35B694EAC3}"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9"/>
          <p:cNvSpPr>
            <a:spLocks noGrp="1"/>
          </p:cNvSpPr>
          <p:nvPr>
            <p:ph type="dt" sz="half" idx="10"/>
          </p:nvPr>
        </p:nvSpPr>
        <p:spPr/>
        <p:txBody>
          <a:bodyPr/>
          <a:lstStyle>
            <a:lvl1pPr>
              <a:defRPr/>
            </a:lvl1pPr>
          </a:lstStyle>
          <a:p>
            <a:pPr>
              <a:defRPr/>
            </a:pPr>
            <a:fld id="{3865E4A5-A928-459F-8F71-829F4AC4F184}" type="datetimeFigureOut">
              <a:rPr lang="ru-RU"/>
              <a:pPr>
                <a:defRPr/>
              </a:pPr>
              <a:t>02.07.2016</a:t>
            </a:fld>
            <a:endParaRPr lang="ru-RU"/>
          </a:p>
        </p:txBody>
      </p:sp>
      <p:sp>
        <p:nvSpPr>
          <p:cNvPr id="5" name="Footer Placeholder 21"/>
          <p:cNvSpPr>
            <a:spLocks noGrp="1"/>
          </p:cNvSpPr>
          <p:nvPr>
            <p:ph type="ftr" sz="quarter" idx="11"/>
          </p:nvPr>
        </p:nvSpPr>
        <p:spPr/>
        <p:txBody>
          <a:bodyPr/>
          <a:lstStyle>
            <a:lvl1pPr>
              <a:defRPr/>
            </a:lvl1pPr>
          </a:lstStyle>
          <a:p>
            <a:pPr>
              <a:defRPr/>
            </a:pPr>
            <a:endParaRPr lang="ru-RU"/>
          </a:p>
        </p:txBody>
      </p:sp>
      <p:sp>
        <p:nvSpPr>
          <p:cNvPr id="6" name="Slide Number Placeholder 17"/>
          <p:cNvSpPr>
            <a:spLocks noGrp="1"/>
          </p:cNvSpPr>
          <p:nvPr>
            <p:ph type="sldNum" sz="quarter" idx="12"/>
          </p:nvPr>
        </p:nvSpPr>
        <p:spPr/>
        <p:txBody>
          <a:bodyPr/>
          <a:lstStyle>
            <a:lvl1pPr>
              <a:defRPr/>
            </a:lvl1pPr>
          </a:lstStyle>
          <a:p>
            <a:pPr>
              <a:defRPr/>
            </a:pPr>
            <a:fld id="{97D1C706-367F-4AF6-91F9-5B2AAF66E7A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Date Placeholder 9"/>
          <p:cNvSpPr>
            <a:spLocks noGrp="1"/>
          </p:cNvSpPr>
          <p:nvPr>
            <p:ph type="dt" sz="half" idx="10"/>
          </p:nvPr>
        </p:nvSpPr>
        <p:spPr/>
        <p:txBody>
          <a:bodyPr/>
          <a:lstStyle>
            <a:lvl1pPr>
              <a:defRPr/>
            </a:lvl1pPr>
          </a:lstStyle>
          <a:p>
            <a:pPr>
              <a:defRPr/>
            </a:pPr>
            <a:fld id="{C4EFCBFA-1B75-4FF8-9C56-4B5E4A280C7A}" type="datetimeFigureOut">
              <a:rPr lang="ru-RU"/>
              <a:pPr>
                <a:defRPr/>
              </a:pPr>
              <a:t>02.07.2016</a:t>
            </a:fld>
            <a:endParaRPr lang="ru-RU"/>
          </a:p>
        </p:txBody>
      </p:sp>
      <p:sp>
        <p:nvSpPr>
          <p:cNvPr id="5" name="Footer Placeholder 21"/>
          <p:cNvSpPr>
            <a:spLocks noGrp="1"/>
          </p:cNvSpPr>
          <p:nvPr>
            <p:ph type="ftr" sz="quarter" idx="11"/>
          </p:nvPr>
        </p:nvSpPr>
        <p:spPr/>
        <p:txBody>
          <a:bodyPr/>
          <a:lstStyle>
            <a:lvl1pPr>
              <a:defRPr/>
            </a:lvl1pPr>
          </a:lstStyle>
          <a:p>
            <a:pPr>
              <a:defRPr/>
            </a:pPr>
            <a:endParaRPr lang="ru-RU"/>
          </a:p>
        </p:txBody>
      </p:sp>
      <p:sp>
        <p:nvSpPr>
          <p:cNvPr id="6" name="Slide Number Placeholder 17"/>
          <p:cNvSpPr>
            <a:spLocks noGrp="1"/>
          </p:cNvSpPr>
          <p:nvPr>
            <p:ph type="sldNum" sz="quarter" idx="12"/>
          </p:nvPr>
        </p:nvSpPr>
        <p:spPr/>
        <p:txBody>
          <a:bodyPr/>
          <a:lstStyle>
            <a:lvl1pPr>
              <a:defRPr/>
            </a:lvl1pPr>
          </a:lstStyle>
          <a:p>
            <a:pPr>
              <a:defRPr/>
            </a:pPr>
            <a:fld id="{C273A681-FD21-4F85-BC2E-1943160337DB}"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9"/>
          <p:cNvSpPr>
            <a:spLocks noGrp="1"/>
          </p:cNvSpPr>
          <p:nvPr>
            <p:ph type="dt" sz="half" idx="10"/>
          </p:nvPr>
        </p:nvSpPr>
        <p:spPr/>
        <p:txBody>
          <a:bodyPr/>
          <a:lstStyle>
            <a:lvl1pPr>
              <a:defRPr/>
            </a:lvl1pPr>
          </a:lstStyle>
          <a:p>
            <a:pPr>
              <a:defRPr/>
            </a:pPr>
            <a:fld id="{13E270E1-B9D9-4F19-93A3-D0C0711EF0AC}" type="datetimeFigureOut">
              <a:rPr lang="ru-RU"/>
              <a:pPr>
                <a:defRPr/>
              </a:pPr>
              <a:t>02.07.2016</a:t>
            </a:fld>
            <a:endParaRPr lang="ru-RU"/>
          </a:p>
        </p:txBody>
      </p:sp>
      <p:sp>
        <p:nvSpPr>
          <p:cNvPr id="6" name="Footer Placeholder 21"/>
          <p:cNvSpPr>
            <a:spLocks noGrp="1"/>
          </p:cNvSpPr>
          <p:nvPr>
            <p:ph type="ftr" sz="quarter" idx="11"/>
          </p:nvPr>
        </p:nvSpPr>
        <p:spPr/>
        <p:txBody>
          <a:bodyPr/>
          <a:lstStyle>
            <a:lvl1pPr>
              <a:defRPr/>
            </a:lvl1pPr>
          </a:lstStyle>
          <a:p>
            <a:pPr>
              <a:defRPr/>
            </a:pPr>
            <a:endParaRPr lang="ru-RU"/>
          </a:p>
        </p:txBody>
      </p:sp>
      <p:sp>
        <p:nvSpPr>
          <p:cNvPr id="7" name="Slide Number Placeholder 17"/>
          <p:cNvSpPr>
            <a:spLocks noGrp="1"/>
          </p:cNvSpPr>
          <p:nvPr>
            <p:ph type="sldNum" sz="quarter" idx="12"/>
          </p:nvPr>
        </p:nvSpPr>
        <p:spPr/>
        <p:txBody>
          <a:bodyPr/>
          <a:lstStyle>
            <a:lvl1pPr>
              <a:defRPr/>
            </a:lvl1pPr>
          </a:lstStyle>
          <a:p>
            <a:pPr>
              <a:defRPr/>
            </a:pPr>
            <a:fld id="{87EC52ED-32F7-4EAC-9D60-3C44E31C266E}"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9"/>
          <p:cNvSpPr>
            <a:spLocks noGrp="1"/>
          </p:cNvSpPr>
          <p:nvPr>
            <p:ph type="dt" sz="half" idx="10"/>
          </p:nvPr>
        </p:nvSpPr>
        <p:spPr/>
        <p:txBody>
          <a:bodyPr/>
          <a:lstStyle>
            <a:lvl1pPr>
              <a:defRPr/>
            </a:lvl1pPr>
          </a:lstStyle>
          <a:p>
            <a:pPr>
              <a:defRPr/>
            </a:pPr>
            <a:fld id="{3E950997-23CE-40C1-9E07-B117C2325C36}" type="datetimeFigureOut">
              <a:rPr lang="ru-RU"/>
              <a:pPr>
                <a:defRPr/>
              </a:pPr>
              <a:t>02.07.2016</a:t>
            </a:fld>
            <a:endParaRPr lang="ru-RU"/>
          </a:p>
        </p:txBody>
      </p:sp>
      <p:sp>
        <p:nvSpPr>
          <p:cNvPr id="8" name="Footer Placeholder 21"/>
          <p:cNvSpPr>
            <a:spLocks noGrp="1"/>
          </p:cNvSpPr>
          <p:nvPr>
            <p:ph type="ftr" sz="quarter" idx="11"/>
          </p:nvPr>
        </p:nvSpPr>
        <p:spPr/>
        <p:txBody>
          <a:bodyPr/>
          <a:lstStyle>
            <a:lvl1pPr>
              <a:defRPr/>
            </a:lvl1pPr>
          </a:lstStyle>
          <a:p>
            <a:pPr>
              <a:defRPr/>
            </a:pPr>
            <a:endParaRPr lang="ru-RU"/>
          </a:p>
        </p:txBody>
      </p:sp>
      <p:sp>
        <p:nvSpPr>
          <p:cNvPr id="9" name="Slide Number Placeholder 17"/>
          <p:cNvSpPr>
            <a:spLocks noGrp="1"/>
          </p:cNvSpPr>
          <p:nvPr>
            <p:ph type="sldNum" sz="quarter" idx="12"/>
          </p:nvPr>
        </p:nvSpPr>
        <p:spPr/>
        <p:txBody>
          <a:bodyPr/>
          <a:lstStyle>
            <a:lvl1pPr>
              <a:defRPr/>
            </a:lvl1pPr>
          </a:lstStyle>
          <a:p>
            <a:pPr>
              <a:defRPr/>
            </a:pPr>
            <a:fld id="{63E46DB9-51A7-463C-A569-DF182420F12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Date Placeholder 9"/>
          <p:cNvSpPr>
            <a:spLocks noGrp="1"/>
          </p:cNvSpPr>
          <p:nvPr>
            <p:ph type="dt" sz="half" idx="10"/>
          </p:nvPr>
        </p:nvSpPr>
        <p:spPr/>
        <p:txBody>
          <a:bodyPr/>
          <a:lstStyle>
            <a:lvl1pPr>
              <a:defRPr/>
            </a:lvl1pPr>
          </a:lstStyle>
          <a:p>
            <a:pPr>
              <a:defRPr/>
            </a:pPr>
            <a:fld id="{C53B5A9B-761A-4255-8E67-9D3776B0751D}" type="datetimeFigureOut">
              <a:rPr lang="ru-RU"/>
              <a:pPr>
                <a:defRPr/>
              </a:pPr>
              <a:t>02.07.2016</a:t>
            </a:fld>
            <a:endParaRPr lang="ru-RU"/>
          </a:p>
        </p:txBody>
      </p:sp>
      <p:sp>
        <p:nvSpPr>
          <p:cNvPr id="4" name="Footer Placeholder 21"/>
          <p:cNvSpPr>
            <a:spLocks noGrp="1"/>
          </p:cNvSpPr>
          <p:nvPr>
            <p:ph type="ftr" sz="quarter" idx="11"/>
          </p:nvPr>
        </p:nvSpPr>
        <p:spPr/>
        <p:txBody>
          <a:bodyPr/>
          <a:lstStyle>
            <a:lvl1pPr>
              <a:defRPr/>
            </a:lvl1pPr>
          </a:lstStyle>
          <a:p>
            <a:pPr>
              <a:defRPr/>
            </a:pPr>
            <a:endParaRPr lang="ru-RU"/>
          </a:p>
        </p:txBody>
      </p:sp>
      <p:sp>
        <p:nvSpPr>
          <p:cNvPr id="5" name="Slide Number Placeholder 17"/>
          <p:cNvSpPr>
            <a:spLocks noGrp="1"/>
          </p:cNvSpPr>
          <p:nvPr>
            <p:ph type="sldNum" sz="quarter" idx="12"/>
          </p:nvPr>
        </p:nvSpPr>
        <p:spPr/>
        <p:txBody>
          <a:bodyPr/>
          <a:lstStyle>
            <a:lvl1pPr>
              <a:defRPr/>
            </a:lvl1pPr>
          </a:lstStyle>
          <a:p>
            <a:pPr>
              <a:defRPr/>
            </a:pPr>
            <a:fld id="{B5D0624B-66D6-466D-A03B-2E4DF9DEE581}"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A954124-B03B-4DAA-81FB-A63A650C3AC2}" type="datetimeFigureOut">
              <a:rPr lang="ru-RU"/>
              <a:pPr>
                <a:defRPr/>
              </a:pPr>
              <a:t>02.07.2016</a:t>
            </a:fld>
            <a:endParaRPr lang="ru-RU"/>
          </a:p>
        </p:txBody>
      </p:sp>
      <p:sp>
        <p:nvSpPr>
          <p:cNvPr id="3" name="Footer Placeholder 21"/>
          <p:cNvSpPr>
            <a:spLocks noGrp="1"/>
          </p:cNvSpPr>
          <p:nvPr>
            <p:ph type="ftr" sz="quarter" idx="11"/>
          </p:nvPr>
        </p:nvSpPr>
        <p:spPr/>
        <p:txBody>
          <a:bodyPr/>
          <a:lstStyle>
            <a:lvl1pPr>
              <a:defRPr/>
            </a:lvl1pPr>
          </a:lstStyle>
          <a:p>
            <a:pPr>
              <a:defRPr/>
            </a:pPr>
            <a:endParaRPr lang="ru-RU"/>
          </a:p>
        </p:txBody>
      </p:sp>
      <p:sp>
        <p:nvSpPr>
          <p:cNvPr id="4" name="Slide Number Placeholder 17"/>
          <p:cNvSpPr>
            <a:spLocks noGrp="1"/>
          </p:cNvSpPr>
          <p:nvPr>
            <p:ph type="sldNum" sz="quarter" idx="12"/>
          </p:nvPr>
        </p:nvSpPr>
        <p:spPr/>
        <p:txBody>
          <a:bodyPr/>
          <a:lstStyle>
            <a:lvl1pPr>
              <a:defRPr/>
            </a:lvl1pPr>
          </a:lstStyle>
          <a:p>
            <a:pPr>
              <a:defRPr/>
            </a:pPr>
            <a:fld id="{2BBD307D-228E-4AD9-90A6-946A84D86B7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9"/>
          <p:cNvSpPr>
            <a:spLocks noGrp="1"/>
          </p:cNvSpPr>
          <p:nvPr>
            <p:ph type="dt" sz="half" idx="10"/>
          </p:nvPr>
        </p:nvSpPr>
        <p:spPr/>
        <p:txBody>
          <a:bodyPr/>
          <a:lstStyle>
            <a:lvl1pPr>
              <a:defRPr/>
            </a:lvl1pPr>
          </a:lstStyle>
          <a:p>
            <a:pPr>
              <a:defRPr/>
            </a:pPr>
            <a:fld id="{5858D6A7-FF82-47D2-921E-3F65D2CA8F97}" type="datetimeFigureOut">
              <a:rPr lang="ru-RU"/>
              <a:pPr>
                <a:defRPr/>
              </a:pPr>
              <a:t>02.07.2016</a:t>
            </a:fld>
            <a:endParaRPr lang="ru-RU"/>
          </a:p>
        </p:txBody>
      </p:sp>
      <p:sp>
        <p:nvSpPr>
          <p:cNvPr id="6" name="Footer Placeholder 21"/>
          <p:cNvSpPr>
            <a:spLocks noGrp="1"/>
          </p:cNvSpPr>
          <p:nvPr>
            <p:ph type="ftr" sz="quarter" idx="11"/>
          </p:nvPr>
        </p:nvSpPr>
        <p:spPr/>
        <p:txBody>
          <a:bodyPr/>
          <a:lstStyle>
            <a:lvl1pPr>
              <a:defRPr/>
            </a:lvl1pPr>
          </a:lstStyle>
          <a:p>
            <a:pPr>
              <a:defRPr/>
            </a:pPr>
            <a:endParaRPr lang="ru-RU"/>
          </a:p>
        </p:txBody>
      </p:sp>
      <p:sp>
        <p:nvSpPr>
          <p:cNvPr id="7" name="Slide Number Placeholder 17"/>
          <p:cNvSpPr>
            <a:spLocks noGrp="1"/>
          </p:cNvSpPr>
          <p:nvPr>
            <p:ph type="sldNum" sz="quarter" idx="12"/>
          </p:nvPr>
        </p:nvSpPr>
        <p:spPr/>
        <p:txBody>
          <a:bodyPr/>
          <a:lstStyle>
            <a:lvl1pPr>
              <a:defRPr/>
            </a:lvl1pPr>
          </a:lstStyle>
          <a:p>
            <a:pPr>
              <a:defRPr/>
            </a:pPr>
            <a:fld id="{76F29489-67BB-4507-8060-9D4A7A9181A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smtClean="0"/>
              <a:t>Образец заголовка</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smtClean="0"/>
              <a:t>Образец текста</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Date Placeholder 4"/>
          <p:cNvSpPr>
            <a:spLocks noGrp="1"/>
          </p:cNvSpPr>
          <p:nvPr>
            <p:ph type="dt" sz="half" idx="10"/>
          </p:nvPr>
        </p:nvSpPr>
        <p:spPr/>
        <p:txBody>
          <a:bodyPr/>
          <a:lstStyle>
            <a:lvl1pPr>
              <a:defRPr/>
            </a:lvl1pPr>
          </a:lstStyle>
          <a:p>
            <a:pPr>
              <a:defRPr/>
            </a:pPr>
            <a:fld id="{66D09E12-898F-4718-8E56-B9132B16A70D}" type="datetimeFigureOut">
              <a:rPr lang="ru-RU"/>
              <a:pPr>
                <a:defRPr/>
              </a:pPr>
              <a:t>02.07.2016</a:t>
            </a:fld>
            <a:endParaRPr lang="ru-RU"/>
          </a:p>
        </p:txBody>
      </p:sp>
      <p:sp>
        <p:nvSpPr>
          <p:cNvPr id="10" name="Footer Placeholder 5"/>
          <p:cNvSpPr>
            <a:spLocks noGrp="1"/>
          </p:cNvSpPr>
          <p:nvPr>
            <p:ph type="ftr" sz="quarter" idx="11"/>
          </p:nvPr>
        </p:nvSpPr>
        <p:spPr/>
        <p:txBody>
          <a:bodyPr/>
          <a:lstStyle>
            <a:lvl1pPr>
              <a:defRPr/>
            </a:lvl1pPr>
          </a:lstStyle>
          <a:p>
            <a:pPr>
              <a:defRPr/>
            </a:pPr>
            <a:endParaRPr lang="ru-RU"/>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D1C7898A-95E1-4EE2-BC88-79FC5B09DD1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ru-RU" smtClean="0"/>
              <a:t>Образец заголовка</a:t>
            </a:r>
            <a:endParaRPr lang="en-US" smtClean="0"/>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70B141A4-F12A-4D56-BDC5-0D3DA364FE1F}" type="datetimeFigureOut">
              <a:rPr lang="ru-RU"/>
              <a:pPr>
                <a:defRPr/>
              </a:pPr>
              <a:t>02.07.2016</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351B135B-29F1-431B-86D3-F8A2B3EA85BE}" type="slidenum">
              <a:rPr lang="ru-RU"/>
              <a:pPr>
                <a:defRPr/>
              </a:pPr>
              <a:t>‹#›</a:t>
            </a:fld>
            <a:endParaRPr lang="ru-RU"/>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5" r:id="rId9"/>
    <p:sldLayoutId id="2147483742" r:id="rId10"/>
    <p:sldLayoutId id="2147483743" r:id="rId11"/>
    <p:sldLayoutId id="2147483744" r:id="rId12"/>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526DB0"/>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526DB0"/>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989AAC"/>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Grp="1"/>
          </p:cNvSpPr>
          <p:nvPr>
            <p:ph type="ctrTitle"/>
          </p:nvPr>
        </p:nvSpPr>
        <p:spPr>
          <a:xfrm>
            <a:off x="250825" y="765175"/>
            <a:ext cx="8642350" cy="2951163"/>
          </a:xfrm>
        </p:spPr>
        <p:txBody>
          <a:bodyPr tIns="45720" rIns="0"/>
          <a:lstStyle/>
          <a:p>
            <a:pPr algn="ctr" eaLnBrk="1" hangingPunct="1">
              <a:defRPr/>
            </a:pPr>
            <a:r>
              <a:rPr lang="en-US" sz="4000" dirty="0" smtClean="0">
                <a:solidFill>
                  <a:schemeClr val="tx2"/>
                </a:solidFill>
                <a:effectLst/>
                <a:latin typeface="Times New Roman" pitchFamily="18" charset="0"/>
              </a:rPr>
              <a:t>A</a:t>
            </a:r>
            <a:r>
              <a:rPr lang="az-Latn-AZ" sz="4000" dirty="0" smtClean="0">
                <a:solidFill>
                  <a:schemeClr val="tx2"/>
                </a:solidFill>
                <a:effectLst/>
                <a:latin typeface="Times New Roman" pitchFamily="18" charset="0"/>
              </a:rPr>
              <a:t>İ</a:t>
            </a:r>
            <a:r>
              <a:rPr lang="en-US" sz="4000" dirty="0" smtClean="0">
                <a:solidFill>
                  <a:schemeClr val="tx2"/>
                </a:solidFill>
                <a:effectLst/>
                <a:latin typeface="Times New Roman" pitchFamily="18" charset="0"/>
              </a:rPr>
              <a:t>HK-</a:t>
            </a:r>
            <a:r>
              <a:rPr lang="az-Latn-AZ" sz="4000" smtClean="0">
                <a:solidFill>
                  <a:schemeClr val="tx2"/>
                </a:solidFill>
                <a:effectLst/>
                <a:latin typeface="Times New Roman" pitchFamily="18" charset="0"/>
              </a:rPr>
              <a:t>nın 3-cü maddəsi: </a:t>
            </a:r>
            <a:br>
              <a:rPr lang="az-Latn-AZ" sz="4000" smtClean="0">
                <a:solidFill>
                  <a:schemeClr val="tx2"/>
                </a:solidFill>
                <a:effectLst/>
                <a:latin typeface="Times New Roman" pitchFamily="18" charset="0"/>
              </a:rPr>
            </a:br>
            <a:r>
              <a:rPr lang="az-Latn-AZ" sz="4000" smtClean="0">
                <a:solidFill>
                  <a:schemeClr val="tx2"/>
                </a:solidFill>
                <a:effectLst/>
                <a:latin typeface="Times New Roman" pitchFamily="18" charset="0"/>
              </a:rPr>
              <a:t>İşgəncəyə, qeyri-insani davranışa və ləyaqəti alçaldan rəftar və cəzaya məruz qalmama hüququ</a:t>
            </a:r>
            <a:r>
              <a:rPr lang="az-Latn-AZ" sz="4600" b="0" smtClean="0">
                <a:solidFill>
                  <a:schemeClr val="tx2"/>
                </a:solidFill>
                <a:effectLst/>
              </a:rPr>
              <a:t> </a:t>
            </a:r>
            <a:endParaRPr lang="ru-RU" sz="4600" b="0" smtClean="0">
              <a:solidFill>
                <a:schemeClr val="tx2"/>
              </a:solidFill>
              <a:effectLst/>
            </a:endParaRPr>
          </a:p>
        </p:txBody>
      </p:sp>
      <p:sp>
        <p:nvSpPr>
          <p:cNvPr id="15362" name="Rectangle 5"/>
          <p:cNvSpPr>
            <a:spLocks noGrp="1"/>
          </p:cNvSpPr>
          <p:nvPr>
            <p:ph type="subTitle" idx="1"/>
          </p:nvPr>
        </p:nvSpPr>
        <p:spPr>
          <a:xfrm>
            <a:off x="1371600" y="4652963"/>
            <a:ext cx="7448550" cy="1944687"/>
          </a:xfrm>
        </p:spPr>
        <p:txBody>
          <a:bodyPr lIns="91440" rIns="91440"/>
          <a:lstStyle/>
          <a:p>
            <a:pPr marR="0" eaLnBrk="1" hangingPunct="1"/>
            <a:endParaRPr lang="az-Latn-AZ" sz="3600" b="1" dirty="0" smtClean="0">
              <a:latin typeface="Times New Roman" pitchFamily="18" charset="0"/>
            </a:endParaRPr>
          </a:p>
          <a:p>
            <a:pPr marR="0" eaLnBrk="1" hangingPunct="1"/>
            <a:r>
              <a:rPr lang="az-Latn-AZ" sz="3600" b="1" i="1" dirty="0" smtClean="0">
                <a:latin typeface="Times New Roman" pitchFamily="18" charset="0"/>
              </a:rPr>
              <a:t>Lalə </a:t>
            </a:r>
            <a:r>
              <a:rPr lang="az-Latn-AZ" sz="3600" b="1" i="1" dirty="0" smtClean="0">
                <a:latin typeface="Times New Roman" pitchFamily="18" charset="0"/>
              </a:rPr>
              <a:t>Fərzəliyeva</a:t>
            </a:r>
            <a:endParaRPr lang="en-US" sz="3600" b="1" i="1" dirty="0" smtClean="0">
              <a:latin typeface="Times New Roman" pitchFamily="18" charset="0"/>
            </a:endParaRPr>
          </a:p>
          <a:p>
            <a:pPr marR="0" eaLnBrk="1" hangingPunct="1"/>
            <a:r>
              <a:rPr lang="en-US" sz="3600" b="1" i="1" dirty="0" smtClean="0">
                <a:latin typeface="Times New Roman" pitchFamily="18" charset="0"/>
              </a:rPr>
              <a:t>2016</a:t>
            </a:r>
            <a:endParaRPr lang="ru-RU" sz="3600" b="1" i="1" dirty="0" smtClean="0">
              <a:latin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a:xfrm>
            <a:off x="250825" y="620713"/>
            <a:ext cx="8713788" cy="863600"/>
          </a:xfrm>
        </p:spPr>
        <p:txBody>
          <a:bodyPr/>
          <a:lstStyle/>
          <a:p>
            <a:pPr algn="ctr" eaLnBrk="1" hangingPunct="1"/>
            <a:r>
              <a:rPr lang="az-Latn-AZ" sz="3200" b="1" smtClean="0">
                <a:latin typeface="Times New Roman" pitchFamily="18" charset="0"/>
              </a:rPr>
              <a:t>CM-in 133-cü maddəsi ilə BMT-in 1984-cü il Konvensiyasının qarşılıqlı əlaqəsi</a:t>
            </a:r>
            <a:endParaRPr lang="ru-RU" sz="3200" b="1" smtClean="0">
              <a:latin typeface="Times New Roman" pitchFamily="18" charset="0"/>
            </a:endParaRPr>
          </a:p>
        </p:txBody>
      </p:sp>
      <p:sp>
        <p:nvSpPr>
          <p:cNvPr id="24578" name="Rectangle 3"/>
          <p:cNvSpPr>
            <a:spLocks noGrp="1"/>
          </p:cNvSpPr>
          <p:nvPr>
            <p:ph type="body" idx="1"/>
          </p:nvPr>
        </p:nvSpPr>
        <p:spPr>
          <a:xfrm>
            <a:off x="250825" y="1484313"/>
            <a:ext cx="8713788" cy="5184775"/>
          </a:xfrm>
        </p:spPr>
        <p:txBody>
          <a:bodyPr/>
          <a:lstStyle/>
          <a:p>
            <a:pPr algn="just" eaLnBrk="1" hangingPunct="1"/>
            <a:r>
              <a:rPr lang="az-Latn-AZ" sz="2300" i="1" smtClean="0">
                <a:latin typeface="Times New Roman" pitchFamily="18" charset="0"/>
              </a:rPr>
              <a:t>- </a:t>
            </a:r>
            <a:r>
              <a:rPr lang="ru-RU" sz="2300" i="1" smtClean="0">
                <a:latin typeface="Times New Roman" pitchFamily="18" charset="0"/>
              </a:rPr>
              <a:t>“Bu Konvensiyanın məqsədlərindən ötrü “işgəncə” istənilən elə</a:t>
            </a:r>
            <a:r>
              <a:rPr lang="az-Latn-AZ" sz="2300" i="1" smtClean="0">
                <a:latin typeface="Times New Roman" pitchFamily="18" charset="0"/>
              </a:rPr>
              <a:t> </a:t>
            </a:r>
            <a:r>
              <a:rPr lang="ru-RU" sz="2300" i="1" smtClean="0">
                <a:latin typeface="Times New Roman" pitchFamily="18" charset="0"/>
              </a:rPr>
              <a:t>hərəkəti bildirir ki, həmin hərəkətlə</a:t>
            </a:r>
            <a:r>
              <a:rPr lang="az-Latn-AZ" sz="2300" i="1" smtClean="0">
                <a:latin typeface="Times New Roman" pitchFamily="18" charset="0"/>
              </a:rPr>
              <a:t> </a:t>
            </a:r>
            <a:r>
              <a:rPr lang="ru-RU" sz="2300" i="1" smtClean="0">
                <a:latin typeface="Times New Roman" pitchFamily="18" charset="0"/>
              </a:rPr>
              <a:t>hər hansı  şəxsdən və</a:t>
            </a:r>
            <a:r>
              <a:rPr lang="az-Latn-AZ" sz="2300" i="1" smtClean="0">
                <a:latin typeface="Times New Roman" pitchFamily="18" charset="0"/>
              </a:rPr>
              <a:t> </a:t>
            </a:r>
            <a:r>
              <a:rPr lang="ru-RU" sz="2300" i="1" smtClean="0">
                <a:latin typeface="Times New Roman" pitchFamily="18" charset="0"/>
              </a:rPr>
              <a:t>ya üçüncü şəxsdən məlumatlar və</a:t>
            </a:r>
            <a:r>
              <a:rPr lang="az-Latn-AZ" sz="2300" i="1" smtClean="0">
                <a:latin typeface="Times New Roman" pitchFamily="18" charset="0"/>
              </a:rPr>
              <a:t> </a:t>
            </a:r>
            <a:r>
              <a:rPr lang="ru-RU" sz="2300" i="1" smtClean="0">
                <a:latin typeface="Times New Roman" pitchFamily="18" charset="0"/>
              </a:rPr>
              <a:t>ya etiraflar almaq, onun və</a:t>
            </a:r>
            <a:r>
              <a:rPr lang="az-Latn-AZ" sz="2300" i="1" smtClean="0">
                <a:latin typeface="Times New Roman" pitchFamily="18" charset="0"/>
              </a:rPr>
              <a:t> </a:t>
            </a:r>
            <a:r>
              <a:rPr lang="ru-RU" sz="2300" i="1" smtClean="0">
                <a:latin typeface="Times New Roman" pitchFamily="18" charset="0"/>
              </a:rPr>
              <a:t>ya üçüncü şəxsin etdiyi və</a:t>
            </a:r>
            <a:r>
              <a:rPr lang="az-Latn-AZ" sz="2300" i="1" smtClean="0">
                <a:latin typeface="Times New Roman" pitchFamily="18" charset="0"/>
              </a:rPr>
              <a:t> </a:t>
            </a:r>
            <a:r>
              <a:rPr lang="ru-RU" sz="2300" i="1" smtClean="0">
                <a:latin typeface="Times New Roman" pitchFamily="18" charset="0"/>
              </a:rPr>
              <a:t>ya etməkdə şübhəli bilindiyi hərəkətə</a:t>
            </a:r>
            <a:r>
              <a:rPr lang="az-Latn-AZ" sz="2300" i="1" smtClean="0">
                <a:latin typeface="Times New Roman" pitchFamily="18" charset="0"/>
              </a:rPr>
              <a:t> </a:t>
            </a:r>
            <a:r>
              <a:rPr lang="ru-RU" sz="2300" i="1" smtClean="0">
                <a:latin typeface="Times New Roman" pitchFamily="18" charset="0"/>
              </a:rPr>
              <a:t>görə</a:t>
            </a:r>
            <a:r>
              <a:rPr lang="az-Latn-AZ" sz="2300" i="1" smtClean="0">
                <a:latin typeface="Times New Roman" pitchFamily="18" charset="0"/>
              </a:rPr>
              <a:t> </a:t>
            </a:r>
            <a:r>
              <a:rPr lang="ru-RU" sz="2300" i="1" smtClean="0">
                <a:latin typeface="Times New Roman" pitchFamily="18" charset="0"/>
              </a:rPr>
              <a:t>onu cəzalandırmaq, habelə, onu və</a:t>
            </a:r>
            <a:r>
              <a:rPr lang="az-Latn-AZ" sz="2300" i="1" smtClean="0">
                <a:latin typeface="Times New Roman" pitchFamily="18" charset="0"/>
              </a:rPr>
              <a:t> </a:t>
            </a:r>
            <a:r>
              <a:rPr lang="ru-RU" sz="2300" i="1" smtClean="0">
                <a:latin typeface="Times New Roman" pitchFamily="18" charset="0"/>
              </a:rPr>
              <a:t>ya üçüncü şəxsi qorxutmaq və</a:t>
            </a:r>
            <a:r>
              <a:rPr lang="az-Latn-AZ" sz="2300" i="1" smtClean="0">
                <a:latin typeface="Times New Roman" pitchFamily="18" charset="0"/>
              </a:rPr>
              <a:t> </a:t>
            </a:r>
            <a:r>
              <a:rPr lang="ru-RU" sz="2300" i="1" smtClean="0">
                <a:latin typeface="Times New Roman" pitchFamily="18" charset="0"/>
              </a:rPr>
              <a:t>ya məcbur etmək üçün, yaxud istənilən xarakterli ayrı-seçkiliyə əsaslanan hər hansı</a:t>
            </a:r>
            <a:r>
              <a:rPr lang="az-Latn-AZ" sz="2300" i="1" smtClean="0">
                <a:latin typeface="Times New Roman" pitchFamily="18" charset="0"/>
              </a:rPr>
              <a:t> </a:t>
            </a:r>
            <a:r>
              <a:rPr lang="ru-RU" sz="2300" i="1" smtClean="0">
                <a:latin typeface="Times New Roman" pitchFamily="18" charset="0"/>
              </a:rPr>
              <a:t>başqa səbəbə</a:t>
            </a:r>
            <a:r>
              <a:rPr lang="az-Latn-AZ" sz="2300" i="1" smtClean="0">
                <a:latin typeface="Times New Roman" pitchFamily="18" charset="0"/>
              </a:rPr>
              <a:t> </a:t>
            </a:r>
            <a:r>
              <a:rPr lang="ru-RU" sz="2300" i="1" smtClean="0">
                <a:latin typeface="Times New Roman" pitchFamily="18" charset="0"/>
              </a:rPr>
              <a:t>görə</a:t>
            </a:r>
            <a:r>
              <a:rPr lang="az-Latn-AZ" sz="2300" i="1" smtClean="0">
                <a:latin typeface="Times New Roman" pitchFamily="18" charset="0"/>
              </a:rPr>
              <a:t> </a:t>
            </a:r>
            <a:r>
              <a:rPr lang="ru-RU" sz="2300" i="1" smtClean="0">
                <a:latin typeface="Times New Roman" pitchFamily="18" charset="0"/>
              </a:rPr>
              <a:t>belə</a:t>
            </a:r>
            <a:r>
              <a:rPr lang="az-Latn-AZ" sz="2300" i="1" smtClean="0">
                <a:latin typeface="Times New Roman" pitchFamily="18" charset="0"/>
              </a:rPr>
              <a:t> </a:t>
            </a:r>
            <a:r>
              <a:rPr lang="ru-RU" sz="2300" i="1" smtClean="0">
                <a:latin typeface="Times New Roman" pitchFamily="18" charset="0"/>
              </a:rPr>
              <a:t>ağrı</a:t>
            </a:r>
            <a:r>
              <a:rPr lang="az-Latn-AZ" sz="2300" i="1" smtClean="0">
                <a:latin typeface="Times New Roman" pitchFamily="18" charset="0"/>
              </a:rPr>
              <a:t> </a:t>
            </a:r>
            <a:r>
              <a:rPr lang="ru-RU" sz="2300" i="1" smtClean="0">
                <a:latin typeface="Times New Roman" pitchFamily="18" charset="0"/>
              </a:rPr>
              <a:t>və</a:t>
            </a:r>
            <a:r>
              <a:rPr lang="az-Latn-AZ" sz="2300" i="1" smtClean="0">
                <a:latin typeface="Times New Roman" pitchFamily="18" charset="0"/>
              </a:rPr>
              <a:t> </a:t>
            </a:r>
            <a:r>
              <a:rPr lang="ru-RU" sz="2300" i="1" smtClean="0">
                <a:latin typeface="Times New Roman" pitchFamily="18" charset="0"/>
              </a:rPr>
              <a:t>ya əzab </a:t>
            </a:r>
            <a:r>
              <a:rPr lang="ru-RU" sz="2300" b="1" i="1" u="sng" smtClean="0">
                <a:solidFill>
                  <a:schemeClr val="tx2"/>
                </a:solidFill>
                <a:latin typeface="Times New Roman" pitchFamily="18" charset="0"/>
              </a:rPr>
              <a:t>dövlətin</a:t>
            </a:r>
            <a:r>
              <a:rPr lang="ru-RU" sz="2300" i="1" smtClean="0">
                <a:latin typeface="Times New Roman" pitchFamily="18" charset="0"/>
              </a:rPr>
              <a:t> </a:t>
            </a:r>
            <a:r>
              <a:rPr lang="ru-RU" sz="2300" b="1" i="1" u="sng" smtClean="0">
                <a:solidFill>
                  <a:schemeClr val="tx2"/>
                </a:solidFill>
                <a:latin typeface="Times New Roman" pitchFamily="18" charset="0"/>
              </a:rPr>
              <a:t>vəzifəli </a:t>
            </a:r>
            <a:r>
              <a:rPr lang="az-Latn-AZ" sz="2300" b="1" i="1" u="sng" smtClean="0">
                <a:solidFill>
                  <a:schemeClr val="tx2"/>
                </a:solidFill>
                <a:latin typeface="Times New Roman" pitchFamily="18" charset="0"/>
              </a:rPr>
              <a:t>nümayəndəsi</a:t>
            </a:r>
            <a:r>
              <a:rPr lang="ru-RU" sz="2300" i="1" smtClean="0">
                <a:latin typeface="Times New Roman" pitchFamily="18" charset="0"/>
              </a:rPr>
              <a:t> və</a:t>
            </a:r>
            <a:r>
              <a:rPr lang="az-Latn-AZ" sz="2300" i="1" smtClean="0">
                <a:latin typeface="Times New Roman" pitchFamily="18" charset="0"/>
              </a:rPr>
              <a:t> </a:t>
            </a:r>
            <a:r>
              <a:rPr lang="ru-RU" sz="2300" i="1" smtClean="0">
                <a:latin typeface="Times New Roman" pitchFamily="18" charset="0"/>
              </a:rPr>
              <a:t>ya </a:t>
            </a:r>
            <a:r>
              <a:rPr lang="ru-RU" sz="2300" b="1" i="1" u="sng" smtClean="0">
                <a:solidFill>
                  <a:schemeClr val="tx2"/>
                </a:solidFill>
                <a:latin typeface="Times New Roman" pitchFamily="18" charset="0"/>
              </a:rPr>
              <a:t>rəsmi şəxs</a:t>
            </a:r>
            <a:r>
              <a:rPr lang="ru-RU" sz="2300" i="1" smtClean="0">
                <a:latin typeface="Times New Roman" pitchFamily="18" charset="0"/>
              </a:rPr>
              <a:t> qismində</a:t>
            </a:r>
            <a:r>
              <a:rPr lang="az-Latn-AZ" sz="2300" i="1" smtClean="0">
                <a:latin typeface="Times New Roman" pitchFamily="18" charset="0"/>
              </a:rPr>
              <a:t> </a:t>
            </a:r>
            <a:r>
              <a:rPr lang="ru-RU" sz="2300" i="1" smtClean="0">
                <a:latin typeface="Times New Roman" pitchFamily="18" charset="0"/>
              </a:rPr>
              <a:t>çıxış</a:t>
            </a:r>
            <a:r>
              <a:rPr lang="az-Latn-AZ" sz="2300" i="1" smtClean="0">
                <a:latin typeface="Times New Roman" pitchFamily="18" charset="0"/>
              </a:rPr>
              <a:t> </a:t>
            </a:r>
            <a:r>
              <a:rPr lang="ru-RU" sz="2300" i="1" smtClean="0">
                <a:latin typeface="Times New Roman" pitchFamily="18" charset="0"/>
              </a:rPr>
              <a:t>edən digər şəxs tərəfindən və</a:t>
            </a:r>
            <a:r>
              <a:rPr lang="az-Latn-AZ" sz="2300" i="1" smtClean="0">
                <a:latin typeface="Times New Roman" pitchFamily="18" charset="0"/>
              </a:rPr>
              <a:t> </a:t>
            </a:r>
            <a:r>
              <a:rPr lang="ru-RU" sz="2300" i="1" smtClean="0">
                <a:latin typeface="Times New Roman" pitchFamily="18" charset="0"/>
              </a:rPr>
              <a:t>ya onların təhriki ilə, yaxud xəbərdar olmaları</a:t>
            </a:r>
            <a:r>
              <a:rPr lang="az-Latn-AZ" sz="2300" i="1" smtClean="0">
                <a:latin typeface="Times New Roman" pitchFamily="18" charset="0"/>
              </a:rPr>
              <a:t> </a:t>
            </a:r>
            <a:r>
              <a:rPr lang="ru-RU" sz="2300" i="1" smtClean="0">
                <a:latin typeface="Times New Roman" pitchFamily="18" charset="0"/>
              </a:rPr>
              <a:t>və</a:t>
            </a:r>
            <a:r>
              <a:rPr lang="az-Latn-AZ" sz="2300" i="1" smtClean="0">
                <a:latin typeface="Times New Roman" pitchFamily="18" charset="0"/>
              </a:rPr>
              <a:t> </a:t>
            </a:r>
            <a:r>
              <a:rPr lang="ru-RU" sz="2300" i="1" smtClean="0">
                <a:latin typeface="Times New Roman" pitchFamily="18" charset="0"/>
              </a:rPr>
              <a:t>ya susmaqla razılaşmaları</a:t>
            </a:r>
            <a:r>
              <a:rPr lang="az-Latn-AZ" sz="2300" i="1" smtClean="0">
                <a:latin typeface="Times New Roman" pitchFamily="18" charset="0"/>
              </a:rPr>
              <a:t> </a:t>
            </a:r>
            <a:r>
              <a:rPr lang="ru-RU" sz="2300" i="1" smtClean="0">
                <a:latin typeface="Times New Roman" pitchFamily="18" charset="0"/>
              </a:rPr>
              <a:t>ilə</a:t>
            </a:r>
            <a:r>
              <a:rPr lang="az-Latn-AZ" sz="2300" i="1" smtClean="0">
                <a:latin typeface="Times New Roman" pitchFamily="18" charset="0"/>
              </a:rPr>
              <a:t> </a:t>
            </a:r>
            <a:r>
              <a:rPr lang="ru-RU" sz="2300" i="1" smtClean="0">
                <a:latin typeface="Times New Roman" pitchFamily="18" charset="0"/>
              </a:rPr>
              <a:t>verilməklə, hər hansı şəxsə</a:t>
            </a:r>
            <a:r>
              <a:rPr lang="az-Latn-AZ" sz="2300" i="1" smtClean="0">
                <a:latin typeface="Times New Roman" pitchFamily="18" charset="0"/>
              </a:rPr>
              <a:t> </a:t>
            </a:r>
            <a:r>
              <a:rPr lang="ru-RU" sz="2300" i="1" smtClean="0">
                <a:latin typeface="Times New Roman" pitchFamily="18" charset="0"/>
              </a:rPr>
              <a:t>qəsdən fiziki və</a:t>
            </a:r>
            <a:r>
              <a:rPr lang="az-Latn-AZ" sz="2300" i="1" smtClean="0">
                <a:latin typeface="Times New Roman" pitchFamily="18" charset="0"/>
              </a:rPr>
              <a:t> </a:t>
            </a:r>
            <a:r>
              <a:rPr lang="ru-RU" sz="2300" i="1" smtClean="0">
                <a:latin typeface="Times New Roman" pitchFamily="18" charset="0"/>
              </a:rPr>
              <a:t>ya mənəvi cəhətdən güclü ağrı</a:t>
            </a:r>
            <a:r>
              <a:rPr lang="az-Latn-AZ" sz="2300" i="1" smtClean="0">
                <a:latin typeface="Times New Roman" pitchFamily="18" charset="0"/>
              </a:rPr>
              <a:t> </a:t>
            </a:r>
            <a:r>
              <a:rPr lang="ru-RU" sz="2300" i="1" smtClean="0">
                <a:latin typeface="Times New Roman" pitchFamily="18" charset="0"/>
              </a:rPr>
              <a:t>və</a:t>
            </a:r>
            <a:r>
              <a:rPr lang="az-Latn-AZ" sz="2300" i="1" smtClean="0">
                <a:latin typeface="Times New Roman" pitchFamily="18" charset="0"/>
              </a:rPr>
              <a:t> </a:t>
            </a:r>
            <a:r>
              <a:rPr lang="ru-RU" sz="2300" i="1" smtClean="0">
                <a:latin typeface="Times New Roman" pitchFamily="18" charset="0"/>
              </a:rPr>
              <a:t>ya əzab verilir. Yalnız qanuni sanksiyalar nəticəsində</a:t>
            </a:r>
            <a:r>
              <a:rPr lang="az-Latn-AZ" sz="2300" i="1" smtClean="0">
                <a:latin typeface="Times New Roman" pitchFamily="18" charset="0"/>
              </a:rPr>
              <a:t> </a:t>
            </a:r>
            <a:r>
              <a:rPr lang="ru-RU" sz="2300" i="1" smtClean="0">
                <a:latin typeface="Times New Roman" pitchFamily="18" charset="0"/>
              </a:rPr>
              <a:t>baş</a:t>
            </a:r>
            <a:r>
              <a:rPr lang="az-Latn-AZ" sz="2300" i="1" smtClean="0">
                <a:latin typeface="Times New Roman" pitchFamily="18" charset="0"/>
              </a:rPr>
              <a:t> </a:t>
            </a:r>
            <a:r>
              <a:rPr lang="ru-RU" sz="2300" i="1" smtClean="0">
                <a:latin typeface="Times New Roman" pitchFamily="18" charset="0"/>
              </a:rPr>
              <a:t>verən, həmin sanksiyalardan ayrılmaz olan və</a:t>
            </a:r>
            <a:r>
              <a:rPr lang="az-Latn-AZ" sz="2300" i="1" smtClean="0">
                <a:latin typeface="Times New Roman" pitchFamily="18" charset="0"/>
              </a:rPr>
              <a:t> </a:t>
            </a:r>
            <a:r>
              <a:rPr lang="ru-RU" sz="2300" i="1" smtClean="0">
                <a:latin typeface="Times New Roman" pitchFamily="18" charset="0"/>
              </a:rPr>
              <a:t>ya təsadüfən onlardan törəyən ağrı</a:t>
            </a:r>
            <a:r>
              <a:rPr lang="az-Latn-AZ" sz="2300" i="1" smtClean="0">
                <a:latin typeface="Times New Roman" pitchFamily="18" charset="0"/>
              </a:rPr>
              <a:t> </a:t>
            </a:r>
            <a:r>
              <a:rPr lang="ru-RU" sz="2300" i="1" smtClean="0">
                <a:latin typeface="Times New Roman" pitchFamily="18" charset="0"/>
              </a:rPr>
              <a:t>və əzablar bu anlayışa daxil deyil”.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a:xfrm>
            <a:off x="457200" y="704850"/>
            <a:ext cx="8507413" cy="995363"/>
          </a:xfrm>
        </p:spPr>
        <p:txBody>
          <a:bodyPr/>
          <a:lstStyle/>
          <a:p>
            <a:pPr algn="ctr" eaLnBrk="1" hangingPunct="1"/>
            <a:r>
              <a:rPr lang="az-Latn-AZ" sz="3500" b="1" smtClean="0">
                <a:latin typeface="Times New Roman" pitchFamily="18" charset="0"/>
              </a:rPr>
              <a:t>CM-in 133-cü maddəsi ilə BMT-in 1984-cü il Konvensiyasının qarşılıqlı əlaqəsi</a:t>
            </a:r>
            <a:endParaRPr lang="ru-RU" sz="3500" b="1" smtClean="0">
              <a:latin typeface="Times New Roman" pitchFamily="18" charset="0"/>
            </a:endParaRPr>
          </a:p>
        </p:txBody>
      </p:sp>
      <p:sp>
        <p:nvSpPr>
          <p:cNvPr id="25602" name="Rectangle 3"/>
          <p:cNvSpPr>
            <a:spLocks noGrp="1"/>
          </p:cNvSpPr>
          <p:nvPr>
            <p:ph type="body" idx="1"/>
          </p:nvPr>
        </p:nvSpPr>
        <p:spPr>
          <a:xfrm>
            <a:off x="179388" y="1935163"/>
            <a:ext cx="8785225" cy="4733925"/>
          </a:xfrm>
        </p:spPr>
        <p:txBody>
          <a:bodyPr/>
          <a:lstStyle/>
          <a:p>
            <a:pPr algn="just" eaLnBrk="1" hangingPunct="1"/>
            <a:r>
              <a:rPr lang="az-Latn-AZ" sz="2500" b="1" i="1" smtClean="0">
                <a:latin typeface="Times New Roman" pitchFamily="18" charset="0"/>
              </a:rPr>
              <a:t>Qeyd:</a:t>
            </a:r>
            <a:r>
              <a:rPr lang="az-Latn-AZ" sz="2500" smtClean="0">
                <a:latin typeface="Times New Roman" pitchFamily="18" charset="0"/>
              </a:rPr>
              <a:t>  133-cü maddədəki “vəzifəli şəxs” anlayışının çərçivəsi Konvensiyanın 1-ci maddəsində yer alan “dövlət nümayəndəsi” anlayışına nisbətən xeyli məhduddur. O, konkret olaraq, aşağı vəzifəli polisləri özündə ehtiva etməyə bilər, çünki bu məsələ ilə bağlı istifadə edilən anlayışa və tətbiq edilən praktikaya əsasən, müəyyən hallarda onların səlahiyyətləri onları vəzifəli şəxslər (dövlət vəzifəsini tutanlar) hesab etməyə imkan verməyə bilər. </a:t>
            </a:r>
          </a:p>
          <a:p>
            <a:pPr algn="just" eaLnBrk="1" hangingPunct="1"/>
            <a:r>
              <a:rPr lang="az-Latn-AZ" sz="2500" smtClean="0">
                <a:latin typeface="Times New Roman" pitchFamily="18" charset="0"/>
              </a:rPr>
              <a:t>Eləcə də, </a:t>
            </a:r>
            <a:r>
              <a:rPr lang="az-Latn-AZ" sz="2500" b="1" smtClean="0">
                <a:solidFill>
                  <a:schemeClr val="tx2"/>
                </a:solidFill>
                <a:latin typeface="Times New Roman" pitchFamily="18" charset="0"/>
              </a:rPr>
              <a:t>“təhrik etmə”</a:t>
            </a:r>
            <a:r>
              <a:rPr lang="az-Latn-AZ" sz="2500" smtClean="0">
                <a:latin typeface="Times New Roman" pitchFamily="18" charset="0"/>
              </a:rPr>
              <a:t> termini dövlət nümayəndələrinin </a:t>
            </a:r>
            <a:r>
              <a:rPr lang="az-Latn-AZ" sz="2500" b="1" smtClean="0">
                <a:solidFill>
                  <a:schemeClr val="tx2"/>
                </a:solidFill>
                <a:latin typeface="Times New Roman" pitchFamily="18" charset="0"/>
              </a:rPr>
              <a:t>“razılığı və ya göz yumması”</a:t>
            </a:r>
            <a:r>
              <a:rPr lang="az-Latn-AZ" sz="2500" smtClean="0">
                <a:latin typeface="Times New Roman" pitchFamily="18" charset="0"/>
              </a:rPr>
              <a:t> vasitəsilə işgəncə törədilməsi hallarını, yəni işgəncə anlayışınının beynəlxalq səviyyədə tanınan digər məcburi komponentini açıq-aydın nəzərdə tutmur.</a:t>
            </a:r>
            <a:endParaRPr lang="ru-RU" sz="2500" smtClean="0">
              <a:latin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p:nvPr>
        </p:nvSpPr>
        <p:spPr>
          <a:xfrm>
            <a:off x="250825" y="765175"/>
            <a:ext cx="8642350" cy="1079500"/>
          </a:xfrm>
        </p:spPr>
        <p:txBody>
          <a:bodyPr/>
          <a:lstStyle/>
          <a:p>
            <a:pPr algn="ctr" eaLnBrk="1" hangingPunct="1"/>
            <a:r>
              <a:rPr lang="az-Latn-AZ" sz="4600" smtClean="0"/>
              <a:t> </a:t>
            </a:r>
            <a:r>
              <a:rPr lang="az-Latn-AZ" sz="3600" b="1" smtClean="0">
                <a:latin typeface="Times New Roman" pitchFamily="18" charset="0"/>
              </a:rPr>
              <a:t>3-cü maddədə təsbit olunmuş anlayışların fərqli cəhətləri</a:t>
            </a:r>
            <a:endParaRPr lang="ru-RU" sz="3600" b="1" smtClean="0">
              <a:latin typeface="Times New Roman" pitchFamily="18" charset="0"/>
            </a:endParaRPr>
          </a:p>
        </p:txBody>
      </p:sp>
      <p:sp>
        <p:nvSpPr>
          <p:cNvPr id="26626" name="Rectangle 3"/>
          <p:cNvSpPr>
            <a:spLocks noGrp="1"/>
          </p:cNvSpPr>
          <p:nvPr>
            <p:ph type="body" idx="1"/>
          </p:nvPr>
        </p:nvSpPr>
        <p:spPr>
          <a:xfrm>
            <a:off x="179388" y="1935163"/>
            <a:ext cx="8713787" cy="4662487"/>
          </a:xfrm>
        </p:spPr>
        <p:txBody>
          <a:bodyPr/>
          <a:lstStyle/>
          <a:p>
            <a:pPr algn="just" eaLnBrk="1" hangingPunct="1"/>
            <a:r>
              <a:rPr lang="az-Latn-AZ" sz="2500" smtClean="0">
                <a:latin typeface="Times New Roman" pitchFamily="18" charset="0"/>
                <a:cs typeface="Times New Roman" pitchFamily="18" charset="0"/>
              </a:rPr>
              <a:t>AİHM 3-cü maddəsinin qadağan etdiyi davranma dərəcəsini ilk dəfə </a:t>
            </a:r>
            <a:r>
              <a:rPr lang="az-Latn-AZ" sz="2500" b="1" smtClean="0">
                <a:latin typeface="Times New Roman" pitchFamily="18" charset="0"/>
                <a:cs typeface="Times New Roman" pitchFamily="18" charset="0"/>
              </a:rPr>
              <a:t>“Yunanıstan işində”(1969)</a:t>
            </a:r>
            <a:r>
              <a:rPr lang="az-Latn-AZ" sz="2500" smtClean="0">
                <a:latin typeface="Times New Roman" pitchFamily="18" charset="0"/>
                <a:cs typeface="Times New Roman" pitchFamily="18" charset="0"/>
              </a:rPr>
              <a:t> fərqləndirərək qeyd etdi ki, “Bütün işgəncələri qeyri-insani və ya ləyaqəti alçaldan rəftar hesab etmək, qeyri-insani rəftarı isə, öz növbəsində ləyaqəti alçaldan rəftar hesab etmək lazımdır. Qeyri insani rəftar anlayışı ən azı elə rəftarı əhatə edir ki, kəskin mənəvi və ya fiziki əzablar verilir, halbuki, konkret situasiyada buna haqq qazandırmaq olmaz. </a:t>
            </a:r>
            <a:r>
              <a:rPr lang="az-Latn-AZ" sz="2500" smtClean="0"/>
              <a:t>Bu işdə məhkəmə bildirdiyi kimi, “işgəncə qeyri-insani rəftarın ağırlaşdırıcı formasıdır və onun məqsədi, məsələn, məlumat və etiraf almaqdan, yaxud cəza tətbiq etməkdən ibarətdir”.</a:t>
            </a:r>
            <a:endParaRPr lang="az-Latn-AZ" sz="2500" smtClean="0">
              <a:latin typeface="Times New Roman" pitchFamily="18" charset="0"/>
              <a:cs typeface="Times New Roman" pitchFamily="18" charset="0"/>
            </a:endParaRPr>
          </a:p>
          <a:p>
            <a:pPr eaLnBrk="1" hangingPunct="1"/>
            <a:endParaRPr lang="ru-RU"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836712"/>
            <a:ext cx="7772400" cy="1224136"/>
          </a:xfrm>
        </p:spPr>
        <p:txBody>
          <a:bodyPr>
            <a:noAutofit/>
          </a:bodyPr>
          <a:lstStyle/>
          <a:p>
            <a:pPr algn="ctr" eaLnBrk="1" fontAlgn="auto" hangingPunct="1">
              <a:spcAft>
                <a:spcPts val="0"/>
              </a:spcAft>
              <a:defRPr/>
            </a:pPr>
            <a:r>
              <a:rPr lang="az-Latn-AZ" sz="3000" dirty="0" smtClean="0"/>
              <a:t>Məhkəmə qadağan edilən davranışın üç kateqoriyası arasında fərq qoydu: </a:t>
            </a:r>
            <a:r>
              <a:rPr lang="ru-RU" sz="3000" dirty="0" smtClean="0"/>
              <a:t/>
            </a:r>
            <a:br>
              <a:rPr lang="ru-RU" sz="3000" dirty="0" smtClean="0"/>
            </a:br>
            <a:endParaRPr lang="ru-RU" sz="3000" dirty="0"/>
          </a:p>
        </p:txBody>
      </p:sp>
      <p:sp>
        <p:nvSpPr>
          <p:cNvPr id="3" name="Подзаголовок 2"/>
          <p:cNvSpPr>
            <a:spLocks noGrp="1"/>
          </p:cNvSpPr>
          <p:nvPr>
            <p:ph type="subTitle" idx="1"/>
          </p:nvPr>
        </p:nvSpPr>
        <p:spPr>
          <a:xfrm>
            <a:off x="250825" y="1700213"/>
            <a:ext cx="4752975" cy="4968875"/>
          </a:xfrm>
        </p:spPr>
        <p:style>
          <a:lnRef idx="2">
            <a:schemeClr val="accent3"/>
          </a:lnRef>
          <a:fillRef idx="1">
            <a:schemeClr val="lt1"/>
          </a:fillRef>
          <a:effectRef idx="0">
            <a:schemeClr val="accent3"/>
          </a:effectRef>
          <a:fontRef idx="minor">
            <a:schemeClr val="dk1"/>
          </a:fontRef>
        </p:style>
        <p:txBody>
          <a:bodyPr>
            <a:normAutofit/>
          </a:bodyPr>
          <a:lstStyle/>
          <a:p>
            <a:pPr marL="457200" marR="0" indent="-457200" algn="just" eaLnBrk="1" hangingPunct="1">
              <a:lnSpc>
                <a:spcPct val="90000"/>
              </a:lnSpc>
              <a:buFont typeface="Times New Roman" pitchFamily="18" charset="0"/>
              <a:buChar char="•"/>
              <a:defRPr/>
            </a:pPr>
            <a:r>
              <a:rPr lang="az-Latn-AZ" sz="2200" b="1" i="1" smtClean="0">
                <a:latin typeface="Times New Roman" pitchFamily="18" charset="0"/>
                <a:cs typeface="Times New Roman" pitchFamily="18" charset="0"/>
              </a:rPr>
              <a:t>İşgəncə</a:t>
            </a:r>
            <a:r>
              <a:rPr lang="az-Latn-AZ" sz="2200" smtClean="0">
                <a:latin typeface="Times New Roman" pitchFamily="18" charset="0"/>
                <a:cs typeface="Times New Roman" pitchFamily="18" charset="0"/>
              </a:rPr>
              <a:t> – çox ciddi və amansız əzablar doğuran, bilərəkdən edilən qeyri-insani rəftar; </a:t>
            </a:r>
            <a:endParaRPr lang="ru-RU" sz="2200" smtClean="0">
              <a:latin typeface="Times New Roman" pitchFamily="18" charset="0"/>
              <a:cs typeface="Times New Roman" pitchFamily="18" charset="0"/>
            </a:endParaRPr>
          </a:p>
          <a:p>
            <a:pPr marL="457200" marR="0" indent="-457200" algn="just" eaLnBrk="1" hangingPunct="1">
              <a:lnSpc>
                <a:spcPct val="90000"/>
              </a:lnSpc>
              <a:defRPr/>
            </a:pPr>
            <a:r>
              <a:rPr lang="az-Latn-AZ" sz="2200" smtClean="0">
                <a:latin typeface="Times New Roman" pitchFamily="18" charset="0"/>
                <a:cs typeface="Times New Roman" pitchFamily="18" charset="0"/>
              </a:rPr>
              <a:t>•  </a:t>
            </a:r>
            <a:r>
              <a:rPr lang="az-Latn-AZ" sz="2200" b="1" i="1" smtClean="0">
                <a:latin typeface="Times New Roman" pitchFamily="18" charset="0"/>
                <a:cs typeface="Times New Roman" pitchFamily="18" charset="0"/>
              </a:rPr>
              <a:t>Qeyri-insani davranış</a:t>
            </a:r>
            <a:r>
              <a:rPr lang="az-Latn-AZ" sz="2200" i="1" smtClean="0">
                <a:latin typeface="Times New Roman" pitchFamily="18" charset="0"/>
                <a:cs typeface="Times New Roman" pitchFamily="18" charset="0"/>
              </a:rPr>
              <a:t> </a:t>
            </a:r>
            <a:r>
              <a:rPr lang="az-Latn-AZ" sz="2200" smtClean="0">
                <a:latin typeface="Times New Roman" pitchFamily="18" charset="0"/>
                <a:cs typeface="Times New Roman" pitchFamily="18" charset="0"/>
              </a:rPr>
              <a:t>– güclü fiziki və mənəvi əzablar vermə; </a:t>
            </a:r>
            <a:endParaRPr lang="ru-RU" sz="2200" smtClean="0">
              <a:latin typeface="Times New Roman" pitchFamily="18" charset="0"/>
              <a:cs typeface="Times New Roman" pitchFamily="18" charset="0"/>
            </a:endParaRPr>
          </a:p>
          <a:p>
            <a:pPr marL="457200" marR="0" indent="-457200" algn="just" eaLnBrk="1" hangingPunct="1">
              <a:lnSpc>
                <a:spcPct val="90000"/>
              </a:lnSpc>
              <a:defRPr/>
            </a:pPr>
            <a:r>
              <a:rPr lang="az-Latn-AZ" sz="2200" smtClean="0">
                <a:latin typeface="Times New Roman" pitchFamily="18" charset="0"/>
                <a:cs typeface="Times New Roman" pitchFamily="18" charset="0"/>
              </a:rPr>
              <a:t>•  </a:t>
            </a:r>
            <a:r>
              <a:rPr lang="az-Latn-AZ" sz="2200" b="1" i="1" smtClean="0">
                <a:latin typeface="Times New Roman" pitchFamily="18" charset="0"/>
                <a:cs typeface="Times New Roman" pitchFamily="18" charset="0"/>
              </a:rPr>
              <a:t>Ləyaqəti alçaldan rəftar</a:t>
            </a:r>
            <a:r>
              <a:rPr lang="az-Latn-AZ" sz="2200" i="1" smtClean="0">
                <a:latin typeface="Times New Roman" pitchFamily="18" charset="0"/>
                <a:cs typeface="Times New Roman" pitchFamily="18" charset="0"/>
              </a:rPr>
              <a:t> </a:t>
            </a:r>
            <a:r>
              <a:rPr lang="az-Latn-AZ" sz="2200" smtClean="0">
                <a:latin typeface="Times New Roman" pitchFamily="18" charset="0"/>
                <a:cs typeface="Times New Roman" pitchFamily="18" charset="0"/>
              </a:rPr>
              <a:t>– qurbanlarda qorxu, ağrı və natamamlıq hissi yaratmağa yönələn pis rəftar; belə rəftar onları alçalda və rüsvay edə bilər və ola bilsin ki, onların fiziki və ya mənəvi müqavimətini qıra bilər. </a:t>
            </a:r>
            <a:endParaRPr lang="az-Latn-AZ" sz="2200" i="1" smtClean="0">
              <a:solidFill>
                <a:schemeClr val="tx2"/>
              </a:solidFill>
              <a:latin typeface="Times New Roman" pitchFamily="18" charset="0"/>
              <a:cs typeface="Times New Roman" pitchFamily="18" charset="0"/>
            </a:endParaRPr>
          </a:p>
          <a:p>
            <a:pPr marL="457200" marR="0" indent="-457200" algn="just" eaLnBrk="1" hangingPunct="1">
              <a:lnSpc>
                <a:spcPct val="90000"/>
              </a:lnSpc>
              <a:buFont typeface="Times New Roman" pitchFamily="18" charset="0"/>
              <a:buChar char="•"/>
              <a:defRPr/>
            </a:pPr>
            <a:r>
              <a:rPr lang="az-Latn-AZ" sz="2200" b="1" i="1" smtClean="0">
                <a:latin typeface="Times New Roman" pitchFamily="18" charset="0"/>
                <a:cs typeface="Times New Roman" pitchFamily="18" charset="0"/>
              </a:rPr>
              <a:t>Cəza</a:t>
            </a:r>
            <a:r>
              <a:rPr lang="az-Latn-AZ" sz="2200" i="1" smtClean="0">
                <a:latin typeface="Times New Roman" pitchFamily="18" charset="0"/>
                <a:cs typeface="Times New Roman" pitchFamily="18" charset="0"/>
              </a:rPr>
              <a:t> </a:t>
            </a:r>
            <a:r>
              <a:rPr lang="az-Latn-AZ" sz="2200" smtClean="0">
                <a:latin typeface="Times New Roman" pitchFamily="18" charset="0"/>
                <a:cs typeface="Times New Roman" pitchFamily="18" charset="0"/>
              </a:rPr>
              <a:t>- Tirrer Birləşmiş Krallığa qarşı işdə (1978) Məhkəmə bir sıra amilləri nəzərə alaraq qərara gəldi ki, çubuqla vurulma, ləyaqəti alçaldan cəzadır.</a:t>
            </a:r>
          </a:p>
          <a:p>
            <a:pPr marL="457200" marR="0" indent="-457200" eaLnBrk="1" hangingPunct="1">
              <a:lnSpc>
                <a:spcPct val="90000"/>
              </a:lnSpc>
              <a:defRPr/>
            </a:pPr>
            <a:endParaRPr lang="ru-RU" sz="2200" smtClean="0"/>
          </a:p>
        </p:txBody>
      </p:sp>
      <p:pic>
        <p:nvPicPr>
          <p:cNvPr id="27651" name="Рисунок 3"/>
          <p:cNvPicPr>
            <a:picLocks noChangeAspect="1"/>
          </p:cNvPicPr>
          <p:nvPr/>
        </p:nvPicPr>
        <p:blipFill>
          <a:blip r:embed="rId2"/>
          <a:srcRect/>
          <a:stretch>
            <a:fillRect/>
          </a:stretch>
        </p:blipFill>
        <p:spPr bwMode="auto">
          <a:xfrm>
            <a:off x="5076825" y="1628775"/>
            <a:ext cx="3959225" cy="5040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a:xfrm>
            <a:off x="457200" y="704850"/>
            <a:ext cx="8229600" cy="779463"/>
          </a:xfrm>
        </p:spPr>
        <p:txBody>
          <a:bodyPr/>
          <a:lstStyle/>
          <a:p>
            <a:pPr algn="ctr">
              <a:defRPr/>
            </a:pPr>
            <a:r>
              <a:rPr lang="az-Latn-AZ" sz="4800" b="1" smtClean="0">
                <a:effectLst>
                  <a:outerShdw blurRad="38100" dist="38100" dir="2700000" algn="tl">
                    <a:srgbClr val="000000"/>
                  </a:outerShdw>
                </a:effectLst>
                <a:latin typeface="Times New Roman" pitchFamily="18" charset="0"/>
                <a:cs typeface="Times New Roman" pitchFamily="18" charset="0"/>
              </a:rPr>
              <a:t>İşgəncənin əlamətləri</a:t>
            </a:r>
            <a:endParaRPr lang="ru-RU" sz="4800" b="1" smtClean="0">
              <a:effectLst>
                <a:outerShdw blurRad="38100" dist="38100" dir="2700000" algn="tl">
                  <a:srgbClr val="000000"/>
                </a:outerShdw>
              </a:effectLst>
              <a:latin typeface="Times New Roman" pitchFamily="18" charset="0"/>
              <a:cs typeface="Times New Roman" pitchFamily="18" charset="0"/>
            </a:endParaRPr>
          </a:p>
        </p:txBody>
      </p:sp>
      <p:sp>
        <p:nvSpPr>
          <p:cNvPr id="28674" name="Rectangle 3"/>
          <p:cNvSpPr>
            <a:spLocks noGrp="1"/>
          </p:cNvSpPr>
          <p:nvPr>
            <p:ph type="body" idx="1"/>
          </p:nvPr>
        </p:nvSpPr>
        <p:spPr>
          <a:xfrm>
            <a:off x="457200" y="2060575"/>
            <a:ext cx="8229600" cy="4264025"/>
          </a:xfrm>
        </p:spPr>
        <p:txBody>
          <a:bodyPr/>
          <a:lstStyle/>
          <a:p>
            <a:r>
              <a:rPr lang="az-Latn-AZ" sz="3000" smtClean="0">
                <a:latin typeface="Times New Roman" pitchFamily="18" charset="0"/>
                <a:cs typeface="Times New Roman" pitchFamily="18" charset="0"/>
              </a:rPr>
              <a:t>Güclü fiziki və ya mənəvi ağrı və ya əzab verilməsi;</a:t>
            </a:r>
          </a:p>
          <a:p>
            <a:r>
              <a:rPr lang="az-Latn-AZ" sz="3000" smtClean="0">
                <a:latin typeface="Times New Roman" pitchFamily="18" charset="0"/>
                <a:cs typeface="Times New Roman" pitchFamily="18" charset="0"/>
              </a:rPr>
              <a:t>Əzabın bilərəkdən və ya müəyyən niyyətlə verilməsi;</a:t>
            </a:r>
          </a:p>
          <a:p>
            <a:r>
              <a:rPr lang="az-Latn-AZ" sz="3000" smtClean="0">
                <a:latin typeface="Times New Roman" pitchFamily="18" charset="0"/>
                <a:cs typeface="Times New Roman" pitchFamily="18" charset="0"/>
              </a:rPr>
              <a:t>Konkret məqsəd güdülməsi (məsələn məlumat almaq, cəzalandırmaq və ya qorxutmaq məqsədi).</a:t>
            </a:r>
            <a:endParaRPr lang="ru-RU" sz="3000" smtClean="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p:nvPr>
        </p:nvSpPr>
        <p:spPr>
          <a:xfrm>
            <a:off x="179388" y="704850"/>
            <a:ext cx="8713787" cy="779463"/>
          </a:xfrm>
        </p:spPr>
        <p:txBody>
          <a:bodyPr/>
          <a:lstStyle/>
          <a:p>
            <a:pPr algn="ctr"/>
            <a:r>
              <a:rPr lang="az-Latn-AZ" sz="4000" b="1" smtClean="0">
                <a:latin typeface="Times New Roman" pitchFamily="18" charset="0"/>
              </a:rPr>
              <a:t>Qeyri-insani və ləyaqəti alçaldan rəftar</a:t>
            </a:r>
            <a:endParaRPr lang="ru-RU" sz="4000" b="1" smtClean="0">
              <a:latin typeface="Times New Roman" pitchFamily="18" charset="0"/>
            </a:endParaRPr>
          </a:p>
        </p:txBody>
      </p:sp>
      <p:sp>
        <p:nvSpPr>
          <p:cNvPr id="29698" name="Rectangle 3"/>
          <p:cNvSpPr>
            <a:spLocks noGrp="1"/>
          </p:cNvSpPr>
          <p:nvPr>
            <p:ph type="body" idx="1"/>
          </p:nvPr>
        </p:nvSpPr>
        <p:spPr>
          <a:xfrm>
            <a:off x="250825" y="1628775"/>
            <a:ext cx="8713788" cy="4968875"/>
          </a:xfrm>
        </p:spPr>
        <p:txBody>
          <a:bodyPr/>
          <a:lstStyle/>
          <a:p>
            <a:pPr algn="just">
              <a:lnSpc>
                <a:spcPct val="90000"/>
              </a:lnSpc>
            </a:pPr>
            <a:r>
              <a:rPr lang="az-Latn-AZ" i="1" smtClean="0"/>
              <a:t>Yunanıstan işində</a:t>
            </a:r>
            <a:r>
              <a:rPr lang="az-Latn-AZ" smtClean="0"/>
              <a:t> Komissiya bildirdi ki, </a:t>
            </a:r>
            <a:r>
              <a:rPr lang="az-Latn-AZ" b="1" i="1" smtClean="0"/>
              <a:t>“qeyri-insani rəftar”</a:t>
            </a:r>
            <a:r>
              <a:rPr lang="az-Latn-AZ" smtClean="0"/>
              <a:t> anlayışı ən azı elə rəftarı əhatə edir ki, o, bilərəkdən konkret situasiyada yolverilməz olan güclü fiziki və ya ruhi əzaba səbəb olur.</a:t>
            </a:r>
          </a:p>
          <a:p>
            <a:pPr algn="just">
              <a:lnSpc>
                <a:spcPct val="90000"/>
              </a:lnSpc>
            </a:pPr>
            <a:r>
              <a:rPr lang="az-Latn-AZ" i="1" smtClean="0"/>
              <a:t>İrlandiya Birləşmiş Krallığa</a:t>
            </a:r>
            <a:r>
              <a:rPr lang="az-Latn-AZ" smtClean="0"/>
              <a:t> qarşı işdə isə Məhkəmə bildirdi ki, ləyaqəti alçaldan rəftar dedikdə, elə rəftar nəzərdə tutulur ki, o, qorxu, həyacan və natamamlıq hissi doğuraraq qurbanı alçaldır və qorxudur, habelə onun fiziki və mənəvi müqavimət qabiliyyətini azaldır, yaxud iradəsi və vicdanı əleyhinə hərəkət etməyə məcbur edir. Məhkəmə qeyd etmişdir ki, əgər qurban özü öz nəzərində alçalırsa, hətta başqalarının nəzərində alçalmasa belə, hesab edilir ki, onun ləyaqəti alçaldılmışdır.</a:t>
            </a:r>
            <a:endParaRPr lang="ru-RU"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p:nvPr>
        </p:nvSpPr>
        <p:spPr>
          <a:xfrm>
            <a:off x="457200" y="704850"/>
            <a:ext cx="8229600" cy="708025"/>
          </a:xfrm>
        </p:spPr>
        <p:txBody>
          <a:bodyPr/>
          <a:lstStyle/>
          <a:p>
            <a:pPr algn="ctr"/>
            <a:r>
              <a:rPr lang="az-Latn-AZ" sz="4000" b="1" smtClean="0">
                <a:latin typeface="Times New Roman" pitchFamily="18" charset="0"/>
              </a:rPr>
              <a:t>Məcburi tibbi müalicə</a:t>
            </a:r>
            <a:endParaRPr lang="ru-RU" sz="4000" b="1" smtClean="0">
              <a:latin typeface="Times New Roman" pitchFamily="18" charset="0"/>
            </a:endParaRPr>
          </a:p>
        </p:txBody>
      </p:sp>
      <p:sp>
        <p:nvSpPr>
          <p:cNvPr id="30722" name="Rectangle 3"/>
          <p:cNvSpPr>
            <a:spLocks noGrp="1"/>
          </p:cNvSpPr>
          <p:nvPr>
            <p:ph type="body" idx="1"/>
          </p:nvPr>
        </p:nvSpPr>
        <p:spPr/>
        <p:txBody>
          <a:bodyPr/>
          <a:lstStyle/>
          <a:p>
            <a:pPr algn="just"/>
            <a:r>
              <a:rPr lang="az-Latn-AZ" sz="2800" i="1" smtClean="0">
                <a:latin typeface="Times New Roman" pitchFamily="18" charset="0"/>
              </a:rPr>
              <a:t>Hertseqfalvi Avstriyaya qarşı</a:t>
            </a:r>
            <a:r>
              <a:rPr lang="az-Latn-AZ" sz="2800" smtClean="0">
                <a:latin typeface="Times New Roman" pitchFamily="18" charset="0"/>
              </a:rPr>
              <a:t> işdə Məhkəmə qeyd etmişdir ki, konkret müalicənin yolverilən olub-olmadığı müəyyən edilərkən ölkədə “bərqərar olmuş tibbi praktika” həlledici rol oynayır. Məhkəmə ümumi qayda qismində müəyyən etmişdir ki, tibbi müalicə baxımından zəruri olan tədbir qeyri-insani və ya ləyaqəti alçaldan rəftar sayıla bilməz.</a:t>
            </a:r>
            <a:endParaRPr lang="ru-RU" sz="2800" smtClean="0">
              <a:latin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p:nvPr>
        </p:nvSpPr>
        <p:spPr>
          <a:xfrm>
            <a:off x="457200" y="704850"/>
            <a:ext cx="8435975" cy="779463"/>
          </a:xfrm>
        </p:spPr>
        <p:txBody>
          <a:bodyPr/>
          <a:lstStyle/>
          <a:p>
            <a:pPr algn="ctr" eaLnBrk="1" hangingPunct="1"/>
            <a:r>
              <a:rPr lang="az-Latn-AZ" sz="4000" b="1" smtClean="0">
                <a:latin typeface="Times New Roman" pitchFamily="18" charset="0"/>
              </a:rPr>
              <a:t>“Minimal qəddarlıq dərəcəsi” prinsipi</a:t>
            </a:r>
            <a:endParaRPr lang="ru-RU" sz="4000" b="1" smtClean="0">
              <a:latin typeface="Times New Roman" pitchFamily="18" charset="0"/>
            </a:endParaRPr>
          </a:p>
        </p:txBody>
      </p:sp>
      <p:sp>
        <p:nvSpPr>
          <p:cNvPr id="31746" name="Rectangle 3"/>
          <p:cNvSpPr>
            <a:spLocks noGrp="1"/>
          </p:cNvSpPr>
          <p:nvPr>
            <p:ph type="body" idx="1"/>
          </p:nvPr>
        </p:nvSpPr>
        <p:spPr>
          <a:xfrm>
            <a:off x="457200" y="1935163"/>
            <a:ext cx="8435975" cy="4389437"/>
          </a:xfrm>
        </p:spPr>
        <p:txBody>
          <a:bodyPr/>
          <a:lstStyle/>
          <a:p>
            <a:pPr algn="just" eaLnBrk="1" hangingPunct="1"/>
            <a:r>
              <a:rPr lang="az-Latn-AZ" smtClean="0"/>
              <a:t>Pis rəftarın 3-cü maddənin tətbiq dairəsinə düşməsi üçün o minimal qəddarlıq dərəcəsinə çatmalıdır.</a:t>
            </a:r>
          </a:p>
          <a:p>
            <a:pPr algn="just" eaLnBrk="1" hangingPunct="1"/>
            <a:r>
              <a:rPr lang="az-Latn-AZ" b="1" i="1" smtClean="0"/>
              <a:t>İrlandiya Birləşmiş Krallığa qarşı</a:t>
            </a:r>
            <a:r>
              <a:rPr lang="az-Latn-AZ" smtClean="0"/>
              <a:t> məhkəmə işində Məhkəmə bildirdi ki, “minimal qəddarlıq dərəcəsi” nisbi anlayışdır: o, işin bütün hallarından, məsələn,</a:t>
            </a:r>
          </a:p>
          <a:p>
            <a:pPr algn="just" eaLnBrk="1" hangingPunct="1">
              <a:buFont typeface="Wingdings" pitchFamily="2" charset="2"/>
              <a:buChar char="ü"/>
            </a:pPr>
            <a:r>
              <a:rPr lang="az-Latn-AZ" sz="2500" smtClean="0"/>
              <a:t>qəddar rəftarın nə qədər davam etməsindən;</a:t>
            </a:r>
          </a:p>
          <a:p>
            <a:pPr algn="just" eaLnBrk="1" hangingPunct="1">
              <a:buFont typeface="Wingdings" pitchFamily="2" charset="2"/>
              <a:buChar char="ü"/>
            </a:pPr>
            <a:r>
              <a:rPr lang="az-Latn-AZ" sz="2500" smtClean="0"/>
              <a:t>onun fiziki və mənəvi təsirlərindən;</a:t>
            </a:r>
          </a:p>
          <a:p>
            <a:pPr algn="just" eaLnBrk="1" hangingPunct="1">
              <a:buFont typeface="Wingdings" pitchFamily="2" charset="2"/>
              <a:buChar char="ü"/>
            </a:pPr>
            <a:r>
              <a:rPr lang="az-Latn-AZ" sz="2500" smtClean="0"/>
              <a:t>bəzi hallarda qurbanın cinsi, yaşı, sağlamlıq durumundan asılıdır.</a:t>
            </a:r>
          </a:p>
          <a:p>
            <a:pPr eaLnBrk="1" hangingPunct="1">
              <a:buFont typeface="Wingdings 2" pitchFamily="18" charset="2"/>
              <a:buNone/>
            </a:pPr>
            <a:endParaRPr lang="ru-RU"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533400" y="908720"/>
            <a:ext cx="7851648" cy="1080120"/>
          </a:xfrm>
        </p:spPr>
        <p:txBody>
          <a:bodyPr tIns="0" rIns="18288">
            <a:normAutofit/>
            <a:scene3d>
              <a:camera prst="orthographicFront"/>
              <a:lightRig rig="freezing" dir="t">
                <a:rot lat="0" lon="0" rev="5640000"/>
              </a:lightRig>
            </a:scene3d>
            <a:sp3d prstMaterial="flat">
              <a:bevelT w="38100" h="38100"/>
              <a:contourClr>
                <a:schemeClr val="tx2"/>
              </a:contourClr>
            </a:sp3d>
          </a:bodyPr>
          <a:lstStyle/>
          <a:p>
            <a:pPr algn="ctr" eaLnBrk="1" fontAlgn="auto" hangingPunct="1">
              <a:spcAft>
                <a:spcPts val="0"/>
              </a:spcAft>
              <a:defRPr/>
            </a:pPr>
            <a:r>
              <a:rPr lang="az-Latn-AZ" sz="6000" b="1" dirty="0" smtClean="0">
                <a:solidFill>
                  <a:schemeClr val="accent3">
                    <a:tint val="90000"/>
                    <a:satMod val="12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İntensivlik</a:t>
            </a:r>
            <a:endParaRPr lang="ru-RU" sz="6000" b="1" dirty="0">
              <a:solidFill>
                <a:schemeClr val="accent3">
                  <a:tint val="90000"/>
                  <a:satMod val="12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p:txBody>
      </p:sp>
      <p:sp>
        <p:nvSpPr>
          <p:cNvPr id="32770" name="Подзаголовок 2"/>
          <p:cNvSpPr>
            <a:spLocks noGrp="1"/>
          </p:cNvSpPr>
          <p:nvPr>
            <p:ph type="subTitle" idx="4294967295"/>
          </p:nvPr>
        </p:nvSpPr>
        <p:spPr>
          <a:xfrm>
            <a:off x="533400" y="2636838"/>
            <a:ext cx="8142288" cy="3240087"/>
          </a:xfrm>
        </p:spPr>
        <p:txBody>
          <a:bodyPr lIns="0" rIns="18288"/>
          <a:lstStyle/>
          <a:p>
            <a:pPr marL="0" indent="0" algn="just" eaLnBrk="1" hangingPunct="1">
              <a:buFont typeface="Wingdings 2" pitchFamily="18" charset="2"/>
              <a:buNone/>
            </a:pPr>
            <a:r>
              <a:rPr lang="az-Latn-AZ" smtClean="0"/>
              <a:t>	</a:t>
            </a:r>
            <a:r>
              <a:rPr lang="az-Latn-AZ" sz="2800" smtClean="0">
                <a:latin typeface="Times New Roman" pitchFamily="18" charset="0"/>
                <a:cs typeface="Times New Roman" pitchFamily="18" charset="0"/>
              </a:rPr>
              <a:t>Verilən əzabın intensivliyi aşağıdakı amillər əsasında müəyyən edilə bilər:</a:t>
            </a:r>
          </a:p>
          <a:p>
            <a:pPr marL="0" indent="0" algn="just" eaLnBrk="1" hangingPunct="1">
              <a:buFont typeface="Wingdings" pitchFamily="2" charset="2"/>
              <a:buChar char="Ø"/>
            </a:pPr>
            <a:r>
              <a:rPr lang="az-Latn-AZ" sz="2800" smtClean="0">
                <a:latin typeface="Times New Roman" pitchFamily="18" charset="0"/>
                <a:cs typeface="Times New Roman" pitchFamily="18" charset="0"/>
              </a:rPr>
              <a:t>rəftarın müddəti;</a:t>
            </a:r>
          </a:p>
          <a:p>
            <a:pPr marL="0" indent="0" algn="just" eaLnBrk="1" hangingPunct="1">
              <a:buFont typeface="Wingdings" pitchFamily="2" charset="2"/>
              <a:buChar char="Ø"/>
            </a:pPr>
            <a:r>
              <a:rPr lang="az-Latn-AZ" sz="2800" smtClean="0">
                <a:latin typeface="Times New Roman" pitchFamily="18" charset="0"/>
                <a:cs typeface="Times New Roman" pitchFamily="18" charset="0"/>
              </a:rPr>
              <a:t>fiziki və mənəvi nəticələri;</a:t>
            </a:r>
          </a:p>
          <a:p>
            <a:pPr marL="0" indent="0" algn="just" eaLnBrk="1" hangingPunct="1">
              <a:buFont typeface="Wingdings" pitchFamily="2" charset="2"/>
              <a:buChar char="Ø"/>
            </a:pPr>
            <a:r>
              <a:rPr lang="az-Latn-AZ" sz="2800" smtClean="0">
                <a:latin typeface="Times New Roman" pitchFamily="18" charset="0"/>
                <a:cs typeface="Times New Roman" pitchFamily="18" charset="0"/>
              </a:rPr>
              <a:t>qurbanın cinsi, yaşı və sağlamlıq durumu;</a:t>
            </a:r>
          </a:p>
          <a:p>
            <a:pPr marL="0" indent="0" algn="just" eaLnBrk="1" hangingPunct="1">
              <a:buFont typeface="Wingdings" pitchFamily="2" charset="2"/>
              <a:buChar char="Ø"/>
            </a:pPr>
            <a:r>
              <a:rPr lang="az-Latn-AZ" sz="2800" smtClean="0">
                <a:latin typeface="Times New Roman" pitchFamily="18" charset="0"/>
                <a:cs typeface="Times New Roman" pitchFamily="18" charset="0"/>
              </a:rPr>
              <a:t>onun törədilmə üsulu və metodu.</a:t>
            </a:r>
          </a:p>
          <a:p>
            <a:pPr marL="0" indent="0" algn="just" eaLnBrk="1" hangingPunct="1">
              <a:buFont typeface="Wingdings" pitchFamily="2" charset="2"/>
              <a:buChar char="Ø"/>
            </a:pPr>
            <a:endParaRPr lang="ru-RU"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543039" y="766151"/>
            <a:ext cx="8202590" cy="1503276"/>
          </a:xfrm>
        </p:spPr>
        <p:txBody>
          <a:bodyPr tIns="0" rIns="18288">
            <a:noAutofit/>
            <a:scene3d>
              <a:camera prst="orthographicFront"/>
              <a:lightRig rig="freezing" dir="t">
                <a:rot lat="0" lon="0" rev="5640000"/>
              </a:lightRig>
            </a:scene3d>
            <a:sp3d prstMaterial="flat">
              <a:bevelT w="38100" h="38100"/>
              <a:contourClr>
                <a:schemeClr val="tx2"/>
              </a:contourClr>
            </a:sp3d>
          </a:bodyPr>
          <a:lstStyle/>
          <a:p>
            <a:pPr algn="ctr" eaLnBrk="1" fontAlgn="auto" hangingPunct="1">
              <a:spcAft>
                <a:spcPts val="0"/>
              </a:spcAft>
              <a:defRPr/>
            </a:pPr>
            <a:r>
              <a:rPr lang="az-Latn-AZ" sz="2400" b="1" dirty="0" smtClean="0">
                <a:solidFill>
                  <a:schemeClr val="accent3">
                    <a:tint val="90000"/>
                    <a:satMod val="12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İşgəncə</a:t>
            </a:r>
            <a:r>
              <a:rPr lang="az-Latn-AZ" sz="2400" b="1" dirty="0">
                <a:solidFill>
                  <a:schemeClr val="accent3">
                    <a:tint val="90000"/>
                    <a:satMod val="12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qeyri-insani və ya ləyaqəti alçaldan rəftar və ya </a:t>
            </a:r>
            <a:r>
              <a:rPr lang="az-Latn-AZ" sz="2400" b="1" dirty="0" smtClean="0">
                <a:solidFill>
                  <a:schemeClr val="accent3">
                    <a:tint val="90000"/>
                    <a:satMod val="12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cəzan zamanı sübutetmə yükü və standartı</a:t>
            </a:r>
            <a:br>
              <a:rPr lang="az-Latn-AZ" sz="2400" b="1" dirty="0" smtClean="0">
                <a:solidFill>
                  <a:schemeClr val="accent3">
                    <a:tint val="90000"/>
                    <a:satMod val="12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br>
            <a:endParaRPr lang="ru-RU" sz="2400" b="1" dirty="0">
              <a:solidFill>
                <a:schemeClr val="accent3">
                  <a:tint val="90000"/>
                  <a:satMod val="12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p:txBody>
      </p:sp>
      <p:sp>
        <p:nvSpPr>
          <p:cNvPr id="33794" name="Подзаголовок 2"/>
          <p:cNvSpPr>
            <a:spLocks noGrp="1"/>
          </p:cNvSpPr>
          <p:nvPr>
            <p:ph type="subTitle" idx="4294967295"/>
          </p:nvPr>
        </p:nvSpPr>
        <p:spPr>
          <a:xfrm>
            <a:off x="468313" y="2420938"/>
            <a:ext cx="8207375" cy="3960812"/>
          </a:xfrm>
        </p:spPr>
        <p:txBody>
          <a:bodyPr lIns="0" rIns="18288"/>
          <a:lstStyle/>
          <a:p>
            <a:pPr marL="285750" indent="-285750" algn="just" eaLnBrk="1" hangingPunct="1">
              <a:buFont typeface="Wingdings" pitchFamily="2" charset="2"/>
              <a:buChar char="ü"/>
            </a:pPr>
            <a:r>
              <a:rPr lang="az-Latn-AZ" sz="2400" smtClean="0">
                <a:latin typeface="Times New Roman" pitchFamily="18" charset="0"/>
              </a:rPr>
              <a:t>Ərizəçi (vətəndaş) işgəncə, pis rəftara və ya cəzaya məruz qaldığını sübut  etmək vəzifəsini daşıyır. Sübutetmə standartı “ağlabatan şübhə yeri qoymayan” sübutdan ibarətdir. Hər halda, bu cür sübut kifayət qədər güclü, aydın və bir-biri ilə uzlaşan nəticələrdən və ya təkzibedilməz ehtimallardan irəli gələ bilər. </a:t>
            </a:r>
          </a:p>
          <a:p>
            <a:pPr marL="285750" indent="-285750" algn="just" eaLnBrk="1" hangingPunct="1">
              <a:buFont typeface="Wingdings" pitchFamily="2" charset="2"/>
              <a:buChar char="ü"/>
            </a:pPr>
            <a:r>
              <a:rPr lang="az-Latn-AZ" sz="2400" smtClean="0">
                <a:latin typeface="Times New Roman" pitchFamily="18" charset="0"/>
              </a:rPr>
              <a:t>Lakin şəxs həbsxanaya sağlam vəziyyətdə salındıqda və azadlığa buraxıldıqdan sonra onun xəsarət alması məlum olduqda, sübutetmə yükü ərizəçidən dövlətə keçir.</a:t>
            </a:r>
            <a:endParaRPr lang="az-Latn-AZ" sz="2400" smtClean="0">
              <a:latin typeface="Times New Roman" pitchFamily="18" charset="0"/>
              <a:cs typeface="Times New Roman" pitchFamily="18" charset="0"/>
            </a:endParaRPr>
          </a:p>
          <a:p>
            <a:pPr marL="285750" indent="-285750" algn="just" eaLnBrk="1" hangingPunct="1">
              <a:buFont typeface="Wingdings 2" pitchFamily="18" charset="2"/>
              <a:buNone/>
            </a:pPr>
            <a:r>
              <a:rPr lang="az-Latn-AZ" sz="240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a:xfrm>
            <a:off x="179388" y="476250"/>
            <a:ext cx="8785225" cy="1081088"/>
          </a:xfrm>
        </p:spPr>
        <p:txBody>
          <a:bodyPr/>
          <a:lstStyle/>
          <a:p>
            <a:pPr algn="ctr" eaLnBrk="1" hangingPunct="1"/>
            <a:r>
              <a:rPr lang="az-Latn-AZ" sz="4200" b="1" smtClean="0">
                <a:latin typeface="Times New Roman" pitchFamily="18" charset="0"/>
              </a:rPr>
              <a:t>AİHK-in 3-cü maddəsində deyilir ki:</a:t>
            </a:r>
            <a:endParaRPr lang="ru-RU" sz="4200" b="1" smtClean="0">
              <a:latin typeface="Times New Roman" pitchFamily="18" charset="0"/>
            </a:endParaRPr>
          </a:p>
        </p:txBody>
      </p:sp>
      <p:sp>
        <p:nvSpPr>
          <p:cNvPr id="16386" name="Rectangle 3"/>
          <p:cNvSpPr>
            <a:spLocks noGrp="1"/>
          </p:cNvSpPr>
          <p:nvPr>
            <p:ph type="body" idx="1"/>
          </p:nvPr>
        </p:nvSpPr>
        <p:spPr>
          <a:xfrm>
            <a:off x="457200" y="2708275"/>
            <a:ext cx="8229600" cy="2736850"/>
          </a:xfrm>
        </p:spPr>
        <p:txBody>
          <a:bodyPr/>
          <a:lstStyle/>
          <a:p>
            <a:pPr algn="just" eaLnBrk="1" hangingPunct="1"/>
            <a:r>
              <a:rPr lang="az-Latn-AZ" sz="3600" smtClean="0">
                <a:latin typeface="Times New Roman" pitchFamily="18" charset="0"/>
                <a:cs typeface="Times New Roman" pitchFamily="18" charset="0"/>
              </a:rPr>
              <a:t>Heç kəs işgəncəyə, qeyri-insani və ya ləyaqəti alçaldan rəftara və ya cəzaya məruz qalmamalıdır.</a:t>
            </a:r>
            <a:endParaRPr lang="ru-RU" sz="3600" smtClean="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p:cNvSpPr>
          <p:nvPr>
            <p:ph type="title"/>
          </p:nvPr>
        </p:nvSpPr>
        <p:spPr>
          <a:xfrm>
            <a:off x="457200" y="549275"/>
            <a:ext cx="8435975" cy="792163"/>
          </a:xfrm>
        </p:spPr>
        <p:txBody>
          <a:bodyPr/>
          <a:lstStyle/>
          <a:p>
            <a:pPr algn="ctr" eaLnBrk="1" hangingPunct="1"/>
            <a:r>
              <a:rPr lang="az-Latn-AZ" sz="4400" b="1" i="1" smtClean="0">
                <a:latin typeface="Times New Roman" pitchFamily="18" charset="0"/>
              </a:rPr>
              <a:t>“Beş üsul” deyilən üsulun tətbiqi</a:t>
            </a:r>
            <a:endParaRPr lang="ru-RU" sz="4400" b="1" i="1" smtClean="0">
              <a:latin typeface="Times New Roman" pitchFamily="18" charset="0"/>
            </a:endParaRPr>
          </a:p>
        </p:txBody>
      </p:sp>
      <p:sp>
        <p:nvSpPr>
          <p:cNvPr id="34818" name="Rectangle 3"/>
          <p:cNvSpPr>
            <a:spLocks noGrp="1"/>
          </p:cNvSpPr>
          <p:nvPr>
            <p:ph type="body" idx="1"/>
          </p:nvPr>
        </p:nvSpPr>
        <p:spPr>
          <a:xfrm>
            <a:off x="250825" y="1484313"/>
            <a:ext cx="8642350" cy="4840287"/>
          </a:xfrm>
        </p:spPr>
        <p:txBody>
          <a:bodyPr/>
          <a:lstStyle/>
          <a:p>
            <a:pPr algn="just" eaLnBrk="1" hangingPunct="1">
              <a:lnSpc>
                <a:spcPct val="90000"/>
              </a:lnSpc>
              <a:buFont typeface="Wingdings 2" pitchFamily="18" charset="2"/>
              <a:buNone/>
            </a:pPr>
            <a:r>
              <a:rPr lang="az-Latn-AZ" sz="2800" smtClean="0">
                <a:latin typeface="Times New Roman" pitchFamily="18" charset="0"/>
              </a:rPr>
              <a:t>		Məhkəmə İrlandiya Birləşmiş Krallığa qarşı işdə </a:t>
            </a:r>
            <a:r>
              <a:rPr lang="az-Latn-AZ" sz="2800" b="1" i="1" smtClean="0">
                <a:latin typeface="Times New Roman" pitchFamily="18" charset="0"/>
              </a:rPr>
              <a:t>“Beş üsul”</a:t>
            </a:r>
            <a:r>
              <a:rPr lang="az-Latn-AZ" sz="2800" smtClean="0">
                <a:latin typeface="Times New Roman" pitchFamily="18" charset="0"/>
              </a:rPr>
              <a:t> deyilən üsulun tətbiqinin 3-cü maddənin pozuntusu saydı. Bunlar aşağıdakılardır:</a:t>
            </a:r>
          </a:p>
          <a:p>
            <a:pPr algn="just" eaLnBrk="1" hangingPunct="1">
              <a:lnSpc>
                <a:spcPct val="90000"/>
              </a:lnSpc>
              <a:buFont typeface="Wingdings" pitchFamily="2" charset="2"/>
              <a:buChar char="Ø"/>
            </a:pPr>
            <a:r>
              <a:rPr lang="az-Latn-AZ" sz="2800" smtClean="0">
                <a:latin typeface="Times New Roman" pitchFamily="18" charset="0"/>
              </a:rPr>
              <a:t>Divar önündə saxlama;</a:t>
            </a:r>
          </a:p>
          <a:p>
            <a:pPr algn="just" eaLnBrk="1" hangingPunct="1">
              <a:lnSpc>
                <a:spcPct val="90000"/>
              </a:lnSpc>
              <a:buFont typeface="Wingdings" pitchFamily="2" charset="2"/>
              <a:buChar char="Ø"/>
            </a:pPr>
            <a:r>
              <a:rPr lang="az-Latn-AZ" sz="2800" smtClean="0">
                <a:latin typeface="Times New Roman" pitchFamily="18" charset="0"/>
              </a:rPr>
              <a:t>Başalığın geydirilməsi (məhbusun başına dindirmə zamanı qara və ya göy rəngli plastik paket keçirilir) : </a:t>
            </a:r>
          </a:p>
          <a:p>
            <a:pPr algn="just" eaLnBrk="1" hangingPunct="1">
              <a:lnSpc>
                <a:spcPct val="90000"/>
              </a:lnSpc>
              <a:buFont typeface="Wingdings" pitchFamily="2" charset="2"/>
              <a:buChar char="Ø"/>
            </a:pPr>
            <a:r>
              <a:rPr lang="az-Latn-AZ" sz="2800" smtClean="0">
                <a:latin typeface="Times New Roman" pitchFamily="18" charset="0"/>
              </a:rPr>
              <a:t>Səs-küyə məruz qoyma;</a:t>
            </a:r>
          </a:p>
          <a:p>
            <a:pPr algn="just" eaLnBrk="1" hangingPunct="1">
              <a:lnSpc>
                <a:spcPct val="90000"/>
              </a:lnSpc>
              <a:buFont typeface="Wingdings" pitchFamily="2" charset="2"/>
              <a:buChar char="Ø"/>
            </a:pPr>
            <a:r>
              <a:rPr lang="az-Latn-AZ" sz="2800" smtClean="0">
                <a:latin typeface="Times New Roman" pitchFamily="18" charset="0"/>
              </a:rPr>
              <a:t>Yuxudan məhrum edilmə;</a:t>
            </a:r>
          </a:p>
          <a:p>
            <a:pPr algn="just" eaLnBrk="1" hangingPunct="1">
              <a:lnSpc>
                <a:spcPct val="90000"/>
              </a:lnSpc>
              <a:buFont typeface="Wingdings" pitchFamily="2" charset="2"/>
              <a:buChar char="Ø"/>
            </a:pPr>
            <a:r>
              <a:rPr lang="az-Latn-AZ" sz="2800" smtClean="0">
                <a:latin typeface="Times New Roman" pitchFamily="18" charset="0"/>
              </a:rPr>
              <a:t>Qida və içkidən məhrum edilmə.</a:t>
            </a:r>
          </a:p>
          <a:p>
            <a:pPr algn="just" eaLnBrk="1" hangingPunct="1">
              <a:lnSpc>
                <a:spcPct val="90000"/>
              </a:lnSpc>
              <a:buFont typeface="Wingdings" pitchFamily="2" charset="2"/>
              <a:buNone/>
            </a:pPr>
            <a:r>
              <a:rPr lang="az-Latn-AZ" sz="2800" b="1" i="1" smtClean="0">
                <a:latin typeface="Times New Roman" pitchFamily="18" charset="0"/>
                <a:cs typeface="Times New Roman" pitchFamily="18" charset="0"/>
              </a:rPr>
              <a:t>Qeyd:</a:t>
            </a:r>
            <a:r>
              <a:rPr lang="az-Latn-AZ" sz="2800" smtClean="0">
                <a:latin typeface="Times New Roman" pitchFamily="18" charset="0"/>
                <a:cs typeface="Times New Roman" pitchFamily="18" charset="0"/>
              </a:rPr>
              <a:t> Məhkəmə bu üsulların tətbiqini işgəncə kimi deyil, qeyri-insani davranış kimi tövsif etdi.</a:t>
            </a:r>
          </a:p>
          <a:p>
            <a:pPr eaLnBrk="1" hangingPunct="1">
              <a:lnSpc>
                <a:spcPct val="90000"/>
              </a:lnSpc>
            </a:pPr>
            <a:endParaRPr lang="az-Latn-AZ" sz="2800" smtClean="0">
              <a:latin typeface="Times New Roman" pitchFamily="18" charset="0"/>
            </a:endParaRPr>
          </a:p>
          <a:p>
            <a:pPr eaLnBrk="1" hangingPunct="1">
              <a:lnSpc>
                <a:spcPct val="90000"/>
              </a:lnSpc>
            </a:pPr>
            <a:endParaRPr lang="ru-RU" sz="2800" smtClean="0">
              <a:latin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p:nvPr>
        </p:nvSpPr>
        <p:spPr/>
        <p:txBody>
          <a:bodyPr/>
          <a:lstStyle/>
          <a:p>
            <a:pPr algn="ctr"/>
            <a:r>
              <a:rPr lang="az-Latn-AZ" sz="3600" b="1" smtClean="0">
                <a:latin typeface="Times New Roman" pitchFamily="18" charset="0"/>
              </a:rPr>
              <a:t>Fərdin işgəncəyə məruz qalması haqqında Məhkəmənin qərar qəbul etdiyi ilk iş</a:t>
            </a:r>
            <a:endParaRPr lang="ru-RU" sz="3600" b="1" smtClean="0">
              <a:latin typeface="Times New Roman" pitchFamily="18" charset="0"/>
            </a:endParaRPr>
          </a:p>
        </p:txBody>
      </p:sp>
      <p:sp>
        <p:nvSpPr>
          <p:cNvPr id="35842" name="Rectangle 3"/>
          <p:cNvSpPr>
            <a:spLocks noGrp="1"/>
          </p:cNvSpPr>
          <p:nvPr>
            <p:ph type="body" sz="half" idx="1"/>
          </p:nvPr>
        </p:nvSpPr>
        <p:spPr>
          <a:xfrm>
            <a:off x="457200" y="1935163"/>
            <a:ext cx="3178175" cy="4389437"/>
          </a:xfrm>
        </p:spPr>
        <p:txBody>
          <a:bodyPr/>
          <a:lstStyle/>
          <a:p>
            <a:r>
              <a:rPr lang="az-Latn-AZ" sz="2800" smtClean="0"/>
              <a:t>1996-cı il - Aksoy Türkiyəyə qarşı (Fələstin asması)</a:t>
            </a:r>
            <a:endParaRPr lang="ru-RU" sz="2800" smtClean="0"/>
          </a:p>
        </p:txBody>
      </p:sp>
      <p:pic>
        <p:nvPicPr>
          <p:cNvPr id="35843" name="Рисунок 3"/>
          <p:cNvPicPr>
            <a:picLocks noGrp="1" noChangeAspect="1"/>
          </p:cNvPicPr>
          <p:nvPr>
            <p:ph sz="half" idx="2"/>
          </p:nvPr>
        </p:nvPicPr>
        <p:blipFill>
          <a:blip r:embed="rId2"/>
          <a:srcRect/>
          <a:stretch>
            <a:fillRect/>
          </a:stretch>
        </p:blipFill>
        <p:spPr>
          <a:xfrm>
            <a:off x="3851275" y="2060575"/>
            <a:ext cx="5113338" cy="4608513"/>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p:cNvSpPr>
          <p:nvPr>
            <p:ph type="title"/>
          </p:nvPr>
        </p:nvSpPr>
        <p:spPr>
          <a:xfrm>
            <a:off x="457200" y="549275"/>
            <a:ext cx="8435975" cy="647700"/>
          </a:xfrm>
        </p:spPr>
        <p:txBody>
          <a:bodyPr/>
          <a:lstStyle/>
          <a:p>
            <a:pPr algn="ctr"/>
            <a:r>
              <a:rPr lang="az-Latn-AZ" sz="3600" b="1" smtClean="0">
                <a:latin typeface="Times New Roman" pitchFamily="18" charset="0"/>
              </a:rPr>
              <a:t>İşgəncədə “niyyət” amili</a:t>
            </a:r>
            <a:endParaRPr lang="ru-RU" sz="3600" b="1" smtClean="0">
              <a:latin typeface="Times New Roman" pitchFamily="18" charset="0"/>
            </a:endParaRPr>
          </a:p>
        </p:txBody>
      </p:sp>
      <p:sp>
        <p:nvSpPr>
          <p:cNvPr id="36866" name="Rectangle 3"/>
          <p:cNvSpPr>
            <a:spLocks noGrp="1"/>
          </p:cNvSpPr>
          <p:nvPr>
            <p:ph type="body" idx="1"/>
          </p:nvPr>
        </p:nvSpPr>
        <p:spPr>
          <a:xfrm>
            <a:off x="179388" y="1341438"/>
            <a:ext cx="4105275" cy="5256212"/>
          </a:xfrm>
        </p:spPr>
        <p:txBody>
          <a:bodyPr/>
          <a:lstStyle/>
          <a:p>
            <a:r>
              <a:rPr lang="az-Latn-AZ" sz="2100" i="1" smtClean="0">
                <a:latin typeface="Times New Roman" pitchFamily="18" charset="0"/>
              </a:rPr>
              <a:t>Akkoç Türkiyəyə qarşı</a:t>
            </a:r>
            <a:r>
              <a:rPr lang="az-Latn-AZ" sz="2100" smtClean="0">
                <a:latin typeface="Times New Roman" pitchFamily="18" charset="0"/>
              </a:rPr>
              <a:t> işdə cənab </a:t>
            </a:r>
            <a:r>
              <a:rPr lang="az-Latn-AZ" sz="2100" b="1" smtClean="0">
                <a:latin typeface="Times New Roman" pitchFamily="18" charset="0"/>
              </a:rPr>
              <a:t>Dikmə </a:t>
            </a:r>
            <a:r>
              <a:rPr lang="az-Latn-AZ" sz="2100" smtClean="0">
                <a:latin typeface="Times New Roman" pitchFamily="18" charset="0"/>
              </a:rPr>
              <a:t> digər hərəkətlərlə yanaşı həm də elektroşoka məruz qalmış, üzərinə isti və soyuq su tökülmüş, başına zərbələr endirilmiş və uşaqlarına qarşı pis rəftar ediləcəyi ilə bağlı hədələnmişdir. </a:t>
            </a:r>
          </a:p>
          <a:p>
            <a:pPr>
              <a:buFont typeface="Wingdings 2" pitchFamily="18" charset="2"/>
              <a:buNone/>
            </a:pPr>
            <a:r>
              <a:rPr lang="az-Latn-AZ" sz="2100" smtClean="0">
                <a:latin typeface="Times New Roman" pitchFamily="18" charset="0"/>
              </a:rPr>
              <a:t>		Bu işdə Məhkəmə belə qərara gəldi ki, pis rəftar cənab Dikmədə qorxu, həyacan və acizlik hissləri doğurmaq niyyətiylə ondan şübhəli bilindiyi cinayətlər barədə etiraflar və məlumatlar almaq məqsədi ilə törədilmişdir.</a:t>
            </a:r>
            <a:endParaRPr lang="ru-RU" sz="2100" smtClean="0">
              <a:latin typeface="Times New Roman" pitchFamily="18" charset="0"/>
            </a:endParaRPr>
          </a:p>
        </p:txBody>
      </p:sp>
      <p:pic>
        <p:nvPicPr>
          <p:cNvPr id="36867" name="Рисунок 3"/>
          <p:cNvPicPr>
            <a:picLocks noChangeAspect="1"/>
          </p:cNvPicPr>
          <p:nvPr/>
        </p:nvPicPr>
        <p:blipFill>
          <a:blip r:embed="rId2"/>
          <a:srcRect/>
          <a:stretch>
            <a:fillRect/>
          </a:stretch>
        </p:blipFill>
        <p:spPr bwMode="auto">
          <a:xfrm>
            <a:off x="4211638" y="1484313"/>
            <a:ext cx="4752975" cy="5184775"/>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a:xfrm>
            <a:off x="457200" y="704850"/>
            <a:ext cx="8229600" cy="708025"/>
          </a:xfrm>
        </p:spPr>
        <p:txBody>
          <a:bodyPr/>
          <a:lstStyle/>
          <a:p>
            <a:pPr algn="ctr"/>
            <a:r>
              <a:rPr lang="az-Latn-AZ" sz="4000" b="1" smtClean="0">
                <a:latin typeface="Times New Roman" pitchFamily="18" charset="0"/>
              </a:rPr>
              <a:t>Ölüm kamerası sindromu</a:t>
            </a:r>
            <a:endParaRPr lang="ru-RU" sz="4000" b="1" smtClean="0">
              <a:latin typeface="Times New Roman" pitchFamily="18" charset="0"/>
            </a:endParaRPr>
          </a:p>
        </p:txBody>
      </p:sp>
      <p:sp>
        <p:nvSpPr>
          <p:cNvPr id="37890" name="Rectangle 3"/>
          <p:cNvSpPr>
            <a:spLocks noGrp="1"/>
          </p:cNvSpPr>
          <p:nvPr>
            <p:ph type="body" idx="1"/>
          </p:nvPr>
        </p:nvSpPr>
        <p:spPr>
          <a:xfrm>
            <a:off x="457200" y="1628775"/>
            <a:ext cx="8435975" cy="5040313"/>
          </a:xfrm>
        </p:spPr>
        <p:txBody>
          <a:bodyPr/>
          <a:lstStyle/>
          <a:p>
            <a:pPr algn="just"/>
            <a:r>
              <a:rPr lang="az-Latn-AZ" sz="2400" i="1" smtClean="0">
                <a:latin typeface="Times New Roman" pitchFamily="18" charset="0"/>
              </a:rPr>
              <a:t>Şörinqin işində</a:t>
            </a:r>
            <a:r>
              <a:rPr lang="az-Latn-AZ" sz="2400" smtClean="0">
                <a:latin typeface="Times New Roman" pitchFamily="18" charset="0"/>
              </a:rPr>
              <a:t> ABŞ hökuməti Virciniya ştatında adam öldürməkdə ittiham olunan şəxsin Birləşmiş Krallıqdan ABŞ-a ekstradisiya olunmasını tələb etmişdi. Ərizəçi israrla bildirirdi ki, əgər ekstradisiya olunarsa, adamöldürmə ittihamı üzrə ABŞ-da məhkum ediləcəyi təqdirdə onun ölüm cəzası ilə üzləşməsi təhlükəsi realdır, belə ki, o, konkret “ölüm kamerası sindromu” deyilən sindroma məruz qala bilər. Apellyasiya prosesi uzun müddət davam edəcəyinə görə, ərizəçi uzun illər daim psixoloji qorxu içərisində qarşıdakı ölümünü gözləməli olur. </a:t>
            </a:r>
          </a:p>
          <a:p>
            <a:pPr algn="just">
              <a:buFont typeface="Wingdings 2" pitchFamily="18" charset="2"/>
              <a:buNone/>
            </a:pPr>
            <a:r>
              <a:rPr lang="az-Latn-AZ" sz="2400" smtClean="0">
                <a:latin typeface="Times New Roman" pitchFamily="18" charset="0"/>
              </a:rPr>
              <a:t>		</a:t>
            </a:r>
            <a:r>
              <a:rPr lang="az-Latn-AZ" sz="2400" b="1" smtClean="0">
                <a:latin typeface="Times New Roman" pitchFamily="18" charset="0"/>
              </a:rPr>
              <a:t>Bu işdə Məhkəmə ərizəçinin cinayət törədərkən 18 yaşına çatmadığını, habelə, ruhi vəziyyətini nəzərə alaraq, qərara aldı ki, ekstradisiya olunacağı ölkədə onu gözləyən şərait qeyri-insani və ləyaqəti alçaldan şəraitdir.</a:t>
            </a:r>
            <a:endParaRPr lang="ru-RU" sz="2400" b="1" smtClean="0">
              <a:latin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p:nvPr>
        </p:nvSpPr>
        <p:spPr>
          <a:xfrm>
            <a:off x="457200" y="704850"/>
            <a:ext cx="8229600" cy="636588"/>
          </a:xfrm>
        </p:spPr>
        <p:txBody>
          <a:bodyPr/>
          <a:lstStyle/>
          <a:p>
            <a:pPr algn="ctr"/>
            <a:r>
              <a:rPr lang="az-Latn-AZ" sz="4000" b="1" smtClean="0">
                <a:latin typeface="Times New Roman" pitchFamily="18" charset="0"/>
              </a:rPr>
              <a:t>Daşlanaraq öldürülmə riski</a:t>
            </a:r>
            <a:endParaRPr lang="ru-RU" sz="4000" b="1" smtClean="0">
              <a:latin typeface="Times New Roman" pitchFamily="18" charset="0"/>
            </a:endParaRPr>
          </a:p>
        </p:txBody>
      </p:sp>
      <p:sp>
        <p:nvSpPr>
          <p:cNvPr id="38914" name="Rectangle 3"/>
          <p:cNvSpPr>
            <a:spLocks noGrp="1"/>
          </p:cNvSpPr>
          <p:nvPr>
            <p:ph type="body" idx="1"/>
          </p:nvPr>
        </p:nvSpPr>
        <p:spPr>
          <a:xfrm>
            <a:off x="179388" y="1700213"/>
            <a:ext cx="4032250" cy="1081087"/>
          </a:xfrm>
        </p:spPr>
        <p:txBody>
          <a:bodyPr/>
          <a:lstStyle/>
          <a:p>
            <a:r>
              <a:rPr lang="az-Latn-AZ" sz="2400" b="1" i="1" smtClean="0">
                <a:latin typeface="Times New Roman" pitchFamily="18" charset="0"/>
              </a:rPr>
              <a:t>Cabbari Türkiyəyə qarşı</a:t>
            </a:r>
          </a:p>
          <a:p>
            <a:r>
              <a:rPr lang="az-Latn-AZ" sz="2400" b="1" i="1" smtClean="0">
                <a:latin typeface="Times New Roman" pitchFamily="18" charset="0"/>
              </a:rPr>
              <a:t>Qarayev Azərbaycana qarşı</a:t>
            </a:r>
            <a:endParaRPr lang="ru-RU" sz="2400" b="1" i="1" smtClean="0">
              <a:latin typeface="Times New Roman" pitchFamily="18" charset="0"/>
            </a:endParaRPr>
          </a:p>
        </p:txBody>
      </p:sp>
      <p:pic>
        <p:nvPicPr>
          <p:cNvPr id="38916" name="Picture 4" descr="publika"/>
          <p:cNvPicPr>
            <a:picLocks noChangeAspect="1" noChangeArrowheads="1"/>
          </p:cNvPicPr>
          <p:nvPr/>
        </p:nvPicPr>
        <p:blipFill>
          <a:blip r:embed="rId2"/>
          <a:srcRect/>
          <a:stretch>
            <a:fillRect/>
          </a:stretch>
        </p:blipFill>
        <p:spPr bwMode="auto">
          <a:xfrm>
            <a:off x="179388" y="2781300"/>
            <a:ext cx="4537075" cy="3816350"/>
          </a:xfrm>
          <a:prstGeom prst="rect">
            <a:avLst/>
          </a:prstGeom>
          <a:noFill/>
        </p:spPr>
      </p:pic>
      <p:pic>
        <p:nvPicPr>
          <p:cNvPr id="38917" name="Picture 5" descr="100FBF04-E015-4360-8FA0-4F1A47A8B071_mw1024_s_n"/>
          <p:cNvPicPr>
            <a:picLocks noChangeAspect="1" noChangeArrowheads="1"/>
          </p:cNvPicPr>
          <p:nvPr/>
        </p:nvPicPr>
        <p:blipFill>
          <a:blip r:embed="rId3"/>
          <a:srcRect/>
          <a:stretch>
            <a:fillRect/>
          </a:stretch>
        </p:blipFill>
        <p:spPr bwMode="auto">
          <a:xfrm>
            <a:off x="4859338" y="2781300"/>
            <a:ext cx="4105275" cy="3743325"/>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908050"/>
            <a:ext cx="8229600" cy="1944688"/>
          </a:xfrm>
        </p:spPr>
        <p:txBody>
          <a:bodyPr>
            <a:normAutofit fontScale="90000"/>
          </a:bodyPr>
          <a:lstStyle/>
          <a:p>
            <a:pPr algn="ctr" eaLnBrk="1" fontAlgn="auto" hangingPunct="1">
              <a:spcAft>
                <a:spcPts val="0"/>
              </a:spcAft>
              <a:defRPr/>
            </a:pPr>
            <a:r>
              <a:rPr lang="az-Latn-AZ" sz="3600" b="1" dirty="0" smtClean="0">
                <a:latin typeface="Times New Roman" pitchFamily="18" charset="0"/>
                <a:cs typeface="Times New Roman" pitchFamily="18" charset="0"/>
              </a:rPr>
              <a:t>Ölüm </a:t>
            </a:r>
            <a:r>
              <a:rPr lang="az-Latn-AZ" sz="3600" b="1" dirty="0">
                <a:latin typeface="Times New Roman" pitchFamily="18" charset="0"/>
                <a:cs typeface="Times New Roman" pitchFamily="18" charset="0"/>
              </a:rPr>
              <a:t>cəzası </a:t>
            </a:r>
            <a:r>
              <a:rPr lang="az-Latn-AZ" sz="2000" b="1" dirty="0" smtClean="0"/>
              <a:t/>
            </a:r>
            <a:br>
              <a:rPr lang="az-Latn-AZ" sz="2000" b="1" dirty="0" smtClean="0"/>
            </a:br>
            <a:r>
              <a:rPr lang="ru-RU" sz="2000" dirty="0"/>
              <a:t/>
            </a:r>
            <a:br>
              <a:rPr lang="ru-RU" sz="2000" dirty="0"/>
            </a:br>
            <a:r>
              <a:rPr lang="az-Latn-AZ" sz="2400" dirty="0" smtClean="0">
                <a:solidFill>
                  <a:schemeClr val="tx1"/>
                </a:solidFill>
                <a:latin typeface="Times New Roman" pitchFamily="18" charset="0"/>
                <a:cs typeface="Times New Roman" pitchFamily="18" charset="0"/>
              </a:rPr>
              <a:t>Məhkəmə </a:t>
            </a:r>
            <a:r>
              <a:rPr lang="az-Latn-AZ" sz="2400" dirty="0">
                <a:solidFill>
                  <a:schemeClr val="tx1"/>
                </a:solidFill>
                <a:latin typeface="Times New Roman" pitchFamily="18" charset="0"/>
                <a:cs typeface="Times New Roman" pitchFamily="18" charset="0"/>
              </a:rPr>
              <a:t>ölüm cəzasının 3-cü maddəyə zidd olduğunu aydın şəkildə bəyan etməkdən yayınsa da, ölüm cəzası ədalətsiz məhkəmə araşdırması nəticəsində təyin edildiyi halda bu hal 3-cü maddəni pozur.</a:t>
            </a:r>
            <a:endParaRPr lang="ru-RU" sz="2400" dirty="0">
              <a:solidFill>
                <a:schemeClr val="tx1"/>
              </a:solidFill>
              <a:latin typeface="Times New Roman" pitchFamily="18" charset="0"/>
              <a:cs typeface="Times New Roman" pitchFamily="18" charset="0"/>
            </a:endParaRPr>
          </a:p>
        </p:txBody>
      </p:sp>
      <p:pic>
        <p:nvPicPr>
          <p:cNvPr id="39938" name="Объект 3"/>
          <p:cNvPicPr>
            <a:picLocks noGrp="1" noChangeAspect="1"/>
          </p:cNvPicPr>
          <p:nvPr>
            <p:ph idx="1"/>
          </p:nvPr>
        </p:nvPicPr>
        <p:blipFill>
          <a:blip r:embed="rId2"/>
          <a:srcRect/>
          <a:stretch>
            <a:fillRect/>
          </a:stretch>
        </p:blipFill>
        <p:spPr>
          <a:xfrm>
            <a:off x="2268538" y="3354388"/>
            <a:ext cx="4535487" cy="3170237"/>
          </a:xfr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Заголовок 1"/>
          <p:cNvSpPr>
            <a:spLocks noGrp="1"/>
          </p:cNvSpPr>
          <p:nvPr>
            <p:ph type="title" idx="4294967295"/>
          </p:nvPr>
        </p:nvSpPr>
        <p:spPr/>
        <p:txBody>
          <a:bodyPr/>
          <a:lstStyle/>
          <a:p>
            <a:pPr algn="ctr" eaLnBrk="1" hangingPunct="1"/>
            <a:r>
              <a:rPr lang="az-Latn-AZ" smtClean="0"/>
              <a:t>Pozitiv öhdəlik nədir?</a:t>
            </a:r>
            <a:endParaRPr lang="ru-RU" smtClean="0"/>
          </a:p>
        </p:txBody>
      </p:sp>
      <p:sp>
        <p:nvSpPr>
          <p:cNvPr id="40962" name="Текст 2"/>
          <p:cNvSpPr>
            <a:spLocks noGrp="1"/>
          </p:cNvSpPr>
          <p:nvPr>
            <p:ph type="body" idx="4294967295"/>
          </p:nvPr>
        </p:nvSpPr>
        <p:spPr>
          <a:xfrm>
            <a:off x="457200" y="1855788"/>
            <a:ext cx="4040188" cy="658812"/>
          </a:xfrm>
        </p:spPr>
        <p:txBody>
          <a:bodyPr lIns="45720" tIns="0" rIns="45720" bIns="0" anchor="ctr"/>
          <a:lstStyle/>
          <a:p>
            <a:pPr marL="0" indent="0" eaLnBrk="1" hangingPunct="1">
              <a:buFont typeface="Wingdings 2" pitchFamily="18" charset="2"/>
              <a:buNone/>
            </a:pPr>
            <a:r>
              <a:rPr lang="en-US" sz="2400" b="1" smtClean="0">
                <a:solidFill>
                  <a:schemeClr val="tx2"/>
                </a:solidFill>
                <a:latin typeface="Times New Roman" pitchFamily="18" charset="0"/>
                <a:cs typeface="Times New Roman" pitchFamily="18" charset="0"/>
              </a:rPr>
              <a:t>P</a:t>
            </a:r>
            <a:r>
              <a:rPr lang="ru-RU" sz="2400" b="1" smtClean="0">
                <a:solidFill>
                  <a:schemeClr val="tx2"/>
                </a:solidFill>
                <a:latin typeface="Times New Roman" pitchFamily="18" charset="0"/>
                <a:cs typeface="Times New Roman" pitchFamily="18" charset="0"/>
              </a:rPr>
              <a:t>ozitiv-</a:t>
            </a:r>
            <a:r>
              <a:rPr lang="az-Latn-AZ" sz="2400" b="1" smtClean="0">
                <a:solidFill>
                  <a:schemeClr val="tx2"/>
                </a:solidFill>
                <a:latin typeface="Times New Roman" pitchFamily="18" charset="0"/>
                <a:cs typeface="Times New Roman" pitchFamily="18" charset="0"/>
              </a:rPr>
              <a:t>n</a:t>
            </a:r>
            <a:r>
              <a:rPr lang="ru-RU" sz="2400" b="1" smtClean="0">
                <a:solidFill>
                  <a:schemeClr val="tx2"/>
                </a:solidFill>
                <a:latin typeface="Times New Roman" pitchFamily="18" charset="0"/>
                <a:cs typeface="Times New Roman" pitchFamily="18" charset="0"/>
              </a:rPr>
              <a:t>eqativ</a:t>
            </a:r>
            <a:r>
              <a:rPr lang="az-Latn-AZ" sz="2400" b="1" smtClean="0">
                <a:solidFill>
                  <a:schemeClr val="tx2"/>
                </a:solidFill>
                <a:latin typeface="Times New Roman" pitchFamily="18" charset="0"/>
                <a:cs typeface="Times New Roman" pitchFamily="18" charset="0"/>
              </a:rPr>
              <a:t> </a:t>
            </a:r>
            <a:r>
              <a:rPr lang="ru-RU" sz="2400" b="1" smtClean="0">
                <a:solidFill>
                  <a:schemeClr val="tx2"/>
                </a:solidFill>
                <a:latin typeface="Times New Roman" pitchFamily="18" charset="0"/>
                <a:cs typeface="Times New Roman" pitchFamily="18" charset="0"/>
              </a:rPr>
              <a:t>hüquq</a:t>
            </a:r>
            <a:r>
              <a:rPr lang="az-Latn-AZ" sz="2400" b="1" smtClean="0">
                <a:solidFill>
                  <a:schemeClr val="tx2"/>
                </a:solidFill>
                <a:latin typeface="Times New Roman" pitchFamily="18" charset="0"/>
                <a:cs typeface="Times New Roman" pitchFamily="18" charset="0"/>
              </a:rPr>
              <a:t>	</a:t>
            </a:r>
            <a:endParaRPr lang="ru-RU" sz="2400" b="1" smtClean="0">
              <a:solidFill>
                <a:schemeClr val="tx2"/>
              </a:solidFill>
              <a:latin typeface="Times New Roman" pitchFamily="18" charset="0"/>
              <a:cs typeface="Times New Roman" pitchFamily="18" charset="0"/>
            </a:endParaRPr>
          </a:p>
        </p:txBody>
      </p:sp>
      <p:sp>
        <p:nvSpPr>
          <p:cNvPr id="40963" name="Текст 4"/>
          <p:cNvSpPr>
            <a:spLocks noGrp="1"/>
          </p:cNvSpPr>
          <p:nvPr>
            <p:ph type="body" sz="half" idx="4294967295"/>
          </p:nvPr>
        </p:nvSpPr>
        <p:spPr>
          <a:xfrm>
            <a:off x="4645025" y="1860550"/>
            <a:ext cx="4041775" cy="654050"/>
          </a:xfrm>
        </p:spPr>
        <p:txBody>
          <a:bodyPr lIns="45720" tIns="0" rIns="45720" bIns="0" anchor="ctr"/>
          <a:lstStyle/>
          <a:p>
            <a:pPr marL="0" indent="0" eaLnBrk="1" hangingPunct="1">
              <a:buFont typeface="Wingdings 2" pitchFamily="18" charset="2"/>
              <a:buNone/>
            </a:pPr>
            <a:r>
              <a:rPr lang="en-US" sz="2400" b="1" smtClean="0">
                <a:solidFill>
                  <a:schemeClr val="tx2"/>
                </a:solidFill>
                <a:latin typeface="Times New Roman" pitchFamily="18" charset="0"/>
                <a:cs typeface="Times New Roman" pitchFamily="18" charset="0"/>
              </a:rPr>
              <a:t>P</a:t>
            </a:r>
            <a:r>
              <a:rPr lang="ru-RU" sz="2400" b="1" smtClean="0">
                <a:solidFill>
                  <a:schemeClr val="tx2"/>
                </a:solidFill>
                <a:latin typeface="Times New Roman" pitchFamily="18" charset="0"/>
                <a:cs typeface="Times New Roman" pitchFamily="18" charset="0"/>
              </a:rPr>
              <a:t>ozitiv-</a:t>
            </a:r>
            <a:r>
              <a:rPr lang="az-Latn-AZ" sz="2400" b="1" smtClean="0">
                <a:solidFill>
                  <a:schemeClr val="tx2"/>
                </a:solidFill>
                <a:latin typeface="Times New Roman" pitchFamily="18" charset="0"/>
                <a:cs typeface="Times New Roman" pitchFamily="18" charset="0"/>
              </a:rPr>
              <a:t>n</a:t>
            </a:r>
            <a:r>
              <a:rPr lang="ru-RU" sz="2400" b="1" smtClean="0">
                <a:solidFill>
                  <a:schemeClr val="tx2"/>
                </a:solidFill>
                <a:latin typeface="Times New Roman" pitchFamily="18" charset="0"/>
                <a:cs typeface="Times New Roman" pitchFamily="18" charset="0"/>
              </a:rPr>
              <a:t>eqativ</a:t>
            </a:r>
            <a:r>
              <a:rPr lang="az-Latn-AZ" sz="2400" b="1" smtClean="0">
                <a:solidFill>
                  <a:schemeClr val="tx2"/>
                </a:solidFill>
                <a:latin typeface="Times New Roman" pitchFamily="18" charset="0"/>
                <a:cs typeface="Times New Roman" pitchFamily="18" charset="0"/>
              </a:rPr>
              <a:t> </a:t>
            </a:r>
            <a:r>
              <a:rPr lang="ru-RU" sz="2400" b="1" smtClean="0">
                <a:solidFill>
                  <a:schemeClr val="tx2"/>
                </a:solidFill>
              </a:rPr>
              <a:t>öhdəliklər</a:t>
            </a:r>
          </a:p>
        </p:txBody>
      </p:sp>
      <p:pic>
        <p:nvPicPr>
          <p:cNvPr id="40964" name="Объект 7"/>
          <p:cNvPicPr>
            <a:picLocks noGrp="1" noChangeAspect="1"/>
          </p:cNvPicPr>
          <p:nvPr>
            <p:ph sz="quarter" idx="4294967295"/>
          </p:nvPr>
        </p:nvPicPr>
        <p:blipFill>
          <a:blip r:embed="rId2"/>
          <a:srcRect/>
          <a:stretch>
            <a:fillRect/>
          </a:stretch>
        </p:blipFill>
        <p:spPr>
          <a:xfrm>
            <a:off x="457200" y="2782888"/>
            <a:ext cx="3467100" cy="2840037"/>
          </a:xfrm>
        </p:spPr>
      </p:pic>
      <p:pic>
        <p:nvPicPr>
          <p:cNvPr id="40965" name="Объект 8"/>
          <p:cNvPicPr>
            <a:picLocks noGrp="1" noChangeAspect="1"/>
          </p:cNvPicPr>
          <p:nvPr>
            <p:ph sz="quarter" idx="4294967295"/>
          </p:nvPr>
        </p:nvPicPr>
        <p:blipFill>
          <a:blip r:embed="rId3"/>
          <a:srcRect/>
          <a:stretch>
            <a:fillRect/>
          </a:stretch>
        </p:blipFill>
        <p:spPr>
          <a:xfrm>
            <a:off x="4532313" y="2924175"/>
            <a:ext cx="4271962" cy="2449513"/>
          </a:xfrm>
        </p:spPr>
      </p:pic>
      <p:sp>
        <p:nvSpPr>
          <p:cNvPr id="7" name="Стрелка вправо с вырезом 6"/>
          <p:cNvSpPr/>
          <p:nvPr/>
        </p:nvSpPr>
        <p:spPr>
          <a:xfrm>
            <a:off x="3635375" y="1916113"/>
            <a:ext cx="896938" cy="504825"/>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Заголовок 1"/>
          <p:cNvSpPr>
            <a:spLocks noGrp="1"/>
          </p:cNvSpPr>
          <p:nvPr>
            <p:ph type="title" idx="4294967295"/>
          </p:nvPr>
        </p:nvSpPr>
        <p:spPr>
          <a:xfrm>
            <a:off x="685800" y="514350"/>
            <a:ext cx="7773988" cy="1162050"/>
          </a:xfrm>
        </p:spPr>
        <p:txBody>
          <a:bodyPr/>
          <a:lstStyle/>
          <a:p>
            <a:pPr algn="ctr" eaLnBrk="1" hangingPunct="1"/>
            <a:r>
              <a:rPr lang="az-Latn-AZ" sz="3200" b="1" smtClean="0"/>
              <a:t>İ</a:t>
            </a:r>
            <a:r>
              <a:rPr lang="en-US" sz="3200" b="1" smtClean="0"/>
              <a:t>nsan hüquqlarını</a:t>
            </a:r>
            <a:r>
              <a:rPr lang="az-Latn-AZ" sz="3200" b="1" smtClean="0"/>
              <a:t>n</a:t>
            </a:r>
            <a:r>
              <a:rPr lang="en-US" sz="3200" b="1" smtClean="0"/>
              <a:t> </a:t>
            </a:r>
            <a:r>
              <a:rPr lang="az-Latn-AZ" sz="3200" b="1" smtClean="0"/>
              <a:t>öhdəliklər baxımından </a:t>
            </a:r>
            <a:r>
              <a:rPr lang="en-US" sz="3200" b="1" smtClean="0"/>
              <a:t>təsnif</a:t>
            </a:r>
            <a:r>
              <a:rPr lang="az-Latn-AZ" sz="3200" b="1" smtClean="0"/>
              <a:t>atı</a:t>
            </a:r>
            <a:endParaRPr lang="ru-RU" sz="3200" b="1" smtClean="0"/>
          </a:p>
        </p:txBody>
      </p:sp>
      <p:sp>
        <p:nvSpPr>
          <p:cNvPr id="41986" name="Текст 2"/>
          <p:cNvSpPr>
            <a:spLocks noGrp="1"/>
          </p:cNvSpPr>
          <p:nvPr>
            <p:ph type="body" idx="4294967295"/>
          </p:nvPr>
        </p:nvSpPr>
        <p:spPr>
          <a:xfrm>
            <a:off x="395288" y="1989138"/>
            <a:ext cx="3744912" cy="4392612"/>
          </a:xfrm>
        </p:spPr>
        <p:txBody>
          <a:bodyPr lIns="18288" rIns="18288"/>
          <a:lstStyle/>
          <a:p>
            <a:pPr marL="285750" indent="-285750" eaLnBrk="1" hangingPunct="1">
              <a:buFont typeface="Wingdings" pitchFamily="2" charset="2"/>
              <a:buChar char="Ø"/>
            </a:pPr>
            <a:r>
              <a:rPr lang="en-US" smtClean="0">
                <a:latin typeface="Times New Roman" pitchFamily="18" charset="0"/>
              </a:rPr>
              <a:t>Pozitiv öhdəliklər doğuran bütün insan hüquqları</a:t>
            </a:r>
            <a:r>
              <a:rPr lang="az-Latn-AZ" smtClean="0">
                <a:latin typeface="Times New Roman" pitchFamily="18" charset="0"/>
              </a:rPr>
              <a:t>;</a:t>
            </a:r>
          </a:p>
          <a:p>
            <a:pPr marL="285750" indent="-285750" eaLnBrk="1" hangingPunct="1">
              <a:buFont typeface="Wingdings 2" pitchFamily="18" charset="2"/>
              <a:buNone/>
            </a:pPr>
            <a:endParaRPr lang="az-Latn-AZ" smtClean="0">
              <a:latin typeface="Times New Roman" pitchFamily="18" charset="0"/>
            </a:endParaRPr>
          </a:p>
          <a:p>
            <a:pPr marL="285750" indent="-285750" eaLnBrk="1" hangingPunct="1">
              <a:buFont typeface="Wingdings" pitchFamily="2" charset="2"/>
              <a:buChar char="Ø"/>
            </a:pPr>
            <a:r>
              <a:rPr lang="en-US" smtClean="0">
                <a:latin typeface="Times New Roman" pitchFamily="18" charset="0"/>
              </a:rPr>
              <a:t>Neqativ öhdəliklərlə yanaşı özündə pozitiv öhdəlikləri ehtiva edən insan hüquqları</a:t>
            </a:r>
            <a:endParaRPr lang="ru-RU" smtClean="0">
              <a:latin typeface="Times New Roman" pitchFamily="18" charset="0"/>
            </a:endParaRPr>
          </a:p>
        </p:txBody>
      </p:sp>
      <p:pic>
        <p:nvPicPr>
          <p:cNvPr id="41987" name="Объект 4"/>
          <p:cNvPicPr>
            <a:picLocks noGrp="1" noChangeAspect="1"/>
          </p:cNvPicPr>
          <p:nvPr>
            <p:ph sz="half" idx="4294967295"/>
          </p:nvPr>
        </p:nvPicPr>
        <p:blipFill>
          <a:blip r:embed="rId2"/>
          <a:srcRect/>
          <a:stretch>
            <a:fillRect/>
          </a:stretch>
        </p:blipFill>
        <p:spPr>
          <a:xfrm>
            <a:off x="4211638" y="1916113"/>
            <a:ext cx="4681537" cy="4033837"/>
          </a:xfr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685800" y="332657"/>
            <a:ext cx="7772400" cy="1296143"/>
          </a:xfrm>
        </p:spPr>
        <p:txBody>
          <a:bodyPr tIns="0" rIns="18288">
            <a:normAutofit/>
            <a:scene3d>
              <a:camera prst="orthographicFront"/>
              <a:lightRig rig="freezing" dir="t">
                <a:rot lat="0" lon="0" rev="5640000"/>
              </a:lightRig>
            </a:scene3d>
            <a:sp3d prstMaterial="flat">
              <a:bevelT w="38100" h="38100"/>
              <a:contourClr>
                <a:schemeClr val="tx2"/>
              </a:contourClr>
            </a:sp3d>
          </a:bodyPr>
          <a:lstStyle/>
          <a:p>
            <a:pPr algn="r" eaLnBrk="1" fontAlgn="auto" hangingPunct="1">
              <a:spcAft>
                <a:spcPts val="0"/>
              </a:spcAft>
              <a:defRPr/>
            </a:pPr>
            <a:r>
              <a:rPr lang="az-Latn-AZ" sz="5600" b="1" u="sng" dirty="0" smtClean="0">
                <a:solidFill>
                  <a:schemeClr val="accent2"/>
                </a:solidFill>
                <a:effectLst>
                  <a:outerShdw blurRad="38100" dist="25400" dir="5400000" algn="tl" rotWithShape="0">
                    <a:srgbClr val="000000">
                      <a:alpha val="43000"/>
                    </a:srgbClr>
                  </a:outerShdw>
                </a:effectLst>
              </a:rPr>
              <a:t>Pozitiv öhdəliyin növləri</a:t>
            </a:r>
            <a:endParaRPr lang="ru-RU" sz="5600" b="1" u="sng" dirty="0">
              <a:solidFill>
                <a:schemeClr val="accent2"/>
              </a:solidFill>
              <a:effectLst>
                <a:outerShdw blurRad="38100" dist="25400" dir="5400000" algn="tl" rotWithShape="0">
                  <a:srgbClr val="000000">
                    <a:alpha val="43000"/>
                  </a:srgbClr>
                </a:outerShdw>
              </a:effectLst>
            </a:endParaRPr>
          </a:p>
        </p:txBody>
      </p:sp>
      <p:sp>
        <p:nvSpPr>
          <p:cNvPr id="43010" name="Подзаголовок 2"/>
          <p:cNvSpPr>
            <a:spLocks noGrp="1"/>
          </p:cNvSpPr>
          <p:nvPr>
            <p:ph type="subTitle" idx="4294967295"/>
          </p:nvPr>
        </p:nvSpPr>
        <p:spPr>
          <a:xfrm>
            <a:off x="684213" y="2349500"/>
            <a:ext cx="8208962" cy="3527425"/>
          </a:xfrm>
        </p:spPr>
        <p:txBody>
          <a:bodyPr lIns="0" rIns="18288"/>
          <a:lstStyle/>
          <a:p>
            <a:pPr marL="457200" indent="-457200" algn="just" eaLnBrk="1" hangingPunct="1">
              <a:buFont typeface="Wingdings" pitchFamily="2" charset="2"/>
              <a:buChar char="Ø"/>
            </a:pPr>
            <a:r>
              <a:rPr lang="az-Latn-AZ" b="1" i="1" smtClean="0">
                <a:solidFill>
                  <a:srgbClr val="00B0F0"/>
                </a:solidFill>
              </a:rPr>
              <a:t>Maddi-hüquqi öhdəliklər </a:t>
            </a:r>
            <a:r>
              <a:rPr lang="az-Latn-AZ" smtClean="0"/>
              <a:t>- təmin olunan hüquqların tam həyata keçirilməsi üçün tələb olunan əsas tədbirlərin görülməsini nəzərdə tutur. </a:t>
            </a:r>
          </a:p>
          <a:p>
            <a:pPr marL="457200" indent="-457200" algn="just" eaLnBrk="1" hangingPunct="1">
              <a:buFont typeface="Wingdings" pitchFamily="2" charset="2"/>
              <a:buChar char="Ø"/>
            </a:pPr>
            <a:r>
              <a:rPr lang="az-Latn-AZ" sz="3300" b="1" i="1" smtClean="0">
                <a:solidFill>
                  <a:srgbClr val="00B0F0"/>
                </a:solidFill>
              </a:rPr>
              <a:t>Prosessual öhdəliklər </a:t>
            </a:r>
            <a:r>
              <a:rPr lang="az-Latn-AZ" smtClean="0"/>
              <a:t>– şəxslərin daha yaxşı müdafiəsini nəzərdə tutan dövlətdaxili prosedurların təşkili, hüquqların pozulmasına görə  yetərli müdafiə vasitələrinin təmin olunması.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p:cNvSpPr>
          <p:nvPr>
            <p:ph type="title"/>
          </p:nvPr>
        </p:nvSpPr>
        <p:spPr>
          <a:xfrm>
            <a:off x="457200" y="704850"/>
            <a:ext cx="8229600" cy="779463"/>
          </a:xfrm>
        </p:spPr>
        <p:txBody>
          <a:bodyPr/>
          <a:lstStyle/>
          <a:p>
            <a:pPr algn="ctr"/>
            <a:r>
              <a:rPr lang="az-Latn-AZ" sz="4000" b="1" smtClean="0">
                <a:latin typeface="Times New Roman" pitchFamily="18" charset="0"/>
              </a:rPr>
              <a:t>3-cü maddə üzrə pozitiv öhdəliklər</a:t>
            </a:r>
            <a:endParaRPr lang="ru-RU" sz="4000" b="1" smtClean="0">
              <a:latin typeface="Times New Roman" pitchFamily="18" charset="0"/>
            </a:endParaRPr>
          </a:p>
        </p:txBody>
      </p:sp>
      <p:sp>
        <p:nvSpPr>
          <p:cNvPr id="44034" name="Rectangle 3"/>
          <p:cNvSpPr>
            <a:spLocks noGrp="1"/>
          </p:cNvSpPr>
          <p:nvPr>
            <p:ph type="body" idx="1"/>
          </p:nvPr>
        </p:nvSpPr>
        <p:spPr/>
        <p:txBody>
          <a:bodyPr/>
          <a:lstStyle/>
          <a:p>
            <a:pPr marL="495300" indent="-495300" algn="just">
              <a:buFont typeface="Wingdings 2" pitchFamily="18" charset="2"/>
              <a:buAutoNum type="arabicPeriod"/>
            </a:pPr>
            <a:r>
              <a:rPr lang="az-Latn-AZ" sz="2800" smtClean="0">
                <a:latin typeface="Times New Roman" pitchFamily="18" charset="0"/>
              </a:rPr>
              <a:t>Dövlətin hüquq sistemində fərdi təkcə hakimiyyət nümayəndələri tərəfindən deyil, həm də digər şəxslər tərəfindən törədilən pozuntulardan müdafiə edən müddəaların olması </a:t>
            </a:r>
            <a:r>
              <a:rPr lang="az-Latn-AZ" sz="2800" b="1" i="1" smtClean="0">
                <a:latin typeface="Times New Roman" pitchFamily="18" charset="0"/>
              </a:rPr>
              <a:t>(“Dritt</a:t>
            </a:r>
            <a:r>
              <a:rPr lang="en-US" sz="2800" b="1" i="1" smtClean="0">
                <a:latin typeface="Times New Roman" pitchFamily="18" charset="0"/>
              </a:rPr>
              <a:t>wirkung </a:t>
            </a:r>
            <a:r>
              <a:rPr lang="az-Latn-AZ" sz="2800" b="1" i="1" smtClean="0">
                <a:latin typeface="Times New Roman" pitchFamily="18" charset="0"/>
              </a:rPr>
              <a:t>effekti”).</a:t>
            </a:r>
          </a:p>
          <a:p>
            <a:pPr marL="495300" indent="-495300" algn="just">
              <a:buFont typeface="Wingdings 2" pitchFamily="18" charset="2"/>
              <a:buAutoNum type="arabicPeriod"/>
            </a:pPr>
            <a:r>
              <a:rPr lang="az-Latn-AZ" sz="2800" smtClean="0">
                <a:latin typeface="Times New Roman" pitchFamily="18" charset="0"/>
              </a:rPr>
              <a:t> Pis rəftarla bağlı şikayətlərin araşdırılması üzrə prosessual öhdəliklər.</a:t>
            </a:r>
            <a:endParaRPr lang="ru-RU" sz="2800" smtClean="0">
              <a:solidFill>
                <a:srgbClr val="0033CC"/>
              </a:solidFill>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a:xfrm>
            <a:off x="457200" y="704850"/>
            <a:ext cx="8507413" cy="1428750"/>
          </a:xfrm>
        </p:spPr>
        <p:txBody>
          <a:bodyPr/>
          <a:lstStyle/>
          <a:p>
            <a:pPr algn="ctr" eaLnBrk="1" hangingPunct="1"/>
            <a:r>
              <a:rPr lang="az-Latn-AZ" sz="4000" b="1" smtClean="0">
                <a:latin typeface="Times New Roman" pitchFamily="18" charset="0"/>
              </a:rPr>
              <a:t>Pis rəftarla bağlı müddəaların təsbit olunduğu digər beynəlxalq sənədlər</a:t>
            </a:r>
            <a:endParaRPr lang="ru-RU" sz="4000" b="1" smtClean="0">
              <a:latin typeface="Times New Roman" pitchFamily="18" charset="0"/>
            </a:endParaRPr>
          </a:p>
        </p:txBody>
      </p:sp>
      <p:sp>
        <p:nvSpPr>
          <p:cNvPr id="34819" name="Rectangle 3"/>
          <p:cNvSpPr>
            <a:spLocks noGrp="1"/>
          </p:cNvSpPr>
          <p:nvPr>
            <p:ph type="body" idx="1"/>
          </p:nvPr>
        </p:nvSpPr>
        <p:spPr>
          <a:xfrm>
            <a:off x="250825" y="2565400"/>
            <a:ext cx="8713788" cy="3759200"/>
          </a:xfrm>
        </p:spPr>
        <p:txBody>
          <a:bodyPr/>
          <a:lstStyle/>
          <a:p>
            <a:pPr algn="just" eaLnBrk="1" hangingPunct="1">
              <a:lnSpc>
                <a:spcPct val="90000"/>
              </a:lnSpc>
              <a:defRPr/>
            </a:pPr>
            <a:r>
              <a:rPr lang="az-Latn-AZ" sz="3200" smtClean="0">
                <a:latin typeface="Times New Roman" pitchFamily="18" charset="0"/>
              </a:rPr>
              <a:t>1948-ci il tarixli İnsan hüquqları haqqında Ümumi Bəyannamənin </a:t>
            </a:r>
            <a:r>
              <a:rPr lang="az-Latn-AZ" sz="3200" b="1" u="sng" smtClean="0">
                <a:effectLst>
                  <a:outerShdw blurRad="38100" dist="38100" dir="2700000" algn="tl">
                    <a:srgbClr val="FFFFFF"/>
                  </a:outerShdw>
                </a:effectLst>
                <a:latin typeface="Times New Roman" pitchFamily="18" charset="0"/>
              </a:rPr>
              <a:t>5-ci</a:t>
            </a:r>
            <a:r>
              <a:rPr lang="az-Latn-AZ" sz="3200" smtClean="0">
                <a:latin typeface="Times New Roman" pitchFamily="18" charset="0"/>
              </a:rPr>
              <a:t> maddəsində deyilir ki;</a:t>
            </a:r>
          </a:p>
          <a:p>
            <a:pPr algn="just" eaLnBrk="1" hangingPunct="1">
              <a:lnSpc>
                <a:spcPct val="90000"/>
              </a:lnSpc>
              <a:buFont typeface="Wingdings 2" pitchFamily="18" charset="2"/>
              <a:buNone/>
              <a:defRPr/>
            </a:pPr>
            <a:r>
              <a:rPr lang="az-Latn-AZ" sz="3200" smtClean="0">
                <a:latin typeface="Times New Roman" pitchFamily="18" charset="0"/>
              </a:rPr>
              <a:t>	 - </a:t>
            </a:r>
            <a:r>
              <a:rPr lang="az-Latn-AZ" sz="3200" b="1" i="1" smtClean="0">
                <a:latin typeface="Times New Roman" pitchFamily="18" charset="0"/>
              </a:rPr>
              <a:t>“Heç kəs işgəncəyə və ya </a:t>
            </a:r>
            <a:r>
              <a:rPr lang="az-Latn-AZ" sz="3200" b="1" i="1" u="sng" smtClean="0">
                <a:solidFill>
                  <a:schemeClr val="tx2"/>
                </a:solidFill>
                <a:latin typeface="Times New Roman" pitchFamily="18" charset="0"/>
              </a:rPr>
              <a:t>qəddar</a:t>
            </a:r>
            <a:r>
              <a:rPr lang="az-Latn-AZ" sz="3200" b="1" i="1" smtClean="0">
                <a:solidFill>
                  <a:schemeClr val="tx2"/>
                </a:solidFill>
                <a:latin typeface="Times New Roman" pitchFamily="18" charset="0"/>
              </a:rPr>
              <a:t>,</a:t>
            </a:r>
            <a:r>
              <a:rPr lang="az-Latn-AZ" sz="3200" b="1" i="1" smtClean="0">
                <a:latin typeface="Times New Roman" pitchFamily="18" charset="0"/>
              </a:rPr>
              <a:t> qeyri-insani və ya ləyaqəti alçaldan rəftara və ya cəzaya məruz qalmamalıdır”.</a:t>
            </a:r>
            <a:r>
              <a:rPr lang="az-Latn-AZ" sz="3200" i="1" smtClean="0">
                <a:latin typeface="Times New Roman" pitchFamily="18" charset="0"/>
              </a:rPr>
              <a:t> </a:t>
            </a:r>
            <a:r>
              <a:rPr lang="az-Latn-AZ" sz="2800" smtClean="0">
                <a:latin typeface="Times New Roman" pitchFamily="18" charset="0"/>
              </a:rPr>
              <a:t>(1998-ci il Beynəlxalq Cinayət Məhkəməsinin Roma Statutuna qədər bu sənəd mülki şəxslərə qarşı işgəncələrin geniş miqyaslı və ya mütəmadi tətbiqini bəşəriyyətə qarşı cinayət elan edir).</a:t>
            </a:r>
            <a:endParaRPr lang="ru-RU" sz="2800" smtClean="0">
              <a:latin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p:cNvSpPr>
          <p:nvPr>
            <p:ph type="title"/>
          </p:nvPr>
        </p:nvSpPr>
        <p:spPr>
          <a:xfrm>
            <a:off x="457200" y="704850"/>
            <a:ext cx="8229600" cy="923925"/>
          </a:xfrm>
        </p:spPr>
        <p:txBody>
          <a:bodyPr/>
          <a:lstStyle/>
          <a:p>
            <a:pPr algn="ctr"/>
            <a:r>
              <a:rPr lang="az-Latn-AZ" sz="4000" b="1" i="1" smtClean="0">
                <a:latin typeface="Times New Roman" pitchFamily="18" charset="0"/>
              </a:rPr>
              <a:t>“Dritt</a:t>
            </a:r>
            <a:r>
              <a:rPr lang="en-US" sz="4000" b="1" i="1" smtClean="0">
                <a:latin typeface="Times New Roman" pitchFamily="18" charset="0"/>
              </a:rPr>
              <a:t>wirkung </a:t>
            </a:r>
            <a:r>
              <a:rPr lang="az-Latn-AZ" sz="4000" b="1" i="1" smtClean="0">
                <a:latin typeface="Times New Roman" pitchFamily="18" charset="0"/>
              </a:rPr>
              <a:t>effekti”</a:t>
            </a:r>
            <a:endParaRPr lang="ru-RU" sz="4000" b="1" i="1" smtClean="0">
              <a:latin typeface="Times New Roman" pitchFamily="18" charset="0"/>
            </a:endParaRPr>
          </a:p>
        </p:txBody>
      </p:sp>
      <p:sp>
        <p:nvSpPr>
          <p:cNvPr id="45058" name="Rectangle 3"/>
          <p:cNvSpPr>
            <a:spLocks noGrp="1"/>
          </p:cNvSpPr>
          <p:nvPr>
            <p:ph type="body" idx="1"/>
          </p:nvPr>
        </p:nvSpPr>
        <p:spPr/>
        <p:txBody>
          <a:bodyPr/>
          <a:lstStyle/>
          <a:p>
            <a:pPr algn="just"/>
            <a:r>
              <a:rPr lang="az-Latn-AZ" sz="2800" b="1" i="1" smtClean="0">
                <a:latin typeface="Times New Roman" pitchFamily="18" charset="0"/>
              </a:rPr>
              <a:t>“Dritt</a:t>
            </a:r>
            <a:r>
              <a:rPr lang="en-US" sz="2800" b="1" i="1" smtClean="0">
                <a:latin typeface="Times New Roman" pitchFamily="18" charset="0"/>
              </a:rPr>
              <a:t>wirkung </a:t>
            </a:r>
            <a:r>
              <a:rPr lang="az-Latn-AZ" sz="2800" b="1" i="1" smtClean="0">
                <a:latin typeface="Times New Roman" pitchFamily="18" charset="0"/>
              </a:rPr>
              <a:t>effekti” </a:t>
            </a:r>
            <a:r>
              <a:rPr lang="az-Latn-AZ" sz="2800" smtClean="0">
                <a:latin typeface="Times New Roman" pitchFamily="18" charset="0"/>
              </a:rPr>
              <a:t>- ərizəçinin dövlət nümayəndələri tərəfindən deyil, digər şəxslər tərəfindən qeyri-insani və ləyaqəti alçaldan rəftara məruz qalması. </a:t>
            </a:r>
          </a:p>
          <a:p>
            <a:pPr algn="just"/>
            <a:r>
              <a:rPr lang="az-Latn-AZ" sz="2800" smtClean="0">
                <a:latin typeface="Times New Roman" pitchFamily="18" charset="0"/>
              </a:rPr>
              <a:t>Yeniyetmə oğlanın ögey atası tərəfindən amansızcasına döyülməsi və ya valideynin cəzalandırma hüququ.</a:t>
            </a:r>
            <a:r>
              <a:rPr lang="az-Latn-AZ" sz="2800" b="1" i="1" smtClean="0">
                <a:latin typeface="Times New Roman" pitchFamily="18" charset="0"/>
              </a:rPr>
              <a:t>  </a:t>
            </a:r>
            <a:r>
              <a:rPr lang="az-Latn-AZ" sz="2800" i="1" smtClean="0">
                <a:latin typeface="Times New Roman" pitchFamily="18" charset="0"/>
              </a:rPr>
              <a:t>(A Birləşmiş Krallığa qarşı iş, 1998-ci il).</a:t>
            </a:r>
            <a:endParaRPr lang="ru-RU" sz="2800" i="1" smtClean="0">
              <a:latin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Заголовок 1"/>
          <p:cNvSpPr>
            <a:spLocks noGrp="1"/>
          </p:cNvSpPr>
          <p:nvPr>
            <p:ph type="title"/>
          </p:nvPr>
        </p:nvSpPr>
        <p:spPr>
          <a:xfrm>
            <a:off x="685800" y="514350"/>
            <a:ext cx="7989888" cy="1042988"/>
          </a:xfrm>
        </p:spPr>
        <p:txBody>
          <a:bodyPr/>
          <a:lstStyle/>
          <a:p>
            <a:pPr algn="ctr" eaLnBrk="1" hangingPunct="1"/>
            <a:r>
              <a:rPr lang="az-Latn-AZ" sz="3500" b="1" i="1" smtClean="0">
                <a:latin typeface="Times New Roman" pitchFamily="18" charset="0"/>
                <a:cs typeface="Times New Roman" pitchFamily="18" charset="0"/>
              </a:rPr>
              <a:t>DİQQƏTİNİZƏ GÖRƏ TƏŞƏKKÜRLƏR!</a:t>
            </a:r>
            <a:endParaRPr lang="ru-RU" sz="3500" b="1" i="1" smtClean="0">
              <a:latin typeface="Times New Roman" pitchFamily="18" charset="0"/>
              <a:cs typeface="Times New Roman" pitchFamily="18" charset="0"/>
            </a:endParaRPr>
          </a:p>
        </p:txBody>
      </p:sp>
      <p:sp>
        <p:nvSpPr>
          <p:cNvPr id="46082" name="Текст 2"/>
          <p:cNvSpPr>
            <a:spLocks noGrp="1"/>
          </p:cNvSpPr>
          <p:nvPr>
            <p:ph type="body" idx="2"/>
          </p:nvPr>
        </p:nvSpPr>
        <p:spPr/>
        <p:txBody>
          <a:bodyPr/>
          <a:lstStyle/>
          <a:p>
            <a:pPr marL="285750" indent="-285750" algn="ctr" eaLnBrk="1" hangingPunct="1">
              <a:buFont typeface="Wingdings" pitchFamily="2" charset="2"/>
              <a:buChar char="Ø"/>
            </a:pPr>
            <a:endParaRPr lang="az-Latn-AZ" smtClean="0"/>
          </a:p>
          <a:p>
            <a:pPr marL="285750" indent="-285750" algn="ctr" eaLnBrk="1" hangingPunct="1">
              <a:buFont typeface="Wingdings" pitchFamily="2" charset="2"/>
              <a:buChar char="Ø"/>
            </a:pPr>
            <a:endParaRPr lang="az-Latn-AZ" smtClean="0"/>
          </a:p>
          <a:p>
            <a:pPr marL="285750" indent="-285750" algn="ctr" eaLnBrk="1" hangingPunct="1">
              <a:buFont typeface="Wingdings" pitchFamily="2" charset="2"/>
              <a:buChar char="Ø"/>
            </a:pPr>
            <a:endParaRPr lang="az-Latn-AZ" smtClean="0"/>
          </a:p>
          <a:p>
            <a:pPr marL="285750" indent="-285750" algn="ctr" eaLnBrk="1" hangingPunct="1">
              <a:buFont typeface="Wingdings" pitchFamily="2" charset="2"/>
              <a:buChar char="Ø"/>
            </a:pPr>
            <a:endParaRPr lang="az-Latn-AZ" smtClean="0"/>
          </a:p>
          <a:p>
            <a:pPr marL="285750" indent="-285750" algn="ctr" eaLnBrk="1" hangingPunct="1">
              <a:buFont typeface="Wingdings" pitchFamily="2" charset="2"/>
              <a:buChar char="Ø"/>
            </a:pPr>
            <a:endParaRPr lang="az-Latn-AZ" smtClean="0"/>
          </a:p>
          <a:p>
            <a:pPr marL="285750" indent="-285750" algn="ctr" eaLnBrk="1" hangingPunct="1">
              <a:buFont typeface="Wingdings" pitchFamily="2" charset="2"/>
              <a:buChar char="Ø"/>
            </a:pPr>
            <a:r>
              <a:rPr lang="az-Latn-AZ" sz="3600" smtClean="0"/>
              <a:t>Suallarınız?</a:t>
            </a:r>
            <a:endParaRPr lang="ru-RU" sz="3600" smtClean="0"/>
          </a:p>
        </p:txBody>
      </p:sp>
      <p:pic>
        <p:nvPicPr>
          <p:cNvPr id="46083" name="Объект 4"/>
          <p:cNvPicPr>
            <a:picLocks noGrp="1" noChangeAspect="1"/>
          </p:cNvPicPr>
          <p:nvPr>
            <p:ph sz="half" idx="1"/>
          </p:nvPr>
        </p:nvPicPr>
        <p:blipFill>
          <a:blip r:embed="rId2"/>
          <a:srcRect/>
          <a:stretch>
            <a:fillRect/>
          </a:stretch>
        </p:blipFill>
        <p:spPr>
          <a:xfrm>
            <a:off x="4211638" y="2133600"/>
            <a:ext cx="4111625" cy="40386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a:xfrm>
            <a:off x="457200" y="549275"/>
            <a:ext cx="8229600" cy="1295400"/>
          </a:xfrm>
        </p:spPr>
        <p:txBody>
          <a:bodyPr/>
          <a:lstStyle/>
          <a:p>
            <a:pPr algn="ctr" eaLnBrk="1" hangingPunct="1"/>
            <a:r>
              <a:rPr lang="az-Latn-AZ" sz="4000" b="1" smtClean="0">
                <a:latin typeface="Times New Roman" pitchFamily="18" charset="0"/>
              </a:rPr>
              <a:t>Pis rəftarla bağlı müddəaların təsbit olunduğu digər beynəlxalq sənədlər</a:t>
            </a:r>
            <a:endParaRPr lang="ru-RU" sz="4000" b="1" smtClean="0">
              <a:latin typeface="Times New Roman" pitchFamily="18" charset="0"/>
            </a:endParaRPr>
          </a:p>
        </p:txBody>
      </p:sp>
      <p:sp>
        <p:nvSpPr>
          <p:cNvPr id="18434" name="Rectangle 3"/>
          <p:cNvSpPr>
            <a:spLocks noGrp="1"/>
          </p:cNvSpPr>
          <p:nvPr>
            <p:ph type="body" idx="1"/>
          </p:nvPr>
        </p:nvSpPr>
        <p:spPr>
          <a:xfrm>
            <a:off x="179388" y="1989138"/>
            <a:ext cx="8785225" cy="4535487"/>
          </a:xfrm>
        </p:spPr>
        <p:txBody>
          <a:bodyPr/>
          <a:lstStyle/>
          <a:p>
            <a:pPr algn="just" eaLnBrk="1" hangingPunct="1">
              <a:buFont typeface="Wingdings" pitchFamily="2" charset="2"/>
              <a:buChar char="Ø"/>
            </a:pPr>
            <a:r>
              <a:rPr lang="az-Latn-AZ" sz="2800" smtClean="0">
                <a:latin typeface="Times New Roman" pitchFamily="18" charset="0"/>
                <a:cs typeface="Times New Roman" pitchFamily="18" charset="0"/>
              </a:rPr>
              <a:t>1949-cu il tarixli dörd Cenevrə Konvensiyası;</a:t>
            </a:r>
          </a:p>
          <a:p>
            <a:pPr algn="just" eaLnBrk="1" hangingPunct="1">
              <a:buFont typeface="Wingdings" pitchFamily="2" charset="2"/>
              <a:buChar char="Ø"/>
            </a:pPr>
            <a:r>
              <a:rPr lang="az-Latn-AZ" sz="2800" smtClean="0">
                <a:latin typeface="Times New Roman" pitchFamily="18" charset="0"/>
                <a:cs typeface="Times New Roman" pitchFamily="18" charset="0"/>
              </a:rPr>
              <a:t>Mülki və siyasi hüquqlar haqqında BMT-in 1966-cı il tarixli  Beynəlxalq Paktı;</a:t>
            </a:r>
          </a:p>
          <a:p>
            <a:pPr lvl="1" algn="just" eaLnBrk="1" hangingPunct="1">
              <a:buFont typeface="Wingdings" pitchFamily="2" charset="2"/>
              <a:buNone/>
            </a:pPr>
            <a:r>
              <a:rPr lang="az-Latn-AZ" sz="2800" smtClean="0">
                <a:latin typeface="Times New Roman" pitchFamily="18" charset="0"/>
                <a:cs typeface="Times New Roman" pitchFamily="18" charset="0"/>
              </a:rPr>
              <a:t>	- Paktın 7-ci maddəsində deyilir ki: “</a:t>
            </a:r>
            <a:r>
              <a:rPr lang="az-Latn-AZ" sz="2800" i="1" smtClean="0">
                <a:latin typeface="Times New Roman" pitchFamily="18" charset="0"/>
              </a:rPr>
              <a:t>Heç kəs işgəncəyə və ya qəddar, qeyri-insani və ya ləyaqəti alçaldan rəftara və ya cəzaya məruz qalmamalıdır</a:t>
            </a:r>
            <a:r>
              <a:rPr lang="az-Latn-AZ" sz="2800" smtClean="0">
                <a:latin typeface="Times New Roman" pitchFamily="18" charset="0"/>
                <a:cs typeface="Times New Roman" pitchFamily="18" charset="0"/>
              </a:rPr>
              <a:t>”.</a:t>
            </a:r>
          </a:p>
          <a:p>
            <a:pPr lvl="1" algn="just" eaLnBrk="1" hangingPunct="1">
              <a:buFont typeface="Wingdings" pitchFamily="2" charset="2"/>
              <a:buNone/>
            </a:pPr>
            <a:r>
              <a:rPr lang="az-Latn-AZ" sz="2800" b="1" smtClean="0">
                <a:latin typeface="Times New Roman" pitchFamily="18" charset="0"/>
                <a:cs typeface="Times New Roman" pitchFamily="18" charset="0"/>
              </a:rPr>
              <a:t>Həmin maddədə belə bir əlavə də var ki:</a:t>
            </a:r>
            <a:r>
              <a:rPr lang="az-Latn-AZ" sz="2800" smtClean="0">
                <a:latin typeface="Times New Roman" pitchFamily="18" charset="0"/>
                <a:cs typeface="Times New Roman" pitchFamily="18" charset="0"/>
              </a:rPr>
              <a:t> </a:t>
            </a:r>
          </a:p>
          <a:p>
            <a:pPr lvl="1" algn="just" eaLnBrk="1" hangingPunct="1">
              <a:buFont typeface="Wingdings" pitchFamily="2" charset="2"/>
              <a:buNone/>
            </a:pPr>
            <a:r>
              <a:rPr lang="az-Latn-AZ" sz="2800" smtClean="0">
                <a:latin typeface="Times New Roman" pitchFamily="18" charset="0"/>
                <a:cs typeface="Times New Roman" pitchFamily="18" charset="0"/>
              </a:rPr>
              <a:t>	- “Heç kəs onun razılığı olmadan tibbi və elmi eksperimentlərə (sınaqlara) məruz qala bilməz”.</a:t>
            </a:r>
          </a:p>
          <a:p>
            <a:pPr eaLnBrk="1" hangingPunct="1">
              <a:buFont typeface="Wingdings 2" pitchFamily="18" charset="2"/>
              <a:buNone/>
            </a:pPr>
            <a:endParaRPr lang="ru-RU" sz="28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a:xfrm>
            <a:off x="457200" y="704850"/>
            <a:ext cx="8229600" cy="1355725"/>
          </a:xfrm>
        </p:spPr>
        <p:txBody>
          <a:bodyPr/>
          <a:lstStyle/>
          <a:p>
            <a:pPr algn="ctr" eaLnBrk="1" hangingPunct="1"/>
            <a:r>
              <a:rPr lang="az-Latn-AZ" sz="4000" b="1" smtClean="0">
                <a:latin typeface="Times New Roman" pitchFamily="18" charset="0"/>
              </a:rPr>
              <a:t>Pis rəftarla bağlı müddəaların təsbit olunduğu digər beynəlxalq sənədlər</a:t>
            </a:r>
            <a:endParaRPr lang="ru-RU" sz="4000" b="1" smtClean="0">
              <a:latin typeface="Times New Roman" pitchFamily="18" charset="0"/>
            </a:endParaRPr>
          </a:p>
        </p:txBody>
      </p:sp>
      <p:sp>
        <p:nvSpPr>
          <p:cNvPr id="19458" name="Rectangle 3"/>
          <p:cNvSpPr>
            <a:spLocks noGrp="1"/>
          </p:cNvSpPr>
          <p:nvPr>
            <p:ph type="body" idx="1"/>
          </p:nvPr>
        </p:nvSpPr>
        <p:spPr>
          <a:xfrm>
            <a:off x="457200" y="2492375"/>
            <a:ext cx="8435975" cy="3832225"/>
          </a:xfrm>
        </p:spPr>
        <p:txBody>
          <a:bodyPr/>
          <a:lstStyle/>
          <a:p>
            <a:pPr algn="just" eaLnBrk="1" hangingPunct="1">
              <a:buFont typeface="Wingdings" pitchFamily="2" charset="2"/>
              <a:buChar char="Ø"/>
            </a:pPr>
            <a:r>
              <a:rPr lang="az-Latn-AZ" sz="2800" smtClean="0">
                <a:latin typeface="Times New Roman" pitchFamily="18" charset="0"/>
              </a:rPr>
              <a:t>İşgəncələrə və digər qəddar, qeyri-insani və ya ləyaqəti alçaldan rəftara və ya cəzaya qarşı 1984-cü il tarixli BMT Konvensiyası (CAT)</a:t>
            </a:r>
            <a:r>
              <a:rPr lang="az-Latn-AZ" sz="2800" smtClean="0">
                <a:latin typeface="Times New Roman" pitchFamily="18" charset="0"/>
                <a:cs typeface="Times New Roman" pitchFamily="18" charset="0"/>
              </a:rPr>
              <a:t>;</a:t>
            </a:r>
          </a:p>
          <a:p>
            <a:pPr algn="just" eaLnBrk="1" hangingPunct="1">
              <a:buFont typeface="Wingdings" pitchFamily="2" charset="2"/>
              <a:buChar char="Ø"/>
            </a:pPr>
            <a:r>
              <a:rPr lang="az-Latn-AZ" sz="2800" smtClean="0">
                <a:latin typeface="Times New Roman" pitchFamily="18" charset="0"/>
              </a:rPr>
              <a:t>İşgəncələrin, qeyri-insani və ləyaqəti alçaldan rəftar və ya cəzanın qarşısının alınmasına dair 1987-ci il tarixli Avropa Konvensiyası.</a:t>
            </a:r>
            <a:endParaRPr lang="az-Latn-AZ" sz="2800" smtClean="0">
              <a:latin typeface="Times New Roman" pitchFamily="18" charset="0"/>
              <a:cs typeface="Times New Roman" pitchFamily="18" charset="0"/>
            </a:endParaRPr>
          </a:p>
          <a:p>
            <a:pPr algn="just" eaLnBrk="1" hangingPunct="1">
              <a:buFont typeface="Wingdings" pitchFamily="2" charset="2"/>
              <a:buChar char="Ø"/>
            </a:pPr>
            <a:endParaRPr lang="az-Latn-AZ" sz="2800" smtClean="0">
              <a:latin typeface="Times New Roman" pitchFamily="18" charset="0"/>
              <a:cs typeface="Times New Roman" pitchFamily="18" charset="0"/>
            </a:endParaRPr>
          </a:p>
          <a:p>
            <a:pPr eaLnBrk="1" hangingPunct="1"/>
            <a:endParaRPr lang="ru-RU"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p:nvPr>
        </p:nvSpPr>
        <p:spPr>
          <a:xfrm>
            <a:off x="250825" y="692150"/>
            <a:ext cx="8713788" cy="1155700"/>
          </a:xfrm>
        </p:spPr>
        <p:txBody>
          <a:bodyPr/>
          <a:lstStyle/>
          <a:p>
            <a:pPr algn="ctr" eaLnBrk="1" hangingPunct="1"/>
            <a:r>
              <a:rPr lang="az-Latn-AZ" sz="4000" b="1" smtClean="0">
                <a:latin typeface="Times New Roman" pitchFamily="18" charset="0"/>
              </a:rPr>
              <a:t>Pis rəftarla bağlı normaların milli qanunvericilikdə təsbiti</a:t>
            </a:r>
            <a:endParaRPr lang="ru-RU" sz="4000" b="1" smtClean="0">
              <a:latin typeface="Times New Roman" pitchFamily="18" charset="0"/>
            </a:endParaRPr>
          </a:p>
        </p:txBody>
      </p:sp>
      <p:sp>
        <p:nvSpPr>
          <p:cNvPr id="20482" name="Rectangle 3"/>
          <p:cNvSpPr>
            <a:spLocks noGrp="1"/>
          </p:cNvSpPr>
          <p:nvPr>
            <p:ph type="body" idx="1"/>
          </p:nvPr>
        </p:nvSpPr>
        <p:spPr>
          <a:xfrm>
            <a:off x="179388" y="1935163"/>
            <a:ext cx="8785225" cy="4589462"/>
          </a:xfrm>
        </p:spPr>
        <p:txBody>
          <a:bodyPr/>
          <a:lstStyle/>
          <a:p>
            <a:pPr algn="just" eaLnBrk="1" hangingPunct="1"/>
            <a:r>
              <a:rPr lang="az-Latn-AZ" sz="2700" smtClean="0">
                <a:latin typeface="Times New Roman" pitchFamily="18" charset="0"/>
              </a:rPr>
              <a:t>Azərbaycan Respublikası Konstitusiyasının 46-cı maddəsinin 3-cü bəndində deyilir ki;</a:t>
            </a:r>
          </a:p>
          <a:p>
            <a:pPr algn="just" eaLnBrk="1" hangingPunct="1">
              <a:buFont typeface="Wingdings 2" pitchFamily="18" charset="2"/>
              <a:buNone/>
            </a:pPr>
            <a:r>
              <a:rPr lang="az-Latn-AZ" sz="2700" smtClean="0">
                <a:latin typeface="Times New Roman" pitchFamily="18" charset="0"/>
              </a:rPr>
              <a:t>		</a:t>
            </a:r>
            <a:r>
              <a:rPr lang="az-Latn-AZ" sz="2700" i="1" smtClean="0">
                <a:latin typeface="Times New Roman" pitchFamily="18" charset="0"/>
              </a:rPr>
              <a:t>- “Heç kəs işgəncəyə və ya pis rəftara, ləyaqəti alçaldan rəftara və ya cəzaya məruz qala bilməz”.</a:t>
            </a:r>
          </a:p>
          <a:p>
            <a:pPr algn="just" eaLnBrk="1" hangingPunct="1">
              <a:buFont typeface="Wingdings" pitchFamily="2" charset="2"/>
              <a:buChar char="ü"/>
            </a:pPr>
            <a:r>
              <a:rPr lang="az-Latn-AZ" sz="2700" smtClean="0">
                <a:latin typeface="Times New Roman" pitchFamily="18" charset="0"/>
              </a:rPr>
              <a:t> Tərcümənin spesifikliyi nəticəsində </a:t>
            </a:r>
            <a:r>
              <a:rPr lang="az-Latn-AZ" sz="2700" b="1" i="1" smtClean="0">
                <a:solidFill>
                  <a:schemeClr val="tx2"/>
                </a:solidFill>
                <a:latin typeface="Times New Roman" pitchFamily="18" charset="0"/>
              </a:rPr>
              <a:t>“pis rəftar”</a:t>
            </a:r>
            <a:r>
              <a:rPr lang="az-Latn-AZ" sz="2700" smtClean="0">
                <a:latin typeface="Times New Roman" pitchFamily="18" charset="0"/>
              </a:rPr>
              <a:t> ifadəsinin əvəzinə </a:t>
            </a:r>
            <a:r>
              <a:rPr lang="az-Latn-AZ" sz="2700" b="1" i="1" u="sng" smtClean="0">
                <a:solidFill>
                  <a:srgbClr val="0033CC"/>
                </a:solidFill>
                <a:latin typeface="Times New Roman" pitchFamily="18" charset="0"/>
              </a:rPr>
              <a:t>“əzab”</a:t>
            </a:r>
            <a:r>
              <a:rPr lang="az-Latn-AZ" sz="2700" smtClean="0">
                <a:latin typeface="Times New Roman" pitchFamily="18" charset="0"/>
              </a:rPr>
              <a:t> ifadəsinin yer aldığı mətn kimi, habelə, </a:t>
            </a:r>
            <a:r>
              <a:rPr lang="az-Latn-AZ" sz="2700" b="1" i="1" smtClean="0">
                <a:solidFill>
                  <a:schemeClr val="tx2"/>
                </a:solidFill>
                <a:latin typeface="Times New Roman" pitchFamily="18" charset="0"/>
              </a:rPr>
              <a:t>“ləyaqəti alçaldan rəftar və ya cəza”</a:t>
            </a:r>
            <a:r>
              <a:rPr lang="az-Latn-AZ" sz="2700" smtClean="0">
                <a:latin typeface="Times New Roman" pitchFamily="18" charset="0"/>
              </a:rPr>
              <a:t> ifadəsinin əvəzinə </a:t>
            </a:r>
            <a:r>
              <a:rPr lang="az-Latn-AZ" sz="2700" b="1" i="1" u="sng" smtClean="0">
                <a:solidFill>
                  <a:srgbClr val="0033CC"/>
                </a:solidFill>
                <a:latin typeface="Times New Roman" pitchFamily="18" charset="0"/>
              </a:rPr>
              <a:t>“insan ləyaqətini alçaldan rəftar və ya cəza”</a:t>
            </a:r>
            <a:r>
              <a:rPr lang="az-Latn-AZ" sz="2700" smtClean="0">
                <a:latin typeface="Times New Roman" pitchFamily="18" charset="0"/>
              </a:rPr>
              <a:t> ifadəsinin yer aldığı mətn kimi qəbul edilməlidir .</a:t>
            </a:r>
          </a:p>
          <a:p>
            <a:pPr algn="just" eaLnBrk="1" hangingPunct="1">
              <a:buFont typeface="Wingdings 2" pitchFamily="18" charset="2"/>
              <a:buNone/>
            </a:pPr>
            <a:endParaRPr lang="az-Latn-AZ" sz="2700" smtClean="0">
              <a:latin typeface="Times New Roman" pitchFamily="18" charset="0"/>
            </a:endParaRPr>
          </a:p>
          <a:p>
            <a:pPr algn="just" eaLnBrk="1" hangingPunct="1">
              <a:buFont typeface="Wingdings 2" pitchFamily="18" charset="2"/>
              <a:buNone/>
            </a:pPr>
            <a:endParaRPr lang="ru-RU" sz="2700" smtClean="0">
              <a:latin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a:xfrm>
            <a:off x="395288" y="620713"/>
            <a:ext cx="8353425" cy="1008062"/>
          </a:xfrm>
        </p:spPr>
        <p:txBody>
          <a:bodyPr/>
          <a:lstStyle/>
          <a:p>
            <a:pPr algn="ctr" eaLnBrk="1" hangingPunct="1"/>
            <a:r>
              <a:rPr lang="az-Latn-AZ" sz="3500" b="1" smtClean="0">
                <a:latin typeface="Times New Roman" pitchFamily="18" charset="0"/>
              </a:rPr>
              <a:t>Pis rəftarla bağlı normaların milli qanunvericilikdə təsbiti</a:t>
            </a:r>
            <a:endParaRPr lang="ru-RU" sz="3500" b="1" smtClean="0">
              <a:latin typeface="Times New Roman" pitchFamily="18" charset="0"/>
            </a:endParaRPr>
          </a:p>
        </p:txBody>
      </p:sp>
      <p:sp>
        <p:nvSpPr>
          <p:cNvPr id="21506" name="Rectangle 3"/>
          <p:cNvSpPr>
            <a:spLocks noGrp="1"/>
          </p:cNvSpPr>
          <p:nvPr>
            <p:ph type="body" idx="1"/>
          </p:nvPr>
        </p:nvSpPr>
        <p:spPr>
          <a:xfrm>
            <a:off x="250825" y="1628775"/>
            <a:ext cx="8713788" cy="4968875"/>
          </a:xfrm>
        </p:spPr>
        <p:txBody>
          <a:bodyPr/>
          <a:lstStyle/>
          <a:p>
            <a:pPr algn="just" eaLnBrk="1" hangingPunct="1"/>
            <a:r>
              <a:rPr lang="az-Latn-AZ" sz="2400" smtClean="0">
                <a:latin typeface="Times New Roman" pitchFamily="18" charset="0"/>
              </a:rPr>
              <a:t>Azərbaycan Respublikası Cinayət Məcəlləsinin </a:t>
            </a:r>
            <a:r>
              <a:rPr lang="az-Latn-AZ" sz="2400" b="1" i="1" smtClean="0">
                <a:latin typeface="Times New Roman" pitchFamily="18" charset="0"/>
              </a:rPr>
              <a:t>“İşgəncə”</a:t>
            </a:r>
            <a:r>
              <a:rPr lang="az-Latn-AZ" sz="2400" smtClean="0">
                <a:latin typeface="Times New Roman" pitchFamily="18" charset="0"/>
              </a:rPr>
              <a:t> adlanan </a:t>
            </a:r>
            <a:r>
              <a:rPr lang="az-Latn-AZ" sz="2400" b="1" u="sng" smtClean="0">
                <a:latin typeface="Times New Roman" pitchFamily="18" charset="0"/>
              </a:rPr>
              <a:t>113-cü </a:t>
            </a:r>
            <a:r>
              <a:rPr lang="az-Latn-AZ" sz="2400" smtClean="0">
                <a:latin typeface="Times New Roman" pitchFamily="18" charset="0"/>
              </a:rPr>
              <a:t>maddəsində deyilir ki;</a:t>
            </a:r>
          </a:p>
          <a:p>
            <a:pPr algn="just" eaLnBrk="1" hangingPunct="1">
              <a:buFont typeface="Wingdings 2" pitchFamily="18" charset="2"/>
              <a:buNone/>
            </a:pPr>
            <a:r>
              <a:rPr lang="az-Latn-AZ" sz="2400" i="1" smtClean="0">
                <a:latin typeface="Times New Roman" pitchFamily="18" charset="0"/>
              </a:rPr>
              <a:t>	- “tutulmuş və ya azadlığı başqa cür məhdudlaşdırılmış şəxsə işgəncə vermə yeddi ildən on ilədək müddətə azadlıqdan məhrum etmə ilə cəzalandırılmalı olan cinayətdir”.</a:t>
            </a:r>
          </a:p>
          <a:p>
            <a:pPr algn="just" eaLnBrk="1" hangingPunct="1">
              <a:buFont typeface="Wingdings 2" pitchFamily="18" charset="2"/>
              <a:buNone/>
            </a:pPr>
            <a:r>
              <a:rPr lang="az-Latn-AZ" sz="2400" b="1" i="1" smtClean="0">
                <a:latin typeface="Times New Roman" pitchFamily="18" charset="0"/>
              </a:rPr>
              <a:t>Qeyd:</a:t>
            </a:r>
            <a:r>
              <a:rPr lang="az-Latn-AZ" sz="2400" smtClean="0">
                <a:latin typeface="Times New Roman" pitchFamily="18" charset="0"/>
              </a:rPr>
              <a:t> Bu maddə “sülh və insanlıq əleyhinə cinayətlər” fəslinə daxil edilib. Bir çox hüquqşünaslar bildirirlər ki, bu cinayətə yalnız məhz bu spesifik kontekstdə tətbiq edilə bilən cinayət kimi baxılır. Üstəlik, onun əhatə dairəsi azadlıqdan məhrum edilmiş şəxslərə işgəncə verilməsi halları ilə məhdudlaşır.</a:t>
            </a:r>
          </a:p>
          <a:p>
            <a:pPr algn="just" eaLnBrk="1" hangingPunct="1">
              <a:buFont typeface="Wingdings 2" pitchFamily="18" charset="2"/>
              <a:buNone/>
            </a:pPr>
            <a:r>
              <a:rPr lang="az-Latn-AZ" sz="2400" b="1" smtClean="0">
                <a:latin typeface="Times New Roman" pitchFamily="18" charset="0"/>
              </a:rPr>
              <a:t>	Rəsmi statistikaya əsasən, 2002-ci ildən bəri Azərbaycanda bu maddə üzrə qaldırılan heç bir cinayət işi olmayıb.</a:t>
            </a:r>
          </a:p>
          <a:p>
            <a:pPr eaLnBrk="1" hangingPunct="1"/>
            <a:endParaRPr lang="ru-RU" sz="2400" b="1"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p:txBody>
          <a:bodyPr/>
          <a:lstStyle/>
          <a:p>
            <a:pPr algn="ctr" eaLnBrk="1" hangingPunct="1"/>
            <a:r>
              <a:rPr lang="az-Latn-AZ" sz="3500" b="1" smtClean="0">
                <a:latin typeface="Times New Roman" pitchFamily="18" charset="0"/>
              </a:rPr>
              <a:t>Pis rəftarla bağlı normaların milli qanunvericilikdə təsbiti</a:t>
            </a:r>
            <a:endParaRPr lang="ru-RU" sz="3500" b="1" smtClean="0">
              <a:latin typeface="Times New Roman" pitchFamily="18" charset="0"/>
            </a:endParaRPr>
          </a:p>
        </p:txBody>
      </p:sp>
      <p:sp>
        <p:nvSpPr>
          <p:cNvPr id="22530" name="Rectangle 3"/>
          <p:cNvSpPr>
            <a:spLocks noGrp="1"/>
          </p:cNvSpPr>
          <p:nvPr>
            <p:ph type="body" idx="1"/>
          </p:nvPr>
        </p:nvSpPr>
        <p:spPr/>
        <p:txBody>
          <a:bodyPr/>
          <a:lstStyle/>
          <a:p>
            <a:pPr algn="just" eaLnBrk="1" hangingPunct="1"/>
            <a:r>
              <a:rPr lang="az-Latn-AZ" sz="2800" smtClean="0">
                <a:latin typeface="Times New Roman" pitchFamily="18" charset="0"/>
              </a:rPr>
              <a:t>Cinayət Məcəlləsinin </a:t>
            </a:r>
            <a:r>
              <a:rPr lang="az-Latn-AZ" sz="2800" b="1" i="1" smtClean="0">
                <a:latin typeface="Times New Roman" pitchFamily="18" charset="0"/>
              </a:rPr>
              <a:t>“işgəncə vermə”</a:t>
            </a:r>
            <a:r>
              <a:rPr lang="az-Latn-AZ" sz="2800" smtClean="0">
                <a:latin typeface="Times New Roman" pitchFamily="18" charset="0"/>
              </a:rPr>
              <a:t> adlanan </a:t>
            </a:r>
            <a:r>
              <a:rPr lang="az-Latn-AZ" sz="2800" b="1" u="sng" smtClean="0">
                <a:latin typeface="Times New Roman" pitchFamily="18" charset="0"/>
              </a:rPr>
              <a:t>133-cü </a:t>
            </a:r>
            <a:r>
              <a:rPr lang="az-Latn-AZ" sz="2800" smtClean="0">
                <a:latin typeface="Times New Roman" pitchFamily="18" charset="0"/>
              </a:rPr>
              <a:t>maddəsində isə deyilir ki;</a:t>
            </a:r>
          </a:p>
          <a:p>
            <a:pPr algn="just" eaLnBrk="1" hangingPunct="1">
              <a:buFont typeface="Wingdings 2" pitchFamily="18" charset="2"/>
              <a:buNone/>
            </a:pPr>
            <a:r>
              <a:rPr lang="az-Latn-AZ" sz="2800" i="1" smtClean="0">
                <a:latin typeface="Times New Roman" pitchFamily="18" charset="0"/>
              </a:rPr>
              <a:t>	- “</a:t>
            </a:r>
            <a:r>
              <a:rPr lang="az-Latn-AZ" sz="2800" b="1" i="1" smtClean="0">
                <a:solidFill>
                  <a:schemeClr val="tx2"/>
                </a:solidFill>
                <a:latin typeface="Times New Roman" pitchFamily="18" charset="0"/>
              </a:rPr>
              <a:t>vəzifəli şəxs</a:t>
            </a:r>
            <a:r>
              <a:rPr lang="az-Latn-AZ" sz="2800" i="1" smtClean="0">
                <a:latin typeface="Times New Roman" pitchFamily="18" charset="0"/>
              </a:rPr>
              <a:t> tərəfindən və ya onun </a:t>
            </a:r>
            <a:r>
              <a:rPr lang="az-Latn-AZ" sz="2800" b="1" i="1" smtClean="0">
                <a:solidFill>
                  <a:schemeClr val="tx2"/>
                </a:solidFill>
                <a:latin typeface="Times New Roman" pitchFamily="18" charset="0"/>
              </a:rPr>
              <a:t>təhriki</a:t>
            </a:r>
            <a:r>
              <a:rPr lang="az-Latn-AZ" sz="2800" b="1" i="1" smtClean="0">
                <a:latin typeface="Times New Roman" pitchFamily="18" charset="0"/>
              </a:rPr>
              <a:t> </a:t>
            </a:r>
            <a:r>
              <a:rPr lang="az-Latn-AZ" sz="2800" i="1" smtClean="0">
                <a:latin typeface="Times New Roman" pitchFamily="18" charset="0"/>
              </a:rPr>
              <a:t>ilə mütəmadi olaraq döyməklə və ya sair zorakı hərəkətlərlə şəxsə fiziki ağrı və ya psixi iztirablar verilməsi cinayət əməli sayılır”. </a:t>
            </a:r>
          </a:p>
          <a:p>
            <a:pPr algn="just" eaLnBrk="1" hangingPunct="1">
              <a:buFont typeface="Wingdings 2" pitchFamily="18" charset="2"/>
              <a:buNone/>
            </a:pPr>
            <a:r>
              <a:rPr lang="az-Latn-AZ" sz="2800" i="1" smtClean="0">
                <a:latin typeface="Times New Roman" pitchFamily="18" charset="0"/>
              </a:rPr>
              <a:t>		Bu bənddəki sanksiya </a:t>
            </a:r>
            <a:r>
              <a:rPr lang="az-Latn-AZ" sz="2800" i="1" u="sng" smtClean="0">
                <a:latin typeface="Times New Roman" pitchFamily="18" charset="0"/>
              </a:rPr>
              <a:t>beş ildən on ilədək</a:t>
            </a:r>
            <a:r>
              <a:rPr lang="az-Latn-AZ" sz="2800" i="1" smtClean="0">
                <a:latin typeface="Times New Roman" pitchFamily="18" charset="0"/>
              </a:rPr>
              <a:t> müddətə azadlıqdan məhrum etməni nəzərdə tutur və ağır cinayətlər katiqoriyasına daxildir.</a:t>
            </a:r>
          </a:p>
          <a:p>
            <a:pPr eaLnBrk="1" hangingPunct="1"/>
            <a:endParaRPr lang="ru-RU"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a:xfrm>
            <a:off x="457200" y="765175"/>
            <a:ext cx="8507413" cy="1295400"/>
          </a:xfrm>
        </p:spPr>
        <p:txBody>
          <a:bodyPr/>
          <a:lstStyle/>
          <a:p>
            <a:pPr algn="ctr" eaLnBrk="1" hangingPunct="1"/>
            <a:r>
              <a:rPr lang="az-Latn-AZ" sz="3600" b="1" smtClean="0">
                <a:latin typeface="Times New Roman" pitchFamily="18" charset="0"/>
              </a:rPr>
              <a:t>CM-in 133-cü maddəsi ilə BMT-in 1984-cü il Konvensiyasının qarşılıqlı əlaqəsi</a:t>
            </a:r>
            <a:r>
              <a:rPr lang="az-Latn-AZ" sz="4600" smtClean="0"/>
              <a:t> </a:t>
            </a:r>
            <a:endParaRPr lang="ru-RU" sz="4600" smtClean="0"/>
          </a:p>
        </p:txBody>
      </p:sp>
      <p:sp>
        <p:nvSpPr>
          <p:cNvPr id="23554" name="Rectangle 3"/>
          <p:cNvSpPr>
            <a:spLocks noGrp="1"/>
          </p:cNvSpPr>
          <p:nvPr>
            <p:ph type="body" idx="1"/>
          </p:nvPr>
        </p:nvSpPr>
        <p:spPr>
          <a:xfrm>
            <a:off x="395288" y="2420938"/>
            <a:ext cx="8353425" cy="3600450"/>
          </a:xfrm>
        </p:spPr>
        <p:txBody>
          <a:bodyPr/>
          <a:lstStyle/>
          <a:p>
            <a:pPr algn="just" eaLnBrk="1" hangingPunct="1"/>
            <a:r>
              <a:rPr lang="ru-RU" sz="2800" smtClean="0">
                <a:latin typeface="Times New Roman" pitchFamily="18" charset="0"/>
              </a:rPr>
              <a:t>İşgəncəyə</a:t>
            </a:r>
            <a:r>
              <a:rPr lang="az-Latn-AZ" sz="2800" smtClean="0">
                <a:latin typeface="Times New Roman" pitchFamily="18" charset="0"/>
              </a:rPr>
              <a:t> ilk və hələlik sonuncu dəfə </a:t>
            </a:r>
            <a:r>
              <a:rPr lang="ru-RU" sz="2800" smtClean="0">
                <a:latin typeface="Times New Roman" pitchFamily="18" charset="0"/>
              </a:rPr>
              <a:t>verilən </a:t>
            </a:r>
            <a:r>
              <a:rPr lang="az-Latn-AZ" sz="2800" smtClean="0">
                <a:latin typeface="Times New Roman" pitchFamily="18" charset="0"/>
              </a:rPr>
              <a:t>və faydalı ola biləcək </a:t>
            </a:r>
            <a:r>
              <a:rPr lang="ru-RU" sz="2800" smtClean="0">
                <a:latin typeface="Times New Roman" pitchFamily="18" charset="0"/>
              </a:rPr>
              <a:t>anlayış </a:t>
            </a:r>
            <a:r>
              <a:rPr lang="az-Latn-AZ" sz="2800" b="1" i="1" smtClean="0">
                <a:latin typeface="Times New Roman" pitchFamily="18" charset="0"/>
              </a:rPr>
              <a:t>“</a:t>
            </a:r>
            <a:r>
              <a:rPr lang="ru-RU" sz="2800" b="1" i="1" smtClean="0">
                <a:latin typeface="Times New Roman" pitchFamily="18" charset="0"/>
              </a:rPr>
              <a:t>İşgəncəyə</a:t>
            </a:r>
            <a:r>
              <a:rPr lang="az-Latn-AZ" sz="2800" b="1" i="1" smtClean="0">
                <a:latin typeface="Times New Roman" pitchFamily="18" charset="0"/>
              </a:rPr>
              <a:t> </a:t>
            </a:r>
            <a:r>
              <a:rPr lang="ru-RU" sz="2800" b="1" i="1" smtClean="0">
                <a:latin typeface="Times New Roman" pitchFamily="18" charset="0"/>
              </a:rPr>
              <a:t>və</a:t>
            </a:r>
            <a:r>
              <a:rPr lang="az-Latn-AZ" sz="2800" b="1" i="1" smtClean="0">
                <a:latin typeface="Times New Roman" pitchFamily="18" charset="0"/>
              </a:rPr>
              <a:t> </a:t>
            </a:r>
            <a:r>
              <a:rPr lang="ru-RU" sz="2800" b="1" i="1" smtClean="0">
                <a:latin typeface="Times New Roman" pitchFamily="18" charset="0"/>
              </a:rPr>
              <a:t>digər qəddar, qeyri-insani və</a:t>
            </a:r>
            <a:r>
              <a:rPr lang="az-Latn-AZ" sz="2800" b="1" i="1" smtClean="0">
                <a:latin typeface="Times New Roman" pitchFamily="18" charset="0"/>
              </a:rPr>
              <a:t> </a:t>
            </a:r>
            <a:r>
              <a:rPr lang="ru-RU" sz="2800" b="1" i="1" smtClean="0">
                <a:latin typeface="Times New Roman" pitchFamily="18" charset="0"/>
              </a:rPr>
              <a:t>ya ləyaqəti alçaldan rəftara və</a:t>
            </a:r>
            <a:r>
              <a:rPr lang="az-Latn-AZ" sz="2800" b="1" i="1" smtClean="0">
                <a:latin typeface="Times New Roman" pitchFamily="18" charset="0"/>
              </a:rPr>
              <a:t> </a:t>
            </a:r>
            <a:r>
              <a:rPr lang="ru-RU" sz="2800" b="1" i="1" smtClean="0">
                <a:latin typeface="Times New Roman" pitchFamily="18" charset="0"/>
              </a:rPr>
              <a:t>ya cazaya qarşı</a:t>
            </a:r>
            <a:r>
              <a:rPr lang="az-Latn-AZ" sz="2800" b="1" i="1" smtClean="0">
                <a:latin typeface="Times New Roman" pitchFamily="18" charset="0"/>
              </a:rPr>
              <a:t>” </a:t>
            </a:r>
            <a:r>
              <a:rPr lang="ru-RU" sz="2800" b="1" i="1" smtClean="0">
                <a:latin typeface="Times New Roman" pitchFamily="18" charset="0"/>
              </a:rPr>
              <a:t>BMT Konvensiyasında (1984)</a:t>
            </a:r>
            <a:r>
              <a:rPr lang="ru-RU" sz="2800" smtClean="0">
                <a:latin typeface="Times New Roman" pitchFamily="18" charset="0"/>
              </a:rPr>
              <a:t> </a:t>
            </a:r>
            <a:r>
              <a:rPr lang="az-Latn-AZ" sz="2800" smtClean="0">
                <a:latin typeface="Times New Roman" pitchFamily="18" charset="0"/>
              </a:rPr>
              <a:t>təsbit olunmuşdur</a:t>
            </a:r>
            <a:r>
              <a:rPr lang="ru-RU" sz="2800" smtClean="0">
                <a:latin typeface="Times New Roman" pitchFamily="18" charset="0"/>
              </a:rPr>
              <a:t>. Həmin Konvensiyanın 1-ci maddəsində</a:t>
            </a:r>
            <a:r>
              <a:rPr lang="az-Latn-AZ" sz="2800" smtClean="0">
                <a:latin typeface="Times New Roman" pitchFamily="18" charset="0"/>
              </a:rPr>
              <a:t> </a:t>
            </a:r>
            <a:r>
              <a:rPr lang="ru-RU" sz="2800" smtClean="0">
                <a:latin typeface="Times New Roman" pitchFamily="18" charset="0"/>
              </a:rPr>
              <a:t>deyilir: </a:t>
            </a:r>
            <a:endParaRPr lang="az-Latn-AZ" sz="2800" smtClean="0">
              <a:latin typeface="Times New Roman" pitchFamily="18" charset="0"/>
            </a:endParaRPr>
          </a:p>
          <a:p>
            <a:pPr algn="just" eaLnBrk="1" hangingPunct="1">
              <a:buFont typeface="Wingdings 2" pitchFamily="18" charset="2"/>
              <a:buNone/>
            </a:pPr>
            <a:r>
              <a:rPr lang="az-Latn-AZ" smtClean="0">
                <a:latin typeface="Times New Roman" pitchFamily="18" charset="0"/>
              </a:rPr>
              <a:t>	</a:t>
            </a:r>
            <a:endParaRPr lang="ru-RU" i="1" smtClean="0">
              <a:latin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Главная">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1076</TotalTime>
  <Words>1434</Words>
  <Application>Microsoft Office PowerPoint</Application>
  <PresentationFormat>On-screen Show (4:3)</PresentationFormat>
  <Paragraphs>114</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Поток</vt:lpstr>
      <vt:lpstr>AİHK-nın 3-cü maddəsi:  İşgəncəyə, qeyri-insani davranışa və ləyaqəti alçaldan rəftar və cəzaya məruz qalmama hüququ </vt:lpstr>
      <vt:lpstr>AİHK-in 3-cü maddəsində deyilir ki:</vt:lpstr>
      <vt:lpstr>Pis rəftarla bağlı müddəaların təsbit olunduğu digər beynəlxalq sənədlər</vt:lpstr>
      <vt:lpstr>Pis rəftarla bağlı müddəaların təsbit olunduğu digər beynəlxalq sənədlər</vt:lpstr>
      <vt:lpstr>Pis rəftarla bağlı müddəaların təsbit olunduğu digər beynəlxalq sənədlər</vt:lpstr>
      <vt:lpstr>Pis rəftarla bağlı normaların milli qanunvericilikdə təsbiti</vt:lpstr>
      <vt:lpstr>Pis rəftarla bağlı normaların milli qanunvericilikdə təsbiti</vt:lpstr>
      <vt:lpstr>Pis rəftarla bağlı normaların milli qanunvericilikdə təsbiti</vt:lpstr>
      <vt:lpstr>CM-in 133-cü maddəsi ilə BMT-in 1984-cü il Konvensiyasının qarşılıqlı əlaqəsi </vt:lpstr>
      <vt:lpstr>CM-in 133-cü maddəsi ilə BMT-in 1984-cü il Konvensiyasının qarşılıqlı əlaqəsi</vt:lpstr>
      <vt:lpstr>CM-in 133-cü maddəsi ilə BMT-in 1984-cü il Konvensiyasının qarşılıqlı əlaqəsi</vt:lpstr>
      <vt:lpstr> 3-cü maddədə təsbit olunmuş anlayışların fərqli cəhətləri</vt:lpstr>
      <vt:lpstr>Məhkəmə qadağan edilən davranışın üç kateqoriyası arasında fərq qoydu:  </vt:lpstr>
      <vt:lpstr>İşgəncənin əlamətləri</vt:lpstr>
      <vt:lpstr>Qeyri-insani və ləyaqəti alçaldan rəftar</vt:lpstr>
      <vt:lpstr>Məcburi tibbi müalicə</vt:lpstr>
      <vt:lpstr>“Minimal qəddarlıq dərəcəsi” prinsipi</vt:lpstr>
      <vt:lpstr>İntensivlik</vt:lpstr>
      <vt:lpstr>İşgəncə,  qeyri-insani və ya ləyaqəti alçaldan rəftar və ya cəzan zamanı sübutetmə yükü və standartı </vt:lpstr>
      <vt:lpstr>“Beş üsul” deyilən üsulun tətbiqi</vt:lpstr>
      <vt:lpstr>Fərdin işgəncəyə məruz qalması haqqında Məhkəmənin qərar qəbul etdiyi ilk iş</vt:lpstr>
      <vt:lpstr>İşgəncədə “niyyət” amili</vt:lpstr>
      <vt:lpstr>Ölüm kamerası sindromu</vt:lpstr>
      <vt:lpstr>Daşlanaraq öldürülmə riski</vt:lpstr>
      <vt:lpstr>Ölüm cəzası   Məhkəmə ölüm cəzasının 3-cü maddəyə zidd olduğunu aydın şəkildə bəyan etməkdən yayınsa da, ölüm cəzası ədalətsiz məhkəmə araşdırması nəticəsində təyin edildiyi halda bu hal 3-cü maddəni pozur.</vt:lpstr>
      <vt:lpstr>Pozitiv öhdəlik nədir?</vt:lpstr>
      <vt:lpstr>İnsan hüquqlarının öhdəliklər baxımından təsnifatı</vt:lpstr>
      <vt:lpstr>Pozitiv öhdəliyin növləri</vt:lpstr>
      <vt:lpstr>3-cü maddə üzrə pozitiv öhdəliklər</vt:lpstr>
      <vt:lpstr>“Drittwirkung effekti”</vt:lpstr>
      <vt:lpstr>DİQQƏTİNİZƏ GÖRƏ TƏŞƏKKÜRLƏR!</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ROVSHANOVA Vafa</cp:lastModifiedBy>
  <cp:revision>84</cp:revision>
  <dcterms:created xsi:type="dcterms:W3CDTF">2015-06-01T04:13:21Z</dcterms:created>
  <dcterms:modified xsi:type="dcterms:W3CDTF">2016-07-02T14:40:16Z</dcterms:modified>
</cp:coreProperties>
</file>