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48"/>
  </p:notesMasterIdLst>
  <p:sldIdLst>
    <p:sldId id="271" r:id="rId2"/>
    <p:sldId id="258" r:id="rId3"/>
    <p:sldId id="315" r:id="rId4"/>
    <p:sldId id="270" r:id="rId5"/>
    <p:sldId id="260" r:id="rId6"/>
    <p:sldId id="312" r:id="rId7"/>
    <p:sldId id="262" r:id="rId8"/>
    <p:sldId id="301" r:id="rId9"/>
    <p:sldId id="310" r:id="rId10"/>
    <p:sldId id="261" r:id="rId11"/>
    <p:sldId id="311" r:id="rId12"/>
    <p:sldId id="284" r:id="rId13"/>
    <p:sldId id="313" r:id="rId14"/>
    <p:sldId id="280" r:id="rId15"/>
    <p:sldId id="314" r:id="rId16"/>
    <p:sldId id="281" r:id="rId17"/>
    <p:sldId id="309" r:id="rId18"/>
    <p:sldId id="299" r:id="rId19"/>
    <p:sldId id="300" r:id="rId20"/>
    <p:sldId id="266" r:id="rId21"/>
    <p:sldId id="273" r:id="rId22"/>
    <p:sldId id="275" r:id="rId23"/>
    <p:sldId id="277" r:id="rId24"/>
    <p:sldId id="276" r:id="rId25"/>
    <p:sldId id="278" r:id="rId26"/>
    <p:sldId id="274" r:id="rId27"/>
    <p:sldId id="279" r:id="rId28"/>
    <p:sldId id="285" r:id="rId29"/>
    <p:sldId id="287" r:id="rId30"/>
    <p:sldId id="288" r:id="rId31"/>
    <p:sldId id="267" r:id="rId32"/>
    <p:sldId id="292" r:id="rId33"/>
    <p:sldId id="293" r:id="rId34"/>
    <p:sldId id="298" r:id="rId35"/>
    <p:sldId id="302" r:id="rId36"/>
    <p:sldId id="303" r:id="rId37"/>
    <p:sldId id="304" r:id="rId38"/>
    <p:sldId id="305" r:id="rId39"/>
    <p:sldId id="306" r:id="rId40"/>
    <p:sldId id="308" r:id="rId41"/>
    <p:sldId id="307" r:id="rId42"/>
    <p:sldId id="268" r:id="rId43"/>
    <p:sldId id="269" r:id="rId44"/>
    <p:sldId id="316" r:id="rId45"/>
    <p:sldId id="317" r:id="rId46"/>
    <p:sldId id="257"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06" autoAdjust="0"/>
    <p:restoredTop sz="94660"/>
  </p:normalViewPr>
  <p:slideViewPr>
    <p:cSldViewPr>
      <p:cViewPr>
        <p:scale>
          <a:sx n="66" d="100"/>
          <a:sy n="66" d="100"/>
        </p:scale>
        <p:origin x="-2112" y="-8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8D6DE1F-6EA1-418B-8DCF-644C12AE5415}" type="datetimeFigureOut">
              <a:rPr lang="en-US"/>
              <a:pPr>
                <a:defRPr/>
              </a:pPr>
              <a:t>11/19/2016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51650C0-1327-4DC6-9490-97621565F71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10"/>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1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18"/>
            <p:cNvSpPr>
              <a:spLocks/>
            </p:cNvSpPr>
            <p:nvPr/>
          </p:nvSpPr>
          <p:spPr bwMode="auto">
            <a:xfrm>
              <a:off x="35926" y="5135025"/>
              <a:ext cx="9108074" cy="838869"/>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ru-RU"/>
            </a:p>
          </p:txBody>
        </p:sp>
        <p:sp>
          <p:nvSpPr>
            <p:cNvPr id="8" name="Freeform 19"/>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20"/>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r>
              <a:rPr lang="ru-RU"/>
              <a:t>26 noyabr 2011-ci il</a:t>
            </a: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CAECAA5F-A47C-4B79-893B-A39A2D14A2D4}" type="slidenum">
              <a:rPr lang="en-US"/>
              <a:pPr>
                <a:defRPr/>
              </a:pPr>
              <a:t>‹#›</a:t>
            </a:fld>
            <a:endParaRPr lang="en-US"/>
          </a:p>
        </p:txBody>
      </p:sp>
    </p:spTree>
  </p:cSld>
  <p:clrMapOvr>
    <a:masterClrMapping/>
  </p:clrMapOvr>
  <p:transition spd="med">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ru-RU"/>
              <a:t>26 noyabr 2011-ci il</a:t>
            </a: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028E2A5-C55B-4F2B-BCAB-B0D84A15EEE0}" type="slidenum">
              <a:rPr lang="en-US"/>
              <a:pPr>
                <a:defRPr/>
              </a:pPr>
              <a:t>‹#›</a:t>
            </a:fld>
            <a:endParaRPr lang="en-US"/>
          </a:p>
        </p:txBody>
      </p:sp>
    </p:spTree>
  </p:cSld>
  <p:clrMapOvr>
    <a:masterClrMapping/>
  </p:clrMapOvr>
  <p:transition spd="med">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ru-RU"/>
              <a:t>26 noyabr 2011-ci il</a:t>
            </a: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E49AAC4-E290-4E57-B296-0C327D1550D6}" type="slidenum">
              <a:rPr lang="en-US"/>
              <a:pPr>
                <a:defRPr/>
              </a:pPr>
              <a:t>‹#›</a:t>
            </a:fld>
            <a:endParaRPr lang="en-US"/>
          </a:p>
        </p:txBody>
      </p:sp>
    </p:spTree>
  </p:cSld>
  <p:clrMapOvr>
    <a:masterClrMapping/>
  </p:clrMapOvr>
  <p:transition spd="med">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r>
              <a:rPr lang="ru-RU"/>
              <a:t>26 noyabr 2011-ci il</a:t>
            </a: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42799B8-BCFB-44AB-A023-3900ABEFB3E2}" type="slidenum">
              <a:rPr lang="en-US"/>
              <a:pPr>
                <a:defRPr/>
              </a:pPr>
              <a:t>‹#›</a:t>
            </a:fld>
            <a:endParaRPr lang="en-US"/>
          </a:p>
        </p:txBody>
      </p:sp>
    </p:spTree>
  </p:cSld>
  <p:clrMapOvr>
    <a:masterClrMapping/>
  </p:clrMapOvr>
  <p:transition spd="med">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10"/>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15"/>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r>
              <a:rPr lang="ru-RU"/>
              <a:t>26 noyabr 2011-ci il</a:t>
            </a: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7F3DF47D-50B1-4A38-AF87-780487AB198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med">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r>
              <a:rPr lang="ru-RU"/>
              <a:t>26 noyabr 2011-ci il</a:t>
            </a: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7D9E37E6-3CD4-4754-BAB9-0BC51A21648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med">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r>
              <a:rPr lang="ru-RU"/>
              <a:t>26 noyabr 2011-ci il</a:t>
            </a: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84D5F3D3-785B-4DCF-A34E-43D2115B0B5C}"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spd="med">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r>
              <a:rPr lang="ru-RU"/>
              <a:t>26 noyabr 2011-ci il</a:t>
            </a: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E1EE1BC0-39A1-42F7-B1C7-8D30956AD51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med">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r>
              <a:rPr lang="ru-RU"/>
              <a:t>26 noyabr 2011-ci il</a:t>
            </a: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03FDF6A7-01A0-4DB5-BEC6-5D76F1D0D7EF}" type="slidenum">
              <a:rPr lang="en-US"/>
              <a:pPr>
                <a:defRPr/>
              </a:pPr>
              <a:t>‹#›</a:t>
            </a:fld>
            <a:endParaRPr lang="en-US"/>
          </a:p>
        </p:txBody>
      </p:sp>
    </p:spTree>
  </p:cSld>
  <p:clrMapOvr>
    <a:masterClrMapping/>
  </p:clrMapOvr>
  <p:transition spd="med">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r>
              <a:rPr lang="ru-RU"/>
              <a:t>26 noyabr 2011-ci il</a:t>
            </a: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FDA2B4C1-CF34-4140-BDAA-E4A546C9733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spd="med">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10"/>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15"/>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ru-RU"/>
          </a:p>
        </p:txBody>
      </p:sp>
      <p:sp>
        <p:nvSpPr>
          <p:cNvPr id="7" name="Right Triangle 1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8"/>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9"/>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20"/>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r>
              <a:rPr lang="ru-RU"/>
              <a:t>26 noyabr 2011-ci il</a:t>
            </a: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47F09004-28E4-4D85-AD31-2FA58617B90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med">
    <p:spli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027" name="Freeform 1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ru-RU"/>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r>
              <a:rPr lang="ru-RU"/>
              <a:t>26 noyabr 2011-ci il</a:t>
            </a: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BDFB7869-B4A7-476C-9226-072AD5BD085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5" r:id="rId1"/>
    <p:sldLayoutId id="2147483841" r:id="rId2"/>
    <p:sldLayoutId id="2147483846" r:id="rId3"/>
    <p:sldLayoutId id="2147483847" r:id="rId4"/>
    <p:sldLayoutId id="2147483848" r:id="rId5"/>
    <p:sldLayoutId id="2147483849" r:id="rId6"/>
    <p:sldLayoutId id="2147483842" r:id="rId7"/>
    <p:sldLayoutId id="2147483850" r:id="rId8"/>
    <p:sldLayoutId id="2147483851" r:id="rId9"/>
    <p:sldLayoutId id="2147483843" r:id="rId10"/>
    <p:sldLayoutId id="2147483844" r:id="rId11"/>
  </p:sldLayoutIdLst>
  <p:transition spd="med">
    <p:split/>
  </p:transition>
  <p:hf hdr="0" ftr="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cpt.coe.int/e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B114E6F9-CC70-453D-8AFF-474B49FB3C72}" type="slidenum">
              <a:rPr lang="en-US" smtClean="0"/>
              <a:pPr fontAlgn="base">
                <a:spcBef>
                  <a:spcPct val="0"/>
                </a:spcBef>
                <a:spcAft>
                  <a:spcPct val="0"/>
                </a:spcAft>
                <a:defRPr/>
              </a:pPr>
              <a:t>1</a:t>
            </a:fld>
            <a:endParaRPr lang="en-US" smtClean="0"/>
          </a:p>
        </p:txBody>
      </p:sp>
      <p:sp>
        <p:nvSpPr>
          <p:cNvPr id="5" name="Title 4"/>
          <p:cNvSpPr>
            <a:spLocks noGrp="1"/>
          </p:cNvSpPr>
          <p:nvPr>
            <p:ph type="title"/>
          </p:nvPr>
        </p:nvSpPr>
        <p:spPr>
          <a:xfrm>
            <a:off x="685800" y="990600"/>
            <a:ext cx="8077200" cy="2209800"/>
          </a:xfrm>
        </p:spPr>
        <p:txBody>
          <a:bodyPr>
            <a:noAutofit/>
          </a:bodyPr>
          <a:lstStyle/>
          <a:p>
            <a:pPr eaLnBrk="1" fontAlgn="auto" hangingPunct="1">
              <a:spcAft>
                <a:spcPts val="0"/>
              </a:spcAft>
              <a:defRPr/>
            </a:pPr>
            <a:r>
              <a:rPr lang="az-Latn-AZ" sz="4600" dirty="0" smtClean="0">
                <a:solidFill>
                  <a:schemeClr val="accent3"/>
                </a:solidFill>
              </a:rPr>
              <a:t>İşgəncələrin qadağan olunması (AİHK – Maddə 3)</a:t>
            </a:r>
            <a:endParaRPr lang="en-US" sz="4600" dirty="0">
              <a:solidFill>
                <a:schemeClr val="accent3"/>
              </a:solidFill>
            </a:endParaRPr>
          </a:p>
        </p:txBody>
      </p:sp>
      <p:sp>
        <p:nvSpPr>
          <p:cNvPr id="6" name="Subtitle 2"/>
          <p:cNvSpPr txBox="1">
            <a:spLocks/>
          </p:cNvSpPr>
          <p:nvPr/>
        </p:nvSpPr>
        <p:spPr>
          <a:xfrm>
            <a:off x="4267200" y="5791200"/>
            <a:ext cx="4191000" cy="838200"/>
          </a:xfrm>
          <a:prstGeom prst="rect">
            <a:avLst/>
          </a:prstGeom>
        </p:spPr>
        <p:txBody>
          <a:bodyPr>
            <a:normAutofit/>
          </a:bodyPr>
          <a:lstStyle/>
          <a:p>
            <a:pPr marL="365760" indent="-256032" fontAlgn="auto">
              <a:spcBef>
                <a:spcPts val="400"/>
              </a:spcBef>
              <a:spcAft>
                <a:spcPts val="0"/>
              </a:spcAft>
              <a:buClr>
                <a:schemeClr val="accent1"/>
              </a:buClr>
              <a:buSzPct val="68000"/>
              <a:buFont typeface="Wingdings 3"/>
              <a:buChar char=""/>
              <a:defRPr/>
            </a:pPr>
            <a:endParaRPr lang="en-US" sz="2700" dirty="0">
              <a:latin typeface="+mn-lt"/>
            </a:endParaRPr>
          </a:p>
        </p:txBody>
      </p:sp>
      <p:sp>
        <p:nvSpPr>
          <p:cNvPr id="9" name="Title 4"/>
          <p:cNvSpPr txBox="1">
            <a:spLocks/>
          </p:cNvSpPr>
          <p:nvPr/>
        </p:nvSpPr>
        <p:spPr>
          <a:xfrm>
            <a:off x="4267200" y="4800600"/>
            <a:ext cx="4495800" cy="762000"/>
          </a:xfrm>
          <a:prstGeom prst="rect">
            <a:avLst/>
          </a:prstGeom>
        </p:spPr>
        <p:txBody>
          <a:bodyPr anchor="ctr">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eaLnBrk="1" fontAlgn="auto" hangingPunct="1">
              <a:spcAft>
                <a:spcPts val="0"/>
              </a:spcAft>
              <a:defRPr/>
            </a:pPr>
            <a:endParaRPr lang="en-US" sz="4800" dirty="0">
              <a:solidFill>
                <a:schemeClr val="accent3"/>
              </a:solidFill>
            </a:endParaRPr>
          </a:p>
        </p:txBody>
      </p:sp>
      <p:sp>
        <p:nvSpPr>
          <p:cNvPr id="10" name="Title 4"/>
          <p:cNvSpPr txBox="1">
            <a:spLocks/>
          </p:cNvSpPr>
          <p:nvPr/>
        </p:nvSpPr>
        <p:spPr>
          <a:xfrm>
            <a:off x="5410200" y="5029200"/>
            <a:ext cx="3352800" cy="1066800"/>
          </a:xfrm>
          <a:prstGeom prst="rect">
            <a:avLst/>
          </a:prstGeom>
        </p:spPr>
        <p:txBody>
          <a:bodyPr anchor="ctr">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r" eaLnBrk="1" fontAlgn="auto" hangingPunct="1">
              <a:spcAft>
                <a:spcPts val="0"/>
              </a:spcAft>
              <a:defRPr/>
            </a:pPr>
            <a:r>
              <a:rPr lang="az-Latn-AZ" sz="2400" dirty="0" smtClean="0">
                <a:solidFill>
                  <a:schemeClr val="accent3"/>
                </a:solidFill>
              </a:rPr>
              <a:t>Rəhimə Quliyeva</a:t>
            </a:r>
            <a:br>
              <a:rPr lang="az-Latn-AZ" sz="2400" dirty="0" smtClean="0">
                <a:solidFill>
                  <a:schemeClr val="accent3"/>
                </a:solidFill>
              </a:rPr>
            </a:br>
            <a:r>
              <a:rPr lang="az-Latn-AZ" sz="2400" dirty="0" smtClean="0">
                <a:solidFill>
                  <a:schemeClr val="accent3"/>
                </a:solidFill>
              </a:rPr>
              <a:t>2011</a:t>
            </a:r>
          </a:p>
        </p:txBody>
      </p:sp>
    </p:spTree>
  </p:cSld>
  <p:clrMapOvr>
    <a:masterClrMapping/>
  </p:clrMapOvr>
  <p:transition spd="med">
    <p:spli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365760" indent="-256032" eaLnBrk="1" fontAlgn="auto" hangingPunct="1">
              <a:spcAft>
                <a:spcPts val="0"/>
              </a:spcAft>
              <a:buFont typeface="Wingdings 3"/>
              <a:buChar char=""/>
              <a:defRPr/>
            </a:pPr>
            <a:r>
              <a:rPr lang="en-US" dirty="0" err="1" smtClean="0"/>
              <a:t>Pis</a:t>
            </a:r>
            <a:r>
              <a:rPr lang="en-US" dirty="0" smtClean="0"/>
              <a:t> </a:t>
            </a:r>
            <a:r>
              <a:rPr lang="en-US" dirty="0" err="1" smtClean="0"/>
              <a:t>rəftar</a:t>
            </a:r>
            <a:r>
              <a:rPr lang="en-US" dirty="0" smtClean="0"/>
              <a:t> </a:t>
            </a:r>
            <a:r>
              <a:rPr lang="en-US" dirty="0" err="1" smtClean="0"/>
              <a:t>zamanı</a:t>
            </a:r>
            <a:r>
              <a:rPr lang="en-US" dirty="0" smtClean="0"/>
              <a:t> </a:t>
            </a:r>
            <a:r>
              <a:rPr lang="en-US" i="1" dirty="0" smtClean="0"/>
              <a:t>“minimum </a:t>
            </a:r>
            <a:r>
              <a:rPr lang="en-US" i="1" dirty="0" err="1" smtClean="0"/>
              <a:t>qəddarlıq</a:t>
            </a:r>
            <a:r>
              <a:rPr lang="en-US" i="1" dirty="0" smtClean="0"/>
              <a:t> </a:t>
            </a:r>
            <a:r>
              <a:rPr lang="en-US" i="1" dirty="0" err="1" smtClean="0"/>
              <a:t>dərəcəsi</a:t>
            </a:r>
            <a:r>
              <a:rPr lang="en-US" i="1" dirty="0" smtClean="0"/>
              <a:t> </a:t>
            </a:r>
            <a:r>
              <a:rPr lang="en-US" i="1" dirty="0" err="1" smtClean="0"/>
              <a:t>prinsipi</a:t>
            </a:r>
            <a:r>
              <a:rPr lang="en-US" i="1" dirty="0" smtClean="0"/>
              <a:t>” </a:t>
            </a:r>
            <a:r>
              <a:rPr lang="en-US" dirty="0" err="1" smtClean="0"/>
              <a:t>müəyyən</a:t>
            </a:r>
            <a:r>
              <a:rPr lang="en-US" dirty="0" smtClean="0"/>
              <a:t> </a:t>
            </a:r>
            <a:r>
              <a:rPr lang="en-US" dirty="0" err="1" smtClean="0"/>
              <a:t>edilərkən</a:t>
            </a:r>
            <a:r>
              <a:rPr lang="en-US" dirty="0" smtClean="0"/>
              <a:t> </a:t>
            </a:r>
            <a:r>
              <a:rPr lang="en-US" dirty="0" err="1" smtClean="0"/>
              <a:t>aşağıdakı</a:t>
            </a:r>
            <a:r>
              <a:rPr lang="en-US" dirty="0" smtClean="0"/>
              <a:t> </a:t>
            </a:r>
            <a:r>
              <a:rPr lang="en-US" dirty="0" err="1" smtClean="0"/>
              <a:t>amillər</a:t>
            </a:r>
            <a:r>
              <a:rPr lang="en-US" dirty="0" smtClean="0"/>
              <a:t> </a:t>
            </a:r>
            <a:r>
              <a:rPr lang="en-US" dirty="0" err="1" smtClean="0"/>
              <a:t>nəzərə</a:t>
            </a:r>
            <a:r>
              <a:rPr lang="en-US" dirty="0" smtClean="0"/>
              <a:t> </a:t>
            </a:r>
            <a:r>
              <a:rPr lang="en-US" dirty="0" err="1" smtClean="0"/>
              <a:t>alınır</a:t>
            </a:r>
            <a:r>
              <a:rPr lang="az-Latn-AZ" dirty="0" smtClean="0"/>
              <a:t>:</a:t>
            </a:r>
            <a:endParaRPr lang="ru-RU" dirty="0" smtClean="0"/>
          </a:p>
          <a:p>
            <a:pPr marL="365760" indent="-256032" eaLnBrk="1" fontAlgn="auto" hangingPunct="1">
              <a:spcAft>
                <a:spcPts val="0"/>
              </a:spcAft>
              <a:buFont typeface="Wingdings 3"/>
              <a:buNone/>
              <a:defRPr/>
            </a:pPr>
            <a:endParaRPr lang="az-Latn-AZ" sz="2600" dirty="0" smtClean="0"/>
          </a:p>
          <a:p>
            <a:pPr marL="365760" indent="-256032" eaLnBrk="1" fontAlgn="auto" hangingPunct="1">
              <a:spcAft>
                <a:spcPts val="0"/>
              </a:spcAft>
              <a:buFont typeface="Wingdings 3"/>
              <a:buNone/>
              <a:defRPr/>
            </a:pPr>
            <a:r>
              <a:rPr lang="az-Latn-AZ" sz="2600" dirty="0" smtClean="0"/>
              <a:t>	</a:t>
            </a:r>
            <a:r>
              <a:rPr lang="az-Latn-AZ" sz="2600" dirty="0" smtClean="0">
                <a:solidFill>
                  <a:schemeClr val="accent1"/>
                </a:solidFill>
              </a:rPr>
              <a:t>-</a:t>
            </a:r>
            <a:r>
              <a:rPr lang="az-Latn-AZ" sz="2600" dirty="0" smtClean="0"/>
              <a:t> </a:t>
            </a:r>
            <a:r>
              <a:rPr lang="en-US" sz="2600" dirty="0" err="1" smtClean="0"/>
              <a:t>Pis</a:t>
            </a:r>
            <a:r>
              <a:rPr lang="en-US" sz="2600" dirty="0" smtClean="0"/>
              <a:t> </a:t>
            </a:r>
            <a:r>
              <a:rPr lang="en-US" sz="2600" dirty="0" err="1" smtClean="0"/>
              <a:t>rəftarın</a:t>
            </a:r>
            <a:r>
              <a:rPr lang="en-US" sz="2600" dirty="0" smtClean="0"/>
              <a:t> </a:t>
            </a:r>
            <a:r>
              <a:rPr lang="en-US" sz="2600" dirty="0" err="1" smtClean="0"/>
              <a:t>fiziki</a:t>
            </a:r>
            <a:r>
              <a:rPr lang="en-US" sz="2600" dirty="0" smtClean="0"/>
              <a:t> </a:t>
            </a:r>
            <a:r>
              <a:rPr lang="en-US" sz="2600" dirty="0" err="1" smtClean="0"/>
              <a:t>və</a:t>
            </a:r>
            <a:r>
              <a:rPr lang="en-US" sz="2600" dirty="0" smtClean="0"/>
              <a:t> </a:t>
            </a:r>
            <a:r>
              <a:rPr lang="en-US" sz="2600" dirty="0" err="1" smtClean="0"/>
              <a:t>mənəvi</a:t>
            </a:r>
            <a:r>
              <a:rPr lang="en-US" sz="2600" dirty="0" smtClean="0"/>
              <a:t> </a:t>
            </a:r>
            <a:r>
              <a:rPr lang="en-US" sz="2600" dirty="0" err="1" smtClean="0"/>
              <a:t>nəticələri</a:t>
            </a:r>
            <a:endParaRPr lang="az-Latn-AZ" sz="2600" dirty="0" smtClean="0"/>
          </a:p>
          <a:p>
            <a:pPr marL="621792" lvl="1" eaLnBrk="1" fontAlgn="auto" hangingPunct="1">
              <a:spcBef>
                <a:spcPts val="324"/>
              </a:spcBef>
              <a:spcAft>
                <a:spcPts val="0"/>
              </a:spcAft>
              <a:buFontTx/>
              <a:buChar char="-"/>
              <a:defRPr/>
            </a:pPr>
            <a:r>
              <a:rPr lang="en-US" sz="2600" dirty="0" err="1" smtClean="0"/>
              <a:t>Pis</a:t>
            </a:r>
            <a:r>
              <a:rPr lang="en-US" sz="2600" dirty="0" smtClean="0"/>
              <a:t> </a:t>
            </a:r>
            <a:r>
              <a:rPr lang="en-US" sz="2600" dirty="0" err="1" smtClean="0"/>
              <a:t>rəftarın</a:t>
            </a:r>
            <a:r>
              <a:rPr lang="en-US" sz="2600" dirty="0" smtClean="0"/>
              <a:t> </a:t>
            </a:r>
            <a:r>
              <a:rPr lang="en-US" sz="2600" dirty="0" err="1" smtClean="0"/>
              <a:t>müddəti</a:t>
            </a:r>
            <a:endParaRPr lang="ru-RU" sz="2600" dirty="0" smtClean="0"/>
          </a:p>
          <a:p>
            <a:pPr marL="621792" lvl="1" eaLnBrk="1" fontAlgn="auto" hangingPunct="1">
              <a:spcBef>
                <a:spcPts val="324"/>
              </a:spcBef>
              <a:spcAft>
                <a:spcPts val="0"/>
              </a:spcAft>
              <a:buFontTx/>
              <a:buChar char="-"/>
              <a:defRPr/>
            </a:pPr>
            <a:r>
              <a:rPr lang="en-US" sz="2600" dirty="0" err="1" smtClean="0"/>
              <a:t>Qurbanın</a:t>
            </a:r>
            <a:r>
              <a:rPr lang="en-US" sz="2600" dirty="0" smtClean="0"/>
              <a:t> </a:t>
            </a:r>
            <a:r>
              <a:rPr lang="en-US" sz="2600" dirty="0" err="1" smtClean="0"/>
              <a:t>cinsi</a:t>
            </a:r>
            <a:endParaRPr lang="ru-RU" sz="2600" dirty="0" smtClean="0"/>
          </a:p>
          <a:p>
            <a:pPr marL="621792" lvl="1" eaLnBrk="1" fontAlgn="auto" hangingPunct="1">
              <a:spcBef>
                <a:spcPts val="324"/>
              </a:spcBef>
              <a:spcAft>
                <a:spcPts val="0"/>
              </a:spcAft>
              <a:buFont typeface="Verdana"/>
              <a:buNone/>
              <a:defRPr/>
            </a:pPr>
            <a:r>
              <a:rPr lang="az-Latn-AZ" sz="2600" dirty="0" smtClean="0">
                <a:solidFill>
                  <a:schemeClr val="accent1"/>
                </a:solidFill>
              </a:rPr>
              <a:t>-</a:t>
            </a:r>
            <a:r>
              <a:rPr lang="az-Latn-AZ" sz="2600" dirty="0" smtClean="0"/>
              <a:t> </a:t>
            </a:r>
            <a:r>
              <a:rPr lang="en-US" sz="2600" dirty="0" err="1" smtClean="0"/>
              <a:t>Qurbanın</a:t>
            </a:r>
            <a:r>
              <a:rPr lang="en-US" sz="2600" dirty="0" smtClean="0"/>
              <a:t> </a:t>
            </a:r>
            <a:r>
              <a:rPr lang="en-US" sz="2600" dirty="0" err="1" smtClean="0"/>
              <a:t>yaşı</a:t>
            </a:r>
            <a:r>
              <a:rPr lang="en-US" sz="2600" dirty="0" smtClean="0"/>
              <a:t> </a:t>
            </a:r>
            <a:endParaRPr lang="ru-RU" sz="2600" dirty="0" smtClean="0"/>
          </a:p>
          <a:p>
            <a:pPr marL="621792" lvl="1" eaLnBrk="1" fontAlgn="auto" hangingPunct="1">
              <a:spcBef>
                <a:spcPts val="324"/>
              </a:spcBef>
              <a:spcAft>
                <a:spcPts val="0"/>
              </a:spcAft>
              <a:buFontTx/>
              <a:buChar char="-"/>
              <a:defRPr/>
            </a:pPr>
            <a:r>
              <a:rPr lang="en-US" sz="2600" dirty="0" err="1" smtClean="0"/>
              <a:t>Qurbanın</a:t>
            </a:r>
            <a:r>
              <a:rPr lang="en-US" sz="2600" dirty="0" smtClean="0"/>
              <a:t> </a:t>
            </a:r>
            <a:r>
              <a:rPr lang="en-US" sz="2600" dirty="0" err="1" smtClean="0"/>
              <a:t>sağlamlıq</a:t>
            </a:r>
            <a:r>
              <a:rPr lang="en-US" sz="2600" dirty="0" smtClean="0"/>
              <a:t> </a:t>
            </a:r>
            <a:r>
              <a:rPr lang="en-US" sz="2600" dirty="0" err="1" smtClean="0"/>
              <a:t>durumu</a:t>
            </a:r>
            <a:r>
              <a:rPr lang="az-Latn-AZ" sz="2600" dirty="0" smtClean="0"/>
              <a:t> </a:t>
            </a:r>
            <a:r>
              <a:rPr lang="az-Latn-AZ" sz="2600" i="1" dirty="0" smtClean="0"/>
              <a:t>(İrlandiya Birləşmiş Krallığa qarşı)</a:t>
            </a:r>
          </a:p>
          <a:p>
            <a:pPr marL="621792" lvl="1" eaLnBrk="1" fontAlgn="auto" hangingPunct="1">
              <a:spcBef>
                <a:spcPts val="324"/>
              </a:spcBef>
              <a:spcAft>
                <a:spcPts val="0"/>
              </a:spcAft>
              <a:buFontTx/>
              <a:buChar char="-"/>
              <a:defRPr/>
            </a:pPr>
            <a:r>
              <a:rPr lang="en-US" sz="2600" dirty="0" err="1" smtClean="0"/>
              <a:t>Pis</a:t>
            </a:r>
            <a:r>
              <a:rPr lang="en-US" sz="2600" dirty="0" smtClean="0"/>
              <a:t> </a:t>
            </a:r>
            <a:r>
              <a:rPr lang="en-US" sz="2600" dirty="0" err="1" smtClean="0"/>
              <a:t>rəftar</a:t>
            </a:r>
            <a:r>
              <a:rPr lang="az-Latn-AZ" sz="2600" dirty="0" smtClean="0"/>
              <a:t>ı</a:t>
            </a:r>
            <a:r>
              <a:rPr lang="en-US" sz="2600" dirty="0" smtClean="0"/>
              <a:t>n </a:t>
            </a:r>
            <a:r>
              <a:rPr lang="en-US" sz="2600" dirty="0" err="1" smtClean="0"/>
              <a:t>xarakteri</a:t>
            </a:r>
            <a:endParaRPr lang="ru-RU" sz="2600" dirty="0" smtClean="0"/>
          </a:p>
          <a:p>
            <a:pPr marL="621792" lvl="1" eaLnBrk="1" fontAlgn="auto" hangingPunct="1">
              <a:spcBef>
                <a:spcPts val="324"/>
              </a:spcBef>
              <a:spcAft>
                <a:spcPts val="0"/>
              </a:spcAft>
              <a:buFont typeface="Verdana"/>
              <a:buNone/>
              <a:defRPr/>
            </a:pPr>
            <a:r>
              <a:rPr lang="az-Latn-AZ" sz="2600" dirty="0" smtClean="0">
                <a:solidFill>
                  <a:schemeClr val="accent1"/>
                </a:solidFill>
              </a:rPr>
              <a:t>-</a:t>
            </a:r>
            <a:r>
              <a:rPr lang="az-Latn-AZ" sz="2600" dirty="0" smtClean="0"/>
              <a:t> Pis rəftarın baş vermə şəraiti</a:t>
            </a:r>
            <a:endParaRPr lang="ru-RU" sz="2600" dirty="0" smtClean="0"/>
          </a:p>
          <a:p>
            <a:pPr marL="621792" lvl="1" eaLnBrk="1" fontAlgn="auto" hangingPunct="1">
              <a:spcBef>
                <a:spcPts val="324"/>
              </a:spcBef>
              <a:spcAft>
                <a:spcPts val="0"/>
              </a:spcAft>
              <a:buFontTx/>
              <a:buChar char="-"/>
              <a:defRPr/>
            </a:pPr>
            <a:r>
              <a:rPr lang="en-US" sz="2600" dirty="0" err="1" smtClean="0"/>
              <a:t>Pis</a:t>
            </a:r>
            <a:r>
              <a:rPr lang="en-US" sz="2600" dirty="0" smtClean="0"/>
              <a:t> </a:t>
            </a:r>
            <a:r>
              <a:rPr lang="en-US" sz="2600" dirty="0" err="1" smtClean="0"/>
              <a:t>rəftarın</a:t>
            </a:r>
            <a:r>
              <a:rPr lang="en-US" sz="2600" dirty="0" smtClean="0"/>
              <a:t> </a:t>
            </a:r>
            <a:r>
              <a:rPr lang="en-US" sz="2600" dirty="0" err="1" smtClean="0"/>
              <a:t>törədilmə</a:t>
            </a:r>
            <a:r>
              <a:rPr lang="en-US" sz="2600" dirty="0" smtClean="0"/>
              <a:t> </a:t>
            </a:r>
            <a:r>
              <a:rPr lang="en-US" sz="2600" dirty="0" err="1" smtClean="0"/>
              <a:t>üsulu</a:t>
            </a:r>
            <a:r>
              <a:rPr lang="en-US" sz="2600" dirty="0" smtClean="0"/>
              <a:t> </a:t>
            </a:r>
            <a:r>
              <a:rPr lang="en-US" sz="2600" dirty="0" err="1" smtClean="0"/>
              <a:t>və</a:t>
            </a:r>
            <a:r>
              <a:rPr lang="en-US" sz="2600" dirty="0" smtClean="0"/>
              <a:t> </a:t>
            </a:r>
            <a:r>
              <a:rPr lang="en-US" sz="2600" dirty="0" err="1" smtClean="0"/>
              <a:t>metodu</a:t>
            </a:r>
            <a:r>
              <a:rPr lang="az-Latn-AZ" sz="2600" dirty="0" smtClean="0"/>
              <a:t> </a:t>
            </a:r>
            <a:r>
              <a:rPr lang="az-Latn-AZ" sz="2600" i="1" dirty="0" smtClean="0"/>
              <a:t>(Sörinq Birləşmiş Krallığa qarşı)</a:t>
            </a:r>
          </a:p>
          <a:p>
            <a:pPr marL="621792" lvl="1" eaLnBrk="1" fontAlgn="auto" hangingPunct="1">
              <a:spcBef>
                <a:spcPts val="324"/>
              </a:spcBef>
              <a:spcAft>
                <a:spcPts val="0"/>
              </a:spcAft>
              <a:buFont typeface="Verdana"/>
              <a:buNone/>
              <a:defRPr/>
            </a:pPr>
            <a:endParaRPr lang="ru-RU" sz="2600" dirty="0" smtClean="0"/>
          </a:p>
          <a:p>
            <a:pPr marL="365760" indent="-256032" eaLnBrk="1" fontAlgn="auto" hangingPunct="1">
              <a:spcAft>
                <a:spcPts val="0"/>
              </a:spcAft>
              <a:buFont typeface="Wingdings 3"/>
              <a:buChar char=""/>
              <a:defRPr/>
            </a:pPr>
            <a:endParaRPr lang="ru-RU" dirty="0" smtClean="0"/>
          </a:p>
          <a:p>
            <a:pPr marL="365760" indent="-256032" eaLnBrk="1" fontAlgn="auto" hangingPunct="1">
              <a:spcAft>
                <a:spcPts val="0"/>
              </a:spcAft>
              <a:buFont typeface="Wingdings 3"/>
              <a:buChar char=""/>
              <a:defRPr/>
            </a:pPr>
            <a:endParaRPr lang="en-US" dirty="0"/>
          </a:p>
        </p:txBody>
      </p:sp>
      <p:sp>
        <p:nvSpPr>
          <p:cNvPr id="18435" name="Date Placeholder 2"/>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endParaRPr lang="en-US" dirty="0" smtClean="0"/>
          </a:p>
        </p:txBody>
      </p:sp>
      <p:sp>
        <p:nvSpPr>
          <p:cNvPr id="18436"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DD297DDD-AEBC-48BB-A5C5-72CBF67D5010}" type="slidenum">
              <a:rPr lang="en-US" smtClean="0"/>
              <a:pPr fontAlgn="base">
                <a:spcBef>
                  <a:spcPct val="0"/>
                </a:spcBef>
                <a:spcAft>
                  <a:spcPct val="0"/>
                </a:spcAft>
                <a:defRPr/>
              </a:pPr>
              <a:t>10</a:t>
            </a:fld>
            <a:endParaRPr lang="en-US" smtClean="0"/>
          </a:p>
        </p:txBody>
      </p:sp>
      <p:sp>
        <p:nvSpPr>
          <p:cNvPr id="5" name="Title 4"/>
          <p:cNvSpPr>
            <a:spLocks noGrp="1"/>
          </p:cNvSpPr>
          <p:nvPr>
            <p:ph type="title"/>
          </p:nvPr>
        </p:nvSpPr>
        <p:spPr/>
        <p:txBody>
          <a:bodyPr/>
          <a:lstStyle/>
          <a:p>
            <a:pPr eaLnBrk="1" fontAlgn="auto" hangingPunct="1">
              <a:spcAft>
                <a:spcPts val="0"/>
              </a:spcAft>
              <a:defRPr/>
            </a:pPr>
            <a:r>
              <a:rPr lang="az-Latn-AZ" dirty="0" smtClean="0"/>
              <a:t>Pis rəftarın amilləri</a:t>
            </a:r>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2">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additive="base">
                                        <p:cTn id="2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2">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anim calcmode="lin" valueType="num">
                                      <p:cBhvr additive="base">
                                        <p:cTn id="3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2">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 calcmode="lin" valueType="num">
                                      <p:cBhvr additive="base">
                                        <p:cTn id="3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anim calcmode="lin" valueType="num">
                                      <p:cBhvr additive="base">
                                        <p:cTn id="4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2" dur="10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365760" indent="-256032" algn="just" eaLnBrk="1" fontAlgn="auto" hangingPunct="1">
              <a:spcAft>
                <a:spcPts val="0"/>
              </a:spcAft>
              <a:buFont typeface="Wingdings 3"/>
              <a:buChar char=""/>
              <a:defRPr/>
            </a:pPr>
            <a:r>
              <a:rPr lang="az-Latn-AZ" sz="2900" b="1" dirty="0" smtClean="0"/>
              <a:t>İşgəncə </a:t>
            </a:r>
            <a:r>
              <a:rPr lang="az-Latn-AZ" sz="2900" dirty="0" smtClean="0"/>
              <a:t>- ciddi və kəskin əzab doğuran qəsdən törədilmiş qeyri-insani rəftarın ən qəddar növüdür</a:t>
            </a:r>
          </a:p>
          <a:p>
            <a:pPr marL="365760" indent="-256032" algn="just" eaLnBrk="1" fontAlgn="auto" hangingPunct="1">
              <a:spcAft>
                <a:spcPts val="0"/>
              </a:spcAft>
              <a:buFont typeface="Wingdings 3"/>
              <a:buChar char=""/>
              <a:defRPr/>
            </a:pPr>
            <a:r>
              <a:rPr lang="az-Latn-AZ" sz="2900" b="1" dirty="0" smtClean="0"/>
              <a:t>Qeyri-insani rəftar </a:t>
            </a:r>
            <a:r>
              <a:rPr lang="az-Latn-AZ" sz="2900" dirty="0" smtClean="0"/>
              <a:t>- güclü fiziki və mənəvi əzab yetirmədir. Hətta xəbərsiz itkin düşmüş şəxslərin yaxın qohumları da qeyri-insani rəftarın qurbanı hesab olunur</a:t>
            </a:r>
          </a:p>
          <a:p>
            <a:pPr marL="365760" indent="-256032" algn="just" eaLnBrk="1" fontAlgn="auto" hangingPunct="1">
              <a:spcAft>
                <a:spcPts val="0"/>
              </a:spcAft>
              <a:buFont typeface="Wingdings 3"/>
              <a:buChar char=""/>
              <a:defRPr/>
            </a:pPr>
            <a:r>
              <a:rPr lang="az-Latn-AZ" sz="2900" b="1" dirty="0" smtClean="0"/>
              <a:t>Ləyaqəti alçaldan rəftar </a:t>
            </a:r>
            <a:r>
              <a:rPr lang="az-Latn-AZ" sz="2900" dirty="0" smtClean="0"/>
              <a:t>- qurbanda qorxu hissi, ağrılar və onu alçalda, rüsvay edə və onun fiziki və ya mənəvi gücünü qıra bilən natamamlıq hissi yaratmağa yönəlmiş pis rəftardırş Bu cür rəftar xoşa gəlməyən və ya əlverişli olmayan rəftarla bərabərləşdirilə bilməz. Ləyaqəti alçaldan rəftarla hədələmə Konvensiyanın 3-cü maddəsinin təsiri altına düşmürş Cinayətin törədilməsinə görə cəzanın təyini öz-özlüyündə ləyaqəti alçaltmır</a:t>
            </a:r>
          </a:p>
          <a:p>
            <a:pPr marL="365760" indent="-256032" algn="just" eaLnBrk="1" fontAlgn="auto" hangingPunct="1">
              <a:spcAft>
                <a:spcPts val="0"/>
              </a:spcAft>
              <a:buFont typeface="Wingdings 3"/>
              <a:buNone/>
              <a:defRPr/>
            </a:pPr>
            <a:endParaRPr lang="az-Latn-AZ" sz="2900" dirty="0" smtClean="0"/>
          </a:p>
          <a:p>
            <a:pPr marL="365760" indent="-256032" algn="just" eaLnBrk="1" fontAlgn="auto" hangingPunct="1">
              <a:spcAft>
                <a:spcPts val="0"/>
              </a:spcAft>
              <a:buFont typeface="Wingdings 3"/>
              <a:buChar char=""/>
              <a:defRPr/>
            </a:pPr>
            <a:r>
              <a:rPr lang="az-Latn-AZ" sz="2900" b="1" dirty="0" smtClean="0"/>
              <a:t>İşgəncə qeyri-insani və ləyaqəti alçaldan rəftardır. Qeyri-insani rəftar eyni zamanda ləyaqəti alçaldan rəftardır </a:t>
            </a:r>
            <a:r>
              <a:rPr lang="az-Latn-AZ" sz="2900" b="1" i="1" dirty="0" smtClean="0"/>
              <a:t>(Yunanıstan işi, Avropa İnsan Hüquqları Komissiyası)</a:t>
            </a:r>
          </a:p>
          <a:p>
            <a:pPr marL="365760" indent="-256032" algn="just" eaLnBrk="1" fontAlgn="auto" hangingPunct="1">
              <a:spcAft>
                <a:spcPts val="0"/>
              </a:spcAft>
              <a:buFont typeface="Wingdings 3"/>
              <a:buChar char=""/>
              <a:defRPr/>
            </a:pPr>
            <a:endParaRPr lang="az-Latn-AZ" dirty="0" smtClean="0"/>
          </a:p>
          <a:p>
            <a:pPr marL="365760" indent="-256032" eaLnBrk="1" fontAlgn="auto" hangingPunct="1">
              <a:spcAft>
                <a:spcPts val="0"/>
              </a:spcAft>
              <a:buFont typeface="Wingdings 3"/>
              <a:buChar char=""/>
              <a:defRPr/>
            </a:pPr>
            <a:endParaRPr lang="ru-RU" dirty="0"/>
          </a:p>
        </p:txBody>
      </p:sp>
      <p:sp>
        <p:nvSpPr>
          <p:cNvPr id="19460"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943C771-621D-4857-A1ED-24E72100975A}" type="slidenum">
              <a:rPr lang="en-US" smtClean="0"/>
              <a:pPr fontAlgn="base">
                <a:spcBef>
                  <a:spcPct val="0"/>
                </a:spcBef>
                <a:spcAft>
                  <a:spcPct val="0"/>
                </a:spcAft>
                <a:defRPr/>
              </a:pPr>
              <a:t>11</a:t>
            </a:fld>
            <a:endParaRPr lang="en-US" smtClean="0"/>
          </a:p>
        </p:txBody>
      </p:sp>
      <p:sp>
        <p:nvSpPr>
          <p:cNvPr id="5" name="Title 4"/>
          <p:cNvSpPr>
            <a:spLocks noGrp="1"/>
          </p:cNvSpPr>
          <p:nvPr>
            <p:ph type="title"/>
          </p:nvPr>
        </p:nvSpPr>
        <p:spPr/>
        <p:txBody>
          <a:bodyPr/>
          <a:lstStyle/>
          <a:p>
            <a:pPr eaLnBrk="1" fontAlgn="auto" hangingPunct="1">
              <a:spcAft>
                <a:spcPts val="0"/>
              </a:spcAft>
              <a:defRPr/>
            </a:pPr>
            <a:r>
              <a:rPr lang="az-Latn-AZ" dirty="0" smtClean="0"/>
              <a:t>Fərqlər</a:t>
            </a:r>
            <a:endParaRPr lang="ru-RU"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365760" indent="-256032" algn="just" eaLnBrk="1" fontAlgn="auto" hangingPunct="1">
              <a:spcAft>
                <a:spcPts val="0"/>
              </a:spcAft>
              <a:buFont typeface="Wingdings 3"/>
              <a:buChar char=""/>
              <a:defRPr/>
            </a:pPr>
            <a:r>
              <a:rPr lang="az-Latn-AZ" sz="3200" dirty="0" smtClean="0"/>
              <a:t>5 üsul dindirmə </a:t>
            </a:r>
            <a:r>
              <a:rPr lang="az-Latn-AZ" sz="3200" i="1" dirty="0" smtClean="0"/>
              <a:t>metodları </a:t>
            </a:r>
            <a:r>
              <a:rPr lang="az-Latn-AZ" sz="3200" dirty="0" smtClean="0"/>
              <a:t>(dizorientasiya və ya sensor deprivasiya üsulları) </a:t>
            </a:r>
            <a:r>
              <a:rPr lang="az-Latn-AZ" sz="3200" i="1" dirty="0" smtClean="0"/>
              <a:t>- işgəncə deyil, qeyri-insani  və ləyaqəti alçaldan rəftardır:</a:t>
            </a:r>
          </a:p>
          <a:p>
            <a:pPr marL="365760" indent="-256032" algn="just" eaLnBrk="1" fontAlgn="auto" hangingPunct="1">
              <a:spcAft>
                <a:spcPts val="0"/>
              </a:spcAft>
              <a:buFont typeface="Wingdings 3"/>
              <a:buNone/>
              <a:defRPr/>
            </a:pPr>
            <a:endParaRPr lang="az-Latn-AZ" sz="3200" dirty="0" smtClean="0"/>
          </a:p>
          <a:p>
            <a:pPr marL="621792" lvl="1" algn="just" eaLnBrk="1" fontAlgn="auto" hangingPunct="1">
              <a:spcBef>
                <a:spcPts val="324"/>
              </a:spcBef>
              <a:spcAft>
                <a:spcPts val="0"/>
              </a:spcAft>
              <a:buFontTx/>
              <a:buChar char="-"/>
              <a:defRPr/>
            </a:pPr>
            <a:r>
              <a:rPr lang="az-Latn-AZ" sz="3200" dirty="0" smtClean="0"/>
              <a:t>Son dərəcədə əlverişsiz şəraitdə saatlarla divar önündə saxlamağa məcbur etmək</a:t>
            </a:r>
          </a:p>
          <a:p>
            <a:pPr marL="621792" lvl="1" algn="just" eaLnBrk="1" fontAlgn="auto" hangingPunct="1">
              <a:spcBef>
                <a:spcPts val="324"/>
              </a:spcBef>
              <a:spcAft>
                <a:spcPts val="0"/>
              </a:spcAft>
              <a:buFontTx/>
              <a:buChar char="-"/>
              <a:defRPr/>
            </a:pPr>
            <a:r>
              <a:rPr lang="az-Latn-AZ" sz="3200" dirty="0" smtClean="0"/>
              <a:t>Dindirmə vaxtı şübhəli şəxsi başını örtməyə məcbur etmək</a:t>
            </a:r>
          </a:p>
          <a:p>
            <a:pPr marL="621792" lvl="1" algn="just" eaLnBrk="1" fontAlgn="auto" hangingPunct="1">
              <a:spcBef>
                <a:spcPts val="324"/>
              </a:spcBef>
              <a:spcAft>
                <a:spcPts val="0"/>
              </a:spcAft>
              <a:buFontTx/>
              <a:buChar char="-"/>
              <a:defRPr/>
            </a:pPr>
            <a:r>
              <a:rPr lang="az-Latn-AZ" sz="3200" dirty="0" smtClean="0"/>
              <a:t>Şübhəli şəxsi səs-küy təsirinə məruz qoymaq</a:t>
            </a:r>
          </a:p>
          <a:p>
            <a:pPr marL="621792" lvl="1" algn="just" eaLnBrk="1" fontAlgn="auto" hangingPunct="1">
              <a:spcBef>
                <a:spcPts val="324"/>
              </a:spcBef>
              <a:spcAft>
                <a:spcPts val="0"/>
              </a:spcAft>
              <a:buFontTx/>
              <a:buChar char="-"/>
              <a:defRPr/>
            </a:pPr>
            <a:r>
              <a:rPr lang="az-Latn-AZ" sz="3200" dirty="0" smtClean="0"/>
              <a:t>Şübhəli şəxsi yuxudan məhrum etmək</a:t>
            </a:r>
          </a:p>
          <a:p>
            <a:pPr marL="621792" lvl="1" algn="just" eaLnBrk="1" fontAlgn="auto" hangingPunct="1">
              <a:spcBef>
                <a:spcPts val="324"/>
              </a:spcBef>
              <a:spcAft>
                <a:spcPts val="0"/>
              </a:spcAft>
              <a:buFontTx/>
              <a:buChar char="-"/>
              <a:defRPr/>
            </a:pPr>
            <a:r>
              <a:rPr lang="az-Latn-AZ" sz="3200" dirty="0" smtClean="0"/>
              <a:t>Şübhəli şəxsi zəruri qida və içkidən məhrum etmək</a:t>
            </a:r>
          </a:p>
        </p:txBody>
      </p:sp>
      <p:sp>
        <p:nvSpPr>
          <p:cNvPr id="20484"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299DB3E7-B9E6-4508-B5B3-3344D3DFA041}" type="slidenum">
              <a:rPr lang="en-US" smtClean="0"/>
              <a:pPr fontAlgn="base">
                <a:spcBef>
                  <a:spcPct val="0"/>
                </a:spcBef>
                <a:spcAft>
                  <a:spcPct val="0"/>
                </a:spcAft>
                <a:defRPr/>
              </a:pPr>
              <a:t>12</a:t>
            </a:fld>
            <a:endParaRPr lang="en-US" smtClean="0"/>
          </a:p>
        </p:txBody>
      </p:sp>
      <p:sp>
        <p:nvSpPr>
          <p:cNvPr id="5" name="Title 4"/>
          <p:cNvSpPr>
            <a:spLocks noGrp="1"/>
          </p:cNvSpPr>
          <p:nvPr>
            <p:ph type="title"/>
          </p:nvPr>
        </p:nvSpPr>
        <p:spPr/>
        <p:txBody>
          <a:bodyPr>
            <a:normAutofit fontScale="90000"/>
          </a:bodyPr>
          <a:lstStyle/>
          <a:p>
            <a:pPr eaLnBrk="1" fontAlgn="auto" hangingPunct="1">
              <a:spcAft>
                <a:spcPts val="0"/>
              </a:spcAft>
              <a:defRPr/>
            </a:pPr>
            <a:r>
              <a:rPr lang="az-Latn-AZ" i="1" dirty="0" smtClean="0"/>
              <a:t>İrlandiya Birləşmiş Krallığa qarşı</a:t>
            </a:r>
            <a:endParaRPr lang="ru-RU" i="1"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365760" indent="-256032" eaLnBrk="1" fontAlgn="auto" hangingPunct="1">
              <a:spcAft>
                <a:spcPts val="0"/>
              </a:spcAft>
              <a:buFont typeface="Wingdings 3"/>
              <a:buChar char=""/>
              <a:defRPr/>
            </a:pPr>
            <a:r>
              <a:rPr lang="az-Latn-AZ" dirty="0" smtClean="0"/>
              <a:t>Fələstin asması</a:t>
            </a:r>
            <a:r>
              <a:rPr lang="az-Latn-AZ" i="1" dirty="0" smtClean="0"/>
              <a:t> (Aksoy Türkiyəyə qarşı)</a:t>
            </a:r>
          </a:p>
          <a:p>
            <a:pPr marL="365760" indent="-256032" eaLnBrk="1" fontAlgn="auto" hangingPunct="1">
              <a:spcAft>
                <a:spcPts val="0"/>
              </a:spcAft>
              <a:buFont typeface="Wingdings 3"/>
              <a:buNone/>
              <a:defRPr/>
            </a:pPr>
            <a:endParaRPr lang="az-Latn-AZ" i="1" dirty="0" smtClean="0"/>
          </a:p>
          <a:p>
            <a:pPr marL="365760" indent="-256032" eaLnBrk="1" fontAlgn="auto" hangingPunct="1">
              <a:spcAft>
                <a:spcPts val="0"/>
              </a:spcAft>
              <a:buFont typeface="Wingdings 3"/>
              <a:buChar char=""/>
              <a:defRPr/>
            </a:pPr>
            <a:r>
              <a:rPr lang="az-Latn-AZ" dirty="0" smtClean="0"/>
              <a:t>Zorlama </a:t>
            </a:r>
            <a:r>
              <a:rPr lang="az-Latn-AZ" i="1" dirty="0" smtClean="0"/>
              <a:t>(Aydın Türkiyəyə qarşı)</a:t>
            </a:r>
          </a:p>
          <a:p>
            <a:pPr marL="365760" indent="-256032" eaLnBrk="1" fontAlgn="auto" hangingPunct="1">
              <a:spcAft>
                <a:spcPts val="0"/>
              </a:spcAft>
              <a:buFont typeface="Wingdings 3"/>
              <a:buNone/>
              <a:defRPr/>
            </a:pPr>
            <a:endParaRPr lang="az-Latn-AZ" i="1" dirty="0" smtClean="0"/>
          </a:p>
          <a:p>
            <a:pPr marL="365760" indent="-256032" eaLnBrk="1" fontAlgn="auto" hangingPunct="1">
              <a:spcAft>
                <a:spcPts val="0"/>
              </a:spcAft>
              <a:buFont typeface="Wingdings 3"/>
              <a:buChar char=""/>
              <a:defRPr/>
            </a:pPr>
            <a:r>
              <a:rPr lang="az-Latn-AZ" dirty="0" smtClean="0"/>
              <a:t>Saçından tutub yerlə sürümə </a:t>
            </a:r>
            <a:r>
              <a:rPr lang="az-Latn-AZ" i="1" dirty="0" smtClean="0"/>
              <a:t>(Selmuni Fransaya qarşı)</a:t>
            </a:r>
          </a:p>
          <a:p>
            <a:pPr marL="365760" indent="-256032" eaLnBrk="1" fontAlgn="auto" hangingPunct="1">
              <a:spcAft>
                <a:spcPts val="0"/>
              </a:spcAft>
              <a:buFont typeface="Wingdings 3"/>
              <a:buNone/>
              <a:defRPr/>
            </a:pPr>
            <a:endParaRPr lang="az-Latn-AZ" i="1" dirty="0" smtClean="0"/>
          </a:p>
          <a:p>
            <a:pPr marL="365760" indent="-256032" eaLnBrk="1" fontAlgn="auto" hangingPunct="1">
              <a:spcAft>
                <a:spcPts val="0"/>
              </a:spcAft>
              <a:buFont typeface="Wingdings 3"/>
              <a:buChar char=""/>
              <a:defRPr/>
            </a:pPr>
            <a:r>
              <a:rPr lang="az-Latn-AZ" dirty="0" smtClean="0"/>
              <a:t>Elektroşokun tətbiqi, uşaqlarının pis rəftara məruz qalacağı ilə təhdid etmə, başından ağır zərbələr endirmə </a:t>
            </a:r>
            <a:r>
              <a:rPr lang="az-Latn-AZ" i="1" dirty="0" smtClean="0"/>
              <a:t>(Akkoç Türkiyəyə qarşı)</a:t>
            </a:r>
          </a:p>
          <a:p>
            <a:pPr marL="365760" indent="-256032" eaLnBrk="1" fontAlgn="auto" hangingPunct="1">
              <a:spcAft>
                <a:spcPts val="0"/>
              </a:spcAft>
              <a:buFont typeface="Wingdings 3"/>
              <a:buNone/>
              <a:defRPr/>
            </a:pPr>
            <a:endParaRPr lang="az-Latn-AZ" i="1" dirty="0" smtClean="0"/>
          </a:p>
          <a:p>
            <a:pPr marL="365760" indent="-256032" eaLnBrk="1" fontAlgn="auto" hangingPunct="1">
              <a:spcAft>
                <a:spcPts val="0"/>
              </a:spcAft>
              <a:buFont typeface="Wingdings 3"/>
              <a:buChar char=""/>
              <a:defRPr/>
            </a:pPr>
            <a:r>
              <a:rPr lang="az-Latn-AZ" dirty="0" smtClean="0"/>
              <a:t>Qəddarcasına döyülmə </a:t>
            </a:r>
            <a:r>
              <a:rPr lang="az-Latn-AZ" i="1" dirty="0" smtClean="0"/>
              <a:t>(Dikmə Türkiyəyə qarşı)</a:t>
            </a:r>
          </a:p>
          <a:p>
            <a:pPr marL="365760" indent="-256032" eaLnBrk="1" fontAlgn="auto" hangingPunct="1">
              <a:spcAft>
                <a:spcPts val="0"/>
              </a:spcAft>
              <a:buFont typeface="Wingdings 3"/>
              <a:buNone/>
              <a:defRPr/>
            </a:pPr>
            <a:endParaRPr lang="az-Latn-AZ" i="1" dirty="0" smtClean="0"/>
          </a:p>
          <a:p>
            <a:pPr marL="365760" indent="-256032" eaLnBrk="1" fontAlgn="auto" hangingPunct="1">
              <a:spcAft>
                <a:spcPts val="0"/>
              </a:spcAft>
              <a:buFont typeface="Wingdings 3"/>
              <a:buChar char=""/>
              <a:defRPr/>
            </a:pPr>
            <a:r>
              <a:rPr lang="az-Latn-AZ" dirty="0" smtClean="0"/>
              <a:t>Falaqqanın tətbiqi </a:t>
            </a:r>
            <a:r>
              <a:rPr lang="az-Latn-AZ" i="1" dirty="0" smtClean="0"/>
              <a:t>(Salman Türkiyəyə qarşı, Yunanıstan işi)</a:t>
            </a:r>
            <a:endParaRPr lang="ru-RU" i="1" dirty="0"/>
          </a:p>
        </p:txBody>
      </p:sp>
      <p:sp>
        <p:nvSpPr>
          <p:cNvPr id="21507" name="Date Placeholder 2"/>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endParaRPr lang="en-US" dirty="0" smtClean="0"/>
          </a:p>
        </p:txBody>
      </p:sp>
      <p:sp>
        <p:nvSpPr>
          <p:cNvPr id="2150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2E714CF4-8B7B-423D-AC78-D758B7D9E285}" type="slidenum">
              <a:rPr lang="en-US" smtClean="0"/>
              <a:pPr fontAlgn="base">
                <a:spcBef>
                  <a:spcPct val="0"/>
                </a:spcBef>
                <a:spcAft>
                  <a:spcPct val="0"/>
                </a:spcAft>
                <a:defRPr/>
              </a:pPr>
              <a:t>13</a:t>
            </a:fld>
            <a:endParaRPr lang="en-US" smtClean="0"/>
          </a:p>
        </p:txBody>
      </p:sp>
      <p:sp>
        <p:nvSpPr>
          <p:cNvPr id="5" name="Title 4"/>
          <p:cNvSpPr>
            <a:spLocks noGrp="1"/>
          </p:cNvSpPr>
          <p:nvPr>
            <p:ph type="title"/>
          </p:nvPr>
        </p:nvSpPr>
        <p:spPr/>
        <p:txBody>
          <a:bodyPr/>
          <a:lstStyle/>
          <a:p>
            <a:pPr eaLnBrk="1" fontAlgn="auto" hangingPunct="1">
              <a:spcAft>
                <a:spcPts val="0"/>
              </a:spcAft>
              <a:defRPr/>
            </a:pPr>
            <a:r>
              <a:rPr lang="az-Latn-AZ" dirty="0" smtClean="0"/>
              <a:t>İşgəncənin bəzi növləri</a:t>
            </a:r>
            <a:endParaRPr lang="ru-RU"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 calcmode="lin" valueType="num">
                                      <p:cBhvr additive="base">
                                        <p:cTn id="37"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715000"/>
          </a:xfrm>
        </p:spPr>
        <p:txBody>
          <a:bodyPr>
            <a:normAutofit fontScale="70000" lnSpcReduction="20000"/>
          </a:bodyPr>
          <a:lstStyle/>
          <a:p>
            <a:pPr marL="365760" indent="-256032" algn="just" eaLnBrk="1" fontAlgn="auto" hangingPunct="1">
              <a:spcAft>
                <a:spcPts val="0"/>
              </a:spcAft>
              <a:buFont typeface="Wingdings 3"/>
              <a:buChar char=""/>
              <a:defRPr/>
            </a:pPr>
            <a:r>
              <a:rPr lang="az-Latn-AZ" sz="2900" dirty="0" smtClean="0"/>
              <a:t>Həbsdə saxlanılma </a:t>
            </a:r>
            <a:r>
              <a:rPr lang="az-Latn-AZ" sz="2900" i="1" dirty="0" smtClean="0"/>
              <a:t>(Ribiç Avstriyaya qarşı)</a:t>
            </a:r>
          </a:p>
          <a:p>
            <a:pPr marL="365760" indent="-256032" algn="just" eaLnBrk="1" fontAlgn="auto" hangingPunct="1">
              <a:spcAft>
                <a:spcPts val="0"/>
              </a:spcAft>
              <a:buFont typeface="Wingdings 3"/>
              <a:buNone/>
              <a:defRPr/>
            </a:pPr>
            <a:endParaRPr lang="az-Latn-AZ" sz="2900" i="1" dirty="0" smtClean="0"/>
          </a:p>
          <a:p>
            <a:pPr marL="365760" indent="-256032" algn="just" eaLnBrk="1" fontAlgn="auto" hangingPunct="1">
              <a:spcAft>
                <a:spcPts val="0"/>
              </a:spcAft>
              <a:buFont typeface="Wingdings 3"/>
              <a:buChar char=""/>
              <a:defRPr/>
            </a:pPr>
            <a:r>
              <a:rPr lang="az-Latn-AZ" sz="2900" dirty="0" smtClean="0"/>
              <a:t>Tutulma və dindirilmə </a:t>
            </a:r>
            <a:r>
              <a:rPr lang="az-Latn-AZ" sz="2900" i="1" dirty="0" smtClean="0"/>
              <a:t>(İlhan Türkiyəyə qarşı, Assenov Bolqarıstana qarşı, Ribok Sloveniyaya qarşı)</a:t>
            </a:r>
          </a:p>
          <a:p>
            <a:pPr marL="365760" indent="-256032" algn="just" eaLnBrk="1" fontAlgn="auto" hangingPunct="1">
              <a:spcAft>
                <a:spcPts val="0"/>
              </a:spcAft>
              <a:buFont typeface="Wingdings 3"/>
              <a:buNone/>
              <a:defRPr/>
            </a:pPr>
            <a:endParaRPr lang="az-Latn-AZ" sz="2900" i="1" dirty="0" smtClean="0"/>
          </a:p>
          <a:p>
            <a:pPr marL="365760" indent="-256032" algn="just" eaLnBrk="1" fontAlgn="auto" hangingPunct="1">
              <a:spcAft>
                <a:spcPts val="0"/>
              </a:spcAft>
              <a:buFont typeface="Wingdings 3"/>
              <a:buChar char=""/>
              <a:defRPr/>
            </a:pPr>
            <a:r>
              <a:rPr lang="az-Latn-AZ" sz="2900" dirty="0" smtClean="0"/>
              <a:t>Həbsdə saxlanılma şəraiti </a:t>
            </a:r>
            <a:r>
              <a:rPr lang="az-Latn-AZ" sz="2900" i="1" dirty="0" smtClean="0"/>
              <a:t>(Praysın işi, Yunanıstan işi)</a:t>
            </a:r>
          </a:p>
          <a:p>
            <a:pPr marL="365760" indent="-256032" algn="just" eaLnBrk="1" fontAlgn="auto" hangingPunct="1">
              <a:spcAft>
                <a:spcPts val="0"/>
              </a:spcAft>
              <a:buFont typeface="Wingdings 3"/>
              <a:buNone/>
              <a:defRPr/>
            </a:pPr>
            <a:endParaRPr lang="az-Latn-AZ" sz="2900" i="1" dirty="0" smtClean="0"/>
          </a:p>
          <a:p>
            <a:pPr marL="365760" indent="-256032" algn="just" eaLnBrk="1" fontAlgn="auto" hangingPunct="1">
              <a:spcAft>
                <a:spcPts val="0"/>
              </a:spcAft>
              <a:buFont typeface="Wingdings 3"/>
              <a:buChar char=""/>
              <a:defRPr/>
            </a:pPr>
            <a:r>
              <a:rPr lang="az-Latn-AZ" sz="2900" dirty="0" smtClean="0"/>
              <a:t>Tibbi əsaslara görə həbsdə saxlanılma </a:t>
            </a:r>
            <a:r>
              <a:rPr lang="az-Latn-AZ" sz="2900" i="1" dirty="0" smtClean="0"/>
              <a:t>(Hertseqfalvi Avstriyaya qarşı, Kinan Birləşmiş Krallığa qarşı)</a:t>
            </a:r>
          </a:p>
          <a:p>
            <a:pPr marL="365760" indent="-256032" algn="just" eaLnBrk="1" fontAlgn="auto" hangingPunct="1">
              <a:spcAft>
                <a:spcPts val="0"/>
              </a:spcAft>
              <a:buFont typeface="Wingdings 3"/>
              <a:buNone/>
              <a:defRPr/>
            </a:pPr>
            <a:endParaRPr lang="az-Latn-AZ" sz="2900" i="1" dirty="0" smtClean="0"/>
          </a:p>
          <a:p>
            <a:pPr marL="365760" indent="-256032" algn="just" eaLnBrk="1" fontAlgn="auto" hangingPunct="1">
              <a:spcAft>
                <a:spcPts val="0"/>
              </a:spcAft>
              <a:buFont typeface="Wingdings 3"/>
              <a:buChar char=""/>
              <a:defRPr/>
            </a:pPr>
            <a:r>
              <a:rPr lang="az-Latn-AZ" sz="2900" dirty="0" smtClean="0"/>
              <a:t>Digər həbsdə saxlanma yerləri </a:t>
            </a:r>
            <a:r>
              <a:rPr lang="az-Latn-AZ" sz="2900" i="1" dirty="0" smtClean="0"/>
              <a:t>(İQK-nın 7-ci Ümumi hesabatı)</a:t>
            </a:r>
          </a:p>
          <a:p>
            <a:pPr marL="365760" indent="-256032" algn="just" eaLnBrk="1" fontAlgn="auto" hangingPunct="1">
              <a:spcAft>
                <a:spcPts val="0"/>
              </a:spcAft>
              <a:buFont typeface="Wingdings 3"/>
              <a:buNone/>
              <a:defRPr/>
            </a:pPr>
            <a:endParaRPr lang="az-Latn-AZ" sz="2900" i="1" dirty="0" smtClean="0"/>
          </a:p>
          <a:p>
            <a:pPr marL="365760" indent="-256032" algn="just" eaLnBrk="1" fontAlgn="auto" hangingPunct="1">
              <a:spcAft>
                <a:spcPts val="0"/>
              </a:spcAft>
              <a:buFont typeface="Wingdings 3"/>
              <a:buChar char=""/>
              <a:defRPr/>
            </a:pPr>
            <a:r>
              <a:rPr lang="az-Latn-AZ" sz="2900" dirty="0" smtClean="0"/>
              <a:t>Deportasiya </a:t>
            </a:r>
            <a:r>
              <a:rPr lang="az-Latn-AZ" sz="2900" i="1" dirty="0" smtClean="0"/>
              <a:t>(Sörinq BirləşmişKrallığa qarşı, Cabari Türkiyəyə qarşı)</a:t>
            </a:r>
          </a:p>
          <a:p>
            <a:pPr marL="365760" indent="-256032" algn="just" eaLnBrk="1" fontAlgn="auto" hangingPunct="1">
              <a:spcAft>
                <a:spcPts val="0"/>
              </a:spcAft>
              <a:buFont typeface="Wingdings 3"/>
              <a:buNone/>
              <a:defRPr/>
            </a:pPr>
            <a:endParaRPr lang="az-Latn-AZ" sz="2900" i="1" dirty="0" smtClean="0"/>
          </a:p>
          <a:p>
            <a:pPr marL="365760" indent="-256032" algn="just" eaLnBrk="1" fontAlgn="auto" hangingPunct="1">
              <a:spcAft>
                <a:spcPts val="0"/>
              </a:spcAft>
              <a:buFont typeface="Wingdings 3"/>
              <a:buChar char=""/>
              <a:defRPr/>
            </a:pPr>
            <a:r>
              <a:rPr lang="az-Latn-AZ" sz="2900" dirty="0" smtClean="0"/>
              <a:t>İnsanların itkin düşməsi </a:t>
            </a:r>
            <a:r>
              <a:rPr lang="az-Latn-AZ" sz="2900" i="1" dirty="0" smtClean="0"/>
              <a:t>(Kurt Türkiyəyə qarşı, Çakıcı Türkiyəyə qarşı)</a:t>
            </a:r>
          </a:p>
          <a:p>
            <a:pPr marL="365760" indent="-256032" algn="just" eaLnBrk="1" fontAlgn="auto" hangingPunct="1">
              <a:spcAft>
                <a:spcPts val="0"/>
              </a:spcAft>
              <a:buFont typeface="Wingdings 3"/>
              <a:buNone/>
              <a:defRPr/>
            </a:pPr>
            <a:endParaRPr lang="az-Latn-AZ" sz="2900" i="1" dirty="0" smtClean="0"/>
          </a:p>
          <a:p>
            <a:pPr marL="365760" indent="-256032" algn="just" eaLnBrk="1" fontAlgn="auto" hangingPunct="1">
              <a:spcAft>
                <a:spcPts val="0"/>
              </a:spcAft>
              <a:buFont typeface="Wingdings 3"/>
              <a:buChar char=""/>
              <a:defRPr/>
            </a:pPr>
            <a:r>
              <a:rPr lang="az-Latn-AZ" sz="2900" dirty="0" smtClean="0"/>
              <a:t>Ayrı-seçkilik </a:t>
            </a:r>
            <a:r>
              <a:rPr lang="az-Latn-AZ" sz="2900" i="1" dirty="0" smtClean="0"/>
              <a:t>(Əbdüləziz, Kabales və Bankandanli Birləşmiş Krallığa qarşı)</a:t>
            </a:r>
          </a:p>
          <a:p>
            <a:pPr marL="365760" indent="-256032" eaLnBrk="1" fontAlgn="auto" hangingPunct="1">
              <a:spcAft>
                <a:spcPts val="0"/>
              </a:spcAft>
              <a:buFont typeface="Wingdings 3"/>
              <a:buChar char=""/>
              <a:defRPr/>
            </a:pPr>
            <a:endParaRPr lang="ru-RU" dirty="0"/>
          </a:p>
        </p:txBody>
      </p:sp>
      <p:sp>
        <p:nvSpPr>
          <p:cNvPr id="22531" name="Date Placeholder 2"/>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endParaRPr lang="en-US" dirty="0" smtClean="0"/>
          </a:p>
        </p:txBody>
      </p:sp>
      <p:sp>
        <p:nvSpPr>
          <p:cNvPr id="22532"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E76EF2B2-ACFF-48D6-943C-333C94FE714D}" type="slidenum">
              <a:rPr lang="en-US" smtClean="0"/>
              <a:pPr fontAlgn="base">
                <a:spcBef>
                  <a:spcPct val="0"/>
                </a:spcBef>
                <a:spcAft>
                  <a:spcPct val="0"/>
                </a:spcAft>
                <a:defRPr/>
              </a:pPr>
              <a:t>14</a:t>
            </a:fld>
            <a:endParaRPr lang="en-US" smtClean="0"/>
          </a:p>
        </p:txBody>
      </p:sp>
      <p:sp>
        <p:nvSpPr>
          <p:cNvPr id="5" name="Title 4"/>
          <p:cNvSpPr>
            <a:spLocks noGrp="1"/>
          </p:cNvSpPr>
          <p:nvPr>
            <p:ph type="title"/>
          </p:nvPr>
        </p:nvSpPr>
        <p:spPr>
          <a:xfrm>
            <a:off x="457200" y="0"/>
            <a:ext cx="8229600" cy="762000"/>
          </a:xfrm>
        </p:spPr>
        <p:txBody>
          <a:bodyPr>
            <a:normAutofit fontScale="90000"/>
          </a:bodyPr>
          <a:lstStyle/>
          <a:p>
            <a:pPr eaLnBrk="1" fontAlgn="auto" hangingPunct="1">
              <a:spcAft>
                <a:spcPts val="0"/>
              </a:spcAft>
              <a:defRPr/>
            </a:pPr>
            <a:r>
              <a:rPr lang="az-Latn-AZ" dirty="0" smtClean="0"/>
              <a:t>3-cü maddənin tətbiqi konteksti</a:t>
            </a:r>
            <a:endParaRPr lang="ru-RU"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 calcmode="lin" valueType="num">
                                      <p:cBhvr additive="base">
                                        <p:cTn id="3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anim calcmode="lin" valueType="num">
                                      <p:cBhvr additive="base">
                                        <p:cTn id="43"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14" end="14"/>
                                            </p:txEl>
                                          </p:spTgt>
                                        </p:tgtEl>
                                        <p:attrNameLst>
                                          <p:attrName>style.visibility</p:attrName>
                                        </p:attrNameLst>
                                      </p:cBhvr>
                                      <p:to>
                                        <p:strVal val="visible"/>
                                      </p:to>
                                    </p:set>
                                    <p:anim calcmode="lin" valueType="num">
                                      <p:cBhvr additive="base">
                                        <p:cTn id="49"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indent="-256032" algn="just" eaLnBrk="1" fontAlgn="auto" hangingPunct="1">
              <a:spcAft>
                <a:spcPts val="0"/>
              </a:spcAft>
              <a:buFont typeface="Wingdings 3"/>
              <a:buChar char=""/>
              <a:defRPr/>
            </a:pPr>
            <a:r>
              <a:rPr lang="az-Latn-AZ" dirty="0" smtClean="0"/>
              <a:t>Dritt</a:t>
            </a:r>
            <a:r>
              <a:rPr lang="en-US" dirty="0" smtClean="0"/>
              <a:t>w</a:t>
            </a:r>
            <a:r>
              <a:rPr lang="az-Latn-AZ" dirty="0" smtClean="0"/>
              <a:t>irkung effekti (fərdi təkcə hakimiyyət orqanları tərəfindən deyil, həmçinin üçüncü şəxs tərəfindən törədilən hüquq pozuntularından müdafiə edən öhdəliklər) </a:t>
            </a:r>
            <a:r>
              <a:rPr lang="az-Latn-AZ" i="1" dirty="0" smtClean="0"/>
              <a:t>(A Birləşmiş Krallığa qarşı, Z və başqaları Birləşmiş Krallığa qarşı)</a:t>
            </a:r>
          </a:p>
          <a:p>
            <a:pPr marL="365760" indent="-256032" algn="just" eaLnBrk="1" fontAlgn="auto" hangingPunct="1">
              <a:spcAft>
                <a:spcPts val="0"/>
              </a:spcAft>
              <a:buFont typeface="Wingdings 3"/>
              <a:buNone/>
              <a:defRPr/>
            </a:pPr>
            <a:endParaRPr lang="az-Latn-AZ" dirty="0" smtClean="0"/>
          </a:p>
          <a:p>
            <a:pPr marL="365760" indent="-256032" algn="just" eaLnBrk="1" fontAlgn="auto" hangingPunct="1">
              <a:spcAft>
                <a:spcPts val="0"/>
              </a:spcAft>
              <a:buFont typeface="Wingdings 3"/>
              <a:buChar char=""/>
              <a:defRPr/>
            </a:pPr>
            <a:r>
              <a:rPr lang="az-Latn-AZ" dirty="0" smtClean="0"/>
              <a:t>Prossesual öhdəliklər (pis rəftarla bağlı şikayətlərin araşdırılması) </a:t>
            </a:r>
            <a:r>
              <a:rPr lang="az-Latn-AZ" i="1" dirty="0" smtClean="0"/>
              <a:t>(Assenov və başqaları Bolqarıstana qarşı, Labita İtaliyaya qarşı)</a:t>
            </a:r>
            <a:endParaRPr lang="ru-RU" i="1" dirty="0"/>
          </a:p>
        </p:txBody>
      </p:sp>
      <p:sp>
        <p:nvSpPr>
          <p:cNvPr id="23555" name="Date Placeholder 2"/>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endParaRPr lang="en-US" dirty="0" smtClean="0"/>
          </a:p>
        </p:txBody>
      </p:sp>
      <p:sp>
        <p:nvSpPr>
          <p:cNvPr id="23556"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91B8FC4C-29F6-44DB-9E98-80D1E44D3FE0}" type="slidenum">
              <a:rPr lang="en-US" smtClean="0"/>
              <a:pPr fontAlgn="base">
                <a:spcBef>
                  <a:spcPct val="0"/>
                </a:spcBef>
                <a:spcAft>
                  <a:spcPct val="0"/>
                </a:spcAft>
                <a:defRPr/>
              </a:pPr>
              <a:t>15</a:t>
            </a:fld>
            <a:endParaRPr lang="en-US" smtClean="0"/>
          </a:p>
        </p:txBody>
      </p:sp>
      <p:sp>
        <p:nvSpPr>
          <p:cNvPr id="5" name="Title 4"/>
          <p:cNvSpPr>
            <a:spLocks noGrp="1"/>
          </p:cNvSpPr>
          <p:nvPr>
            <p:ph type="title"/>
          </p:nvPr>
        </p:nvSpPr>
        <p:spPr/>
        <p:txBody>
          <a:bodyPr>
            <a:normAutofit fontScale="90000"/>
          </a:bodyPr>
          <a:lstStyle/>
          <a:p>
            <a:pPr eaLnBrk="1" fontAlgn="auto" hangingPunct="1">
              <a:spcAft>
                <a:spcPts val="0"/>
              </a:spcAft>
              <a:defRPr/>
            </a:pPr>
            <a:r>
              <a:rPr lang="az-Latn-AZ" dirty="0" smtClean="0"/>
              <a:t>3-cü maddə üzrə pozitiv öhdəliklər</a:t>
            </a:r>
            <a:endParaRPr lang="ru-RU"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az-Latn-AZ" altLang="en-US" sz="3200" smtClean="0"/>
              <a:t>Müstəqillik və qərəzsizlik</a:t>
            </a:r>
          </a:p>
          <a:p>
            <a:pPr eaLnBrk="1" hangingPunct="1"/>
            <a:r>
              <a:rPr lang="az-Latn-AZ" altLang="en-US" sz="3200" smtClean="0"/>
              <a:t>Hərtərəflilik</a:t>
            </a:r>
          </a:p>
          <a:p>
            <a:pPr eaLnBrk="1" hangingPunct="1"/>
            <a:r>
              <a:rPr lang="az-Latn-AZ" altLang="en-US" sz="3200" smtClean="0"/>
              <a:t>Cəldlik</a:t>
            </a:r>
          </a:p>
          <a:p>
            <a:pPr eaLnBrk="1" hangingPunct="1"/>
            <a:r>
              <a:rPr lang="az-Latn-AZ" altLang="en-US" sz="3200" smtClean="0"/>
              <a:t>Səlahiyyətlilik</a:t>
            </a:r>
          </a:p>
          <a:p>
            <a:pPr eaLnBrk="1" hangingPunct="1"/>
            <a:r>
              <a:rPr lang="az-Latn-AZ" altLang="en-US" sz="3200" smtClean="0"/>
              <a:t>Araşdırmaya pis rəftar qurbanlarının cəlb olunması</a:t>
            </a:r>
          </a:p>
          <a:p>
            <a:pPr eaLnBrk="1" hangingPunct="1"/>
            <a:r>
              <a:rPr lang="az-Latn-AZ" altLang="en-US" sz="3200" smtClean="0"/>
              <a:t>İctimai nəzarət</a:t>
            </a:r>
          </a:p>
          <a:p>
            <a:pPr eaLnBrk="1" hangingPunct="1"/>
            <a:endParaRPr lang="ru-RU" altLang="en-US" smtClean="0"/>
          </a:p>
        </p:txBody>
      </p:sp>
      <p:sp>
        <p:nvSpPr>
          <p:cNvPr id="24580"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D4BFB59E-6E9D-4E6F-A5C6-DE390713AB40}" type="slidenum">
              <a:rPr lang="en-US" smtClean="0"/>
              <a:pPr fontAlgn="base">
                <a:spcBef>
                  <a:spcPct val="0"/>
                </a:spcBef>
                <a:spcAft>
                  <a:spcPct val="0"/>
                </a:spcAft>
                <a:defRPr/>
              </a:pPr>
              <a:t>16</a:t>
            </a:fld>
            <a:endParaRPr lang="en-US" smtClean="0"/>
          </a:p>
        </p:txBody>
      </p:sp>
      <p:sp>
        <p:nvSpPr>
          <p:cNvPr id="5" name="Title 4"/>
          <p:cNvSpPr>
            <a:spLocks noGrp="1"/>
          </p:cNvSpPr>
          <p:nvPr>
            <p:ph type="title"/>
          </p:nvPr>
        </p:nvSpPr>
        <p:spPr/>
        <p:txBody>
          <a:bodyPr/>
          <a:lstStyle/>
          <a:p>
            <a:pPr eaLnBrk="1" fontAlgn="auto" hangingPunct="1">
              <a:spcAft>
                <a:spcPts val="0"/>
              </a:spcAft>
              <a:defRPr/>
            </a:pPr>
            <a:r>
              <a:rPr lang="az-Latn-AZ" dirty="0" smtClean="0"/>
              <a:t>Səmərəli araşdırma</a:t>
            </a:r>
            <a:endParaRPr lang="ru-RU"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6248400"/>
          </a:xfrm>
        </p:spPr>
        <p:txBody>
          <a:bodyPr/>
          <a:lstStyle/>
          <a:p>
            <a:pPr algn="just" eaLnBrk="1" hangingPunct="1"/>
            <a:r>
              <a:rPr lang="az-Latn-AZ" altLang="en-US" sz="2000" smtClean="0"/>
              <a:t>Işgəncələrə qarşı Avropa Komitəsinin nümayəndələri azadlıqdan məhrum edilmiş istənilən şəxslə məxfi söhbət aparma</a:t>
            </a:r>
            <a:r>
              <a:rPr lang="en-US" altLang="en-US" sz="2000" smtClean="0"/>
              <a:t>q</a:t>
            </a:r>
            <a:r>
              <a:rPr lang="az-Latn-AZ" altLang="en-US" sz="2000" smtClean="0"/>
              <a:t>, faydalı məlumat verə biləcək hər bir kəsə müraciət etmək hüququ vardır</a:t>
            </a:r>
          </a:p>
          <a:p>
            <a:pPr algn="just" eaLnBrk="1" hangingPunct="1"/>
            <a:r>
              <a:rPr lang="az-Latn-AZ" altLang="en-US" sz="2000" smtClean="0"/>
              <a:t>Komitə aşağıdakı faktları xüsusilə araşdırır:</a:t>
            </a:r>
          </a:p>
          <a:p>
            <a:pPr lvl="1" algn="just" eaLnBrk="1" hangingPunct="1">
              <a:buFont typeface="Verdana" pitchFamily="34" charset="0"/>
              <a:buNone/>
            </a:pPr>
            <a:r>
              <a:rPr lang="az-Latn-AZ" altLang="en-US" sz="2000" smtClean="0"/>
              <a:t>-tutulanların fiziki və ya psixi vəziyyəti</a:t>
            </a:r>
          </a:p>
          <a:p>
            <a:pPr lvl="1" algn="just" eaLnBrk="1" hangingPunct="1">
              <a:buFont typeface="Verdana" pitchFamily="34" charset="0"/>
              <a:buNone/>
            </a:pPr>
            <a:r>
              <a:rPr lang="az-Latn-AZ" altLang="en-US" sz="2000" smtClean="0"/>
              <a:t>-tutulma səbəbləri</a:t>
            </a:r>
          </a:p>
          <a:p>
            <a:pPr lvl="1" algn="just" eaLnBrk="1" hangingPunct="1">
              <a:buFont typeface="Verdana" pitchFamily="34" charset="0"/>
              <a:buNone/>
            </a:pPr>
            <a:r>
              <a:rPr lang="az-Latn-AZ" altLang="en-US" sz="2000" smtClean="0"/>
              <a:t>-kameraların və digər saxlanma yerlərinin şəraiti</a:t>
            </a:r>
          </a:p>
          <a:p>
            <a:pPr lvl="1" algn="just" eaLnBrk="1" hangingPunct="1">
              <a:buFont typeface="Verdana" pitchFamily="34" charset="0"/>
              <a:buNone/>
            </a:pPr>
            <a:r>
              <a:rPr lang="az-Latn-AZ" altLang="en-US" sz="2000" smtClean="0"/>
              <a:t>-tutulan şəxslər barədə aparılan sənədləşdirmənin vəziyyəti</a:t>
            </a:r>
          </a:p>
          <a:p>
            <a:pPr lvl="1" algn="just" eaLnBrk="1" hangingPunct="1">
              <a:buFont typeface="Verdana" pitchFamily="34" charset="0"/>
              <a:buNone/>
            </a:pPr>
            <a:r>
              <a:rPr lang="az-Latn-AZ" altLang="en-US" sz="2000" smtClean="0"/>
              <a:t>-tutulan şəxlərin həkim və vəkil köməyindən istifadə etmə imkanları</a:t>
            </a:r>
          </a:p>
          <a:p>
            <a:pPr algn="just" eaLnBrk="1" hangingPunct="1"/>
            <a:r>
              <a:rPr lang="az-Latn-AZ" altLang="en-US" sz="2000" smtClean="0"/>
              <a:t>Komitənin məqsədi dövlətə bu sahədə mövcud olan problemlərin aradan qaldırılması üçün zəruri kömək göstərməkdir</a:t>
            </a:r>
          </a:p>
          <a:p>
            <a:pPr algn="just" eaLnBrk="1" hangingPunct="1"/>
            <a:r>
              <a:rPr lang="az-Latn-AZ" altLang="en-US" sz="2000" smtClean="0"/>
              <a:t>Komitənin 5-ci səfəri  - 8-12 dekabr 2008-ci il</a:t>
            </a:r>
          </a:p>
          <a:p>
            <a:pPr algn="just" eaLnBrk="1" hangingPunct="1"/>
            <a:r>
              <a:rPr lang="az-Latn-AZ" altLang="en-US" sz="2000" smtClean="0"/>
              <a:t>Lətif Hüseynov- Işgəncələrə qarşı Avropa Komitəsinin hazırkı Prezidenti</a:t>
            </a:r>
          </a:p>
          <a:p>
            <a:pPr algn="ctr" eaLnBrk="1" hangingPunct="1"/>
            <a:r>
              <a:rPr lang="en-US" altLang="en-US" sz="2000" smtClean="0">
                <a:hlinkClick r:id="rId2"/>
              </a:rPr>
              <a:t>http://www.cpt.coe.int/en/</a:t>
            </a:r>
            <a:r>
              <a:rPr lang="az-Latn-AZ" altLang="en-US" sz="2000" smtClean="0"/>
              <a:t> </a:t>
            </a:r>
            <a:endParaRPr lang="ru-RU" altLang="en-US" sz="2000" smtClean="0"/>
          </a:p>
        </p:txBody>
      </p:sp>
      <p:sp>
        <p:nvSpPr>
          <p:cNvPr id="25603" name="Date Placeholder 2"/>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endParaRPr lang="en-US" dirty="0" smtClean="0"/>
          </a:p>
        </p:txBody>
      </p:sp>
      <p:sp>
        <p:nvSpPr>
          <p:cNvPr id="25604"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2515D4BF-3614-4943-99B7-F488B409AFF6}" type="slidenum">
              <a:rPr lang="en-US" smtClean="0"/>
              <a:pPr fontAlgn="base">
                <a:spcBef>
                  <a:spcPct val="0"/>
                </a:spcBef>
                <a:spcAft>
                  <a:spcPct val="0"/>
                </a:spcAft>
                <a:defRPr/>
              </a:pPr>
              <a:t>17</a:t>
            </a:fld>
            <a:endParaRPr lang="en-US" smtClean="0"/>
          </a:p>
        </p:txBody>
      </p:sp>
      <p:sp>
        <p:nvSpPr>
          <p:cNvPr id="5" name="Title 4"/>
          <p:cNvSpPr>
            <a:spLocks noGrp="1"/>
          </p:cNvSpPr>
          <p:nvPr>
            <p:ph type="title"/>
          </p:nvPr>
        </p:nvSpPr>
        <p:spPr>
          <a:xfrm>
            <a:off x="457200" y="0"/>
            <a:ext cx="8229600" cy="685800"/>
          </a:xfrm>
        </p:spPr>
        <p:txBody>
          <a:bodyPr>
            <a:normAutofit fontScale="90000"/>
          </a:bodyPr>
          <a:lstStyle/>
          <a:p>
            <a:pPr eaLnBrk="1" fontAlgn="auto" hangingPunct="1">
              <a:spcAft>
                <a:spcPts val="0"/>
              </a:spcAft>
              <a:defRPr/>
            </a:pPr>
            <a:r>
              <a:rPr lang="az-Latn-AZ" dirty="0" smtClean="0"/>
              <a:t>Işgəncələrə qarşı Avropa Komitəsi</a:t>
            </a:r>
            <a:endParaRPr lang="ru-RU"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2">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 calcmode="lin" valueType="num">
                                      <p:cBhvr additive="base">
                                        <p:cTn id="3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xEl>
                                              <p:pRg st="8" end="8"/>
                                            </p:txEl>
                                          </p:spTgt>
                                        </p:tgtEl>
                                        <p:attrNameLst>
                                          <p:attrName>style.visibility</p:attrName>
                                        </p:attrNameLst>
                                      </p:cBhvr>
                                      <p:to>
                                        <p:strVal val="visible"/>
                                      </p:to>
                                    </p:set>
                                    <p:anim calcmode="lin" valueType="num">
                                      <p:cBhvr additive="base">
                                        <p:cTn id="45"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6" dur="10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
                                            <p:txEl>
                                              <p:pRg st="9" end="9"/>
                                            </p:txEl>
                                          </p:spTgt>
                                        </p:tgtEl>
                                        <p:attrNameLst>
                                          <p:attrName>style.visibility</p:attrName>
                                        </p:attrNameLst>
                                      </p:cBhvr>
                                      <p:to>
                                        <p:strVal val="visible"/>
                                      </p:to>
                                    </p:set>
                                    <p:anim calcmode="lin" valueType="num">
                                      <p:cBhvr additive="base">
                                        <p:cTn id="5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2" dur="10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 calcmode="lin" valueType="num">
                                      <p:cBhvr additive="base">
                                        <p:cTn id="57"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8" dur="10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3" presetClass="entr" presetSubtype="16" fill="hold" nodeType="clickEffect">
                                  <p:stCondLst>
                                    <p:cond delay="0"/>
                                  </p:stCondLst>
                                  <p:childTnLst>
                                    <p:set>
                                      <p:cBhvr>
                                        <p:cTn id="62" dur="1" fill="hold">
                                          <p:stCondLst>
                                            <p:cond delay="0"/>
                                          </p:stCondLst>
                                        </p:cTn>
                                        <p:tgtEl>
                                          <p:spTgt spid="2">
                                            <p:txEl>
                                              <p:pRg st="10" end="10"/>
                                            </p:txEl>
                                          </p:spTgt>
                                        </p:tgtEl>
                                        <p:attrNameLst>
                                          <p:attrName>style.visibility</p:attrName>
                                        </p:attrNameLst>
                                      </p:cBhvr>
                                      <p:to>
                                        <p:strVal val="visible"/>
                                      </p:to>
                                    </p:set>
                                    <p:anim calcmode="lin" valueType="num">
                                      <p:cBhvr>
                                        <p:cTn id="63"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64" dur="500" fill="hold"/>
                                        <p:tgtEl>
                                          <p:spTgt spid="2">
                                            <p:txEl>
                                              <p:pRg st="10" end="1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indent="-256032" algn="just" eaLnBrk="1" fontAlgn="auto" hangingPunct="1">
              <a:spcAft>
                <a:spcPts val="0"/>
              </a:spcAft>
              <a:buFont typeface="Wingdings 3"/>
              <a:buNone/>
              <a:defRPr/>
            </a:pPr>
            <a:r>
              <a:rPr lang="az-Latn-AZ" sz="2800" b="1" dirty="0" smtClean="0"/>
              <a:t>Azərbaycan Respublikasının Konstitusiyası</a:t>
            </a:r>
          </a:p>
          <a:p>
            <a:pPr marL="365760" indent="-256032" algn="just" eaLnBrk="1" fontAlgn="auto" hangingPunct="1">
              <a:spcAft>
                <a:spcPts val="0"/>
              </a:spcAft>
              <a:buFont typeface="Wingdings 3"/>
              <a:buNone/>
              <a:defRPr/>
            </a:pPr>
            <a:r>
              <a:rPr lang="en-US" sz="2800" b="1" dirty="0" err="1" smtClean="0"/>
              <a:t>Maddə</a:t>
            </a:r>
            <a:r>
              <a:rPr lang="en-US" sz="2800" b="1" dirty="0" smtClean="0"/>
              <a:t> 46. </a:t>
            </a:r>
            <a:r>
              <a:rPr lang="en-US" sz="2800" b="1" dirty="0" err="1" smtClean="0"/>
              <a:t>Şərəf</a:t>
            </a:r>
            <a:r>
              <a:rPr lang="en-US" sz="2800" b="1" dirty="0" smtClean="0"/>
              <a:t> </a:t>
            </a:r>
            <a:r>
              <a:rPr lang="en-US" sz="2800" b="1" dirty="0" err="1" smtClean="0"/>
              <a:t>və</a:t>
            </a:r>
            <a:r>
              <a:rPr lang="en-US" sz="2800" b="1" dirty="0" smtClean="0"/>
              <a:t> </a:t>
            </a:r>
            <a:r>
              <a:rPr lang="en-US" sz="2800" b="1" dirty="0" err="1" smtClean="0"/>
              <a:t>ləyaqətin</a:t>
            </a:r>
            <a:r>
              <a:rPr lang="en-US" sz="2800" b="1" dirty="0" smtClean="0"/>
              <a:t> </a:t>
            </a:r>
            <a:r>
              <a:rPr lang="en-US" sz="2800" b="1" dirty="0" err="1" smtClean="0"/>
              <a:t>müdafiəsi</a:t>
            </a:r>
            <a:endParaRPr lang="az-Latn-AZ" sz="2800" b="1" dirty="0" smtClean="0"/>
          </a:p>
          <a:p>
            <a:pPr marL="365760" indent="-256032" algn="just" eaLnBrk="1" fontAlgn="auto" hangingPunct="1">
              <a:spcAft>
                <a:spcPts val="0"/>
              </a:spcAft>
              <a:buFont typeface="Wingdings 3"/>
              <a:buNone/>
              <a:defRPr/>
            </a:pPr>
            <a:r>
              <a:rPr lang="en-US" sz="2800" b="1" dirty="0" err="1" smtClean="0"/>
              <a:t>hüququ</a:t>
            </a:r>
            <a:endParaRPr lang="az-Latn-AZ" sz="2800" b="1" dirty="0" smtClean="0"/>
          </a:p>
          <a:p>
            <a:pPr marL="365760" indent="-256032" algn="just" eaLnBrk="1" fontAlgn="auto" hangingPunct="1">
              <a:spcAft>
                <a:spcPts val="0"/>
              </a:spcAft>
              <a:buFont typeface="Wingdings 3"/>
              <a:buNone/>
              <a:defRPr/>
            </a:pPr>
            <a:r>
              <a:rPr lang="en-US" sz="2800" b="1" dirty="0" smtClean="0"/>
              <a:t> </a:t>
            </a:r>
          </a:p>
          <a:p>
            <a:pPr marL="365760" indent="-256032" algn="just" eaLnBrk="1" fontAlgn="auto" hangingPunct="1">
              <a:spcAft>
                <a:spcPts val="0"/>
              </a:spcAft>
              <a:buFont typeface="Wingdings 3"/>
              <a:buNone/>
              <a:defRPr/>
            </a:pPr>
            <a:r>
              <a:rPr lang="en-US" sz="2800" dirty="0" smtClean="0"/>
              <a:t>III. </a:t>
            </a:r>
            <a:r>
              <a:rPr lang="en-US" sz="2800" dirty="0" err="1" smtClean="0"/>
              <a:t>Heç</a:t>
            </a:r>
            <a:r>
              <a:rPr lang="en-US" sz="2800" dirty="0" smtClean="0"/>
              <a:t> </a:t>
            </a:r>
            <a:r>
              <a:rPr lang="en-US" sz="2800" dirty="0" err="1" smtClean="0"/>
              <a:t>kəsə</a:t>
            </a:r>
            <a:r>
              <a:rPr lang="en-US" sz="2800" dirty="0" smtClean="0"/>
              <a:t> </a:t>
            </a:r>
            <a:r>
              <a:rPr lang="en-US" sz="2800" b="1" dirty="0" err="1" smtClean="0"/>
              <a:t>işgəncə</a:t>
            </a:r>
            <a:r>
              <a:rPr lang="en-US" sz="2800" b="1" dirty="0" smtClean="0"/>
              <a:t> </a:t>
            </a:r>
            <a:r>
              <a:rPr lang="en-US" sz="2800" b="1" dirty="0" err="1" smtClean="0"/>
              <a:t>və</a:t>
            </a:r>
            <a:r>
              <a:rPr lang="en-US" sz="2800" b="1" dirty="0" smtClean="0"/>
              <a:t> </a:t>
            </a:r>
            <a:r>
              <a:rPr lang="en-US" sz="2800" b="1" dirty="0" err="1" smtClean="0"/>
              <a:t>əzab</a:t>
            </a:r>
            <a:r>
              <a:rPr lang="en-US" sz="2800" b="1" dirty="0" smtClean="0"/>
              <a:t> </a:t>
            </a:r>
            <a:r>
              <a:rPr lang="en-US" sz="2800" dirty="0" err="1" smtClean="0"/>
              <a:t>verilə</a:t>
            </a:r>
            <a:r>
              <a:rPr lang="en-US" sz="2800" dirty="0" smtClean="0"/>
              <a:t> </a:t>
            </a:r>
            <a:r>
              <a:rPr lang="en-US" sz="2800" dirty="0" err="1" smtClean="0"/>
              <a:t>bilməz</a:t>
            </a:r>
            <a:r>
              <a:rPr lang="en-US" sz="2800" dirty="0" smtClean="0"/>
              <a:t>. </a:t>
            </a:r>
            <a:r>
              <a:rPr lang="en-US" sz="2800" dirty="0" err="1" smtClean="0"/>
              <a:t>Heç</a:t>
            </a:r>
            <a:r>
              <a:rPr lang="en-US" sz="2800" dirty="0" smtClean="0"/>
              <a:t> </a:t>
            </a:r>
            <a:r>
              <a:rPr lang="en-US" sz="2800" dirty="0" err="1" smtClean="0"/>
              <a:t>kəs</a:t>
            </a:r>
            <a:r>
              <a:rPr lang="en-US" sz="2800" dirty="0" smtClean="0"/>
              <a:t> </a:t>
            </a:r>
            <a:r>
              <a:rPr lang="en-US" sz="2800" b="1" dirty="0" err="1" smtClean="0"/>
              <a:t>insan</a:t>
            </a:r>
            <a:r>
              <a:rPr lang="en-US" sz="2800" b="1" dirty="0" smtClean="0"/>
              <a:t> </a:t>
            </a:r>
            <a:r>
              <a:rPr lang="en-US" sz="2800" b="1" dirty="0" err="1" smtClean="0"/>
              <a:t>ləyaqətini</a:t>
            </a:r>
            <a:r>
              <a:rPr lang="en-US" sz="2800" b="1" dirty="0" smtClean="0"/>
              <a:t> </a:t>
            </a:r>
            <a:r>
              <a:rPr lang="en-US" sz="2800" b="1" dirty="0" err="1" smtClean="0"/>
              <a:t>alçaldan</a:t>
            </a:r>
            <a:r>
              <a:rPr lang="en-US" sz="2800" b="1" dirty="0" smtClean="0"/>
              <a:t> </a:t>
            </a:r>
            <a:r>
              <a:rPr lang="en-US" sz="2800" b="1" dirty="0" err="1" smtClean="0"/>
              <a:t>rəftara</a:t>
            </a:r>
            <a:r>
              <a:rPr lang="en-US" sz="2800" b="1" dirty="0" smtClean="0"/>
              <a:t> </a:t>
            </a:r>
            <a:r>
              <a:rPr lang="en-US" sz="2800" b="1" dirty="0" err="1" smtClean="0"/>
              <a:t>və</a:t>
            </a:r>
            <a:r>
              <a:rPr lang="en-US" sz="2800" b="1" dirty="0" smtClean="0"/>
              <a:t> </a:t>
            </a:r>
            <a:r>
              <a:rPr lang="en-US" sz="2800" b="1" dirty="0" err="1" smtClean="0"/>
              <a:t>ya</a:t>
            </a:r>
            <a:r>
              <a:rPr lang="en-US" sz="2800" b="1" dirty="0" smtClean="0"/>
              <a:t> </a:t>
            </a:r>
            <a:r>
              <a:rPr lang="en-US" sz="2800" b="1" dirty="0" err="1" smtClean="0"/>
              <a:t>cəzaya</a:t>
            </a:r>
            <a:r>
              <a:rPr lang="en-US" sz="2800" b="1" dirty="0" smtClean="0"/>
              <a:t> </a:t>
            </a:r>
            <a:r>
              <a:rPr lang="en-US" sz="2800" dirty="0" err="1" smtClean="0"/>
              <a:t>məruz</a:t>
            </a:r>
            <a:r>
              <a:rPr lang="en-US" sz="2800" dirty="0" smtClean="0"/>
              <a:t> </a:t>
            </a:r>
            <a:r>
              <a:rPr lang="en-US" sz="2800" dirty="0" err="1" smtClean="0"/>
              <a:t>qala</a:t>
            </a:r>
            <a:r>
              <a:rPr lang="en-US" sz="2800" dirty="0" smtClean="0"/>
              <a:t> </a:t>
            </a:r>
            <a:r>
              <a:rPr lang="en-US" sz="2800" dirty="0" err="1" smtClean="0"/>
              <a:t>bilməz</a:t>
            </a:r>
            <a:r>
              <a:rPr lang="en-US" sz="2800" dirty="0" smtClean="0"/>
              <a:t>. </a:t>
            </a:r>
            <a:r>
              <a:rPr lang="en-US" sz="2800" dirty="0" err="1" smtClean="0"/>
              <a:t>Özünün</a:t>
            </a:r>
            <a:r>
              <a:rPr lang="en-US" sz="2800" dirty="0" smtClean="0"/>
              <a:t> </a:t>
            </a:r>
            <a:r>
              <a:rPr lang="en-US" sz="2800" dirty="0" err="1" smtClean="0"/>
              <a:t>könüllü</a:t>
            </a:r>
            <a:r>
              <a:rPr lang="en-US" sz="2800" dirty="0" smtClean="0"/>
              <a:t> </a:t>
            </a:r>
            <a:r>
              <a:rPr lang="en-US" sz="2800" dirty="0" err="1" smtClean="0"/>
              <a:t>razılığı</a:t>
            </a:r>
            <a:r>
              <a:rPr lang="en-US" sz="2800" dirty="0" smtClean="0"/>
              <a:t> </a:t>
            </a:r>
            <a:r>
              <a:rPr lang="en-US" sz="2800" dirty="0" err="1" smtClean="0"/>
              <a:t>olmadan</a:t>
            </a:r>
            <a:r>
              <a:rPr lang="en-US" sz="2800" dirty="0" smtClean="0"/>
              <a:t> </a:t>
            </a:r>
            <a:r>
              <a:rPr lang="en-US" sz="2800" dirty="0" err="1" smtClean="0"/>
              <a:t>heç</a:t>
            </a:r>
            <a:r>
              <a:rPr lang="en-US" sz="2800" dirty="0" smtClean="0"/>
              <a:t> </a:t>
            </a:r>
            <a:r>
              <a:rPr lang="en-US" sz="2800" dirty="0" err="1" smtClean="0"/>
              <a:t>kəsin</a:t>
            </a:r>
            <a:r>
              <a:rPr lang="en-US" sz="2800" dirty="0" smtClean="0"/>
              <a:t> </a:t>
            </a:r>
            <a:r>
              <a:rPr lang="en-US" sz="2800" dirty="0" err="1" smtClean="0"/>
              <a:t>üzərində</a:t>
            </a:r>
            <a:r>
              <a:rPr lang="en-US" sz="2800" dirty="0" smtClean="0"/>
              <a:t> </a:t>
            </a:r>
            <a:r>
              <a:rPr lang="en-US" sz="2800" dirty="0" err="1" smtClean="0"/>
              <a:t>tibbi</a:t>
            </a:r>
            <a:r>
              <a:rPr lang="en-US" sz="2800" dirty="0" smtClean="0"/>
              <a:t>, </a:t>
            </a:r>
            <a:r>
              <a:rPr lang="en-US" sz="2800" dirty="0" err="1" smtClean="0"/>
              <a:t>elmi</a:t>
            </a:r>
            <a:r>
              <a:rPr lang="en-US" sz="2800" dirty="0" smtClean="0"/>
              <a:t> </a:t>
            </a:r>
            <a:r>
              <a:rPr lang="en-US" sz="2800" dirty="0" err="1" smtClean="0"/>
              <a:t>və</a:t>
            </a:r>
            <a:r>
              <a:rPr lang="en-US" sz="2800" dirty="0" smtClean="0"/>
              <a:t> </a:t>
            </a:r>
            <a:r>
              <a:rPr lang="en-US" sz="2800" dirty="0" err="1" smtClean="0"/>
              <a:t>başqa</a:t>
            </a:r>
            <a:r>
              <a:rPr lang="en-US" sz="2800" dirty="0" smtClean="0"/>
              <a:t> </a:t>
            </a:r>
            <a:r>
              <a:rPr lang="en-US" sz="2800" dirty="0" err="1" smtClean="0"/>
              <a:t>təcrübələr</a:t>
            </a:r>
            <a:r>
              <a:rPr lang="en-US" sz="2800" dirty="0" smtClean="0"/>
              <a:t> </a:t>
            </a:r>
            <a:r>
              <a:rPr lang="en-US" sz="2800" dirty="0" err="1" smtClean="0"/>
              <a:t>aparıla</a:t>
            </a:r>
            <a:r>
              <a:rPr lang="en-US" sz="2800" dirty="0" smtClean="0"/>
              <a:t> </a:t>
            </a:r>
            <a:r>
              <a:rPr lang="en-US" sz="2800" dirty="0" err="1" smtClean="0"/>
              <a:t>bilməz</a:t>
            </a:r>
            <a:endParaRPr lang="en-US" sz="2800" dirty="0"/>
          </a:p>
        </p:txBody>
      </p:sp>
      <p:sp>
        <p:nvSpPr>
          <p:cNvPr id="2662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25F24C17-B472-40EC-AF10-499EA6F4E50D}" type="slidenum">
              <a:rPr lang="en-US" smtClean="0"/>
              <a:pPr fontAlgn="base">
                <a:spcBef>
                  <a:spcPct val="0"/>
                </a:spcBef>
                <a:spcAft>
                  <a:spcPct val="0"/>
                </a:spcAft>
                <a:defRPr/>
              </a:pPr>
              <a:t>18</a:t>
            </a:fld>
            <a:endParaRPr lang="en-US" smtClean="0"/>
          </a:p>
        </p:txBody>
      </p:sp>
      <p:sp>
        <p:nvSpPr>
          <p:cNvPr id="5" name="Title 4"/>
          <p:cNvSpPr>
            <a:spLocks noGrp="1"/>
          </p:cNvSpPr>
          <p:nvPr>
            <p:ph type="title"/>
          </p:nvPr>
        </p:nvSpPr>
        <p:spPr/>
        <p:txBody>
          <a:bodyPr/>
          <a:lstStyle/>
          <a:p>
            <a:pPr eaLnBrk="1" fontAlgn="auto" hangingPunct="1">
              <a:spcAft>
                <a:spcPts val="0"/>
              </a:spcAft>
              <a:defRPr/>
            </a:pPr>
            <a:r>
              <a:rPr lang="az-Latn-AZ" dirty="0" smtClean="0"/>
              <a:t>Milli qanunvericilik</a:t>
            </a:r>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p:cTn id="11"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2" dur="1000" fill="hold"/>
                                        <p:tgtEl>
                                          <p:spTgt spid="2">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indent="-256032" algn="just" eaLnBrk="1" fontAlgn="auto" hangingPunct="1">
              <a:spcAft>
                <a:spcPts val="0"/>
              </a:spcAft>
              <a:buFont typeface="Wingdings 3"/>
              <a:buChar char=""/>
              <a:defRPr/>
            </a:pPr>
            <a:r>
              <a:rPr lang="az-Latn-AZ" dirty="0" smtClean="0"/>
              <a:t>Cinayət Məcəlləsi</a:t>
            </a:r>
          </a:p>
          <a:p>
            <a:pPr marL="365760" indent="-256032" algn="just" eaLnBrk="1" fontAlgn="auto" hangingPunct="1">
              <a:spcAft>
                <a:spcPts val="0"/>
              </a:spcAft>
              <a:buFont typeface="Wingdings 3"/>
              <a:buChar char=""/>
              <a:defRPr/>
            </a:pPr>
            <a:r>
              <a:rPr lang="az-Latn-AZ" dirty="0" smtClean="0"/>
              <a:t>Cinayət Prosessual Məcəllə</a:t>
            </a:r>
          </a:p>
          <a:p>
            <a:pPr marL="365760" indent="-256032" algn="just" eaLnBrk="1" fontAlgn="auto" hangingPunct="1">
              <a:spcAft>
                <a:spcPts val="0"/>
              </a:spcAft>
              <a:buFont typeface="Wingdings 3"/>
              <a:buChar char=""/>
              <a:defRPr/>
            </a:pPr>
            <a:r>
              <a:rPr lang="az-Latn-AZ" dirty="0" smtClean="0"/>
              <a:t>İnzibati Xətalar Məcəlləsi</a:t>
            </a:r>
          </a:p>
          <a:p>
            <a:pPr marL="365760" indent="-256032" algn="just" eaLnBrk="1" fontAlgn="auto" hangingPunct="1">
              <a:spcAft>
                <a:spcPts val="0"/>
              </a:spcAft>
              <a:buFont typeface="Wingdings 3"/>
              <a:buChar char=""/>
              <a:defRPr/>
            </a:pPr>
            <a:r>
              <a:rPr lang="az-Latn-AZ" dirty="0" smtClean="0"/>
              <a:t>Polis haqqında Qanun</a:t>
            </a:r>
          </a:p>
          <a:p>
            <a:pPr marL="365760" indent="-256032" algn="just" eaLnBrk="1" fontAlgn="auto" hangingPunct="1">
              <a:spcAft>
                <a:spcPts val="0"/>
              </a:spcAft>
              <a:buFont typeface="Wingdings 3"/>
              <a:buChar char=""/>
              <a:defRPr/>
            </a:pPr>
            <a:r>
              <a:rPr lang="az-Latn-AZ" dirty="0" smtClean="0"/>
              <a:t>Əməliyyat-axtarış fəaliyyəti haqqında Qanun</a:t>
            </a:r>
          </a:p>
          <a:p>
            <a:pPr marL="365760" indent="-256032" algn="just" eaLnBrk="1" fontAlgn="auto" hangingPunct="1">
              <a:spcAft>
                <a:spcPts val="0"/>
              </a:spcAft>
              <a:buFont typeface="Wingdings 3"/>
              <a:buChar char=""/>
              <a:defRPr/>
            </a:pPr>
            <a:r>
              <a:rPr lang="az-Latn-AZ" dirty="0" smtClean="0"/>
              <a:t>Fövqəladə vəziyyət haqqında</a:t>
            </a:r>
          </a:p>
          <a:p>
            <a:pPr marL="365760" indent="-256032" algn="just" eaLnBrk="1" fontAlgn="auto" hangingPunct="1">
              <a:spcAft>
                <a:spcPts val="0"/>
              </a:spcAft>
              <a:buFont typeface="Wingdings 3"/>
              <a:buChar char=""/>
              <a:defRPr/>
            </a:pPr>
            <a:r>
              <a:rPr lang="az-Latn-AZ" dirty="0" smtClean="0"/>
              <a:t>Cinayət törətmiş şəxslərin verilməsi (ekstradisiya) haqqında Qanun</a:t>
            </a:r>
          </a:p>
          <a:p>
            <a:pPr marL="365760" indent="-256032" algn="just" eaLnBrk="1" fontAlgn="auto" hangingPunct="1">
              <a:spcAft>
                <a:spcPts val="0"/>
              </a:spcAft>
              <a:buFont typeface="Wingdings 3"/>
              <a:buChar char=""/>
              <a:defRPr/>
            </a:pPr>
            <a:r>
              <a:rPr lang="az-Latn-AZ" dirty="0" smtClean="0"/>
              <a:t>Narkoloji xidmət və nəzarət haqqında Qanun</a:t>
            </a:r>
          </a:p>
          <a:p>
            <a:pPr marL="365760" indent="-256032" algn="just" eaLnBrk="1" fontAlgn="auto" hangingPunct="1">
              <a:spcAft>
                <a:spcPts val="0"/>
              </a:spcAft>
              <a:buFont typeface="Wingdings 3"/>
              <a:buChar char=""/>
              <a:defRPr/>
            </a:pPr>
            <a:r>
              <a:rPr lang="az-Latn-AZ" dirty="0" smtClean="0"/>
              <a:t>Hərbi vəziyyət haqqında Qanun</a:t>
            </a:r>
            <a:endParaRPr lang="ru-RU" dirty="0"/>
          </a:p>
        </p:txBody>
      </p:sp>
      <p:sp>
        <p:nvSpPr>
          <p:cNvPr id="27652"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DE6EC9D6-75D5-436C-95D9-24CDF300A7CB}" type="slidenum">
              <a:rPr lang="en-US" smtClean="0"/>
              <a:pPr fontAlgn="base">
                <a:spcBef>
                  <a:spcPct val="0"/>
                </a:spcBef>
                <a:spcAft>
                  <a:spcPct val="0"/>
                </a:spcAft>
                <a:defRPr/>
              </a:pPr>
              <a:t>19</a:t>
            </a:fld>
            <a:endParaRPr lang="en-US" smtClean="0"/>
          </a:p>
        </p:txBody>
      </p:sp>
      <p:sp>
        <p:nvSpPr>
          <p:cNvPr id="5" name="Title 4"/>
          <p:cNvSpPr>
            <a:spLocks noGrp="1"/>
          </p:cNvSpPr>
          <p:nvPr>
            <p:ph type="title"/>
          </p:nvPr>
        </p:nvSpPr>
        <p:spPr/>
        <p:txBody>
          <a:bodyPr/>
          <a:lstStyle/>
          <a:p>
            <a:pPr eaLnBrk="1" fontAlgn="auto" hangingPunct="1">
              <a:spcAft>
                <a:spcPts val="0"/>
              </a:spcAft>
              <a:defRPr/>
            </a:pPr>
            <a:r>
              <a:rPr lang="az-Latn-AZ" dirty="0" smtClean="0"/>
              <a:t>Milli qanunvericilik</a:t>
            </a:r>
            <a:endParaRPr lang="ru-RU"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486400"/>
          </a:xfrm>
        </p:spPr>
        <p:txBody>
          <a:bodyPr/>
          <a:lstStyle/>
          <a:p>
            <a:pPr algn="just" eaLnBrk="1" hangingPunct="1"/>
            <a:r>
              <a:rPr lang="az-Latn-AZ" altLang="en-US" sz="1600" smtClean="0"/>
              <a:t>İnsan Hüquqları haqqında Ümumi Bəyannamə (m-5)</a:t>
            </a:r>
          </a:p>
          <a:p>
            <a:pPr algn="just" eaLnBrk="1" hangingPunct="1"/>
            <a:r>
              <a:rPr lang="az-Latn-AZ" altLang="en-US" sz="1600" smtClean="0"/>
              <a:t>Mülki və Siyasi Hüquqlar haqqında Beynəlxalq Pakt (m-7)</a:t>
            </a:r>
            <a:r>
              <a:rPr lang="en-US" altLang="en-US" sz="1600" smtClean="0"/>
              <a:t> </a:t>
            </a:r>
          </a:p>
          <a:p>
            <a:pPr algn="just" eaLnBrk="1" hangingPunct="1">
              <a:buFont typeface="Wingdings 3" pitchFamily="18" charset="2"/>
              <a:buNone/>
            </a:pPr>
            <a:r>
              <a:rPr lang="az-Latn-AZ" altLang="en-US" sz="1600" i="1" smtClean="0">
                <a:cs typeface="Times New Roman" pitchFamily="18" charset="0"/>
              </a:rPr>
              <a:t>	</a:t>
            </a:r>
            <a:r>
              <a:rPr lang="en-US" altLang="en-US" sz="1600" i="1" smtClean="0">
                <a:cs typeface="Times New Roman" pitchFamily="18" charset="0"/>
              </a:rPr>
              <a:t>(x</a:t>
            </a:r>
            <a:r>
              <a:rPr lang="az-Latn-AZ" altLang="en-US" sz="1600" i="1" smtClean="0">
                <a:cs typeface="Times New Roman" pitchFamily="18" charset="0"/>
              </a:rPr>
              <a:t>üsusilə, heç bir şəxsin onun azad razılığı olmadan tibbi və ya elmi</a:t>
            </a:r>
          </a:p>
          <a:p>
            <a:pPr algn="just" eaLnBrk="1" hangingPunct="1">
              <a:buFont typeface="Wingdings 3" pitchFamily="18" charset="2"/>
              <a:buNone/>
            </a:pPr>
            <a:r>
              <a:rPr lang="az-Latn-AZ" altLang="en-US" sz="1600" i="1" smtClean="0">
                <a:cs typeface="Times New Roman" pitchFamily="18" charset="0"/>
              </a:rPr>
              <a:t>	təcrübəyə məruz qalmaması məsələsi əks olunub)</a:t>
            </a:r>
          </a:p>
          <a:p>
            <a:pPr algn="just" eaLnBrk="1" hangingPunct="1"/>
            <a:r>
              <a:rPr lang="az-Latn-AZ" altLang="en-US" sz="1600" smtClean="0"/>
              <a:t>Uşaq Hüquqları haqqında Konvensiya (m-37)</a:t>
            </a:r>
          </a:p>
          <a:p>
            <a:pPr algn="just" eaLnBrk="1" hangingPunct="1"/>
            <a:r>
              <a:rPr lang="az-Latn-AZ" altLang="en-US" sz="1600" smtClean="0"/>
              <a:t>Avropa İnsan Hüquqları Konvensiyası (m-3)</a:t>
            </a:r>
          </a:p>
          <a:p>
            <a:pPr algn="just" eaLnBrk="1" hangingPunct="1"/>
            <a:r>
              <a:rPr lang="az-Latn-AZ" altLang="en-US" sz="1600" smtClean="0"/>
              <a:t>İşgəncə və qeyri-insani və ləyaqəti alçaldan rəftar və cazanın qarşısının</a:t>
            </a:r>
          </a:p>
          <a:p>
            <a:pPr algn="just" eaLnBrk="1" hangingPunct="1">
              <a:buFont typeface="Wingdings 3" pitchFamily="18" charset="2"/>
              <a:buNone/>
            </a:pPr>
            <a:r>
              <a:rPr lang="az-Latn-AZ" altLang="en-US" sz="1600" smtClean="0"/>
              <a:t>	alınması haqqında Avropa Konvensiyası</a:t>
            </a:r>
          </a:p>
          <a:p>
            <a:pPr algn="just" eaLnBrk="1" hangingPunct="1"/>
            <a:r>
              <a:rPr lang="az-Latn-AZ" altLang="en-US" sz="1600" smtClean="0"/>
              <a:t>İnsan Hüquqlarına haqqında Amerika Konvensiyası (m-5)</a:t>
            </a:r>
          </a:p>
          <a:p>
            <a:pPr algn="just" eaLnBrk="1" hangingPunct="1"/>
            <a:r>
              <a:rPr lang="az-Latn-AZ" altLang="en-US" sz="1600" smtClean="0"/>
              <a:t>İnsan Hüquqlarına haqqında Afrika Konvensiyası (m-5)</a:t>
            </a:r>
          </a:p>
          <a:p>
            <a:pPr algn="just" eaLnBrk="1" hangingPunct="1"/>
            <a:r>
              <a:rPr lang="az-Latn-AZ" altLang="en-US" sz="1600" smtClean="0"/>
              <a:t>İşgəncə və digər kobud, qeyri-insani, ləyaqəti alçaldan rəftara və cəzaya</a:t>
            </a:r>
          </a:p>
          <a:p>
            <a:pPr algn="just" eaLnBrk="1" hangingPunct="1">
              <a:buFont typeface="Wingdings 3" pitchFamily="18" charset="2"/>
              <a:buNone/>
            </a:pPr>
            <a:r>
              <a:rPr lang="az-Latn-AZ" altLang="en-US" sz="1600" smtClean="0"/>
              <a:t>	məruz qalmamaq haqqında BMT Konvensiyası</a:t>
            </a:r>
          </a:p>
          <a:p>
            <a:pPr algn="just" eaLnBrk="1" hangingPunct="1"/>
            <a:r>
              <a:rPr lang="az-Latn-AZ" altLang="en-US" sz="1600" smtClean="0"/>
              <a:t>Beynəlxalq Cinayət Məhkəməsinin Roma Statutu </a:t>
            </a:r>
            <a:r>
              <a:rPr lang="az-Latn-AZ" altLang="en-US" sz="1600" i="1" smtClean="0"/>
              <a:t>– işgəncə insanlıq əleyhinə</a:t>
            </a:r>
          </a:p>
          <a:p>
            <a:pPr algn="just" eaLnBrk="1" hangingPunct="1">
              <a:buFont typeface="Wingdings 3" pitchFamily="18" charset="2"/>
              <a:buNone/>
            </a:pPr>
            <a:r>
              <a:rPr lang="az-Latn-AZ" altLang="en-US" sz="1600" i="1" smtClean="0"/>
              <a:t>	olan cinayətdir</a:t>
            </a:r>
          </a:p>
          <a:p>
            <a:pPr algn="just" eaLnBrk="1" hangingPunct="1"/>
            <a:r>
              <a:rPr lang="az-Latn-AZ" altLang="en-US" sz="1600" smtClean="0"/>
              <a:t>İşgəncə və digər kobud, qeyri-insani və ya ləyaqəti alçaldan rəftar və ya cəza növlərinin səmərəli araşdırılması və sənədləşdirilməsinə dair prinsiplər (İstanbul prinsipləri)</a:t>
            </a:r>
          </a:p>
          <a:p>
            <a:pPr algn="just" eaLnBrk="1" hangingPunct="1"/>
            <a:r>
              <a:rPr lang="az-Latn-AZ" altLang="en-US" sz="1600" smtClean="0"/>
              <a:t>1949-cu il 4 Cenevrə Konvensiyaları</a:t>
            </a:r>
          </a:p>
          <a:p>
            <a:pPr eaLnBrk="1" hangingPunct="1">
              <a:buFontTx/>
              <a:buChar char="-"/>
            </a:pPr>
            <a:endParaRPr lang="ru-RU" altLang="en-US" sz="1600" smtClean="0"/>
          </a:p>
          <a:p>
            <a:pPr eaLnBrk="1" hangingPunct="1"/>
            <a:endParaRPr lang="en-US" altLang="en-US" sz="1600" smtClean="0"/>
          </a:p>
        </p:txBody>
      </p:sp>
      <p:sp>
        <p:nvSpPr>
          <p:cNvPr id="10243" name="Date Placeholder 2"/>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endParaRPr lang="en-US" dirty="0" smtClean="0"/>
          </a:p>
        </p:txBody>
      </p:sp>
      <p:sp>
        <p:nvSpPr>
          <p:cNvPr id="10244"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03286CA0-C57F-4073-BB71-922FF0458ABD}" type="slidenum">
              <a:rPr lang="en-US" smtClean="0"/>
              <a:pPr fontAlgn="base">
                <a:spcBef>
                  <a:spcPct val="0"/>
                </a:spcBef>
                <a:spcAft>
                  <a:spcPct val="0"/>
                </a:spcAft>
                <a:defRPr/>
              </a:pPr>
              <a:t>2</a:t>
            </a:fld>
            <a:endParaRPr lang="en-US" smtClean="0"/>
          </a:p>
        </p:txBody>
      </p:sp>
      <p:sp>
        <p:nvSpPr>
          <p:cNvPr id="5" name="Title 4"/>
          <p:cNvSpPr>
            <a:spLocks noGrp="1"/>
          </p:cNvSpPr>
          <p:nvPr>
            <p:ph type="title"/>
          </p:nvPr>
        </p:nvSpPr>
        <p:spPr>
          <a:xfrm>
            <a:off x="457200" y="274638"/>
            <a:ext cx="8686800" cy="639762"/>
          </a:xfrm>
        </p:spPr>
        <p:txBody>
          <a:bodyPr>
            <a:noAutofit/>
          </a:bodyPr>
          <a:lstStyle/>
          <a:p>
            <a:pPr eaLnBrk="1" fontAlgn="auto" hangingPunct="1">
              <a:spcAft>
                <a:spcPts val="0"/>
              </a:spcAft>
              <a:defRPr/>
            </a:pPr>
            <a:r>
              <a:rPr lang="az-Latn-AZ" sz="3600" dirty="0" smtClean="0"/>
              <a:t>Öhdəlik yaradan beynəlxalq sənədlər</a:t>
            </a:r>
            <a:endParaRPr lang="en-US" sz="3600"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additive="base">
                                        <p:cTn id="3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 calcmode="lin" valueType="num">
                                      <p:cBhvr additive="base">
                                        <p:cTn id="41"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2"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 calcmode="lin" valueType="num">
                                      <p:cBhvr additive="base">
                                        <p:cTn id="4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
                                            <p:txEl>
                                              <p:pRg st="8" end="8"/>
                                            </p:txEl>
                                          </p:spTgt>
                                        </p:tgtEl>
                                        <p:attrNameLst>
                                          <p:attrName>style.visibility</p:attrName>
                                        </p:attrNameLst>
                                      </p:cBhvr>
                                      <p:to>
                                        <p:strVal val="visible"/>
                                      </p:to>
                                    </p:set>
                                    <p:anim calcmode="lin" valueType="num">
                                      <p:cBhvr additive="base">
                                        <p:cTn id="5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4" dur="10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
                                            <p:txEl>
                                              <p:pRg st="9" end="9"/>
                                            </p:txEl>
                                          </p:spTgt>
                                        </p:tgtEl>
                                        <p:attrNameLst>
                                          <p:attrName>style.visibility</p:attrName>
                                        </p:attrNameLst>
                                      </p:cBhvr>
                                      <p:to>
                                        <p:strVal val="visible"/>
                                      </p:to>
                                    </p:set>
                                    <p:anim calcmode="lin" valueType="num">
                                      <p:cBhvr additive="base">
                                        <p:cTn id="59"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0" dur="10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nodeType="clickEffect">
                                  <p:stCondLst>
                                    <p:cond delay="0"/>
                                  </p:stCondLst>
                                  <p:childTnLst>
                                    <p:set>
                                      <p:cBhvr>
                                        <p:cTn id="64" dur="1" fill="hold">
                                          <p:stCondLst>
                                            <p:cond delay="0"/>
                                          </p:stCondLst>
                                        </p:cTn>
                                        <p:tgtEl>
                                          <p:spTgt spid="2">
                                            <p:txEl>
                                              <p:pRg st="10" end="10"/>
                                            </p:txEl>
                                          </p:spTgt>
                                        </p:tgtEl>
                                        <p:attrNameLst>
                                          <p:attrName>style.visibility</p:attrName>
                                        </p:attrNameLst>
                                      </p:cBhvr>
                                      <p:to>
                                        <p:strVal val="visible"/>
                                      </p:to>
                                    </p:set>
                                    <p:anim calcmode="lin" valueType="num">
                                      <p:cBhvr additive="base">
                                        <p:cTn id="65"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6" dur="1000" fill="hold"/>
                                        <p:tgtEl>
                                          <p:spTgt spid="2">
                                            <p:txEl>
                                              <p:pRg st="10" end="10"/>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2">
                                            <p:txEl>
                                              <p:pRg st="11" end="11"/>
                                            </p:txEl>
                                          </p:spTgt>
                                        </p:tgtEl>
                                        <p:attrNameLst>
                                          <p:attrName>style.visibility</p:attrName>
                                        </p:attrNameLst>
                                      </p:cBhvr>
                                      <p:to>
                                        <p:strVal val="visible"/>
                                      </p:to>
                                    </p:set>
                                    <p:anim calcmode="lin" valueType="num">
                                      <p:cBhvr additive="base">
                                        <p:cTn id="69"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70" dur="10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2">
                                            <p:txEl>
                                              <p:pRg st="12" end="12"/>
                                            </p:txEl>
                                          </p:spTgt>
                                        </p:tgtEl>
                                        <p:attrNameLst>
                                          <p:attrName>style.visibility</p:attrName>
                                        </p:attrNameLst>
                                      </p:cBhvr>
                                      <p:to>
                                        <p:strVal val="visible"/>
                                      </p:to>
                                    </p:set>
                                    <p:anim calcmode="lin" valueType="num">
                                      <p:cBhvr additive="base">
                                        <p:cTn id="75"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76" dur="10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
                                            <p:txEl>
                                              <p:pRg st="13" end="13"/>
                                            </p:txEl>
                                          </p:spTgt>
                                        </p:tgtEl>
                                        <p:attrNameLst>
                                          <p:attrName>style.visibility</p:attrName>
                                        </p:attrNameLst>
                                      </p:cBhvr>
                                      <p:to>
                                        <p:strVal val="visible"/>
                                      </p:to>
                                    </p:set>
                                    <p:anim calcmode="lin" valueType="num">
                                      <p:cBhvr additive="base">
                                        <p:cTn id="81"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82" dur="10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2">
                                            <p:txEl>
                                              <p:pRg st="14" end="14"/>
                                            </p:txEl>
                                          </p:spTgt>
                                        </p:tgtEl>
                                        <p:attrNameLst>
                                          <p:attrName>style.visibility</p:attrName>
                                        </p:attrNameLst>
                                      </p:cBhvr>
                                      <p:to>
                                        <p:strVal val="visible"/>
                                      </p:to>
                                    </p:set>
                                    <p:anim calcmode="lin" valueType="num">
                                      <p:cBhvr additive="base">
                                        <p:cTn id="87"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88" dur="10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2">
                                            <p:txEl>
                                              <p:pRg st="15" end="15"/>
                                            </p:txEl>
                                          </p:spTgt>
                                        </p:tgtEl>
                                        <p:attrNameLst>
                                          <p:attrName>style.visibility</p:attrName>
                                        </p:attrNameLst>
                                      </p:cBhvr>
                                      <p:to>
                                        <p:strVal val="visible"/>
                                      </p:to>
                                    </p:set>
                                    <p:anim calcmode="lin" valueType="num">
                                      <p:cBhvr additive="base">
                                        <p:cTn id="93" dur="10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94" dur="1000" fill="hold"/>
                                        <p:tgtEl>
                                          <p:spTgt spid="2">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65760" indent="-256032" algn="just" eaLnBrk="1" fontAlgn="auto" hangingPunct="1">
              <a:spcAft>
                <a:spcPts val="0"/>
              </a:spcAft>
              <a:buFont typeface="Wingdings 3"/>
              <a:buChar char=""/>
              <a:defRPr/>
            </a:pPr>
            <a:r>
              <a:rPr lang="az-Latn-AZ" sz="3600" dirty="0" smtClean="0"/>
              <a:t>29 noyabr 2007-ci il</a:t>
            </a:r>
          </a:p>
          <a:p>
            <a:pPr marL="365760" indent="-256032" algn="just" eaLnBrk="1" fontAlgn="auto" hangingPunct="1">
              <a:spcAft>
                <a:spcPts val="0"/>
              </a:spcAft>
              <a:buFont typeface="Wingdings 3"/>
              <a:buNone/>
              <a:defRPr/>
            </a:pPr>
            <a:endParaRPr lang="az-Latn-AZ" sz="3600" dirty="0" smtClean="0"/>
          </a:p>
          <a:p>
            <a:pPr marL="365760" indent="-256032" algn="just" eaLnBrk="1" fontAlgn="auto" hangingPunct="1">
              <a:spcAft>
                <a:spcPts val="0"/>
              </a:spcAft>
              <a:buFont typeface="Wingdings 3"/>
              <a:buChar char=""/>
              <a:defRPr/>
            </a:pPr>
            <a:r>
              <a:rPr lang="az-Latn-AZ" sz="3600" dirty="0" smtClean="0"/>
              <a:t>Vəkil cənab M. Ferştman</a:t>
            </a:r>
          </a:p>
          <a:p>
            <a:pPr marL="365760" indent="-256032" algn="just" eaLnBrk="1" fontAlgn="auto" hangingPunct="1">
              <a:spcAft>
                <a:spcPts val="0"/>
              </a:spcAft>
              <a:buFont typeface="Wingdings 3"/>
              <a:buNone/>
              <a:defRPr/>
            </a:pPr>
            <a:endParaRPr lang="az-Latn-AZ" sz="3600" dirty="0" smtClean="0"/>
          </a:p>
          <a:p>
            <a:pPr marL="365760" indent="-256032" algn="just" eaLnBrk="1" fontAlgn="auto" hangingPunct="1">
              <a:spcAft>
                <a:spcPts val="0"/>
              </a:spcAft>
              <a:buFont typeface="Wingdings 3"/>
              <a:buChar char=""/>
              <a:defRPr/>
            </a:pPr>
            <a:r>
              <a:rPr lang="az-Latn-AZ" sz="3600" dirty="0" smtClean="0"/>
              <a:t>Maddə 3-ün pozuntusu</a:t>
            </a:r>
          </a:p>
          <a:p>
            <a:pPr marL="365760" indent="-256032" algn="just" eaLnBrk="1" fontAlgn="auto" hangingPunct="1">
              <a:spcAft>
                <a:spcPts val="0"/>
              </a:spcAft>
              <a:buFont typeface="Wingdings 3"/>
              <a:buNone/>
              <a:defRPr/>
            </a:pPr>
            <a:r>
              <a:rPr lang="az-Latn-AZ" sz="3600" dirty="0" smtClean="0"/>
              <a:t>	- Həbsxanada adekvat tibbi müalicənin olmaması psixi əziyyətlərin çəkilməsinə səbəb ola bilər ki, bununla da insan ləyaqəti alçaldılmış olur</a:t>
            </a:r>
            <a:endParaRPr lang="en-US" sz="3600" dirty="0" smtClean="0"/>
          </a:p>
          <a:p>
            <a:pPr marL="365760" indent="-256032" eaLnBrk="1" fontAlgn="auto" hangingPunct="1">
              <a:spcAft>
                <a:spcPts val="0"/>
              </a:spcAft>
              <a:buFont typeface="Wingdings 3"/>
              <a:buChar char=""/>
              <a:defRPr/>
            </a:pPr>
            <a:endParaRPr lang="en-US" dirty="0"/>
          </a:p>
        </p:txBody>
      </p:sp>
      <p:sp>
        <p:nvSpPr>
          <p:cNvPr id="28676"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017B989B-C48C-4ADA-A7E3-EE22BD470496}" type="slidenum">
              <a:rPr lang="en-US" smtClean="0"/>
              <a:pPr fontAlgn="base">
                <a:spcBef>
                  <a:spcPct val="0"/>
                </a:spcBef>
                <a:spcAft>
                  <a:spcPct val="0"/>
                </a:spcAft>
                <a:defRPr/>
              </a:pPr>
              <a:t>20</a:t>
            </a:fld>
            <a:endParaRPr lang="en-US" smtClean="0"/>
          </a:p>
        </p:txBody>
      </p:sp>
      <p:sp>
        <p:nvSpPr>
          <p:cNvPr id="5" name="Title 4"/>
          <p:cNvSpPr>
            <a:spLocks noGrp="1"/>
          </p:cNvSpPr>
          <p:nvPr>
            <p:ph type="title"/>
          </p:nvPr>
        </p:nvSpPr>
        <p:spPr/>
        <p:txBody>
          <a:bodyPr/>
          <a:lstStyle/>
          <a:p>
            <a:pPr eaLnBrk="1" fontAlgn="auto" hangingPunct="1">
              <a:spcAft>
                <a:spcPts val="0"/>
              </a:spcAft>
              <a:defRPr/>
            </a:pPr>
            <a:r>
              <a:rPr lang="az-Latn-AZ" b="0" dirty="0" smtClean="0">
                <a:solidFill>
                  <a:schemeClr val="tx1"/>
                </a:solidFill>
              </a:rPr>
              <a:t>Hümbətov</a:t>
            </a:r>
            <a:r>
              <a:rPr lang="az-Latn-AZ" dirty="0" smtClean="0">
                <a:solidFill>
                  <a:schemeClr val="accent3"/>
                </a:solidFill>
              </a:rPr>
              <a:t> </a:t>
            </a:r>
            <a:r>
              <a:rPr lang="az-Latn-AZ" dirty="0" smtClean="0"/>
              <a:t>Azərbaycana qarşı</a:t>
            </a:r>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919662"/>
          </a:xfrm>
        </p:spPr>
        <p:txBody>
          <a:bodyPr/>
          <a:lstStyle/>
          <a:p>
            <a:pPr algn="just" eaLnBrk="1" hangingPunct="1"/>
            <a:r>
              <a:rPr lang="az-Latn-AZ" altLang="en-US" sz="2200" smtClean="0"/>
              <a:t>Həbsxanada həbs şəraitinin sərt, qeyri-insani olması, tez-tez döyülmə halları</a:t>
            </a:r>
          </a:p>
          <a:p>
            <a:pPr algn="just" eaLnBrk="1" hangingPunct="1"/>
            <a:r>
              <a:rPr lang="az-Latn-AZ" altLang="en-US" sz="2200" smtClean="0"/>
              <a:t>Adekvat olmayan tibbi yardım, yəni:</a:t>
            </a:r>
          </a:p>
          <a:p>
            <a:pPr lvl="1" algn="just" eaLnBrk="1" hangingPunct="1">
              <a:buFont typeface="Verdana" pitchFamily="34" charset="0"/>
              <a:buNone/>
            </a:pPr>
            <a:r>
              <a:rPr lang="az-Latn-AZ" altLang="en-US" sz="2200" smtClean="0">
                <a:solidFill>
                  <a:schemeClr val="accent1"/>
                </a:solidFill>
              </a:rPr>
              <a:t>-</a:t>
            </a:r>
            <a:r>
              <a:rPr lang="az-Latn-AZ" altLang="en-US" sz="2200" smtClean="0"/>
              <a:t> Qeyri-düzgün diaqnoz</a:t>
            </a:r>
          </a:p>
          <a:p>
            <a:pPr lvl="1" algn="just" eaLnBrk="1" hangingPunct="1">
              <a:buFontTx/>
              <a:buChar char="-"/>
            </a:pPr>
            <a:r>
              <a:rPr lang="az-Latn-AZ" altLang="en-US" sz="2200" smtClean="0"/>
              <a:t>Adekvat olmayan ambulator müalicə (pəhriz və isti vanna qəbulu; lakin pəhrizin növü və davamiyyəti göstərilmir; isti vannaların mütəmadiliyi və davamiyyəti qeyd olunmur-həbs şəraitində bu cür müalicə demək olar ki, qeyri-mümkündür)</a:t>
            </a:r>
          </a:p>
          <a:p>
            <a:pPr lvl="1" algn="just" eaLnBrk="1" hangingPunct="1">
              <a:buFontTx/>
              <a:buChar char="-"/>
            </a:pPr>
            <a:r>
              <a:rPr lang="az-Latn-AZ" altLang="en-US" sz="2200" smtClean="0"/>
              <a:t>Tibbi yardımın qeyri-mütəmadiliyi (xəstə həkimlər tərəfindən mütəmadi və sistematik şəkildə ziyarət edilmir;həbsxana cinahi saat axşam19:00-dan növbəti gün səhər 11:00-dək bağlı olur-təcili həkim ziyarəti qeyri-mümkün olur)</a:t>
            </a:r>
            <a:endParaRPr lang="en-US" altLang="en-US" sz="2200" smtClean="0"/>
          </a:p>
        </p:txBody>
      </p:sp>
      <p:sp>
        <p:nvSpPr>
          <p:cNvPr id="29699" name="Date Placeholder 2"/>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endParaRPr lang="en-US" dirty="0" smtClean="0"/>
          </a:p>
        </p:txBody>
      </p:sp>
      <p:sp>
        <p:nvSpPr>
          <p:cNvPr id="29700"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1931D8EE-3BC1-473D-BB39-7737BAD5A9C7}" type="slidenum">
              <a:rPr lang="en-US" smtClean="0"/>
              <a:pPr fontAlgn="base">
                <a:spcBef>
                  <a:spcPct val="0"/>
                </a:spcBef>
                <a:spcAft>
                  <a:spcPct val="0"/>
                </a:spcAft>
                <a:defRPr/>
              </a:pPr>
              <a:t>21</a:t>
            </a:fld>
            <a:endParaRPr lang="en-US" smtClean="0"/>
          </a:p>
        </p:txBody>
      </p:sp>
      <p:sp>
        <p:nvSpPr>
          <p:cNvPr id="5" name="Title 4"/>
          <p:cNvSpPr>
            <a:spLocks noGrp="1"/>
          </p:cNvSpPr>
          <p:nvPr>
            <p:ph type="title"/>
          </p:nvPr>
        </p:nvSpPr>
        <p:spPr/>
        <p:txBody>
          <a:bodyPr>
            <a:normAutofit fontScale="90000"/>
          </a:bodyPr>
          <a:lstStyle/>
          <a:p>
            <a:pPr eaLnBrk="1" fontAlgn="auto" hangingPunct="1">
              <a:spcAft>
                <a:spcPts val="0"/>
              </a:spcAft>
              <a:defRPr/>
            </a:pPr>
            <a:r>
              <a:rPr lang="az-Latn-AZ" dirty="0" smtClean="0"/>
              <a:t>3-cü maddə pozuntusu ilə bağlı iddialar</a:t>
            </a:r>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843462"/>
          </a:xfrm>
        </p:spPr>
        <p:txBody>
          <a:bodyPr/>
          <a:lstStyle/>
          <a:p>
            <a:pPr algn="just" eaLnBrk="1" hangingPunct="1"/>
            <a:r>
              <a:rPr lang="az-Latn-AZ" altLang="en-US" sz="2000" smtClean="0"/>
              <a:t>İşgəncənin qadağan olunması ilə bağlı insanlara təqdim olunan müdafiə - demokratik cəmiyyətin əsas dəyərlərindən biridir </a:t>
            </a:r>
          </a:p>
          <a:p>
            <a:pPr algn="just" eaLnBrk="1" hangingPunct="1">
              <a:buFont typeface="Wingdings 3" pitchFamily="18" charset="2"/>
              <a:buNone/>
            </a:pPr>
            <a:endParaRPr lang="az-Latn-AZ" altLang="en-US" sz="2000" smtClean="0"/>
          </a:p>
          <a:p>
            <a:pPr algn="just" eaLnBrk="1" hangingPunct="1"/>
            <a:r>
              <a:rPr lang="az-Latn-AZ" altLang="en-US" sz="2000" smtClean="0"/>
              <a:t>Qəddarlığın minimum dərəcəsinin  qiymətləndirilməsi:</a:t>
            </a:r>
          </a:p>
          <a:p>
            <a:pPr lvl="1" algn="just" eaLnBrk="1" hangingPunct="1">
              <a:buFont typeface="Verdana" pitchFamily="34" charset="0"/>
              <a:buNone/>
            </a:pPr>
            <a:r>
              <a:rPr lang="az-Latn-AZ" altLang="en-US" sz="2000" smtClean="0"/>
              <a:t>- Rəftarın davamiyyəti</a:t>
            </a:r>
          </a:p>
          <a:p>
            <a:pPr lvl="1" algn="just" eaLnBrk="1" hangingPunct="1">
              <a:buFont typeface="Verdana" pitchFamily="34" charset="0"/>
              <a:buNone/>
            </a:pPr>
            <a:r>
              <a:rPr lang="az-Latn-AZ" altLang="en-US" sz="2000" smtClean="0"/>
              <a:t>- Rəftarın psixi və fiziki nəticələri (həqiqi bədən zədələri və ya əhəmiyyətli psixi və fiziki əziyyətlər)</a:t>
            </a:r>
          </a:p>
          <a:p>
            <a:pPr lvl="1" algn="just" eaLnBrk="1" hangingPunct="1">
              <a:buFontTx/>
              <a:buChar char="-"/>
            </a:pPr>
            <a:r>
              <a:rPr lang="az-Latn-AZ" altLang="en-US" sz="2000" smtClean="0"/>
              <a:t>Rəftarın qurbanının cinsi, yaşı və səhhətinin vəziyyəti (</a:t>
            </a:r>
            <a:r>
              <a:rPr lang="az-Latn-AZ" altLang="en-US" sz="2000" i="1" smtClean="0"/>
              <a:t>İrlandiya Birləşmiş Krallığa qarşı</a:t>
            </a:r>
            <a:r>
              <a:rPr lang="az-Latn-AZ" altLang="en-US" sz="2000" smtClean="0"/>
              <a:t>)</a:t>
            </a:r>
          </a:p>
          <a:p>
            <a:pPr lvl="1" algn="just" eaLnBrk="1" hangingPunct="1">
              <a:buFont typeface="Verdana" pitchFamily="34" charset="0"/>
              <a:buNone/>
            </a:pPr>
            <a:endParaRPr lang="az-Latn-AZ" altLang="en-US" sz="2000" smtClean="0"/>
          </a:p>
          <a:p>
            <a:pPr algn="just" eaLnBrk="1" hangingPunct="1"/>
            <a:r>
              <a:rPr lang="az-Latn-AZ" altLang="en-US" sz="2000" smtClean="0"/>
              <a:t>Alçaldıcı rəftar</a:t>
            </a:r>
          </a:p>
          <a:p>
            <a:pPr lvl="1" algn="just" eaLnBrk="1" hangingPunct="1">
              <a:buFont typeface="Verdana" pitchFamily="34" charset="0"/>
              <a:buNone/>
            </a:pPr>
            <a:r>
              <a:rPr lang="az-Latn-AZ" altLang="en-US" sz="2000" smtClean="0"/>
              <a:t>- fərdin mənəvi və fiziki möhkəmliyini sındıra bilən qorxu, əzab və ya natamamlıq hisslərinin oyanması (</a:t>
            </a:r>
            <a:r>
              <a:rPr lang="az-Latn-AZ" altLang="en-US" sz="2000" i="1" smtClean="0"/>
              <a:t>Pretty Briləşmiş Krallığa qarşı</a:t>
            </a:r>
            <a:r>
              <a:rPr lang="az-Latn-AZ" altLang="en-US" sz="2000" smtClean="0"/>
              <a:t>)</a:t>
            </a:r>
            <a:endParaRPr lang="en-US" altLang="en-US" sz="2000" smtClean="0"/>
          </a:p>
        </p:txBody>
      </p:sp>
      <p:sp>
        <p:nvSpPr>
          <p:cNvPr id="30723" name="Date Placeholder 2"/>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endParaRPr lang="en-US" dirty="0" smtClean="0"/>
          </a:p>
        </p:txBody>
      </p:sp>
      <p:sp>
        <p:nvSpPr>
          <p:cNvPr id="30724"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AC0A9C21-5AFA-4FD9-94E5-3813D2281036}" type="slidenum">
              <a:rPr lang="en-US" smtClean="0"/>
              <a:pPr fontAlgn="base">
                <a:spcBef>
                  <a:spcPct val="0"/>
                </a:spcBef>
                <a:spcAft>
                  <a:spcPct val="0"/>
                </a:spcAft>
                <a:defRPr/>
              </a:pPr>
              <a:t>22</a:t>
            </a:fld>
            <a:endParaRPr lang="en-US" smtClean="0"/>
          </a:p>
        </p:txBody>
      </p:sp>
      <p:sp>
        <p:nvSpPr>
          <p:cNvPr id="5" name="Title 4"/>
          <p:cNvSpPr>
            <a:spLocks noGrp="1"/>
          </p:cNvSpPr>
          <p:nvPr>
            <p:ph type="title"/>
          </p:nvPr>
        </p:nvSpPr>
        <p:spPr/>
        <p:txBody>
          <a:bodyPr>
            <a:normAutofit fontScale="90000"/>
          </a:bodyPr>
          <a:lstStyle/>
          <a:p>
            <a:pPr eaLnBrk="1" fontAlgn="auto" hangingPunct="1">
              <a:spcAft>
                <a:spcPts val="0"/>
              </a:spcAft>
              <a:defRPr/>
            </a:pPr>
            <a:r>
              <a:rPr lang="az-Latn-AZ" dirty="0" smtClean="0"/>
              <a:t>3-cü maddənin tətbiqinin ümumi prinsipləri</a:t>
            </a:r>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p:cTn id="37"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2">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eaLnBrk="1" hangingPunct="1"/>
            <a:r>
              <a:rPr lang="az-Latn-AZ" altLang="en-US" smtClean="0"/>
              <a:t>Adekvat olmayan tibbi yardımın davamlı olaraq bir neçə ili əhatə etməsi səbəbindən iş Məhkəmənin </a:t>
            </a:r>
            <a:r>
              <a:rPr lang="az-Latn-AZ" altLang="en-US" i="1" smtClean="0"/>
              <a:t>rationae temporis </a:t>
            </a:r>
            <a:r>
              <a:rPr lang="az-Latn-AZ" altLang="en-US" smtClean="0"/>
              <a:t>yurisdiksiyası altına düşür</a:t>
            </a:r>
          </a:p>
          <a:p>
            <a:pPr algn="just" eaLnBrk="1" hangingPunct="1">
              <a:buFont typeface="Wingdings 3" pitchFamily="18" charset="2"/>
              <a:buNone/>
            </a:pPr>
            <a:endParaRPr lang="az-Latn-AZ" altLang="en-US" smtClean="0"/>
          </a:p>
          <a:p>
            <a:pPr algn="just" eaLnBrk="1" hangingPunct="1"/>
            <a:r>
              <a:rPr lang="az-Latn-AZ" altLang="en-US" smtClean="0"/>
              <a:t>Vərəmə və digər ciddi tibbi xəstəliklərə yoluxma faktı həbs müddətində baş verib</a:t>
            </a:r>
          </a:p>
          <a:p>
            <a:pPr algn="just" eaLnBrk="1" hangingPunct="1">
              <a:buFont typeface="Wingdings 3" pitchFamily="18" charset="2"/>
              <a:buNone/>
            </a:pPr>
            <a:endParaRPr lang="az-Latn-AZ" altLang="en-US" smtClean="0"/>
          </a:p>
          <a:p>
            <a:pPr algn="just" eaLnBrk="1" hangingPunct="1"/>
            <a:r>
              <a:rPr lang="az-Latn-AZ" altLang="en-US" smtClean="0"/>
              <a:t>Helsinki Vətəndaş Assambleyasının (HVA) müstəqil tibbi ekspertiza rəyi</a:t>
            </a:r>
            <a:endParaRPr lang="en-US" altLang="en-US" smtClean="0"/>
          </a:p>
        </p:txBody>
      </p:sp>
      <p:sp>
        <p:nvSpPr>
          <p:cNvPr id="31747" name="Date Placeholder 2"/>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endParaRPr lang="en-US" dirty="0" smtClean="0"/>
          </a:p>
        </p:txBody>
      </p:sp>
      <p:sp>
        <p:nvSpPr>
          <p:cNvPr id="3174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EE33C615-F706-4EA1-907B-B381408B82CA}" type="slidenum">
              <a:rPr lang="en-US" smtClean="0"/>
              <a:pPr fontAlgn="base">
                <a:spcBef>
                  <a:spcPct val="0"/>
                </a:spcBef>
                <a:spcAft>
                  <a:spcPct val="0"/>
                </a:spcAft>
                <a:defRPr/>
              </a:pPr>
              <a:t>23</a:t>
            </a:fld>
            <a:endParaRPr lang="en-US" smtClean="0"/>
          </a:p>
        </p:txBody>
      </p:sp>
      <p:sp>
        <p:nvSpPr>
          <p:cNvPr id="5" name="Title 4"/>
          <p:cNvSpPr>
            <a:spLocks noGrp="1"/>
          </p:cNvSpPr>
          <p:nvPr>
            <p:ph type="title"/>
          </p:nvPr>
        </p:nvSpPr>
        <p:spPr/>
        <p:txBody>
          <a:bodyPr/>
          <a:lstStyle/>
          <a:p>
            <a:pPr eaLnBrk="1" fontAlgn="auto" hangingPunct="1">
              <a:spcAft>
                <a:spcPts val="0"/>
              </a:spcAft>
              <a:defRPr/>
            </a:pPr>
            <a:r>
              <a:rPr lang="az-Latn-AZ" dirty="0" smtClean="0"/>
              <a:t>Faktlar</a:t>
            </a:r>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365760" indent="-256032" eaLnBrk="1" fontAlgn="auto" hangingPunct="1">
              <a:spcAft>
                <a:spcPts val="0"/>
              </a:spcAft>
              <a:buFont typeface="Wingdings 3"/>
              <a:buChar char=""/>
              <a:defRPr/>
            </a:pPr>
            <a:r>
              <a:rPr lang="az-Latn-AZ" sz="2900" dirty="0" smtClean="0"/>
              <a:t>Azadlığın məhdudlaşdırılması çox vaxt alçaldıcı elementləri ehtiva edə bilər</a:t>
            </a:r>
          </a:p>
          <a:p>
            <a:pPr marL="365760" indent="-256032" eaLnBrk="1" fontAlgn="auto" hangingPunct="1">
              <a:spcAft>
                <a:spcPts val="0"/>
              </a:spcAft>
              <a:buFont typeface="Wingdings 3"/>
              <a:buNone/>
              <a:defRPr/>
            </a:pPr>
            <a:endParaRPr lang="az-Latn-AZ" sz="2900" dirty="0" smtClean="0"/>
          </a:p>
          <a:p>
            <a:pPr marL="365760" indent="-256032" eaLnBrk="1" fontAlgn="auto" hangingPunct="1">
              <a:spcAft>
                <a:spcPts val="0"/>
              </a:spcAft>
              <a:buFont typeface="Wingdings 3"/>
              <a:buChar char=""/>
              <a:defRPr/>
            </a:pPr>
            <a:r>
              <a:rPr lang="az-Latn-AZ" sz="2900" dirty="0" smtClean="0"/>
              <a:t>Məhkum olunmadan sonra həbs özü-özlüyündə Konvensiyanın 3-cü maddəsinin pozulması məsələsini qaldırmır</a:t>
            </a:r>
          </a:p>
          <a:p>
            <a:pPr marL="365760" indent="-256032" eaLnBrk="1" fontAlgn="auto" hangingPunct="1">
              <a:spcAft>
                <a:spcPts val="0"/>
              </a:spcAft>
              <a:buFont typeface="Wingdings 3"/>
              <a:buNone/>
              <a:defRPr/>
            </a:pPr>
            <a:endParaRPr lang="az-Latn-AZ" sz="2900" dirty="0" smtClean="0"/>
          </a:p>
          <a:p>
            <a:pPr marL="365760" indent="-256032" eaLnBrk="1" fontAlgn="auto" hangingPunct="1">
              <a:spcAft>
                <a:spcPts val="0"/>
              </a:spcAft>
              <a:buFont typeface="Wingdings 3"/>
              <a:buChar char=""/>
              <a:defRPr/>
            </a:pPr>
            <a:r>
              <a:rPr lang="az-Latn-AZ" sz="2900" dirty="0" smtClean="0"/>
              <a:t>Konvensiyanın 3-cü maddəsi sağlamlığa görə şəxsi azad etmək və ya xüsusi tibbi müalicənin alınması üçün mülki hospitala yerləşdirmək öhdəliyini yaradan kimi təfsir oluna bilməz</a:t>
            </a:r>
          </a:p>
          <a:p>
            <a:pPr marL="365760" indent="-256032" eaLnBrk="1" fontAlgn="auto" hangingPunct="1">
              <a:spcAft>
                <a:spcPts val="0"/>
              </a:spcAft>
              <a:buFont typeface="Wingdings 3"/>
              <a:buNone/>
              <a:defRPr/>
            </a:pPr>
            <a:endParaRPr lang="az-Latn-AZ" sz="2900" dirty="0" smtClean="0"/>
          </a:p>
          <a:p>
            <a:pPr marL="365760" indent="-256032" eaLnBrk="1" fontAlgn="auto" hangingPunct="1">
              <a:spcAft>
                <a:spcPts val="0"/>
              </a:spcAft>
              <a:buFont typeface="Wingdings 3"/>
              <a:buChar char=""/>
              <a:defRPr/>
            </a:pPr>
            <a:r>
              <a:rPr lang="az-Latn-AZ" sz="2900" dirty="0" smtClean="0"/>
              <a:t>Konvensiyanın 3-cü maddəsinə əsasən, dövlət təmin etməlidir ki,</a:t>
            </a:r>
          </a:p>
          <a:p>
            <a:pPr marL="621792" lvl="1" eaLnBrk="1" fontAlgn="auto" hangingPunct="1">
              <a:spcBef>
                <a:spcPts val="324"/>
              </a:spcBef>
              <a:spcAft>
                <a:spcPts val="0"/>
              </a:spcAft>
              <a:buFontTx/>
              <a:buChar char="-"/>
              <a:defRPr/>
            </a:pPr>
            <a:r>
              <a:rPr lang="az-Latn-AZ" sz="2900" dirty="0" smtClean="0"/>
              <a:t>şəxs insan ləyaqətinə uyğun olan şəraitdə həbsdə saxlanılsın</a:t>
            </a:r>
          </a:p>
          <a:p>
            <a:pPr marL="621792" lvl="1" eaLnBrk="1" fontAlgn="auto" hangingPunct="1">
              <a:spcBef>
                <a:spcPts val="324"/>
              </a:spcBef>
              <a:spcAft>
                <a:spcPts val="0"/>
              </a:spcAft>
              <a:buFontTx/>
              <a:buChar char="-"/>
              <a:defRPr/>
            </a:pPr>
            <a:r>
              <a:rPr lang="az-Latn-AZ" sz="2900" dirty="0" smtClean="0"/>
              <a:t>tədbirin icrası tərzi və üsulu həbsə xas olan əziyyətin qaçılmaz dərəcəsinin həddən artıq aşmasına səbəb ola bilən əzaba və ya iztiraba gətirib çıxarmasın</a:t>
            </a:r>
          </a:p>
          <a:p>
            <a:pPr marL="621792" lvl="1" eaLnBrk="1" fontAlgn="auto" hangingPunct="1">
              <a:spcBef>
                <a:spcPts val="324"/>
              </a:spcBef>
              <a:spcAft>
                <a:spcPts val="0"/>
              </a:spcAft>
              <a:buFontTx/>
              <a:buChar char="-"/>
              <a:defRPr/>
            </a:pPr>
            <a:r>
              <a:rPr lang="az-Latn-AZ" sz="2900" dirty="0" smtClean="0"/>
              <a:t>azadlıqdan məhrum etmənin praktiki tələblərini nəzərə alaraq, onun səhhəti və xoş halı adekvat olaraq qorunsun</a:t>
            </a:r>
          </a:p>
          <a:p>
            <a:pPr marL="365760" indent="-256032" eaLnBrk="1" fontAlgn="auto" hangingPunct="1">
              <a:spcAft>
                <a:spcPts val="0"/>
              </a:spcAft>
              <a:buFont typeface="Wingdings 3"/>
              <a:buChar char=""/>
              <a:defRPr/>
            </a:pPr>
            <a:endParaRPr lang="az-Latn-AZ" dirty="0" smtClean="0"/>
          </a:p>
          <a:p>
            <a:pPr marL="365760" indent="-256032" eaLnBrk="1" fontAlgn="auto" hangingPunct="1">
              <a:spcAft>
                <a:spcPts val="0"/>
              </a:spcAft>
              <a:buFont typeface="Wingdings 3"/>
              <a:buChar char=""/>
              <a:defRPr/>
            </a:pPr>
            <a:endParaRPr lang="en-US" dirty="0"/>
          </a:p>
        </p:txBody>
      </p:sp>
      <p:sp>
        <p:nvSpPr>
          <p:cNvPr id="32771" name="Date Placeholder 2"/>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endParaRPr lang="en-US" dirty="0" smtClean="0"/>
          </a:p>
        </p:txBody>
      </p:sp>
      <p:sp>
        <p:nvSpPr>
          <p:cNvPr id="32772"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A8C6980C-3D72-4BFA-9A51-E74D3EF13EFC}" type="slidenum">
              <a:rPr lang="en-US" smtClean="0"/>
              <a:pPr fontAlgn="base">
                <a:spcBef>
                  <a:spcPct val="0"/>
                </a:spcBef>
                <a:spcAft>
                  <a:spcPct val="0"/>
                </a:spcAft>
                <a:defRPr/>
              </a:pPr>
              <a:t>24</a:t>
            </a:fld>
            <a:endParaRPr lang="en-US" smtClean="0"/>
          </a:p>
        </p:txBody>
      </p:sp>
      <p:sp>
        <p:nvSpPr>
          <p:cNvPr id="5" name="Title 4"/>
          <p:cNvSpPr>
            <a:spLocks noGrp="1"/>
          </p:cNvSpPr>
          <p:nvPr>
            <p:ph type="title"/>
          </p:nvPr>
        </p:nvSpPr>
        <p:spPr>
          <a:xfrm>
            <a:off x="381000" y="228600"/>
            <a:ext cx="8229600" cy="1143000"/>
          </a:xfrm>
        </p:spPr>
        <p:txBody>
          <a:bodyPr>
            <a:normAutofit fontScale="90000"/>
          </a:bodyPr>
          <a:lstStyle/>
          <a:p>
            <a:pPr eaLnBrk="1" fontAlgn="auto" hangingPunct="1">
              <a:spcAft>
                <a:spcPts val="0"/>
              </a:spcAft>
              <a:defRPr/>
            </a:pPr>
            <a:r>
              <a:rPr lang="az-Latn-AZ" dirty="0" smtClean="0"/>
              <a:t>3-cü maddənin tətbiqi ilə bağlı Məhkəmənin mövqeyi</a:t>
            </a:r>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p:cTn id="25"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6" dur="1000" fill="hold"/>
                                        <p:tgtEl>
                                          <p:spTgt spid="2">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additive="base">
                                        <p:cTn id="35"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2">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anim calcmode="lin" valueType="num">
                                      <p:cBhvr additive="base">
                                        <p:cTn id="39"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eaLnBrk="1" hangingPunct="1"/>
            <a:r>
              <a:rPr lang="az-Latn-AZ" altLang="en-US" smtClean="0"/>
              <a:t>Konvensiyanın 6-cı maddəsinin 1-ci hissəsi</a:t>
            </a:r>
          </a:p>
          <a:p>
            <a:pPr algn="just" eaLnBrk="1" hangingPunct="1">
              <a:buFontTx/>
              <a:buChar char="-"/>
            </a:pPr>
            <a:r>
              <a:rPr lang="az-Latn-AZ" altLang="en-US" smtClean="0"/>
              <a:t>A</a:t>
            </a:r>
            <a:r>
              <a:rPr lang="az-Latn-AZ" altLang="en-US" b="1" smtClean="0"/>
              <a:t>çıq</a:t>
            </a:r>
            <a:r>
              <a:rPr lang="az-Latn-AZ" altLang="en-US" smtClean="0"/>
              <a:t> </a:t>
            </a:r>
            <a:r>
              <a:rPr lang="az-Latn-AZ" altLang="en-US" b="1" smtClean="0"/>
              <a:t>və ədalətli məhkəmə araşdırılması</a:t>
            </a:r>
          </a:p>
          <a:p>
            <a:pPr algn="just" eaLnBrk="1" hangingPunct="1">
              <a:buFontTx/>
              <a:buChar char="-"/>
            </a:pPr>
            <a:endParaRPr lang="az-Latn-AZ" altLang="en-US" smtClean="0"/>
          </a:p>
          <a:p>
            <a:pPr algn="just" eaLnBrk="1" hangingPunct="1"/>
            <a:r>
              <a:rPr lang="az-Latn-AZ" altLang="en-US" smtClean="0"/>
              <a:t>Konvensiyanın 13-cü maddəsinin pozulması</a:t>
            </a:r>
          </a:p>
          <a:p>
            <a:pPr algn="just" eaLnBrk="1" hangingPunct="1">
              <a:buFont typeface="Wingdings 3" pitchFamily="18" charset="2"/>
              <a:buNone/>
            </a:pPr>
            <a:r>
              <a:rPr lang="az-Latn-AZ" altLang="en-US" b="1" smtClean="0">
                <a:solidFill>
                  <a:schemeClr val="accent1"/>
                </a:solidFill>
              </a:rPr>
              <a:t>-</a:t>
            </a:r>
            <a:r>
              <a:rPr lang="az-Latn-AZ" altLang="en-US" b="1" smtClean="0"/>
              <a:t> Şikayət üçün səmərəli və əlçatan olan daxili</a:t>
            </a:r>
          </a:p>
          <a:p>
            <a:pPr algn="just" eaLnBrk="1" hangingPunct="1">
              <a:buFont typeface="Wingdings 3" pitchFamily="18" charset="2"/>
              <a:buNone/>
            </a:pPr>
            <a:r>
              <a:rPr lang="az-Latn-AZ" altLang="en-US" b="1" smtClean="0"/>
              <a:t>	müdafiə vasitəsinə həm qanunvericilikdə,həm də təcrübədə malik olma</a:t>
            </a:r>
          </a:p>
          <a:p>
            <a:pPr eaLnBrk="1" hangingPunct="1">
              <a:buFont typeface="Wingdings 3" pitchFamily="18" charset="2"/>
              <a:buNone/>
            </a:pPr>
            <a:endParaRPr lang="en-US" altLang="en-US" smtClean="0"/>
          </a:p>
        </p:txBody>
      </p:sp>
      <p:sp>
        <p:nvSpPr>
          <p:cNvPr id="33796"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11892E7A-609F-4695-A014-A998E9DEC0BD}" type="slidenum">
              <a:rPr lang="en-US" smtClean="0"/>
              <a:pPr fontAlgn="base">
                <a:spcBef>
                  <a:spcPct val="0"/>
                </a:spcBef>
                <a:spcAft>
                  <a:spcPct val="0"/>
                </a:spcAft>
                <a:defRPr/>
              </a:pPr>
              <a:t>25</a:t>
            </a:fld>
            <a:endParaRPr lang="en-US" smtClean="0"/>
          </a:p>
        </p:txBody>
      </p:sp>
      <p:sp>
        <p:nvSpPr>
          <p:cNvPr id="5" name="Title 4"/>
          <p:cNvSpPr>
            <a:spLocks noGrp="1"/>
          </p:cNvSpPr>
          <p:nvPr>
            <p:ph type="title"/>
          </p:nvPr>
        </p:nvSpPr>
        <p:spPr>
          <a:xfrm>
            <a:off x="457200" y="274638"/>
            <a:ext cx="8686800" cy="1143000"/>
          </a:xfrm>
        </p:spPr>
        <p:txBody>
          <a:bodyPr/>
          <a:lstStyle/>
          <a:p>
            <a:pPr eaLnBrk="1" fontAlgn="auto" hangingPunct="1">
              <a:spcAft>
                <a:spcPts val="0"/>
              </a:spcAft>
              <a:defRPr/>
            </a:pPr>
            <a:r>
              <a:rPr lang="az-Latn-AZ" sz="3200" dirty="0" smtClean="0"/>
              <a:t>Məhkəmənin digər maddələrlə bağlı qərarı</a:t>
            </a:r>
            <a:endParaRPr lang="en-US" sz="3200"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indent="-256032" eaLnBrk="1" fontAlgn="auto" hangingPunct="1">
              <a:spcAft>
                <a:spcPts val="0"/>
              </a:spcAft>
              <a:buFont typeface="Wingdings 3"/>
              <a:buChar char=""/>
              <a:defRPr/>
            </a:pPr>
            <a:r>
              <a:rPr lang="az-Latn-AZ" sz="2400" dirty="0" smtClean="0">
                <a:latin typeface="+mj-lt"/>
              </a:rPr>
              <a:t>AİHK-nin 3-cü maddəsi pozulmuşdur</a:t>
            </a:r>
          </a:p>
          <a:p>
            <a:pPr marL="365760" indent="-256032" eaLnBrk="1" fontAlgn="auto" hangingPunct="1">
              <a:spcAft>
                <a:spcPts val="0"/>
              </a:spcAft>
              <a:buFont typeface="Wingdings 3"/>
              <a:buChar char=""/>
              <a:defRPr/>
            </a:pPr>
            <a:endParaRPr lang="az-Latn-AZ" sz="2400" dirty="0" smtClean="0">
              <a:latin typeface="+mj-lt"/>
              <a:cs typeface="Times New Roman" pitchFamily="18" charset="0"/>
            </a:endParaRPr>
          </a:p>
          <a:p>
            <a:pPr marL="365760" indent="-256032" eaLnBrk="1" fontAlgn="auto" hangingPunct="1">
              <a:lnSpc>
                <a:spcPct val="80000"/>
              </a:lnSpc>
              <a:spcAft>
                <a:spcPts val="0"/>
              </a:spcAft>
              <a:buFont typeface="Wingdings 3"/>
              <a:buChar char=""/>
              <a:defRPr/>
            </a:pPr>
            <a:r>
              <a:rPr lang="az-Latn-AZ" sz="2400" dirty="0" smtClean="0">
                <a:latin typeface="+mj-lt"/>
                <a:cs typeface="Times New Roman" pitchFamily="18" charset="0"/>
              </a:rPr>
              <a:t>Maddi zərərlə bağlı müvafiq sübutlar təqdim</a:t>
            </a:r>
          </a:p>
          <a:p>
            <a:pPr marL="365760" indent="-256032" eaLnBrk="1" fontAlgn="auto" hangingPunct="1">
              <a:lnSpc>
                <a:spcPct val="80000"/>
              </a:lnSpc>
              <a:spcAft>
                <a:spcPts val="0"/>
              </a:spcAft>
              <a:buFont typeface="Wingdings 3"/>
              <a:buNone/>
              <a:defRPr/>
            </a:pPr>
            <a:r>
              <a:rPr lang="az-Latn-AZ" sz="2400" dirty="0" smtClean="0">
                <a:latin typeface="+mj-lt"/>
                <a:cs typeface="Times New Roman" pitchFamily="18" charset="0"/>
              </a:rPr>
              <a:t>   olunmadığından tələb rədd edildi</a:t>
            </a:r>
          </a:p>
          <a:p>
            <a:pPr marL="365760" indent="-256032" eaLnBrk="1" fontAlgn="auto" hangingPunct="1">
              <a:lnSpc>
                <a:spcPct val="80000"/>
              </a:lnSpc>
              <a:spcAft>
                <a:spcPts val="0"/>
              </a:spcAft>
              <a:buFont typeface="Wingdings 3"/>
              <a:buChar char=""/>
              <a:defRPr/>
            </a:pPr>
            <a:endParaRPr lang="az-Latn-AZ" sz="2400" dirty="0" smtClean="0">
              <a:latin typeface="+mj-lt"/>
              <a:cs typeface="Times New Roman" pitchFamily="18" charset="0"/>
            </a:endParaRPr>
          </a:p>
          <a:p>
            <a:pPr marL="365760" indent="-256032" eaLnBrk="1" fontAlgn="auto" hangingPunct="1">
              <a:lnSpc>
                <a:spcPct val="80000"/>
              </a:lnSpc>
              <a:spcAft>
                <a:spcPts val="0"/>
              </a:spcAft>
              <a:buFont typeface="Wingdings 3"/>
              <a:buChar char=""/>
              <a:defRPr/>
            </a:pPr>
            <a:r>
              <a:rPr lang="az-Latn-AZ" sz="2400" dirty="0" smtClean="0">
                <a:latin typeface="+mj-lt"/>
                <a:cs typeface="Times New Roman" pitchFamily="18" charset="0"/>
              </a:rPr>
              <a:t>Mənəvi ziyana görə </a:t>
            </a:r>
            <a:r>
              <a:rPr lang="en-US" sz="2400" dirty="0" smtClean="0">
                <a:latin typeface="+mj-lt"/>
                <a:cs typeface="Times New Roman" pitchFamily="18" charset="0"/>
              </a:rPr>
              <a:t>12</a:t>
            </a:r>
            <a:r>
              <a:rPr lang="az-Latn-AZ" sz="2400" dirty="0" smtClean="0">
                <a:latin typeface="+mj-lt"/>
                <a:cs typeface="Times New Roman" pitchFamily="18" charset="0"/>
              </a:rPr>
              <a:t>.000 avro kompensasiya</a:t>
            </a:r>
          </a:p>
          <a:p>
            <a:pPr marL="365760" indent="-256032" eaLnBrk="1" fontAlgn="auto" hangingPunct="1">
              <a:lnSpc>
                <a:spcPct val="80000"/>
              </a:lnSpc>
              <a:spcAft>
                <a:spcPts val="0"/>
              </a:spcAft>
              <a:buFont typeface="Wingdings 3"/>
              <a:buChar char=""/>
              <a:defRPr/>
            </a:pPr>
            <a:endParaRPr lang="az-Latn-AZ" sz="2400" dirty="0" smtClean="0">
              <a:latin typeface="+mj-lt"/>
              <a:cs typeface="Times New Roman" pitchFamily="18" charset="0"/>
            </a:endParaRPr>
          </a:p>
          <a:p>
            <a:pPr marL="365760" indent="-256032" eaLnBrk="1" fontAlgn="auto" hangingPunct="1">
              <a:lnSpc>
                <a:spcPct val="80000"/>
              </a:lnSpc>
              <a:spcAft>
                <a:spcPts val="0"/>
              </a:spcAft>
              <a:buFont typeface="Wingdings 3"/>
              <a:buChar char=""/>
              <a:defRPr/>
            </a:pPr>
            <a:r>
              <a:rPr lang="az-Latn-AZ" sz="2400" dirty="0" smtClean="0">
                <a:latin typeface="+mj-lt"/>
                <a:cs typeface="Times New Roman" pitchFamily="18" charset="0"/>
              </a:rPr>
              <a:t>2090 avro- </a:t>
            </a:r>
            <a:r>
              <a:rPr lang="en-US" sz="2400" dirty="0" smtClean="0">
                <a:latin typeface="+mj-lt"/>
                <a:cs typeface="Times New Roman" pitchFamily="18" charset="0"/>
              </a:rPr>
              <a:t>dig</a:t>
            </a:r>
            <a:r>
              <a:rPr lang="az-Latn-AZ" sz="2400" dirty="0" smtClean="0">
                <a:latin typeface="+mj-lt"/>
                <a:cs typeface="Times New Roman" pitchFamily="18" charset="0"/>
              </a:rPr>
              <a:t>ər xərclər </a:t>
            </a:r>
          </a:p>
          <a:p>
            <a:pPr marL="365760" indent="-256032" eaLnBrk="1" fontAlgn="auto" hangingPunct="1">
              <a:lnSpc>
                <a:spcPct val="80000"/>
              </a:lnSpc>
              <a:spcAft>
                <a:spcPts val="0"/>
              </a:spcAft>
              <a:buFont typeface="Wingdings 3"/>
              <a:buChar char=""/>
              <a:defRPr/>
            </a:pPr>
            <a:endParaRPr lang="az-Latn-AZ" sz="2400" dirty="0" smtClean="0">
              <a:latin typeface="+mj-lt"/>
              <a:cs typeface="Times New Roman" pitchFamily="18" charset="0"/>
            </a:endParaRPr>
          </a:p>
          <a:p>
            <a:pPr marL="365760" indent="-256032" eaLnBrk="1" fontAlgn="auto" hangingPunct="1">
              <a:lnSpc>
                <a:spcPct val="80000"/>
              </a:lnSpc>
              <a:spcAft>
                <a:spcPts val="0"/>
              </a:spcAft>
              <a:buFont typeface="Wingdings 3"/>
              <a:buChar char=""/>
              <a:defRPr/>
            </a:pPr>
            <a:r>
              <a:rPr lang="az-Latn-AZ" sz="2400" dirty="0" smtClean="0">
                <a:latin typeface="+mj-lt"/>
                <a:cs typeface="Times New Roman" pitchFamily="18" charset="0"/>
              </a:rPr>
              <a:t>701 avro-vəkil xərci</a:t>
            </a:r>
          </a:p>
          <a:p>
            <a:pPr marL="365760" indent="-256032" eaLnBrk="1" fontAlgn="auto" hangingPunct="1">
              <a:spcAft>
                <a:spcPts val="0"/>
              </a:spcAft>
              <a:buFont typeface="Wingdings 3"/>
              <a:buChar char=""/>
              <a:defRPr/>
            </a:pPr>
            <a:endParaRPr lang="az-Latn-AZ" dirty="0" smtClean="0"/>
          </a:p>
          <a:p>
            <a:pPr marL="365760" indent="-256032" eaLnBrk="1" fontAlgn="auto" hangingPunct="1">
              <a:spcAft>
                <a:spcPts val="0"/>
              </a:spcAft>
              <a:buFont typeface="Wingdings 3"/>
              <a:buChar char=""/>
              <a:defRPr/>
            </a:pPr>
            <a:endParaRPr lang="en-US" dirty="0"/>
          </a:p>
        </p:txBody>
      </p:sp>
      <p:sp>
        <p:nvSpPr>
          <p:cNvPr id="34819" name="Date Placeholder 2"/>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endParaRPr lang="en-US" dirty="0" smtClean="0"/>
          </a:p>
        </p:txBody>
      </p:sp>
      <p:sp>
        <p:nvSpPr>
          <p:cNvPr id="34820"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EE21851-665B-4980-9859-AAFDEEBBDEB2}" type="slidenum">
              <a:rPr lang="en-US" smtClean="0"/>
              <a:pPr fontAlgn="base">
                <a:spcBef>
                  <a:spcPct val="0"/>
                </a:spcBef>
                <a:spcAft>
                  <a:spcPct val="0"/>
                </a:spcAft>
                <a:defRPr/>
              </a:pPr>
              <a:t>26</a:t>
            </a:fld>
            <a:endParaRPr lang="en-US" smtClean="0"/>
          </a:p>
        </p:txBody>
      </p:sp>
      <p:sp>
        <p:nvSpPr>
          <p:cNvPr id="5" name="Title 4"/>
          <p:cNvSpPr>
            <a:spLocks noGrp="1"/>
          </p:cNvSpPr>
          <p:nvPr>
            <p:ph type="title"/>
          </p:nvPr>
        </p:nvSpPr>
        <p:spPr/>
        <p:txBody>
          <a:bodyPr/>
          <a:lstStyle/>
          <a:p>
            <a:pPr eaLnBrk="1" fontAlgn="auto" hangingPunct="1">
              <a:spcAft>
                <a:spcPts val="0"/>
              </a:spcAft>
              <a:defRPr/>
            </a:pPr>
            <a:r>
              <a:rPr lang="az-Latn-AZ" dirty="0" smtClean="0"/>
              <a:t>Məhkəmənin qərarı</a:t>
            </a:r>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p:cTn id="23"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4" dur="500" fill="hold"/>
                                        <p:tgtEl>
                                          <p:spTgt spid="2">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 calcmode="lin" valueType="num">
                                      <p:cBhvr additive="base">
                                        <p:cTn id="2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2">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anim calcmode="lin" valueType="num">
                                      <p:cBhvr additive="base">
                                        <p:cTn id="33"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lnSpc>
                <a:spcPct val="80000"/>
              </a:lnSpc>
            </a:pPr>
            <a:r>
              <a:rPr lang="az-Latn-AZ" altLang="en-US" sz="3600" smtClean="0"/>
              <a:t>2 aprel 2009-cu il</a:t>
            </a:r>
          </a:p>
          <a:p>
            <a:pPr eaLnBrk="1" hangingPunct="1">
              <a:lnSpc>
                <a:spcPct val="80000"/>
              </a:lnSpc>
              <a:buFont typeface="Wingdings 3" pitchFamily="18" charset="2"/>
              <a:buNone/>
            </a:pPr>
            <a:endParaRPr lang="az-Latn-AZ" altLang="en-US" sz="3600" smtClean="0"/>
          </a:p>
          <a:p>
            <a:pPr eaLnBrk="1" hangingPunct="1">
              <a:lnSpc>
                <a:spcPct val="80000"/>
              </a:lnSpc>
            </a:pPr>
            <a:r>
              <a:rPr lang="az-Latn-AZ" altLang="en-US" sz="3600" smtClean="0"/>
              <a:t>Vəkil-İ.Aşurov</a:t>
            </a:r>
          </a:p>
          <a:p>
            <a:pPr eaLnBrk="1" hangingPunct="1">
              <a:lnSpc>
                <a:spcPct val="80000"/>
              </a:lnSpc>
              <a:buFont typeface="Wingdings 3" pitchFamily="18" charset="2"/>
              <a:buNone/>
            </a:pPr>
            <a:endParaRPr lang="az-Latn-AZ" altLang="en-US" sz="3600" smtClean="0"/>
          </a:p>
          <a:p>
            <a:pPr algn="just" eaLnBrk="1" hangingPunct="1">
              <a:lnSpc>
                <a:spcPct val="80000"/>
              </a:lnSpc>
            </a:pPr>
            <a:r>
              <a:rPr lang="az-Latn-AZ" altLang="en-US" sz="3600" smtClean="0"/>
              <a:t>Maddə 3-ün pozuntusu</a:t>
            </a:r>
          </a:p>
          <a:p>
            <a:pPr algn="just" eaLnBrk="1" hangingPunct="1">
              <a:lnSpc>
                <a:spcPct val="80000"/>
              </a:lnSpc>
              <a:buFontTx/>
              <a:buChar char="-"/>
            </a:pPr>
            <a:r>
              <a:rPr lang="az-Latn-AZ" altLang="en-US" sz="3600" smtClean="0"/>
              <a:t>Polisin qəddarlıq aktına məruz qalma və hakimiyyət orqanlarının insidentlə bağlı adekvat araşdırma aparmaması </a:t>
            </a:r>
          </a:p>
          <a:p>
            <a:pPr eaLnBrk="1" hangingPunct="1"/>
            <a:endParaRPr lang="en-US" altLang="en-US" smtClean="0"/>
          </a:p>
        </p:txBody>
      </p:sp>
      <p:sp>
        <p:nvSpPr>
          <p:cNvPr id="35844"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EA8399B6-8C8E-4F1A-B829-5AF88BCC4F1B}" type="slidenum">
              <a:rPr lang="en-US" smtClean="0"/>
              <a:pPr fontAlgn="base">
                <a:spcBef>
                  <a:spcPct val="0"/>
                </a:spcBef>
                <a:spcAft>
                  <a:spcPct val="0"/>
                </a:spcAft>
                <a:defRPr/>
              </a:pPr>
              <a:t>27</a:t>
            </a:fld>
            <a:endParaRPr lang="en-US" smtClean="0"/>
          </a:p>
        </p:txBody>
      </p:sp>
      <p:sp>
        <p:nvSpPr>
          <p:cNvPr id="5" name="Title 4"/>
          <p:cNvSpPr>
            <a:spLocks noGrp="1"/>
          </p:cNvSpPr>
          <p:nvPr>
            <p:ph type="title"/>
          </p:nvPr>
        </p:nvSpPr>
        <p:spPr/>
        <p:txBody>
          <a:bodyPr/>
          <a:lstStyle/>
          <a:p>
            <a:pPr eaLnBrk="1" fontAlgn="auto" hangingPunct="1">
              <a:spcAft>
                <a:spcPts val="0"/>
              </a:spcAft>
              <a:defRPr/>
            </a:pPr>
            <a:r>
              <a:rPr lang="az-Latn-AZ" dirty="0" smtClean="0"/>
              <a:t>Muradova Azərbaycana qarşı</a:t>
            </a:r>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843462"/>
          </a:xfrm>
        </p:spPr>
        <p:txBody>
          <a:bodyPr>
            <a:normAutofit fontScale="85000" lnSpcReduction="20000"/>
          </a:bodyPr>
          <a:lstStyle/>
          <a:p>
            <a:pPr marL="365760" indent="-256032" eaLnBrk="1" fontAlgn="auto" hangingPunct="1">
              <a:spcAft>
                <a:spcPts val="0"/>
              </a:spcAft>
              <a:buFont typeface="Wingdings 3"/>
              <a:buChar char=""/>
              <a:defRPr/>
            </a:pPr>
            <a:r>
              <a:rPr lang="az-Latn-AZ" dirty="0" smtClean="0"/>
              <a:t>Xəsarətin məhkəmə-tibbi ekspertiza tərəfindən vaxtında müəyyən edilməməsi</a:t>
            </a:r>
          </a:p>
          <a:p>
            <a:pPr marL="365760" indent="-256032" eaLnBrk="1" fontAlgn="auto" hangingPunct="1">
              <a:spcAft>
                <a:spcPts val="0"/>
              </a:spcAft>
              <a:buFont typeface="Wingdings 3"/>
              <a:buChar char=""/>
              <a:defRPr/>
            </a:pPr>
            <a:r>
              <a:rPr lang="az-Latn-AZ" dirty="0" smtClean="0"/>
              <a:t>Xəsarətin ensiz formalı bərk küt əşya tərəfindən yetirilməsi</a:t>
            </a:r>
          </a:p>
          <a:p>
            <a:pPr marL="365760" indent="-256032" eaLnBrk="1" fontAlgn="auto" hangingPunct="1">
              <a:spcAft>
                <a:spcPts val="0"/>
              </a:spcAft>
              <a:buFont typeface="Wingdings 3"/>
              <a:buChar char=""/>
              <a:defRPr/>
            </a:pPr>
            <a:r>
              <a:rPr lang="az-Latn-AZ" dirty="0" smtClean="0"/>
              <a:t>Şahid ifadələrinin mümkünlüyü və əsaslılığı</a:t>
            </a:r>
          </a:p>
          <a:p>
            <a:pPr marL="365760" indent="-256032" eaLnBrk="1" fontAlgn="auto" hangingPunct="1">
              <a:spcAft>
                <a:spcPts val="0"/>
              </a:spcAft>
              <a:buFont typeface="Wingdings 3"/>
              <a:buChar char=""/>
              <a:defRPr/>
            </a:pPr>
            <a:r>
              <a:rPr lang="az-Latn-AZ" dirty="0" smtClean="0"/>
              <a:t>Hüquqpozmanın ağırlıq dərəcəsi</a:t>
            </a:r>
          </a:p>
          <a:p>
            <a:pPr marL="365760" indent="-256032" eaLnBrk="1" fontAlgn="auto" hangingPunct="1">
              <a:spcAft>
                <a:spcPts val="0"/>
              </a:spcAft>
              <a:buFont typeface="Wingdings 3"/>
              <a:buChar char=""/>
              <a:defRPr/>
            </a:pPr>
            <a:r>
              <a:rPr lang="az-Latn-AZ" dirty="0" smtClean="0"/>
              <a:t>Hüquqpozanın şəxsiyyəti</a:t>
            </a:r>
          </a:p>
          <a:p>
            <a:pPr marL="365760" indent="-256032" eaLnBrk="1" fontAlgn="auto" hangingPunct="1">
              <a:spcAft>
                <a:spcPts val="0"/>
              </a:spcAft>
              <a:buFont typeface="Wingdings 3"/>
              <a:buNone/>
              <a:defRPr/>
            </a:pPr>
            <a:endParaRPr lang="az-Latn-AZ" dirty="0" smtClean="0"/>
          </a:p>
          <a:p>
            <a:pPr marL="365760" indent="-256032" eaLnBrk="1" fontAlgn="auto" hangingPunct="1">
              <a:spcAft>
                <a:spcPts val="0"/>
              </a:spcAft>
              <a:buFont typeface="Wingdings 3"/>
              <a:buChar char=""/>
              <a:defRPr/>
            </a:pPr>
            <a:r>
              <a:rPr lang="az-Latn-AZ" dirty="0" smtClean="0"/>
              <a:t>Güc tətbiqinin əsasları-mütənasiblik prinsipi</a:t>
            </a:r>
          </a:p>
          <a:p>
            <a:pPr marL="365760" indent="-256032" eaLnBrk="1" fontAlgn="auto" hangingPunct="1">
              <a:spcAft>
                <a:spcPts val="0"/>
              </a:spcAft>
              <a:buFont typeface="Wingdings 3"/>
              <a:buChar char=""/>
              <a:defRPr/>
            </a:pPr>
            <a:r>
              <a:rPr lang="az-Latn-AZ" dirty="0" smtClean="0"/>
              <a:t>Xəbərdarlıq</a:t>
            </a:r>
          </a:p>
          <a:p>
            <a:pPr marL="365760" indent="-256032" eaLnBrk="1" fontAlgn="auto" hangingPunct="1">
              <a:spcAft>
                <a:spcPts val="0"/>
              </a:spcAft>
              <a:buFont typeface="Wingdings 3"/>
              <a:buChar char=""/>
              <a:defRPr/>
            </a:pPr>
            <a:r>
              <a:rPr lang="az-Latn-AZ" dirty="0" smtClean="0"/>
              <a:t>Fiziki qüvvə, xüsusi vasitə və ya odlu silahın yalnız son zərurət və ya zəruri müdafiə vəziyyətində tətbiqi</a:t>
            </a:r>
          </a:p>
          <a:p>
            <a:pPr marL="365760" indent="-256032" eaLnBrk="1" fontAlgn="auto" hangingPunct="1">
              <a:spcAft>
                <a:spcPts val="0"/>
              </a:spcAft>
              <a:buFont typeface="Wingdings 3"/>
              <a:buChar char=""/>
              <a:defRPr/>
            </a:pPr>
            <a:r>
              <a:rPr lang="az-Latn-AZ" dirty="0" smtClean="0"/>
              <a:t>Bütün digər təsir imkanlarının tükənməsi</a:t>
            </a:r>
          </a:p>
          <a:p>
            <a:pPr marL="365760" indent="-256032" eaLnBrk="1" fontAlgn="auto" hangingPunct="1">
              <a:spcAft>
                <a:spcPts val="0"/>
              </a:spcAft>
              <a:buFont typeface="Wingdings 3"/>
              <a:buChar char=""/>
              <a:defRPr/>
            </a:pPr>
            <a:r>
              <a:rPr lang="az-Latn-AZ" dirty="0" smtClean="0"/>
              <a:t>Tələblərin yerinə yetirilməsi üçün müvafiq müddətin verilməsi</a:t>
            </a:r>
          </a:p>
          <a:p>
            <a:pPr marL="365760" indent="-256032" eaLnBrk="1" fontAlgn="auto" hangingPunct="1">
              <a:spcAft>
                <a:spcPts val="0"/>
              </a:spcAft>
              <a:buFont typeface="Wingdings 3"/>
              <a:buChar char=""/>
              <a:defRPr/>
            </a:pPr>
            <a:endParaRPr lang="az-Latn-AZ" dirty="0" smtClean="0"/>
          </a:p>
          <a:p>
            <a:pPr marL="365760" indent="-256032" eaLnBrk="1" fontAlgn="auto" hangingPunct="1">
              <a:spcAft>
                <a:spcPts val="0"/>
              </a:spcAft>
              <a:buFont typeface="Wingdings 3"/>
              <a:buChar char=""/>
              <a:defRPr/>
            </a:pPr>
            <a:endParaRPr lang="ru-RU" dirty="0"/>
          </a:p>
        </p:txBody>
      </p:sp>
      <p:sp>
        <p:nvSpPr>
          <p:cNvPr id="36867" name="Date Placeholder 2"/>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endParaRPr lang="en-US" dirty="0" smtClean="0"/>
          </a:p>
        </p:txBody>
      </p:sp>
      <p:sp>
        <p:nvSpPr>
          <p:cNvPr id="3686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A307C4EE-23BC-4DCA-A5EA-A8BF5A600759}" type="slidenum">
              <a:rPr lang="en-US" smtClean="0"/>
              <a:pPr fontAlgn="base">
                <a:spcBef>
                  <a:spcPct val="0"/>
                </a:spcBef>
                <a:spcAft>
                  <a:spcPct val="0"/>
                </a:spcAft>
                <a:defRPr/>
              </a:pPr>
              <a:t>28</a:t>
            </a:fld>
            <a:endParaRPr lang="en-US" smtClean="0"/>
          </a:p>
        </p:txBody>
      </p:sp>
      <p:sp>
        <p:nvSpPr>
          <p:cNvPr id="5" name="Title 4"/>
          <p:cNvSpPr>
            <a:spLocks noGrp="1"/>
          </p:cNvSpPr>
          <p:nvPr>
            <p:ph type="title"/>
          </p:nvPr>
        </p:nvSpPr>
        <p:spPr/>
        <p:txBody>
          <a:bodyPr/>
          <a:lstStyle/>
          <a:p>
            <a:pPr eaLnBrk="1" fontAlgn="auto" hangingPunct="1">
              <a:spcAft>
                <a:spcPts val="0"/>
              </a:spcAft>
              <a:defRPr/>
            </a:pPr>
            <a:r>
              <a:rPr lang="az-Latn-AZ" dirty="0" smtClean="0"/>
              <a:t>İşin halları və qanunvericilik</a:t>
            </a:r>
            <a:endParaRPr lang="ru-RU"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
                                            <p:txEl>
                                              <p:pRg st="7" end="7"/>
                                            </p:txEl>
                                          </p:spTgt>
                                        </p:tgtEl>
                                        <p:attrNameLst>
                                          <p:attrName>style.visibility</p:attrName>
                                        </p:attrNameLst>
                                      </p:cBhvr>
                                      <p:to>
                                        <p:strVal val="visible"/>
                                      </p:to>
                                    </p:set>
                                    <p:anim calcmode="lin" valueType="num">
                                      <p:cBhvr additive="base">
                                        <p:cTn id="41"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2" dur="1000" fill="hold"/>
                                        <p:tgtEl>
                                          <p:spTgt spid="2">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2">
                                            <p:txEl>
                                              <p:pRg st="8" end="8"/>
                                            </p:txEl>
                                          </p:spTgt>
                                        </p:tgtEl>
                                        <p:attrNameLst>
                                          <p:attrName>style.visibility</p:attrName>
                                        </p:attrNameLst>
                                      </p:cBhvr>
                                      <p:to>
                                        <p:strVal val="visible"/>
                                      </p:to>
                                    </p:set>
                                    <p:anim calcmode="lin" valueType="num">
                                      <p:cBhvr additive="base">
                                        <p:cTn id="45"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6" dur="1000" fill="hold"/>
                                        <p:tgtEl>
                                          <p:spTgt spid="2">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 calcmode="lin" valueType="num">
                                      <p:cBhvr additive="base">
                                        <p:cTn id="49"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2">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2">
                                            <p:txEl>
                                              <p:pRg st="10" end="10"/>
                                            </p:txEl>
                                          </p:spTgt>
                                        </p:tgtEl>
                                        <p:attrNameLst>
                                          <p:attrName>style.visibility</p:attrName>
                                        </p:attrNameLst>
                                      </p:cBhvr>
                                      <p:to>
                                        <p:strVal val="visible"/>
                                      </p:to>
                                    </p:set>
                                    <p:anim calcmode="lin" valueType="num">
                                      <p:cBhvr additive="base">
                                        <p:cTn id="53"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4" dur="10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767262"/>
          </a:xfrm>
        </p:spPr>
        <p:txBody>
          <a:bodyPr>
            <a:normAutofit fontScale="62500" lnSpcReduction="20000"/>
          </a:bodyPr>
          <a:lstStyle/>
          <a:p>
            <a:pPr marL="365760" indent="-256032" eaLnBrk="1" fontAlgn="auto" hangingPunct="1">
              <a:spcAft>
                <a:spcPts val="0"/>
              </a:spcAft>
              <a:buFont typeface="Wingdings 3"/>
              <a:buChar char=""/>
              <a:defRPr/>
            </a:pPr>
            <a:r>
              <a:rPr lang="az-Latn-AZ" sz="2900" dirty="0" smtClean="0"/>
              <a:t>Zərərçəkmiş şəxs statusu</a:t>
            </a:r>
          </a:p>
          <a:p>
            <a:pPr marL="365760" indent="-256032" eaLnBrk="1" fontAlgn="auto" hangingPunct="1">
              <a:spcAft>
                <a:spcPts val="0"/>
              </a:spcAft>
              <a:buFont typeface="Wingdings 3"/>
              <a:buChar char=""/>
              <a:defRPr/>
            </a:pPr>
            <a:r>
              <a:rPr lang="az-Latn-AZ" sz="2900" dirty="0" smtClean="0"/>
              <a:t>Cinayət qanunu ilə nəzərdə tutulmuş əməl nəticəsində şəxsə birbaşa mənəvi, fiziki və ya maddi ziyanın vurulduğunu hesab etmək üçün kifayətedici əsasların olması</a:t>
            </a:r>
            <a:endParaRPr lang="ru-RU" sz="2900" dirty="0" smtClean="0"/>
          </a:p>
          <a:p>
            <a:pPr marL="365760" indent="-256032" algn="just" eaLnBrk="1" fontAlgn="auto" hangingPunct="1">
              <a:spcAft>
                <a:spcPts val="0"/>
              </a:spcAft>
              <a:buFont typeface="Wingdings 3"/>
              <a:buChar char=""/>
              <a:defRPr/>
            </a:pPr>
            <a:r>
              <a:rPr lang="az-Latn-AZ" sz="2900" dirty="0" smtClean="0"/>
              <a:t>Heç bir təhrik olmadan polisin qəddar hərəkəti nəticəsində ciddi fiziki və mənəvi iztirabın verilməsi</a:t>
            </a:r>
          </a:p>
          <a:p>
            <a:pPr marL="365760" indent="-256032" algn="just" eaLnBrk="1" fontAlgn="auto" hangingPunct="1">
              <a:spcAft>
                <a:spcPts val="0"/>
              </a:spcAft>
              <a:buFont typeface="Wingdings 3"/>
              <a:buNone/>
              <a:defRPr/>
            </a:pPr>
            <a:endParaRPr lang="az-Latn-AZ" sz="2900" dirty="0" smtClean="0"/>
          </a:p>
          <a:p>
            <a:pPr marL="365760" indent="-256032" algn="just" eaLnBrk="1" fontAlgn="auto" hangingPunct="1">
              <a:spcAft>
                <a:spcPts val="0"/>
              </a:spcAft>
              <a:buFont typeface="Wingdings 3"/>
              <a:buChar char=""/>
              <a:defRPr/>
            </a:pPr>
            <a:r>
              <a:rPr lang="az-Latn-AZ" sz="2900" dirty="0" smtClean="0"/>
              <a:t>Dövlət orqanları, o cümlədən istintaq orqanları və məhkəmələr məsuliyyət daşıyan polis əməkdaşlarını müəyyən edilməsi və cəzalandırılması ilə nəticələnə bilən səmərəli araşdırma aparılmaması:</a:t>
            </a:r>
          </a:p>
          <a:p>
            <a:pPr marL="365760" indent="-256032" algn="just" eaLnBrk="1" fontAlgn="auto" hangingPunct="1">
              <a:spcAft>
                <a:spcPts val="0"/>
              </a:spcAft>
              <a:buFontTx/>
              <a:buChar char="-"/>
              <a:defRPr/>
            </a:pPr>
            <a:r>
              <a:rPr lang="az-Latn-AZ" sz="2900" dirty="0" smtClean="0"/>
              <a:t>Iddia edilən pozuntu qurbanına konkret şahidlərlə üzləşmək imkanının yaradılmaması</a:t>
            </a:r>
          </a:p>
          <a:p>
            <a:pPr marL="365760" indent="-256032" algn="just" eaLnBrk="1" fontAlgn="auto" hangingPunct="1">
              <a:spcAft>
                <a:spcPts val="0"/>
              </a:spcAft>
              <a:buFontTx/>
              <a:buChar char="-"/>
              <a:defRPr/>
            </a:pPr>
            <a:r>
              <a:rPr lang="az-Latn-AZ" sz="2900" dirty="0" smtClean="0"/>
              <a:t>Təcili yardım çağırışları ilə bağlı təcili yardım klinikasının qeydlərinin istənilməməsi, həkimlərin, sanitarların, təcili yardım maşının sürücüsünün ifadələrinin alınmaması</a:t>
            </a:r>
          </a:p>
          <a:p>
            <a:pPr marL="365760" indent="-256032" algn="just" eaLnBrk="1" fontAlgn="auto" hangingPunct="1">
              <a:spcAft>
                <a:spcPts val="0"/>
              </a:spcAft>
              <a:buFontTx/>
              <a:buChar char="-"/>
              <a:defRPr/>
            </a:pPr>
            <a:r>
              <a:rPr lang="az-Latn-AZ" sz="2900" dirty="0" smtClean="0"/>
              <a:t>Polis əməkdaşlarının ifadələrinin tənqid-təhlilə məruz qalmaması</a:t>
            </a:r>
          </a:p>
          <a:p>
            <a:pPr marL="365760" indent="-256032" algn="just" eaLnBrk="1" fontAlgn="auto" hangingPunct="1">
              <a:spcAft>
                <a:spcPts val="0"/>
              </a:spcAft>
              <a:buFontTx/>
              <a:buChar char="-"/>
              <a:defRPr/>
            </a:pPr>
            <a:r>
              <a:rPr lang="az-Latn-AZ" sz="2900" dirty="0" smtClean="0"/>
              <a:t>Şübhəli məhkəmə-tibb ekspertizasının nəticələrinin sübut kimi qəbul olunması</a:t>
            </a:r>
          </a:p>
          <a:p>
            <a:pPr marL="365760" indent="-256032" algn="just" eaLnBrk="1" fontAlgn="auto" hangingPunct="1">
              <a:spcAft>
                <a:spcPts val="0"/>
              </a:spcAft>
              <a:buFont typeface="Wingdings 3"/>
              <a:buChar char=""/>
              <a:defRPr/>
            </a:pPr>
            <a:endParaRPr lang="az-Latn-AZ" dirty="0" smtClean="0"/>
          </a:p>
          <a:p>
            <a:pPr marL="365760" indent="-256032" algn="just" eaLnBrk="1" fontAlgn="auto" hangingPunct="1">
              <a:spcAft>
                <a:spcPts val="0"/>
              </a:spcAft>
              <a:buFont typeface="Wingdings 3"/>
              <a:buChar char=""/>
              <a:defRPr/>
            </a:pPr>
            <a:endParaRPr lang="az-Latn-AZ" dirty="0" smtClean="0"/>
          </a:p>
          <a:p>
            <a:pPr marL="365760" indent="-256032" eaLnBrk="1" fontAlgn="auto" hangingPunct="1">
              <a:spcAft>
                <a:spcPts val="0"/>
              </a:spcAft>
              <a:buFont typeface="Wingdings 3"/>
              <a:buChar char=""/>
              <a:defRPr/>
            </a:pPr>
            <a:endParaRPr lang="ru-RU" dirty="0"/>
          </a:p>
        </p:txBody>
      </p:sp>
      <p:sp>
        <p:nvSpPr>
          <p:cNvPr id="37892"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AE235579-D07F-4711-AB6F-6CC11AEE5F10}" type="slidenum">
              <a:rPr lang="en-US" smtClean="0"/>
              <a:pPr fontAlgn="base">
                <a:spcBef>
                  <a:spcPct val="0"/>
                </a:spcBef>
                <a:spcAft>
                  <a:spcPct val="0"/>
                </a:spcAft>
                <a:defRPr/>
              </a:pPr>
              <a:t>29</a:t>
            </a:fld>
            <a:endParaRPr lang="en-US" smtClean="0"/>
          </a:p>
        </p:txBody>
      </p:sp>
      <p:sp>
        <p:nvSpPr>
          <p:cNvPr id="5" name="Title 4"/>
          <p:cNvSpPr>
            <a:spLocks noGrp="1"/>
          </p:cNvSpPr>
          <p:nvPr>
            <p:ph type="title"/>
          </p:nvPr>
        </p:nvSpPr>
        <p:spPr/>
        <p:txBody>
          <a:bodyPr/>
          <a:lstStyle/>
          <a:p>
            <a:pPr eaLnBrk="1" fontAlgn="auto" hangingPunct="1">
              <a:spcAft>
                <a:spcPts val="0"/>
              </a:spcAft>
              <a:defRPr/>
            </a:pPr>
            <a:r>
              <a:rPr lang="az-Latn-AZ" dirty="0" smtClean="0"/>
              <a:t>Faktlar</a:t>
            </a:r>
            <a:endParaRPr lang="ru-RU"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p:cTn id="25"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2">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2">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2">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181600"/>
          </a:xfrm>
        </p:spPr>
        <p:txBody>
          <a:bodyPr>
            <a:normAutofit fontScale="85000" lnSpcReduction="20000"/>
          </a:bodyPr>
          <a:lstStyle/>
          <a:p>
            <a:pPr marL="365760" indent="-256032" algn="just" eaLnBrk="1" fontAlgn="auto" hangingPunct="1">
              <a:spcAft>
                <a:spcPts val="0"/>
              </a:spcAft>
              <a:buFont typeface="Wingdings 3"/>
              <a:buChar char=""/>
              <a:defRPr/>
            </a:pPr>
            <a:r>
              <a:rPr lang="az-Latn-AZ" dirty="0" smtClean="0"/>
              <a:t>Məhbuslarla rəftarın minimal BMT standart qaydaları</a:t>
            </a:r>
          </a:p>
          <a:p>
            <a:pPr marL="365760" indent="-256032" algn="just" eaLnBrk="1" fontAlgn="auto" hangingPunct="1">
              <a:spcAft>
                <a:spcPts val="0"/>
              </a:spcAft>
              <a:buFont typeface="Wingdings 3"/>
              <a:buChar char=""/>
              <a:defRPr/>
            </a:pPr>
            <a:r>
              <a:rPr lang="az-Latn-AZ" dirty="0" smtClean="0"/>
              <a:t>Hüquq mühafizə orqanlarının BMT Davranış Məcəlləsi</a:t>
            </a:r>
          </a:p>
          <a:p>
            <a:pPr marL="365760" indent="-256032" algn="just" eaLnBrk="1" fontAlgn="auto" hangingPunct="1">
              <a:spcAft>
                <a:spcPts val="0"/>
              </a:spcAft>
              <a:buFont typeface="Wingdings 3"/>
              <a:buChar char=""/>
              <a:defRPr/>
            </a:pPr>
            <a:r>
              <a:rPr lang="az-Latn-AZ" dirty="0" smtClean="0"/>
              <a:t>İstənilən tutulma və ya həbs formasına məruz qalmış bütün şəxslərin müdafisəsinə dair BMT Prinsiplər Toplusu</a:t>
            </a:r>
          </a:p>
          <a:p>
            <a:pPr marL="365760" indent="-256032" algn="just" eaLnBrk="1" fontAlgn="auto" hangingPunct="1">
              <a:spcAft>
                <a:spcPts val="0"/>
              </a:spcAft>
              <a:buFont typeface="Wingdings 3"/>
              <a:buChar char=""/>
              <a:defRPr/>
            </a:pPr>
            <a:r>
              <a:rPr lang="az-Latn-AZ" dirty="0" smtClean="0"/>
              <a:t>Azadlıqdan məhrum edilmiş yetkinlik yaşına çatmayan şəxslərin müdafiəsinə dair BMT Qaydaları</a:t>
            </a:r>
          </a:p>
          <a:p>
            <a:pPr marL="365760" indent="-256032" algn="just" eaLnBrk="1" fontAlgn="auto" hangingPunct="1">
              <a:spcAft>
                <a:spcPts val="0"/>
              </a:spcAft>
              <a:buFont typeface="Wingdings 3"/>
              <a:buChar char=""/>
              <a:defRPr/>
            </a:pPr>
            <a:r>
              <a:rPr lang="az-Latn-AZ" dirty="0" smtClean="0"/>
              <a:t>Yetkinlik yaşına çatmayanlar barəsində ədalət mühakiməsinin həyata keçirilməsinə dair BMT standart minimal qaydaları (Pekin Qaydaları)</a:t>
            </a:r>
          </a:p>
          <a:p>
            <a:pPr marL="365760" indent="-256032" algn="just" eaLnBrk="1" fontAlgn="auto" hangingPunct="1">
              <a:spcAft>
                <a:spcPts val="0"/>
              </a:spcAft>
              <a:buFont typeface="Wingdings 3"/>
              <a:buChar char=""/>
              <a:defRPr/>
            </a:pPr>
            <a:r>
              <a:rPr lang="az-Latn-AZ" dirty="0" smtClean="0"/>
              <a:t>Avropa Şurası Nazirlər Kabinetinin Məhbuslarla rəftarın standart minimal qaydaları</a:t>
            </a:r>
          </a:p>
          <a:p>
            <a:pPr marL="365760" indent="-256032" algn="just" eaLnBrk="1" fontAlgn="auto" hangingPunct="1">
              <a:spcAft>
                <a:spcPts val="0"/>
              </a:spcAft>
              <a:buFont typeface="Wingdings 3"/>
              <a:buChar char=""/>
              <a:defRPr/>
            </a:pPr>
            <a:r>
              <a:rPr lang="az-Latn-AZ" dirty="0" smtClean="0"/>
              <a:t>Avropa Şurası Nazirlər Kabinetinin Avropa həbsxana qaydaları</a:t>
            </a:r>
          </a:p>
          <a:p>
            <a:pPr marL="365760" indent="-256032" algn="just" eaLnBrk="1" fontAlgn="auto" hangingPunct="1">
              <a:spcAft>
                <a:spcPts val="0"/>
              </a:spcAft>
              <a:buFont typeface="Wingdings 3"/>
              <a:buChar char=""/>
              <a:defRPr/>
            </a:pPr>
            <a:r>
              <a:rPr lang="az-Latn-AZ" dirty="0" smtClean="0"/>
              <a:t>Avropa Şurası Parlament Assambleyasının Polis haqqında Bəyannaməsi</a:t>
            </a:r>
          </a:p>
          <a:p>
            <a:pPr marL="365760" indent="-256032" algn="just" eaLnBrk="1" fontAlgn="auto" hangingPunct="1">
              <a:spcAft>
                <a:spcPts val="0"/>
              </a:spcAft>
              <a:buFont typeface="Wingdings 3"/>
              <a:buChar char=""/>
              <a:defRPr/>
            </a:pPr>
            <a:endParaRPr lang="ru-RU" dirty="0"/>
          </a:p>
        </p:txBody>
      </p:sp>
      <p:sp>
        <p:nvSpPr>
          <p:cNvPr id="1126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E1DC5715-4CD5-4220-8B1B-3E2855C47DF5}" type="slidenum">
              <a:rPr lang="en-US" smtClean="0"/>
              <a:pPr fontAlgn="base">
                <a:spcBef>
                  <a:spcPct val="0"/>
                </a:spcBef>
                <a:spcAft>
                  <a:spcPct val="0"/>
                </a:spcAft>
                <a:defRPr/>
              </a:pPr>
              <a:t>3</a:t>
            </a:fld>
            <a:endParaRPr lang="en-US" smtClean="0"/>
          </a:p>
        </p:txBody>
      </p:sp>
      <p:sp>
        <p:nvSpPr>
          <p:cNvPr id="5" name="Title 4"/>
          <p:cNvSpPr>
            <a:spLocks noGrp="1"/>
          </p:cNvSpPr>
          <p:nvPr>
            <p:ph type="title"/>
          </p:nvPr>
        </p:nvSpPr>
        <p:spPr>
          <a:xfrm>
            <a:off x="0" y="0"/>
            <a:ext cx="9144000" cy="1143000"/>
          </a:xfrm>
        </p:spPr>
        <p:txBody>
          <a:bodyPr>
            <a:normAutofit fontScale="90000"/>
          </a:bodyPr>
          <a:lstStyle/>
          <a:p>
            <a:pPr eaLnBrk="1" fontAlgn="auto" hangingPunct="1">
              <a:spcAft>
                <a:spcPts val="0"/>
              </a:spcAft>
              <a:defRPr/>
            </a:pPr>
            <a:r>
              <a:rPr lang="az-Latn-AZ" dirty="0" smtClean="0"/>
              <a:t>Tövsiyə xarakterli beynəlxalq sənədlər</a:t>
            </a:r>
            <a:endParaRPr lang="ru-RU"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365760" indent="-256032" algn="just" eaLnBrk="1" fontAlgn="auto" hangingPunct="1">
              <a:spcAft>
                <a:spcPts val="0"/>
              </a:spcAft>
              <a:buFont typeface="Wingdings 3"/>
              <a:buChar char=""/>
              <a:defRPr/>
            </a:pPr>
            <a:r>
              <a:rPr lang="az-Latn-AZ" dirty="0" smtClean="0"/>
              <a:t>3-cü maddənin həm maddi-hüquqi, həm də prosessual  aspektdə pozulması</a:t>
            </a:r>
          </a:p>
          <a:p>
            <a:pPr marL="365760" indent="-256032" algn="just" eaLnBrk="1" fontAlgn="auto" hangingPunct="1">
              <a:spcAft>
                <a:spcPts val="0"/>
              </a:spcAft>
              <a:buFont typeface="Wingdings 3"/>
              <a:buChar char=""/>
              <a:defRPr/>
            </a:pPr>
            <a:r>
              <a:rPr lang="az-Latn-AZ" dirty="0" smtClean="0"/>
              <a:t>Heç bir təhrik olmadan şəxsə qarşı fiziki gücün tətbiqi insan ləyaqətini alçaldan rəftardır</a:t>
            </a:r>
          </a:p>
          <a:p>
            <a:pPr marL="365760" indent="-256032" algn="just" eaLnBrk="1" fontAlgn="auto" hangingPunct="1">
              <a:spcAft>
                <a:spcPts val="0"/>
              </a:spcAft>
              <a:buFont typeface="Wingdings 3"/>
              <a:buChar char=""/>
              <a:defRPr/>
            </a:pPr>
            <a:r>
              <a:rPr lang="az-Latn-AZ" dirty="0" smtClean="0"/>
              <a:t>Qəddar rəftar zamanı müstəqil məhkəmə-tibb ekspertizası ilə təmin etmə istintaq orqanları üzərinə düşür</a:t>
            </a:r>
          </a:p>
          <a:p>
            <a:pPr marL="365760" indent="-256032" algn="just" eaLnBrk="1" fontAlgn="auto" hangingPunct="1">
              <a:spcAft>
                <a:spcPts val="0"/>
              </a:spcAft>
              <a:buFont typeface="Wingdings 3"/>
              <a:buChar char=""/>
              <a:defRPr/>
            </a:pPr>
            <a:r>
              <a:rPr lang="az-Latn-AZ" dirty="0" smtClean="0"/>
              <a:t>Ərizəçinin təsvir etdiyi hal şahidlərinin axtarılması üçün istintaq orqanlarının müəyyən cəhd etməlidir</a:t>
            </a:r>
          </a:p>
          <a:p>
            <a:pPr marL="365760" indent="-256032" algn="just" eaLnBrk="1" fontAlgn="auto" hangingPunct="1">
              <a:spcAft>
                <a:spcPts val="0"/>
              </a:spcAft>
              <a:buFont typeface="Wingdings 3"/>
              <a:buChar char=""/>
              <a:defRPr/>
            </a:pPr>
            <a:r>
              <a:rPr lang="az-Latn-AZ" dirty="0" smtClean="0"/>
              <a:t>Şikayətlə bağlı cəld, hərtəfəli və səmərli araşdırma aparılmayıb</a:t>
            </a:r>
          </a:p>
          <a:p>
            <a:pPr marL="365760" indent="-256032" algn="just" eaLnBrk="1" fontAlgn="auto" hangingPunct="1">
              <a:spcAft>
                <a:spcPts val="0"/>
              </a:spcAft>
              <a:buFont typeface="Wingdings 3"/>
              <a:buNone/>
              <a:defRPr/>
            </a:pPr>
            <a:endParaRPr lang="az-Latn-AZ" dirty="0" smtClean="0"/>
          </a:p>
          <a:p>
            <a:pPr marL="365760" indent="-256032" eaLnBrk="1" fontAlgn="auto" hangingPunct="1">
              <a:lnSpc>
                <a:spcPct val="80000"/>
              </a:lnSpc>
              <a:spcAft>
                <a:spcPts val="0"/>
              </a:spcAft>
              <a:buFont typeface="Wingdings 3"/>
              <a:buNone/>
              <a:defRPr/>
            </a:pPr>
            <a:r>
              <a:rPr lang="az-Latn-AZ" sz="2800" dirty="0" smtClean="0"/>
              <a:t>-AİHK-nin 3-cü maddəsi pozulmuşdur</a:t>
            </a:r>
          </a:p>
          <a:p>
            <a:pPr marL="365760" indent="-256032" eaLnBrk="1" fontAlgn="auto" hangingPunct="1">
              <a:lnSpc>
                <a:spcPct val="80000"/>
              </a:lnSpc>
              <a:spcAft>
                <a:spcPts val="0"/>
              </a:spcAft>
              <a:buFont typeface="Wingdings 3"/>
              <a:buNone/>
              <a:defRPr/>
            </a:pPr>
            <a:endParaRPr lang="az-Latn-AZ" sz="2800" dirty="0" smtClean="0"/>
          </a:p>
          <a:p>
            <a:pPr marL="365760" indent="-256032" eaLnBrk="1" fontAlgn="auto" hangingPunct="1">
              <a:lnSpc>
                <a:spcPct val="80000"/>
              </a:lnSpc>
              <a:spcAft>
                <a:spcPts val="0"/>
              </a:spcAft>
              <a:buFont typeface="Wingdings 3"/>
              <a:buNone/>
              <a:defRPr/>
            </a:pPr>
            <a:r>
              <a:rPr lang="az-Latn-AZ" sz="2800" dirty="0" smtClean="0"/>
              <a:t>-Mənəvi ziyana görə 2</a:t>
            </a:r>
            <a:r>
              <a:rPr lang="en-US" sz="2800" dirty="0" smtClean="0"/>
              <a:t>5</a:t>
            </a:r>
            <a:r>
              <a:rPr lang="az-Latn-AZ" sz="2800" dirty="0" smtClean="0"/>
              <a:t>.000 avro kompensasiya</a:t>
            </a:r>
          </a:p>
          <a:p>
            <a:pPr marL="365760" indent="-256032" eaLnBrk="1" fontAlgn="auto" hangingPunct="1">
              <a:lnSpc>
                <a:spcPct val="80000"/>
              </a:lnSpc>
              <a:spcAft>
                <a:spcPts val="0"/>
              </a:spcAft>
              <a:buFont typeface="Wingdings 3"/>
              <a:buNone/>
              <a:defRPr/>
            </a:pPr>
            <a:endParaRPr lang="az-Latn-AZ" sz="2800" dirty="0" smtClean="0"/>
          </a:p>
          <a:p>
            <a:pPr marL="365760" indent="-256032" eaLnBrk="1" fontAlgn="auto" hangingPunct="1">
              <a:lnSpc>
                <a:spcPct val="80000"/>
              </a:lnSpc>
              <a:spcAft>
                <a:spcPts val="0"/>
              </a:spcAft>
              <a:buFont typeface="Wingdings 3"/>
              <a:buNone/>
              <a:defRPr/>
            </a:pPr>
            <a:r>
              <a:rPr lang="az-Latn-AZ" sz="2800" dirty="0" smtClean="0"/>
              <a:t>-Digər xərclər görə sübut təqdim olunmadığından rədd </a:t>
            </a:r>
          </a:p>
          <a:p>
            <a:pPr marL="365760" indent="-256032" eaLnBrk="1" fontAlgn="auto" hangingPunct="1">
              <a:lnSpc>
                <a:spcPct val="80000"/>
              </a:lnSpc>
              <a:spcAft>
                <a:spcPts val="0"/>
              </a:spcAft>
              <a:buFont typeface="Wingdings 3"/>
              <a:buNone/>
              <a:defRPr/>
            </a:pPr>
            <a:r>
              <a:rPr lang="az-Latn-AZ" sz="2800" dirty="0" smtClean="0"/>
              <a:t>	edildi</a:t>
            </a:r>
          </a:p>
          <a:p>
            <a:pPr marL="365760" indent="-256032" algn="just" eaLnBrk="1" fontAlgn="auto" hangingPunct="1">
              <a:spcAft>
                <a:spcPts val="0"/>
              </a:spcAft>
              <a:buFont typeface="Wingdings 3"/>
              <a:buChar char=""/>
              <a:defRPr/>
            </a:pPr>
            <a:endParaRPr lang="az-Latn-AZ" dirty="0" smtClean="0"/>
          </a:p>
          <a:p>
            <a:pPr marL="365760" indent="-256032" eaLnBrk="1" fontAlgn="auto" hangingPunct="1">
              <a:spcAft>
                <a:spcPts val="0"/>
              </a:spcAft>
              <a:buFont typeface="Wingdings 3"/>
              <a:buChar char=""/>
              <a:defRPr/>
            </a:pPr>
            <a:endParaRPr lang="ru-RU" dirty="0"/>
          </a:p>
        </p:txBody>
      </p:sp>
      <p:sp>
        <p:nvSpPr>
          <p:cNvPr id="38916"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12A89899-F3B4-4E30-B05D-3254887EB9B7}" type="slidenum">
              <a:rPr lang="en-US" smtClean="0"/>
              <a:pPr fontAlgn="base">
                <a:spcBef>
                  <a:spcPct val="0"/>
                </a:spcBef>
                <a:spcAft>
                  <a:spcPct val="0"/>
                </a:spcAft>
                <a:defRPr/>
              </a:pPr>
              <a:t>30</a:t>
            </a:fld>
            <a:endParaRPr lang="en-US" smtClean="0"/>
          </a:p>
        </p:txBody>
      </p:sp>
      <p:sp>
        <p:nvSpPr>
          <p:cNvPr id="5" name="Title 4"/>
          <p:cNvSpPr>
            <a:spLocks noGrp="1"/>
          </p:cNvSpPr>
          <p:nvPr>
            <p:ph type="title"/>
          </p:nvPr>
        </p:nvSpPr>
        <p:spPr/>
        <p:txBody>
          <a:bodyPr/>
          <a:lstStyle/>
          <a:p>
            <a:pPr eaLnBrk="1" fontAlgn="auto" hangingPunct="1">
              <a:spcAft>
                <a:spcPts val="0"/>
              </a:spcAft>
              <a:defRPr/>
            </a:pPr>
            <a:r>
              <a:rPr lang="az-Latn-AZ" dirty="0" smtClean="0"/>
              <a:t>Məhkəmənin qərarı </a:t>
            </a:r>
            <a:endParaRPr lang="ru-RU"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10" end="10"/>
                                            </p:txEl>
                                          </p:spTgt>
                                        </p:tgtEl>
                                        <p:attrNameLst>
                                          <p:attrName>style.visibility</p:attrName>
                                        </p:attrNameLst>
                                      </p:cBhvr>
                                      <p:to>
                                        <p:strVal val="visible"/>
                                      </p:to>
                                    </p:set>
                                    <p:anim calcmode="lin" valueType="num">
                                      <p:cBhvr additive="base">
                                        <p:cTn id="49"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2">
                                            <p:txEl>
                                              <p:pRg st="10" end="10"/>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2">
                                            <p:txEl>
                                              <p:pRg st="11" end="11"/>
                                            </p:txEl>
                                          </p:spTgt>
                                        </p:tgtEl>
                                        <p:attrNameLst>
                                          <p:attrName>style.visibility</p:attrName>
                                        </p:attrNameLst>
                                      </p:cBhvr>
                                      <p:to>
                                        <p:strVal val="visible"/>
                                      </p:to>
                                    </p:set>
                                    <p:anim calcmode="lin" valueType="num">
                                      <p:cBhvr additive="base">
                                        <p:cTn id="53"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4" dur="10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lnSpc>
                <a:spcPct val="80000"/>
              </a:lnSpc>
            </a:pPr>
            <a:r>
              <a:rPr lang="az-Latn-AZ" altLang="en-US" sz="3600" smtClean="0">
                <a:latin typeface="Times New Roman" pitchFamily="18" charset="0"/>
              </a:rPr>
              <a:t>11 yanvar 2007-ci il</a:t>
            </a:r>
          </a:p>
          <a:p>
            <a:pPr eaLnBrk="1" hangingPunct="1">
              <a:lnSpc>
                <a:spcPct val="80000"/>
              </a:lnSpc>
              <a:buFont typeface="Wingdings 3" pitchFamily="18" charset="2"/>
              <a:buNone/>
            </a:pPr>
            <a:endParaRPr lang="az-Latn-AZ" altLang="en-US" sz="3600" smtClean="0">
              <a:latin typeface="Times New Roman" pitchFamily="18" charset="0"/>
            </a:endParaRPr>
          </a:p>
          <a:p>
            <a:pPr eaLnBrk="1" hangingPunct="1">
              <a:lnSpc>
                <a:spcPct val="80000"/>
              </a:lnSpc>
            </a:pPr>
            <a:r>
              <a:rPr lang="az-Latn-AZ" altLang="en-US" sz="3600" smtClean="0">
                <a:latin typeface="Times New Roman" pitchFamily="18" charset="0"/>
              </a:rPr>
              <a:t>Vəkil-F.Ağayev</a:t>
            </a:r>
          </a:p>
          <a:p>
            <a:pPr eaLnBrk="1" hangingPunct="1">
              <a:lnSpc>
                <a:spcPct val="80000"/>
              </a:lnSpc>
              <a:buFont typeface="Wingdings 3" pitchFamily="18" charset="2"/>
              <a:buNone/>
            </a:pPr>
            <a:endParaRPr lang="az-Latn-AZ" altLang="en-US" sz="3600" smtClean="0">
              <a:latin typeface="Times New Roman" pitchFamily="18" charset="0"/>
            </a:endParaRPr>
          </a:p>
          <a:p>
            <a:pPr eaLnBrk="1" hangingPunct="1">
              <a:lnSpc>
                <a:spcPct val="80000"/>
              </a:lnSpc>
            </a:pPr>
            <a:r>
              <a:rPr lang="az-Latn-AZ" altLang="en-US" sz="3600" smtClean="0">
                <a:latin typeface="Times New Roman" pitchFamily="18" charset="0"/>
              </a:rPr>
              <a:t>Polis tərəfindən pis rəftara məruz qalma</a:t>
            </a:r>
          </a:p>
          <a:p>
            <a:pPr eaLnBrk="1" hangingPunct="1">
              <a:lnSpc>
                <a:spcPct val="80000"/>
              </a:lnSpc>
              <a:buFont typeface="Wingdings 3" pitchFamily="18" charset="2"/>
              <a:buNone/>
            </a:pPr>
            <a:endParaRPr lang="az-Latn-AZ" altLang="en-US" sz="3600" smtClean="0">
              <a:latin typeface="Times New Roman" pitchFamily="18" charset="0"/>
            </a:endParaRPr>
          </a:p>
          <a:p>
            <a:pPr eaLnBrk="1" hangingPunct="1">
              <a:lnSpc>
                <a:spcPct val="80000"/>
              </a:lnSpc>
            </a:pPr>
            <a:r>
              <a:rPr lang="az-Latn-AZ" altLang="en-US" sz="3600" smtClean="0">
                <a:latin typeface="Times New Roman" pitchFamily="18" charset="0"/>
              </a:rPr>
              <a:t>Səmərəli araşdırmanın aparılmaması</a:t>
            </a:r>
            <a:r>
              <a:rPr lang="en-US" altLang="en-US" sz="3600" smtClean="0">
                <a:latin typeface="Times New Roman" pitchFamily="18" charset="0"/>
              </a:rPr>
              <a:t> </a:t>
            </a:r>
            <a:endParaRPr lang="az-Latn-AZ" altLang="en-US" sz="3600" smtClean="0">
              <a:latin typeface="Times New Roman" pitchFamily="18" charset="0"/>
            </a:endParaRPr>
          </a:p>
          <a:p>
            <a:pPr eaLnBrk="1" hangingPunct="1">
              <a:lnSpc>
                <a:spcPct val="80000"/>
              </a:lnSpc>
              <a:buFont typeface="Wingdings" pitchFamily="2" charset="2"/>
              <a:buNone/>
            </a:pPr>
            <a:endParaRPr lang="az-Latn-AZ" altLang="en-US" sz="3600" smtClean="0">
              <a:latin typeface="Times New Roman" pitchFamily="18" charset="0"/>
            </a:endParaRPr>
          </a:p>
        </p:txBody>
      </p:sp>
      <p:sp>
        <p:nvSpPr>
          <p:cNvPr id="39940"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B1CE1DBC-BC50-44CB-9920-FD9CB515346D}" type="slidenum">
              <a:rPr lang="en-US" smtClean="0"/>
              <a:pPr fontAlgn="base">
                <a:spcBef>
                  <a:spcPct val="0"/>
                </a:spcBef>
                <a:spcAft>
                  <a:spcPct val="0"/>
                </a:spcAft>
                <a:defRPr/>
              </a:pPr>
              <a:t>31</a:t>
            </a:fld>
            <a:endParaRPr lang="en-US" smtClean="0"/>
          </a:p>
        </p:txBody>
      </p:sp>
      <p:sp>
        <p:nvSpPr>
          <p:cNvPr id="5" name="Title 4"/>
          <p:cNvSpPr>
            <a:spLocks noGrp="1"/>
          </p:cNvSpPr>
          <p:nvPr>
            <p:ph type="title"/>
          </p:nvPr>
        </p:nvSpPr>
        <p:spPr>
          <a:xfrm>
            <a:off x="457200" y="274638"/>
            <a:ext cx="8458200" cy="1143000"/>
          </a:xfrm>
        </p:spPr>
        <p:txBody>
          <a:bodyPr/>
          <a:lstStyle/>
          <a:p>
            <a:pPr eaLnBrk="1" fontAlgn="auto" hangingPunct="1">
              <a:spcAft>
                <a:spcPts val="0"/>
              </a:spcAft>
              <a:defRPr/>
            </a:pPr>
            <a:r>
              <a:rPr lang="az-Latn-AZ" sz="3200" dirty="0" smtClean="0"/>
              <a:t>Məmmədov (Cəlaloğlu) Azərbaycana qarşı</a:t>
            </a:r>
            <a:endParaRPr lang="en-US" sz="3200"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365760" indent="-256032" algn="just" eaLnBrk="1" fontAlgn="auto" hangingPunct="1">
              <a:spcAft>
                <a:spcPts val="0"/>
              </a:spcAft>
              <a:buFont typeface="Wingdings 3"/>
              <a:buChar char=""/>
              <a:defRPr/>
            </a:pPr>
            <a:r>
              <a:rPr lang="az-Latn-AZ" dirty="0" smtClean="0"/>
              <a:t>CM-nin 113 və 133-cü maddələri</a:t>
            </a:r>
          </a:p>
          <a:p>
            <a:pPr marL="365760" indent="-256032" algn="just" eaLnBrk="1" fontAlgn="auto" hangingPunct="1">
              <a:spcAft>
                <a:spcPts val="0"/>
              </a:spcAft>
              <a:buFont typeface="Wingdings 3"/>
              <a:buChar char=""/>
              <a:defRPr/>
            </a:pPr>
            <a:r>
              <a:rPr lang="az-Latn-AZ" dirty="0" smtClean="0"/>
              <a:t>Tutulma zamanı pis rəftar</a:t>
            </a:r>
          </a:p>
          <a:p>
            <a:pPr marL="365760" indent="-256032" algn="just" eaLnBrk="1" fontAlgn="auto" hangingPunct="1">
              <a:spcAft>
                <a:spcPts val="0"/>
              </a:spcAft>
              <a:buFont typeface="Wingdings 3"/>
              <a:buChar char=""/>
              <a:defRPr/>
            </a:pPr>
            <a:r>
              <a:rPr lang="az-Latn-AZ" dirty="0" smtClean="0"/>
              <a:t>Polisdə saxlanılarkən pis rəftar</a:t>
            </a:r>
          </a:p>
          <a:p>
            <a:pPr marL="365760" indent="-256032" algn="just" eaLnBrk="1" fontAlgn="auto" hangingPunct="1">
              <a:spcAft>
                <a:spcPts val="0"/>
              </a:spcAft>
              <a:buFont typeface="Wingdings 3"/>
              <a:buChar char=""/>
              <a:defRPr/>
            </a:pPr>
            <a:r>
              <a:rPr lang="az-Latn-AZ" dirty="0" smtClean="0"/>
              <a:t>Istintaq təcridxanasında saxlama vəziyyəti</a:t>
            </a:r>
          </a:p>
          <a:p>
            <a:pPr marL="365760" indent="-256032" algn="just" eaLnBrk="1" fontAlgn="auto" hangingPunct="1">
              <a:spcAft>
                <a:spcPts val="0"/>
              </a:spcAft>
              <a:buFont typeface="Wingdings 3"/>
              <a:buChar char=""/>
              <a:defRPr/>
            </a:pPr>
            <a:r>
              <a:rPr lang="az-Latn-AZ" dirty="0" smtClean="0"/>
              <a:t>Şəxs polisə aparılarkən sağlam olduğu, azad edildiyi zaman isə bədənində xəsarət müəyyən olunduğu halda həmin xəsarətlərin əmələ gəlməsi səbəblərinə dair inandırıcı əsaslar gətirilməsi Dövlətin öhdəliyidir, əks halda Konvensiyanın 3-cü maddəsinə əsasən aydın məsələ ortaya çıxır</a:t>
            </a:r>
          </a:p>
          <a:p>
            <a:pPr marL="365760" indent="-256032" algn="just" eaLnBrk="1" fontAlgn="auto" hangingPunct="1">
              <a:spcAft>
                <a:spcPts val="0"/>
              </a:spcAft>
              <a:buFont typeface="Wingdings 3"/>
              <a:buChar char=""/>
              <a:defRPr/>
            </a:pPr>
            <a:r>
              <a:rPr lang="az-Latn-AZ" dirty="0" smtClean="0"/>
              <a:t>Falaqqa (ayaqların altından, dabanlardan döyülmə)</a:t>
            </a:r>
          </a:p>
          <a:p>
            <a:pPr marL="365760" indent="-256032" algn="just" eaLnBrk="1" fontAlgn="auto" hangingPunct="1">
              <a:spcAft>
                <a:spcPts val="0"/>
              </a:spcAft>
              <a:buFont typeface="Wingdings 3"/>
              <a:buChar char=""/>
              <a:defRPr/>
            </a:pPr>
            <a:r>
              <a:rPr lang="az-Latn-AZ" dirty="0" smtClean="0"/>
              <a:t>Falaqqanın tətbiqi işgəncə aktıdır </a:t>
            </a:r>
            <a:endParaRPr lang="ru-RU" dirty="0" smtClean="0"/>
          </a:p>
          <a:p>
            <a:pPr marL="365760" indent="-256032" algn="just" eaLnBrk="1" fontAlgn="auto" hangingPunct="1">
              <a:spcAft>
                <a:spcPts val="0"/>
              </a:spcAft>
              <a:buFont typeface="Wingdings 3"/>
              <a:buChar char=""/>
              <a:defRPr/>
            </a:pPr>
            <a:r>
              <a:rPr lang="az-Latn-AZ" dirty="0" smtClean="0"/>
              <a:t>Pis rəftar bu işdə yalnız qəsdən törədilə bilərdi, belə ki xüsusi hazırlıq və gücün tətbiqini nəzərdə tuturdu</a:t>
            </a:r>
          </a:p>
        </p:txBody>
      </p:sp>
      <p:sp>
        <p:nvSpPr>
          <p:cNvPr id="40964"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6572A2D5-F578-4374-8042-05E2D29C3911}" type="slidenum">
              <a:rPr lang="en-US" smtClean="0"/>
              <a:pPr fontAlgn="base">
                <a:spcBef>
                  <a:spcPct val="0"/>
                </a:spcBef>
                <a:spcAft>
                  <a:spcPct val="0"/>
                </a:spcAft>
                <a:defRPr/>
              </a:pPr>
              <a:t>32</a:t>
            </a:fld>
            <a:endParaRPr lang="en-US" smtClean="0"/>
          </a:p>
        </p:txBody>
      </p:sp>
      <p:sp>
        <p:nvSpPr>
          <p:cNvPr id="5" name="Title 4"/>
          <p:cNvSpPr>
            <a:spLocks noGrp="1"/>
          </p:cNvSpPr>
          <p:nvPr>
            <p:ph type="title"/>
          </p:nvPr>
        </p:nvSpPr>
        <p:spPr/>
        <p:txBody>
          <a:bodyPr/>
          <a:lstStyle/>
          <a:p>
            <a:pPr eaLnBrk="1" fontAlgn="auto" hangingPunct="1">
              <a:spcAft>
                <a:spcPts val="0"/>
              </a:spcAft>
              <a:defRPr/>
            </a:pPr>
            <a:r>
              <a:rPr lang="az-Latn-AZ" dirty="0" smtClean="0"/>
              <a:t>İşin halları və qanunvericilik</a:t>
            </a:r>
            <a:endParaRPr lang="ru-RU"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365760" indent="-256032" algn="just" eaLnBrk="1" fontAlgn="auto" hangingPunct="1">
              <a:spcAft>
                <a:spcPts val="0"/>
              </a:spcAft>
              <a:buFont typeface="Wingdings 3"/>
              <a:buChar char=""/>
              <a:defRPr/>
            </a:pPr>
            <a:r>
              <a:rPr lang="az-Latn-AZ" dirty="0" smtClean="0"/>
              <a:t>Dövlətin hüquq və azadlıqları təmin etmək öhdəliyi-səmərəli araşdırmanı nəzərdə tutur</a:t>
            </a:r>
          </a:p>
          <a:p>
            <a:pPr marL="365760" indent="-256032" algn="just" eaLnBrk="1" fontAlgn="auto" hangingPunct="1">
              <a:spcAft>
                <a:spcPts val="0"/>
              </a:spcAft>
              <a:buFont typeface="Wingdings 3"/>
              <a:buChar char=""/>
              <a:defRPr/>
            </a:pPr>
            <a:r>
              <a:rPr lang="az-Latn-AZ" sz="2800" dirty="0" smtClean="0"/>
              <a:t>G</a:t>
            </a:r>
            <a:r>
              <a:rPr lang="en-US" sz="2800" dirty="0" err="1" smtClean="0"/>
              <a:t>ecik</a:t>
            </a:r>
            <a:r>
              <a:rPr lang="az-Latn-AZ" sz="2800" dirty="0" smtClean="0"/>
              <a:t>diril</a:t>
            </a:r>
            <a:r>
              <a:rPr lang="en-US" sz="2800" dirty="0" smtClean="0"/>
              <a:t>mi</a:t>
            </a:r>
            <a:r>
              <a:rPr lang="az-Latn-AZ" sz="2800" dirty="0" smtClean="0"/>
              <a:t>ş tibbi rəyin tədqiqi  və dörd polis əməkdaşının dindirilməsi</a:t>
            </a:r>
          </a:p>
          <a:p>
            <a:pPr marL="365760" indent="-256032" algn="just" eaLnBrk="1" fontAlgn="auto" hangingPunct="1">
              <a:spcAft>
                <a:spcPts val="0"/>
              </a:spcAft>
              <a:buFont typeface="Wingdings 3"/>
              <a:buChar char=""/>
              <a:defRPr/>
            </a:pPr>
            <a:r>
              <a:rPr lang="az-Latn-AZ" sz="2800" dirty="0" smtClean="0"/>
              <a:t>Ərizəçinin həbsə gətirilərkən heç bir xəsarətinin olmamasına dair saxlama nəzarətçisinin birmənalı ifadəsinin nəzərə alınmaması</a:t>
            </a:r>
          </a:p>
          <a:p>
            <a:pPr marL="365760" indent="-256032" algn="just" eaLnBrk="1" fontAlgn="auto" hangingPunct="1">
              <a:spcAft>
                <a:spcPts val="0"/>
              </a:spcAft>
              <a:buFont typeface="Wingdings 3"/>
              <a:buChar char=""/>
              <a:defRPr/>
            </a:pPr>
            <a:r>
              <a:rPr lang="az-Latn-AZ" sz="2800" dirty="0" smtClean="0"/>
              <a:t>Digər şahidlərin (ərizəçinin ailə üzvlərinin,qonşularının və ya ərizəçinin həbsindən əvvəl onunla təmasda olmuş digər şəxslərin) ifadələrinin alınmasına cəhd edilməməsi-onların əvvəlki xəsarətlər barədə məlumat verə bilmələrinin nəzərə alınmaması</a:t>
            </a:r>
          </a:p>
          <a:p>
            <a:pPr marL="365760" indent="-256032" algn="just" eaLnBrk="1" fontAlgn="auto" hangingPunct="1">
              <a:spcAft>
                <a:spcPts val="0"/>
              </a:spcAft>
              <a:buFont typeface="Wingdings 3"/>
              <a:buChar char=""/>
              <a:defRPr/>
            </a:pPr>
            <a:r>
              <a:rPr lang="az-Latn-AZ" sz="2800" dirty="0" smtClean="0"/>
              <a:t>Ərizəçinin kamera yoldaşlarının dindirilməməsi</a:t>
            </a:r>
          </a:p>
          <a:p>
            <a:pPr marL="365760" indent="-256032" eaLnBrk="1" fontAlgn="auto" hangingPunct="1">
              <a:lnSpc>
                <a:spcPct val="80000"/>
              </a:lnSpc>
              <a:spcAft>
                <a:spcPts val="0"/>
              </a:spcAft>
              <a:buFont typeface="Wingdings" pitchFamily="2" charset="2"/>
              <a:buNone/>
              <a:defRPr/>
            </a:pPr>
            <a:endParaRPr lang="az-Latn-AZ" sz="2800" dirty="0" smtClean="0"/>
          </a:p>
          <a:p>
            <a:pPr marL="365760" indent="-256032" eaLnBrk="1" fontAlgn="auto" hangingPunct="1">
              <a:lnSpc>
                <a:spcPct val="80000"/>
              </a:lnSpc>
              <a:spcAft>
                <a:spcPts val="0"/>
              </a:spcAft>
              <a:buFont typeface="Wingdings" pitchFamily="2" charset="2"/>
              <a:buNone/>
              <a:defRPr/>
            </a:pPr>
            <a:endParaRPr lang="az-Latn-AZ" sz="2800" dirty="0" smtClean="0">
              <a:latin typeface="Times New Roman" pitchFamily="18" charset="0"/>
            </a:endParaRPr>
          </a:p>
          <a:p>
            <a:pPr marL="365760" indent="-256032" eaLnBrk="1" fontAlgn="auto" hangingPunct="1">
              <a:spcAft>
                <a:spcPts val="0"/>
              </a:spcAft>
              <a:buFont typeface="Wingdings 3"/>
              <a:buChar char=""/>
              <a:defRPr/>
            </a:pPr>
            <a:endParaRPr lang="ru-RU" dirty="0"/>
          </a:p>
        </p:txBody>
      </p:sp>
      <p:sp>
        <p:nvSpPr>
          <p:cNvPr id="41987" name="Date Placeholder 2"/>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endParaRPr lang="en-US" dirty="0" smtClean="0"/>
          </a:p>
        </p:txBody>
      </p:sp>
      <p:sp>
        <p:nvSpPr>
          <p:cNvPr id="4198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BDA5639D-CC86-4A23-9B7B-68D5D368382F}" type="slidenum">
              <a:rPr lang="en-US" smtClean="0"/>
              <a:pPr fontAlgn="base">
                <a:spcBef>
                  <a:spcPct val="0"/>
                </a:spcBef>
                <a:spcAft>
                  <a:spcPct val="0"/>
                </a:spcAft>
                <a:defRPr/>
              </a:pPr>
              <a:t>33</a:t>
            </a:fld>
            <a:endParaRPr lang="en-US" smtClean="0"/>
          </a:p>
        </p:txBody>
      </p:sp>
      <p:sp>
        <p:nvSpPr>
          <p:cNvPr id="5" name="Title 4"/>
          <p:cNvSpPr>
            <a:spLocks noGrp="1"/>
          </p:cNvSpPr>
          <p:nvPr>
            <p:ph type="title"/>
          </p:nvPr>
        </p:nvSpPr>
        <p:spPr/>
        <p:txBody>
          <a:bodyPr/>
          <a:lstStyle/>
          <a:p>
            <a:pPr eaLnBrk="1" fontAlgn="auto" hangingPunct="1">
              <a:spcAft>
                <a:spcPts val="0"/>
              </a:spcAft>
              <a:defRPr/>
            </a:pPr>
            <a:r>
              <a:rPr lang="az-Latn-AZ" dirty="0" smtClean="0"/>
              <a:t>Səmərəli araşdırma</a:t>
            </a:r>
            <a:endParaRPr lang="ru-RU"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eaLnBrk="1" hangingPunct="1">
              <a:lnSpc>
                <a:spcPct val="80000"/>
              </a:lnSpc>
            </a:pPr>
            <a:endParaRPr lang="az-Latn-AZ" altLang="en-US" sz="3600" smtClean="0"/>
          </a:p>
          <a:p>
            <a:pPr algn="just" eaLnBrk="1" hangingPunct="1">
              <a:lnSpc>
                <a:spcPct val="80000"/>
              </a:lnSpc>
            </a:pPr>
            <a:r>
              <a:rPr lang="az-Latn-AZ" altLang="en-US" sz="3600" smtClean="0"/>
              <a:t>AİHK-nin 3-cü maddəsi pozulmuşdur</a:t>
            </a:r>
          </a:p>
          <a:p>
            <a:pPr algn="just" eaLnBrk="1" hangingPunct="1">
              <a:lnSpc>
                <a:spcPct val="80000"/>
              </a:lnSpc>
            </a:pPr>
            <a:endParaRPr lang="az-Latn-AZ" altLang="en-US" sz="3600" smtClean="0"/>
          </a:p>
          <a:p>
            <a:pPr algn="just" eaLnBrk="1" hangingPunct="1">
              <a:lnSpc>
                <a:spcPct val="80000"/>
              </a:lnSpc>
            </a:pPr>
            <a:r>
              <a:rPr lang="az-Latn-AZ" altLang="en-US" sz="3600" smtClean="0"/>
              <a:t>Mənəvi ziyana görə </a:t>
            </a:r>
            <a:r>
              <a:rPr lang="en-US" altLang="en-US" sz="3600" smtClean="0"/>
              <a:t>1</a:t>
            </a:r>
            <a:r>
              <a:rPr lang="az-Latn-AZ" altLang="en-US" sz="3600" smtClean="0"/>
              <a:t>0.000 avro kompensasiya</a:t>
            </a:r>
          </a:p>
          <a:p>
            <a:pPr algn="just" eaLnBrk="1" hangingPunct="1">
              <a:lnSpc>
                <a:spcPct val="80000"/>
              </a:lnSpc>
            </a:pPr>
            <a:endParaRPr lang="az-Latn-AZ" altLang="en-US" sz="3600" smtClean="0"/>
          </a:p>
          <a:p>
            <a:pPr algn="just" eaLnBrk="1" hangingPunct="1">
              <a:lnSpc>
                <a:spcPct val="80000"/>
              </a:lnSpc>
            </a:pPr>
            <a:r>
              <a:rPr lang="az-Latn-AZ" altLang="en-US" sz="3600" smtClean="0"/>
              <a:t>1817 avro- digər xərclər</a:t>
            </a:r>
          </a:p>
          <a:p>
            <a:pPr eaLnBrk="1" hangingPunct="1"/>
            <a:endParaRPr lang="ru-RU" altLang="en-US" smtClean="0"/>
          </a:p>
        </p:txBody>
      </p:sp>
      <p:sp>
        <p:nvSpPr>
          <p:cNvPr id="43012"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489BE239-44F1-4DEF-B780-B35CE651F097}" type="slidenum">
              <a:rPr lang="en-US" smtClean="0"/>
              <a:pPr fontAlgn="base">
                <a:spcBef>
                  <a:spcPct val="0"/>
                </a:spcBef>
                <a:spcAft>
                  <a:spcPct val="0"/>
                </a:spcAft>
                <a:defRPr/>
              </a:pPr>
              <a:t>34</a:t>
            </a:fld>
            <a:endParaRPr lang="en-US" smtClean="0"/>
          </a:p>
        </p:txBody>
      </p:sp>
      <p:sp>
        <p:nvSpPr>
          <p:cNvPr id="5" name="Title 4"/>
          <p:cNvSpPr>
            <a:spLocks noGrp="1"/>
          </p:cNvSpPr>
          <p:nvPr>
            <p:ph type="title"/>
          </p:nvPr>
        </p:nvSpPr>
        <p:spPr/>
        <p:txBody>
          <a:bodyPr/>
          <a:lstStyle/>
          <a:p>
            <a:pPr eaLnBrk="1" fontAlgn="auto" hangingPunct="1">
              <a:spcAft>
                <a:spcPts val="0"/>
              </a:spcAft>
              <a:defRPr/>
            </a:pPr>
            <a:r>
              <a:rPr lang="az-Latn-AZ" dirty="0" smtClean="0"/>
              <a:t>Məhkəmənin qərarı</a:t>
            </a:r>
            <a:endParaRPr lang="ru-RU"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p:cTn id="13"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2">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365760" indent="-256032" eaLnBrk="1" fontAlgn="auto" hangingPunct="1">
              <a:spcAft>
                <a:spcPts val="0"/>
              </a:spcAft>
              <a:buFont typeface="Wingdings 3"/>
              <a:buChar char=""/>
              <a:defRPr/>
            </a:pPr>
            <a:r>
              <a:rPr lang="az-Latn-AZ" sz="3200" dirty="0" smtClean="0"/>
              <a:t>10 iyun 2010-cu il</a:t>
            </a:r>
          </a:p>
          <a:p>
            <a:pPr marL="365760" indent="-256032" eaLnBrk="1" fontAlgn="auto" hangingPunct="1">
              <a:spcAft>
                <a:spcPts val="0"/>
              </a:spcAft>
              <a:buFont typeface="Wingdings 3"/>
              <a:buNone/>
              <a:defRPr/>
            </a:pPr>
            <a:endParaRPr lang="az-Latn-AZ" sz="3200" dirty="0" smtClean="0"/>
          </a:p>
          <a:p>
            <a:pPr marL="365760" indent="-256032" eaLnBrk="1" fontAlgn="auto" hangingPunct="1">
              <a:spcAft>
                <a:spcPts val="0"/>
              </a:spcAft>
              <a:buFont typeface="Wingdings 3"/>
              <a:buChar char=""/>
              <a:defRPr/>
            </a:pPr>
            <a:r>
              <a:rPr lang="az-Latn-AZ" sz="3200" dirty="0" smtClean="0"/>
              <a:t>Vəkillər-L. Mədətli, A.Aliyev, M. Baxışov</a:t>
            </a:r>
          </a:p>
          <a:p>
            <a:pPr marL="365760" indent="-256032" eaLnBrk="1" fontAlgn="auto" hangingPunct="1">
              <a:spcAft>
                <a:spcPts val="0"/>
              </a:spcAft>
              <a:buFont typeface="Wingdings 3"/>
              <a:buNone/>
              <a:defRPr/>
            </a:pPr>
            <a:endParaRPr lang="az-Latn-AZ" sz="3200" dirty="0" smtClean="0"/>
          </a:p>
          <a:p>
            <a:pPr marL="365760" indent="-256032" algn="just" eaLnBrk="1" fontAlgn="auto" hangingPunct="1">
              <a:spcAft>
                <a:spcPts val="0"/>
              </a:spcAft>
              <a:buFont typeface="Wingdings 3"/>
              <a:buChar char=""/>
              <a:defRPr/>
            </a:pPr>
            <a:r>
              <a:rPr lang="az-Latn-AZ" sz="3200" dirty="0" smtClean="0"/>
              <a:t>Özbək vətəndaşının Özbəkistana ekstradisiya olunması zamanı işgəncə və digər qəddar, qeyri-insani və ləyaqəti alçaldan rəftara məruz qalacağı ilə bağlı iddia</a:t>
            </a:r>
          </a:p>
          <a:p>
            <a:pPr marL="365760" indent="-256032" eaLnBrk="1" fontAlgn="auto" hangingPunct="1">
              <a:spcAft>
                <a:spcPts val="0"/>
              </a:spcAft>
              <a:buFont typeface="Wingdings 3"/>
              <a:buChar char=""/>
              <a:defRPr/>
            </a:pPr>
            <a:endParaRPr lang="en-US" dirty="0"/>
          </a:p>
        </p:txBody>
      </p:sp>
      <p:sp>
        <p:nvSpPr>
          <p:cNvPr id="44035" name="Date Placeholder 2"/>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endParaRPr lang="en-US" dirty="0" smtClean="0"/>
          </a:p>
        </p:txBody>
      </p:sp>
      <p:sp>
        <p:nvSpPr>
          <p:cNvPr id="44036"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06FF5A6C-3C5C-4B09-8553-675942128E7B}" type="slidenum">
              <a:rPr lang="en-US" smtClean="0"/>
              <a:pPr fontAlgn="base">
                <a:spcBef>
                  <a:spcPct val="0"/>
                </a:spcBef>
                <a:spcAft>
                  <a:spcPct val="0"/>
                </a:spcAft>
                <a:defRPr/>
              </a:pPr>
              <a:t>35</a:t>
            </a:fld>
            <a:endParaRPr lang="en-US" smtClean="0"/>
          </a:p>
        </p:txBody>
      </p:sp>
      <p:sp>
        <p:nvSpPr>
          <p:cNvPr id="5" name="Title 4"/>
          <p:cNvSpPr>
            <a:spLocks noGrp="1"/>
          </p:cNvSpPr>
          <p:nvPr>
            <p:ph type="title"/>
          </p:nvPr>
        </p:nvSpPr>
        <p:spPr/>
        <p:txBody>
          <a:bodyPr/>
          <a:lstStyle/>
          <a:p>
            <a:pPr eaLnBrk="1" fontAlgn="auto" hangingPunct="1">
              <a:spcAft>
                <a:spcPts val="0"/>
              </a:spcAft>
              <a:defRPr/>
            </a:pPr>
            <a:r>
              <a:rPr lang="az-Latn-AZ" dirty="0" smtClean="0"/>
              <a:t>Qarayev Azərbaycana qarşı</a:t>
            </a:r>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365760" indent="-256032" algn="just" eaLnBrk="1" fontAlgn="auto" hangingPunct="1">
              <a:spcAft>
                <a:spcPts val="0"/>
              </a:spcAft>
              <a:buFont typeface="Wingdings 3"/>
              <a:buChar char=""/>
              <a:defRPr/>
            </a:pPr>
            <a:r>
              <a:rPr lang="az-Latn-AZ" dirty="0" smtClean="0"/>
              <a:t>Cinayət Prossesual Məcəllə</a:t>
            </a:r>
          </a:p>
          <a:p>
            <a:pPr marL="365760" indent="-256032" algn="just" eaLnBrk="1" fontAlgn="auto" hangingPunct="1">
              <a:spcAft>
                <a:spcPts val="0"/>
              </a:spcAft>
              <a:buFont typeface="Wingdings 3"/>
              <a:buChar char=""/>
              <a:defRPr/>
            </a:pPr>
            <a:r>
              <a:rPr lang="az-Latn-AZ" dirty="0" smtClean="0"/>
              <a:t>Cinayətkarların təhvil verilməsi (ekstradisiya haqqında Qanun</a:t>
            </a:r>
          </a:p>
          <a:p>
            <a:pPr marL="365760" indent="-256032" algn="just" eaLnBrk="1" fontAlgn="auto" hangingPunct="1">
              <a:spcAft>
                <a:spcPts val="0"/>
              </a:spcAft>
              <a:buFont typeface="Wingdings 3"/>
              <a:buChar char=""/>
              <a:defRPr/>
            </a:pPr>
            <a:r>
              <a:rPr lang="az-Latn-AZ" dirty="0" smtClean="0"/>
              <a:t>Hüquqi yardım və mülki, ailə və cinayət məsələlərində hüquqi münasibətlər haqqında 1993-cü il MDB Konvensiyası (Minsk Konvensiyası)</a:t>
            </a:r>
          </a:p>
          <a:p>
            <a:pPr marL="365760" indent="-256032" algn="just" eaLnBrk="1" fontAlgn="auto" hangingPunct="1">
              <a:spcAft>
                <a:spcPts val="0"/>
              </a:spcAft>
              <a:buFont typeface="Wingdings 3"/>
              <a:buChar char=""/>
              <a:defRPr/>
            </a:pPr>
            <a:r>
              <a:rPr lang="az-Latn-AZ" dirty="0" smtClean="0"/>
              <a:t>Özbəkistan Respulikasının Baş Prokuronun Müavinin imzaladığı məktub (Dövlət adından belə bir zəmanətin Baş Prokuronun müavini tərəfindən vermək səlahiyyəti mübahisəlidir)-ərizəçiyə qarşı qaldırılmış məhkəmə işi heç bir siyasi və ya irqi motivasiyaya malik deyil, ərizəçi heç bir işgəncə və ya hər hansı qeyri-insani rəftara məruz qalmayacaqdır və ərizəçinin müdafiə hüquqları təmin olunacaqdır</a:t>
            </a:r>
          </a:p>
          <a:p>
            <a:pPr marL="365760" indent="-256032" eaLnBrk="1" fontAlgn="auto" hangingPunct="1">
              <a:spcAft>
                <a:spcPts val="0"/>
              </a:spcAft>
              <a:buFont typeface="Wingdings 3"/>
              <a:buChar char=""/>
              <a:defRPr/>
            </a:pPr>
            <a:endParaRPr lang="az-Latn-AZ" dirty="0" smtClean="0"/>
          </a:p>
          <a:p>
            <a:pPr marL="365760" indent="-256032" eaLnBrk="1" fontAlgn="auto" hangingPunct="1">
              <a:spcAft>
                <a:spcPts val="0"/>
              </a:spcAft>
              <a:buFont typeface="Wingdings 3"/>
              <a:buChar char=""/>
              <a:defRPr/>
            </a:pPr>
            <a:endParaRPr lang="en-US" dirty="0"/>
          </a:p>
        </p:txBody>
      </p:sp>
      <p:sp>
        <p:nvSpPr>
          <p:cNvPr id="45060"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9B971EBA-DDD4-4DAA-A39F-148CC0122E96}" type="slidenum">
              <a:rPr lang="en-US" smtClean="0"/>
              <a:pPr fontAlgn="base">
                <a:spcBef>
                  <a:spcPct val="0"/>
                </a:spcBef>
                <a:spcAft>
                  <a:spcPct val="0"/>
                </a:spcAft>
                <a:defRPr/>
              </a:pPr>
              <a:t>36</a:t>
            </a:fld>
            <a:endParaRPr lang="en-US" smtClean="0"/>
          </a:p>
        </p:txBody>
      </p:sp>
      <p:sp>
        <p:nvSpPr>
          <p:cNvPr id="5" name="Title 4"/>
          <p:cNvSpPr>
            <a:spLocks noGrp="1"/>
          </p:cNvSpPr>
          <p:nvPr>
            <p:ph type="title"/>
          </p:nvPr>
        </p:nvSpPr>
        <p:spPr/>
        <p:txBody>
          <a:bodyPr/>
          <a:lstStyle/>
          <a:p>
            <a:pPr eaLnBrk="1" fontAlgn="auto" hangingPunct="1">
              <a:spcAft>
                <a:spcPts val="0"/>
              </a:spcAft>
              <a:defRPr/>
            </a:pPr>
            <a:r>
              <a:rPr lang="az-Latn-AZ" dirty="0" smtClean="0"/>
              <a:t>İşin halları və qanunvericilik</a:t>
            </a:r>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65760" indent="-256032" algn="just" eaLnBrk="1" fontAlgn="auto" hangingPunct="1">
              <a:spcAft>
                <a:spcPts val="0"/>
              </a:spcAft>
              <a:buFont typeface="Wingdings 3"/>
              <a:buChar char=""/>
              <a:defRPr/>
            </a:pPr>
            <a:r>
              <a:rPr lang="az-Latn-AZ" dirty="0" smtClean="0"/>
              <a:t>BMT İnsan Hüquqları üzrə Komissarın 2002-ci Qətnaməsi</a:t>
            </a:r>
          </a:p>
          <a:p>
            <a:pPr marL="365760" indent="-256032" algn="just" eaLnBrk="1" fontAlgn="auto" hangingPunct="1">
              <a:spcAft>
                <a:spcPts val="0"/>
              </a:spcAft>
              <a:buFont typeface="Wingdings 3"/>
              <a:buChar char=""/>
              <a:defRPr/>
            </a:pPr>
            <a:r>
              <a:rPr lang="az-Latn-AZ" dirty="0" smtClean="0"/>
              <a:t>BMT İnsan Hüquqları Komitəsinin Mülki və Siyasi Hüquqlar üzrə Beynəlxalq Pakta dair 2005-ci il 2-ci Dövri Hesabatı</a:t>
            </a:r>
          </a:p>
          <a:p>
            <a:pPr marL="365760" indent="-256032" algn="just" eaLnBrk="1" fontAlgn="auto" hangingPunct="1">
              <a:spcAft>
                <a:spcPts val="0"/>
              </a:spcAft>
              <a:buFont typeface="Wingdings 3"/>
              <a:buChar char=""/>
              <a:defRPr/>
            </a:pPr>
            <a:r>
              <a:rPr lang="az-Latn-AZ" dirty="0" smtClean="0"/>
              <a:t>BMT Baş Katibliyinin Özbəkistanda İnsan Hüquqlarının vəziyyətinə dair 2006-cı il Hesabatı</a:t>
            </a:r>
          </a:p>
          <a:p>
            <a:pPr marL="365760" indent="-256032" algn="just" eaLnBrk="1" fontAlgn="auto" hangingPunct="1">
              <a:spcAft>
                <a:spcPts val="0"/>
              </a:spcAft>
              <a:buFont typeface="Wingdings 3"/>
              <a:buChar char=""/>
              <a:defRPr/>
            </a:pPr>
            <a:r>
              <a:rPr lang="az-Latn-AZ" dirty="0" smtClean="0"/>
              <a:t>BMT-nin İşgəncələr üzrə Komitəsinin 2007-ci il 3-cü Dövri Hesabatı</a:t>
            </a:r>
          </a:p>
          <a:p>
            <a:pPr marL="365760" indent="-256032" algn="just" eaLnBrk="1" fontAlgn="auto" hangingPunct="1">
              <a:spcAft>
                <a:spcPts val="0"/>
              </a:spcAft>
              <a:buFont typeface="Wingdings 3"/>
              <a:buChar char=""/>
              <a:defRPr/>
            </a:pPr>
            <a:r>
              <a:rPr lang="az-Latn-AZ" dirty="0" smtClean="0"/>
              <a:t>Human Rights </a:t>
            </a:r>
            <a:r>
              <a:rPr lang="en-US" dirty="0" smtClean="0"/>
              <a:t>Watch- </a:t>
            </a:r>
            <a:r>
              <a:rPr lang="az-Latn-AZ" dirty="0" smtClean="0"/>
              <a:t> Özbəkistan üzrə 2007-ci il Hesabatı</a:t>
            </a:r>
          </a:p>
          <a:p>
            <a:pPr marL="365760" indent="-256032" algn="just" eaLnBrk="1" fontAlgn="auto" hangingPunct="1">
              <a:spcAft>
                <a:spcPts val="0"/>
              </a:spcAft>
              <a:buFont typeface="Wingdings 3"/>
              <a:buChar char=""/>
              <a:defRPr/>
            </a:pPr>
            <a:r>
              <a:rPr lang="az-Latn-AZ" dirty="0" smtClean="0"/>
              <a:t>ABŞ Departamentinin İnsan Hüquqları Təcrübəsi üzrə 2008-ci il Dövlət Ölkə Hesabatı</a:t>
            </a:r>
            <a:endParaRPr lang="en-US" dirty="0"/>
          </a:p>
        </p:txBody>
      </p:sp>
      <p:sp>
        <p:nvSpPr>
          <p:cNvPr id="46084"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FB3E7F6-C763-4EFC-BC22-0A2C09FA1D2B}" type="slidenum">
              <a:rPr lang="en-US" smtClean="0"/>
              <a:pPr fontAlgn="base">
                <a:spcBef>
                  <a:spcPct val="0"/>
                </a:spcBef>
                <a:spcAft>
                  <a:spcPct val="0"/>
                </a:spcAft>
                <a:defRPr/>
              </a:pPr>
              <a:t>37</a:t>
            </a:fld>
            <a:endParaRPr lang="en-US" smtClean="0"/>
          </a:p>
        </p:txBody>
      </p:sp>
      <p:sp>
        <p:nvSpPr>
          <p:cNvPr id="5" name="Title 4"/>
          <p:cNvSpPr>
            <a:spLocks noGrp="1"/>
          </p:cNvSpPr>
          <p:nvPr>
            <p:ph type="title"/>
          </p:nvPr>
        </p:nvSpPr>
        <p:spPr/>
        <p:txBody>
          <a:bodyPr/>
          <a:lstStyle/>
          <a:p>
            <a:pPr eaLnBrk="1" fontAlgn="auto" hangingPunct="1">
              <a:spcAft>
                <a:spcPts val="0"/>
              </a:spcAft>
              <a:defRPr/>
            </a:pPr>
            <a:r>
              <a:rPr lang="az-Latn-AZ" sz="3200" dirty="0" smtClean="0"/>
              <a:t>Pis rəftarla bağlı Özbəkistandakı cari vəziyyətə dair beynəlxalq hesabatlar</a:t>
            </a:r>
            <a:endParaRPr lang="en-US" sz="3200"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365760" indent="-256032" algn="just" eaLnBrk="1" fontAlgn="auto" hangingPunct="1">
              <a:spcAft>
                <a:spcPts val="0"/>
              </a:spcAft>
              <a:buFont typeface="Wingdings 3"/>
              <a:buChar char=""/>
              <a:defRPr/>
            </a:pPr>
            <a:r>
              <a:rPr lang="az-Latn-AZ" dirty="0" smtClean="0"/>
              <a:t>Məhkəmə presedent hüququ</a:t>
            </a:r>
          </a:p>
          <a:p>
            <a:pPr marL="365760" indent="-256032" algn="just" eaLnBrk="1" fontAlgn="auto" hangingPunct="1">
              <a:spcAft>
                <a:spcPts val="0"/>
              </a:spcAft>
              <a:buFont typeface="Wingdings 3"/>
              <a:buChar char=""/>
              <a:defRPr/>
            </a:pPr>
            <a:r>
              <a:rPr lang="az-Latn-AZ" dirty="0" smtClean="0"/>
              <a:t>Ekstradisiya 3-cü maddənin pozulmasına əsas ola bilər, bu baxımdan şəxsin esktradisiya edildiyi halda müəyyən pis rəftara məruz qalacağına dair </a:t>
            </a:r>
            <a:r>
              <a:rPr lang="az-Latn-AZ" i="1" dirty="0" smtClean="0"/>
              <a:t>əsaslı şübhə halları</a:t>
            </a:r>
            <a:r>
              <a:rPr lang="az-Latn-AZ" dirty="0" smtClean="0"/>
              <a:t> olduqda ekstradisiya olunacaq ölkədə 3-cü maddənin standartları əleyinə olan şərtlər araşdırılmalıdır</a:t>
            </a:r>
          </a:p>
          <a:p>
            <a:pPr marL="365760" indent="-256032" algn="just" eaLnBrk="1" fontAlgn="auto" hangingPunct="1">
              <a:spcAft>
                <a:spcPts val="0"/>
              </a:spcAft>
              <a:buFont typeface="Wingdings 3"/>
              <a:buChar char=""/>
              <a:defRPr/>
            </a:pPr>
            <a:r>
              <a:rPr lang="az-Latn-AZ" dirty="0" smtClean="0"/>
              <a:t>Təhvil alan ölkədəki ümumi vəziyyət və şəxsin şəxsi vəziyyəti nəzərə alınmaqla, şəxsin təhvil verilməsinin gözlənilən nəticələri araşdırılmalıdır</a:t>
            </a:r>
          </a:p>
          <a:p>
            <a:pPr marL="365760" indent="-256032" algn="just" eaLnBrk="1" fontAlgn="auto" hangingPunct="1">
              <a:spcAft>
                <a:spcPts val="0"/>
              </a:spcAft>
              <a:buFont typeface="Wingdings 3"/>
              <a:buChar char=""/>
              <a:defRPr/>
            </a:pPr>
            <a:r>
              <a:rPr lang="az-Latn-AZ" dirty="0" smtClean="0"/>
              <a:t>BMT-nin insan hüquqları institutlarının cari hesabatları və ya müstəqil insan hüquqlarını müdafiə təşkilatlarının  cari hesabatlarının əhəmiyyəti </a:t>
            </a:r>
            <a:r>
              <a:rPr lang="az-Latn-AZ" i="1" dirty="0" smtClean="0"/>
              <a:t>(Çahal Birləşmiş Krallığa qarşı, Saadi İtaliyaya qarşı, İsmoilov və digərləri Rusiyaya qarşı)</a:t>
            </a:r>
          </a:p>
          <a:p>
            <a:pPr marL="365760" indent="-256032" eaLnBrk="1" fontAlgn="auto" hangingPunct="1">
              <a:spcAft>
                <a:spcPts val="0"/>
              </a:spcAft>
              <a:buFont typeface="Wingdings 3"/>
              <a:buChar char=""/>
              <a:defRPr/>
            </a:pPr>
            <a:endParaRPr lang="az-Latn-AZ" dirty="0" smtClean="0"/>
          </a:p>
          <a:p>
            <a:pPr marL="365760" indent="-256032" eaLnBrk="1" fontAlgn="auto" hangingPunct="1">
              <a:spcAft>
                <a:spcPts val="0"/>
              </a:spcAft>
              <a:buFont typeface="Wingdings 3"/>
              <a:buChar char=""/>
              <a:defRPr/>
            </a:pPr>
            <a:endParaRPr lang="en-US" dirty="0"/>
          </a:p>
        </p:txBody>
      </p:sp>
      <p:sp>
        <p:nvSpPr>
          <p:cNvPr id="4710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39C5148-FE46-4BC0-8288-2D64D29B86B2}" type="slidenum">
              <a:rPr lang="en-US" smtClean="0"/>
              <a:pPr fontAlgn="base">
                <a:spcBef>
                  <a:spcPct val="0"/>
                </a:spcBef>
                <a:spcAft>
                  <a:spcPct val="0"/>
                </a:spcAft>
                <a:defRPr/>
              </a:pPr>
              <a:t>38</a:t>
            </a:fld>
            <a:endParaRPr lang="en-US" smtClean="0"/>
          </a:p>
        </p:txBody>
      </p:sp>
      <p:sp>
        <p:nvSpPr>
          <p:cNvPr id="5" name="Title 4"/>
          <p:cNvSpPr>
            <a:spLocks noGrp="1"/>
          </p:cNvSpPr>
          <p:nvPr>
            <p:ph type="title"/>
          </p:nvPr>
        </p:nvSpPr>
        <p:spPr/>
        <p:txBody>
          <a:bodyPr/>
          <a:lstStyle/>
          <a:p>
            <a:pPr eaLnBrk="1" fontAlgn="auto" hangingPunct="1">
              <a:spcAft>
                <a:spcPts val="0"/>
              </a:spcAft>
              <a:defRPr/>
            </a:pPr>
            <a:r>
              <a:rPr lang="az-Latn-AZ" dirty="0" smtClean="0"/>
              <a:t>Məhkəmənin araşdırması</a:t>
            </a:r>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365760" indent="-256032" algn="just" eaLnBrk="1" fontAlgn="auto" hangingPunct="1">
              <a:spcAft>
                <a:spcPts val="0"/>
              </a:spcAft>
              <a:buFont typeface="Wingdings 3"/>
              <a:buChar char=""/>
              <a:defRPr/>
            </a:pPr>
            <a:r>
              <a:rPr lang="az-Latn-AZ" dirty="0" smtClean="0"/>
              <a:t>Ekstradisiya zamani təhvil alan ölkədə pis rəftara dair şübhələrin arada qaldırılması vəzifəsi Hökümət üzərinə düşür </a:t>
            </a:r>
            <a:r>
              <a:rPr lang="az-Latn-AZ" i="1" dirty="0" smtClean="0"/>
              <a:t>(Nnyanzi Birləşmiş Krallığa qarşı)</a:t>
            </a:r>
          </a:p>
          <a:p>
            <a:pPr marL="365760" indent="-256032" algn="just" eaLnBrk="1" fontAlgn="auto" hangingPunct="1">
              <a:spcAft>
                <a:spcPts val="0"/>
              </a:spcAft>
              <a:buFont typeface="Wingdings 3"/>
              <a:buNone/>
              <a:defRPr/>
            </a:pPr>
            <a:endParaRPr lang="az-Latn-AZ" i="1" dirty="0" smtClean="0"/>
          </a:p>
          <a:p>
            <a:pPr marL="365760" indent="-256032" algn="just" eaLnBrk="1" fontAlgn="auto" hangingPunct="1">
              <a:spcAft>
                <a:spcPts val="0"/>
              </a:spcAft>
              <a:buFont typeface="Wingdings 3"/>
              <a:buChar char=""/>
              <a:defRPr/>
            </a:pPr>
            <a:r>
              <a:rPr lang="az-Latn-AZ" dirty="0" smtClean="0"/>
              <a:t>Beynəlxalq hesabatlar sistematik pis rəftar hallarını sadalayır və Özbəkistanın səlahiyyətli dövlət orqanları tərəfindən səmərəli araşdırılmır və son illərdə pis rəftarla mübarizə sahəsində bu ölkədə nəzərə çarpan inkişaf müşahidə olunmur</a:t>
            </a:r>
          </a:p>
          <a:p>
            <a:pPr marL="365760" indent="-256032" algn="just" eaLnBrk="1" fontAlgn="auto" hangingPunct="1">
              <a:spcAft>
                <a:spcPts val="0"/>
              </a:spcAft>
              <a:buFont typeface="Wingdings 3"/>
              <a:buChar char=""/>
              <a:defRPr/>
            </a:pPr>
            <a:endParaRPr lang="az-Latn-AZ" dirty="0" smtClean="0"/>
          </a:p>
          <a:p>
            <a:pPr marL="365760" indent="-256032" algn="just" eaLnBrk="1" fontAlgn="auto" hangingPunct="1">
              <a:spcAft>
                <a:spcPts val="0"/>
              </a:spcAft>
              <a:buFont typeface="Wingdings 3"/>
              <a:buChar char=""/>
              <a:defRPr/>
            </a:pPr>
            <a:r>
              <a:rPr lang="az-Latn-AZ" dirty="0" smtClean="0"/>
              <a:t>Ölkənin müvafiq qanunvericiliyi və əsas hüquqların qorunması üzrə beynəlxalq müqavilələrdə iştirak pis rəftar riskindən adekvat müdafiə təmin etmir </a:t>
            </a:r>
            <a:r>
              <a:rPr lang="az-Latn-AZ" i="1" dirty="0" smtClean="0"/>
              <a:t>(Muminov Rusiyaya qarşı)</a:t>
            </a:r>
          </a:p>
          <a:p>
            <a:pPr marL="365760" indent="-256032" eaLnBrk="1" fontAlgn="auto" hangingPunct="1">
              <a:spcAft>
                <a:spcPts val="0"/>
              </a:spcAft>
              <a:buFont typeface="Wingdings 3"/>
              <a:buNone/>
              <a:defRPr/>
            </a:pPr>
            <a:endParaRPr lang="en-US" dirty="0"/>
          </a:p>
        </p:txBody>
      </p:sp>
      <p:sp>
        <p:nvSpPr>
          <p:cNvPr id="48131" name="Date Placeholder 2"/>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endParaRPr lang="en-US" dirty="0" smtClean="0"/>
          </a:p>
        </p:txBody>
      </p:sp>
      <p:sp>
        <p:nvSpPr>
          <p:cNvPr id="48132"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92E77E0C-D857-4DF2-A8C8-5AB8B63A3B87}" type="slidenum">
              <a:rPr lang="en-US" smtClean="0"/>
              <a:pPr fontAlgn="base">
                <a:spcBef>
                  <a:spcPct val="0"/>
                </a:spcBef>
                <a:spcAft>
                  <a:spcPct val="0"/>
                </a:spcAft>
                <a:defRPr/>
              </a:pPr>
              <a:t>39</a:t>
            </a:fld>
            <a:endParaRPr lang="en-US" smtClean="0"/>
          </a:p>
        </p:txBody>
      </p:sp>
      <p:sp>
        <p:nvSpPr>
          <p:cNvPr id="5" name="Title 4"/>
          <p:cNvSpPr>
            <a:spLocks noGrp="1"/>
          </p:cNvSpPr>
          <p:nvPr>
            <p:ph type="title"/>
          </p:nvPr>
        </p:nvSpPr>
        <p:spPr/>
        <p:txBody>
          <a:bodyPr/>
          <a:lstStyle/>
          <a:p>
            <a:pPr eaLnBrk="1" fontAlgn="auto" hangingPunct="1">
              <a:spcAft>
                <a:spcPts val="0"/>
              </a:spcAft>
              <a:defRPr/>
            </a:pPr>
            <a:r>
              <a:rPr lang="az-Latn-AZ" dirty="0" smtClean="0"/>
              <a:t>Məhkəmənin araşdırması</a:t>
            </a:r>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65760" indent="-256032" algn="just" eaLnBrk="1" fontAlgn="auto" hangingPunct="1">
              <a:spcAft>
                <a:spcPts val="0"/>
              </a:spcAft>
              <a:buFont typeface="Wingdings 3"/>
              <a:buChar char=""/>
              <a:defRPr/>
            </a:pPr>
            <a:r>
              <a:rPr lang="en-US" dirty="0" err="1" smtClean="0"/>
              <a:t>Heç</a:t>
            </a:r>
            <a:r>
              <a:rPr lang="en-US" dirty="0" smtClean="0"/>
              <a:t> </a:t>
            </a:r>
            <a:r>
              <a:rPr lang="en-US" dirty="0" err="1" smtClean="0"/>
              <a:t>kəs</a:t>
            </a:r>
            <a:r>
              <a:rPr lang="en-US" dirty="0" smtClean="0"/>
              <a:t> </a:t>
            </a:r>
            <a:r>
              <a:rPr lang="en-US" dirty="0" err="1" smtClean="0"/>
              <a:t>işgəncəyə</a:t>
            </a:r>
            <a:r>
              <a:rPr lang="en-US" dirty="0" smtClean="0"/>
              <a:t>, </a:t>
            </a:r>
            <a:r>
              <a:rPr lang="en-US" dirty="0" err="1" smtClean="0"/>
              <a:t>qeyri-insani</a:t>
            </a:r>
            <a:r>
              <a:rPr lang="en-US" dirty="0" smtClean="0"/>
              <a:t> </a:t>
            </a:r>
            <a:r>
              <a:rPr lang="en-US" dirty="0" err="1" smtClean="0"/>
              <a:t>və</a:t>
            </a:r>
            <a:r>
              <a:rPr lang="en-US" dirty="0" smtClean="0"/>
              <a:t> </a:t>
            </a:r>
            <a:r>
              <a:rPr lang="en-US" dirty="0" err="1" smtClean="0"/>
              <a:t>ya</a:t>
            </a:r>
            <a:r>
              <a:rPr lang="en-US" dirty="0" smtClean="0"/>
              <a:t> </a:t>
            </a:r>
            <a:r>
              <a:rPr lang="en-US" dirty="0" err="1" smtClean="0"/>
              <a:t>ləyaqəti</a:t>
            </a:r>
            <a:r>
              <a:rPr lang="en-US" dirty="0" smtClean="0"/>
              <a:t> </a:t>
            </a:r>
            <a:r>
              <a:rPr lang="en-US" dirty="0" err="1" smtClean="0"/>
              <a:t>alçaldan</a:t>
            </a:r>
            <a:r>
              <a:rPr lang="en-US" dirty="0" smtClean="0"/>
              <a:t> </a:t>
            </a:r>
            <a:r>
              <a:rPr lang="en-US" dirty="0" err="1" smtClean="0"/>
              <a:t>rəftara</a:t>
            </a:r>
            <a:r>
              <a:rPr lang="en-US" dirty="0" smtClean="0"/>
              <a:t> </a:t>
            </a:r>
            <a:r>
              <a:rPr lang="en-US" dirty="0" err="1" smtClean="0"/>
              <a:t>və</a:t>
            </a:r>
            <a:r>
              <a:rPr lang="en-US" dirty="0" smtClean="0"/>
              <a:t> </a:t>
            </a:r>
            <a:r>
              <a:rPr lang="en-US" dirty="0" err="1" smtClean="0"/>
              <a:t>ya</a:t>
            </a:r>
            <a:r>
              <a:rPr lang="en-US" dirty="0" smtClean="0"/>
              <a:t> </a:t>
            </a:r>
            <a:r>
              <a:rPr lang="en-US" dirty="0" err="1" smtClean="0"/>
              <a:t>cəzaya</a:t>
            </a:r>
            <a:r>
              <a:rPr lang="en-US" dirty="0" smtClean="0"/>
              <a:t> </a:t>
            </a:r>
            <a:r>
              <a:rPr lang="en-US" dirty="0" err="1" smtClean="0"/>
              <a:t>məruz</a:t>
            </a:r>
            <a:r>
              <a:rPr lang="en-US" dirty="0" smtClean="0"/>
              <a:t> </a:t>
            </a:r>
            <a:r>
              <a:rPr lang="en-US" dirty="0" err="1" smtClean="0"/>
              <a:t>qalmamalıdır</a:t>
            </a:r>
            <a:r>
              <a:rPr lang="az-Latn-AZ" dirty="0" smtClean="0"/>
              <a:t> – yalnız </a:t>
            </a:r>
            <a:r>
              <a:rPr lang="az-Latn-AZ" b="1" i="1" dirty="0" smtClean="0"/>
              <a:t>15 söz – </a:t>
            </a:r>
            <a:r>
              <a:rPr lang="az-Latn-AZ" dirty="0" smtClean="0"/>
              <a:t>lakin </a:t>
            </a:r>
            <a:r>
              <a:rPr lang="az-Latn-AZ" b="1" i="1" dirty="0" smtClean="0"/>
              <a:t> geniş məna</a:t>
            </a:r>
          </a:p>
          <a:p>
            <a:pPr marL="365760" indent="-256032" algn="just" eaLnBrk="1" fontAlgn="auto" hangingPunct="1">
              <a:spcAft>
                <a:spcPts val="0"/>
              </a:spcAft>
              <a:buFont typeface="Wingdings 3"/>
              <a:buChar char=""/>
              <a:defRPr/>
            </a:pPr>
            <a:r>
              <a:rPr lang="az-Latn-AZ" dirty="0" smtClean="0"/>
              <a:t>İşgəncənin qadağan olunması –</a:t>
            </a:r>
            <a:r>
              <a:rPr lang="az-Latn-AZ" b="1" i="1" dirty="0" smtClean="0"/>
              <a:t>ius cogens norması-adət hüququ</a:t>
            </a:r>
          </a:p>
          <a:p>
            <a:pPr marL="365760" indent="-256032" algn="just" eaLnBrk="1" fontAlgn="auto" hangingPunct="1">
              <a:spcAft>
                <a:spcPts val="0"/>
              </a:spcAft>
              <a:buFont typeface="Wingdings 3"/>
              <a:buChar char=""/>
              <a:defRPr/>
            </a:pPr>
            <a:r>
              <a:rPr lang="az-Latn-AZ" dirty="0" smtClean="0"/>
              <a:t>İ</a:t>
            </a:r>
            <a:r>
              <a:rPr lang="en-US" dirty="0" err="1" smtClean="0"/>
              <a:t>şgəncə</a:t>
            </a:r>
            <a:r>
              <a:rPr lang="en-US" dirty="0" smtClean="0"/>
              <a:t>/</a:t>
            </a:r>
            <a:r>
              <a:rPr lang="en-US" dirty="0" err="1" smtClean="0"/>
              <a:t>qeyri-insani</a:t>
            </a:r>
            <a:r>
              <a:rPr lang="az-Latn-AZ" dirty="0" smtClean="0"/>
              <a:t> </a:t>
            </a:r>
            <a:r>
              <a:rPr lang="en-US" dirty="0" err="1" smtClean="0"/>
              <a:t>davran</a:t>
            </a:r>
            <a:r>
              <a:rPr lang="az-Latn-AZ" dirty="0" smtClean="0"/>
              <a:t>ış</a:t>
            </a:r>
            <a:r>
              <a:rPr lang="en-US" dirty="0" smtClean="0"/>
              <a:t>/</a:t>
            </a:r>
            <a:endParaRPr lang="az-Latn-AZ" dirty="0" smtClean="0"/>
          </a:p>
          <a:p>
            <a:pPr marL="365760" indent="-256032" algn="just" eaLnBrk="1" fontAlgn="auto" hangingPunct="1">
              <a:spcAft>
                <a:spcPts val="0"/>
              </a:spcAft>
              <a:buFont typeface="Wingdings 3"/>
              <a:buNone/>
              <a:defRPr/>
            </a:pPr>
            <a:r>
              <a:rPr lang="az-Latn-AZ" dirty="0" smtClean="0"/>
              <a:t>	</a:t>
            </a:r>
            <a:r>
              <a:rPr lang="en-US" dirty="0" err="1" smtClean="0"/>
              <a:t>ləyaqəti</a:t>
            </a:r>
            <a:r>
              <a:rPr lang="az-Latn-AZ" dirty="0" smtClean="0"/>
              <a:t> </a:t>
            </a:r>
            <a:r>
              <a:rPr lang="en-US" dirty="0" err="1" smtClean="0"/>
              <a:t>alçaldan</a:t>
            </a:r>
            <a:r>
              <a:rPr lang="en-US" dirty="0" smtClean="0"/>
              <a:t> </a:t>
            </a:r>
            <a:r>
              <a:rPr lang="en-US" dirty="0" err="1" smtClean="0"/>
              <a:t>davran</a:t>
            </a:r>
            <a:r>
              <a:rPr lang="az-Latn-AZ" dirty="0" smtClean="0"/>
              <a:t>ış</a:t>
            </a:r>
            <a:r>
              <a:rPr lang="en-US" dirty="0" smtClean="0"/>
              <a:t>/</a:t>
            </a:r>
            <a:r>
              <a:rPr lang="en-US" dirty="0" err="1" smtClean="0"/>
              <a:t>rəftar</a:t>
            </a:r>
            <a:r>
              <a:rPr lang="en-US" dirty="0" smtClean="0"/>
              <a:t>/</a:t>
            </a:r>
            <a:r>
              <a:rPr lang="en-US" dirty="0" err="1" smtClean="0"/>
              <a:t>cəza</a:t>
            </a:r>
            <a:r>
              <a:rPr lang="az-Latn-AZ" dirty="0" smtClean="0"/>
              <a:t>-</a:t>
            </a:r>
          </a:p>
          <a:p>
            <a:pPr marL="365760" indent="-256032" algn="just" eaLnBrk="1" fontAlgn="auto" hangingPunct="1">
              <a:spcAft>
                <a:spcPts val="0"/>
              </a:spcAft>
              <a:buFont typeface="Wingdings 3"/>
              <a:buNone/>
              <a:defRPr/>
            </a:pPr>
            <a:r>
              <a:rPr lang="az-Latn-AZ" b="1" dirty="0" smtClean="0"/>
              <a:t>	PİS RƏFTAR</a:t>
            </a:r>
          </a:p>
          <a:p>
            <a:pPr marL="365760" indent="-256032" algn="just" eaLnBrk="1" fontAlgn="auto" hangingPunct="1">
              <a:spcAft>
                <a:spcPts val="0"/>
              </a:spcAft>
              <a:buFont typeface="Wingdings 3"/>
              <a:buChar char=""/>
              <a:defRPr/>
            </a:pPr>
            <a:r>
              <a:rPr lang="az-Latn-AZ" b="1" dirty="0" smtClean="0"/>
              <a:t>Yaşamaq hüququndan fərqi: </a:t>
            </a:r>
            <a:r>
              <a:rPr lang="az-Latn-AZ" dirty="0" smtClean="0"/>
              <a:t>işgəncənin qadağan olunması mütləqdir, ümumidir-heç bir halda istisna mövcüd deyil</a:t>
            </a:r>
          </a:p>
          <a:p>
            <a:pPr marL="365760" indent="-256032" algn="just" eaLnBrk="1" fontAlgn="auto" hangingPunct="1">
              <a:spcAft>
                <a:spcPts val="0"/>
              </a:spcAft>
              <a:buFont typeface="Wingdings 3"/>
              <a:buChar char=""/>
              <a:defRPr/>
            </a:pPr>
            <a:r>
              <a:rPr lang="az-Latn-AZ" dirty="0" smtClean="0"/>
              <a:t>140-dək maddi-hüquq pozuntusu</a:t>
            </a:r>
          </a:p>
          <a:p>
            <a:pPr marL="365760" indent="-256032" algn="just" eaLnBrk="1" fontAlgn="auto" hangingPunct="1">
              <a:spcAft>
                <a:spcPts val="0"/>
              </a:spcAft>
              <a:buFont typeface="Wingdings 3"/>
              <a:buChar char=""/>
              <a:defRPr/>
            </a:pPr>
            <a:r>
              <a:rPr lang="az-Latn-AZ" dirty="0" smtClean="0"/>
              <a:t>55-dək  prosessual hüquq pozuntusu</a:t>
            </a:r>
          </a:p>
          <a:p>
            <a:pPr marL="365760" indent="-256032" eaLnBrk="1" fontAlgn="auto" hangingPunct="1">
              <a:spcAft>
                <a:spcPts val="0"/>
              </a:spcAft>
              <a:buFont typeface="Wingdings 3"/>
              <a:buChar char=""/>
              <a:defRPr/>
            </a:pPr>
            <a:endParaRPr lang="en-US" dirty="0"/>
          </a:p>
        </p:txBody>
      </p:sp>
      <p:sp>
        <p:nvSpPr>
          <p:cNvPr id="12291" name="Date Placeholder 2"/>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endParaRPr lang="en-US" dirty="0" smtClean="0"/>
          </a:p>
        </p:txBody>
      </p:sp>
      <p:sp>
        <p:nvSpPr>
          <p:cNvPr id="12292"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14796DE6-B111-47E6-9FB3-2F952D4C119C}" type="slidenum">
              <a:rPr lang="en-US" smtClean="0"/>
              <a:pPr fontAlgn="base">
                <a:spcBef>
                  <a:spcPct val="0"/>
                </a:spcBef>
                <a:spcAft>
                  <a:spcPct val="0"/>
                </a:spcAft>
                <a:defRPr/>
              </a:pPr>
              <a:t>4</a:t>
            </a:fld>
            <a:endParaRPr lang="en-US" smtClean="0"/>
          </a:p>
        </p:txBody>
      </p:sp>
      <p:sp>
        <p:nvSpPr>
          <p:cNvPr id="5" name="Title 4"/>
          <p:cNvSpPr>
            <a:spLocks noGrp="1"/>
          </p:cNvSpPr>
          <p:nvPr>
            <p:ph type="title"/>
          </p:nvPr>
        </p:nvSpPr>
        <p:spPr/>
        <p:txBody>
          <a:bodyPr>
            <a:normAutofit fontScale="90000"/>
          </a:bodyPr>
          <a:lstStyle/>
          <a:p>
            <a:pPr eaLnBrk="1" fontAlgn="auto" hangingPunct="1">
              <a:spcAft>
                <a:spcPts val="0"/>
              </a:spcAft>
              <a:defRPr/>
            </a:pPr>
            <a:r>
              <a:rPr lang="az-Latn-AZ" dirty="0" smtClean="0"/>
              <a:t>İşgəncələrin qadağan olunması (AİHK – Maddə 3)</a:t>
            </a:r>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iterate type="lt">
                                    <p:tmPct val="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iterate type="lt">
                                    <p:tmPct val="0"/>
                                  </p:iterate>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iterate type="lt">
                                    <p:tmPct val="0"/>
                                  </p:iterate>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iterate type="lt">
                                    <p:tmPct val="0"/>
                                  </p:iterate>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iterate type="lt">
                                    <p:tmPct val="0"/>
                                  </p:iterate>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iterate type="lt">
                                    <p:tmPct val="0"/>
                                  </p:iterate>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iterate type="lt">
                                    <p:tmPct val="0"/>
                                  </p:iterate>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iterate type="lt">
                                    <p:tmPct val="0"/>
                                  </p:iterate>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365760" indent="-256032" algn="just" eaLnBrk="1" fontAlgn="auto" hangingPunct="1">
              <a:spcAft>
                <a:spcPts val="0"/>
              </a:spcAft>
              <a:buFont typeface="Wingdings 3"/>
              <a:buChar char=""/>
              <a:defRPr/>
            </a:pPr>
            <a:r>
              <a:rPr lang="az-Latn-AZ" dirty="0" smtClean="0"/>
              <a:t>M-5 .1 (f) həbsin qanuniliyi – qanunla təsvir edilmiş proseduraya, milli hüququn maddi və prosessual tələblərinə  əməl etmə </a:t>
            </a:r>
            <a:r>
              <a:rPr lang="az-Latn-AZ" i="1" dirty="0" smtClean="0"/>
              <a:t>(Amuur Fransaya qarşı)</a:t>
            </a:r>
          </a:p>
          <a:p>
            <a:pPr marL="365760" indent="-256032" algn="just" eaLnBrk="1" fontAlgn="auto" hangingPunct="1">
              <a:spcAft>
                <a:spcPts val="0"/>
              </a:spcAft>
              <a:buFont typeface="Wingdings 3"/>
              <a:buChar char=""/>
              <a:defRPr/>
            </a:pPr>
            <a:r>
              <a:rPr lang="az-Latn-AZ" dirty="0" smtClean="0"/>
              <a:t>Həbs qərarında müvafiq həbs müddətinin göstərilməməsi</a:t>
            </a:r>
          </a:p>
          <a:p>
            <a:pPr marL="365760" indent="-256032" algn="just" eaLnBrk="1" fontAlgn="auto" hangingPunct="1">
              <a:spcAft>
                <a:spcPts val="0"/>
              </a:spcAft>
              <a:buFont typeface="Wingdings 3"/>
              <a:buChar char=""/>
              <a:defRPr/>
            </a:pPr>
            <a:r>
              <a:rPr lang="az-Latn-AZ" dirty="0" smtClean="0"/>
              <a:t>Ekstradisiya məqsədi ilə həbs olunma və ya saxlanılma zamanı, saxlanılma müddətinə dair müvafiq qanuni müddəanın olmaması</a:t>
            </a:r>
          </a:p>
          <a:p>
            <a:pPr marL="365760" indent="-256032" algn="just" eaLnBrk="1" fontAlgn="auto" hangingPunct="1">
              <a:spcAft>
                <a:spcPts val="0"/>
              </a:spcAft>
              <a:buFont typeface="Wingdings 3"/>
              <a:buChar char=""/>
              <a:defRPr/>
            </a:pPr>
            <a:r>
              <a:rPr lang="az-Latn-AZ" dirty="0" smtClean="0"/>
              <a:t>Cinayət Prosseual Məcəllə 158-ci m</a:t>
            </a:r>
          </a:p>
          <a:p>
            <a:pPr marL="365760" indent="-256032" algn="just" eaLnBrk="1" fontAlgn="auto" hangingPunct="1">
              <a:spcAft>
                <a:spcPts val="0"/>
              </a:spcAft>
              <a:buFont typeface="Wingdings 3"/>
              <a:buChar char=""/>
              <a:defRPr/>
            </a:pPr>
            <a:r>
              <a:rPr lang="az-Latn-AZ" dirty="0" smtClean="0"/>
              <a:t>M-5.4 Həbsin qanuniliyinin nəzərdən keçirilməsi üçün yerli müdafiə vasitələri</a:t>
            </a:r>
          </a:p>
          <a:p>
            <a:pPr marL="365760" indent="-256032" algn="just" eaLnBrk="1" fontAlgn="auto" hangingPunct="1">
              <a:spcAft>
                <a:spcPts val="0"/>
              </a:spcAft>
              <a:buFont typeface="Wingdings 3"/>
              <a:buChar char=""/>
              <a:defRPr/>
            </a:pPr>
            <a:r>
              <a:rPr lang="az-Latn-AZ" dirty="0" smtClean="0"/>
              <a:t>Cinayət prosessual məcəllə 449-451-baxmayaraq ki, şəxs prokuror orqanın qərarı ilə həbs edilməyibsə bu maddələr üzrə həbsin  qanuniliyi sübut edilə bilər? Burada prokurorluq orqanlarının hərəkət və qərarlarında yerli məhkəmələrə şikayət hüququ nəzərdə tutulur</a:t>
            </a:r>
          </a:p>
          <a:p>
            <a:pPr marL="365760" indent="-256032" algn="just" eaLnBrk="1" fontAlgn="auto" hangingPunct="1">
              <a:spcAft>
                <a:spcPts val="0"/>
              </a:spcAft>
              <a:buFont typeface="Wingdings 3"/>
              <a:buChar char=""/>
              <a:defRPr/>
            </a:pPr>
            <a:r>
              <a:rPr lang="az-Latn-AZ" dirty="0" smtClean="0"/>
              <a:t>M-6-</a:t>
            </a:r>
            <a:r>
              <a:rPr lang="az-Latn-AZ" i="1" dirty="0" smtClean="0"/>
              <a:t>rationae materiae </a:t>
            </a:r>
            <a:r>
              <a:rPr lang="az-Latn-AZ" dirty="0" smtClean="0"/>
              <a:t>uyğun deyil, belə ki xaricinin ölkəyə gəlməsi, ölkədə qalması və ya deportasiyası bu maddənin tətbiqinə aid deyil</a:t>
            </a:r>
          </a:p>
          <a:p>
            <a:pPr marL="365760" indent="-256032" algn="just" eaLnBrk="1" fontAlgn="auto" hangingPunct="1">
              <a:spcAft>
                <a:spcPts val="0"/>
              </a:spcAft>
              <a:buFont typeface="Wingdings 3"/>
              <a:buChar char=""/>
              <a:defRPr/>
            </a:pPr>
            <a:r>
              <a:rPr lang="az-Latn-AZ" dirty="0" smtClean="0"/>
              <a:t>7-ci Protokolun 1-ci maddəsi (</a:t>
            </a:r>
            <a:r>
              <a:rPr lang="en-US" dirty="0" err="1" smtClean="0"/>
              <a:t>Əcnəbilərin</a:t>
            </a:r>
            <a:r>
              <a:rPr lang="en-US" dirty="0" smtClean="0"/>
              <a:t> </a:t>
            </a:r>
            <a:r>
              <a:rPr lang="en-US" dirty="0" err="1" smtClean="0"/>
              <a:t>çıxarılmasına</a:t>
            </a:r>
            <a:r>
              <a:rPr lang="en-US" dirty="0" smtClean="0"/>
              <a:t> </a:t>
            </a:r>
            <a:r>
              <a:rPr lang="en-US" dirty="0" err="1" smtClean="0"/>
              <a:t>dair</a:t>
            </a:r>
            <a:r>
              <a:rPr lang="en-US" dirty="0" smtClean="0"/>
              <a:t> </a:t>
            </a:r>
            <a:r>
              <a:rPr lang="en-US" dirty="0" err="1" smtClean="0"/>
              <a:t>prosedur</a:t>
            </a:r>
            <a:r>
              <a:rPr lang="en-US" dirty="0" smtClean="0"/>
              <a:t> </a:t>
            </a:r>
            <a:r>
              <a:rPr lang="en-US" dirty="0" err="1" smtClean="0"/>
              <a:t>təminatlar</a:t>
            </a:r>
            <a:r>
              <a:rPr lang="az-Latn-AZ" dirty="0" smtClean="0"/>
              <a:t>)</a:t>
            </a:r>
          </a:p>
          <a:p>
            <a:pPr marL="365760" indent="-256032" algn="just" eaLnBrk="1" fontAlgn="auto" hangingPunct="1">
              <a:spcAft>
                <a:spcPts val="0"/>
              </a:spcAft>
              <a:buFont typeface="Wingdings 3"/>
              <a:buChar char=""/>
              <a:defRPr/>
            </a:pPr>
            <a:r>
              <a:rPr lang="az-Latn-AZ" dirty="0" smtClean="0"/>
              <a:t>4-cü Protokolun 3-cü maddəsi (</a:t>
            </a:r>
            <a:r>
              <a:rPr lang="en-US" dirty="0" err="1" smtClean="0"/>
              <a:t>Vətəndaşların</a:t>
            </a:r>
            <a:r>
              <a:rPr lang="en-US" dirty="0" smtClean="0"/>
              <a:t> </a:t>
            </a:r>
            <a:r>
              <a:rPr lang="en-US" dirty="0" err="1" smtClean="0"/>
              <a:t>məcburi</a:t>
            </a:r>
            <a:r>
              <a:rPr lang="en-US" dirty="0" smtClean="0"/>
              <a:t> </a:t>
            </a:r>
            <a:r>
              <a:rPr lang="en-US" dirty="0" err="1" smtClean="0"/>
              <a:t>çıxarılmasının</a:t>
            </a:r>
            <a:r>
              <a:rPr lang="en-US" dirty="0" smtClean="0"/>
              <a:t> </a:t>
            </a:r>
            <a:r>
              <a:rPr lang="en-US" dirty="0" err="1" smtClean="0"/>
              <a:t>qadağan</a:t>
            </a:r>
            <a:r>
              <a:rPr lang="en-US" dirty="0" smtClean="0"/>
              <a:t> </a:t>
            </a:r>
            <a:r>
              <a:rPr lang="en-US" dirty="0" err="1" smtClean="0"/>
              <a:t>olunması</a:t>
            </a:r>
            <a:r>
              <a:rPr lang="az-Latn-AZ" dirty="0" smtClean="0"/>
              <a:t>)</a:t>
            </a:r>
          </a:p>
          <a:p>
            <a:pPr marL="365760" indent="-256032" eaLnBrk="1" fontAlgn="auto" hangingPunct="1">
              <a:spcAft>
                <a:spcPts val="0"/>
              </a:spcAft>
              <a:buFont typeface="Wingdings 3"/>
              <a:buChar char=""/>
              <a:defRPr/>
            </a:pPr>
            <a:endParaRPr lang="en-US" dirty="0"/>
          </a:p>
        </p:txBody>
      </p:sp>
      <p:sp>
        <p:nvSpPr>
          <p:cNvPr id="49155" name="Date Placeholder 2"/>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endParaRPr lang="en-US" dirty="0" smtClean="0"/>
          </a:p>
        </p:txBody>
      </p:sp>
      <p:sp>
        <p:nvSpPr>
          <p:cNvPr id="49156"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02438EDA-479E-4EE0-B3DF-51922CC91DE6}" type="slidenum">
              <a:rPr lang="en-US" smtClean="0"/>
              <a:pPr fontAlgn="base">
                <a:spcBef>
                  <a:spcPct val="0"/>
                </a:spcBef>
                <a:spcAft>
                  <a:spcPct val="0"/>
                </a:spcAft>
                <a:defRPr/>
              </a:pPr>
              <a:t>40</a:t>
            </a:fld>
            <a:endParaRPr lang="en-US" smtClean="0"/>
          </a:p>
        </p:txBody>
      </p:sp>
      <p:sp>
        <p:nvSpPr>
          <p:cNvPr id="5" name="Title 4"/>
          <p:cNvSpPr>
            <a:spLocks noGrp="1"/>
          </p:cNvSpPr>
          <p:nvPr>
            <p:ph type="title"/>
          </p:nvPr>
        </p:nvSpPr>
        <p:spPr/>
        <p:txBody>
          <a:bodyPr>
            <a:normAutofit fontScale="90000"/>
          </a:bodyPr>
          <a:lstStyle/>
          <a:p>
            <a:pPr eaLnBrk="1" fontAlgn="auto" hangingPunct="1">
              <a:spcAft>
                <a:spcPts val="0"/>
              </a:spcAft>
              <a:defRPr/>
            </a:pPr>
            <a:r>
              <a:rPr lang="az-Latn-AZ" dirty="0" smtClean="0"/>
              <a:t>Konvensiyanın digər maddələri üzrə Məhkəmənin qərarı</a:t>
            </a:r>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65760" indent="-256032" algn="just" eaLnBrk="1" fontAlgn="auto" hangingPunct="1">
              <a:spcAft>
                <a:spcPts val="0"/>
              </a:spcAft>
              <a:buFont typeface="Wingdings 3"/>
              <a:buChar char=""/>
              <a:defRPr/>
            </a:pPr>
            <a:r>
              <a:rPr lang="az-Latn-AZ" dirty="0" smtClean="0"/>
              <a:t>Yerli müdafiə vasitələrinin səmərəliyi (m-13):</a:t>
            </a:r>
          </a:p>
          <a:p>
            <a:pPr marL="365760" indent="-256032" algn="just" eaLnBrk="1" fontAlgn="auto" hangingPunct="1">
              <a:spcAft>
                <a:spcPts val="0"/>
              </a:spcAft>
              <a:buFont typeface="Wingdings 3"/>
              <a:buChar char=""/>
              <a:defRPr/>
            </a:pPr>
            <a:r>
              <a:rPr lang="az-Latn-AZ" dirty="0" smtClean="0"/>
              <a:t>Səlahiyyətli orqanların hərəkəti və ya hərəkətsizliyi ilə müdafiə vasitələrdən istifadənin qarşısı almamalıdır </a:t>
            </a:r>
            <a:r>
              <a:rPr lang="az-Latn-AZ" i="1" dirty="0" smtClean="0"/>
              <a:t>(Aksoy Türkiyəyə qarşı)</a:t>
            </a:r>
          </a:p>
          <a:p>
            <a:pPr marL="365760" indent="-256032" algn="just" eaLnBrk="1" fontAlgn="auto" hangingPunct="1">
              <a:spcAft>
                <a:spcPts val="0"/>
              </a:spcAft>
              <a:buFont typeface="Wingdings 3"/>
              <a:buChar char=""/>
              <a:defRPr/>
            </a:pPr>
            <a:r>
              <a:rPr lang="az-Latn-AZ" dirty="0" smtClean="0"/>
              <a:t>13-cü maddədə nəzərdə tutulan səmərəlik heç də ərizəçi üçün əlverişi nəticənin əldə olunacağına zəmanət vermir </a:t>
            </a:r>
            <a:r>
              <a:rPr lang="az-Latn-AZ" i="1" dirty="0" smtClean="0"/>
              <a:t>(Conka Belçikaya qarşı)</a:t>
            </a:r>
          </a:p>
          <a:p>
            <a:pPr marL="365760" indent="-256032" algn="just" eaLnBrk="1" fontAlgn="auto" hangingPunct="1">
              <a:spcAft>
                <a:spcPts val="0"/>
              </a:spcAft>
              <a:buFont typeface="Wingdings 3"/>
              <a:buChar char=""/>
              <a:defRPr/>
            </a:pPr>
            <a:r>
              <a:rPr lang="az-Latn-AZ" dirty="0" smtClean="0"/>
              <a:t>Yerli məhkəmələrin səmərəli araşdırma aparmaması</a:t>
            </a:r>
          </a:p>
          <a:p>
            <a:pPr marL="365760" indent="-256032" algn="just" eaLnBrk="1" fontAlgn="auto" hangingPunct="1">
              <a:spcAft>
                <a:spcPts val="0"/>
              </a:spcAft>
              <a:buFont typeface="Wingdings 3"/>
              <a:buNone/>
              <a:defRPr/>
            </a:pPr>
            <a:endParaRPr lang="az-Latn-AZ" dirty="0" smtClean="0"/>
          </a:p>
          <a:p>
            <a:pPr marL="365760" indent="-256032" eaLnBrk="1" fontAlgn="auto" hangingPunct="1">
              <a:spcAft>
                <a:spcPts val="0"/>
              </a:spcAft>
              <a:buFont typeface="Wingdings 3"/>
              <a:buChar char=""/>
              <a:defRPr/>
            </a:pPr>
            <a:r>
              <a:rPr lang="az-Latn-AZ" dirty="0" smtClean="0"/>
              <a:t>Mənəvi ziyana görə 16000 avro</a:t>
            </a:r>
          </a:p>
          <a:p>
            <a:pPr marL="365760" indent="-256032" eaLnBrk="1" fontAlgn="auto" hangingPunct="1">
              <a:spcAft>
                <a:spcPts val="0"/>
              </a:spcAft>
              <a:buFont typeface="Wingdings 3"/>
              <a:buChar char=""/>
              <a:defRPr/>
            </a:pPr>
            <a:r>
              <a:rPr lang="az-Latn-AZ" dirty="0" smtClean="0"/>
              <a:t>Digər xərclərə görə 2500 avro</a:t>
            </a:r>
            <a:endParaRPr lang="en-US" dirty="0" smtClean="0"/>
          </a:p>
          <a:p>
            <a:pPr marL="365760" indent="-256032" algn="just" eaLnBrk="1" fontAlgn="auto" hangingPunct="1">
              <a:spcAft>
                <a:spcPts val="0"/>
              </a:spcAft>
              <a:buFont typeface="Wingdings 3"/>
              <a:buChar char=""/>
              <a:defRPr/>
            </a:pPr>
            <a:endParaRPr lang="az-Latn-AZ" dirty="0" smtClean="0"/>
          </a:p>
          <a:p>
            <a:pPr marL="365760" indent="-256032" eaLnBrk="1" fontAlgn="auto" hangingPunct="1">
              <a:spcAft>
                <a:spcPts val="0"/>
              </a:spcAft>
              <a:buFont typeface="Wingdings 3"/>
              <a:buChar char=""/>
              <a:defRPr/>
            </a:pPr>
            <a:endParaRPr lang="az-Latn-AZ" dirty="0" smtClean="0"/>
          </a:p>
        </p:txBody>
      </p:sp>
      <p:sp>
        <p:nvSpPr>
          <p:cNvPr id="50180"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FC16F1CE-5B7C-4B2A-8AB2-DC9048574AF6}" type="slidenum">
              <a:rPr lang="en-US" smtClean="0"/>
              <a:pPr fontAlgn="base">
                <a:spcBef>
                  <a:spcPct val="0"/>
                </a:spcBef>
                <a:spcAft>
                  <a:spcPct val="0"/>
                </a:spcAft>
                <a:defRPr/>
              </a:pPr>
              <a:t>41</a:t>
            </a:fld>
            <a:endParaRPr lang="en-US" smtClean="0"/>
          </a:p>
        </p:txBody>
      </p:sp>
      <p:sp>
        <p:nvSpPr>
          <p:cNvPr id="5" name="Title 4"/>
          <p:cNvSpPr>
            <a:spLocks noGrp="1"/>
          </p:cNvSpPr>
          <p:nvPr>
            <p:ph type="title"/>
          </p:nvPr>
        </p:nvSpPr>
        <p:spPr/>
        <p:txBody>
          <a:bodyPr/>
          <a:lstStyle/>
          <a:p>
            <a:pPr eaLnBrk="1" fontAlgn="auto" hangingPunct="1">
              <a:spcAft>
                <a:spcPts val="0"/>
              </a:spcAft>
              <a:defRPr/>
            </a:pPr>
            <a:r>
              <a:rPr lang="az-Latn-AZ" dirty="0" smtClean="0"/>
              <a:t>Məhkəmənin qərarı</a:t>
            </a:r>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eaLnBrk="1" hangingPunct="1"/>
            <a:endParaRPr lang="az-Latn-AZ" altLang="en-US" smtClean="0"/>
          </a:p>
          <a:p>
            <a:pPr algn="just" eaLnBrk="1" hangingPunct="1"/>
            <a:endParaRPr lang="az-Latn-AZ" altLang="en-US" smtClean="0"/>
          </a:p>
          <a:p>
            <a:pPr algn="just" eaLnBrk="1" hangingPunct="1"/>
            <a:r>
              <a:rPr lang="az-Latn-AZ" altLang="en-US" smtClean="0"/>
              <a:t>Bu işlərdəki qeyd olunan hadisələrinin 2002-ci il 15 aprel tarixindən əvvəl baş verməsi səbəbindən AİHM ərizələri </a:t>
            </a:r>
            <a:r>
              <a:rPr lang="az-Latn-AZ" altLang="en-US" i="1" smtClean="0"/>
              <a:t>rationae temporis</a:t>
            </a:r>
            <a:r>
              <a:rPr lang="az-Latn-AZ" altLang="en-US" smtClean="0"/>
              <a:t> yurisdiksiyasına düşmədikləri üçün baxılmamış saxlamışdır</a:t>
            </a:r>
            <a:endParaRPr lang="en-US" altLang="en-US" smtClean="0"/>
          </a:p>
        </p:txBody>
      </p:sp>
      <p:sp>
        <p:nvSpPr>
          <p:cNvPr id="51203" name="Date Placeholder 2"/>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endParaRPr lang="en-US" dirty="0" smtClean="0"/>
          </a:p>
        </p:txBody>
      </p:sp>
      <p:sp>
        <p:nvSpPr>
          <p:cNvPr id="51204"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195FFFF1-FA25-47EE-998C-5F6B286EFA85}" type="slidenum">
              <a:rPr lang="en-US" smtClean="0"/>
              <a:pPr fontAlgn="base">
                <a:spcBef>
                  <a:spcPct val="0"/>
                </a:spcBef>
                <a:spcAft>
                  <a:spcPct val="0"/>
                </a:spcAft>
                <a:defRPr/>
              </a:pPr>
              <a:t>42</a:t>
            </a:fld>
            <a:endParaRPr lang="en-US" smtClean="0"/>
          </a:p>
        </p:txBody>
      </p:sp>
      <p:sp>
        <p:nvSpPr>
          <p:cNvPr id="5" name="Title 4"/>
          <p:cNvSpPr>
            <a:spLocks noGrp="1"/>
          </p:cNvSpPr>
          <p:nvPr>
            <p:ph type="title"/>
          </p:nvPr>
        </p:nvSpPr>
        <p:spPr/>
        <p:txBody>
          <a:bodyPr>
            <a:noAutofit/>
          </a:bodyPr>
          <a:lstStyle/>
          <a:p>
            <a:pPr eaLnBrk="1" fontAlgn="auto" hangingPunct="1">
              <a:spcAft>
                <a:spcPts val="0"/>
              </a:spcAft>
              <a:defRPr/>
            </a:pPr>
            <a:r>
              <a:rPr lang="az-Latn-AZ" sz="2800" dirty="0" smtClean="0"/>
              <a:t>Maksimov, Paşayev, Qaziyev, Quliyev və Ramazanov Azərbaycana qarşı </a:t>
            </a:r>
            <a:endParaRPr lang="en-US" sz="2800" dirty="0">
              <a:solidFill>
                <a:srgbClr val="FFFF00"/>
              </a:solidFill>
            </a:endParaRP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endParaRPr lang="az-Latn-AZ" altLang="en-US" sz="3200" smtClean="0"/>
          </a:p>
          <a:p>
            <a:pPr eaLnBrk="1" hangingPunct="1"/>
            <a:r>
              <a:rPr lang="az-Latn-AZ" altLang="en-US" sz="3200" smtClean="0"/>
              <a:t>23 iyun 2005-ci il</a:t>
            </a:r>
          </a:p>
          <a:p>
            <a:pPr eaLnBrk="1" hangingPunct="1"/>
            <a:endParaRPr lang="az-Latn-AZ" altLang="en-US" sz="3200" smtClean="0"/>
          </a:p>
          <a:p>
            <a:pPr eaLnBrk="1" hangingPunct="1"/>
            <a:r>
              <a:rPr lang="az-Latn-AZ" altLang="en-US" sz="3200" smtClean="0"/>
              <a:t>Vəkil- E. Osmanov</a:t>
            </a:r>
          </a:p>
          <a:p>
            <a:pPr eaLnBrk="1" hangingPunct="1"/>
            <a:endParaRPr lang="az-Latn-AZ" altLang="en-US" sz="3200" smtClean="0"/>
          </a:p>
          <a:p>
            <a:pPr eaLnBrk="1" hangingPunct="1"/>
            <a:r>
              <a:rPr lang="az-Latn-AZ" altLang="en-US" sz="3200" smtClean="0"/>
              <a:t>Həbsdə olarkən döyülmə halları və təhqir olunma</a:t>
            </a:r>
          </a:p>
        </p:txBody>
      </p:sp>
      <p:sp>
        <p:nvSpPr>
          <p:cNvPr id="5222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2F237DC7-75DB-4CDB-B612-06D7B03FEC6F}" type="slidenum">
              <a:rPr lang="en-US" smtClean="0"/>
              <a:pPr fontAlgn="base">
                <a:spcBef>
                  <a:spcPct val="0"/>
                </a:spcBef>
                <a:spcAft>
                  <a:spcPct val="0"/>
                </a:spcAft>
                <a:defRPr/>
              </a:pPr>
              <a:t>43</a:t>
            </a:fld>
            <a:endParaRPr lang="en-US" smtClean="0"/>
          </a:p>
        </p:txBody>
      </p:sp>
      <p:sp>
        <p:nvSpPr>
          <p:cNvPr id="5" name="Title 4"/>
          <p:cNvSpPr>
            <a:spLocks noGrp="1"/>
          </p:cNvSpPr>
          <p:nvPr>
            <p:ph type="title"/>
          </p:nvPr>
        </p:nvSpPr>
        <p:spPr/>
        <p:txBody>
          <a:bodyPr>
            <a:normAutofit fontScale="90000"/>
          </a:bodyPr>
          <a:lstStyle/>
          <a:p>
            <a:pPr eaLnBrk="1" fontAlgn="auto" hangingPunct="1">
              <a:spcAft>
                <a:spcPts val="0"/>
              </a:spcAft>
              <a:defRPr/>
            </a:pPr>
            <a:r>
              <a:rPr lang="az-Latn-AZ" sz="4400" dirty="0" smtClean="0"/>
              <a:t>Kunqurova Azərbaycana qarşı</a:t>
            </a:r>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6096000"/>
          </a:xfrm>
        </p:spPr>
        <p:txBody>
          <a:bodyPr/>
          <a:lstStyle/>
          <a:p>
            <a:pPr algn="just" eaLnBrk="1" hangingPunct="1"/>
            <a:endParaRPr lang="az-Latn-AZ" altLang="en-US" sz="2000" smtClean="0"/>
          </a:p>
          <a:p>
            <a:pPr algn="just" eaLnBrk="1" hangingPunct="1"/>
            <a:r>
              <a:rPr lang="az-Latn-AZ" altLang="en-US" sz="2000" smtClean="0"/>
              <a:t>Yerli müdafiə vasitələrinin tükənməməsi</a:t>
            </a:r>
          </a:p>
          <a:p>
            <a:pPr algn="just" eaLnBrk="1" hangingPunct="1"/>
            <a:r>
              <a:rPr lang="az-Latn-AZ" altLang="en-US" sz="2000" smtClean="0"/>
              <a:t>Yerli müdafiə vasitələrinin faydasız və səmərəsiz olacağına dair şübhələr bu cür vasitələrdən istifadədən imtina olunmasına səbəb ola bilməz </a:t>
            </a:r>
            <a:r>
              <a:rPr lang="az-Latn-AZ" altLang="en-US" sz="2000" i="1" smtClean="0"/>
              <a:t>(Kemerov Bolqarıstana qarşı)</a:t>
            </a:r>
          </a:p>
          <a:p>
            <a:pPr algn="just" eaLnBrk="1" hangingPunct="1"/>
            <a:r>
              <a:rPr lang="az-Latn-AZ" altLang="en-US" sz="2000" smtClean="0"/>
              <a:t>Hər bir həbs olunan şəxs ona aydın olan, texniki olmayan dildə onun həbsinin əsas hüquqi və faktiki əsasları barədə məlumatlandırılmalıdır </a:t>
            </a:r>
            <a:r>
              <a:rPr lang="az-Latn-AZ" altLang="en-US" sz="2000" i="1" smtClean="0"/>
              <a:t>(D.D. Polşaya qarşı)</a:t>
            </a:r>
          </a:p>
          <a:p>
            <a:pPr algn="just" eaLnBrk="1" hangingPunct="1"/>
            <a:r>
              <a:rPr lang="az-Latn-AZ" altLang="en-US" sz="2000" smtClean="0"/>
              <a:t>Verilən məlumatın məzmunu və dəqiqliyinin kifayətedici olub-olmadığı hər bir işin xüsusi əlamətlərinə uyğun olaraq qiymətləndirilməlidir </a:t>
            </a:r>
            <a:r>
              <a:rPr lang="az-Latn-AZ" altLang="en-US" sz="2000" i="1" smtClean="0"/>
              <a:t>(Campbel və Hartley Birləşmiş Krallığa qarşı)</a:t>
            </a:r>
          </a:p>
          <a:p>
            <a:pPr algn="just" eaLnBrk="1" hangingPunct="1"/>
            <a:r>
              <a:rPr lang="az-Latn-AZ" altLang="en-US" sz="2000" i="1" smtClean="0"/>
              <a:t>Nullum crimen, nulla poena sine lege (</a:t>
            </a:r>
            <a:r>
              <a:rPr lang="az-Latn-AZ" altLang="en-US" sz="2000" smtClean="0"/>
              <a:t>şəxs həbs edilərkən şübhəli və ya təqsirli bilindiyi əməl qüvvədə olan qanunvericiliyə görə cinayət hesab edilməli və təyin edilən cəza qanunla təyin edilmiş cəzadan ağır olmamalıdır - </a:t>
            </a:r>
            <a:r>
              <a:rPr lang="az-Latn-AZ" altLang="en-US" sz="2000" i="1" smtClean="0"/>
              <a:t>Troyanovski və Roqosz Polşaya qarşı</a:t>
            </a:r>
            <a:r>
              <a:rPr lang="az-Latn-AZ" altLang="en-US" sz="2000" smtClean="0"/>
              <a:t>)</a:t>
            </a:r>
            <a:endParaRPr lang="en-US" altLang="en-US" sz="2000" smtClean="0"/>
          </a:p>
        </p:txBody>
      </p:sp>
      <p:sp>
        <p:nvSpPr>
          <p:cNvPr id="53252"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D4D84389-F2CF-41FD-BB6E-83F9720F1364}" type="slidenum">
              <a:rPr lang="en-US" smtClean="0"/>
              <a:pPr fontAlgn="base">
                <a:spcBef>
                  <a:spcPct val="0"/>
                </a:spcBef>
                <a:spcAft>
                  <a:spcPct val="0"/>
                </a:spcAft>
                <a:defRPr/>
              </a:pPr>
              <a:t>44</a:t>
            </a:fld>
            <a:endParaRPr lang="en-US" smtClean="0"/>
          </a:p>
        </p:txBody>
      </p:sp>
      <p:sp>
        <p:nvSpPr>
          <p:cNvPr id="5" name="Title 4"/>
          <p:cNvSpPr>
            <a:spLocks noGrp="1"/>
          </p:cNvSpPr>
          <p:nvPr>
            <p:ph type="title"/>
          </p:nvPr>
        </p:nvSpPr>
        <p:spPr>
          <a:xfrm>
            <a:off x="457200" y="0"/>
            <a:ext cx="8229600" cy="914400"/>
          </a:xfrm>
        </p:spPr>
        <p:txBody>
          <a:bodyPr/>
          <a:lstStyle/>
          <a:p>
            <a:pPr eaLnBrk="1" fontAlgn="auto" hangingPunct="1">
              <a:spcAft>
                <a:spcPts val="0"/>
              </a:spcAft>
              <a:defRPr/>
            </a:pPr>
            <a:r>
              <a:rPr lang="az-Latn-AZ" dirty="0" smtClean="0"/>
              <a:t>Məhkəmə araşdırması</a:t>
            </a:r>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700"/>
          </a:xfrm>
        </p:spPr>
        <p:txBody>
          <a:bodyPr>
            <a:normAutofit lnSpcReduction="10000"/>
          </a:bodyPr>
          <a:lstStyle/>
          <a:p>
            <a:pPr marL="365760" indent="-256032" algn="just" eaLnBrk="1" fontAlgn="auto" hangingPunct="1">
              <a:spcAft>
                <a:spcPts val="0"/>
              </a:spcAft>
              <a:buFont typeface="Wingdings 3"/>
              <a:buChar char=""/>
              <a:defRPr/>
            </a:pPr>
            <a:r>
              <a:rPr lang="az-Latn-AZ" sz="2000" dirty="0" smtClean="0"/>
              <a:t>Maddə 3 (İşgəncələrin qadağan olunması),</a:t>
            </a:r>
          </a:p>
          <a:p>
            <a:pPr marL="365760" indent="-256032" algn="just" eaLnBrk="1" fontAlgn="auto" hangingPunct="1">
              <a:spcAft>
                <a:spcPts val="0"/>
              </a:spcAft>
              <a:buFont typeface="Wingdings 3"/>
              <a:buChar char=""/>
              <a:defRPr/>
            </a:pPr>
            <a:r>
              <a:rPr lang="az-Latn-AZ" sz="2000" dirty="0" smtClean="0"/>
              <a:t>Maddə 5.1 (həbsin qanuniliyi),</a:t>
            </a:r>
          </a:p>
          <a:p>
            <a:pPr marL="365760" indent="-256032" algn="just" eaLnBrk="1" fontAlgn="auto" hangingPunct="1">
              <a:spcAft>
                <a:spcPts val="0"/>
              </a:spcAft>
              <a:buFont typeface="Wingdings 3"/>
              <a:buChar char=""/>
              <a:defRPr/>
            </a:pPr>
            <a:r>
              <a:rPr lang="az-Latn-AZ" sz="2000" dirty="0" smtClean="0"/>
              <a:t>Maddə 5.2 (həbsin səbəblərinin və ittihamların aydın dildə izahı), </a:t>
            </a:r>
          </a:p>
          <a:p>
            <a:pPr marL="365760" indent="-256032" algn="just" eaLnBrk="1" fontAlgn="auto" hangingPunct="1">
              <a:spcAft>
                <a:spcPts val="0"/>
              </a:spcAft>
              <a:buFont typeface="Wingdings 3"/>
              <a:buChar char=""/>
              <a:defRPr/>
            </a:pPr>
            <a:r>
              <a:rPr lang="az-Latn-AZ" sz="2000" dirty="0" smtClean="0"/>
              <a:t>Maddə 6.1 (ədalətli və açıq məhkəmə araşdırması), </a:t>
            </a:r>
          </a:p>
          <a:p>
            <a:pPr marL="365760" indent="-256032" algn="just" eaLnBrk="1" fontAlgn="auto" hangingPunct="1">
              <a:spcAft>
                <a:spcPts val="0"/>
              </a:spcAft>
              <a:buFont typeface="Wingdings 3"/>
              <a:buChar char=""/>
              <a:defRPr/>
            </a:pPr>
            <a:r>
              <a:rPr lang="az-Latn-AZ" sz="2000" dirty="0" smtClean="0"/>
              <a:t>Maddə 6.2 (təqsirzilik prezumpsiyası), </a:t>
            </a:r>
          </a:p>
          <a:p>
            <a:pPr marL="365760" indent="-256032" algn="just" eaLnBrk="1" fontAlgn="auto" hangingPunct="1">
              <a:spcAft>
                <a:spcPts val="0"/>
              </a:spcAft>
              <a:buFont typeface="Wingdings 3"/>
              <a:buChar char=""/>
              <a:defRPr/>
            </a:pPr>
            <a:r>
              <a:rPr lang="az-Latn-AZ" sz="2000" dirty="0" smtClean="0"/>
              <a:t>Maddə 6.3 (müdafiə hüququ), </a:t>
            </a:r>
          </a:p>
          <a:p>
            <a:pPr marL="365760" indent="-256032" algn="just" eaLnBrk="1" fontAlgn="auto" hangingPunct="1">
              <a:spcAft>
                <a:spcPts val="0"/>
              </a:spcAft>
              <a:buFont typeface="Wingdings 3"/>
              <a:buChar char=""/>
              <a:defRPr/>
            </a:pPr>
            <a:r>
              <a:rPr lang="az-Latn-AZ" sz="2000" dirty="0" smtClean="0"/>
              <a:t>Maddə 7.1 (nullum crimen, nulla poena sine lege), </a:t>
            </a:r>
          </a:p>
          <a:p>
            <a:pPr marL="365760" indent="-256032" algn="just" eaLnBrk="1" fontAlgn="auto" hangingPunct="1">
              <a:spcAft>
                <a:spcPts val="0"/>
              </a:spcAft>
              <a:buFont typeface="Wingdings 3"/>
              <a:buChar char=""/>
              <a:defRPr/>
            </a:pPr>
            <a:r>
              <a:rPr lang="az-Latn-AZ" sz="2000" dirty="0" smtClean="0"/>
              <a:t>Maddə 13 (səmərəli hüquq müdafiə vasitələri) və </a:t>
            </a:r>
          </a:p>
          <a:p>
            <a:pPr marL="365760" indent="-256032" algn="just" eaLnBrk="1" fontAlgn="auto" hangingPunct="1">
              <a:spcAft>
                <a:spcPts val="0"/>
              </a:spcAft>
              <a:buFont typeface="Wingdings 3"/>
              <a:buChar char=""/>
              <a:defRPr/>
            </a:pPr>
            <a:r>
              <a:rPr lang="az-Latn-AZ" sz="2000" dirty="0" smtClean="0"/>
              <a:t>Maddə 14 (siyasi fikir və etnik mənsubiyyətə görə ayrıseçkiliyin qadağan olunması) </a:t>
            </a:r>
          </a:p>
          <a:p>
            <a:pPr marL="365760" indent="-256032" algn="just" eaLnBrk="1" fontAlgn="auto" hangingPunct="1">
              <a:spcAft>
                <a:spcPts val="0"/>
              </a:spcAft>
              <a:buFont typeface="Wingdings 3"/>
              <a:buChar char=""/>
              <a:defRPr/>
            </a:pPr>
            <a:r>
              <a:rPr lang="az-Latn-AZ" sz="2000" dirty="0" smtClean="0"/>
              <a:t>Şikayətlərin bir qismini məhkəmə yerli müdafiə vasitələrinin tükənməməsi və digər bir qisminin əsassız olması səbəbi ilə rədd etdi</a:t>
            </a:r>
            <a:endParaRPr lang="en-US" sz="2000" dirty="0"/>
          </a:p>
        </p:txBody>
      </p:sp>
      <p:sp>
        <p:nvSpPr>
          <p:cNvPr id="54276"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1A992C89-CCCB-4113-A774-F329A2857749}" type="slidenum">
              <a:rPr lang="en-US" smtClean="0"/>
              <a:pPr fontAlgn="base">
                <a:spcBef>
                  <a:spcPct val="0"/>
                </a:spcBef>
                <a:spcAft>
                  <a:spcPct val="0"/>
                </a:spcAft>
                <a:defRPr/>
              </a:pPr>
              <a:t>45</a:t>
            </a:fld>
            <a:endParaRPr lang="en-US" smtClean="0"/>
          </a:p>
        </p:txBody>
      </p:sp>
      <p:sp>
        <p:nvSpPr>
          <p:cNvPr id="5" name="Title 4"/>
          <p:cNvSpPr>
            <a:spLocks noGrp="1"/>
          </p:cNvSpPr>
          <p:nvPr>
            <p:ph type="title"/>
          </p:nvPr>
        </p:nvSpPr>
        <p:spPr/>
        <p:txBody>
          <a:bodyPr/>
          <a:lstStyle/>
          <a:p>
            <a:pPr eaLnBrk="1" fontAlgn="auto" hangingPunct="1">
              <a:spcAft>
                <a:spcPts val="0"/>
              </a:spcAft>
              <a:defRPr/>
            </a:pPr>
            <a:r>
              <a:rPr lang="az-Latn-AZ" dirty="0" smtClean="0"/>
              <a:t>Məhkəmə qərarı</a:t>
            </a:r>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78500"/>
          </a:xfrm>
        </p:spPr>
        <p:txBody>
          <a:bodyPr>
            <a:normAutofit/>
          </a:bodyPr>
          <a:lstStyle/>
          <a:p>
            <a:pPr marL="365760" indent="-256032" algn="just" eaLnBrk="1" fontAlgn="auto" hangingPunct="1">
              <a:spcAft>
                <a:spcPts val="0"/>
              </a:spcAft>
              <a:buFont typeface="Wingdings 3"/>
              <a:buChar char=""/>
              <a:defRPr/>
            </a:pPr>
            <a:endParaRPr lang="az-Latn-AZ" dirty="0" smtClean="0"/>
          </a:p>
          <a:p>
            <a:pPr marL="365760" indent="-256032" algn="just" eaLnBrk="1" fontAlgn="auto" hangingPunct="1">
              <a:spcAft>
                <a:spcPts val="0"/>
              </a:spcAft>
              <a:buFont typeface="Wingdings 3"/>
              <a:buNone/>
              <a:defRPr/>
            </a:pPr>
            <a:r>
              <a:rPr lang="az-Latn-AZ" sz="2800" b="1" dirty="0" smtClean="0"/>
              <a:t>	Digərləri ilə onların bizimlə davranmaq istədiyimiz tərzdə davranaq...</a:t>
            </a:r>
          </a:p>
          <a:p>
            <a:pPr marL="365760" indent="-256032" algn="just" eaLnBrk="1" fontAlgn="auto" hangingPunct="1">
              <a:spcAft>
                <a:spcPts val="0"/>
              </a:spcAft>
              <a:buFont typeface="Wingdings 3"/>
              <a:buNone/>
              <a:defRPr/>
            </a:pPr>
            <a:r>
              <a:rPr lang="az-Latn-AZ" sz="2800" b="1" dirty="0" smtClean="0"/>
              <a:t>	onlara hörmət edək ki, </a:t>
            </a:r>
          </a:p>
          <a:p>
            <a:pPr marL="365760" indent="-256032" algn="just" eaLnBrk="1" fontAlgn="auto" hangingPunct="1">
              <a:spcAft>
                <a:spcPts val="0"/>
              </a:spcAft>
              <a:buFont typeface="Wingdings 3"/>
              <a:buNone/>
              <a:defRPr/>
            </a:pPr>
            <a:r>
              <a:rPr lang="az-Latn-AZ" sz="2800" b="1" dirty="0" smtClean="0"/>
              <a:t>	qarşılıqlı hörmət qazanmış olaq,</a:t>
            </a:r>
          </a:p>
          <a:p>
            <a:pPr marL="365760" indent="-256032" algn="just" eaLnBrk="1" fontAlgn="auto" hangingPunct="1">
              <a:spcAft>
                <a:spcPts val="0"/>
              </a:spcAft>
              <a:buFont typeface="Wingdings 3"/>
              <a:buNone/>
              <a:defRPr/>
            </a:pPr>
            <a:r>
              <a:rPr lang="az-Latn-AZ" sz="2800" b="1" dirty="0" smtClean="0"/>
              <a:t>	çünki biz insanıq və hörmətli davranışa layiqiq!</a:t>
            </a:r>
          </a:p>
          <a:p>
            <a:pPr marL="365760" indent="-256032" algn="ctr" eaLnBrk="1" fontAlgn="auto" hangingPunct="1">
              <a:spcAft>
                <a:spcPts val="0"/>
              </a:spcAft>
              <a:buFont typeface="Wingdings 3"/>
              <a:buNone/>
              <a:defRPr/>
            </a:pPr>
            <a:endParaRPr lang="az-Latn-AZ" b="1" i="1" dirty="0" smtClean="0">
              <a:solidFill>
                <a:schemeClr val="bg2">
                  <a:lumMod val="50000"/>
                </a:schemeClr>
              </a:solidFill>
            </a:endParaRPr>
          </a:p>
          <a:p>
            <a:pPr marL="365760" indent="-256032" algn="ctr" eaLnBrk="1" fontAlgn="auto" hangingPunct="1">
              <a:spcAft>
                <a:spcPts val="0"/>
              </a:spcAft>
              <a:buFont typeface="Wingdings 3"/>
              <a:buNone/>
              <a:defRPr/>
            </a:pPr>
            <a:endParaRPr lang="az-Latn-AZ" b="1" i="1" dirty="0" smtClean="0">
              <a:solidFill>
                <a:schemeClr val="bg2">
                  <a:lumMod val="50000"/>
                </a:schemeClr>
              </a:solidFill>
            </a:endParaRPr>
          </a:p>
          <a:p>
            <a:pPr marL="365760" indent="-256032" algn="ctr" eaLnBrk="1" fontAlgn="auto" hangingPunct="1">
              <a:spcAft>
                <a:spcPts val="0"/>
              </a:spcAft>
              <a:buFont typeface="Wingdings 3"/>
              <a:buNone/>
              <a:defRPr/>
            </a:pPr>
            <a:r>
              <a:rPr lang="az-Latn-AZ" b="1" i="1" dirty="0" smtClean="0">
                <a:solidFill>
                  <a:schemeClr val="bg2">
                    <a:lumMod val="50000"/>
                  </a:schemeClr>
                </a:solidFill>
              </a:rPr>
              <a:t>DİQQƏTİNİZƏ GÖRƏ TƏŞƏKKÜR EDİRƏM</a:t>
            </a:r>
            <a:endParaRPr lang="en-US" b="1" i="1" dirty="0">
              <a:solidFill>
                <a:schemeClr val="bg2">
                  <a:lumMod val="50000"/>
                </a:schemeClr>
              </a:solidFill>
            </a:endParaRPr>
          </a:p>
        </p:txBody>
      </p:sp>
      <p:sp>
        <p:nvSpPr>
          <p:cNvPr id="55300"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DDFF6A76-9CEF-47E8-ABC1-EFADF8A75FE1}" type="slidenum">
              <a:rPr lang="en-US" smtClean="0"/>
              <a:pPr fontAlgn="base">
                <a:spcBef>
                  <a:spcPct val="0"/>
                </a:spcBef>
                <a:spcAft>
                  <a:spcPct val="0"/>
                </a:spcAft>
                <a:defRPr/>
              </a:pPr>
              <a:t>46</a:t>
            </a:fld>
            <a:endParaRPr lang="en-US" smtClean="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Scale>
                                      <p:cBhvr>
                                        <p:cTn id="7" dur="2000" decel="50000" fill="hold">
                                          <p:stCondLst>
                                            <p:cond delay="0"/>
                                          </p:stCondLst>
                                        </p:cTn>
                                        <p:tgtEl>
                                          <p:spTgt spid="2">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2">
                                            <p:txEl>
                                              <p:pRg st="1" end="1"/>
                                            </p:txEl>
                                          </p:spTgt>
                                        </p:tgtEl>
                                        <p:attrNameLst>
                                          <p:attrName>ppt_x</p:attrName>
                                          <p:attrName>ppt_y</p:attrName>
                                        </p:attrNameLst>
                                      </p:cBhvr>
                                    </p:animMotion>
                                    <p:animEffect transition="in" filter="fade">
                                      <p:cBhvr>
                                        <p:cTn id="9" dur="2000"/>
                                        <p:tgtEl>
                                          <p:spTgt spid="2">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Scale>
                                      <p:cBhvr>
                                        <p:cTn id="14" dur="2000" decel="50000" fill="hold">
                                          <p:stCondLst>
                                            <p:cond delay="0"/>
                                          </p:stCondLst>
                                        </p:cTn>
                                        <p:tgtEl>
                                          <p:spTgt spid="2">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2">
                                            <p:txEl>
                                              <p:pRg st="2" end="2"/>
                                            </p:txEl>
                                          </p:spTgt>
                                        </p:tgtEl>
                                        <p:attrNameLst>
                                          <p:attrName>ppt_x</p:attrName>
                                          <p:attrName>ppt_y</p:attrName>
                                        </p:attrNameLst>
                                      </p:cBhvr>
                                    </p:animMotion>
                                    <p:animEffect transition="in" filter="fade">
                                      <p:cBhvr>
                                        <p:cTn id="16" dur="2000"/>
                                        <p:tgtEl>
                                          <p:spTgt spid="2">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Scale>
                                      <p:cBhvr>
                                        <p:cTn id="21" dur="2000" decel="50000" fill="hold">
                                          <p:stCondLst>
                                            <p:cond delay="0"/>
                                          </p:stCondLst>
                                        </p:cTn>
                                        <p:tgtEl>
                                          <p:spTgt spid="2">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2000" decel="50000" fill="hold">
                                          <p:stCondLst>
                                            <p:cond delay="0"/>
                                          </p:stCondLst>
                                        </p:cTn>
                                        <p:tgtEl>
                                          <p:spTgt spid="2">
                                            <p:txEl>
                                              <p:pRg st="3" end="3"/>
                                            </p:txEl>
                                          </p:spTgt>
                                        </p:tgtEl>
                                        <p:attrNameLst>
                                          <p:attrName>ppt_x</p:attrName>
                                          <p:attrName>ppt_y</p:attrName>
                                        </p:attrNameLst>
                                      </p:cBhvr>
                                    </p:animMotion>
                                    <p:animEffect transition="in" filter="fade">
                                      <p:cBhvr>
                                        <p:cTn id="23" dur="2000"/>
                                        <p:tgtEl>
                                          <p:spTgt spid="2">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Scale>
                                      <p:cBhvr>
                                        <p:cTn id="28" dur="2000" decel="50000" fill="hold">
                                          <p:stCondLst>
                                            <p:cond delay="0"/>
                                          </p:stCondLst>
                                        </p:cTn>
                                        <p:tgtEl>
                                          <p:spTgt spid="2">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2000" decel="50000" fill="hold">
                                          <p:stCondLst>
                                            <p:cond delay="0"/>
                                          </p:stCondLst>
                                        </p:cTn>
                                        <p:tgtEl>
                                          <p:spTgt spid="2">
                                            <p:txEl>
                                              <p:pRg st="4" end="4"/>
                                            </p:txEl>
                                          </p:spTgt>
                                        </p:tgtEl>
                                        <p:attrNameLst>
                                          <p:attrName>ppt_x</p:attrName>
                                          <p:attrName>ppt_y</p:attrName>
                                        </p:attrNameLst>
                                      </p:cBhvr>
                                    </p:animMotion>
                                    <p:animEffect transition="in" filter="fade">
                                      <p:cBhvr>
                                        <p:cTn id="30" dur="2000"/>
                                        <p:tgtEl>
                                          <p:spTgt spid="2">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Scale>
                                      <p:cBhvr>
                                        <p:cTn id="35" dur="2000" decel="50000" fill="hold">
                                          <p:stCondLst>
                                            <p:cond delay="0"/>
                                          </p:stCondLst>
                                        </p:cTn>
                                        <p:tgtEl>
                                          <p:spTgt spid="2">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2000" decel="50000" fill="hold">
                                          <p:stCondLst>
                                            <p:cond delay="0"/>
                                          </p:stCondLst>
                                        </p:cTn>
                                        <p:tgtEl>
                                          <p:spTgt spid="2">
                                            <p:txEl>
                                              <p:pRg st="7" end="7"/>
                                            </p:txEl>
                                          </p:spTgt>
                                        </p:tgtEl>
                                        <p:attrNameLst>
                                          <p:attrName>ppt_x</p:attrName>
                                          <p:attrName>ppt_y</p:attrName>
                                        </p:attrNameLst>
                                      </p:cBhvr>
                                    </p:animMotion>
                                    <p:animEffect transition="in" filter="fade">
                                      <p:cBhvr>
                                        <p:cTn id="37"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334000"/>
          </a:xfrm>
        </p:spPr>
        <p:txBody>
          <a:bodyPr/>
          <a:lstStyle/>
          <a:p>
            <a:pPr algn="just" eaLnBrk="1" hangingPunct="1"/>
            <a:r>
              <a:rPr lang="en-US" altLang="en-US" sz="2800" b="1" smtClean="0"/>
              <a:t>BMT Konvensiyas</a:t>
            </a:r>
            <a:r>
              <a:rPr lang="az-Latn-AZ" altLang="en-US" sz="2800" b="1" smtClean="0"/>
              <a:t>ı </a:t>
            </a:r>
            <a:r>
              <a:rPr lang="en-US" altLang="en-US" sz="2800" b="1" smtClean="0"/>
              <a:t>(m-1)</a:t>
            </a:r>
            <a:endParaRPr lang="az-Latn-AZ" altLang="en-US" sz="2800" b="1" smtClean="0"/>
          </a:p>
          <a:p>
            <a:pPr algn="just" eaLnBrk="1" hangingPunct="1">
              <a:buFont typeface="Wingdings 3" pitchFamily="18" charset="2"/>
              <a:buNone/>
            </a:pPr>
            <a:endParaRPr lang="az-Latn-AZ" altLang="en-US" sz="2800" b="1" smtClean="0"/>
          </a:p>
          <a:p>
            <a:pPr algn="just" eaLnBrk="1" hangingPunct="1"/>
            <a:r>
              <a:rPr lang="az-Latn-AZ" altLang="en-US" sz="2800" b="1" smtClean="0"/>
              <a:t>Əsas elementlər:</a:t>
            </a:r>
          </a:p>
          <a:p>
            <a:pPr lvl="1" algn="just" eaLnBrk="1" hangingPunct="1">
              <a:buFontTx/>
              <a:buChar char="-"/>
            </a:pPr>
            <a:r>
              <a:rPr lang="az-Latn-AZ" altLang="en-US" sz="2400" smtClean="0"/>
              <a:t>Güclü fiziki və ya mənəvi ağrı və ya əzab      verilməsi</a:t>
            </a:r>
          </a:p>
          <a:p>
            <a:pPr lvl="1" algn="just" eaLnBrk="1" hangingPunct="1">
              <a:buFont typeface="Verdana" pitchFamily="34" charset="0"/>
              <a:buNone/>
            </a:pPr>
            <a:endParaRPr lang="az-Latn-AZ" altLang="en-US" sz="2400" smtClean="0"/>
          </a:p>
          <a:p>
            <a:pPr lvl="1" algn="just" eaLnBrk="1" hangingPunct="1">
              <a:buFontTx/>
              <a:buChar char="-"/>
            </a:pPr>
            <a:r>
              <a:rPr lang="az-Latn-AZ" altLang="en-US" sz="2400" smtClean="0"/>
              <a:t>Qəsdən və ya müəyyən niyyətlə əzab verilməsi</a:t>
            </a:r>
          </a:p>
          <a:p>
            <a:pPr lvl="1" algn="just" eaLnBrk="1" hangingPunct="1">
              <a:buFont typeface="Verdana" pitchFamily="34" charset="0"/>
              <a:buNone/>
            </a:pPr>
            <a:endParaRPr lang="az-Latn-AZ" altLang="en-US" sz="2400" smtClean="0"/>
          </a:p>
          <a:p>
            <a:pPr lvl="1" algn="just" eaLnBrk="1" hangingPunct="1">
              <a:buFontTx/>
              <a:buChar char="-"/>
            </a:pPr>
            <a:r>
              <a:rPr lang="az-Latn-AZ" altLang="en-US" sz="2400" smtClean="0"/>
              <a:t>Konkret məqsəd güdülməsi (məsələn, etiraf və ya məlumat almaq, cəzalandırmaq, məcbur etmək və ya qorxutmaq məqsədi)</a:t>
            </a:r>
          </a:p>
          <a:p>
            <a:pPr lvl="1" algn="just" eaLnBrk="1" hangingPunct="1">
              <a:buFontTx/>
              <a:buChar char="-"/>
            </a:pPr>
            <a:endParaRPr lang="az-Latn-AZ" altLang="en-US" sz="2400" smtClean="0"/>
          </a:p>
          <a:p>
            <a:pPr lvl="1" algn="just" eaLnBrk="1" hangingPunct="1">
              <a:buFontTx/>
              <a:buChar char="-"/>
            </a:pPr>
            <a:r>
              <a:rPr lang="az-Latn-AZ" altLang="en-US" sz="2400" smtClean="0"/>
              <a:t>Hər hansı ayrıseçkiliyə əsaslanan istənilən səbəb</a:t>
            </a:r>
          </a:p>
          <a:p>
            <a:pPr lvl="1" algn="just" eaLnBrk="1" hangingPunct="1">
              <a:buFontTx/>
              <a:buChar char="-"/>
            </a:pPr>
            <a:endParaRPr lang="az-Latn-AZ" altLang="en-US" sz="2400" smtClean="0"/>
          </a:p>
          <a:p>
            <a:pPr lvl="1" algn="just" eaLnBrk="1" hangingPunct="1">
              <a:buFont typeface="Verdana" pitchFamily="34" charset="0"/>
              <a:buNone/>
            </a:pPr>
            <a:endParaRPr lang="az-Latn-AZ" altLang="en-US" sz="2400" smtClean="0"/>
          </a:p>
          <a:p>
            <a:pPr lvl="1" algn="just" eaLnBrk="1" hangingPunct="1">
              <a:buFontTx/>
              <a:buChar char="-"/>
            </a:pPr>
            <a:endParaRPr lang="az-Latn-AZ" altLang="en-US" sz="2800" smtClean="0"/>
          </a:p>
        </p:txBody>
      </p:sp>
      <p:sp>
        <p:nvSpPr>
          <p:cNvPr id="13315" name="Date Placeholder 2"/>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endParaRPr lang="en-US" dirty="0" smtClean="0"/>
          </a:p>
        </p:txBody>
      </p:sp>
      <p:sp>
        <p:nvSpPr>
          <p:cNvPr id="13316"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A1873B10-A461-4C99-9C43-F3111D2F2D4F}" type="slidenum">
              <a:rPr lang="en-US" smtClean="0"/>
              <a:pPr fontAlgn="base">
                <a:spcBef>
                  <a:spcPct val="0"/>
                </a:spcBef>
                <a:spcAft>
                  <a:spcPct val="0"/>
                </a:spcAft>
                <a:defRPr/>
              </a:pPr>
              <a:t>5</a:t>
            </a:fld>
            <a:endParaRPr lang="en-US" smtClean="0"/>
          </a:p>
        </p:txBody>
      </p:sp>
      <p:sp>
        <p:nvSpPr>
          <p:cNvPr id="5" name="Title 4"/>
          <p:cNvSpPr>
            <a:spLocks noGrp="1"/>
          </p:cNvSpPr>
          <p:nvPr>
            <p:ph type="title"/>
          </p:nvPr>
        </p:nvSpPr>
        <p:spPr>
          <a:xfrm>
            <a:off x="457200" y="0"/>
            <a:ext cx="8229600" cy="762000"/>
          </a:xfrm>
        </p:spPr>
        <p:txBody>
          <a:bodyPr/>
          <a:lstStyle/>
          <a:p>
            <a:pPr eaLnBrk="1" fontAlgn="auto" hangingPunct="1">
              <a:spcAft>
                <a:spcPts val="0"/>
              </a:spcAft>
              <a:defRPr/>
            </a:pPr>
            <a:r>
              <a:rPr lang="az-Latn-AZ" dirty="0" smtClean="0"/>
              <a:t>İşgəncə nədir?</a:t>
            </a:r>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 calcmode="lin" valueType="num">
                                      <p:cBhvr additive="base">
                                        <p:cTn id="37"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lgn="just" eaLnBrk="1" hangingPunct="1">
              <a:buFontTx/>
              <a:buChar char="-"/>
            </a:pPr>
            <a:r>
              <a:rPr lang="az-Latn-AZ" altLang="en-US" sz="2400" smtClean="0"/>
              <a:t>Dövlətin vəzifəli şəxsi </a:t>
            </a:r>
          </a:p>
          <a:p>
            <a:pPr lvl="1" algn="just" eaLnBrk="1" hangingPunct="1">
              <a:buFont typeface="Verdana" pitchFamily="34" charset="0"/>
              <a:buNone/>
            </a:pPr>
            <a:endParaRPr lang="az-Latn-AZ" altLang="en-US" sz="2400" smtClean="0"/>
          </a:p>
          <a:p>
            <a:pPr lvl="1" algn="just" eaLnBrk="1" hangingPunct="1">
              <a:buFontTx/>
              <a:buChar char="-"/>
            </a:pPr>
            <a:r>
              <a:rPr lang="az-Latn-AZ" altLang="en-US" sz="2400" smtClean="0"/>
              <a:t>Dövlətin rəsmi şəxsi qismində çıxış edən digər şəxs</a:t>
            </a:r>
          </a:p>
          <a:p>
            <a:pPr lvl="1" algn="just" eaLnBrk="1" hangingPunct="1">
              <a:buFont typeface="Verdana" pitchFamily="34" charset="0"/>
              <a:buNone/>
            </a:pPr>
            <a:endParaRPr lang="az-Latn-AZ" altLang="en-US" sz="2400" smtClean="0"/>
          </a:p>
          <a:p>
            <a:pPr lvl="1" algn="just" eaLnBrk="1" hangingPunct="1">
              <a:buFontTx/>
              <a:buChar char="-"/>
            </a:pPr>
            <a:r>
              <a:rPr lang="az-Latn-AZ" altLang="en-US" sz="2400" smtClean="0"/>
              <a:t>Yuxarıda göstərilən şəxslərin təhriki və ya xəbərdar olmaları və ya susmaqla razılıq vermələri ilə fəaliyyət göstərən şəxslər</a:t>
            </a:r>
          </a:p>
          <a:p>
            <a:pPr eaLnBrk="1" hangingPunct="1"/>
            <a:endParaRPr lang="ru-RU" altLang="en-US" smtClean="0"/>
          </a:p>
        </p:txBody>
      </p:sp>
      <p:sp>
        <p:nvSpPr>
          <p:cNvPr id="14340"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033DC676-F1A4-4E1B-931A-B8F7609DD880}" type="slidenum">
              <a:rPr lang="en-US" smtClean="0"/>
              <a:pPr fontAlgn="base">
                <a:spcBef>
                  <a:spcPct val="0"/>
                </a:spcBef>
                <a:spcAft>
                  <a:spcPct val="0"/>
                </a:spcAft>
                <a:defRPr/>
              </a:pPr>
              <a:t>6</a:t>
            </a:fld>
            <a:endParaRPr lang="en-US" smtClean="0"/>
          </a:p>
        </p:txBody>
      </p:sp>
      <p:sp>
        <p:nvSpPr>
          <p:cNvPr id="5" name="Title 4"/>
          <p:cNvSpPr>
            <a:spLocks noGrp="1"/>
          </p:cNvSpPr>
          <p:nvPr>
            <p:ph type="title"/>
          </p:nvPr>
        </p:nvSpPr>
        <p:spPr/>
        <p:txBody>
          <a:bodyPr>
            <a:normAutofit fontScale="90000"/>
          </a:bodyPr>
          <a:lstStyle/>
          <a:p>
            <a:pPr eaLnBrk="1" fontAlgn="auto" hangingPunct="1">
              <a:spcAft>
                <a:spcPts val="0"/>
              </a:spcAft>
              <a:defRPr/>
            </a:pPr>
            <a:r>
              <a:rPr lang="az-Latn-AZ" dirty="0" smtClean="0"/>
              <a:t>İşgəncə anlayışında subyektlər dairəsi</a:t>
            </a:r>
            <a:endParaRPr lang="ru-RU"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919662"/>
          </a:xfrm>
        </p:spPr>
        <p:txBody>
          <a:bodyPr/>
          <a:lstStyle/>
          <a:p>
            <a:pPr algn="just" eaLnBrk="1" hangingPunct="1"/>
            <a:r>
              <a:rPr lang="az-Latn-AZ" altLang="en-US" sz="2800" b="1" smtClean="0"/>
              <a:t>“Qeyri-insani rəftar” </a:t>
            </a:r>
            <a:r>
              <a:rPr lang="az-Latn-AZ" altLang="en-US" sz="2800" smtClean="0"/>
              <a:t>müəyyən rəftardan irəli gələn </a:t>
            </a:r>
            <a:r>
              <a:rPr lang="az-Latn-AZ" altLang="en-US" sz="2800" b="1" smtClean="0"/>
              <a:t>fiziki və mənəvi iztirabın qeyri-sivil xaraketirini </a:t>
            </a:r>
            <a:r>
              <a:rPr lang="az-Latn-AZ" altLang="en-US" sz="2800" smtClean="0"/>
              <a:t>nəzərdə tutur-bu cür rəftar konkret şəraitdə yolverilməz olan və ya bəraət qazandırılmayan </a:t>
            </a:r>
            <a:r>
              <a:rPr lang="az-Latn-AZ" altLang="en-US" sz="2800" b="1" smtClean="0"/>
              <a:t>qəsdən</a:t>
            </a:r>
            <a:r>
              <a:rPr lang="az-Latn-AZ" altLang="en-US" sz="2800" smtClean="0"/>
              <a:t> verilən </a:t>
            </a:r>
            <a:r>
              <a:rPr lang="az-Latn-AZ" altLang="en-US" sz="2800" b="1" smtClean="0"/>
              <a:t>güclü fiziki və ya ruhi əzaba səbəb olur </a:t>
            </a:r>
            <a:r>
              <a:rPr lang="az-Latn-AZ" altLang="en-US" sz="2800" i="1" smtClean="0"/>
              <a:t>(Yunanıstan işi)</a:t>
            </a:r>
          </a:p>
          <a:p>
            <a:pPr algn="just" eaLnBrk="1" hangingPunct="1"/>
            <a:endParaRPr lang="az-Latn-AZ" altLang="en-US" sz="2800" smtClean="0"/>
          </a:p>
          <a:p>
            <a:pPr algn="just" eaLnBrk="1" hangingPunct="1"/>
            <a:r>
              <a:rPr lang="az-Latn-AZ" altLang="en-US" sz="2800" b="1" smtClean="0"/>
              <a:t>İcazə verilən sanksiyalar</a:t>
            </a:r>
            <a:r>
              <a:rPr lang="az-Latn-AZ" altLang="en-US" sz="2800" smtClean="0"/>
              <a:t>-adekvat həbs, qolların lazımi qaydada qandallanması, gözlərin göz sarğısı ilə örtülməsi və gücdən mütənasib istifadə</a:t>
            </a:r>
            <a:endParaRPr lang="en-US" altLang="en-US" sz="2800" smtClean="0"/>
          </a:p>
        </p:txBody>
      </p:sp>
      <p:sp>
        <p:nvSpPr>
          <p:cNvPr id="15364"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139BBAA6-AFB6-4438-B3C4-52718F89FFE3}" type="slidenum">
              <a:rPr lang="en-US" smtClean="0"/>
              <a:pPr fontAlgn="base">
                <a:spcBef>
                  <a:spcPct val="0"/>
                </a:spcBef>
                <a:spcAft>
                  <a:spcPct val="0"/>
                </a:spcAft>
                <a:defRPr/>
              </a:pPr>
              <a:t>7</a:t>
            </a:fld>
            <a:endParaRPr lang="en-US" smtClean="0"/>
          </a:p>
        </p:txBody>
      </p:sp>
      <p:sp>
        <p:nvSpPr>
          <p:cNvPr id="5" name="Title 4"/>
          <p:cNvSpPr>
            <a:spLocks noGrp="1"/>
          </p:cNvSpPr>
          <p:nvPr>
            <p:ph type="title"/>
          </p:nvPr>
        </p:nvSpPr>
        <p:spPr/>
        <p:txBody>
          <a:bodyPr>
            <a:normAutofit fontScale="90000"/>
          </a:bodyPr>
          <a:lstStyle/>
          <a:p>
            <a:pPr eaLnBrk="1" fontAlgn="auto" hangingPunct="1">
              <a:spcAft>
                <a:spcPts val="0"/>
              </a:spcAft>
              <a:defRPr/>
            </a:pPr>
            <a:r>
              <a:rPr lang="az-Latn-AZ" dirty="0" smtClean="0"/>
              <a:t>Qeyri-insani rəftar </a:t>
            </a:r>
            <a:r>
              <a:rPr lang="en-US" dirty="0" smtClean="0"/>
              <a:t>v</a:t>
            </a:r>
            <a:r>
              <a:rPr lang="az-Latn-AZ" dirty="0" smtClean="0"/>
              <a:t>ə cəza nədir?</a:t>
            </a:r>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365760" indent="-256032" algn="just" eaLnBrk="1" fontAlgn="auto" hangingPunct="1">
              <a:spcAft>
                <a:spcPts val="0"/>
              </a:spcAft>
              <a:buFont typeface="Wingdings 3"/>
              <a:buChar char=""/>
              <a:defRPr/>
            </a:pPr>
            <a:r>
              <a:rPr lang="az-Latn-AZ" dirty="0" smtClean="0"/>
              <a:t>Yaxalanma zamanı müqavimət göstərilməsi; zorakı davranış və ya qaçmağa cəhd</a:t>
            </a:r>
          </a:p>
          <a:p>
            <a:pPr marL="365760" indent="-256032" algn="just" eaLnBrk="1" fontAlgn="auto" hangingPunct="1">
              <a:spcAft>
                <a:spcPts val="0"/>
              </a:spcAft>
              <a:buFont typeface="Wingdings 3"/>
              <a:buChar char=""/>
              <a:defRPr/>
            </a:pPr>
            <a:r>
              <a:rPr lang="az-Latn-AZ" dirty="0" smtClean="0"/>
              <a:t>Polis əməkdaşlarının və ya digər şəxslərin fiziki toxunulmazlığına və ya bununla müqayisə oluna bilən hüquqlarına və digər bu kimi dəyərlər birbaşa təhlükə</a:t>
            </a:r>
          </a:p>
          <a:p>
            <a:pPr marL="365760" indent="-256032" algn="just" eaLnBrk="1" fontAlgn="auto" hangingPunct="1">
              <a:spcAft>
                <a:spcPts val="0"/>
              </a:spcAft>
              <a:buFont typeface="Wingdings 3"/>
              <a:buChar char=""/>
              <a:defRPr/>
            </a:pPr>
            <a:r>
              <a:rPr lang="az-Latn-AZ" dirty="0" smtClean="0"/>
              <a:t>Təhlükənin qarşısını almaq üçün hər hansı başqa ağlabatan imkanın olmaması</a:t>
            </a:r>
          </a:p>
          <a:p>
            <a:pPr marL="365760" indent="-256032" algn="just" eaLnBrk="1" fontAlgn="auto" hangingPunct="1">
              <a:spcAft>
                <a:spcPts val="0"/>
              </a:spcAft>
              <a:buFont typeface="Wingdings 3"/>
              <a:buNone/>
              <a:defRPr/>
            </a:pPr>
            <a:endParaRPr lang="az-Latn-AZ" dirty="0" smtClean="0"/>
          </a:p>
          <a:p>
            <a:pPr marL="365760" indent="-256032" algn="just" eaLnBrk="1" fontAlgn="auto" hangingPunct="1">
              <a:spcAft>
                <a:spcPts val="0"/>
              </a:spcAft>
              <a:buFont typeface="Wingdings 3"/>
              <a:buChar char=""/>
              <a:defRPr/>
            </a:pPr>
            <a:r>
              <a:rPr lang="az-Latn-AZ" dirty="0" smtClean="0"/>
              <a:t>Ziyan və xəsarətin minimuma endirilməsi</a:t>
            </a:r>
          </a:p>
          <a:p>
            <a:pPr marL="365760" indent="-256032" algn="just" eaLnBrk="1" fontAlgn="auto" hangingPunct="1">
              <a:spcAft>
                <a:spcPts val="0"/>
              </a:spcAft>
              <a:buFont typeface="Wingdings 3"/>
              <a:buChar char=""/>
              <a:defRPr/>
            </a:pPr>
            <a:r>
              <a:rPr lang="az-Latn-AZ" dirty="0" smtClean="0"/>
              <a:t>Xəsarət alan şəxslərə köməklik və tibbi yardımın göstərilməsi</a:t>
            </a:r>
          </a:p>
          <a:p>
            <a:pPr marL="365760" indent="-256032" algn="just" eaLnBrk="1" fontAlgn="auto" hangingPunct="1">
              <a:spcAft>
                <a:spcPts val="0"/>
              </a:spcAft>
              <a:buFont typeface="Wingdings 3"/>
              <a:buChar char=""/>
              <a:defRPr/>
            </a:pPr>
            <a:r>
              <a:rPr lang="az-Latn-AZ" dirty="0" smtClean="0"/>
              <a:t>Qohumlara və ya dostlara məlumat verilməsi</a:t>
            </a:r>
          </a:p>
          <a:p>
            <a:pPr marL="365760" indent="-256032" algn="just" eaLnBrk="1" fontAlgn="auto" hangingPunct="1">
              <a:spcAft>
                <a:spcPts val="0"/>
              </a:spcAft>
              <a:buFont typeface="Wingdings 3"/>
              <a:buChar char=""/>
              <a:defRPr/>
            </a:pPr>
            <a:r>
              <a:rPr lang="az-Latn-AZ" dirty="0" smtClean="0"/>
              <a:t>Rəisə hesabat verilməsi</a:t>
            </a:r>
            <a:endParaRPr lang="ru-RU" dirty="0"/>
          </a:p>
        </p:txBody>
      </p:sp>
      <p:sp>
        <p:nvSpPr>
          <p:cNvPr id="16387" name="Date Placeholder 2"/>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endParaRPr lang="en-US" dirty="0" smtClean="0"/>
          </a:p>
        </p:txBody>
      </p:sp>
      <p:sp>
        <p:nvSpPr>
          <p:cNvPr id="1638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B74292AA-CC26-472E-B55F-60FC256C2ED0}" type="slidenum">
              <a:rPr lang="en-US" smtClean="0"/>
              <a:pPr fontAlgn="base">
                <a:spcBef>
                  <a:spcPct val="0"/>
                </a:spcBef>
                <a:spcAft>
                  <a:spcPct val="0"/>
                </a:spcAft>
                <a:defRPr/>
              </a:pPr>
              <a:t>8</a:t>
            </a:fld>
            <a:endParaRPr lang="en-US" smtClean="0"/>
          </a:p>
        </p:txBody>
      </p:sp>
      <p:sp>
        <p:nvSpPr>
          <p:cNvPr id="5" name="Title 4"/>
          <p:cNvSpPr>
            <a:spLocks noGrp="1"/>
          </p:cNvSpPr>
          <p:nvPr>
            <p:ph type="title"/>
          </p:nvPr>
        </p:nvSpPr>
        <p:spPr/>
        <p:txBody>
          <a:bodyPr>
            <a:normAutofit fontScale="90000"/>
          </a:bodyPr>
          <a:lstStyle/>
          <a:p>
            <a:pPr eaLnBrk="1" fontAlgn="auto" hangingPunct="1">
              <a:spcAft>
                <a:spcPts val="0"/>
              </a:spcAft>
              <a:defRPr/>
            </a:pPr>
            <a:r>
              <a:rPr lang="az-Latn-AZ" dirty="0" smtClean="0"/>
              <a:t>Tutulmuş şəxsə qarşı gücdən və ya fiziki məcburiyyətdən istifadə</a:t>
            </a:r>
            <a:endParaRPr lang="ru-RU"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 calcmode="lin" valueType="num">
                                      <p:cBhvr additive="base">
                                        <p:cTn id="3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65760" indent="-256032" algn="just" eaLnBrk="1" fontAlgn="auto" hangingPunct="1">
              <a:spcAft>
                <a:spcPts val="0"/>
              </a:spcAft>
              <a:buFont typeface="Wingdings 3"/>
              <a:buChar char=""/>
              <a:defRPr/>
            </a:pPr>
            <a:r>
              <a:rPr lang="az-Latn-AZ" sz="2800" b="1" dirty="0" smtClean="0"/>
              <a:t>“Ləyaqəti alçaldan rəftar” kiçildici və alçaldıcı təsirlərlə</a:t>
            </a:r>
            <a:r>
              <a:rPr lang="az-Latn-AZ" sz="2800" dirty="0" smtClean="0"/>
              <a:t> assosiasiya olunan daha konkret hisslərlə əlaqədardır-bu cür rəftar qorxu, həyəcan və natamamlıq hissi doğuraraq qurbanı alçaldır və</a:t>
            </a:r>
            <a:r>
              <a:rPr lang="en-US" sz="2800" dirty="0" smtClean="0"/>
              <a:t> q</a:t>
            </a:r>
            <a:r>
              <a:rPr lang="az-Latn-AZ" sz="2800" dirty="0" smtClean="0"/>
              <a:t>orxudur,onu başqaları qarşısında həddən artıq hörmətdən salır, habelə onun fiziki və mənəvi müqavimət qabiliyyətini azaldır yaxud iradəsi və vicdanı əleyhinə hərəkət etməyə məcbur edir. </a:t>
            </a:r>
          </a:p>
          <a:p>
            <a:pPr marL="365760" indent="-256032" algn="just" eaLnBrk="1" fontAlgn="auto" hangingPunct="1">
              <a:spcAft>
                <a:spcPts val="0"/>
              </a:spcAft>
              <a:buFont typeface="Wingdings 3"/>
              <a:buChar char=""/>
              <a:defRPr/>
            </a:pPr>
            <a:r>
              <a:rPr lang="az-Latn-AZ" sz="2800" b="1" dirty="0" smtClean="0"/>
              <a:t>Ləyaqəti alçaldan cəzanın</a:t>
            </a:r>
            <a:r>
              <a:rPr lang="az-Latn-AZ" sz="2800" dirty="0" smtClean="0"/>
              <a:t> ictimaiyyətin gözü qarşısında baş verməsi mühüm amil sayıla bilər </a:t>
            </a:r>
            <a:r>
              <a:rPr lang="az-Latn-AZ" sz="2800" i="1" dirty="0" smtClean="0"/>
              <a:t>(Kostello-Roberts Birləşmiş Krallığa qarşı)</a:t>
            </a:r>
            <a:endParaRPr lang="ru-RU" i="1" dirty="0"/>
          </a:p>
        </p:txBody>
      </p:sp>
      <p:sp>
        <p:nvSpPr>
          <p:cNvPr id="17412"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F9C1F480-2452-4501-8C98-EF9DA32AF793}" type="slidenum">
              <a:rPr lang="en-US" smtClean="0"/>
              <a:pPr fontAlgn="base">
                <a:spcBef>
                  <a:spcPct val="0"/>
                </a:spcBef>
                <a:spcAft>
                  <a:spcPct val="0"/>
                </a:spcAft>
                <a:defRPr/>
              </a:pPr>
              <a:t>9</a:t>
            </a:fld>
            <a:endParaRPr lang="en-US" smtClean="0"/>
          </a:p>
        </p:txBody>
      </p:sp>
      <p:sp>
        <p:nvSpPr>
          <p:cNvPr id="5" name="Title 4"/>
          <p:cNvSpPr>
            <a:spLocks noGrp="1"/>
          </p:cNvSpPr>
          <p:nvPr>
            <p:ph type="title"/>
          </p:nvPr>
        </p:nvSpPr>
        <p:spPr/>
        <p:txBody>
          <a:bodyPr>
            <a:normAutofit fontScale="90000"/>
          </a:bodyPr>
          <a:lstStyle/>
          <a:p>
            <a:pPr eaLnBrk="1" fontAlgn="auto" hangingPunct="1">
              <a:spcAft>
                <a:spcPts val="0"/>
              </a:spcAft>
              <a:defRPr/>
            </a:pPr>
            <a:r>
              <a:rPr lang="az-Latn-AZ" dirty="0" smtClean="0"/>
              <a:t>İnsan ləyaqətini alçaldan </a:t>
            </a:r>
            <a:r>
              <a:rPr lang="en-US" dirty="0" smtClean="0"/>
              <a:t>r</a:t>
            </a:r>
            <a:r>
              <a:rPr lang="az-Latn-AZ" dirty="0" smtClean="0"/>
              <a:t>ə</a:t>
            </a:r>
            <a:r>
              <a:rPr lang="en-US" dirty="0" err="1" smtClean="0"/>
              <a:t>ftar</a:t>
            </a:r>
            <a:r>
              <a:rPr lang="az-Latn-AZ" dirty="0" smtClean="0"/>
              <a:t> və cəza nədir?</a:t>
            </a:r>
            <a:endParaRPr lang="ru-RU"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5404947</TotalTime>
  <Words>2861</Words>
  <Application>Microsoft Office PowerPoint</Application>
  <PresentationFormat>Экран (4:3)</PresentationFormat>
  <Paragraphs>426</Paragraphs>
  <Slides>46</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46</vt:i4>
      </vt:variant>
    </vt:vector>
  </HeadingPairs>
  <TitlesOfParts>
    <vt:vector size="55" baseType="lpstr">
      <vt:lpstr>Arial</vt:lpstr>
      <vt:lpstr>Lucida Sans Unicode</vt:lpstr>
      <vt:lpstr>Wingdings 3</vt:lpstr>
      <vt:lpstr>Verdana</vt:lpstr>
      <vt:lpstr>Wingdings 2</vt:lpstr>
      <vt:lpstr>Calibri</vt:lpstr>
      <vt:lpstr>Times New Roman</vt:lpstr>
      <vt:lpstr>Wingdings</vt:lpstr>
      <vt:lpstr>Concourse</vt:lpstr>
      <vt:lpstr>İşgəncələrin qadağan olunması (AİHK – Maddə 3)</vt:lpstr>
      <vt:lpstr>Öhdəlik yaradan beynəlxalq sənədlər</vt:lpstr>
      <vt:lpstr>Tövsiyə xarakterli beynəlxalq sənədlər</vt:lpstr>
      <vt:lpstr>İşgəncələrin qadağan olunması (AİHK – Maddə 3)</vt:lpstr>
      <vt:lpstr>İşgəncə nədir?</vt:lpstr>
      <vt:lpstr>İşgəncə anlayışında subyektlər dairəsi</vt:lpstr>
      <vt:lpstr>Qeyri-insani rəftar və cəza nədir?</vt:lpstr>
      <vt:lpstr>Tutulmuş şəxsə qarşı gücdən və ya fiziki məcburiyyətdən istifadə</vt:lpstr>
      <vt:lpstr>İnsan ləyaqətini alçaldan rəftar və cəza nədir?</vt:lpstr>
      <vt:lpstr>Pis rəftarın amilləri</vt:lpstr>
      <vt:lpstr>Fərqlər</vt:lpstr>
      <vt:lpstr>İrlandiya Birləşmiş Krallığa qarşı</vt:lpstr>
      <vt:lpstr>İşgəncənin bəzi növləri</vt:lpstr>
      <vt:lpstr>3-cü maddənin tətbiqi konteksti</vt:lpstr>
      <vt:lpstr>3-cü maddə üzrə pozitiv öhdəliklər</vt:lpstr>
      <vt:lpstr>Səmərəli araşdırma</vt:lpstr>
      <vt:lpstr>Işgəncələrə qarşı Avropa Komitəsi</vt:lpstr>
      <vt:lpstr>Milli qanunvericilik</vt:lpstr>
      <vt:lpstr>Milli qanunvericilik</vt:lpstr>
      <vt:lpstr>Hümbətov Azərbaycana qarşı</vt:lpstr>
      <vt:lpstr>3-cü maddə pozuntusu ilə bağlı iddialar</vt:lpstr>
      <vt:lpstr>3-cü maddənin tətbiqinin ümumi prinsipləri</vt:lpstr>
      <vt:lpstr>Faktlar</vt:lpstr>
      <vt:lpstr>3-cü maddənin tətbiqi ilə bağlı Məhkəmənin mövqeyi</vt:lpstr>
      <vt:lpstr>Məhkəmənin digər maddələrlə bağlı qərarı</vt:lpstr>
      <vt:lpstr>Məhkəmənin qərarı</vt:lpstr>
      <vt:lpstr>Muradova Azərbaycana qarşı</vt:lpstr>
      <vt:lpstr>İşin halları və qanunvericilik</vt:lpstr>
      <vt:lpstr>Faktlar</vt:lpstr>
      <vt:lpstr>Məhkəmənin qərarı </vt:lpstr>
      <vt:lpstr>Məmmədov (Cəlaloğlu) Azərbaycana qarşı</vt:lpstr>
      <vt:lpstr>İşin halları və qanunvericilik</vt:lpstr>
      <vt:lpstr>Səmərəli araşdırma</vt:lpstr>
      <vt:lpstr>Məhkəmənin qərarı</vt:lpstr>
      <vt:lpstr>Qarayev Azərbaycana qarşı</vt:lpstr>
      <vt:lpstr>İşin halları və qanunvericilik</vt:lpstr>
      <vt:lpstr>Pis rəftarla bağlı Özbəkistandakı cari vəziyyətə dair beynəlxalq hesabatlar</vt:lpstr>
      <vt:lpstr>Məhkəmənin araşdırması</vt:lpstr>
      <vt:lpstr>Məhkəmənin araşdırması</vt:lpstr>
      <vt:lpstr>Konvensiyanın digər maddələri üzrə Məhkəmənin qərarı</vt:lpstr>
      <vt:lpstr>Məhkəmənin qərarı</vt:lpstr>
      <vt:lpstr>Maksimov, Paşayev, Qaziyev, Quliyev və Ramazanov Azərbaycana qarşı </vt:lpstr>
      <vt:lpstr>Kunqurova Azərbaycana qarşı</vt:lpstr>
      <vt:lpstr>Məhkəmə araşdırması</vt:lpstr>
      <vt:lpstr>Məhkəmə qərarı</vt:lpstr>
      <vt:lpstr>Слайд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İşgəncələrin qadağan olunması (AİHK – Maddə 3)</dc:title>
  <dc:creator>Eldar</dc:creator>
  <cp:lastModifiedBy>Eldar</cp:lastModifiedBy>
  <cp:revision>139</cp:revision>
  <dcterms:created xsi:type="dcterms:W3CDTF">2006-08-16T00:00:00Z</dcterms:created>
  <dcterms:modified xsi:type="dcterms:W3CDTF">2016-11-19T14:08:03Z</dcterms:modified>
</cp:coreProperties>
</file>