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70" r:id="rId11"/>
    <p:sldId id="265" r:id="rId12"/>
    <p:sldId id="271" r:id="rId13"/>
    <p:sldId id="266" r:id="rId14"/>
    <p:sldId id="267" r:id="rId15"/>
    <p:sldId id="268"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4660"/>
  </p:normalViewPr>
  <p:slideViewPr>
    <p:cSldViewPr>
      <p:cViewPr varScale="1">
        <p:scale>
          <a:sx n="92" d="100"/>
          <a:sy n="92" d="100"/>
        </p:scale>
        <p:origin x="-139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02.07.2016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02.07.2016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02.07.2016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02.07.2016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52736"/>
            <a:ext cx="7772400" cy="2880320"/>
          </a:xfrm>
        </p:spPr>
        <p:txBody>
          <a:bodyPr>
            <a:normAutofit fontScale="90000"/>
          </a:bodyPr>
          <a:lstStyle/>
          <a:p>
            <a:r>
              <a:rPr lang="en-US" b="1" dirty="0" smtClean="0">
                <a:effectLst>
                  <a:outerShdw blurRad="38100" dist="38100" dir="2700000" algn="tl">
                    <a:srgbClr val="000000">
                      <a:alpha val="43137"/>
                    </a:srgbClr>
                  </a:outerShdw>
                </a:effectLst>
                <a:latin typeface="Palatino Linotype" panose="02040502050505030304" pitchFamily="18" charset="0"/>
              </a:rPr>
              <a:t>AİHK</a:t>
            </a:r>
            <a:r>
              <a:rPr lang="az-Latn-AZ" b="1" dirty="0" smtClean="0">
                <a:effectLst>
                  <a:outerShdw blurRad="38100" dist="38100" dir="2700000" algn="tl">
                    <a:srgbClr val="000000">
                      <a:alpha val="43137"/>
                    </a:srgbClr>
                  </a:outerShdw>
                </a:effectLst>
                <a:latin typeface="Palatino Linotype" panose="02040502050505030304" pitchFamily="18" charset="0"/>
              </a:rPr>
              <a:t>-na</a:t>
            </a:r>
            <a:r>
              <a:rPr lang="en-US" b="1" dirty="0" smtClean="0">
                <a:effectLst>
                  <a:outerShdw blurRad="38100" dist="38100" dir="2700000" algn="tl">
                    <a:srgbClr val="000000">
                      <a:alpha val="43137"/>
                    </a:srgbClr>
                  </a:outerShdw>
                </a:effectLst>
                <a:latin typeface="Palatino Linotype" panose="02040502050505030304" pitchFamily="18" charset="0"/>
              </a:rPr>
              <a:t> </a:t>
            </a:r>
            <a:r>
              <a:rPr lang="en-US" b="1" dirty="0" err="1">
                <a:effectLst>
                  <a:outerShdw blurRad="38100" dist="38100" dir="2700000" algn="tl">
                    <a:srgbClr val="000000">
                      <a:alpha val="43137"/>
                    </a:srgbClr>
                  </a:outerShdw>
                </a:effectLst>
                <a:latin typeface="Palatino Linotype" panose="02040502050505030304" pitchFamily="18" charset="0"/>
              </a:rPr>
              <a:t>əsasən</a:t>
            </a:r>
            <a:r>
              <a:rPr lang="en-US" b="1" dirty="0">
                <a:effectLst>
                  <a:outerShdw blurRad="38100" dist="38100" dir="2700000" algn="tl">
                    <a:srgbClr val="000000">
                      <a:alpha val="43137"/>
                    </a:srgbClr>
                  </a:outerShdw>
                </a:effectLst>
                <a:latin typeface="Palatino Linotype" panose="02040502050505030304" pitchFamily="18" charset="0"/>
              </a:rPr>
              <a:t> </a:t>
            </a:r>
            <a:r>
              <a:rPr lang="en-US" b="1" dirty="0" err="1">
                <a:effectLst>
                  <a:outerShdw blurRad="38100" dist="38100" dir="2700000" algn="tl">
                    <a:srgbClr val="000000">
                      <a:alpha val="43137"/>
                    </a:srgbClr>
                  </a:outerShdw>
                </a:effectLst>
                <a:latin typeface="Palatino Linotype" panose="02040502050505030304" pitchFamily="18" charset="0"/>
              </a:rPr>
              <a:t>məhkumlarla</a:t>
            </a:r>
            <a:r>
              <a:rPr lang="en-US" b="1" dirty="0">
                <a:effectLst>
                  <a:outerShdw blurRad="38100" dist="38100" dir="2700000" algn="tl">
                    <a:srgbClr val="000000">
                      <a:alpha val="43137"/>
                    </a:srgbClr>
                  </a:outerShdw>
                </a:effectLst>
                <a:latin typeface="Palatino Linotype" panose="02040502050505030304" pitchFamily="18" charset="0"/>
              </a:rPr>
              <a:t> </a:t>
            </a:r>
            <a:r>
              <a:rPr lang="en-US" b="1" dirty="0" err="1">
                <a:effectLst>
                  <a:outerShdw blurRad="38100" dist="38100" dir="2700000" algn="tl">
                    <a:srgbClr val="000000">
                      <a:alpha val="43137"/>
                    </a:srgbClr>
                  </a:outerShdw>
                </a:effectLst>
                <a:latin typeface="Palatino Linotype" panose="02040502050505030304" pitchFamily="18" charset="0"/>
              </a:rPr>
              <a:t>rəftar</a:t>
            </a:r>
            <a:r>
              <a:rPr lang="en-US" b="1" dirty="0">
                <a:effectLst>
                  <a:outerShdw blurRad="38100" dist="38100" dir="2700000" algn="tl">
                    <a:srgbClr val="000000">
                      <a:alpha val="43137"/>
                    </a:srgbClr>
                  </a:outerShdw>
                </a:effectLst>
                <a:latin typeface="Palatino Linotype" panose="02040502050505030304" pitchFamily="18" charset="0"/>
              </a:rPr>
              <a:t> (Treatment of prisoners under the ECHR) </a:t>
            </a:r>
            <a:r>
              <a:rPr lang="en-US" dirty="0">
                <a:latin typeface="Palatino Linotype" panose="02040502050505030304" pitchFamily="18" charset="0"/>
              </a:rPr>
              <a:t/>
            </a:r>
            <a:br>
              <a:rPr lang="en-US" dirty="0">
                <a:latin typeface="Palatino Linotype" panose="02040502050505030304" pitchFamily="18" charset="0"/>
              </a:rPr>
            </a:br>
            <a:r>
              <a:rPr lang="en-US" dirty="0">
                <a:latin typeface="Palatino Linotype" panose="02040502050505030304" pitchFamily="18" charset="0"/>
              </a:rPr>
              <a:t> </a:t>
            </a:r>
            <a:br>
              <a:rPr lang="en-US" dirty="0">
                <a:latin typeface="Palatino Linotype" panose="02040502050505030304" pitchFamily="18" charset="0"/>
              </a:rPr>
            </a:br>
            <a:endParaRPr lang="ru-RU" dirty="0">
              <a:latin typeface="Palatino Linotype" panose="02040502050505030304" pitchFamily="18" charset="0"/>
            </a:endParaRPr>
          </a:p>
        </p:txBody>
      </p:sp>
      <p:sp>
        <p:nvSpPr>
          <p:cNvPr id="3" name="Подзаголовок 2"/>
          <p:cNvSpPr>
            <a:spLocks noGrp="1"/>
          </p:cNvSpPr>
          <p:nvPr>
            <p:ph type="subTitle" idx="1"/>
          </p:nvPr>
        </p:nvSpPr>
        <p:spPr/>
        <p:txBody>
          <a:bodyPr>
            <a:normAutofit/>
          </a:bodyPr>
          <a:lstStyle/>
          <a:p>
            <a:pPr algn="l"/>
            <a:r>
              <a:rPr lang="az-Latn-AZ" dirty="0" smtClean="0">
                <a:solidFill>
                  <a:srgbClr val="C00000"/>
                </a:solidFill>
                <a:latin typeface="Palatino Linotype" panose="02040502050505030304" pitchFamily="18" charset="0"/>
              </a:rPr>
              <a:t>Təlimçilər: </a:t>
            </a:r>
            <a:r>
              <a:rPr lang="en-US" dirty="0" err="1" smtClean="0">
                <a:solidFill>
                  <a:srgbClr val="C00000"/>
                </a:solidFill>
                <a:latin typeface="Palatino Linotype" panose="02040502050505030304" pitchFamily="18" charset="0"/>
              </a:rPr>
              <a:t>Gulnaz</a:t>
            </a:r>
            <a:r>
              <a:rPr lang="en-US" dirty="0" smtClean="0">
                <a:solidFill>
                  <a:srgbClr val="C00000"/>
                </a:solidFill>
                <a:latin typeface="Palatino Linotype" panose="02040502050505030304" pitchFamily="18" charset="0"/>
              </a:rPr>
              <a:t> </a:t>
            </a:r>
            <a:r>
              <a:rPr lang="en-US" dirty="0" err="1" smtClean="0">
                <a:solidFill>
                  <a:srgbClr val="C00000"/>
                </a:solidFill>
                <a:latin typeface="Palatino Linotype" panose="02040502050505030304" pitchFamily="18" charset="0"/>
              </a:rPr>
              <a:t>Alasgar</a:t>
            </a:r>
            <a:endParaRPr lang="en-US" dirty="0" smtClean="0">
              <a:solidFill>
                <a:srgbClr val="C00000"/>
              </a:solidFill>
              <a:latin typeface="Palatino Linotype" panose="02040502050505030304" pitchFamily="18" charset="0"/>
            </a:endParaRPr>
          </a:p>
          <a:p>
            <a:r>
              <a:rPr lang="en-US" dirty="0" smtClean="0">
                <a:solidFill>
                  <a:srgbClr val="C00000"/>
                </a:solidFill>
                <a:latin typeface="Palatino Linotype" panose="02040502050505030304" pitchFamily="18" charset="0"/>
              </a:rPr>
              <a:t>Emin Abbasov  </a:t>
            </a:r>
            <a:endParaRPr lang="en-US" dirty="0">
              <a:solidFill>
                <a:srgbClr val="C00000"/>
              </a:solidFill>
              <a:latin typeface="Palatino Linotype" panose="02040502050505030304" pitchFamily="18" charset="0"/>
            </a:endParaRPr>
          </a:p>
          <a:p>
            <a:pPr algn="r"/>
            <a:r>
              <a:rPr lang="en-US" dirty="0" smtClean="0">
                <a:solidFill>
                  <a:srgbClr val="C00000"/>
                </a:solidFill>
                <a:latin typeface="Palatino Linotype" panose="02040502050505030304" pitchFamily="18" charset="0"/>
              </a:rPr>
              <a:t>2015</a:t>
            </a:r>
            <a:endParaRPr lang="en-US" dirty="0" smtClean="0">
              <a:solidFill>
                <a:srgbClr val="C00000"/>
              </a:solidFill>
              <a:latin typeface="Palatino Linotype" panose="02040502050505030304" pitchFamily="18" charset="0"/>
            </a:endParaRPr>
          </a:p>
          <a:p>
            <a:endParaRPr lang="ru-RU" dirty="0"/>
          </a:p>
        </p:txBody>
      </p:sp>
    </p:spTree>
    <p:extLst>
      <p:ext uri="{BB962C8B-B14F-4D97-AF65-F5344CB8AC3E}">
        <p14:creationId xmlns:p14="http://schemas.microsoft.com/office/powerpoint/2010/main" val="3668927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2896"/>
            <a:ext cx="8020413" cy="4032448"/>
          </a:xfrm>
        </p:spPr>
        <p:txBody>
          <a:bodyPr>
            <a:normAutofit fontScale="92500" lnSpcReduction="10000"/>
          </a:bodyPr>
          <a:lstStyle/>
          <a:p>
            <a:r>
              <a:rPr lang="az-Latn-AZ" dirty="0" smtClean="0">
                <a:solidFill>
                  <a:srgbClr val="FF0000"/>
                </a:solidFill>
              </a:rPr>
              <a:t>P</a:t>
            </a:r>
            <a:r>
              <a:rPr lang="en-US" dirty="0" err="1" smtClean="0">
                <a:solidFill>
                  <a:srgbClr val="FF0000"/>
                </a:solidFill>
              </a:rPr>
              <a:t>assiv</a:t>
            </a:r>
            <a:r>
              <a:rPr lang="en-US" dirty="0" smtClean="0">
                <a:solidFill>
                  <a:srgbClr val="FF0000"/>
                </a:solidFill>
              </a:rPr>
              <a:t> </a:t>
            </a:r>
            <a:r>
              <a:rPr lang="en-US" dirty="0" err="1" smtClean="0">
                <a:solidFill>
                  <a:srgbClr val="FF0000"/>
                </a:solidFill>
              </a:rPr>
              <a:t>siqaretçəkmə</a:t>
            </a:r>
            <a:r>
              <a:rPr lang="az-Latn-AZ" dirty="0" smtClean="0">
                <a:solidFill>
                  <a:srgbClr val="FF0000"/>
                </a:solidFill>
              </a:rPr>
              <a:t>; </a:t>
            </a:r>
            <a:r>
              <a:rPr lang="az-Latn-AZ" sz="2300" i="1" dirty="0" smtClean="0">
                <a:solidFill>
                  <a:srgbClr val="FF0000"/>
                </a:solidFill>
              </a:rPr>
              <a:t>(siqaret çəkən otaq yoldaşı və dar şəxsi sahə)</a:t>
            </a:r>
            <a:endParaRPr lang="en-US" sz="2300" dirty="0">
              <a:solidFill>
                <a:srgbClr val="FF0000"/>
              </a:solidFill>
            </a:endParaRPr>
          </a:p>
          <a:p>
            <a:r>
              <a:rPr lang="az-Latn-AZ" dirty="0" smtClean="0">
                <a:solidFill>
                  <a:srgbClr val="FF0000"/>
                </a:solidFill>
              </a:rPr>
              <a:t>Müvafiq tibbi qayğının olmaması</a:t>
            </a:r>
          </a:p>
          <a:p>
            <a:pPr lvl="1"/>
            <a:r>
              <a:rPr lang="en-US" dirty="0" err="1" smtClean="0">
                <a:solidFill>
                  <a:srgbClr val="FF0000"/>
                </a:solidFill>
              </a:rPr>
              <a:t>Əlilliyi</a:t>
            </a:r>
            <a:r>
              <a:rPr lang="en-US" dirty="0" smtClean="0">
                <a:solidFill>
                  <a:srgbClr val="FF0000"/>
                </a:solidFill>
              </a:rPr>
              <a:t> </a:t>
            </a:r>
            <a:r>
              <a:rPr lang="en-US" dirty="0" err="1">
                <a:solidFill>
                  <a:srgbClr val="FF0000"/>
                </a:solidFill>
              </a:rPr>
              <a:t>olan</a:t>
            </a:r>
            <a:r>
              <a:rPr lang="en-US" dirty="0">
                <a:solidFill>
                  <a:srgbClr val="FF0000"/>
                </a:solidFill>
              </a:rPr>
              <a:t> </a:t>
            </a:r>
            <a:r>
              <a:rPr lang="en-US" dirty="0" err="1">
                <a:solidFill>
                  <a:srgbClr val="FF0000"/>
                </a:solidFill>
              </a:rPr>
              <a:t>şəxslərlə</a:t>
            </a:r>
            <a:r>
              <a:rPr lang="en-US" dirty="0">
                <a:solidFill>
                  <a:srgbClr val="FF0000"/>
                </a:solidFill>
              </a:rPr>
              <a:t> </a:t>
            </a:r>
            <a:r>
              <a:rPr lang="az-Latn-AZ" dirty="0" smtClean="0">
                <a:solidFill>
                  <a:srgbClr val="FF0000"/>
                </a:solidFill>
              </a:rPr>
              <a:t>rəftar;</a:t>
            </a:r>
            <a:endParaRPr lang="en-US" dirty="0">
              <a:solidFill>
                <a:srgbClr val="FF0000"/>
              </a:solidFill>
            </a:endParaRPr>
          </a:p>
          <a:p>
            <a:pPr lvl="1"/>
            <a:r>
              <a:rPr lang="en-US" dirty="0" err="1">
                <a:solidFill>
                  <a:srgbClr val="FF0000"/>
                </a:solidFill>
              </a:rPr>
              <a:t>Yaşlı</a:t>
            </a:r>
            <a:r>
              <a:rPr lang="en-US" dirty="0">
                <a:solidFill>
                  <a:srgbClr val="FF0000"/>
                </a:solidFill>
              </a:rPr>
              <a:t> </a:t>
            </a:r>
            <a:r>
              <a:rPr lang="en-US" dirty="0" err="1">
                <a:solidFill>
                  <a:srgbClr val="FF0000"/>
                </a:solidFill>
              </a:rPr>
              <a:t>və</a:t>
            </a:r>
            <a:r>
              <a:rPr lang="en-US" dirty="0">
                <a:solidFill>
                  <a:srgbClr val="FF0000"/>
                </a:solidFill>
              </a:rPr>
              <a:t> </a:t>
            </a:r>
            <a:r>
              <a:rPr lang="en-US" dirty="0" err="1">
                <a:solidFill>
                  <a:srgbClr val="FF0000"/>
                </a:solidFill>
              </a:rPr>
              <a:t>xəstə</a:t>
            </a:r>
            <a:r>
              <a:rPr lang="en-US" dirty="0">
                <a:solidFill>
                  <a:srgbClr val="FF0000"/>
                </a:solidFill>
              </a:rPr>
              <a:t> </a:t>
            </a:r>
            <a:r>
              <a:rPr lang="en-US" dirty="0" err="1">
                <a:solidFill>
                  <a:srgbClr val="FF0000"/>
                </a:solidFill>
              </a:rPr>
              <a:t>məhbuslara</a:t>
            </a:r>
            <a:r>
              <a:rPr lang="en-US" dirty="0">
                <a:solidFill>
                  <a:srgbClr val="FF0000"/>
                </a:solidFill>
              </a:rPr>
              <a:t> </a:t>
            </a:r>
            <a:r>
              <a:rPr lang="az-Latn-AZ" dirty="0" smtClean="0">
                <a:solidFill>
                  <a:srgbClr val="FF0000"/>
                </a:solidFill>
              </a:rPr>
              <a:t>rəftar;</a:t>
            </a:r>
            <a:endParaRPr lang="en-US" dirty="0">
              <a:solidFill>
                <a:srgbClr val="FF0000"/>
              </a:solidFill>
            </a:endParaRPr>
          </a:p>
          <a:p>
            <a:r>
              <a:rPr lang="az-Latn-AZ" dirty="0" smtClean="0">
                <a:solidFill>
                  <a:srgbClr val="FF0000"/>
                </a:solidFill>
              </a:rPr>
              <a:t>Fiziki gücün tətbiqi:</a:t>
            </a:r>
          </a:p>
          <a:p>
            <a:pPr lvl="1"/>
            <a:r>
              <a:rPr lang="en-US" dirty="0" err="1" smtClean="0">
                <a:solidFill>
                  <a:srgbClr val="FF0000"/>
                </a:solidFill>
              </a:rPr>
              <a:t>Aclıq</a:t>
            </a:r>
            <a:r>
              <a:rPr lang="en-US" dirty="0" smtClean="0">
                <a:solidFill>
                  <a:srgbClr val="FF0000"/>
                </a:solidFill>
              </a:rPr>
              <a:t> </a:t>
            </a:r>
            <a:r>
              <a:rPr lang="en-US" dirty="0" err="1">
                <a:solidFill>
                  <a:srgbClr val="FF0000"/>
                </a:solidFill>
              </a:rPr>
              <a:t>aksiyaları</a:t>
            </a:r>
            <a:r>
              <a:rPr lang="en-US" dirty="0">
                <a:solidFill>
                  <a:srgbClr val="FF0000"/>
                </a:solidFill>
              </a:rPr>
              <a:t> </a:t>
            </a:r>
            <a:r>
              <a:rPr lang="en-US" dirty="0" err="1">
                <a:solidFill>
                  <a:srgbClr val="FF0000"/>
                </a:solidFill>
              </a:rPr>
              <a:t>zamanı</a:t>
            </a:r>
            <a:r>
              <a:rPr lang="en-US" dirty="0">
                <a:solidFill>
                  <a:srgbClr val="FF0000"/>
                </a:solidFill>
              </a:rPr>
              <a:t> </a:t>
            </a:r>
            <a:r>
              <a:rPr lang="en-US" dirty="0" err="1">
                <a:solidFill>
                  <a:srgbClr val="FF0000"/>
                </a:solidFill>
              </a:rPr>
              <a:t>məhbusların</a:t>
            </a:r>
            <a:r>
              <a:rPr lang="en-US" dirty="0">
                <a:solidFill>
                  <a:srgbClr val="FF0000"/>
                </a:solidFill>
              </a:rPr>
              <a:t> </a:t>
            </a:r>
            <a:r>
              <a:rPr lang="az-Latn-AZ" dirty="0" smtClean="0">
                <a:solidFill>
                  <a:srgbClr val="FF0000"/>
                </a:solidFill>
              </a:rPr>
              <a:t>məcburi </a:t>
            </a:r>
            <a:r>
              <a:rPr lang="en-US" dirty="0" err="1" smtClean="0">
                <a:solidFill>
                  <a:srgbClr val="FF0000"/>
                </a:solidFill>
              </a:rPr>
              <a:t>qidalandırılması</a:t>
            </a:r>
            <a:r>
              <a:rPr lang="az-Latn-AZ" dirty="0" smtClean="0">
                <a:solidFill>
                  <a:srgbClr val="FF0000"/>
                </a:solidFill>
              </a:rPr>
              <a:t>, xüsusi ilə alçaldıcı və zorakı formada;</a:t>
            </a:r>
            <a:endParaRPr lang="en-US" dirty="0">
              <a:solidFill>
                <a:srgbClr val="FF0000"/>
              </a:solidFill>
            </a:endParaRPr>
          </a:p>
          <a:p>
            <a:pPr lvl="1"/>
            <a:r>
              <a:rPr lang="en-US" dirty="0" err="1">
                <a:solidFill>
                  <a:srgbClr val="FF0000"/>
                </a:solidFill>
              </a:rPr>
              <a:t>kütləvi</a:t>
            </a:r>
            <a:r>
              <a:rPr lang="en-US" dirty="0">
                <a:solidFill>
                  <a:srgbClr val="FF0000"/>
                </a:solidFill>
              </a:rPr>
              <a:t> </a:t>
            </a:r>
            <a:r>
              <a:rPr lang="en-US" dirty="0" err="1">
                <a:solidFill>
                  <a:srgbClr val="FF0000"/>
                </a:solidFill>
              </a:rPr>
              <a:t>aclıq</a:t>
            </a:r>
            <a:r>
              <a:rPr lang="en-US" dirty="0">
                <a:solidFill>
                  <a:srgbClr val="FF0000"/>
                </a:solidFill>
              </a:rPr>
              <a:t> </a:t>
            </a:r>
            <a:r>
              <a:rPr lang="en-US" dirty="0" err="1" smtClean="0">
                <a:solidFill>
                  <a:srgbClr val="FF0000"/>
                </a:solidFill>
              </a:rPr>
              <a:t>aksiya</a:t>
            </a:r>
            <a:r>
              <a:rPr lang="az-Latn-AZ" dirty="0" smtClean="0">
                <a:solidFill>
                  <a:srgbClr val="FF0000"/>
                </a:solidFill>
              </a:rPr>
              <a:t>lar</a:t>
            </a:r>
            <a:r>
              <a:rPr lang="en-US" dirty="0" err="1" smtClean="0">
                <a:solidFill>
                  <a:srgbClr val="FF0000"/>
                </a:solidFill>
              </a:rPr>
              <a:t>ı</a:t>
            </a:r>
            <a:r>
              <a:rPr lang="en-US" dirty="0" smtClean="0">
                <a:solidFill>
                  <a:srgbClr val="FF0000"/>
                </a:solidFill>
              </a:rPr>
              <a:t> </a:t>
            </a:r>
            <a:r>
              <a:rPr lang="en-US" dirty="0" err="1">
                <a:solidFill>
                  <a:srgbClr val="FF0000"/>
                </a:solidFill>
              </a:rPr>
              <a:t>və</a:t>
            </a:r>
            <a:r>
              <a:rPr lang="en-US" dirty="0">
                <a:solidFill>
                  <a:srgbClr val="FF0000"/>
                </a:solidFill>
              </a:rPr>
              <a:t> polis </a:t>
            </a:r>
            <a:r>
              <a:rPr lang="en-US" dirty="0" err="1">
                <a:solidFill>
                  <a:srgbClr val="FF0000"/>
                </a:solidFill>
              </a:rPr>
              <a:t>gücündən</a:t>
            </a:r>
            <a:r>
              <a:rPr lang="en-US" dirty="0">
                <a:solidFill>
                  <a:srgbClr val="FF0000"/>
                </a:solidFill>
              </a:rPr>
              <a:t> </a:t>
            </a:r>
            <a:r>
              <a:rPr lang="en-US" dirty="0" err="1" smtClean="0">
                <a:solidFill>
                  <a:srgbClr val="FF0000"/>
                </a:solidFill>
              </a:rPr>
              <a:t>istifadə</a:t>
            </a:r>
            <a:r>
              <a:rPr lang="az-Latn-AZ" dirty="0" smtClean="0">
                <a:solidFill>
                  <a:srgbClr val="FF0000"/>
                </a:solidFill>
              </a:rPr>
              <a:t>;</a:t>
            </a:r>
            <a:endParaRPr lang="en-US" dirty="0">
              <a:solidFill>
                <a:srgbClr val="FF0000"/>
              </a:solidFill>
            </a:endParaRPr>
          </a:p>
          <a:p>
            <a:pPr lvl="1"/>
            <a:r>
              <a:rPr lang="en-US" dirty="0" err="1">
                <a:solidFill>
                  <a:srgbClr val="FF0000"/>
                </a:solidFill>
              </a:rPr>
              <a:t>həbs</a:t>
            </a:r>
            <a:r>
              <a:rPr lang="en-US" dirty="0">
                <a:solidFill>
                  <a:srgbClr val="FF0000"/>
                </a:solidFill>
              </a:rPr>
              <a:t> </a:t>
            </a:r>
            <a:r>
              <a:rPr lang="en-US" dirty="0" err="1">
                <a:solidFill>
                  <a:srgbClr val="FF0000"/>
                </a:solidFill>
              </a:rPr>
              <a:t>yerinin</a:t>
            </a:r>
            <a:r>
              <a:rPr lang="en-US" dirty="0">
                <a:solidFill>
                  <a:srgbClr val="FF0000"/>
                </a:solidFill>
              </a:rPr>
              <a:t> </a:t>
            </a:r>
            <a:r>
              <a:rPr lang="en-US" dirty="0" err="1">
                <a:solidFill>
                  <a:srgbClr val="FF0000"/>
                </a:solidFill>
              </a:rPr>
              <a:t>əməkdaşı</a:t>
            </a:r>
            <a:r>
              <a:rPr lang="en-US" dirty="0">
                <a:solidFill>
                  <a:srgbClr val="FF0000"/>
                </a:solidFill>
              </a:rPr>
              <a:t> </a:t>
            </a:r>
            <a:r>
              <a:rPr lang="en-US" dirty="0" err="1">
                <a:solidFill>
                  <a:srgbClr val="FF0000"/>
                </a:solidFill>
              </a:rPr>
              <a:t>tərəfindən</a:t>
            </a:r>
            <a:r>
              <a:rPr lang="en-US" dirty="0">
                <a:solidFill>
                  <a:srgbClr val="FF0000"/>
                </a:solidFill>
              </a:rPr>
              <a:t> </a:t>
            </a:r>
            <a:r>
              <a:rPr lang="en-US" dirty="0" err="1">
                <a:solidFill>
                  <a:srgbClr val="FF0000"/>
                </a:solidFill>
              </a:rPr>
              <a:t>pis</a:t>
            </a:r>
            <a:r>
              <a:rPr lang="en-US" dirty="0">
                <a:solidFill>
                  <a:srgbClr val="FF0000"/>
                </a:solidFill>
              </a:rPr>
              <a:t> </a:t>
            </a:r>
            <a:r>
              <a:rPr lang="en-US" dirty="0" err="1" smtClean="0">
                <a:solidFill>
                  <a:srgbClr val="FF0000"/>
                </a:solidFill>
              </a:rPr>
              <a:t>rəftar</a:t>
            </a:r>
            <a:r>
              <a:rPr lang="az-Latn-AZ" dirty="0" smtClean="0">
                <a:solidFill>
                  <a:srgbClr val="FF0000"/>
                </a:solidFill>
              </a:rPr>
              <a:t>;</a:t>
            </a:r>
          </a:p>
          <a:p>
            <a:pPr lvl="1"/>
            <a:r>
              <a:rPr lang="en-US" dirty="0" err="1">
                <a:solidFill>
                  <a:srgbClr val="FF0000"/>
                </a:solidFill>
              </a:rPr>
              <a:t>məhbusların</a:t>
            </a:r>
            <a:r>
              <a:rPr lang="en-US" dirty="0">
                <a:solidFill>
                  <a:srgbClr val="FF0000"/>
                </a:solidFill>
              </a:rPr>
              <a:t> </a:t>
            </a:r>
            <a:r>
              <a:rPr lang="en-US" dirty="0" err="1">
                <a:solidFill>
                  <a:srgbClr val="FF0000"/>
                </a:solidFill>
              </a:rPr>
              <a:t>çılpaq</a:t>
            </a:r>
            <a:r>
              <a:rPr lang="en-US" dirty="0">
                <a:solidFill>
                  <a:srgbClr val="FF0000"/>
                </a:solidFill>
              </a:rPr>
              <a:t> </a:t>
            </a:r>
            <a:r>
              <a:rPr lang="az-Latn-AZ" dirty="0">
                <a:solidFill>
                  <a:srgbClr val="FF0000"/>
                </a:solidFill>
              </a:rPr>
              <a:t>axtarışa məruz qoyulması.</a:t>
            </a:r>
            <a:endParaRPr lang="en-US" dirty="0">
              <a:solidFill>
                <a:srgbClr val="FF0000"/>
              </a:solidFill>
            </a:endParaRPr>
          </a:p>
          <a:p>
            <a:r>
              <a:rPr lang="en-US" dirty="0" err="1" smtClean="0">
                <a:solidFill>
                  <a:srgbClr val="FF0000"/>
                </a:solidFill>
              </a:rPr>
              <a:t>Təcrid</a:t>
            </a:r>
            <a:r>
              <a:rPr lang="az-Latn-AZ" dirty="0" smtClean="0">
                <a:solidFill>
                  <a:srgbClr val="FF0000"/>
                </a:solidFill>
              </a:rPr>
              <a:t> olunma</a:t>
            </a:r>
            <a:r>
              <a:rPr lang="en-US" dirty="0" smtClean="0">
                <a:solidFill>
                  <a:srgbClr val="FF0000"/>
                </a:solidFill>
              </a:rPr>
              <a:t> </a:t>
            </a:r>
            <a:r>
              <a:rPr lang="en-US" dirty="0">
                <a:solidFill>
                  <a:srgbClr val="FF0000"/>
                </a:solidFill>
              </a:rPr>
              <a:t>(</a:t>
            </a:r>
            <a:r>
              <a:rPr lang="en-US" dirty="0" err="1">
                <a:solidFill>
                  <a:srgbClr val="FF0000"/>
                </a:solidFill>
              </a:rPr>
              <a:t>karser</a:t>
            </a:r>
            <a:r>
              <a:rPr lang="en-US" dirty="0" smtClean="0">
                <a:solidFill>
                  <a:srgbClr val="FF0000"/>
                </a:solidFill>
              </a:rPr>
              <a:t>)</a:t>
            </a:r>
            <a:r>
              <a:rPr lang="az-Latn-AZ" dirty="0" smtClean="0">
                <a:solidFill>
                  <a:srgbClr val="FF0000"/>
                </a:solidFill>
              </a:rPr>
              <a:t>;</a:t>
            </a:r>
            <a:endParaRPr lang="en-US" dirty="0">
              <a:solidFill>
                <a:srgbClr val="FF0000"/>
              </a:solidFill>
            </a:endParaRPr>
          </a:p>
        </p:txBody>
      </p:sp>
      <p:sp>
        <p:nvSpPr>
          <p:cNvPr id="3" name="Title 2"/>
          <p:cNvSpPr>
            <a:spLocks noGrp="1"/>
          </p:cNvSpPr>
          <p:nvPr>
            <p:ph type="title"/>
          </p:nvPr>
        </p:nvSpPr>
        <p:spPr/>
        <p:txBody>
          <a:bodyPr>
            <a:noAutofit/>
          </a:bodyPr>
          <a:lstStyle/>
          <a:p>
            <a:r>
              <a:rPr lang="az-Latn-AZ" sz="3200" dirty="0" smtClean="0"/>
              <a:t>Qeyri insani və ya alçaldıcı rəftar  və cəza halları. AİHM standartları</a:t>
            </a:r>
            <a:endParaRPr lang="en-US" sz="3200" dirty="0"/>
          </a:p>
        </p:txBody>
      </p:sp>
    </p:spTree>
    <p:extLst>
      <p:ext uri="{BB962C8B-B14F-4D97-AF65-F5344CB8AC3E}">
        <p14:creationId xmlns:p14="http://schemas.microsoft.com/office/powerpoint/2010/main" val="1353774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708920"/>
            <a:ext cx="8229600" cy="3417243"/>
          </a:xfrm>
        </p:spPr>
        <p:txBody>
          <a:bodyPr>
            <a:normAutofit/>
          </a:bodyPr>
          <a:lstStyle/>
          <a:p>
            <a:r>
              <a:rPr lang="az-Latn-AZ" sz="3200" dirty="0" smtClean="0">
                <a:latin typeface="Palatino Linotype" panose="02040502050505030304" pitchFamily="18" charset="0"/>
              </a:rPr>
              <a:t>Neqativ öhdəliklər</a:t>
            </a:r>
          </a:p>
          <a:p>
            <a:r>
              <a:rPr lang="az-Latn-AZ" sz="3200" dirty="0" smtClean="0">
                <a:latin typeface="Palatino Linotype" panose="02040502050505030304" pitchFamily="18" charset="0"/>
              </a:rPr>
              <a:t>Pozitiv öhdəlik</a:t>
            </a:r>
          </a:p>
        </p:txBody>
      </p:sp>
      <p:sp>
        <p:nvSpPr>
          <p:cNvPr id="2" name="Заголовок 1"/>
          <p:cNvSpPr>
            <a:spLocks noGrp="1"/>
          </p:cNvSpPr>
          <p:nvPr>
            <p:ph type="title"/>
          </p:nvPr>
        </p:nvSpPr>
        <p:spPr>
          <a:xfrm>
            <a:off x="457200" y="274638"/>
            <a:ext cx="8229600" cy="2074242"/>
          </a:xfrm>
        </p:spPr>
        <p:txBody>
          <a:bodyPr/>
          <a:lstStyle/>
          <a:p>
            <a:r>
              <a:rPr lang="az-Latn-AZ" b="1" dirty="0" smtClean="0">
                <a:latin typeface="Palatino Linotype" panose="02040502050505030304" pitchFamily="18" charset="0"/>
              </a:rPr>
              <a:t>Dövlətin bu sahədə öhdəlikləri </a:t>
            </a:r>
            <a:endParaRPr lang="ru-RU" b="1" dirty="0">
              <a:latin typeface="Palatino Linotype" panose="02040502050505030304" pitchFamily="18" charset="0"/>
            </a:endParaRPr>
          </a:p>
        </p:txBody>
      </p:sp>
    </p:spTree>
    <p:extLst>
      <p:ext uri="{BB962C8B-B14F-4D97-AF65-F5344CB8AC3E}">
        <p14:creationId xmlns:p14="http://schemas.microsoft.com/office/powerpoint/2010/main" val="2727727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gn="just"/>
            <a:r>
              <a:rPr lang="az-Latn-AZ" sz="2800" dirty="0" err="1">
                <a:solidFill>
                  <a:srgbClr val="FF0000"/>
                </a:solidFill>
                <a:latin typeface="Palatino Linotype" panose="02040502050505030304" pitchFamily="18" charset="0"/>
              </a:rPr>
              <a:t>Q</a:t>
            </a:r>
            <a:r>
              <a:rPr lang="en-US" sz="2800" dirty="0" err="1" smtClean="0">
                <a:solidFill>
                  <a:srgbClr val="FF0000"/>
                </a:solidFill>
                <a:latin typeface="Palatino Linotype" panose="02040502050505030304" pitchFamily="18" charset="0"/>
              </a:rPr>
              <a:t>aytarmamaq</a:t>
            </a:r>
            <a:r>
              <a:rPr lang="en-US" sz="2800" dirty="0" smtClean="0">
                <a:solidFill>
                  <a:srgbClr val="FF0000"/>
                </a:solidFill>
                <a:latin typeface="Palatino Linotype" panose="02040502050505030304" pitchFamily="18" charset="0"/>
              </a:rPr>
              <a:t> </a:t>
            </a:r>
            <a:r>
              <a:rPr lang="en-US" sz="2800" dirty="0" err="1">
                <a:solidFill>
                  <a:srgbClr val="FF0000"/>
                </a:solidFill>
                <a:latin typeface="Palatino Linotype" panose="02040502050505030304" pitchFamily="18" charset="0"/>
              </a:rPr>
              <a:t>və</a:t>
            </a:r>
            <a:r>
              <a:rPr lang="en-US" sz="2800" dirty="0">
                <a:solidFill>
                  <a:srgbClr val="FF0000"/>
                </a:solidFill>
                <a:latin typeface="Palatino Linotype" panose="02040502050505030304" pitchFamily="18" charset="0"/>
              </a:rPr>
              <a:t> </a:t>
            </a:r>
            <a:r>
              <a:rPr lang="en-US" sz="2800" dirty="0" err="1">
                <a:solidFill>
                  <a:srgbClr val="FF0000"/>
                </a:solidFill>
                <a:latin typeface="Palatino Linotype" panose="02040502050505030304" pitchFamily="18" charset="0"/>
              </a:rPr>
              <a:t>ya</a:t>
            </a:r>
            <a:r>
              <a:rPr lang="en-US" sz="2800" dirty="0">
                <a:solidFill>
                  <a:srgbClr val="FF0000"/>
                </a:solidFill>
                <a:latin typeface="Palatino Linotype" panose="02040502050505030304" pitchFamily="18" charset="0"/>
              </a:rPr>
              <a:t> </a:t>
            </a:r>
            <a:r>
              <a:rPr lang="en-US" sz="2800" b="1" dirty="0" err="1">
                <a:solidFill>
                  <a:srgbClr val="FF0000"/>
                </a:solidFill>
                <a:latin typeface="Palatino Linotype" panose="02040502050505030304" pitchFamily="18" charset="0"/>
              </a:rPr>
              <a:t>ekstradisiya</a:t>
            </a:r>
            <a:r>
              <a:rPr lang="en-US" sz="2800" b="1" dirty="0">
                <a:solidFill>
                  <a:srgbClr val="FF0000"/>
                </a:solidFill>
                <a:latin typeface="Palatino Linotype" panose="02040502050505030304" pitchFamily="18" charset="0"/>
              </a:rPr>
              <a:t> </a:t>
            </a:r>
            <a:r>
              <a:rPr lang="en-US" sz="2800" b="1" dirty="0" err="1">
                <a:solidFill>
                  <a:srgbClr val="FF0000"/>
                </a:solidFill>
                <a:latin typeface="Palatino Linotype" panose="02040502050505030304" pitchFamily="18" charset="0"/>
              </a:rPr>
              <a:t>etməmək</a:t>
            </a:r>
            <a:r>
              <a:rPr lang="az-Latn-AZ" sz="2800" dirty="0">
                <a:solidFill>
                  <a:srgbClr val="FF0000"/>
                </a:solidFill>
                <a:latin typeface="Palatino Linotype" panose="02040502050505030304" pitchFamily="18" charset="0"/>
              </a:rPr>
              <a:t>;</a:t>
            </a:r>
          </a:p>
          <a:p>
            <a:pPr lvl="1" algn="just"/>
            <a:r>
              <a:rPr lang="az-Latn-AZ" sz="2800" dirty="0">
                <a:solidFill>
                  <a:srgbClr val="FF0000"/>
                </a:solidFill>
                <a:latin typeface="Palatino Linotype" panose="02040502050505030304" pitchFamily="18" charset="0"/>
              </a:rPr>
              <a:t>Ekstradisiya zamanı pis rəftar riskini müəyyən etmək;</a:t>
            </a:r>
          </a:p>
          <a:p>
            <a:endParaRPr lang="en-US" dirty="0"/>
          </a:p>
        </p:txBody>
      </p:sp>
      <p:sp>
        <p:nvSpPr>
          <p:cNvPr id="3" name="Title 2"/>
          <p:cNvSpPr>
            <a:spLocks noGrp="1"/>
          </p:cNvSpPr>
          <p:nvPr>
            <p:ph type="title"/>
          </p:nvPr>
        </p:nvSpPr>
        <p:spPr/>
        <p:txBody>
          <a:bodyPr/>
          <a:lstStyle/>
          <a:p>
            <a:r>
              <a:rPr lang="az-Latn-AZ" dirty="0" smtClean="0"/>
              <a:t>Neqativ öhdəliklər</a:t>
            </a:r>
            <a:endParaRPr lang="en-US" dirty="0"/>
          </a:p>
        </p:txBody>
      </p:sp>
    </p:spTree>
    <p:extLst>
      <p:ext uri="{BB962C8B-B14F-4D97-AF65-F5344CB8AC3E}">
        <p14:creationId xmlns:p14="http://schemas.microsoft.com/office/powerpoint/2010/main" val="230010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r>
              <a:rPr lang="az-Latn-AZ" dirty="0" smtClean="0">
                <a:latin typeface="Palatino Linotype" panose="02040502050505030304" pitchFamily="18" charset="0"/>
              </a:rPr>
              <a:t>Məhbusda xəsarət əlamətləri olduqda, həmin xəsarətin həbsdə saxlanma ilə əlaqəli olmamasını sübut etmək </a:t>
            </a:r>
            <a:r>
              <a:rPr lang="az-Latn-AZ" b="1" dirty="0" smtClean="0">
                <a:solidFill>
                  <a:srgbClr val="C00000"/>
                </a:solidFill>
                <a:effectLst>
                  <a:outerShdw blurRad="38100" dist="38100" dir="2700000" algn="tl">
                    <a:srgbClr val="000000">
                      <a:alpha val="43137"/>
                    </a:srgbClr>
                  </a:outerShdw>
                </a:effectLst>
                <a:latin typeface="Palatino Linotype" panose="02040502050505030304" pitchFamily="18" charset="0"/>
              </a:rPr>
              <a:t>dövlətin</a:t>
            </a:r>
            <a:r>
              <a:rPr lang="az-Latn-AZ" dirty="0" smtClean="0">
                <a:latin typeface="Palatino Linotype" panose="02040502050505030304" pitchFamily="18" charset="0"/>
              </a:rPr>
              <a:t> borcudur. (Tomasi v. France) (sübutetmə yükü) </a:t>
            </a:r>
          </a:p>
          <a:p>
            <a:pPr marL="0" indent="0" algn="just">
              <a:buNone/>
            </a:pPr>
            <a:r>
              <a:rPr lang="az-Latn-AZ" dirty="0" smtClean="0">
                <a:latin typeface="Palatino Linotype" panose="02040502050505030304" pitchFamily="18" charset="0"/>
              </a:rPr>
              <a:t>Məhbuslar daha həssas və zorakılığa məruz qalma ehtimalı yüksək olduğundan, dövlətlər həmin kateqoriya şəxsləri </a:t>
            </a:r>
            <a:r>
              <a:rPr lang="az-Latn-AZ" b="1" u="sng" dirty="0" smtClean="0">
                <a:latin typeface="Palatino Linotype" panose="02040502050505030304" pitchFamily="18" charset="0"/>
              </a:rPr>
              <a:t>xüsusi müdafiə altına</a:t>
            </a:r>
            <a:r>
              <a:rPr lang="az-Latn-AZ" dirty="0" smtClean="0">
                <a:latin typeface="Palatino Linotype" panose="02040502050505030304" pitchFamily="18" charset="0"/>
              </a:rPr>
              <a:t> </a:t>
            </a:r>
            <a:r>
              <a:rPr lang="az-Latn-AZ" i="1" dirty="0" smtClean="0">
                <a:latin typeface="Palatino Linotype" panose="02040502050505030304" pitchFamily="18" charset="0"/>
              </a:rPr>
              <a:t>(səmərəli hüquqi müdafiə sistemi yaratmaq öhdəliyi) </a:t>
            </a:r>
            <a:r>
              <a:rPr lang="az-Latn-AZ" dirty="0" smtClean="0">
                <a:latin typeface="Palatino Linotype" panose="02040502050505030304" pitchFamily="18" charset="0"/>
              </a:rPr>
              <a:t>almalıdırlar. Dövlətlər azadlıqdan məhrum edilmə dövründə baş vermiş bütün </a:t>
            </a:r>
            <a:r>
              <a:rPr lang="az-Latn-AZ" b="1" u="sng" dirty="0" smtClean="0">
                <a:latin typeface="Palatino Linotype" panose="02040502050505030304" pitchFamily="18" charset="0"/>
              </a:rPr>
              <a:t>fiziki zorakılığa </a:t>
            </a:r>
            <a:r>
              <a:rPr lang="az-Latn-AZ" dirty="0" smtClean="0">
                <a:latin typeface="Palatino Linotype" panose="02040502050505030304" pitchFamily="18" charset="0"/>
              </a:rPr>
              <a:t>görə məsuliyyət daşıyır. (Tarariyev Rusiyaya qarşı)  </a:t>
            </a:r>
            <a:r>
              <a:rPr lang="az-Latn-AZ" i="1" dirty="0" smtClean="0">
                <a:latin typeface="Palatino Linotype" panose="02040502050505030304" pitchFamily="18" charset="0"/>
              </a:rPr>
              <a:t> (məhbusların fiziki toxunulmazlığını qorumaq öhdəliyi)</a:t>
            </a:r>
            <a:endParaRPr lang="ru-RU" i="1" dirty="0">
              <a:latin typeface="Palatino Linotype" panose="02040502050505030304" pitchFamily="18" charset="0"/>
            </a:endParaRPr>
          </a:p>
        </p:txBody>
      </p:sp>
      <p:sp>
        <p:nvSpPr>
          <p:cNvPr id="2" name="Заголовок 1"/>
          <p:cNvSpPr>
            <a:spLocks noGrp="1"/>
          </p:cNvSpPr>
          <p:nvPr>
            <p:ph type="title"/>
          </p:nvPr>
        </p:nvSpPr>
        <p:spPr/>
        <p:txBody>
          <a:bodyPr/>
          <a:lstStyle/>
          <a:p>
            <a:r>
              <a:rPr lang="az-Latn-AZ" b="1" dirty="0" smtClean="0">
                <a:latin typeface="Palatino Linotype" panose="02040502050505030304" pitchFamily="18" charset="0"/>
              </a:rPr>
              <a:t>Pozitiv öhdəliklər</a:t>
            </a:r>
            <a:endParaRPr lang="ru-RU" b="1" dirty="0">
              <a:latin typeface="Palatino Linotype" panose="02040502050505030304" pitchFamily="18" charset="0"/>
            </a:endParaRPr>
          </a:p>
        </p:txBody>
      </p:sp>
    </p:spTree>
    <p:extLst>
      <p:ext uri="{BB962C8B-B14F-4D97-AF65-F5344CB8AC3E}">
        <p14:creationId xmlns:p14="http://schemas.microsoft.com/office/powerpoint/2010/main" val="92254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marL="0" indent="0" algn="ctr">
              <a:buNone/>
            </a:pPr>
            <a:r>
              <a:rPr lang="az-Latn-AZ" sz="4000" dirty="0" smtClean="0">
                <a:latin typeface="Palatino Linotype" panose="02040502050505030304" pitchFamily="18" charset="0"/>
              </a:rPr>
              <a:t>Prosedur öhdəliklər</a:t>
            </a:r>
            <a:endParaRPr lang="en-US" sz="4000" dirty="0" smtClean="0">
              <a:latin typeface="Palatino Linotype" panose="02040502050505030304" pitchFamily="18" charset="0"/>
            </a:endParaRPr>
          </a:p>
          <a:p>
            <a:endParaRPr lang="en-US" dirty="0" smtClean="0">
              <a:latin typeface="Palatino Linotype" panose="02040502050505030304" pitchFamily="18" charset="0"/>
            </a:endParaRPr>
          </a:p>
          <a:p>
            <a:endParaRPr lang="az-Latn-AZ" dirty="0" smtClean="0">
              <a:latin typeface="Palatino Linotype" panose="02040502050505030304" pitchFamily="18" charset="0"/>
            </a:endParaRPr>
          </a:p>
          <a:p>
            <a:endParaRPr lang="en-US" dirty="0">
              <a:latin typeface="Palatino Linotype" panose="02040502050505030304" pitchFamily="18" charset="0"/>
            </a:endParaRPr>
          </a:p>
          <a:p>
            <a:r>
              <a:rPr lang="az-Latn-AZ" dirty="0" smtClean="0">
                <a:latin typeface="Palatino Linotype" panose="02040502050505030304" pitchFamily="18" charset="0"/>
              </a:rPr>
              <a:t>Səmərəli rəsmi araşdırma aparmaq; pis rəftar hallarını araşdırmaq öhdəliyi + due diligence (lazımi səy):</a:t>
            </a:r>
          </a:p>
          <a:p>
            <a:pPr lvl="1"/>
            <a:r>
              <a:rPr lang="az-Latn-AZ" dirty="0">
                <a:latin typeface="Palatino Linotype" panose="02040502050505030304" pitchFamily="18" charset="0"/>
              </a:rPr>
              <a:t>İ</a:t>
            </a:r>
            <a:r>
              <a:rPr lang="az-Latn-AZ" dirty="0" smtClean="0">
                <a:latin typeface="Palatino Linotype" panose="02040502050505030304" pitchFamily="18" charset="0"/>
              </a:rPr>
              <a:t>nandırıcı məlumatlara adekvat reaksiyanı təmin etməyə qadir ardıcıl tədbirlər; </a:t>
            </a:r>
            <a:endParaRPr lang="az-Latn-AZ" dirty="0">
              <a:latin typeface="Palatino Linotype" panose="02040502050505030304" pitchFamily="18" charset="0"/>
            </a:endParaRPr>
          </a:p>
          <a:p>
            <a:pPr lvl="1"/>
            <a:r>
              <a:rPr lang="az-Latn-AZ" dirty="0" smtClean="0">
                <a:latin typeface="Palatino Linotype" panose="02040502050505030304" pitchFamily="18" charset="0"/>
              </a:rPr>
              <a:t>Araşdırma məsuliyyət daşıyan şəxslərin müəyyən edilməsi və cəzalandırılmasını təmin etməlidir. </a:t>
            </a:r>
            <a:r>
              <a:rPr lang="az-Latn-AZ" i="1" dirty="0" smtClean="0">
                <a:latin typeface="Palatino Linotype" panose="02040502050505030304" pitchFamily="18" charset="0"/>
              </a:rPr>
              <a:t>(Assenov və başqaları Bolqarıstana qarşı) </a:t>
            </a:r>
          </a:p>
          <a:p>
            <a:pPr marL="0" indent="0" algn="just">
              <a:buNone/>
            </a:pPr>
            <a:endParaRPr lang="az-Latn-AZ" i="1" dirty="0" smtClean="0">
              <a:latin typeface="Palatino Linotype" panose="02040502050505030304" pitchFamily="18" charset="0"/>
            </a:endParaRPr>
          </a:p>
        </p:txBody>
      </p:sp>
    </p:spTree>
    <p:extLst>
      <p:ext uri="{BB962C8B-B14F-4D97-AF65-F5344CB8AC3E}">
        <p14:creationId xmlns:p14="http://schemas.microsoft.com/office/powerpoint/2010/main" val="1043266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az-Latn-AZ" dirty="0" smtClean="0">
                <a:latin typeface="Palatino Linotype" panose="02040502050505030304" pitchFamily="18" charset="0"/>
              </a:rPr>
              <a:t>Araşdırma:</a:t>
            </a:r>
          </a:p>
          <a:p>
            <a:r>
              <a:rPr lang="az-Latn-AZ" dirty="0" smtClean="0">
                <a:latin typeface="Palatino Linotype" panose="02040502050505030304" pitchFamily="18" charset="0"/>
              </a:rPr>
              <a:t>Müstəqil (xidməti tabeçilik; təşkilati əlaqələr+ praktiki baxımdan müstəqil)</a:t>
            </a:r>
          </a:p>
          <a:p>
            <a:r>
              <a:rPr lang="az-Latn-AZ" dirty="0" smtClean="0">
                <a:latin typeface="Palatino Linotype" panose="02040502050505030304" pitchFamily="18" charset="0"/>
              </a:rPr>
              <a:t>Qərəzsiz </a:t>
            </a:r>
          </a:p>
          <a:p>
            <a:r>
              <a:rPr lang="az-Latn-AZ" dirty="0" smtClean="0">
                <a:latin typeface="Palatino Linotype" panose="02040502050505030304" pitchFamily="18" charset="0"/>
              </a:rPr>
              <a:t>Hərtərəfli (Muradova v. Azerbaijan) </a:t>
            </a:r>
          </a:p>
          <a:p>
            <a:r>
              <a:rPr lang="az-Latn-AZ" dirty="0" smtClean="0">
                <a:latin typeface="Palatino Linotype" panose="02040502050505030304" pitchFamily="18" charset="0"/>
              </a:rPr>
              <a:t>Cəld </a:t>
            </a:r>
          </a:p>
          <a:p>
            <a:r>
              <a:rPr lang="az-Latn-AZ" dirty="0" smtClean="0">
                <a:latin typeface="Palatino Linotype" panose="02040502050505030304" pitchFamily="18" charset="0"/>
              </a:rPr>
              <a:t>Səlahiyyətli</a:t>
            </a:r>
          </a:p>
          <a:p>
            <a:r>
              <a:rPr lang="az-Latn-AZ" dirty="0">
                <a:latin typeface="Palatino Linotype" panose="02040502050505030304" pitchFamily="18" charset="0"/>
              </a:rPr>
              <a:t>İ</a:t>
            </a:r>
            <a:r>
              <a:rPr lang="az-Latn-AZ" dirty="0" smtClean="0">
                <a:latin typeface="Palatino Linotype" panose="02040502050505030304" pitchFamily="18" charset="0"/>
              </a:rPr>
              <a:t>ctimai nəzarət</a:t>
            </a:r>
            <a:endParaRPr lang="ru-RU" dirty="0">
              <a:latin typeface="Palatino Linotype" panose="02040502050505030304" pitchFamily="18" charset="0"/>
            </a:endParaRPr>
          </a:p>
        </p:txBody>
      </p:sp>
      <p:sp>
        <p:nvSpPr>
          <p:cNvPr id="2" name="Rectangle 1"/>
          <p:cNvSpPr/>
          <p:nvPr/>
        </p:nvSpPr>
        <p:spPr>
          <a:xfrm>
            <a:off x="755576" y="620688"/>
            <a:ext cx="7920880" cy="800219"/>
          </a:xfrm>
          <a:prstGeom prst="rect">
            <a:avLst/>
          </a:prstGeom>
        </p:spPr>
        <p:txBody>
          <a:bodyPr wrap="square">
            <a:spAutoFit/>
          </a:bodyPr>
          <a:lstStyle/>
          <a:p>
            <a:pPr lvl="2" algn="ctr"/>
            <a:r>
              <a:rPr lang="az-Latn-AZ" sz="2800" dirty="0" smtClean="0">
                <a:latin typeface="Palatino Linotype" panose="02040502050505030304" pitchFamily="18" charset="0"/>
              </a:rPr>
              <a:t>Səmərəli</a:t>
            </a:r>
            <a:r>
              <a:rPr lang="az-Latn-AZ" sz="2800" dirty="0">
                <a:latin typeface="Palatino Linotype" panose="02040502050505030304" pitchFamily="18" charset="0"/>
              </a:rPr>
              <a:t> </a:t>
            </a:r>
            <a:r>
              <a:rPr lang="az-Latn-AZ" sz="2800" dirty="0" smtClean="0">
                <a:latin typeface="Palatino Linotype" panose="02040502050505030304" pitchFamily="18" charset="0"/>
              </a:rPr>
              <a:t>təhqiqat </a:t>
            </a:r>
            <a:r>
              <a:rPr lang="en-US" sz="2800" dirty="0" err="1" smtClean="0">
                <a:latin typeface="Palatino Linotype" panose="02040502050505030304" pitchFamily="18" charset="0"/>
              </a:rPr>
              <a:t>aparmaq</a:t>
            </a:r>
            <a:r>
              <a:rPr lang="en-US" sz="2800" dirty="0" smtClean="0">
                <a:latin typeface="Palatino Linotype" panose="02040502050505030304" pitchFamily="18" charset="0"/>
              </a:rPr>
              <a:t> </a:t>
            </a:r>
            <a:r>
              <a:rPr lang="en-US" sz="2800" dirty="0" err="1">
                <a:latin typeface="Palatino Linotype" panose="02040502050505030304" pitchFamily="18" charset="0"/>
              </a:rPr>
              <a:t>öhdəliyi</a:t>
            </a:r>
            <a:r>
              <a:rPr lang="en-US" sz="2800" dirty="0">
                <a:latin typeface="Palatino Linotype" panose="02040502050505030304" pitchFamily="18" charset="0"/>
              </a:rPr>
              <a:t>. </a:t>
            </a:r>
          </a:p>
          <a:p>
            <a:endParaRPr lang="ru-RU" dirty="0">
              <a:latin typeface="Palatino Linotype" panose="02040502050505030304" pitchFamily="18" charset="0"/>
            </a:endParaRPr>
          </a:p>
        </p:txBody>
      </p:sp>
    </p:spTree>
    <p:extLst>
      <p:ext uri="{BB962C8B-B14F-4D97-AF65-F5344CB8AC3E}">
        <p14:creationId xmlns:p14="http://schemas.microsoft.com/office/powerpoint/2010/main" val="3010096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8229600" cy="1972816"/>
          </a:xfrm>
        </p:spPr>
        <p:txBody>
          <a:bodyPr>
            <a:normAutofit/>
          </a:bodyPr>
          <a:lstStyle/>
          <a:p>
            <a:pPr marL="0" indent="0" algn="ctr">
              <a:buNone/>
            </a:pPr>
            <a:endParaRPr lang="az-Latn-AZ" sz="4400" b="1" dirty="0" smtClean="0">
              <a:latin typeface="Palatino Linotype" panose="02040502050505030304" pitchFamily="18" charset="0"/>
            </a:endParaRPr>
          </a:p>
          <a:p>
            <a:pPr marL="0" indent="0" algn="ctr">
              <a:buNone/>
            </a:pPr>
            <a:r>
              <a:rPr lang="az-Latn-AZ" sz="4400" b="1" dirty="0" smtClean="0">
                <a:latin typeface="Palatino Linotype" panose="02040502050505030304" pitchFamily="18" charset="0"/>
              </a:rPr>
              <a:t>Diqqətinizə görə minnətdarıq!</a:t>
            </a:r>
            <a:endParaRPr lang="ru-RU" sz="4400" b="1" dirty="0">
              <a:latin typeface="Palatino Linotype" panose="02040502050505030304" pitchFamily="18" charset="0"/>
            </a:endParaRPr>
          </a:p>
        </p:txBody>
      </p:sp>
    </p:spTree>
    <p:extLst>
      <p:ext uri="{BB962C8B-B14F-4D97-AF65-F5344CB8AC3E}">
        <p14:creationId xmlns:p14="http://schemas.microsoft.com/office/powerpoint/2010/main" val="1124839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36912"/>
            <a:ext cx="8229600" cy="3489251"/>
          </a:xfrm>
        </p:spPr>
        <p:txBody>
          <a:bodyPr/>
          <a:lstStyle/>
          <a:p>
            <a:r>
              <a:rPr lang="az-Latn-AZ" dirty="0" smtClean="0">
                <a:latin typeface="Palatino Linotype" panose="02040502050505030304" pitchFamily="18" charset="0"/>
              </a:rPr>
              <a:t>Heç kəs işgəncəyə, qeyri-insani və ya ləyaqəti alçaldan rəftara və ya cəzaya məruz qalmamalıdır</a:t>
            </a:r>
            <a:r>
              <a:rPr lang="az-Latn-AZ" dirty="0">
                <a:latin typeface="Palatino Linotype" panose="02040502050505030304" pitchFamily="18" charset="0"/>
              </a:rPr>
              <a:t>;</a:t>
            </a:r>
            <a:endParaRPr lang="az-Latn-AZ" dirty="0" smtClean="0">
              <a:latin typeface="Palatino Linotype" panose="02040502050505030304" pitchFamily="18" charset="0"/>
            </a:endParaRPr>
          </a:p>
          <a:p>
            <a:pPr lvl="1" algn="just"/>
            <a:r>
              <a:rPr lang="az-Latn-AZ" dirty="0" smtClean="0">
                <a:solidFill>
                  <a:srgbClr val="FF0000"/>
                </a:solidFill>
                <a:latin typeface="Palatino Linotype" panose="02040502050505030304" pitchFamily="18" charset="0"/>
              </a:rPr>
              <a:t>3-cü maddənin maddi-hüquqi və prosessual anlayışı (aspektləri)</a:t>
            </a:r>
            <a:r>
              <a:rPr lang="az-Latn-AZ" i="1" dirty="0" smtClean="0">
                <a:solidFill>
                  <a:srgbClr val="FF0000"/>
                </a:solidFill>
                <a:latin typeface="Palatino Linotype" panose="02040502050505030304" pitchFamily="18" charset="0"/>
              </a:rPr>
              <a:t>; (Muradova v Azərbaycana qarşı, 2009.)</a:t>
            </a:r>
            <a:endParaRPr lang="az-Latn-AZ" i="1" dirty="0">
              <a:solidFill>
                <a:srgbClr val="FF0000"/>
              </a:solidFill>
              <a:latin typeface="Palatino Linotype" panose="02040502050505030304" pitchFamily="18" charset="0"/>
            </a:endParaRPr>
          </a:p>
          <a:p>
            <a:pPr lvl="1"/>
            <a:r>
              <a:rPr lang="az-Latn-AZ" dirty="0" smtClean="0">
                <a:latin typeface="Palatino Linotype" panose="02040502050505030304" pitchFamily="18" charset="0"/>
              </a:rPr>
              <a:t>mütləq hüquqdur (qadağa) </a:t>
            </a:r>
          </a:p>
          <a:p>
            <a:pPr marL="0" indent="0">
              <a:buNone/>
            </a:pPr>
            <a:endParaRPr lang="az-Latn-AZ" dirty="0">
              <a:latin typeface="Palatino Linotype" panose="02040502050505030304" pitchFamily="18" charset="0"/>
            </a:endParaRPr>
          </a:p>
        </p:txBody>
      </p:sp>
      <p:sp>
        <p:nvSpPr>
          <p:cNvPr id="2" name="Заголовок 1"/>
          <p:cNvSpPr>
            <a:spLocks noGrp="1"/>
          </p:cNvSpPr>
          <p:nvPr>
            <p:ph type="title"/>
          </p:nvPr>
        </p:nvSpPr>
        <p:spPr>
          <a:xfrm>
            <a:off x="457200" y="188640"/>
            <a:ext cx="8229600" cy="2290266"/>
          </a:xfrm>
        </p:spPr>
        <p:txBody>
          <a:bodyPr>
            <a:normAutofit/>
          </a:bodyPr>
          <a:lstStyle/>
          <a:p>
            <a:r>
              <a:rPr lang="az-Latn-AZ" dirty="0" smtClean="0">
                <a:latin typeface="Palatino Linotype" panose="02040502050505030304" pitchFamily="18" charset="0"/>
              </a:rPr>
              <a:t>Maddə 3: İşgəncələrin qadağan </a:t>
            </a:r>
            <a:r>
              <a:rPr lang="az-Latn-AZ" dirty="0" smtClean="0">
                <a:solidFill>
                  <a:schemeClr val="bg1"/>
                </a:solidFill>
                <a:latin typeface="Palatino Linotype" panose="02040502050505030304" pitchFamily="18" charset="0"/>
              </a:rPr>
              <a:t>o</a:t>
            </a:r>
            <a:r>
              <a:rPr lang="az-Latn-AZ" dirty="0" smtClean="0">
                <a:latin typeface="Palatino Linotype" panose="02040502050505030304" pitchFamily="18" charset="0"/>
              </a:rPr>
              <a:t>lunması </a:t>
            </a:r>
            <a:endParaRPr lang="ru-RU" dirty="0">
              <a:latin typeface="Palatino Linotype" panose="02040502050505030304" pitchFamily="18" charset="0"/>
            </a:endParaRPr>
          </a:p>
        </p:txBody>
      </p:sp>
    </p:spTree>
    <p:extLst>
      <p:ext uri="{BB962C8B-B14F-4D97-AF65-F5344CB8AC3E}">
        <p14:creationId xmlns:p14="http://schemas.microsoft.com/office/powerpoint/2010/main" val="302854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az-Latn-AZ" dirty="0">
                <a:solidFill>
                  <a:srgbClr val="FF0000"/>
                </a:solidFill>
                <a:latin typeface="Palatino Linotype" panose="02040502050505030304" pitchFamily="18" charset="0"/>
              </a:rPr>
              <a:t>Minimum qəddarlıq səviyyəsi (</a:t>
            </a:r>
            <a:r>
              <a:rPr lang="en-US" dirty="0"/>
              <a:t>De </a:t>
            </a:r>
            <a:r>
              <a:rPr lang="en-US" dirty="0" err="1"/>
              <a:t>minimis</a:t>
            </a:r>
            <a:r>
              <a:rPr lang="en-US" dirty="0"/>
              <a:t> rule</a:t>
            </a:r>
            <a:r>
              <a:rPr lang="az-Latn-AZ" dirty="0">
                <a:solidFill>
                  <a:srgbClr val="FF0000"/>
                </a:solidFill>
                <a:latin typeface="Palatino Linotype" panose="02040502050505030304" pitchFamily="18" charset="0"/>
              </a:rPr>
              <a:t>)</a:t>
            </a:r>
            <a:endParaRPr lang="ru-RU" dirty="0">
              <a:solidFill>
                <a:srgbClr val="FF0000"/>
              </a:solidFill>
              <a:latin typeface="Palatino Linotype" panose="02040502050505030304" pitchFamily="18" charset="0"/>
            </a:endParaRPr>
          </a:p>
          <a:p>
            <a:r>
              <a:rPr lang="az-Latn-AZ" dirty="0" smtClean="0">
                <a:latin typeface="Palatino Linotype" panose="02040502050505030304" pitchFamily="18" charset="0"/>
              </a:rPr>
              <a:t>İşgəncə</a:t>
            </a:r>
          </a:p>
          <a:p>
            <a:r>
              <a:rPr lang="az-Latn-AZ" dirty="0" smtClean="0">
                <a:latin typeface="Palatino Linotype" panose="02040502050505030304" pitchFamily="18" charset="0"/>
              </a:rPr>
              <a:t>Qeyri-insani</a:t>
            </a:r>
          </a:p>
          <a:p>
            <a:r>
              <a:rPr lang="az-Latn-AZ" dirty="0" smtClean="0">
                <a:latin typeface="Palatino Linotype" panose="02040502050505030304" pitchFamily="18" charset="0"/>
              </a:rPr>
              <a:t>Ləyaqəti alçaldan</a:t>
            </a:r>
          </a:p>
          <a:p>
            <a:r>
              <a:rPr lang="az-Latn-AZ" dirty="0" smtClean="0">
                <a:latin typeface="Palatino Linotype" panose="02040502050505030304" pitchFamily="18" charset="0"/>
              </a:rPr>
              <a:t>Rəftar </a:t>
            </a:r>
          </a:p>
          <a:p>
            <a:r>
              <a:rPr lang="az-Latn-AZ" dirty="0" smtClean="0">
                <a:latin typeface="Palatino Linotype" panose="02040502050505030304" pitchFamily="18" charset="0"/>
              </a:rPr>
              <a:t>Cəza</a:t>
            </a:r>
          </a:p>
        </p:txBody>
      </p:sp>
      <p:sp>
        <p:nvSpPr>
          <p:cNvPr id="2" name="Rectangle 1"/>
          <p:cNvSpPr/>
          <p:nvPr/>
        </p:nvSpPr>
        <p:spPr>
          <a:xfrm>
            <a:off x="872067" y="764704"/>
            <a:ext cx="6940293" cy="707886"/>
          </a:xfrm>
          <a:prstGeom prst="rect">
            <a:avLst/>
          </a:prstGeom>
        </p:spPr>
        <p:txBody>
          <a:bodyPr wrap="square">
            <a:spAutoFit/>
          </a:bodyPr>
          <a:lstStyle/>
          <a:p>
            <a:pPr algn="ctr"/>
            <a:r>
              <a:rPr lang="az-Latn-AZ" sz="4000" b="1" dirty="0">
                <a:solidFill>
                  <a:schemeClr val="bg1"/>
                </a:solidFill>
                <a:latin typeface="Palatino Linotype" panose="02040502050505030304" pitchFamily="18" charset="0"/>
              </a:rPr>
              <a:t>Əsas anlayışlar: </a:t>
            </a:r>
          </a:p>
        </p:txBody>
      </p:sp>
    </p:spTree>
    <p:extLst>
      <p:ext uri="{BB962C8B-B14F-4D97-AF65-F5344CB8AC3E}">
        <p14:creationId xmlns:p14="http://schemas.microsoft.com/office/powerpoint/2010/main" val="3517690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5184576"/>
          </a:xfrm>
        </p:spPr>
        <p:txBody>
          <a:bodyPr>
            <a:noAutofit/>
          </a:bodyPr>
          <a:lstStyle/>
          <a:p>
            <a:r>
              <a:rPr lang="az-Latn-AZ" sz="2300" dirty="0" smtClean="0">
                <a:latin typeface="Palatino Linotype" panose="02040502050505030304" pitchFamily="18" charset="0"/>
              </a:rPr>
              <a:t>Qeyri-insani rəftarın bir növüdür. </a:t>
            </a:r>
          </a:p>
          <a:p>
            <a:pPr algn="just"/>
            <a:r>
              <a:rPr lang="az-Latn-AZ" sz="2300" dirty="0" smtClean="0">
                <a:latin typeface="Palatino Linotype" panose="02040502050505030304" pitchFamily="18" charset="0"/>
              </a:rPr>
              <a:t>Bilərəkdən </a:t>
            </a:r>
            <a:r>
              <a:rPr lang="az-Latn-AZ" sz="2300" dirty="0" smtClean="0">
                <a:solidFill>
                  <a:srgbClr val="FF0000"/>
                </a:solidFill>
                <a:latin typeface="Palatino Linotype" panose="02040502050505030304" pitchFamily="18" charset="0"/>
              </a:rPr>
              <a:t>və məqsədyönlü</a:t>
            </a:r>
            <a:r>
              <a:rPr lang="az-Latn-AZ" sz="2300" dirty="0" smtClean="0">
                <a:latin typeface="Palatino Linotype" panose="02040502050505030304" pitchFamily="18" charset="0"/>
              </a:rPr>
              <a:t> törədilir (qəsd elementi+hazırlıq) </a:t>
            </a:r>
          </a:p>
          <a:p>
            <a:r>
              <a:rPr lang="az-Latn-AZ" sz="2300" dirty="0" smtClean="0">
                <a:latin typeface="Palatino Linotype" panose="02040502050505030304" pitchFamily="18" charset="0"/>
              </a:rPr>
              <a:t>Ciddi və ağır iztirablara səbəb olur</a:t>
            </a:r>
          </a:p>
          <a:p>
            <a:r>
              <a:rPr lang="az-Latn-AZ" sz="2300" dirty="0" smtClean="0">
                <a:latin typeface="Palatino Linotype" panose="02040502050505030304" pitchFamily="18" charset="0"/>
              </a:rPr>
              <a:t>intensivdir</a:t>
            </a:r>
          </a:p>
          <a:p>
            <a:pPr marL="0" indent="0" algn="just">
              <a:buNone/>
            </a:pPr>
            <a:r>
              <a:rPr lang="az-Latn-AZ" sz="2000" i="1" dirty="0" smtClean="0">
                <a:latin typeface="Palatino Linotype" panose="02040502050505030304" pitchFamily="18" charset="0"/>
              </a:rPr>
              <a:t>«İşgəncə» elə hərəkətdir ki, onun vasitəsilə hər hansı şəxsdən və ya 3-cü şəxsdən məlumatlar və ya etiraflar almaq, onun və ya 3-cü şəxsin etdiyi və ya etməkdə şübhəli bilindiyi hərəkətə görə onu cəzalandırmaq, habelə onu və ya 3-cü şəxsi qorxutmaq və ya məcbur etmək üçün, yaxud istənilən xarakterli ayrı-seçkiliyə əsaslanan hər hansı başqa </a:t>
            </a:r>
            <a:r>
              <a:rPr lang="az-Latn-AZ" sz="2000" b="1" i="1" dirty="0" smtClean="0">
                <a:latin typeface="Palatino Linotype" panose="02040502050505030304" pitchFamily="18" charset="0"/>
              </a:rPr>
              <a:t>səbəbə görə </a:t>
            </a:r>
            <a:r>
              <a:rPr lang="az-Latn-AZ" sz="2000" i="1" dirty="0" smtClean="0">
                <a:latin typeface="Palatino Linotype" panose="02040502050505030304" pitchFamily="18" charset="0"/>
              </a:rPr>
              <a:t>dövlətin vəzifəli şəxsi və ya rəsmi şəxs qismində çıxış edən digər şəxs tərəfindən və ya onun təhriki ilə, yaxud xəbərdar olmaları və ya susmaqla razılıq vermələri vasitəsilə hər hansı şəxsə qəsdən </a:t>
            </a:r>
            <a:r>
              <a:rPr lang="az-Latn-AZ" sz="2000" b="1" i="1" dirty="0" smtClean="0">
                <a:latin typeface="Palatino Linotype" panose="02040502050505030304" pitchFamily="18" charset="0"/>
              </a:rPr>
              <a:t>fiziki və ya mənəvi cəhətdən güclü ağrı və ya əzab </a:t>
            </a:r>
            <a:r>
              <a:rPr lang="az-Latn-AZ" sz="2000" i="1" dirty="0" smtClean="0">
                <a:latin typeface="Palatino Linotype" panose="02040502050505030304" pitchFamily="18" charset="0"/>
              </a:rPr>
              <a:t>verilir.  (CAT) </a:t>
            </a:r>
            <a:endParaRPr lang="az-Latn-AZ" sz="2000" i="1" dirty="0">
              <a:latin typeface="Palatino Linotype" panose="02040502050505030304" pitchFamily="18" charset="0"/>
            </a:endParaRPr>
          </a:p>
        </p:txBody>
      </p:sp>
      <p:sp>
        <p:nvSpPr>
          <p:cNvPr id="2" name="Заголовок 1"/>
          <p:cNvSpPr>
            <a:spLocks noGrp="1"/>
          </p:cNvSpPr>
          <p:nvPr>
            <p:ph type="title"/>
          </p:nvPr>
        </p:nvSpPr>
        <p:spPr/>
        <p:txBody>
          <a:bodyPr>
            <a:normAutofit fontScale="90000"/>
          </a:bodyPr>
          <a:lstStyle/>
          <a:p>
            <a:r>
              <a:rPr lang="az-Latn-AZ" dirty="0" smtClean="0">
                <a:latin typeface="Palatino Linotype" panose="02040502050505030304" pitchFamily="18" charset="0"/>
              </a:rPr>
              <a:t>İşgəncə</a:t>
            </a:r>
            <a:br>
              <a:rPr lang="az-Latn-AZ" dirty="0" smtClean="0">
                <a:latin typeface="Palatino Linotype" panose="02040502050505030304" pitchFamily="18" charset="0"/>
              </a:rPr>
            </a:br>
            <a:endParaRPr lang="ru-RU" dirty="0">
              <a:latin typeface="Palatino Linotype" panose="02040502050505030304" pitchFamily="18" charset="0"/>
            </a:endParaRPr>
          </a:p>
        </p:txBody>
      </p:sp>
    </p:spTree>
    <p:extLst>
      <p:ext uri="{BB962C8B-B14F-4D97-AF65-F5344CB8AC3E}">
        <p14:creationId xmlns:p14="http://schemas.microsoft.com/office/powerpoint/2010/main" val="3823828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az-Latn-AZ" dirty="0" smtClean="0">
                <a:latin typeface="Palatino Linotype" panose="02040502050505030304" pitchFamily="18" charset="0"/>
              </a:rPr>
              <a:t>Rəftarın müddəti </a:t>
            </a:r>
          </a:p>
          <a:p>
            <a:r>
              <a:rPr lang="az-Latn-AZ" dirty="0" smtClean="0">
                <a:latin typeface="Palatino Linotype" panose="02040502050505030304" pitchFamily="18" charset="0"/>
              </a:rPr>
              <a:t>Fiziki və mənəvi nəticələri</a:t>
            </a:r>
          </a:p>
          <a:p>
            <a:r>
              <a:rPr lang="az-Latn-AZ" dirty="0" smtClean="0">
                <a:latin typeface="Palatino Linotype" panose="02040502050505030304" pitchFamily="18" charset="0"/>
              </a:rPr>
              <a:t>Qurbanın cinsi, yaşı, və sağlamlıq durumu</a:t>
            </a:r>
          </a:p>
          <a:p>
            <a:pPr algn="just"/>
            <a:r>
              <a:rPr lang="az-Latn-AZ" dirty="0" smtClean="0">
                <a:latin typeface="Palatino Linotype" panose="02040502050505030304" pitchFamily="18" charset="0"/>
              </a:rPr>
              <a:t>Törədilmə üsulu və metodu</a:t>
            </a:r>
          </a:p>
          <a:p>
            <a:pPr algn="just"/>
            <a:r>
              <a:rPr lang="az-Latn-AZ" dirty="0" smtClean="0">
                <a:latin typeface="Palatino Linotype" panose="02040502050505030304" pitchFamily="18" charset="0"/>
              </a:rPr>
              <a:t>Obyektiv olaraq (durumundan asılı olmayaraq istənilən şəxs üçün) güclü ağrıya səbəb olan hərəkətlər işgəncə sayılmalıdır. </a:t>
            </a:r>
            <a:r>
              <a:rPr lang="az-Latn-AZ" i="1" dirty="0" smtClean="0">
                <a:latin typeface="Palatino Linotype" panose="02040502050505030304" pitchFamily="18" charset="0"/>
              </a:rPr>
              <a:t>(Selmouni Fransaya qarşı) </a:t>
            </a:r>
            <a:endParaRPr lang="ru-RU" i="1" dirty="0">
              <a:latin typeface="Palatino Linotype" panose="02040502050505030304" pitchFamily="18" charset="0"/>
            </a:endParaRPr>
          </a:p>
        </p:txBody>
      </p:sp>
      <p:sp>
        <p:nvSpPr>
          <p:cNvPr id="2" name="Заголовок 1"/>
          <p:cNvSpPr>
            <a:spLocks noGrp="1"/>
          </p:cNvSpPr>
          <p:nvPr>
            <p:ph type="title"/>
          </p:nvPr>
        </p:nvSpPr>
        <p:spPr/>
        <p:txBody>
          <a:bodyPr>
            <a:noAutofit/>
          </a:bodyPr>
          <a:lstStyle/>
          <a:p>
            <a:r>
              <a:rPr lang="az-Latn-AZ" sz="3200" b="1" dirty="0" smtClean="0">
                <a:latin typeface="Palatino Linotype" panose="02040502050505030304" pitchFamily="18" charset="0"/>
              </a:rPr>
              <a:t>İşgəncə vs digər pis rəftar halları</a:t>
            </a:r>
            <a:br>
              <a:rPr lang="az-Latn-AZ" sz="3200" b="1" dirty="0" smtClean="0">
                <a:latin typeface="Palatino Linotype" panose="02040502050505030304" pitchFamily="18" charset="0"/>
              </a:rPr>
            </a:br>
            <a:r>
              <a:rPr lang="az-Latn-AZ" sz="3200" b="1" u="sng" dirty="0">
                <a:latin typeface="Palatino Linotype" panose="02040502050505030304" pitchFamily="18" charset="0"/>
              </a:rPr>
              <a:t>İntensivlik</a:t>
            </a:r>
            <a:endParaRPr lang="ru-RU" sz="3200" b="1" u="sng" dirty="0">
              <a:latin typeface="Palatino Linotype" panose="02040502050505030304" pitchFamily="18" charset="0"/>
            </a:endParaRPr>
          </a:p>
        </p:txBody>
      </p:sp>
    </p:spTree>
    <p:extLst>
      <p:ext uri="{BB962C8B-B14F-4D97-AF65-F5344CB8AC3E}">
        <p14:creationId xmlns:p14="http://schemas.microsoft.com/office/powerpoint/2010/main" val="2904354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az-Latn-AZ" dirty="0" smtClean="0">
                <a:latin typeface="Palatino Linotype" panose="02040502050505030304" pitchFamily="18" charset="0"/>
              </a:rPr>
              <a:t>Qəsdən edilmiş hərəkətlər: bunu etmək üçün müəyyən hazırlıq və səy lazımdır. </a:t>
            </a:r>
            <a:r>
              <a:rPr lang="az-Latn-AZ" i="1" dirty="0" smtClean="0">
                <a:latin typeface="Palatino Linotype" panose="02040502050505030304" pitchFamily="18" charset="0"/>
              </a:rPr>
              <a:t>(Aksoy v. Turkey)  (Dikme v. Turkey) </a:t>
            </a:r>
          </a:p>
          <a:p>
            <a:pPr marL="0" indent="0">
              <a:buNone/>
            </a:pPr>
            <a:r>
              <a:rPr lang="az-Latn-AZ" dirty="0" smtClean="0">
                <a:latin typeface="Palatino Linotype" panose="02040502050505030304" pitchFamily="18" charset="0"/>
              </a:rPr>
              <a:t>Müəyyən niyyət: şəxsdən məlumat və ya etiraflar almaq və ya cəzalandırmaq</a:t>
            </a:r>
          </a:p>
          <a:p>
            <a:pPr marL="0" indent="0">
              <a:buNone/>
            </a:pPr>
            <a:endParaRPr lang="ru-RU" i="1" dirty="0">
              <a:latin typeface="Palatino Linotype" panose="02040502050505030304" pitchFamily="18" charset="0"/>
            </a:endParaRPr>
          </a:p>
        </p:txBody>
      </p:sp>
      <p:sp>
        <p:nvSpPr>
          <p:cNvPr id="2" name="Заголовок 1"/>
          <p:cNvSpPr>
            <a:spLocks noGrp="1"/>
          </p:cNvSpPr>
          <p:nvPr>
            <p:ph type="title"/>
          </p:nvPr>
        </p:nvSpPr>
        <p:spPr/>
        <p:txBody>
          <a:bodyPr>
            <a:normAutofit fontScale="90000"/>
          </a:bodyPr>
          <a:lstStyle/>
          <a:p>
            <a:r>
              <a:rPr lang="az-Latn-AZ" b="1" dirty="0" smtClean="0">
                <a:latin typeface="Palatino Linotype" panose="02040502050505030304" pitchFamily="18" charset="0"/>
              </a:rPr>
              <a:t>Qəsd + müəyyən niyyət </a:t>
            </a:r>
            <a:r>
              <a:rPr lang="az-Latn-AZ" sz="3600" b="1" i="1" dirty="0" smtClean="0">
                <a:latin typeface="Palatino Linotype" panose="02040502050505030304" pitchFamily="18" charset="0"/>
              </a:rPr>
              <a:t>(məqsədyönlülük)</a:t>
            </a:r>
            <a:endParaRPr lang="ru-RU" b="1" i="1" dirty="0">
              <a:latin typeface="Palatino Linotype" panose="02040502050505030304" pitchFamily="18" charset="0"/>
            </a:endParaRPr>
          </a:p>
        </p:txBody>
      </p:sp>
    </p:spTree>
    <p:extLst>
      <p:ext uri="{BB962C8B-B14F-4D97-AF65-F5344CB8AC3E}">
        <p14:creationId xmlns:p14="http://schemas.microsoft.com/office/powerpoint/2010/main" val="288064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az-Latn-AZ" dirty="0" smtClean="0">
                <a:latin typeface="Palatino Linotype" panose="02040502050505030304" pitchFamily="18" charset="0"/>
              </a:rPr>
              <a:t>Falaqqa (ayaqların altına ağır küt alətlə zərbələrin endirilməsi) (Jalaloglu v. Azerbaijan)</a:t>
            </a:r>
          </a:p>
          <a:p>
            <a:r>
              <a:rPr lang="az-Latn-AZ" dirty="0" smtClean="0">
                <a:latin typeface="Palatino Linotype" panose="02040502050505030304" pitchFamily="18" charset="0"/>
              </a:rPr>
              <a:t>Beş üsul (5 techniques): (İreland v. UK)</a:t>
            </a:r>
          </a:p>
          <a:p>
            <a:pPr>
              <a:buFont typeface="Courier New" panose="02070309020205020404" pitchFamily="49" charset="0"/>
              <a:buChar char="o"/>
            </a:pPr>
            <a:r>
              <a:rPr lang="az-Latn-AZ" dirty="0" smtClean="0">
                <a:latin typeface="Palatino Linotype" panose="02040502050505030304" pitchFamily="18" charset="0"/>
              </a:rPr>
              <a:t>Divar önündə saxlama</a:t>
            </a:r>
          </a:p>
          <a:p>
            <a:pPr>
              <a:buFont typeface="Courier New" panose="02070309020205020404" pitchFamily="49" charset="0"/>
              <a:buChar char="o"/>
            </a:pPr>
            <a:r>
              <a:rPr lang="az-Latn-AZ" dirty="0" smtClean="0">
                <a:latin typeface="Palatino Linotype" panose="02040502050505030304" pitchFamily="18" charset="0"/>
              </a:rPr>
              <a:t>Başa torbanın geyindirilməsi</a:t>
            </a:r>
          </a:p>
          <a:p>
            <a:pPr>
              <a:buFont typeface="Courier New" panose="02070309020205020404" pitchFamily="49" charset="0"/>
              <a:buChar char="o"/>
            </a:pPr>
            <a:r>
              <a:rPr lang="az-Latn-AZ" dirty="0" smtClean="0">
                <a:latin typeface="Palatino Linotype" panose="02040502050505030304" pitchFamily="18" charset="0"/>
              </a:rPr>
              <a:t>Səs-küyə məruz qoyma</a:t>
            </a:r>
          </a:p>
          <a:p>
            <a:pPr>
              <a:buFont typeface="Courier New" panose="02070309020205020404" pitchFamily="49" charset="0"/>
              <a:buChar char="o"/>
            </a:pPr>
            <a:r>
              <a:rPr lang="az-Latn-AZ" dirty="0" smtClean="0">
                <a:latin typeface="Palatino Linotype" panose="02040502050505030304" pitchFamily="18" charset="0"/>
              </a:rPr>
              <a:t>Yuxudan məhrum etmə</a:t>
            </a:r>
          </a:p>
          <a:p>
            <a:pPr>
              <a:buFont typeface="Courier New" panose="02070309020205020404" pitchFamily="49" charset="0"/>
              <a:buChar char="o"/>
            </a:pPr>
            <a:r>
              <a:rPr lang="az-Latn-AZ" dirty="0" smtClean="0">
                <a:latin typeface="Palatino Linotype" panose="02040502050505030304" pitchFamily="18" charset="0"/>
              </a:rPr>
              <a:t>Qida və içkidən məhrum edilmə.</a:t>
            </a:r>
            <a:endParaRPr lang="ru-RU" dirty="0">
              <a:latin typeface="Palatino Linotype" panose="02040502050505030304" pitchFamily="18" charset="0"/>
            </a:endParaRPr>
          </a:p>
        </p:txBody>
      </p:sp>
      <p:sp>
        <p:nvSpPr>
          <p:cNvPr id="2" name="Заголовок 1"/>
          <p:cNvSpPr>
            <a:spLocks noGrp="1"/>
          </p:cNvSpPr>
          <p:nvPr>
            <p:ph type="title"/>
          </p:nvPr>
        </p:nvSpPr>
        <p:spPr/>
        <p:txBody>
          <a:bodyPr/>
          <a:lstStyle/>
          <a:p>
            <a:r>
              <a:rPr lang="az-Latn-AZ" b="1" dirty="0" smtClean="0">
                <a:latin typeface="Palatino Linotype" panose="02040502050505030304" pitchFamily="18" charset="0"/>
              </a:rPr>
              <a:t>İşgəncə formaları</a:t>
            </a:r>
            <a:endParaRPr lang="ru-RU" b="1" dirty="0">
              <a:latin typeface="Palatino Linotype" panose="02040502050505030304" pitchFamily="18" charset="0"/>
            </a:endParaRPr>
          </a:p>
        </p:txBody>
      </p:sp>
    </p:spTree>
    <p:extLst>
      <p:ext uri="{BB962C8B-B14F-4D97-AF65-F5344CB8AC3E}">
        <p14:creationId xmlns:p14="http://schemas.microsoft.com/office/powerpoint/2010/main" val="2385562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az-Latn-AZ" dirty="0" smtClean="0">
                <a:latin typeface="Palatino Linotype" panose="02040502050505030304" pitchFamily="18" charset="0"/>
              </a:rPr>
              <a:t>Pis rəftar- məqsəd – intensivlik = </a:t>
            </a:r>
            <a:r>
              <a:rPr lang="az-Latn-AZ" dirty="0" smtClean="0">
                <a:solidFill>
                  <a:srgbClr val="FF0000"/>
                </a:solidFill>
                <a:latin typeface="Palatino Linotype" panose="02040502050505030304" pitchFamily="18" charset="0"/>
              </a:rPr>
              <a:t>qeyri-insani və ləyaqəti alçaldan rəftar. </a:t>
            </a:r>
          </a:p>
          <a:p>
            <a:r>
              <a:rPr lang="az-Latn-AZ" dirty="0" smtClean="0">
                <a:solidFill>
                  <a:srgbClr val="FF0000"/>
                </a:solidFill>
                <a:latin typeface="Palatino Linotype" panose="02040502050505030304" pitchFamily="18" charset="0"/>
              </a:rPr>
              <a:t>Qeyri-insani və ləyaqəti alçaldan rəftarın kifayət qədər intensivliyi və məqsədi olmur.</a:t>
            </a:r>
            <a:endParaRPr lang="az-Latn-AZ" dirty="0">
              <a:solidFill>
                <a:srgbClr val="FF0000"/>
              </a:solidFill>
              <a:latin typeface="Palatino Linotype" panose="02040502050505030304" pitchFamily="18" charset="0"/>
            </a:endParaRPr>
          </a:p>
          <a:p>
            <a:r>
              <a:rPr lang="az-Latn-AZ" dirty="0" smtClean="0">
                <a:latin typeface="Palatino Linotype" panose="02040502050505030304" pitchFamily="18" charset="0"/>
              </a:rPr>
              <a:t>Qeyri-insani rəftar bilərəkdən konkret vəziyyətdə yolverilməz olan güclü fiziki və ya ruhi əzaba səbəb olur. </a:t>
            </a:r>
          </a:p>
          <a:p>
            <a:r>
              <a:rPr lang="az-Latn-AZ" dirty="0" smtClean="0">
                <a:latin typeface="Palatino Linotype" panose="02040502050505030304" pitchFamily="18" charset="0"/>
              </a:rPr>
              <a:t>Adekvat tibbi müalicənin olmaması = ləyaqəti alçaldan rəftar (mənəvi əzab; </a:t>
            </a:r>
            <a:r>
              <a:rPr lang="az-Latn-AZ" i="1" dirty="0" smtClean="0">
                <a:latin typeface="Palatino Linotype" panose="02040502050505030304" pitchFamily="18" charset="0"/>
              </a:rPr>
              <a:t>Hummatov v. Azerbaijan; Xudobin Rusiyaya qarşı) </a:t>
            </a:r>
          </a:p>
          <a:p>
            <a:pPr marL="0" indent="0" algn="just">
              <a:buNone/>
            </a:pPr>
            <a:endParaRPr lang="ru-RU" i="1" dirty="0">
              <a:latin typeface="Palatino Linotype" panose="02040502050505030304" pitchFamily="18" charset="0"/>
            </a:endParaRPr>
          </a:p>
        </p:txBody>
      </p:sp>
      <p:sp>
        <p:nvSpPr>
          <p:cNvPr id="2" name="Заголовок 1"/>
          <p:cNvSpPr>
            <a:spLocks noGrp="1"/>
          </p:cNvSpPr>
          <p:nvPr>
            <p:ph type="title"/>
          </p:nvPr>
        </p:nvSpPr>
        <p:spPr/>
        <p:txBody>
          <a:bodyPr>
            <a:normAutofit fontScale="90000"/>
          </a:bodyPr>
          <a:lstStyle/>
          <a:p>
            <a:r>
              <a:rPr lang="az-Latn-AZ" b="1" dirty="0" smtClean="0">
                <a:latin typeface="Palatino Linotype" panose="02040502050505030304" pitchFamily="18" charset="0"/>
              </a:rPr>
              <a:t>Qeyri-insani və ləyaqəti alçaldan rəftar</a:t>
            </a:r>
            <a:endParaRPr lang="ru-RU" b="1" dirty="0">
              <a:latin typeface="Palatino Linotype" panose="02040502050505030304" pitchFamily="18" charset="0"/>
            </a:endParaRPr>
          </a:p>
        </p:txBody>
      </p:sp>
    </p:spTree>
    <p:extLst>
      <p:ext uri="{BB962C8B-B14F-4D97-AF65-F5344CB8AC3E}">
        <p14:creationId xmlns:p14="http://schemas.microsoft.com/office/powerpoint/2010/main" val="188295828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az-Latn-AZ" dirty="0" smtClean="0">
                <a:latin typeface="Palatino Linotype" panose="02040502050505030304" pitchFamily="18" charset="0"/>
              </a:rPr>
              <a:t>Tutulmuş şəxsin </a:t>
            </a:r>
            <a:r>
              <a:rPr lang="az-Latn-AZ" dirty="0" smtClean="0">
                <a:solidFill>
                  <a:srgbClr val="C00000"/>
                </a:solidFill>
                <a:latin typeface="Palatino Linotype" panose="02040502050505030304" pitchFamily="18" charset="0"/>
              </a:rPr>
              <a:t>davranışı ona qarşı fiziki güc tətbiqini zəruri etmirsə</a:t>
            </a:r>
            <a:r>
              <a:rPr lang="az-Latn-AZ" dirty="0" smtClean="0">
                <a:latin typeface="Palatino Linotype" panose="02040502050505030304" pitchFamily="18" charset="0"/>
              </a:rPr>
              <a:t>, həmin şəxsə qarşı güc tətbiqi onun insan ləyaqətini alçaldır və 3-cü maddənin pozuntusudur. </a:t>
            </a:r>
            <a:r>
              <a:rPr lang="az-Latn-AZ" i="1" dirty="0" smtClean="0">
                <a:latin typeface="Palatino Linotype" panose="02040502050505030304" pitchFamily="18" charset="0"/>
              </a:rPr>
              <a:t>(Ribiç Avstriyaya qarşı) </a:t>
            </a:r>
          </a:p>
          <a:p>
            <a:pPr marL="0" indent="0" algn="just">
              <a:buNone/>
            </a:pPr>
            <a:r>
              <a:rPr lang="az-Latn-AZ" i="1" dirty="0" smtClean="0">
                <a:latin typeface="Palatino Linotype" panose="02040502050505030304" pitchFamily="18" charset="0"/>
              </a:rPr>
              <a:t>Fiziki gücün tətbiqinə dair sübut: </a:t>
            </a:r>
            <a:r>
              <a:rPr lang="az-Latn-AZ" dirty="0" smtClean="0">
                <a:latin typeface="Palatino Linotype" panose="02040502050505030304" pitchFamily="18" charset="0"/>
              </a:rPr>
              <a:t>görünən fiziki xəsarət və ya psixoloji travma</a:t>
            </a:r>
            <a:endParaRPr lang="ru-RU" i="1" dirty="0">
              <a:latin typeface="Palatino Linotype" panose="02040502050505030304" pitchFamily="18" charset="0"/>
            </a:endParaRPr>
          </a:p>
        </p:txBody>
      </p:sp>
      <p:sp>
        <p:nvSpPr>
          <p:cNvPr id="2" name="Rectangle 1"/>
          <p:cNvSpPr/>
          <p:nvPr/>
        </p:nvSpPr>
        <p:spPr>
          <a:xfrm>
            <a:off x="840409" y="476672"/>
            <a:ext cx="7660372" cy="1200329"/>
          </a:xfrm>
          <a:prstGeom prst="rect">
            <a:avLst/>
          </a:prstGeom>
        </p:spPr>
        <p:txBody>
          <a:bodyPr wrap="square">
            <a:spAutoFit/>
          </a:bodyPr>
          <a:lstStyle/>
          <a:p>
            <a:pPr algn="ctr"/>
            <a:r>
              <a:rPr lang="az-Latn-AZ" sz="3600" b="1" dirty="0">
                <a:solidFill>
                  <a:schemeClr val="bg1"/>
                </a:solidFill>
                <a:latin typeface="Palatino Linotype" panose="02040502050505030304" pitchFamily="18" charset="0"/>
              </a:rPr>
              <a:t>Qeyri-insani və ləyaqəti alçaldan </a:t>
            </a:r>
            <a:r>
              <a:rPr lang="az-Latn-AZ" sz="3600" b="1" dirty="0" smtClean="0">
                <a:solidFill>
                  <a:schemeClr val="bg1"/>
                </a:solidFill>
                <a:latin typeface="Palatino Linotype" panose="02040502050505030304" pitchFamily="18" charset="0"/>
              </a:rPr>
              <a:t>rəftar</a:t>
            </a:r>
            <a:endParaRPr lang="en-US" sz="3600" dirty="0">
              <a:solidFill>
                <a:schemeClr val="bg1"/>
              </a:solidFill>
            </a:endParaRPr>
          </a:p>
        </p:txBody>
      </p:sp>
    </p:spTree>
    <p:extLst>
      <p:ext uri="{BB962C8B-B14F-4D97-AF65-F5344CB8AC3E}">
        <p14:creationId xmlns:p14="http://schemas.microsoft.com/office/powerpoint/2010/main" val="1855558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362</TotalTime>
  <Words>729</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Волна</vt:lpstr>
      <vt:lpstr>AİHK-na əsasən məhkumlarla rəftar (Treatment of prisoners under the ECHR)    </vt:lpstr>
      <vt:lpstr>Maddə 3: İşgəncələrin qadağan olunması </vt:lpstr>
      <vt:lpstr>PowerPoint Presentation</vt:lpstr>
      <vt:lpstr>İşgəncə </vt:lpstr>
      <vt:lpstr>İşgəncə vs digər pis rəftar halları İntensivlik</vt:lpstr>
      <vt:lpstr>Qəsd + müəyyən niyyət (məqsədyönlülük)</vt:lpstr>
      <vt:lpstr>İşgəncə formaları</vt:lpstr>
      <vt:lpstr>Qeyri-insani və ləyaqəti alçaldan rəftar</vt:lpstr>
      <vt:lpstr>PowerPoint Presentation</vt:lpstr>
      <vt:lpstr>Qeyri insani və ya alçaldıcı rəftar  və cəza halları. AİHM standartları</vt:lpstr>
      <vt:lpstr>Dövlətin bu sahədə öhdəlikləri </vt:lpstr>
      <vt:lpstr>Neqativ öhdəliklər</vt:lpstr>
      <vt:lpstr>Pozitiv öhdəliklər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AİHK əsasən məhkumlarla rəftar (Treatment of prisoners under the ECHR)    </dc:title>
  <dc:creator>R</dc:creator>
  <cp:lastModifiedBy>ROVSHANOVA Vafa</cp:lastModifiedBy>
  <cp:revision>34</cp:revision>
  <dcterms:created xsi:type="dcterms:W3CDTF">2015-05-23T08:33:34Z</dcterms:created>
  <dcterms:modified xsi:type="dcterms:W3CDTF">2016-07-02T09:56:29Z</dcterms:modified>
</cp:coreProperties>
</file>