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0"/>
  </p:notesMasterIdLst>
  <p:sldIdLst>
    <p:sldId id="334" r:id="rId2"/>
    <p:sldId id="335" r:id="rId3"/>
    <p:sldId id="339" r:id="rId4"/>
    <p:sldId id="340" r:id="rId5"/>
    <p:sldId id="341" r:id="rId6"/>
    <p:sldId id="342" r:id="rId7"/>
    <p:sldId id="343" r:id="rId8"/>
    <p:sldId id="344" r:id="rId9"/>
    <p:sldId id="345" r:id="rId10"/>
    <p:sldId id="346" r:id="rId11"/>
    <p:sldId id="347" r:id="rId12"/>
    <p:sldId id="348" r:id="rId13"/>
    <p:sldId id="349" r:id="rId14"/>
    <p:sldId id="282" r:id="rId15"/>
    <p:sldId id="350" r:id="rId16"/>
    <p:sldId id="351" r:id="rId17"/>
    <p:sldId id="352" r:id="rId18"/>
    <p:sldId id="353" r:id="rId19"/>
    <p:sldId id="354" r:id="rId20"/>
    <p:sldId id="355" r:id="rId21"/>
    <p:sldId id="356" r:id="rId22"/>
    <p:sldId id="357" r:id="rId23"/>
    <p:sldId id="359" r:id="rId24"/>
    <p:sldId id="360" r:id="rId25"/>
    <p:sldId id="361" r:id="rId26"/>
    <p:sldId id="358" r:id="rId27"/>
    <p:sldId id="362" r:id="rId28"/>
    <p:sldId id="363" r:id="rId2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Tahom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Tahom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Tahom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Tahoma" pitchFamily="34" charset="0"/>
        <a:ea typeface="MS PGothic" pitchFamily="34" charset="-128"/>
        <a:cs typeface="+mn-cs"/>
      </a:defRPr>
    </a:lvl5pPr>
    <a:lvl6pPr marL="2286000" algn="l" defTabSz="914400" rtl="0" eaLnBrk="1" latinLnBrk="0" hangingPunct="1">
      <a:defRPr kern="1200">
        <a:solidFill>
          <a:schemeClr val="tx1"/>
        </a:solidFill>
        <a:latin typeface="Tahoma" pitchFamily="34" charset="0"/>
        <a:ea typeface="MS PGothic" pitchFamily="34" charset="-128"/>
        <a:cs typeface="+mn-cs"/>
      </a:defRPr>
    </a:lvl6pPr>
    <a:lvl7pPr marL="2743200" algn="l" defTabSz="914400" rtl="0" eaLnBrk="1" latinLnBrk="0" hangingPunct="1">
      <a:defRPr kern="1200">
        <a:solidFill>
          <a:schemeClr val="tx1"/>
        </a:solidFill>
        <a:latin typeface="Tahoma" pitchFamily="34" charset="0"/>
        <a:ea typeface="MS PGothic" pitchFamily="34" charset="-128"/>
        <a:cs typeface="+mn-cs"/>
      </a:defRPr>
    </a:lvl7pPr>
    <a:lvl8pPr marL="3200400" algn="l" defTabSz="914400" rtl="0" eaLnBrk="1" latinLnBrk="0" hangingPunct="1">
      <a:defRPr kern="1200">
        <a:solidFill>
          <a:schemeClr val="tx1"/>
        </a:solidFill>
        <a:latin typeface="Tahoma" pitchFamily="34" charset="0"/>
        <a:ea typeface="MS PGothic" pitchFamily="34" charset="-128"/>
        <a:cs typeface="+mn-cs"/>
      </a:defRPr>
    </a:lvl8pPr>
    <a:lvl9pPr marL="3657600" algn="l" defTabSz="914400" rtl="0" eaLnBrk="1" latinLnBrk="0" hangingPunct="1">
      <a:defRPr kern="1200">
        <a:solidFill>
          <a:schemeClr val="tx1"/>
        </a:solidFill>
        <a:latin typeface="Tahom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FF66"/>
    <a:srgbClr val="FFCC66"/>
    <a:srgbClr val="CC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p:scale>
          <a:sx n="76" d="100"/>
          <a:sy n="76" d="100"/>
        </p:scale>
        <p:origin x="-1794" y="-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ru-RU" altLang="ru-RU"/>
          </a:p>
        </p:txBody>
      </p:sp>
      <p:sp>
        <p:nvSpPr>
          <p:cNvPr id="3" name="Дата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A70BAC8-95E7-4DBA-B04E-C48439C63324}" type="datetimeFigureOut">
              <a:rPr lang="ru-RU" altLang="ru-RU"/>
              <a:pPr/>
              <a:t>02.07.2016</a:t>
            </a:fld>
            <a:endParaRPr lang="ru-RU" alt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DE4BE5A-CE76-4C77-B972-D9BDBFD7CFC4}" type="slidenum">
              <a:rPr lang="ru-RU" altLang="ru-RU"/>
              <a:pPr/>
              <a:t>‹#›</a:t>
            </a:fld>
            <a:endParaRPr lang="ru-RU" altLang="ru-RU"/>
          </a:p>
        </p:txBody>
      </p:sp>
    </p:spTree>
    <p:extLst>
      <p:ext uri="{BB962C8B-B14F-4D97-AF65-F5344CB8AC3E}">
        <p14:creationId xmlns:p14="http://schemas.microsoft.com/office/powerpoint/2010/main" val="36432830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ru-RU" smtClean="0"/>
          </a:p>
        </p:txBody>
      </p:sp>
      <p:sp>
        <p:nvSpPr>
          <p:cNvPr id="1024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2BF1F68-9599-4495-8164-27CD2FA67AF1}" type="slidenum">
              <a:rPr lang="ru-RU" altLang="ru-RU">
                <a:latin typeface="Tahoma" pitchFamily="34" charset="0"/>
              </a:rPr>
              <a:pPr eaLnBrk="1" hangingPunct="1">
                <a:spcBef>
                  <a:spcPct val="0"/>
                </a:spcBef>
              </a:pPr>
              <a:t>1</a:t>
            </a:fld>
            <a:endParaRPr lang="ru-RU" altLang="ru-RU">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ru-RU" altLang="ru-RU" smtClean="0"/>
              <a:t>.</a:t>
            </a:r>
            <a:endParaRPr lang="en-US" altLang="ru-RU" smtClean="0"/>
          </a:p>
        </p:txBody>
      </p:sp>
      <p:sp>
        <p:nvSpPr>
          <p:cNvPr id="1126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643C3CED-9B30-44E2-BFBE-9A67A680AC99}" type="slidenum">
              <a:rPr lang="ru-RU" altLang="ru-RU">
                <a:latin typeface="Tahoma" pitchFamily="34" charset="0"/>
              </a:rPr>
              <a:pPr eaLnBrk="1" hangingPunct="1">
                <a:spcBef>
                  <a:spcPct val="0"/>
                </a:spcBef>
              </a:pPr>
              <a:t>2</a:t>
            </a:fld>
            <a:endParaRPr lang="ru-RU" altLang="ru-RU">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ru-RU" smtClean="0"/>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38F8E244-C08B-47E4-AA89-C692D9FFA07D}" type="slidenum">
              <a:rPr lang="ru-RU" altLang="ru-RU">
                <a:latin typeface="Tahoma" pitchFamily="34" charset="0"/>
              </a:rPr>
              <a:pPr eaLnBrk="1" hangingPunct="1">
                <a:spcBef>
                  <a:spcPct val="0"/>
                </a:spcBef>
              </a:pPr>
              <a:t>14</a:t>
            </a:fld>
            <a:endParaRPr lang="ru-RU" altLang="ru-RU">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 name="Rectangle 20"/>
              <p:cNvSpPr>
                <a:spLocks noChangeArrowheads="1"/>
              </p:cNvSpPr>
              <p:nvPr userDrawn="1"/>
            </p:nvSpPr>
            <p:spPr bwMode="ltGray">
              <a:xfrm rot="6798887">
                <a:off x="7" y="387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9" name="Freeform 150"/>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ru-RU">
                  <a:ea typeface="+mn-ea"/>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ru-RU" altLang="ru-RU"/>
              </a:p>
            </p:txBody>
          </p:sp>
        </p:grpSp>
      </p:grpSp>
      <p:sp>
        <p:nvSpPr>
          <p:cNvPr id="1756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ru-RU"/>
              <a:t>Образец заголовка</a:t>
            </a:r>
          </a:p>
        </p:txBody>
      </p:sp>
      <p:sp>
        <p:nvSpPr>
          <p:cNvPr id="1756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ru-RU"/>
              <a:t>Образец подзаголовка</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Tahoma" pitchFamily="34" charset="0"/>
              </a:defRPr>
            </a:lvl1pPr>
          </a:lstStyle>
          <a:p>
            <a:endParaRPr lang="ru-RU" altLang="ru-RU"/>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Tahoma" pitchFamily="34" charset="0"/>
              </a:defRPr>
            </a:lvl1pPr>
          </a:lstStyle>
          <a:p>
            <a:endParaRPr lang="ru-RU" altLang="ru-RU"/>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Tahoma" pitchFamily="34" charset="0"/>
              </a:defRPr>
            </a:lvl1pPr>
          </a:lstStyle>
          <a:p>
            <a:fld id="{D4162BC1-8326-4F67-9FB7-CCCC5D5058FA}" type="slidenum">
              <a:rPr lang="ru-RU" altLang="ru-RU"/>
              <a:pPr/>
              <a:t>‹#›</a:t>
            </a:fld>
            <a:endParaRPr lang="ru-RU" altLang="ru-RU"/>
          </a:p>
        </p:txBody>
      </p:sp>
    </p:spTree>
    <p:extLst>
      <p:ext uri="{BB962C8B-B14F-4D97-AF65-F5344CB8AC3E}">
        <p14:creationId xmlns:p14="http://schemas.microsoft.com/office/powerpoint/2010/main" val="233326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endParaRPr lang="ru-RU" altLang="ru-RU"/>
          </a:p>
        </p:txBody>
      </p:sp>
      <p:sp>
        <p:nvSpPr>
          <p:cNvPr id="5" name="Rectangle 155"/>
          <p:cNvSpPr>
            <a:spLocks noGrp="1" noChangeArrowheads="1"/>
          </p:cNvSpPr>
          <p:nvPr>
            <p:ph type="ftr" sz="quarter" idx="11"/>
          </p:nvPr>
        </p:nvSpPr>
        <p:spPr>
          <a:ln/>
        </p:spPr>
        <p:txBody>
          <a:bodyPr/>
          <a:lstStyle>
            <a:lvl1pPr>
              <a:defRPr/>
            </a:lvl1pPr>
          </a:lstStyle>
          <a:p>
            <a:endParaRPr lang="ru-RU" altLang="ru-RU"/>
          </a:p>
        </p:txBody>
      </p:sp>
      <p:sp>
        <p:nvSpPr>
          <p:cNvPr id="6" name="Rectangle 156"/>
          <p:cNvSpPr>
            <a:spLocks noGrp="1" noChangeArrowheads="1"/>
          </p:cNvSpPr>
          <p:nvPr>
            <p:ph type="sldNum" sz="quarter" idx="12"/>
          </p:nvPr>
        </p:nvSpPr>
        <p:spPr>
          <a:ln/>
        </p:spPr>
        <p:txBody>
          <a:bodyPr/>
          <a:lstStyle>
            <a:lvl1pPr>
              <a:defRPr/>
            </a:lvl1pPr>
          </a:lstStyle>
          <a:p>
            <a:fld id="{22533F63-0B18-41AE-A379-64155B5F14BA}" type="slidenum">
              <a:rPr lang="ru-RU" altLang="ru-RU"/>
              <a:pPr/>
              <a:t>‹#›</a:t>
            </a:fld>
            <a:endParaRPr lang="ru-RU" altLang="ru-RU"/>
          </a:p>
        </p:txBody>
      </p:sp>
    </p:spTree>
    <p:extLst>
      <p:ext uri="{BB962C8B-B14F-4D97-AF65-F5344CB8AC3E}">
        <p14:creationId xmlns:p14="http://schemas.microsoft.com/office/powerpoint/2010/main" val="329627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8" y="228600"/>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0"/>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endParaRPr lang="ru-RU" altLang="ru-RU"/>
          </a:p>
        </p:txBody>
      </p:sp>
      <p:sp>
        <p:nvSpPr>
          <p:cNvPr id="5" name="Rectangle 155"/>
          <p:cNvSpPr>
            <a:spLocks noGrp="1" noChangeArrowheads="1"/>
          </p:cNvSpPr>
          <p:nvPr>
            <p:ph type="ftr" sz="quarter" idx="11"/>
          </p:nvPr>
        </p:nvSpPr>
        <p:spPr>
          <a:ln/>
        </p:spPr>
        <p:txBody>
          <a:bodyPr/>
          <a:lstStyle>
            <a:lvl1pPr>
              <a:defRPr/>
            </a:lvl1pPr>
          </a:lstStyle>
          <a:p>
            <a:endParaRPr lang="ru-RU" altLang="ru-RU"/>
          </a:p>
        </p:txBody>
      </p:sp>
      <p:sp>
        <p:nvSpPr>
          <p:cNvPr id="6" name="Rectangle 156"/>
          <p:cNvSpPr>
            <a:spLocks noGrp="1" noChangeArrowheads="1"/>
          </p:cNvSpPr>
          <p:nvPr>
            <p:ph type="sldNum" sz="quarter" idx="12"/>
          </p:nvPr>
        </p:nvSpPr>
        <p:spPr>
          <a:ln/>
        </p:spPr>
        <p:txBody>
          <a:bodyPr/>
          <a:lstStyle>
            <a:lvl1pPr>
              <a:defRPr/>
            </a:lvl1pPr>
          </a:lstStyle>
          <a:p>
            <a:fld id="{1773BE6C-7566-47B0-BFA2-069B5B3CE021}" type="slidenum">
              <a:rPr lang="ru-RU" altLang="ru-RU"/>
              <a:pPr/>
              <a:t>‹#›</a:t>
            </a:fld>
            <a:endParaRPr lang="ru-RU" altLang="ru-RU"/>
          </a:p>
        </p:txBody>
      </p:sp>
    </p:spTree>
    <p:extLst>
      <p:ext uri="{BB962C8B-B14F-4D97-AF65-F5344CB8AC3E}">
        <p14:creationId xmlns:p14="http://schemas.microsoft.com/office/powerpoint/2010/main" val="219676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endParaRPr lang="ru-RU" altLang="ru-RU"/>
          </a:p>
        </p:txBody>
      </p:sp>
      <p:sp>
        <p:nvSpPr>
          <p:cNvPr id="5" name="Rectangle 155"/>
          <p:cNvSpPr>
            <a:spLocks noGrp="1" noChangeArrowheads="1"/>
          </p:cNvSpPr>
          <p:nvPr>
            <p:ph type="ftr" sz="quarter" idx="11"/>
          </p:nvPr>
        </p:nvSpPr>
        <p:spPr>
          <a:ln/>
        </p:spPr>
        <p:txBody>
          <a:bodyPr/>
          <a:lstStyle>
            <a:lvl1pPr>
              <a:defRPr/>
            </a:lvl1pPr>
          </a:lstStyle>
          <a:p>
            <a:endParaRPr lang="ru-RU" altLang="ru-RU"/>
          </a:p>
        </p:txBody>
      </p:sp>
      <p:sp>
        <p:nvSpPr>
          <p:cNvPr id="6" name="Rectangle 156"/>
          <p:cNvSpPr>
            <a:spLocks noGrp="1" noChangeArrowheads="1"/>
          </p:cNvSpPr>
          <p:nvPr>
            <p:ph type="sldNum" sz="quarter" idx="12"/>
          </p:nvPr>
        </p:nvSpPr>
        <p:spPr>
          <a:ln/>
        </p:spPr>
        <p:txBody>
          <a:bodyPr/>
          <a:lstStyle>
            <a:lvl1pPr>
              <a:defRPr/>
            </a:lvl1pPr>
          </a:lstStyle>
          <a:p>
            <a:fld id="{DAD03711-4406-4C63-87BB-77149FDB7778}" type="slidenum">
              <a:rPr lang="ru-RU" altLang="ru-RU"/>
              <a:pPr/>
              <a:t>‹#›</a:t>
            </a:fld>
            <a:endParaRPr lang="ru-RU" altLang="ru-RU"/>
          </a:p>
        </p:txBody>
      </p:sp>
    </p:spTree>
    <p:extLst>
      <p:ext uri="{BB962C8B-B14F-4D97-AF65-F5344CB8AC3E}">
        <p14:creationId xmlns:p14="http://schemas.microsoft.com/office/powerpoint/2010/main" val="229674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54"/>
          <p:cNvSpPr>
            <a:spLocks noGrp="1" noChangeArrowheads="1"/>
          </p:cNvSpPr>
          <p:nvPr>
            <p:ph type="dt" sz="half" idx="10"/>
          </p:nvPr>
        </p:nvSpPr>
        <p:spPr>
          <a:ln/>
        </p:spPr>
        <p:txBody>
          <a:bodyPr/>
          <a:lstStyle>
            <a:lvl1pPr>
              <a:defRPr/>
            </a:lvl1pPr>
          </a:lstStyle>
          <a:p>
            <a:endParaRPr lang="ru-RU" altLang="ru-RU"/>
          </a:p>
        </p:txBody>
      </p:sp>
      <p:sp>
        <p:nvSpPr>
          <p:cNvPr id="5" name="Rectangle 155"/>
          <p:cNvSpPr>
            <a:spLocks noGrp="1" noChangeArrowheads="1"/>
          </p:cNvSpPr>
          <p:nvPr>
            <p:ph type="ftr" sz="quarter" idx="11"/>
          </p:nvPr>
        </p:nvSpPr>
        <p:spPr>
          <a:ln/>
        </p:spPr>
        <p:txBody>
          <a:bodyPr/>
          <a:lstStyle>
            <a:lvl1pPr>
              <a:defRPr/>
            </a:lvl1pPr>
          </a:lstStyle>
          <a:p>
            <a:endParaRPr lang="ru-RU" altLang="ru-RU"/>
          </a:p>
        </p:txBody>
      </p:sp>
      <p:sp>
        <p:nvSpPr>
          <p:cNvPr id="6" name="Rectangle 156"/>
          <p:cNvSpPr>
            <a:spLocks noGrp="1" noChangeArrowheads="1"/>
          </p:cNvSpPr>
          <p:nvPr>
            <p:ph type="sldNum" sz="quarter" idx="12"/>
          </p:nvPr>
        </p:nvSpPr>
        <p:spPr>
          <a:ln/>
        </p:spPr>
        <p:txBody>
          <a:bodyPr/>
          <a:lstStyle>
            <a:lvl1pPr>
              <a:defRPr/>
            </a:lvl1pPr>
          </a:lstStyle>
          <a:p>
            <a:fld id="{EAC88C5B-5EDA-43E9-891D-E05DF681BD3C}" type="slidenum">
              <a:rPr lang="ru-RU" altLang="ru-RU"/>
              <a:pPr/>
              <a:t>‹#›</a:t>
            </a:fld>
            <a:endParaRPr lang="ru-RU" altLang="ru-RU"/>
          </a:p>
        </p:txBody>
      </p:sp>
    </p:spTree>
    <p:extLst>
      <p:ext uri="{BB962C8B-B14F-4D97-AF65-F5344CB8AC3E}">
        <p14:creationId xmlns:p14="http://schemas.microsoft.com/office/powerpoint/2010/main" val="60623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endParaRPr lang="ru-RU" altLang="ru-RU"/>
          </a:p>
        </p:txBody>
      </p:sp>
      <p:sp>
        <p:nvSpPr>
          <p:cNvPr id="6" name="Rectangle 155"/>
          <p:cNvSpPr>
            <a:spLocks noGrp="1" noChangeArrowheads="1"/>
          </p:cNvSpPr>
          <p:nvPr>
            <p:ph type="ftr" sz="quarter" idx="11"/>
          </p:nvPr>
        </p:nvSpPr>
        <p:spPr>
          <a:ln/>
        </p:spPr>
        <p:txBody>
          <a:bodyPr/>
          <a:lstStyle>
            <a:lvl1pPr>
              <a:defRPr/>
            </a:lvl1pPr>
          </a:lstStyle>
          <a:p>
            <a:endParaRPr lang="ru-RU" altLang="ru-RU"/>
          </a:p>
        </p:txBody>
      </p:sp>
      <p:sp>
        <p:nvSpPr>
          <p:cNvPr id="7" name="Rectangle 156"/>
          <p:cNvSpPr>
            <a:spLocks noGrp="1" noChangeArrowheads="1"/>
          </p:cNvSpPr>
          <p:nvPr>
            <p:ph type="sldNum" sz="quarter" idx="12"/>
          </p:nvPr>
        </p:nvSpPr>
        <p:spPr>
          <a:ln/>
        </p:spPr>
        <p:txBody>
          <a:bodyPr/>
          <a:lstStyle>
            <a:lvl1pPr>
              <a:defRPr/>
            </a:lvl1pPr>
          </a:lstStyle>
          <a:p>
            <a:fld id="{238AADEB-3272-4717-9907-B0BF1D5D7E09}" type="slidenum">
              <a:rPr lang="ru-RU" altLang="ru-RU"/>
              <a:pPr/>
              <a:t>‹#›</a:t>
            </a:fld>
            <a:endParaRPr lang="ru-RU" altLang="ru-RU"/>
          </a:p>
        </p:txBody>
      </p:sp>
    </p:spTree>
    <p:extLst>
      <p:ext uri="{BB962C8B-B14F-4D97-AF65-F5344CB8AC3E}">
        <p14:creationId xmlns:p14="http://schemas.microsoft.com/office/powerpoint/2010/main" val="155669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54"/>
          <p:cNvSpPr>
            <a:spLocks noGrp="1" noChangeArrowheads="1"/>
          </p:cNvSpPr>
          <p:nvPr>
            <p:ph type="dt" sz="half" idx="10"/>
          </p:nvPr>
        </p:nvSpPr>
        <p:spPr>
          <a:ln/>
        </p:spPr>
        <p:txBody>
          <a:bodyPr/>
          <a:lstStyle>
            <a:lvl1pPr>
              <a:defRPr/>
            </a:lvl1pPr>
          </a:lstStyle>
          <a:p>
            <a:endParaRPr lang="ru-RU" altLang="ru-RU"/>
          </a:p>
        </p:txBody>
      </p:sp>
      <p:sp>
        <p:nvSpPr>
          <p:cNvPr id="8" name="Rectangle 155"/>
          <p:cNvSpPr>
            <a:spLocks noGrp="1" noChangeArrowheads="1"/>
          </p:cNvSpPr>
          <p:nvPr>
            <p:ph type="ftr" sz="quarter" idx="11"/>
          </p:nvPr>
        </p:nvSpPr>
        <p:spPr>
          <a:ln/>
        </p:spPr>
        <p:txBody>
          <a:bodyPr/>
          <a:lstStyle>
            <a:lvl1pPr>
              <a:defRPr/>
            </a:lvl1pPr>
          </a:lstStyle>
          <a:p>
            <a:endParaRPr lang="ru-RU" altLang="ru-RU"/>
          </a:p>
        </p:txBody>
      </p:sp>
      <p:sp>
        <p:nvSpPr>
          <p:cNvPr id="9" name="Rectangle 156"/>
          <p:cNvSpPr>
            <a:spLocks noGrp="1" noChangeArrowheads="1"/>
          </p:cNvSpPr>
          <p:nvPr>
            <p:ph type="sldNum" sz="quarter" idx="12"/>
          </p:nvPr>
        </p:nvSpPr>
        <p:spPr>
          <a:ln/>
        </p:spPr>
        <p:txBody>
          <a:bodyPr/>
          <a:lstStyle>
            <a:lvl1pPr>
              <a:defRPr/>
            </a:lvl1pPr>
          </a:lstStyle>
          <a:p>
            <a:fld id="{D2EBB861-90CC-437C-ADB7-88B469A96928}" type="slidenum">
              <a:rPr lang="ru-RU" altLang="ru-RU"/>
              <a:pPr/>
              <a:t>‹#›</a:t>
            </a:fld>
            <a:endParaRPr lang="ru-RU" altLang="ru-RU"/>
          </a:p>
        </p:txBody>
      </p:sp>
    </p:spTree>
    <p:extLst>
      <p:ext uri="{BB962C8B-B14F-4D97-AF65-F5344CB8AC3E}">
        <p14:creationId xmlns:p14="http://schemas.microsoft.com/office/powerpoint/2010/main" val="64707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54"/>
          <p:cNvSpPr>
            <a:spLocks noGrp="1" noChangeArrowheads="1"/>
          </p:cNvSpPr>
          <p:nvPr>
            <p:ph type="dt" sz="half" idx="10"/>
          </p:nvPr>
        </p:nvSpPr>
        <p:spPr>
          <a:ln/>
        </p:spPr>
        <p:txBody>
          <a:bodyPr/>
          <a:lstStyle>
            <a:lvl1pPr>
              <a:defRPr/>
            </a:lvl1pPr>
          </a:lstStyle>
          <a:p>
            <a:endParaRPr lang="ru-RU" altLang="ru-RU"/>
          </a:p>
        </p:txBody>
      </p:sp>
      <p:sp>
        <p:nvSpPr>
          <p:cNvPr id="4" name="Rectangle 155"/>
          <p:cNvSpPr>
            <a:spLocks noGrp="1" noChangeArrowheads="1"/>
          </p:cNvSpPr>
          <p:nvPr>
            <p:ph type="ftr" sz="quarter" idx="11"/>
          </p:nvPr>
        </p:nvSpPr>
        <p:spPr>
          <a:ln/>
        </p:spPr>
        <p:txBody>
          <a:bodyPr/>
          <a:lstStyle>
            <a:lvl1pPr>
              <a:defRPr/>
            </a:lvl1pPr>
          </a:lstStyle>
          <a:p>
            <a:endParaRPr lang="ru-RU" altLang="ru-RU"/>
          </a:p>
        </p:txBody>
      </p:sp>
      <p:sp>
        <p:nvSpPr>
          <p:cNvPr id="5" name="Rectangle 156"/>
          <p:cNvSpPr>
            <a:spLocks noGrp="1" noChangeArrowheads="1"/>
          </p:cNvSpPr>
          <p:nvPr>
            <p:ph type="sldNum" sz="quarter" idx="12"/>
          </p:nvPr>
        </p:nvSpPr>
        <p:spPr>
          <a:ln/>
        </p:spPr>
        <p:txBody>
          <a:bodyPr/>
          <a:lstStyle>
            <a:lvl1pPr>
              <a:defRPr/>
            </a:lvl1pPr>
          </a:lstStyle>
          <a:p>
            <a:fld id="{31BC58D0-3BCC-418B-B78F-455612CB6738}" type="slidenum">
              <a:rPr lang="ru-RU" altLang="ru-RU"/>
              <a:pPr/>
              <a:t>‹#›</a:t>
            </a:fld>
            <a:endParaRPr lang="ru-RU" altLang="ru-RU"/>
          </a:p>
        </p:txBody>
      </p:sp>
    </p:spTree>
    <p:extLst>
      <p:ext uri="{BB962C8B-B14F-4D97-AF65-F5344CB8AC3E}">
        <p14:creationId xmlns:p14="http://schemas.microsoft.com/office/powerpoint/2010/main" val="417850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endParaRPr lang="ru-RU" altLang="ru-RU"/>
          </a:p>
        </p:txBody>
      </p:sp>
      <p:sp>
        <p:nvSpPr>
          <p:cNvPr id="3" name="Rectangle 155"/>
          <p:cNvSpPr>
            <a:spLocks noGrp="1" noChangeArrowheads="1"/>
          </p:cNvSpPr>
          <p:nvPr>
            <p:ph type="ftr" sz="quarter" idx="11"/>
          </p:nvPr>
        </p:nvSpPr>
        <p:spPr>
          <a:ln/>
        </p:spPr>
        <p:txBody>
          <a:bodyPr/>
          <a:lstStyle>
            <a:lvl1pPr>
              <a:defRPr/>
            </a:lvl1pPr>
          </a:lstStyle>
          <a:p>
            <a:endParaRPr lang="ru-RU" altLang="ru-RU"/>
          </a:p>
        </p:txBody>
      </p:sp>
      <p:sp>
        <p:nvSpPr>
          <p:cNvPr id="4" name="Rectangle 156"/>
          <p:cNvSpPr>
            <a:spLocks noGrp="1" noChangeArrowheads="1"/>
          </p:cNvSpPr>
          <p:nvPr>
            <p:ph type="sldNum" sz="quarter" idx="12"/>
          </p:nvPr>
        </p:nvSpPr>
        <p:spPr>
          <a:ln/>
        </p:spPr>
        <p:txBody>
          <a:bodyPr/>
          <a:lstStyle>
            <a:lvl1pPr>
              <a:defRPr/>
            </a:lvl1pPr>
          </a:lstStyle>
          <a:p>
            <a:fld id="{D30F8817-B94A-4702-9482-DF794197279F}" type="slidenum">
              <a:rPr lang="ru-RU" altLang="ru-RU"/>
              <a:pPr/>
              <a:t>‹#›</a:t>
            </a:fld>
            <a:endParaRPr lang="ru-RU" altLang="ru-RU"/>
          </a:p>
        </p:txBody>
      </p:sp>
    </p:spTree>
    <p:extLst>
      <p:ext uri="{BB962C8B-B14F-4D97-AF65-F5344CB8AC3E}">
        <p14:creationId xmlns:p14="http://schemas.microsoft.com/office/powerpoint/2010/main" val="328136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a:ln/>
        </p:spPr>
        <p:txBody>
          <a:bodyPr/>
          <a:lstStyle>
            <a:lvl1pPr>
              <a:defRPr/>
            </a:lvl1pPr>
          </a:lstStyle>
          <a:p>
            <a:endParaRPr lang="ru-RU" altLang="ru-RU"/>
          </a:p>
        </p:txBody>
      </p:sp>
      <p:sp>
        <p:nvSpPr>
          <p:cNvPr id="6" name="Rectangle 155"/>
          <p:cNvSpPr>
            <a:spLocks noGrp="1" noChangeArrowheads="1"/>
          </p:cNvSpPr>
          <p:nvPr>
            <p:ph type="ftr" sz="quarter" idx="11"/>
          </p:nvPr>
        </p:nvSpPr>
        <p:spPr>
          <a:ln/>
        </p:spPr>
        <p:txBody>
          <a:bodyPr/>
          <a:lstStyle>
            <a:lvl1pPr>
              <a:defRPr/>
            </a:lvl1pPr>
          </a:lstStyle>
          <a:p>
            <a:endParaRPr lang="ru-RU" altLang="ru-RU"/>
          </a:p>
        </p:txBody>
      </p:sp>
      <p:sp>
        <p:nvSpPr>
          <p:cNvPr id="7" name="Rectangle 156"/>
          <p:cNvSpPr>
            <a:spLocks noGrp="1" noChangeArrowheads="1"/>
          </p:cNvSpPr>
          <p:nvPr>
            <p:ph type="sldNum" sz="quarter" idx="12"/>
          </p:nvPr>
        </p:nvSpPr>
        <p:spPr>
          <a:ln/>
        </p:spPr>
        <p:txBody>
          <a:bodyPr/>
          <a:lstStyle>
            <a:lvl1pPr>
              <a:defRPr/>
            </a:lvl1pPr>
          </a:lstStyle>
          <a:p>
            <a:fld id="{B26EDFD2-090C-4E7C-87DE-331EF4571C3F}" type="slidenum">
              <a:rPr lang="ru-RU" altLang="ru-RU"/>
              <a:pPr/>
              <a:t>‹#›</a:t>
            </a:fld>
            <a:endParaRPr lang="ru-RU" altLang="ru-RU"/>
          </a:p>
        </p:txBody>
      </p:sp>
    </p:spTree>
    <p:extLst>
      <p:ext uri="{BB962C8B-B14F-4D97-AF65-F5344CB8AC3E}">
        <p14:creationId xmlns:p14="http://schemas.microsoft.com/office/powerpoint/2010/main" val="2288738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a:ln/>
        </p:spPr>
        <p:txBody>
          <a:bodyPr/>
          <a:lstStyle>
            <a:lvl1pPr>
              <a:defRPr/>
            </a:lvl1pPr>
          </a:lstStyle>
          <a:p>
            <a:endParaRPr lang="ru-RU" altLang="ru-RU"/>
          </a:p>
        </p:txBody>
      </p:sp>
      <p:sp>
        <p:nvSpPr>
          <p:cNvPr id="6" name="Rectangle 155"/>
          <p:cNvSpPr>
            <a:spLocks noGrp="1" noChangeArrowheads="1"/>
          </p:cNvSpPr>
          <p:nvPr>
            <p:ph type="ftr" sz="quarter" idx="11"/>
          </p:nvPr>
        </p:nvSpPr>
        <p:spPr>
          <a:ln/>
        </p:spPr>
        <p:txBody>
          <a:bodyPr/>
          <a:lstStyle>
            <a:lvl1pPr>
              <a:defRPr/>
            </a:lvl1pPr>
          </a:lstStyle>
          <a:p>
            <a:endParaRPr lang="ru-RU" altLang="ru-RU"/>
          </a:p>
        </p:txBody>
      </p:sp>
      <p:sp>
        <p:nvSpPr>
          <p:cNvPr id="7" name="Rectangle 156"/>
          <p:cNvSpPr>
            <a:spLocks noGrp="1" noChangeArrowheads="1"/>
          </p:cNvSpPr>
          <p:nvPr>
            <p:ph type="sldNum" sz="quarter" idx="12"/>
          </p:nvPr>
        </p:nvSpPr>
        <p:spPr>
          <a:ln/>
        </p:spPr>
        <p:txBody>
          <a:bodyPr/>
          <a:lstStyle>
            <a:lvl1pPr>
              <a:defRPr/>
            </a:lvl1pPr>
          </a:lstStyle>
          <a:p>
            <a:fld id="{76601E79-3B2F-42B9-92B9-7AA7B70C31B9}" type="slidenum">
              <a:rPr lang="ru-RU" altLang="ru-RU"/>
              <a:pPr/>
              <a:t>‹#›</a:t>
            </a:fld>
            <a:endParaRPr lang="ru-RU" altLang="ru-RU"/>
          </a:p>
        </p:txBody>
      </p:sp>
    </p:spTree>
    <p:extLst>
      <p:ext uri="{BB962C8B-B14F-4D97-AF65-F5344CB8AC3E}">
        <p14:creationId xmlns:p14="http://schemas.microsoft.com/office/powerpoint/2010/main" val="3511492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2546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169"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0"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1"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2"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3"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4"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5"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6"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7"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8"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79"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80"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81"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ru-RU"/>
              </a:p>
            </p:txBody>
          </p:sp>
        </p:grpSp>
        <p:grpSp>
          <p:nvGrpSpPr>
            <p:cNvPr id="1033" name="Group 17"/>
            <p:cNvGrpSpPr>
              <a:grpSpLocks/>
            </p:cNvGrpSpPr>
            <p:nvPr userDrawn="1"/>
          </p:nvGrpSpPr>
          <p:grpSpPr bwMode="auto">
            <a:xfrm>
              <a:off x="0" y="2291"/>
              <a:ext cx="1385" cy="1702"/>
              <a:chOff x="0" y="2291"/>
              <a:chExt cx="1385" cy="1702"/>
            </a:xfrm>
          </p:grpSpPr>
          <p:sp>
            <p:nvSpPr>
              <p:cNvPr id="1034" name="Rectangle 18"/>
              <p:cNvSpPr>
                <a:spLocks noChangeArrowheads="1"/>
              </p:cNvSpPr>
              <p:nvPr userDrawn="1"/>
            </p:nvSpPr>
            <p:spPr bwMode="ltGray">
              <a:xfrm rot="6798887">
                <a:off x="63" y="388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35" name="Rectangle 19"/>
              <p:cNvSpPr>
                <a:spLocks noChangeArrowheads="1"/>
              </p:cNvSpPr>
              <p:nvPr userDrawn="1"/>
            </p:nvSpPr>
            <p:spPr bwMode="ltGray">
              <a:xfrm rot="6798887">
                <a:off x="33" y="388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36" name="Rectangle 20"/>
              <p:cNvSpPr>
                <a:spLocks noChangeArrowheads="1"/>
              </p:cNvSpPr>
              <p:nvPr userDrawn="1"/>
            </p:nvSpPr>
            <p:spPr bwMode="ltGray">
              <a:xfrm rot="6798887">
                <a:off x="7" y="387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37" name="Rectangle 21"/>
              <p:cNvSpPr>
                <a:spLocks noChangeArrowheads="1"/>
              </p:cNvSpPr>
              <p:nvPr userDrawn="1"/>
            </p:nvSpPr>
            <p:spPr bwMode="ltGray">
              <a:xfrm rot="5999912">
                <a:off x="209" y="388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38" name="Rectangle 22"/>
              <p:cNvSpPr>
                <a:spLocks noChangeArrowheads="1"/>
              </p:cNvSpPr>
              <p:nvPr userDrawn="1"/>
            </p:nvSpPr>
            <p:spPr bwMode="ltGray">
              <a:xfrm rot="5999912">
                <a:off x="183" y="388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39" name="Rectangle 23"/>
              <p:cNvSpPr>
                <a:spLocks noChangeArrowheads="1"/>
              </p:cNvSpPr>
              <p:nvPr userDrawn="1"/>
            </p:nvSpPr>
            <p:spPr bwMode="ltGray">
              <a:xfrm rot="6250138">
                <a:off x="153" y="388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0" name="Rectangle 24"/>
              <p:cNvSpPr>
                <a:spLocks noChangeArrowheads="1"/>
              </p:cNvSpPr>
              <p:nvPr userDrawn="1"/>
            </p:nvSpPr>
            <p:spPr bwMode="ltGray">
              <a:xfrm rot="6238076">
                <a:off x="123" y="388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1" name="Rectangle 25"/>
              <p:cNvSpPr>
                <a:spLocks noChangeArrowheads="1"/>
              </p:cNvSpPr>
              <p:nvPr userDrawn="1"/>
            </p:nvSpPr>
            <p:spPr bwMode="ltGray">
              <a:xfrm rot="5380717">
                <a:off x="363" y="386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2" name="Rectangle 26"/>
              <p:cNvSpPr>
                <a:spLocks noChangeArrowheads="1"/>
              </p:cNvSpPr>
              <p:nvPr userDrawn="1"/>
            </p:nvSpPr>
            <p:spPr bwMode="ltGray">
              <a:xfrm rot="5380717">
                <a:off x="333" y="3872"/>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3" name="Rectangle 27"/>
              <p:cNvSpPr>
                <a:spLocks noChangeArrowheads="1"/>
              </p:cNvSpPr>
              <p:nvPr userDrawn="1"/>
            </p:nvSpPr>
            <p:spPr bwMode="ltGray">
              <a:xfrm rot="5583200">
                <a:off x="303" y="387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4" name="Rectangle 28"/>
              <p:cNvSpPr>
                <a:spLocks noChangeArrowheads="1"/>
              </p:cNvSpPr>
              <p:nvPr userDrawn="1"/>
            </p:nvSpPr>
            <p:spPr bwMode="ltGray">
              <a:xfrm rot="5737625">
                <a:off x="271" y="3882"/>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5" name="Rectangle 29"/>
              <p:cNvSpPr>
                <a:spLocks noChangeArrowheads="1"/>
              </p:cNvSpPr>
              <p:nvPr userDrawn="1"/>
            </p:nvSpPr>
            <p:spPr bwMode="ltGray">
              <a:xfrm rot="4715477">
                <a:off x="517" y="382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6" name="Rectangle 30"/>
              <p:cNvSpPr>
                <a:spLocks noChangeArrowheads="1"/>
              </p:cNvSpPr>
              <p:nvPr userDrawn="1"/>
            </p:nvSpPr>
            <p:spPr bwMode="ltGray">
              <a:xfrm rot="4924949">
                <a:off x="486" y="383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7" name="Rectangle 31"/>
              <p:cNvSpPr>
                <a:spLocks noChangeArrowheads="1"/>
              </p:cNvSpPr>
              <p:nvPr userDrawn="1"/>
            </p:nvSpPr>
            <p:spPr bwMode="ltGray">
              <a:xfrm rot="4924949">
                <a:off x="456" y="38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8" name="Rectangle 32"/>
              <p:cNvSpPr>
                <a:spLocks noChangeArrowheads="1"/>
              </p:cNvSpPr>
              <p:nvPr userDrawn="1"/>
            </p:nvSpPr>
            <p:spPr bwMode="ltGray">
              <a:xfrm rot="5041352">
                <a:off x="427" y="385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49" name="Rectangle 33"/>
              <p:cNvSpPr>
                <a:spLocks noChangeArrowheads="1"/>
              </p:cNvSpPr>
              <p:nvPr userDrawn="1"/>
            </p:nvSpPr>
            <p:spPr bwMode="ltGray">
              <a:xfrm rot="3816889">
                <a:off x="664" y="376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0" name="Rectangle 34"/>
              <p:cNvSpPr>
                <a:spLocks noChangeArrowheads="1"/>
              </p:cNvSpPr>
              <p:nvPr userDrawn="1"/>
            </p:nvSpPr>
            <p:spPr bwMode="ltGray">
              <a:xfrm rot="3816889">
                <a:off x="634" y="378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1" name="Rectangle 35"/>
              <p:cNvSpPr>
                <a:spLocks noChangeArrowheads="1"/>
              </p:cNvSpPr>
              <p:nvPr userDrawn="1"/>
            </p:nvSpPr>
            <p:spPr bwMode="ltGray">
              <a:xfrm rot="4104184">
                <a:off x="606" y="379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2" name="Rectangle 36"/>
              <p:cNvSpPr>
                <a:spLocks noChangeArrowheads="1"/>
              </p:cNvSpPr>
              <p:nvPr userDrawn="1"/>
            </p:nvSpPr>
            <p:spPr bwMode="ltGray">
              <a:xfrm rot="4325343">
                <a:off x="575" y="380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3" name="Rectangle 37"/>
              <p:cNvSpPr>
                <a:spLocks noChangeArrowheads="1"/>
              </p:cNvSpPr>
              <p:nvPr userDrawn="1"/>
            </p:nvSpPr>
            <p:spPr bwMode="ltGray">
              <a:xfrm rot="3368036">
                <a:off x="800" y="368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4" name="Rectangle 38"/>
              <p:cNvSpPr>
                <a:spLocks noChangeArrowheads="1"/>
              </p:cNvSpPr>
              <p:nvPr userDrawn="1"/>
            </p:nvSpPr>
            <p:spPr bwMode="ltGray">
              <a:xfrm rot="3368036">
                <a:off x="772" y="369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5" name="Rectangle 39"/>
              <p:cNvSpPr>
                <a:spLocks noChangeArrowheads="1"/>
              </p:cNvSpPr>
              <p:nvPr userDrawn="1"/>
            </p:nvSpPr>
            <p:spPr bwMode="ltGray">
              <a:xfrm rot="3368036">
                <a:off x="746" y="3716"/>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6" name="Rectangle 40"/>
              <p:cNvSpPr>
                <a:spLocks noChangeArrowheads="1"/>
              </p:cNvSpPr>
              <p:nvPr userDrawn="1"/>
            </p:nvSpPr>
            <p:spPr bwMode="ltGray">
              <a:xfrm rot="3816889">
                <a:off x="717" y="373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7" name="Rectangle 41"/>
              <p:cNvSpPr>
                <a:spLocks noChangeArrowheads="1"/>
              </p:cNvSpPr>
              <p:nvPr userDrawn="1"/>
            </p:nvSpPr>
            <p:spPr bwMode="ltGray">
              <a:xfrm rot="2302266">
                <a:off x="923" y="3587"/>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8" name="Rectangle 42"/>
              <p:cNvSpPr>
                <a:spLocks noChangeArrowheads="1"/>
              </p:cNvSpPr>
              <p:nvPr userDrawn="1"/>
            </p:nvSpPr>
            <p:spPr bwMode="ltGray">
              <a:xfrm rot="2302266">
                <a:off x="899" y="360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59" name="Rectangle 43"/>
              <p:cNvSpPr>
                <a:spLocks noChangeArrowheads="1"/>
              </p:cNvSpPr>
              <p:nvPr userDrawn="1"/>
            </p:nvSpPr>
            <p:spPr bwMode="ltGray">
              <a:xfrm rot="2707562">
                <a:off x="876" y="362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0" name="Rectangle 44"/>
              <p:cNvSpPr>
                <a:spLocks noChangeArrowheads="1"/>
              </p:cNvSpPr>
              <p:nvPr userDrawn="1"/>
            </p:nvSpPr>
            <p:spPr bwMode="ltGray">
              <a:xfrm rot="2707562">
                <a:off x="850" y="364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1" name="Rectangle 45"/>
              <p:cNvSpPr>
                <a:spLocks noChangeArrowheads="1"/>
              </p:cNvSpPr>
              <p:nvPr userDrawn="1"/>
            </p:nvSpPr>
            <p:spPr bwMode="ltGray">
              <a:xfrm rot="1525830">
                <a:off x="1027" y="3473"/>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2" name="Rectangle 46"/>
              <p:cNvSpPr>
                <a:spLocks noChangeArrowheads="1"/>
              </p:cNvSpPr>
              <p:nvPr userDrawn="1"/>
            </p:nvSpPr>
            <p:spPr bwMode="ltGray">
              <a:xfrm rot="1525830">
                <a:off x="1009" y="3497"/>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3" name="Rectangle 47"/>
              <p:cNvSpPr>
                <a:spLocks noChangeArrowheads="1"/>
              </p:cNvSpPr>
              <p:nvPr userDrawn="1"/>
            </p:nvSpPr>
            <p:spPr bwMode="ltGray">
              <a:xfrm rot="1788117">
                <a:off x="990" y="3519"/>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4" name="Rectangle 48"/>
              <p:cNvSpPr>
                <a:spLocks noChangeArrowheads="1"/>
              </p:cNvSpPr>
              <p:nvPr userDrawn="1"/>
            </p:nvSpPr>
            <p:spPr bwMode="ltGray">
              <a:xfrm rot="1788117">
                <a:off x="969" y="354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5" name="Rectangle 49"/>
              <p:cNvSpPr>
                <a:spLocks noChangeArrowheads="1"/>
              </p:cNvSpPr>
              <p:nvPr userDrawn="1"/>
            </p:nvSpPr>
            <p:spPr bwMode="ltGray">
              <a:xfrm rot="841630">
                <a:off x="1113" y="3355"/>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6" name="Rectangle 50"/>
              <p:cNvSpPr>
                <a:spLocks noChangeArrowheads="1"/>
              </p:cNvSpPr>
              <p:nvPr userDrawn="1"/>
            </p:nvSpPr>
            <p:spPr bwMode="ltGray">
              <a:xfrm rot="841630">
                <a:off x="1100" y="337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7" name="Rectangle 51"/>
              <p:cNvSpPr>
                <a:spLocks noChangeArrowheads="1"/>
              </p:cNvSpPr>
              <p:nvPr userDrawn="1"/>
            </p:nvSpPr>
            <p:spPr bwMode="ltGray">
              <a:xfrm rot="1308689">
                <a:off x="1086" y="340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8" name="Rectangle 52"/>
              <p:cNvSpPr>
                <a:spLocks noChangeArrowheads="1"/>
              </p:cNvSpPr>
              <p:nvPr userDrawn="1"/>
            </p:nvSpPr>
            <p:spPr bwMode="ltGray">
              <a:xfrm rot="1308689">
                <a:off x="1064" y="3425"/>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69" name="Rectangle 53"/>
              <p:cNvSpPr>
                <a:spLocks noChangeArrowheads="1"/>
              </p:cNvSpPr>
              <p:nvPr userDrawn="1"/>
            </p:nvSpPr>
            <p:spPr bwMode="ltGray">
              <a:xfrm rot="469913">
                <a:off x="1172" y="3225"/>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0" name="Rectangle 54"/>
              <p:cNvSpPr>
                <a:spLocks noChangeArrowheads="1"/>
              </p:cNvSpPr>
              <p:nvPr userDrawn="1"/>
            </p:nvSpPr>
            <p:spPr bwMode="ltGray">
              <a:xfrm rot="559869">
                <a:off x="1162" y="3250"/>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1" name="Rectangle 55"/>
              <p:cNvSpPr>
                <a:spLocks noChangeArrowheads="1"/>
              </p:cNvSpPr>
              <p:nvPr userDrawn="1"/>
            </p:nvSpPr>
            <p:spPr bwMode="ltGray">
              <a:xfrm rot="734079">
                <a:off x="1154" y="327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2" name="Rectangle 56"/>
              <p:cNvSpPr>
                <a:spLocks noChangeArrowheads="1"/>
              </p:cNvSpPr>
              <p:nvPr userDrawn="1"/>
            </p:nvSpPr>
            <p:spPr bwMode="ltGray">
              <a:xfrm rot="734079">
                <a:off x="1141" y="330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3" name="Rectangle 57"/>
              <p:cNvSpPr>
                <a:spLocks noChangeArrowheads="1"/>
              </p:cNvSpPr>
              <p:nvPr userDrawn="1"/>
            </p:nvSpPr>
            <p:spPr bwMode="ltGray">
              <a:xfrm rot="-293905">
                <a:off x="1211" y="309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4" name="Rectangle 58"/>
              <p:cNvSpPr>
                <a:spLocks noChangeArrowheads="1"/>
              </p:cNvSpPr>
              <p:nvPr userDrawn="1"/>
            </p:nvSpPr>
            <p:spPr bwMode="ltGray">
              <a:xfrm rot="-8">
                <a:off x="1201" y="312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5" name="Rectangle 59"/>
              <p:cNvSpPr>
                <a:spLocks noChangeArrowheads="1"/>
              </p:cNvSpPr>
              <p:nvPr userDrawn="1"/>
            </p:nvSpPr>
            <p:spPr bwMode="ltGray">
              <a:xfrm rot="-8">
                <a:off x="1200" y="3147"/>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6" name="Rectangle 60"/>
              <p:cNvSpPr>
                <a:spLocks noChangeArrowheads="1"/>
              </p:cNvSpPr>
              <p:nvPr userDrawn="1"/>
            </p:nvSpPr>
            <p:spPr bwMode="ltGray">
              <a:xfrm rot="214188">
                <a:off x="1189" y="3173"/>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7" name="Rectangle 61"/>
              <p:cNvSpPr>
                <a:spLocks noChangeArrowheads="1"/>
              </p:cNvSpPr>
              <p:nvPr userDrawn="1"/>
            </p:nvSpPr>
            <p:spPr bwMode="ltGray">
              <a:xfrm rot="-682388">
                <a:off x="1219" y="296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8" name="Rectangle 62"/>
              <p:cNvSpPr>
                <a:spLocks noChangeArrowheads="1"/>
              </p:cNvSpPr>
              <p:nvPr userDrawn="1"/>
            </p:nvSpPr>
            <p:spPr bwMode="ltGray">
              <a:xfrm rot="-480400">
                <a:off x="1220" y="2991"/>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79" name="Rectangle 63"/>
              <p:cNvSpPr>
                <a:spLocks noChangeArrowheads="1"/>
              </p:cNvSpPr>
              <p:nvPr userDrawn="1"/>
            </p:nvSpPr>
            <p:spPr bwMode="ltGray">
              <a:xfrm rot="-480400">
                <a:off x="1220" y="301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0" name="Rectangle 64"/>
              <p:cNvSpPr>
                <a:spLocks noChangeArrowheads="1"/>
              </p:cNvSpPr>
              <p:nvPr userDrawn="1"/>
            </p:nvSpPr>
            <p:spPr bwMode="ltGray">
              <a:xfrm rot="-270546">
                <a:off x="1219" y="3041"/>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1" name="Rectangle 65"/>
              <p:cNvSpPr>
                <a:spLocks noChangeArrowheads="1"/>
              </p:cNvSpPr>
              <p:nvPr userDrawn="1"/>
            </p:nvSpPr>
            <p:spPr bwMode="ltGray">
              <a:xfrm rot="-1132286">
                <a:off x="1207" y="2843"/>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2" name="Rectangle 66"/>
              <p:cNvSpPr>
                <a:spLocks noChangeArrowheads="1"/>
              </p:cNvSpPr>
              <p:nvPr userDrawn="1"/>
            </p:nvSpPr>
            <p:spPr bwMode="ltGray">
              <a:xfrm rot="-969272">
                <a:off x="1213" y="286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3" name="Rectangle 67"/>
              <p:cNvSpPr>
                <a:spLocks noChangeArrowheads="1"/>
              </p:cNvSpPr>
              <p:nvPr userDrawn="1"/>
            </p:nvSpPr>
            <p:spPr bwMode="ltGray">
              <a:xfrm rot="-969272">
                <a:off x="1216" y="288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4" name="Rectangle 68"/>
              <p:cNvSpPr>
                <a:spLocks noChangeArrowheads="1"/>
              </p:cNvSpPr>
              <p:nvPr userDrawn="1"/>
            </p:nvSpPr>
            <p:spPr bwMode="ltGray">
              <a:xfrm rot="-806259">
                <a:off x="1219" y="291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5" name="Rectangle 69"/>
              <p:cNvSpPr>
                <a:spLocks noChangeArrowheads="1"/>
              </p:cNvSpPr>
              <p:nvPr userDrawn="1"/>
            </p:nvSpPr>
            <p:spPr bwMode="ltGray">
              <a:xfrm rot="-1543941">
                <a:off x="1165" y="272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6" name="Rectangle 70"/>
              <p:cNvSpPr>
                <a:spLocks noChangeArrowheads="1"/>
              </p:cNvSpPr>
              <p:nvPr userDrawn="1"/>
            </p:nvSpPr>
            <p:spPr bwMode="ltGray">
              <a:xfrm rot="-1341953">
                <a:off x="1176" y="2752"/>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7" name="Rectangle 71"/>
              <p:cNvSpPr>
                <a:spLocks noChangeArrowheads="1"/>
              </p:cNvSpPr>
              <p:nvPr userDrawn="1"/>
            </p:nvSpPr>
            <p:spPr bwMode="ltGray">
              <a:xfrm rot="-1341953">
                <a:off x="1184" y="277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8" name="Rectangle 72"/>
              <p:cNvSpPr>
                <a:spLocks noChangeArrowheads="1"/>
              </p:cNvSpPr>
              <p:nvPr userDrawn="1"/>
            </p:nvSpPr>
            <p:spPr bwMode="ltGray">
              <a:xfrm rot="-1341953">
                <a:off x="1194" y="279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89" name="Rectangle 73"/>
              <p:cNvSpPr>
                <a:spLocks noChangeArrowheads="1"/>
              </p:cNvSpPr>
              <p:nvPr userDrawn="1"/>
            </p:nvSpPr>
            <p:spPr bwMode="ltGray">
              <a:xfrm rot="-1928746">
                <a:off x="1101" y="262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0" name="Rectangle 74"/>
              <p:cNvSpPr>
                <a:spLocks noChangeArrowheads="1"/>
              </p:cNvSpPr>
              <p:nvPr userDrawn="1"/>
            </p:nvSpPr>
            <p:spPr bwMode="ltGray">
              <a:xfrm rot="-1844175">
                <a:off x="1114" y="264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1" name="Rectangle 75"/>
              <p:cNvSpPr>
                <a:spLocks noChangeArrowheads="1"/>
              </p:cNvSpPr>
              <p:nvPr userDrawn="1"/>
            </p:nvSpPr>
            <p:spPr bwMode="ltGray">
              <a:xfrm rot="-1752383">
                <a:off x="1129" y="266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2" name="Rectangle 76"/>
              <p:cNvSpPr>
                <a:spLocks noChangeArrowheads="1"/>
              </p:cNvSpPr>
              <p:nvPr userDrawn="1"/>
            </p:nvSpPr>
            <p:spPr bwMode="ltGray">
              <a:xfrm rot="-1752383">
                <a:off x="1142" y="268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3" name="Rectangle 77"/>
              <p:cNvSpPr>
                <a:spLocks noChangeArrowheads="1"/>
              </p:cNvSpPr>
              <p:nvPr userDrawn="1"/>
            </p:nvSpPr>
            <p:spPr bwMode="ltGray">
              <a:xfrm rot="-2466736">
                <a:off x="1014" y="253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4" name="Rectangle 78"/>
              <p:cNvSpPr>
                <a:spLocks noChangeArrowheads="1"/>
              </p:cNvSpPr>
              <p:nvPr userDrawn="1"/>
            </p:nvSpPr>
            <p:spPr bwMode="ltGray">
              <a:xfrm rot="-2466736">
                <a:off x="1035" y="255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5" name="Rectangle 79"/>
              <p:cNvSpPr>
                <a:spLocks noChangeArrowheads="1"/>
              </p:cNvSpPr>
              <p:nvPr userDrawn="1"/>
            </p:nvSpPr>
            <p:spPr bwMode="ltGray">
              <a:xfrm rot="-2466736">
                <a:off x="1050" y="257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6" name="Rectangle 80"/>
              <p:cNvSpPr>
                <a:spLocks noChangeArrowheads="1"/>
              </p:cNvSpPr>
              <p:nvPr userDrawn="1"/>
            </p:nvSpPr>
            <p:spPr bwMode="ltGray">
              <a:xfrm rot="-2342866">
                <a:off x="1068" y="2590"/>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98" name="Rectangle 82"/>
              <p:cNvSpPr>
                <a:spLocks noChangeArrowheads="1"/>
              </p:cNvSpPr>
              <p:nvPr userDrawn="1"/>
            </p:nvSpPr>
            <p:spPr bwMode="ltGray">
              <a:xfrm rot="6575641">
                <a:off x="-217" y="3138"/>
                <a:ext cx="122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099" name="Rectangle 83"/>
              <p:cNvSpPr>
                <a:spLocks noChangeArrowheads="1"/>
              </p:cNvSpPr>
              <p:nvPr userDrawn="1"/>
            </p:nvSpPr>
            <p:spPr bwMode="ltGray">
              <a:xfrm rot="238799">
                <a:off x="4" y="3146"/>
                <a:ext cx="103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0" name="Rectangle 84"/>
              <p:cNvSpPr>
                <a:spLocks noChangeArrowheads="1"/>
              </p:cNvSpPr>
              <p:nvPr userDrawn="1"/>
            </p:nvSpPr>
            <p:spPr bwMode="ltGray">
              <a:xfrm rot="-2957028">
                <a:off x="907" y="247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1" name="Rectangle 85"/>
              <p:cNvSpPr>
                <a:spLocks noChangeArrowheads="1"/>
              </p:cNvSpPr>
              <p:nvPr userDrawn="1"/>
            </p:nvSpPr>
            <p:spPr bwMode="ltGray">
              <a:xfrm rot="-2957028">
                <a:off x="930" y="248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2" name="Rectangle 86"/>
              <p:cNvSpPr>
                <a:spLocks noChangeArrowheads="1"/>
              </p:cNvSpPr>
              <p:nvPr userDrawn="1"/>
            </p:nvSpPr>
            <p:spPr bwMode="ltGray">
              <a:xfrm rot="-2957028">
                <a:off x="954" y="249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3" name="Rectangle 87"/>
              <p:cNvSpPr>
                <a:spLocks noChangeArrowheads="1"/>
              </p:cNvSpPr>
              <p:nvPr userDrawn="1"/>
            </p:nvSpPr>
            <p:spPr bwMode="ltGray">
              <a:xfrm rot="-2661033">
                <a:off x="974" y="2509"/>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4" name="Rectangle 88"/>
              <p:cNvSpPr>
                <a:spLocks noChangeArrowheads="1"/>
              </p:cNvSpPr>
              <p:nvPr userDrawn="1"/>
            </p:nvSpPr>
            <p:spPr bwMode="ltGray">
              <a:xfrm rot="-3638503">
                <a:off x="788" y="242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5" name="Rectangle 89"/>
              <p:cNvSpPr>
                <a:spLocks noChangeArrowheads="1"/>
              </p:cNvSpPr>
              <p:nvPr userDrawn="1"/>
            </p:nvSpPr>
            <p:spPr bwMode="ltGray">
              <a:xfrm rot="-3638503">
                <a:off x="815" y="243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6" name="Rectangle 90"/>
              <p:cNvSpPr>
                <a:spLocks noChangeArrowheads="1"/>
              </p:cNvSpPr>
              <p:nvPr userDrawn="1"/>
            </p:nvSpPr>
            <p:spPr bwMode="ltGray">
              <a:xfrm rot="-3514633">
                <a:off x="837" y="2440"/>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7" name="Rectangle 91"/>
              <p:cNvSpPr>
                <a:spLocks noChangeArrowheads="1"/>
              </p:cNvSpPr>
              <p:nvPr userDrawn="1"/>
            </p:nvSpPr>
            <p:spPr bwMode="ltGray">
              <a:xfrm rot="-3220799">
                <a:off x="862" y="245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8" name="Rectangle 92"/>
              <p:cNvSpPr>
                <a:spLocks noChangeArrowheads="1"/>
              </p:cNvSpPr>
              <p:nvPr userDrawn="1"/>
            </p:nvSpPr>
            <p:spPr bwMode="ltGray">
              <a:xfrm rot="-4338250">
                <a:off x="649" y="239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09" name="Rectangle 93"/>
              <p:cNvSpPr>
                <a:spLocks noChangeArrowheads="1"/>
              </p:cNvSpPr>
              <p:nvPr userDrawn="1"/>
            </p:nvSpPr>
            <p:spPr bwMode="ltGray">
              <a:xfrm rot="-4250359">
                <a:off x="677" y="240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0" name="Rectangle 94"/>
              <p:cNvSpPr>
                <a:spLocks noChangeArrowheads="1"/>
              </p:cNvSpPr>
              <p:nvPr userDrawn="1"/>
            </p:nvSpPr>
            <p:spPr bwMode="ltGray">
              <a:xfrm rot="-4250359">
                <a:off x="708" y="240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1" name="Rectangle 95"/>
              <p:cNvSpPr>
                <a:spLocks noChangeArrowheads="1"/>
              </p:cNvSpPr>
              <p:nvPr userDrawn="1"/>
            </p:nvSpPr>
            <p:spPr bwMode="ltGray">
              <a:xfrm rot="-3989246">
                <a:off x="738" y="241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2" name="Rectangle 96"/>
              <p:cNvSpPr>
                <a:spLocks noChangeArrowheads="1"/>
              </p:cNvSpPr>
              <p:nvPr userDrawn="1"/>
            </p:nvSpPr>
            <p:spPr bwMode="ltGray">
              <a:xfrm rot="-4862215">
                <a:off x="503" y="239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3" name="Rectangle 97"/>
              <p:cNvSpPr>
                <a:spLocks noChangeArrowheads="1"/>
              </p:cNvSpPr>
              <p:nvPr userDrawn="1"/>
            </p:nvSpPr>
            <p:spPr bwMode="ltGray">
              <a:xfrm rot="-4673370">
                <a:off x="534" y="239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4" name="Rectangle 98"/>
              <p:cNvSpPr>
                <a:spLocks noChangeArrowheads="1"/>
              </p:cNvSpPr>
              <p:nvPr userDrawn="1"/>
            </p:nvSpPr>
            <p:spPr bwMode="ltGray">
              <a:xfrm rot="-4646721">
                <a:off x="563" y="239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5" name="Rectangle 99"/>
              <p:cNvSpPr>
                <a:spLocks noChangeArrowheads="1"/>
              </p:cNvSpPr>
              <p:nvPr userDrawn="1"/>
            </p:nvSpPr>
            <p:spPr bwMode="ltGray">
              <a:xfrm rot="-4580623">
                <a:off x="595" y="239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6" name="Rectangle 100"/>
              <p:cNvSpPr>
                <a:spLocks noChangeArrowheads="1"/>
              </p:cNvSpPr>
              <p:nvPr userDrawn="1"/>
            </p:nvSpPr>
            <p:spPr bwMode="ltGray">
              <a:xfrm rot="-5195129">
                <a:off x="355" y="241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7" name="Rectangle 101"/>
              <p:cNvSpPr>
                <a:spLocks noChangeArrowheads="1"/>
              </p:cNvSpPr>
              <p:nvPr userDrawn="1"/>
            </p:nvSpPr>
            <p:spPr bwMode="ltGray">
              <a:xfrm rot="-5360484">
                <a:off x="385" y="240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8" name="Rectangle 102"/>
              <p:cNvSpPr>
                <a:spLocks noChangeArrowheads="1"/>
              </p:cNvSpPr>
              <p:nvPr userDrawn="1"/>
            </p:nvSpPr>
            <p:spPr bwMode="ltGray">
              <a:xfrm rot="-5288939">
                <a:off x="419" y="240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19" name="Rectangle 103"/>
              <p:cNvSpPr>
                <a:spLocks noChangeArrowheads="1"/>
              </p:cNvSpPr>
              <p:nvPr userDrawn="1"/>
            </p:nvSpPr>
            <p:spPr bwMode="ltGray">
              <a:xfrm rot="-5164854">
                <a:off x="449" y="2400"/>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0" name="Rectangle 104"/>
              <p:cNvSpPr>
                <a:spLocks noChangeArrowheads="1"/>
              </p:cNvSpPr>
              <p:nvPr userDrawn="1"/>
            </p:nvSpPr>
            <p:spPr bwMode="ltGray">
              <a:xfrm rot="-6132163">
                <a:off x="206" y="245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1" name="Rectangle 105"/>
              <p:cNvSpPr>
                <a:spLocks noChangeArrowheads="1"/>
              </p:cNvSpPr>
              <p:nvPr userDrawn="1"/>
            </p:nvSpPr>
            <p:spPr bwMode="ltGray">
              <a:xfrm rot="-6220433">
                <a:off x="237" y="24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2" name="Rectangle 106"/>
              <p:cNvSpPr>
                <a:spLocks noChangeArrowheads="1"/>
              </p:cNvSpPr>
              <p:nvPr userDrawn="1"/>
            </p:nvSpPr>
            <p:spPr bwMode="ltGray">
              <a:xfrm rot="-6110943">
                <a:off x="266" y="243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3" name="Rectangle 107"/>
              <p:cNvSpPr>
                <a:spLocks noChangeArrowheads="1"/>
              </p:cNvSpPr>
              <p:nvPr userDrawn="1"/>
            </p:nvSpPr>
            <p:spPr bwMode="ltGray">
              <a:xfrm rot="-5919570">
                <a:off x="293" y="242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4" name="Rectangle 108"/>
              <p:cNvSpPr>
                <a:spLocks noChangeArrowheads="1"/>
              </p:cNvSpPr>
              <p:nvPr userDrawn="1"/>
            </p:nvSpPr>
            <p:spPr bwMode="ltGray">
              <a:xfrm rot="-7376291">
                <a:off x="6" y="25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5" name="Rectangle 109"/>
              <p:cNvSpPr>
                <a:spLocks noChangeArrowheads="1"/>
              </p:cNvSpPr>
              <p:nvPr userDrawn="1"/>
            </p:nvSpPr>
            <p:spPr bwMode="ltGray">
              <a:xfrm rot="-7168347">
                <a:off x="65" y="2516"/>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6" name="Rectangle 110"/>
              <p:cNvSpPr>
                <a:spLocks noChangeArrowheads="1"/>
              </p:cNvSpPr>
              <p:nvPr userDrawn="1"/>
            </p:nvSpPr>
            <p:spPr bwMode="ltGray">
              <a:xfrm rot="-6802416">
                <a:off x="92" y="250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7" name="Rectangle 111"/>
              <p:cNvSpPr>
                <a:spLocks noChangeArrowheads="1"/>
              </p:cNvSpPr>
              <p:nvPr userDrawn="1"/>
            </p:nvSpPr>
            <p:spPr bwMode="ltGray">
              <a:xfrm rot="-6802416">
                <a:off x="119" y="249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8" name="Rectangle 112"/>
              <p:cNvSpPr>
                <a:spLocks noChangeArrowheads="1"/>
              </p:cNvSpPr>
              <p:nvPr userDrawn="1"/>
            </p:nvSpPr>
            <p:spPr bwMode="ltGray">
              <a:xfrm rot="-6457704">
                <a:off x="150" y="247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29" name="Rectangle 113"/>
              <p:cNvSpPr>
                <a:spLocks noChangeArrowheads="1"/>
              </p:cNvSpPr>
              <p:nvPr userDrawn="1"/>
            </p:nvSpPr>
            <p:spPr bwMode="ltGray">
              <a:xfrm rot="-1876771">
                <a:off x="0" y="3363"/>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0" name="Rectangle 114"/>
              <p:cNvSpPr>
                <a:spLocks noChangeArrowheads="1"/>
              </p:cNvSpPr>
              <p:nvPr userDrawn="1"/>
            </p:nvSpPr>
            <p:spPr bwMode="ltGray">
              <a:xfrm rot="3283992">
                <a:off x="511" y="3478"/>
                <a:ext cx="24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1" name="Rectangle 115"/>
              <p:cNvSpPr>
                <a:spLocks noChangeArrowheads="1"/>
              </p:cNvSpPr>
              <p:nvPr userDrawn="1"/>
            </p:nvSpPr>
            <p:spPr bwMode="ltGray">
              <a:xfrm rot="3283992">
                <a:off x="35" y="2798"/>
                <a:ext cx="24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2" name="Rectangle 116"/>
              <p:cNvSpPr>
                <a:spLocks noChangeArrowheads="1"/>
              </p:cNvSpPr>
              <p:nvPr userDrawn="1"/>
            </p:nvSpPr>
            <p:spPr bwMode="ltGray">
              <a:xfrm rot="-1876771">
                <a:off x="700" y="2851"/>
                <a:ext cx="31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3" name="Rectangle 117"/>
              <p:cNvSpPr>
                <a:spLocks noChangeArrowheads="1"/>
              </p:cNvSpPr>
              <p:nvPr userDrawn="1"/>
            </p:nvSpPr>
            <p:spPr bwMode="ltGray">
              <a:xfrm rot="5908516">
                <a:off x="200" y="3915"/>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4" name="Rectangle 118"/>
              <p:cNvSpPr>
                <a:spLocks noChangeArrowheads="1"/>
              </p:cNvSpPr>
              <p:nvPr userDrawn="1"/>
            </p:nvSpPr>
            <p:spPr bwMode="ltGray">
              <a:xfrm rot="6683973">
                <a:off x="45" y="3915"/>
                <a:ext cx="144"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5" name="Rectangle 119"/>
              <p:cNvSpPr>
                <a:spLocks noChangeArrowheads="1"/>
              </p:cNvSpPr>
              <p:nvPr userDrawn="1"/>
            </p:nvSpPr>
            <p:spPr bwMode="ltGray">
              <a:xfrm rot="5245609">
                <a:off x="361" y="3893"/>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6" name="Rectangle 120"/>
              <p:cNvSpPr>
                <a:spLocks noChangeArrowheads="1"/>
              </p:cNvSpPr>
              <p:nvPr userDrawn="1"/>
            </p:nvSpPr>
            <p:spPr bwMode="ltGray">
              <a:xfrm rot="4500520">
                <a:off x="522" y="3847"/>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7" name="Rectangle 121"/>
              <p:cNvSpPr>
                <a:spLocks noChangeArrowheads="1"/>
              </p:cNvSpPr>
              <p:nvPr userDrawn="1"/>
            </p:nvSpPr>
            <p:spPr bwMode="ltGray">
              <a:xfrm rot="3805227">
                <a:off x="670" y="3778"/>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8" name="Rectangle 122"/>
              <p:cNvSpPr>
                <a:spLocks noChangeArrowheads="1"/>
              </p:cNvSpPr>
              <p:nvPr userDrawn="1"/>
            </p:nvSpPr>
            <p:spPr bwMode="ltGray">
              <a:xfrm rot="3060138">
                <a:off x="813" y="3688"/>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39" name="Rectangle 123"/>
              <p:cNvSpPr>
                <a:spLocks noChangeArrowheads="1"/>
              </p:cNvSpPr>
              <p:nvPr userDrawn="1"/>
            </p:nvSpPr>
            <p:spPr bwMode="ltGray">
              <a:xfrm rot="2090281">
                <a:off x="938" y="3582"/>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0" name="Rectangle 124"/>
              <p:cNvSpPr>
                <a:spLocks noChangeArrowheads="1"/>
              </p:cNvSpPr>
              <p:nvPr userDrawn="1"/>
            </p:nvSpPr>
            <p:spPr bwMode="ltGray">
              <a:xfrm rot="-7168347">
                <a:off x="-18" y="2506"/>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1" name="Rectangle 125"/>
              <p:cNvSpPr>
                <a:spLocks noChangeArrowheads="1"/>
              </p:cNvSpPr>
              <p:nvPr userDrawn="1"/>
            </p:nvSpPr>
            <p:spPr bwMode="ltGray">
              <a:xfrm rot="-6406501">
                <a:off x="136" y="2433"/>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2" name="Rectangle 126"/>
              <p:cNvSpPr>
                <a:spLocks noChangeArrowheads="1"/>
              </p:cNvSpPr>
              <p:nvPr userDrawn="1"/>
            </p:nvSpPr>
            <p:spPr bwMode="ltGray">
              <a:xfrm rot="-4970620">
                <a:off x="447" y="2364"/>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3" name="Rectangle 127"/>
              <p:cNvSpPr>
                <a:spLocks noChangeArrowheads="1"/>
              </p:cNvSpPr>
              <p:nvPr userDrawn="1"/>
            </p:nvSpPr>
            <p:spPr bwMode="ltGray">
              <a:xfrm rot="-4298502">
                <a:off x="597" y="2360"/>
                <a:ext cx="15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4" name="Rectangle 128"/>
              <p:cNvSpPr>
                <a:spLocks noChangeArrowheads="1"/>
              </p:cNvSpPr>
              <p:nvPr userDrawn="1"/>
            </p:nvSpPr>
            <p:spPr bwMode="ltGray">
              <a:xfrm rot="-3676305">
                <a:off x="739" y="2386"/>
                <a:ext cx="15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5" name="Rectangle 129"/>
              <p:cNvSpPr>
                <a:spLocks noChangeArrowheads="1"/>
              </p:cNvSpPr>
              <p:nvPr userDrawn="1"/>
            </p:nvSpPr>
            <p:spPr bwMode="ltGray">
              <a:xfrm rot="-3188616">
                <a:off x="869" y="2430"/>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6" name="Rectangle 130"/>
              <p:cNvSpPr>
                <a:spLocks noChangeArrowheads="1"/>
              </p:cNvSpPr>
              <p:nvPr userDrawn="1"/>
            </p:nvSpPr>
            <p:spPr bwMode="ltGray">
              <a:xfrm rot="-2610246">
                <a:off x="984" y="2497"/>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7" name="Rectangle 131"/>
              <p:cNvSpPr>
                <a:spLocks noChangeArrowheads="1"/>
              </p:cNvSpPr>
              <p:nvPr userDrawn="1"/>
            </p:nvSpPr>
            <p:spPr bwMode="ltGray">
              <a:xfrm rot="-2190008">
                <a:off x="1075" y="2585"/>
                <a:ext cx="17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8" name="Rectangle 132"/>
              <p:cNvSpPr>
                <a:spLocks noChangeArrowheads="1"/>
              </p:cNvSpPr>
              <p:nvPr userDrawn="1"/>
            </p:nvSpPr>
            <p:spPr bwMode="ltGray">
              <a:xfrm rot="-1728558">
                <a:off x="1147" y="2688"/>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49" name="Rectangle 133"/>
              <p:cNvSpPr>
                <a:spLocks noChangeArrowheads="1"/>
              </p:cNvSpPr>
              <p:nvPr userDrawn="1"/>
            </p:nvSpPr>
            <p:spPr bwMode="ltGray">
              <a:xfrm rot="-1172118">
                <a:off x="1198" y="2805"/>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50" name="Rectangle 134"/>
              <p:cNvSpPr>
                <a:spLocks noChangeArrowheads="1"/>
              </p:cNvSpPr>
              <p:nvPr userDrawn="1"/>
            </p:nvSpPr>
            <p:spPr bwMode="ltGray">
              <a:xfrm rot="-753845">
                <a:off x="1218" y="2930"/>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51" name="Rectangle 135"/>
              <p:cNvSpPr>
                <a:spLocks noChangeArrowheads="1"/>
              </p:cNvSpPr>
              <p:nvPr userDrawn="1"/>
            </p:nvSpPr>
            <p:spPr bwMode="ltGray">
              <a:xfrm rot="-287823">
                <a:off x="1213" y="3066"/>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52" name="Rectangle 136"/>
              <p:cNvSpPr>
                <a:spLocks noChangeArrowheads="1"/>
              </p:cNvSpPr>
              <p:nvPr userDrawn="1"/>
            </p:nvSpPr>
            <p:spPr bwMode="ltGray">
              <a:xfrm rot="696741">
                <a:off x="1126" y="3337"/>
                <a:ext cx="15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53" name="Rectangle 137"/>
              <p:cNvSpPr>
                <a:spLocks noChangeArrowheads="1"/>
              </p:cNvSpPr>
              <p:nvPr userDrawn="1"/>
            </p:nvSpPr>
            <p:spPr bwMode="ltGray">
              <a:xfrm rot="1529990">
                <a:off x="1041" y="3465"/>
                <a:ext cx="14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63" name="Rectangle 147"/>
              <p:cNvSpPr>
                <a:spLocks noChangeArrowheads="1"/>
              </p:cNvSpPr>
              <p:nvPr userDrawn="1"/>
            </p:nvSpPr>
            <p:spPr bwMode="ltGray">
              <a:xfrm rot="244926">
                <a:off x="1177" y="3201"/>
                <a:ext cx="16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64" name="Rectangle 148"/>
              <p:cNvSpPr>
                <a:spLocks noChangeArrowheads="1"/>
              </p:cNvSpPr>
              <p:nvPr userDrawn="1"/>
            </p:nvSpPr>
            <p:spPr bwMode="ltGray">
              <a:xfrm rot="-5598588">
                <a:off x="290" y="2386"/>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ru-RU"/>
              </a:p>
            </p:txBody>
          </p:sp>
          <p:sp>
            <p:nvSpPr>
              <p:cNvPr id="11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66" name="Freeform 150"/>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53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ru-RU">
                  <a:ea typeface="+mn-ea"/>
                </a:endParaRPr>
              </a:p>
            </p:txBody>
          </p:sp>
          <p:sp>
            <p:nvSpPr>
              <p:cNvPr id="1653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ru-RU" altLang="ru-RU"/>
              </a:p>
            </p:txBody>
          </p:sp>
        </p:grpSp>
      </p:grpSp>
      <p:sp>
        <p:nvSpPr>
          <p:cNvPr id="1653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653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endParaRPr lang="ru-RU" altLang="ru-RU"/>
          </a:p>
        </p:txBody>
      </p:sp>
      <p:sp>
        <p:nvSpPr>
          <p:cNvPr id="1653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endParaRPr lang="ru-RU" altLang="ru-RU"/>
          </a:p>
        </p:txBody>
      </p:sp>
      <p:sp>
        <p:nvSpPr>
          <p:cNvPr id="1654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8E1C065E-197E-4EFE-8521-D539C1035778}" type="slidenum">
              <a:rPr lang="ru-RU" altLang="ru-RU"/>
              <a:pPr/>
              <a:t>‹#›</a:t>
            </a:fld>
            <a:endParaRPr lang="ru-RU" altLang="ru-RU"/>
          </a:p>
        </p:txBody>
      </p:sp>
      <p:sp>
        <p:nvSpPr>
          <p:cNvPr id="1654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cSld>
  <p:clrMap bg1="dk2" tx1="lt1" bg2="dk1" tx2="lt2" accent1="accent1" accent2="accent2" accent3="accent3" accent4="accent4" accent5="accent5" accent6="accent6" hlink="hlink" folHlink="folHlink"/>
  <p:sldLayoutIdLst>
    <p:sldLayoutId id="2147483900"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ea typeface="MS PGothic" pitchFamily="34" charset="-128"/>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ea typeface="MS PGothic" pitchFamily="34" charset="-128"/>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ea typeface="MS PGothic" pitchFamily="34" charset="-128"/>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MS PGothic" pitchFamily="34" charset="-128"/>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Rot="1" noChangeArrowheads="1"/>
          </p:cNvSpPr>
          <p:nvPr>
            <p:ph type="title"/>
          </p:nvPr>
        </p:nvSpPr>
        <p:spPr>
          <a:xfrm>
            <a:off x="0" y="571500"/>
            <a:ext cx="9144000" cy="3721596"/>
          </a:xfrm>
        </p:spPr>
        <p:txBody>
          <a:bodyPr/>
          <a:lstStyle/>
          <a:p>
            <a:pPr algn="r" eaLnBrk="1" hangingPunct="1">
              <a:spcBef>
                <a:spcPts val="1200"/>
              </a:spcBef>
            </a:pPr>
            <a:r>
              <a:rPr lang="az-Latn-AZ" altLang="ru-RU" sz="3600" b="1" dirty="0" smtClean="0">
                <a:solidFill>
                  <a:srgbClr val="FFC000"/>
                </a:solidFill>
                <a:effectLst/>
                <a:latin typeface="Arial" charset="0"/>
                <a:cs typeface="Arial" charset="0"/>
              </a:rPr>
              <a:t>İşgəncələrin </a:t>
            </a:r>
            <a:r>
              <a:rPr lang="az-Latn-AZ" altLang="ru-RU" sz="3600" b="1" dirty="0" smtClean="0">
                <a:solidFill>
                  <a:srgbClr val="FFC000"/>
                </a:solidFill>
                <a:effectLst/>
                <a:latin typeface="Arial" charset="0"/>
                <a:cs typeface="Arial" charset="0"/>
              </a:rPr>
              <a:t>qadağan </a:t>
            </a:r>
            <a:r>
              <a:rPr lang="az-Latn-AZ" altLang="ru-RU" sz="3600" b="1" dirty="0" smtClean="0">
                <a:solidFill>
                  <a:srgbClr val="FFC000"/>
                </a:solidFill>
                <a:effectLst/>
                <a:latin typeface="Arial" charset="0"/>
                <a:cs typeface="Arial" charset="0"/>
              </a:rPr>
              <a:t>olunması</a:t>
            </a:r>
            <a:br>
              <a:rPr lang="az-Latn-AZ" altLang="ru-RU" sz="3600" b="1" dirty="0" smtClean="0">
                <a:solidFill>
                  <a:srgbClr val="FFC000"/>
                </a:solidFill>
                <a:effectLst/>
                <a:latin typeface="Arial" charset="0"/>
                <a:cs typeface="Arial" charset="0"/>
              </a:rPr>
            </a:br>
            <a:r>
              <a:rPr lang="en-US" altLang="ru-RU" sz="3600" b="1" dirty="0" smtClean="0">
                <a:solidFill>
                  <a:srgbClr val="FFC000"/>
                </a:solidFill>
                <a:effectLst/>
                <a:latin typeface="Arial" charset="0"/>
                <a:cs typeface="Arial" charset="0"/>
              </a:rPr>
              <a:t/>
            </a:r>
            <a:br>
              <a:rPr lang="en-US" altLang="ru-RU" sz="3600" b="1" dirty="0" smtClean="0">
                <a:solidFill>
                  <a:srgbClr val="FFC000"/>
                </a:solidFill>
                <a:effectLst/>
                <a:latin typeface="Arial" charset="0"/>
                <a:cs typeface="Arial" charset="0"/>
              </a:rPr>
            </a:br>
            <a:r>
              <a:rPr lang="en-US" altLang="ru-RU" sz="3600" b="1" dirty="0">
                <a:solidFill>
                  <a:srgbClr val="FFC000"/>
                </a:solidFill>
                <a:effectLst/>
                <a:latin typeface="Arial" charset="0"/>
                <a:cs typeface="Arial" charset="0"/>
              </a:rPr>
              <a:t/>
            </a:r>
            <a:br>
              <a:rPr lang="en-US" altLang="ru-RU" sz="3600" b="1" dirty="0">
                <a:solidFill>
                  <a:srgbClr val="FFC000"/>
                </a:solidFill>
                <a:effectLst/>
                <a:latin typeface="Arial" charset="0"/>
                <a:cs typeface="Arial" charset="0"/>
              </a:rPr>
            </a:br>
            <a:r>
              <a:rPr lang="en-US" altLang="ru-RU" sz="2400" b="1" dirty="0" smtClean="0">
                <a:solidFill>
                  <a:srgbClr val="FFC000"/>
                </a:solidFill>
                <a:effectLst/>
                <a:latin typeface="Arial" charset="0"/>
                <a:cs typeface="Arial" charset="0"/>
              </a:rPr>
              <a:t>Ra</a:t>
            </a:r>
            <a:r>
              <a:rPr lang="az-Latn-AZ" altLang="ru-RU" sz="2400" b="1" dirty="0" smtClean="0">
                <a:solidFill>
                  <a:srgbClr val="FFC000"/>
                </a:solidFill>
                <a:effectLst/>
                <a:latin typeface="Arial" charset="0"/>
                <a:cs typeface="Arial" charset="0"/>
              </a:rPr>
              <a:t>mil Rüstəmov</a:t>
            </a:r>
            <a:br>
              <a:rPr lang="az-Latn-AZ" altLang="ru-RU" sz="2400" b="1" dirty="0" smtClean="0">
                <a:solidFill>
                  <a:srgbClr val="FFC000"/>
                </a:solidFill>
                <a:effectLst/>
                <a:latin typeface="Arial" charset="0"/>
                <a:cs typeface="Arial" charset="0"/>
              </a:rPr>
            </a:br>
            <a:r>
              <a:rPr lang="az-Latn-AZ" altLang="ru-RU" sz="2400" b="1" dirty="0" smtClean="0">
                <a:solidFill>
                  <a:srgbClr val="FFC000"/>
                </a:solidFill>
                <a:effectLst/>
                <a:latin typeface="Arial" charset="0"/>
                <a:cs typeface="Arial" charset="0"/>
              </a:rPr>
              <a:t>2016</a:t>
            </a:r>
            <a:endParaRPr lang="ru-RU" altLang="ru-RU" sz="2400" b="1" dirty="0" smtClean="0">
              <a:solidFill>
                <a:srgbClr val="FFFF66"/>
              </a:solidFill>
              <a:effectLst/>
              <a:latin typeface="Arial" charset="0"/>
              <a:cs typeface="Arial" charset="0"/>
            </a:endParaRPr>
          </a:p>
        </p:txBody>
      </p:sp>
      <p:pic>
        <p:nvPicPr>
          <p:cNvPr id="307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918051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smtClean="0"/>
              <a:t>İstintaq</a:t>
            </a:r>
            <a:endParaRPr lang="ru-RU"/>
          </a:p>
        </p:txBody>
      </p:sp>
      <p:sp>
        <p:nvSpPr>
          <p:cNvPr id="3" name="Content Placeholder 2"/>
          <p:cNvSpPr>
            <a:spLocks noGrp="1"/>
          </p:cNvSpPr>
          <p:nvPr>
            <p:ph idx="1"/>
          </p:nvPr>
        </p:nvSpPr>
        <p:spPr/>
        <p:txBody>
          <a:bodyPr/>
          <a:lstStyle/>
          <a:p>
            <a:r>
              <a:rPr lang="az-Latn-AZ" smtClean="0"/>
              <a:t>Səmərəli;</a:t>
            </a:r>
          </a:p>
          <a:p>
            <a:r>
              <a:rPr lang="az-Latn-AZ" smtClean="0"/>
              <a:t>Hərtərəfli;</a:t>
            </a:r>
          </a:p>
          <a:p>
            <a:r>
              <a:rPr lang="az-Latn-AZ" smtClean="0"/>
              <a:t>Təxirəsalınmaz / dərhal </a:t>
            </a:r>
            <a:endParaRPr lang="ru-R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1916832"/>
            <a:ext cx="2578199" cy="3888432"/>
          </a:xfrm>
          <a:prstGeom prst="rect">
            <a:avLst/>
          </a:prstGeom>
        </p:spPr>
      </p:pic>
    </p:spTree>
    <p:extLst>
      <p:ext uri="{BB962C8B-B14F-4D97-AF65-F5344CB8AC3E}">
        <p14:creationId xmlns:p14="http://schemas.microsoft.com/office/powerpoint/2010/main" val="158341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smtClean="0"/>
              <a:t>Səmərəli istintaq</a:t>
            </a:r>
            <a:endParaRPr lang="ru-RU"/>
          </a:p>
        </p:txBody>
      </p:sp>
      <p:sp>
        <p:nvSpPr>
          <p:cNvPr id="3" name="Content Placeholder 2"/>
          <p:cNvSpPr>
            <a:spLocks noGrp="1"/>
          </p:cNvSpPr>
          <p:nvPr>
            <p:ph idx="1"/>
          </p:nvPr>
        </p:nvSpPr>
        <p:spPr>
          <a:xfrm>
            <a:off x="301624" y="3400400"/>
            <a:ext cx="8590855" cy="2260848"/>
          </a:xfrm>
        </p:spPr>
        <p:txBody>
          <a:bodyPr/>
          <a:lstStyle/>
          <a:p>
            <a:r>
              <a:rPr lang="az-Latn-AZ" smtClean="0"/>
              <a:t>Səlahiyyətli istintaq orqanı tərəfindən;</a:t>
            </a:r>
          </a:p>
          <a:p>
            <a:r>
              <a:rPr lang="az-Latn-AZ" smtClean="0"/>
              <a:t>Qərəzsiz;</a:t>
            </a:r>
          </a:p>
          <a:p>
            <a:r>
              <a:rPr lang="az-Latn-AZ" smtClean="0"/>
              <a:t>Istintaq aparılan orqandan asılılığı olmayan.</a:t>
            </a:r>
            <a:endParaRPr lang="ru-R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613" y="1196752"/>
            <a:ext cx="3009516" cy="2143125"/>
          </a:xfrm>
          <a:prstGeom prst="rect">
            <a:avLst/>
          </a:prstGeom>
        </p:spPr>
      </p:pic>
    </p:spTree>
    <p:extLst>
      <p:ext uri="{BB962C8B-B14F-4D97-AF65-F5344CB8AC3E}">
        <p14:creationId xmlns:p14="http://schemas.microsoft.com/office/powerpoint/2010/main" val="26886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smtClean="0"/>
              <a:t>Hərtərəfli istintaq</a:t>
            </a:r>
            <a:endParaRPr lang="ru-RU"/>
          </a:p>
        </p:txBody>
      </p:sp>
      <p:sp>
        <p:nvSpPr>
          <p:cNvPr id="3" name="Content Placeholder 2"/>
          <p:cNvSpPr>
            <a:spLocks noGrp="1"/>
          </p:cNvSpPr>
          <p:nvPr>
            <p:ph idx="1"/>
          </p:nvPr>
        </p:nvSpPr>
        <p:spPr/>
        <p:txBody>
          <a:bodyPr/>
          <a:lstStyle/>
          <a:p>
            <a:r>
              <a:rPr lang="az-Latn-AZ" smtClean="0"/>
              <a:t>İstintaq yalnız polislərin ifadələrinə əsaslanmamalı;</a:t>
            </a:r>
          </a:p>
          <a:p>
            <a:r>
              <a:rPr lang="az-Latn-AZ" smtClean="0"/>
              <a:t>Şahid ifadələri alınmalı; </a:t>
            </a:r>
          </a:p>
          <a:p>
            <a:r>
              <a:rPr lang="az-Latn-AZ" smtClean="0"/>
              <a:t>Zərəçəkmişin qohumlarından ifadələr alınmalı;</a:t>
            </a:r>
          </a:p>
          <a:p>
            <a:r>
              <a:rPr lang="az-Latn-AZ" smtClean="0"/>
              <a:t>Həkimlərin rəyləri alınmalı;</a:t>
            </a:r>
          </a:p>
          <a:p>
            <a:r>
              <a:rPr lang="az-Latn-AZ" smtClean="0"/>
              <a:t>Foto şəkillər çəkilməli və 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2198" y="3861048"/>
            <a:ext cx="2538377" cy="2711224"/>
          </a:xfrm>
          <a:prstGeom prst="rect">
            <a:avLst/>
          </a:prstGeom>
        </p:spPr>
      </p:pic>
    </p:spTree>
    <p:extLst>
      <p:ext uri="{BB962C8B-B14F-4D97-AF65-F5344CB8AC3E}">
        <p14:creationId xmlns:p14="http://schemas.microsoft.com/office/powerpoint/2010/main" val="25878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smtClean="0"/>
              <a:t>Təxirəsalmaz / dərhal istintaq</a:t>
            </a:r>
            <a:endParaRPr lang="ru-RU"/>
          </a:p>
        </p:txBody>
      </p:sp>
      <p:sp>
        <p:nvSpPr>
          <p:cNvPr id="3" name="Content Placeholder 2"/>
          <p:cNvSpPr>
            <a:spLocks noGrp="1"/>
          </p:cNvSpPr>
          <p:nvPr>
            <p:ph idx="1"/>
          </p:nvPr>
        </p:nvSpPr>
        <p:spPr>
          <a:xfrm>
            <a:off x="301625" y="3688432"/>
            <a:ext cx="8540750" cy="2332856"/>
          </a:xfrm>
        </p:spPr>
        <p:txBody>
          <a:bodyPr/>
          <a:lstStyle/>
          <a:p>
            <a:r>
              <a:rPr lang="az-Latn-AZ" smtClean="0"/>
              <a:t>Ərizəyə vaxtında reaksiya verilməli;</a:t>
            </a:r>
          </a:p>
          <a:p>
            <a:r>
              <a:rPr lang="az-Latn-AZ" smtClean="0"/>
              <a:t>Istintaq xəsarətin yaranmasının məntiqi səbəbini müəyyən etməlidir;</a:t>
            </a:r>
          </a:p>
          <a:p>
            <a:endParaRPr lang="ru-R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1285860"/>
            <a:ext cx="2868350" cy="2143165"/>
          </a:xfrm>
          <a:prstGeom prst="rect">
            <a:avLst/>
          </a:prstGeom>
        </p:spPr>
      </p:pic>
    </p:spTree>
    <p:extLst>
      <p:ext uri="{BB962C8B-B14F-4D97-AF65-F5344CB8AC3E}">
        <p14:creationId xmlns:p14="http://schemas.microsoft.com/office/powerpoint/2010/main" val="266844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idx="4294967295"/>
          </p:nvPr>
        </p:nvSpPr>
        <p:spPr>
          <a:xfrm>
            <a:off x="603250" y="1557338"/>
            <a:ext cx="8540750" cy="2519362"/>
          </a:xfrm>
        </p:spPr>
        <p:txBody>
          <a:bodyPr/>
          <a:lstStyle/>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ru-RU"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en-US" altLang="ru-RU" b="1" u="sng" dirty="0" smtClean="0">
              <a:solidFill>
                <a:srgbClr val="FFFF66"/>
              </a:solidFill>
              <a:effectLst/>
              <a:latin typeface="Arial" charset="0"/>
              <a:cs typeface="Arial" charset="0"/>
            </a:endParaRPr>
          </a:p>
          <a:p>
            <a:pPr algn="ctr" eaLnBrk="1" hangingPunct="1">
              <a:buFont typeface="Arial" charset="0"/>
              <a:buNone/>
            </a:pPr>
            <a:endParaRPr lang="ru-RU" altLang="ru-RU" b="1" u="sng" dirty="0" smtClean="0">
              <a:solidFill>
                <a:srgbClr val="FFFF66"/>
              </a:solidFill>
              <a:effectLst/>
              <a:latin typeface="Arial" charset="0"/>
              <a:cs typeface="Arial" charset="0"/>
            </a:endParaRPr>
          </a:p>
        </p:txBody>
      </p:sp>
      <p:sp>
        <p:nvSpPr>
          <p:cNvPr id="3" name="Rectangle 2"/>
          <p:cNvSpPr/>
          <p:nvPr/>
        </p:nvSpPr>
        <p:spPr>
          <a:xfrm>
            <a:off x="428596" y="142852"/>
            <a:ext cx="6429404" cy="7201972"/>
          </a:xfrm>
          <a:prstGeom prst="rect">
            <a:avLst/>
          </a:prstGeom>
        </p:spPr>
        <p:txBody>
          <a:bodyPr wrap="square">
            <a:spAutoFit/>
          </a:bodyPr>
          <a:lstStyle/>
          <a:p>
            <a:pPr marL="0" indent="0" algn="just">
              <a:buNone/>
            </a:pPr>
            <a:r>
              <a:rPr lang="az-Latn-AZ" sz="2400" b="1" dirty="0" smtClean="0">
                <a:latin typeface="Times New Roman" pitchFamily="18" charset="0"/>
                <a:cs typeface="Times New Roman" pitchFamily="18" charset="0"/>
              </a:rPr>
              <a:t>Konvensiyanın 3-cü maddəsinə dair Avropa İnsan Hüquqları Məhkəməsinin qərarları:</a:t>
            </a:r>
          </a:p>
          <a:p>
            <a:pPr marL="0" indent="0" algn="just">
              <a:buNone/>
            </a:pPr>
            <a:endParaRPr lang="az-Latn-AZ" sz="2400" b="1" dirty="0" smtClean="0">
              <a:latin typeface="Times New Roman" pitchFamily="18" charset="0"/>
              <a:cs typeface="Times New Roman" pitchFamily="18" charset="0"/>
            </a:endParaRPr>
          </a:p>
          <a:p>
            <a:pPr marL="0" indent="0" algn="just">
              <a:buNone/>
            </a:pPr>
            <a:r>
              <a:rPr lang="en-US" sz="2400" b="1" dirty="0" err="1" smtClean="0">
                <a:latin typeface="Times New Roman" pitchFamily="18" charset="0"/>
                <a:cs typeface="Times New Roman" pitchFamily="18" charset="0"/>
              </a:rPr>
              <a:t>Dindirm</a:t>
            </a:r>
            <a:r>
              <a:rPr lang="az-Latn-AZ" sz="2400" b="1" dirty="0" smtClean="0">
                <a:latin typeface="Times New Roman" pitchFamily="18" charset="0"/>
                <a:cs typeface="Times New Roman" pitchFamily="18" charset="0"/>
              </a:rPr>
              <a:t>ə</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zaman</a:t>
            </a:r>
            <a:r>
              <a:rPr lang="az-Latn-AZ" sz="2400" b="1" dirty="0" smtClean="0">
                <a:latin typeface="Times New Roman" pitchFamily="18" charset="0"/>
                <a:cs typeface="Times New Roman" pitchFamily="18" charset="0"/>
              </a:rPr>
              <a:t>ı İşgəncə</a:t>
            </a:r>
          </a:p>
          <a:p>
            <a:pPr marL="0" indent="0" algn="just">
              <a:buNone/>
            </a:pPr>
            <a:r>
              <a:rPr lang="az-Latn-AZ" sz="2000" b="1" dirty="0" smtClean="0">
                <a:latin typeface="Times New Roman" pitchFamily="18" charset="0"/>
                <a:cs typeface="Times New Roman" pitchFamily="18" charset="0"/>
              </a:rPr>
              <a:t>1.</a:t>
            </a:r>
            <a:r>
              <a:rPr lang="en-US" sz="2000" b="1" dirty="0" smtClean="0">
                <a:latin typeface="Times New Roman" pitchFamily="18" charset="0"/>
                <a:cs typeface="Times New Roman" pitchFamily="18" charset="0"/>
              </a:rPr>
              <a:t> </a:t>
            </a:r>
            <a:r>
              <a:rPr lang="az-Latn-AZ" sz="2000" b="1" dirty="0" smtClean="0">
                <a:latin typeface="Times New Roman" pitchFamily="18" charset="0"/>
                <a:cs typeface="Times New Roman" pitchFamily="18" charset="0"/>
              </a:rPr>
              <a:t>Selmuni Fransaya qarşı iş (</a:t>
            </a:r>
            <a:r>
              <a:rPr lang="ru-RU" sz="2000" b="1" dirty="0" smtClean="0">
                <a:latin typeface="Times New Roman" pitchFamily="18" charset="0"/>
                <a:cs typeface="Times New Roman" pitchFamily="18" charset="0"/>
              </a:rPr>
              <a:t>N 25803/94</a:t>
            </a:r>
            <a:r>
              <a:rPr lang="az-Latn-AZ" sz="2000" b="1" dirty="0" smtClean="0">
                <a:latin typeface="Times New Roman" pitchFamily="18" charset="0"/>
                <a:cs typeface="Times New Roman" pitchFamily="18" charset="0"/>
              </a:rPr>
              <a:t>), 28.07.1999</a:t>
            </a:r>
            <a:r>
              <a:rPr lang="ru-RU" sz="2000" b="1" dirty="0" smtClean="0">
                <a:latin typeface="Times New Roman" pitchFamily="18" charset="0"/>
                <a:cs typeface="Times New Roman" pitchFamily="18" charset="0"/>
              </a:rPr>
              <a:t>- </a:t>
            </a:r>
            <a:endParaRPr lang="az-Latn-AZ" sz="2000" b="1" dirty="0" smtClean="0">
              <a:latin typeface="Times New Roman" pitchFamily="18" charset="0"/>
              <a:cs typeface="Times New Roman" pitchFamily="18" charset="0"/>
            </a:endParaRPr>
          </a:p>
          <a:p>
            <a:pPr marL="0" indent="0" algn="just">
              <a:buNone/>
            </a:pPr>
            <a:r>
              <a:rPr lang="az-Latn-AZ" sz="2000" dirty="0" smtClean="0">
                <a:latin typeface="Times New Roman" pitchFamily="18" charset="0"/>
                <a:cs typeface="Times New Roman" pitchFamily="18" charset="0"/>
              </a:rPr>
              <a:t>«qurbana qarşı edilən hərəkətlər təkcə zorakılıq deyil, durumundan asılı olmayaraq istənilən şəxs üçün iyrənc və alçaldıcı idi. Minimal qəddarlıq dərəcəsini müəyyən edərkən Məhkəmə qeyd edir ki bu hərəkətlər ərizəçidə qorxu, ağrı, natamamlıq hissi yaratmaq və onu alçaltmaq məqsədilə edildiyi üçün işgənəcəyə bərabərdir»</a:t>
            </a:r>
          </a:p>
          <a:p>
            <a:pPr marL="0" indent="0">
              <a:buNone/>
            </a:pPr>
            <a:endParaRPr lang="az-Latn-AZ" dirty="0" smtClean="0">
              <a:latin typeface="Times New Roman" pitchFamily="18" charset="0"/>
              <a:cs typeface="Times New Roman" pitchFamily="18" charset="0"/>
            </a:endParaRPr>
          </a:p>
          <a:p>
            <a:pPr marL="0" indent="0">
              <a:buNone/>
            </a:pPr>
            <a:r>
              <a:rPr lang="az-Latn-AZ" sz="2000" dirty="0" smtClean="0">
                <a:latin typeface="Times New Roman" pitchFamily="18" charset="0"/>
                <a:cs typeface="Times New Roman" pitchFamily="18" charset="0"/>
              </a:rPr>
              <a:t>2.</a:t>
            </a:r>
            <a:r>
              <a:rPr lang="az-Latn-AZ" sz="2000" b="1" dirty="0" smtClean="0">
                <a:latin typeface="Times New Roman" pitchFamily="18" charset="0"/>
                <a:cs typeface="Times New Roman" pitchFamily="18" charset="0"/>
              </a:rPr>
              <a:t> Aksoy Türkiyyəyə qarşı 18 dekabr 1996- </a:t>
            </a:r>
            <a:endParaRPr lang="ru-RU" sz="2000" b="1"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 belə rəftar yalnız məqsədli edilə bilər, çünki onu həyata keçirmək üçün müəyyən hazırlıq  görülməli və səy göstərilməlidir». Bu işdə Fələstin asması işgəncə kimi tanınmışdı.  </a:t>
            </a:r>
          </a:p>
          <a:p>
            <a:endParaRPr lang="ru-RU" dirty="0" smtClean="0">
              <a:latin typeface="Times New Roman" pitchFamily="18" charset="0"/>
              <a:cs typeface="Times New Roman" pitchFamily="18" charset="0"/>
            </a:endParaRPr>
          </a:p>
          <a:p>
            <a:pPr marL="0" indent="0" algn="just">
              <a:buNone/>
            </a:pPr>
            <a:endParaRPr lang="az-Latn-AZ" dirty="0" smtClean="0">
              <a:latin typeface="Times New Roman" pitchFamily="18" charset="0"/>
              <a:cs typeface="Times New Roman" pitchFamily="18" charset="0"/>
            </a:endParaRPr>
          </a:p>
          <a:p>
            <a:pPr marL="0" indent="0" algn="just">
              <a:buNone/>
            </a:pPr>
            <a:endParaRPr lang="az-Latn-AZ" dirty="0" smtClean="0">
              <a:latin typeface="Times New Roman" pitchFamily="18" charset="0"/>
              <a:cs typeface="Times New Roman" pitchFamily="18" charset="0"/>
            </a:endParaRPr>
          </a:p>
          <a:p>
            <a:pPr marL="0" indent="0" algn="just">
              <a:buNone/>
            </a:pPr>
            <a:endParaRPr lang="az-Latn-AZ" dirty="0" smtClean="0">
              <a:latin typeface="Times New Roman" pitchFamily="18" charset="0"/>
              <a:cs typeface="Times New Roman" pitchFamily="18" charset="0"/>
            </a:endParaRPr>
          </a:p>
          <a:p>
            <a:pPr marL="0" indent="0" algn="just">
              <a:buNone/>
            </a:pPr>
            <a:endParaRPr lang="az-Latn-AZ" dirty="0" smtClean="0">
              <a:latin typeface="Times New Roman" pitchFamily="18" charset="0"/>
              <a:cs typeface="Times New Roman" pitchFamily="18" charset="0"/>
            </a:endParaRPr>
          </a:p>
          <a:p>
            <a:pPr marL="0" indent="0" algn="just">
              <a:buNone/>
            </a:pPr>
            <a:endParaRPr lang="ru-RU" dirty="0">
              <a:latin typeface="Times New Roman" pitchFamily="18" charset="0"/>
              <a:cs typeface="Times New Roman" pitchFamily="18" charset="0"/>
            </a:endParaRPr>
          </a:p>
        </p:txBody>
      </p:sp>
      <p:pic>
        <p:nvPicPr>
          <p:cNvPr id="4" name="Picture 2" descr="C:\Users\USER\Desktop\0_3446b_faefed27_X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6" y="428605"/>
            <a:ext cx="2285983" cy="28495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ppt_x"/>
                                          </p:val>
                                        </p:tav>
                                        <p:tav tm="100000">
                                          <p:val>
                                            <p:strVal val="#ppt_x"/>
                                          </p:val>
                                        </p:tav>
                                      </p:tavLst>
                                    </p:anim>
                                    <p:anim calcmode="lin" valueType="num">
                                      <p:cBhvr additive="base">
                                        <p:cTn id="8" dur="500" fill="hold"/>
                                        <p:tgtEl>
                                          <p:spTgt spid="491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71480"/>
            <a:ext cx="6357966" cy="3508653"/>
          </a:xfrm>
          <a:prstGeom prst="rect">
            <a:avLst/>
          </a:prstGeom>
        </p:spPr>
        <p:txBody>
          <a:bodyPr wrap="square">
            <a:spAutoFit/>
          </a:bodyPr>
          <a:lstStyle/>
          <a:p>
            <a:pPr marL="0" indent="0" algn="just">
              <a:buNone/>
            </a:pPr>
            <a:r>
              <a:rPr lang="az-Latn-AZ" sz="2400" b="1" dirty="0" smtClean="0">
                <a:latin typeface="Times New Roman" pitchFamily="18" charset="0"/>
                <a:cs typeface="Times New Roman" pitchFamily="18" charset="0"/>
              </a:rPr>
              <a:t>Dindirmə zamanı işgəncə.</a:t>
            </a:r>
          </a:p>
          <a:p>
            <a:pPr marL="0" indent="0" algn="just">
              <a:buNone/>
            </a:pPr>
            <a:endParaRPr lang="az-Latn-AZ" b="1" dirty="0" smtClean="0">
              <a:latin typeface="Times New Roman" pitchFamily="18" charset="0"/>
              <a:cs typeface="Times New Roman" pitchFamily="18" charset="0"/>
            </a:endParaRPr>
          </a:p>
          <a:p>
            <a:pPr marL="0" indent="0" algn="just">
              <a:buNone/>
            </a:pPr>
            <a:r>
              <a:rPr lang="az-Latn-AZ" sz="2000" b="1" dirty="0" smtClean="0">
                <a:latin typeface="Times New Roman" pitchFamily="18" charset="0"/>
                <a:cs typeface="Times New Roman" pitchFamily="18" charset="0"/>
              </a:rPr>
              <a:t>Aydın Türkiyəyə qarşı (</a:t>
            </a:r>
            <a:r>
              <a:rPr lang="ru-RU" sz="2000" b="1" dirty="0" smtClean="0">
                <a:latin typeface="Times New Roman" pitchFamily="18" charset="0"/>
                <a:cs typeface="Times New Roman" pitchFamily="18" charset="0"/>
              </a:rPr>
              <a:t>N 23178/94)</a:t>
            </a:r>
            <a:r>
              <a:rPr lang="az-Latn-AZ"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25.09.1997</a:t>
            </a:r>
            <a:endParaRPr lang="az-Latn-AZ" sz="2000" b="1" dirty="0" smtClean="0">
              <a:latin typeface="Times New Roman" pitchFamily="18" charset="0"/>
              <a:cs typeface="Times New Roman" pitchFamily="18" charset="0"/>
            </a:endParaRPr>
          </a:p>
          <a:p>
            <a:pPr marL="0" indent="0" algn="just">
              <a:buNone/>
            </a:pPr>
            <a:r>
              <a:rPr lang="ru-RU" sz="2000" b="1" dirty="0" smtClean="0"/>
              <a:t> </a:t>
            </a:r>
            <a:r>
              <a:rPr lang="az-Latn-AZ" sz="2000" b="1"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 	«Tutulmuş şəxsin rəsmi dövlət nümayəndəsi tərəfindən zorlanması, xüsusən də pozuntu törədən öz qurbanının əlverişsiz vəziyyətindən və müqavimət qabiliyyətinin zəifliyindən istifadə edirsə, qəddar rəftarın xüsusilə ağır və iyrənc forması hesab edilməlidir. Bundan başqa zorlama digər fiziki və psixoloji gücdən fərqli olaraq, qurbanda uzun müddət keçməyən dərin psixoloji yaralar buraxır. »</a:t>
            </a:r>
            <a:endParaRPr lang="ru-RU" sz="2000" dirty="0">
              <a:latin typeface="Times New Roman" pitchFamily="18" charset="0"/>
              <a:cs typeface="Times New Roman" pitchFamily="18" charset="0"/>
            </a:endParaRPr>
          </a:p>
        </p:txBody>
      </p:sp>
      <p:pic>
        <p:nvPicPr>
          <p:cNvPr id="3" name="Picture 2" descr="C:\Users\USER\Desktop\98281_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86446" y="4359356"/>
            <a:ext cx="2818002" cy="21841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357299"/>
            <a:ext cx="6572280" cy="3508653"/>
          </a:xfrm>
          <a:prstGeom prst="rect">
            <a:avLst/>
          </a:prstGeom>
        </p:spPr>
        <p:txBody>
          <a:bodyPr wrap="square">
            <a:spAutoFit/>
          </a:bodyPr>
          <a:lstStyle/>
          <a:p>
            <a:pPr marL="0" indent="0" algn="just">
              <a:buNone/>
            </a:pPr>
            <a:r>
              <a:rPr lang="az-Latn-AZ" sz="2400" b="1" dirty="0" smtClean="0">
                <a:latin typeface="Times New Roman" pitchFamily="18" charset="0"/>
                <a:cs typeface="Times New Roman" pitchFamily="18" charset="0"/>
              </a:rPr>
              <a:t>Sübutetmə  yükü</a:t>
            </a:r>
          </a:p>
          <a:p>
            <a:pPr marL="0" indent="0" algn="just">
              <a:buNone/>
            </a:pPr>
            <a:endParaRPr lang="az-Latn-AZ" b="1" dirty="0" smtClean="0">
              <a:latin typeface="Times New Roman" pitchFamily="18" charset="0"/>
              <a:cs typeface="Times New Roman" pitchFamily="18" charset="0"/>
            </a:endParaRPr>
          </a:p>
          <a:p>
            <a:pPr marL="0" indent="0" algn="just">
              <a:buNone/>
            </a:pPr>
            <a:r>
              <a:rPr lang="az-Latn-AZ" sz="2000" b="1" dirty="0" smtClean="0">
                <a:latin typeface="Times New Roman" pitchFamily="18" charset="0"/>
                <a:cs typeface="Times New Roman" pitchFamily="18" charset="0"/>
              </a:rPr>
              <a:t>Tomazi Fransaya qarşı iş 27 avqust 1992-ci il </a:t>
            </a:r>
            <a:r>
              <a:rPr lang="az-Latn-AZ" sz="2000" dirty="0" smtClean="0">
                <a:latin typeface="Times New Roman" pitchFamily="18" charset="0"/>
                <a:cs typeface="Times New Roman" pitchFamily="18" charset="0"/>
              </a:rPr>
              <a:t>–</a:t>
            </a:r>
          </a:p>
          <a:p>
            <a:pPr marL="0" indent="0" algn="just">
              <a:buNone/>
            </a:pPr>
            <a:r>
              <a:rPr lang="az-Latn-AZ" sz="2000" dirty="0" smtClean="0">
                <a:latin typeface="Times New Roman" pitchFamily="18" charset="0"/>
                <a:cs typeface="Times New Roman" pitchFamily="18" charset="0"/>
              </a:rPr>
              <a:t> şəxs həbsdə saxlandığı zaman hakimiyyət nümayəndələri tərəfindən güc tətbiqi nəticəsində bədən xəsarətləri alarsa, həbsxana orqanları sübut etməlidirlər ki, fiziki gücdən istifadə məhbusun davranışından irəli gəlib və yalnız mütləq zərurətin tələb etdiyi dərəcədə güc tətbiq edilib. Istintaqın tələbləri və cinayəkarlıqla mübarizənin, xüsusilə terrorçuluqla mübarizənin sözsüz çətinliyi insanın fiziki vəziyyətinin müdafiəsini məhdudlaşdıra bilməz.  </a:t>
            </a:r>
            <a:endParaRPr lang="ru-RU" sz="2000" dirty="0">
              <a:latin typeface="Times New Roman" pitchFamily="18" charset="0"/>
              <a:cs typeface="Times New Roman" pitchFamily="18" charset="0"/>
            </a:endParaRPr>
          </a:p>
        </p:txBody>
      </p:sp>
      <p:pic>
        <p:nvPicPr>
          <p:cNvPr id="3" name="Picture 2" descr="C:\Users\USER\Desktop\01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60" y="4473299"/>
            <a:ext cx="3035735" cy="21960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142984"/>
            <a:ext cx="8143932" cy="523220"/>
          </a:xfrm>
          <a:prstGeom prst="rect">
            <a:avLst/>
          </a:prstGeom>
        </p:spPr>
        <p:txBody>
          <a:bodyPr wrap="square">
            <a:spAutoFit/>
          </a:bodyPr>
          <a:lstStyle/>
          <a:p>
            <a:r>
              <a:rPr lang="az-Latn-AZ" sz="2800" dirty="0" smtClean="0">
                <a:latin typeface="Times New Roman" pitchFamily="18" charset="0"/>
                <a:cs typeface="Times New Roman" pitchFamily="18" charset="0"/>
              </a:rPr>
              <a:t>Tutulma zamanı ləyaqəti alçaldan rəftar</a:t>
            </a:r>
            <a:endParaRPr lang="ru-RU" sz="2800" dirty="0"/>
          </a:p>
        </p:txBody>
      </p:sp>
      <p:sp>
        <p:nvSpPr>
          <p:cNvPr id="3" name="Rectangle 2"/>
          <p:cNvSpPr/>
          <p:nvPr/>
        </p:nvSpPr>
        <p:spPr>
          <a:xfrm>
            <a:off x="357158" y="1643051"/>
            <a:ext cx="6500842" cy="2831544"/>
          </a:xfrm>
          <a:prstGeom prst="rect">
            <a:avLst/>
          </a:prstGeom>
        </p:spPr>
        <p:txBody>
          <a:bodyPr wrap="square">
            <a:spAutoFit/>
          </a:bodyPr>
          <a:lstStyle/>
          <a:p>
            <a:pPr marL="0" indent="0" algn="just">
              <a:buNone/>
            </a:pPr>
            <a:endParaRPr lang="az-Latn-AZ" b="1" dirty="0" smtClean="0">
              <a:latin typeface="Times New Roman" pitchFamily="18" charset="0"/>
              <a:cs typeface="Times New Roman" pitchFamily="18" charset="0"/>
            </a:endParaRPr>
          </a:p>
          <a:p>
            <a:pPr marL="0" indent="0" algn="just">
              <a:buNone/>
            </a:pPr>
            <a:r>
              <a:rPr lang="az-Latn-AZ" sz="2000" b="1" dirty="0" smtClean="0">
                <a:latin typeface="Times New Roman" pitchFamily="18" charset="0"/>
                <a:cs typeface="Times New Roman" pitchFamily="18" charset="0"/>
              </a:rPr>
              <a:t>Erdoğan Yagiz Türkiyyəyə qarşı </a:t>
            </a:r>
            <a:r>
              <a:rPr lang="en-US" sz="2000" b="1" dirty="0" smtClean="0">
                <a:latin typeface="Times New Roman" pitchFamily="18" charset="0"/>
                <a:cs typeface="Times New Roman" pitchFamily="18" charset="0"/>
              </a:rPr>
              <a:t>(N 27473/02)</a:t>
            </a:r>
            <a:r>
              <a:rPr lang="az-Latn-AZ" sz="2000" b="1" dirty="0" smtClean="0">
                <a:latin typeface="Times New Roman" pitchFamily="18" charset="0"/>
                <a:cs typeface="Times New Roman" pitchFamily="18" charset="0"/>
              </a:rPr>
              <a:t>, 6 mart 2007-ci il. </a:t>
            </a:r>
          </a:p>
          <a:p>
            <a:pPr marL="0" indent="0" algn="just">
              <a:buNone/>
            </a:pPr>
            <a:r>
              <a:rPr lang="az-Latn-AZ" sz="2000" b="1"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tutulma və axtarış zamanı ərizəçiyə cəmiyyət içində qandal vurulmasında məqsəd onda qorxu, natamamlıq, iztirab hissi yaratmaq və onun daxili müqavimətini sındırmaq və onu alçaltmaq olmuşdur. Işin spesifik hallarını nəzərə alaraq, hamının yanında qandallı gəzdirilməsi ləyaqəti alçaldan rəftardır. </a:t>
            </a:r>
          </a:p>
        </p:txBody>
      </p:sp>
      <p:pic>
        <p:nvPicPr>
          <p:cNvPr id="4" name="Picture 2" descr="C:\Users\USER\Desktop\скачанные файл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7472" y="4365104"/>
            <a:ext cx="3340995" cy="24928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142984"/>
            <a:ext cx="8072493" cy="523220"/>
          </a:xfrm>
          <a:prstGeom prst="rect">
            <a:avLst/>
          </a:prstGeom>
        </p:spPr>
        <p:txBody>
          <a:bodyPr wrap="square">
            <a:spAutoFit/>
          </a:bodyPr>
          <a:lstStyle/>
          <a:p>
            <a:r>
              <a:rPr lang="az-Latn-AZ" sz="2800" dirty="0" smtClean="0">
                <a:latin typeface="Times New Roman" pitchFamily="18" charset="0"/>
                <a:cs typeface="Times New Roman" pitchFamily="18" charset="0"/>
              </a:rPr>
              <a:t>Dindirilmə zamanı ləyaqəti alçaldan rəftar</a:t>
            </a:r>
            <a:endParaRPr lang="ru-RU" sz="2800" dirty="0"/>
          </a:p>
        </p:txBody>
      </p:sp>
      <p:sp>
        <p:nvSpPr>
          <p:cNvPr id="3" name="Rectangle 2"/>
          <p:cNvSpPr/>
          <p:nvPr/>
        </p:nvSpPr>
        <p:spPr>
          <a:xfrm>
            <a:off x="357158" y="1857364"/>
            <a:ext cx="6500842" cy="2554545"/>
          </a:xfrm>
          <a:prstGeom prst="rect">
            <a:avLst/>
          </a:prstGeom>
        </p:spPr>
        <p:txBody>
          <a:bodyPr wrap="square">
            <a:spAutoFit/>
          </a:bodyPr>
          <a:lstStyle/>
          <a:p>
            <a:pPr marL="0" indent="0" algn="just">
              <a:buNone/>
            </a:pPr>
            <a:r>
              <a:rPr lang="az-Latn-AZ" sz="2000" b="1" dirty="0" smtClean="0">
                <a:latin typeface="Times New Roman" pitchFamily="18" charset="0"/>
                <a:cs typeface="Times New Roman" pitchFamily="18" charset="0"/>
              </a:rPr>
              <a:t>Ribiç Avstriyaya qarşı 04.12.1995.-</a:t>
            </a:r>
          </a:p>
          <a:p>
            <a:pPr marL="0" indent="0" algn="just">
              <a:buNone/>
            </a:pPr>
            <a:r>
              <a:rPr lang="az-Latn-AZ" sz="2000" b="1"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Komissiya vurğuladı ki, azadlıqldan məhrum edilmiş şəxs bütünlüklə dövlətin əlində olur və ona qarşı hər hansı fiziki güc əgər bu onun özünü aparması zərurətindən irəli gəlmirsə, onun insanlıq ləyaqətini alçaldır və 3-cü maddənin pozuntusutur. Bu qayda ondan irəli gəlir ki 3-cü maddə insan ləyaqətini və fiziki toxunulmazlığını qoruyur, istənilən fiziki güc tətbiqi isə insan ləyaqətini alçaldır. </a:t>
            </a:r>
            <a:endParaRPr lang="ru-RU" sz="2000" dirty="0">
              <a:latin typeface="Times New Roman" pitchFamily="18" charset="0"/>
              <a:cs typeface="Times New Roman" pitchFamily="18" charset="0"/>
            </a:endParaRPr>
          </a:p>
        </p:txBody>
      </p:sp>
      <p:pic>
        <p:nvPicPr>
          <p:cNvPr id="4" name="Content Placeholder 6" descr="interrogation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43570" y="4080386"/>
            <a:ext cx="2672846" cy="272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9" y="785794"/>
            <a:ext cx="6294898" cy="523220"/>
          </a:xfrm>
          <a:prstGeom prst="rect">
            <a:avLst/>
          </a:prstGeom>
        </p:spPr>
        <p:txBody>
          <a:bodyPr wrap="square">
            <a:spAutoFit/>
          </a:bodyPr>
          <a:lstStyle/>
          <a:p>
            <a:r>
              <a:rPr lang="az-Latn-AZ" sz="2800" dirty="0" smtClean="0">
                <a:latin typeface="Times New Roman" pitchFamily="18" charset="0"/>
                <a:cs typeface="Times New Roman" pitchFamily="18" charset="0"/>
              </a:rPr>
              <a:t>Dindirmə zamanı ölümlə nəticələnən rəftar</a:t>
            </a:r>
            <a:endParaRPr lang="ru-RU" sz="2800" dirty="0"/>
          </a:p>
        </p:txBody>
      </p:sp>
      <p:sp>
        <p:nvSpPr>
          <p:cNvPr id="3" name="Rectangle 2"/>
          <p:cNvSpPr/>
          <p:nvPr/>
        </p:nvSpPr>
        <p:spPr>
          <a:xfrm>
            <a:off x="357158" y="1357298"/>
            <a:ext cx="7072362" cy="2554545"/>
          </a:xfrm>
          <a:prstGeom prst="rect">
            <a:avLst/>
          </a:prstGeom>
        </p:spPr>
        <p:txBody>
          <a:bodyPr wrap="square">
            <a:spAutoFit/>
          </a:bodyPr>
          <a:lstStyle/>
          <a:p>
            <a:pPr marL="0" indent="0" algn="just">
              <a:buNone/>
            </a:pPr>
            <a:r>
              <a:rPr lang="az-Latn-AZ" sz="2000" b="1" dirty="0" smtClean="0">
                <a:latin typeface="Times New Roman" pitchFamily="18" charset="0"/>
                <a:cs typeface="Times New Roman" pitchFamily="18" charset="0"/>
              </a:rPr>
              <a:t>Salman Türkiyyəyə qarşı </a:t>
            </a:r>
            <a:r>
              <a:rPr lang="ru-RU" sz="2000" b="1" dirty="0" smtClean="0">
                <a:latin typeface="Times New Roman" pitchFamily="18" charset="0"/>
                <a:cs typeface="Times New Roman" pitchFamily="18" charset="0"/>
              </a:rPr>
              <a:t>(№ 21986/93) 27 июня 2000</a:t>
            </a:r>
            <a:r>
              <a:rPr lang="az-Latn-AZ" sz="2000" b="1" dirty="0" smtClean="0">
                <a:latin typeface="Times New Roman" pitchFamily="18" charset="0"/>
                <a:cs typeface="Times New Roman" pitchFamily="18" charset="0"/>
              </a:rPr>
              <a:t>-ci il</a:t>
            </a:r>
            <a:r>
              <a:rPr lang="az-Latn-AZ" sz="2000" dirty="0" smtClean="0">
                <a:latin typeface="Times New Roman" pitchFamily="18" charset="0"/>
                <a:cs typeface="Times New Roman" pitchFamily="18" charset="0"/>
              </a:rPr>
              <a:t>- </a:t>
            </a:r>
          </a:p>
          <a:p>
            <a:pPr marL="0" indent="0" algn="just">
              <a:buNone/>
            </a:pPr>
            <a:r>
              <a:rPr lang="az-Latn-AZ" sz="2000" dirty="0" smtClean="0">
                <a:latin typeface="Times New Roman" pitchFamily="18" charset="0"/>
                <a:cs typeface="Times New Roman" pitchFamily="18" charset="0"/>
              </a:rPr>
              <a:t>«şəxs həbsdə saxlanılarkən hətda kiçik bədən xəsarətləri ucbatından ölərsə bununla bağlı qaneedici izahat vermək vəzifəsi hökumətin üzərinə düşür. Hakmiyyət orqanları şəxsin həbsdə saxlanması ilə bağlı bütün halların dəqiq və ətraflı hesabatlarının təmin edilməsinə görə cavabdehlik daşıyırlar. Belə ki onlar istənilən fiziki xəsarətlərin necə baş verdiyinə dair inandırıcı izahat təqdim etməlidirlər.  </a:t>
            </a:r>
            <a:endParaRPr lang="ru-RU" sz="2000" dirty="0">
              <a:latin typeface="Times New Roman" pitchFamily="18" charset="0"/>
              <a:cs typeface="Times New Roman" pitchFamily="18" charset="0"/>
            </a:endParaRPr>
          </a:p>
        </p:txBody>
      </p:sp>
      <p:pic>
        <p:nvPicPr>
          <p:cNvPr id="4"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6" y="3913328"/>
            <a:ext cx="4021434" cy="25400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smtClean="0">
                <a:solidFill>
                  <a:srgbClr val="FFFF00"/>
                </a:solidFill>
              </a:rPr>
              <a:t>RUHI X</a:t>
            </a:r>
            <a:r>
              <a:rPr lang="az-Latn-AZ" sz="3800" smtClean="0">
                <a:solidFill>
                  <a:srgbClr val="FFFF00"/>
                </a:solidFill>
              </a:rPr>
              <a:t>ƏSTƏLƏR VƏ 3-CÜ MADDƏ</a:t>
            </a:r>
            <a:endParaRPr lang="ru-RU" sz="3800">
              <a:solidFill>
                <a:srgbClr val="FFFF00"/>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1600" y="1628800"/>
            <a:ext cx="4862725" cy="2565127"/>
          </a:xfrm>
        </p:spPr>
      </p:pic>
      <p:sp>
        <p:nvSpPr>
          <p:cNvPr id="5" name="TextBox 4"/>
          <p:cNvSpPr txBox="1"/>
          <p:nvPr/>
        </p:nvSpPr>
        <p:spPr>
          <a:xfrm>
            <a:off x="6156176" y="1556792"/>
            <a:ext cx="2448272" cy="3139321"/>
          </a:xfrm>
          <a:prstGeom prst="rect">
            <a:avLst/>
          </a:prstGeom>
          <a:noFill/>
        </p:spPr>
        <p:txBody>
          <a:bodyPr wrap="square" rtlCol="0">
            <a:spAutoFit/>
          </a:bodyPr>
          <a:lstStyle/>
          <a:p>
            <a:r>
              <a:rPr lang="az-Latn-AZ"/>
              <a:t>Ruhi xəstələrin tutulması (saxlanması) zamanı AİHM 3 əsas elementi nəzərə alınmasını zəruri hesab edir və baxdığı işlərdə qiymətləndirmə zamanı bu əsas elementlərdən alət kimi istifadə </a:t>
            </a:r>
            <a:r>
              <a:rPr lang="az-Latn-AZ" smtClean="0"/>
              <a:t>edir.</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0"/>
            <a:ext cx="5554311" cy="523220"/>
          </a:xfrm>
          <a:prstGeom prst="rect">
            <a:avLst/>
          </a:prstGeom>
        </p:spPr>
        <p:txBody>
          <a:bodyPr wrap="square">
            <a:spAutoFit/>
          </a:bodyPr>
          <a:lstStyle/>
          <a:p>
            <a:r>
              <a:rPr lang="az-Latn-AZ" sz="2800" dirty="0" smtClean="0">
                <a:latin typeface="Times New Roman" pitchFamily="18" charset="0"/>
                <a:cs typeface="Times New Roman" pitchFamily="18" charset="0"/>
              </a:rPr>
              <a:t>Həbsdə təkbaşına saxlama </a:t>
            </a:r>
            <a:endParaRPr lang="ru-RU" sz="2800" dirty="0"/>
          </a:p>
        </p:txBody>
      </p:sp>
      <p:sp>
        <p:nvSpPr>
          <p:cNvPr id="3" name="Rectangle 2"/>
          <p:cNvSpPr/>
          <p:nvPr/>
        </p:nvSpPr>
        <p:spPr>
          <a:xfrm>
            <a:off x="285720" y="642918"/>
            <a:ext cx="6572280" cy="2246769"/>
          </a:xfrm>
          <a:prstGeom prst="rect">
            <a:avLst/>
          </a:prstGeom>
        </p:spPr>
        <p:txBody>
          <a:bodyPr wrap="square">
            <a:spAutoFit/>
          </a:bodyPr>
          <a:lstStyle/>
          <a:p>
            <a:r>
              <a:rPr lang="az-Latn-AZ" sz="2000" b="1" dirty="0" smtClean="0">
                <a:latin typeface="Times New Roman" pitchFamily="18" charset="0"/>
                <a:cs typeface="Times New Roman" pitchFamily="18" charset="0"/>
              </a:rPr>
              <a:t>İlashku və başqaları Moldova və Rusiyaya qarşı (48787/99) 08.07.2004-  </a:t>
            </a:r>
            <a:r>
              <a:rPr lang="az-Latn-AZ" sz="2000" dirty="0" smtClean="0">
                <a:latin typeface="Times New Roman" pitchFamily="18" charset="0"/>
                <a:cs typeface="Times New Roman" pitchFamily="18" charset="0"/>
              </a:rPr>
              <a:t>ölüm cəzasının icrasını 8 il gözləmək, bu zaman pis şəraitdə saxlama, həkim müayinəsi almamaq, vəkillə və ailə üzvləri ilə görüşməmək və bütün bunlarla yanaşı hamıdan təcrid olunmaqla həbsdə tək saxlama konvensiyanın 3-cü maddəsinin mənasında işgəncədir.</a:t>
            </a:r>
            <a:r>
              <a:rPr lang="ru-RU" sz="2000" dirty="0" smtClean="0">
                <a:latin typeface="Times New Roman" pitchFamily="18" charset="0"/>
                <a:cs typeface="Times New Roman" pitchFamily="18" charset="0"/>
              </a:rPr>
              <a:t>	</a:t>
            </a:r>
            <a:endParaRPr lang="ru-RU" sz="2000" dirty="0"/>
          </a:p>
        </p:txBody>
      </p:sp>
      <p:pic>
        <p:nvPicPr>
          <p:cNvPr id="4" name="Picture 2" descr="C:\Users\USER\Desktop\89208621_large_2262916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80" y="2928934"/>
            <a:ext cx="3480983" cy="30525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928670"/>
            <a:ext cx="5462243" cy="523220"/>
          </a:xfrm>
          <a:prstGeom prst="rect">
            <a:avLst/>
          </a:prstGeom>
        </p:spPr>
        <p:txBody>
          <a:bodyPr wrap="square">
            <a:spAutoFit/>
          </a:bodyPr>
          <a:lstStyle/>
          <a:p>
            <a:r>
              <a:rPr lang="az-Latn-AZ" sz="2800" dirty="0" smtClean="0">
                <a:latin typeface="Times New Roman" pitchFamily="18" charset="0"/>
                <a:cs typeface="Times New Roman" pitchFamily="18" charset="0"/>
              </a:rPr>
              <a:t>Kameranın dolu olması</a:t>
            </a:r>
            <a:endParaRPr lang="ru-RU" sz="2800" dirty="0"/>
          </a:p>
        </p:txBody>
      </p:sp>
      <p:sp>
        <p:nvSpPr>
          <p:cNvPr id="3" name="Rectangle 2"/>
          <p:cNvSpPr/>
          <p:nvPr/>
        </p:nvSpPr>
        <p:spPr>
          <a:xfrm>
            <a:off x="285720" y="1571612"/>
            <a:ext cx="6572280" cy="2246769"/>
          </a:xfrm>
          <a:prstGeom prst="rect">
            <a:avLst/>
          </a:prstGeom>
        </p:spPr>
        <p:txBody>
          <a:bodyPr wrap="square">
            <a:spAutoFit/>
          </a:bodyPr>
          <a:lstStyle/>
          <a:p>
            <a:pPr marL="0" indent="0" algn="just">
              <a:buNone/>
            </a:pPr>
            <a:r>
              <a:rPr lang="az-Latn-AZ" sz="2000" b="1" dirty="0" smtClean="0">
                <a:latin typeface="Times New Roman" pitchFamily="18" charset="0"/>
                <a:cs typeface="Times New Roman" pitchFamily="18" charset="0"/>
              </a:rPr>
              <a:t>Kalaşnikov Rusiyaya qarşı (47095/99), 15.07.2002- </a:t>
            </a:r>
          </a:p>
          <a:p>
            <a:pPr marL="0" indent="0" algn="just">
              <a:buNone/>
            </a:pPr>
            <a:r>
              <a:rPr lang="az-Latn-AZ" sz="2000" dirty="0" smtClean="0">
                <a:latin typeface="Times New Roman" pitchFamily="18" charset="0"/>
                <a:cs typeface="Times New Roman" pitchFamily="18" charset="0"/>
              </a:rPr>
              <a:t>kameraların dolu olması, antisanitar şərait, onun uzun müddət belə pis şəraitdə saxlanılması və onun sağlamlığına ciddi təsir göstərməsi 3-cü maddənin mənasında ləyaqəti alçaldan rəftardır. Kameranın ölçüsü ilə bağlı Məhkəmə qeyd etdi ki, CPT-nin müəyyən etdiyi hər adama 7 kvadrat metrdir ki, burada 17 m də 24 adam saxlanılırdı. </a:t>
            </a:r>
            <a:endParaRPr lang="ru-RU" sz="2000" dirty="0">
              <a:latin typeface="Times New Roman" pitchFamily="18" charset="0"/>
              <a:cs typeface="Times New Roman" pitchFamily="18" charset="0"/>
            </a:endParaRPr>
          </a:p>
        </p:txBody>
      </p:sp>
      <p:pic>
        <p:nvPicPr>
          <p:cNvPr id="4" name="Picture 2" descr="C:\Users\USER\Desktop\113393_origi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722216"/>
            <a:ext cx="3422754" cy="29246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285860"/>
            <a:ext cx="5382093" cy="584775"/>
          </a:xfrm>
          <a:prstGeom prst="rect">
            <a:avLst/>
          </a:prstGeom>
        </p:spPr>
        <p:txBody>
          <a:bodyPr wrap="square">
            <a:spAutoFit/>
          </a:bodyPr>
          <a:lstStyle/>
          <a:p>
            <a:r>
              <a:rPr lang="az-Latn-AZ" sz="3200" dirty="0" smtClean="0">
                <a:latin typeface="Times New Roman" pitchFamily="18" charset="0"/>
                <a:cs typeface="Times New Roman" pitchFamily="18" charset="0"/>
              </a:rPr>
              <a:t>Məcburi yedizdirilmə</a:t>
            </a:r>
            <a:endParaRPr lang="ru-RU" sz="3200" dirty="0"/>
          </a:p>
        </p:txBody>
      </p:sp>
      <p:sp>
        <p:nvSpPr>
          <p:cNvPr id="3" name="Rectangle 2"/>
          <p:cNvSpPr/>
          <p:nvPr/>
        </p:nvSpPr>
        <p:spPr>
          <a:xfrm>
            <a:off x="285720" y="1857365"/>
            <a:ext cx="6572280" cy="400110"/>
          </a:xfrm>
          <a:prstGeom prst="rect">
            <a:avLst/>
          </a:prstGeom>
        </p:spPr>
        <p:txBody>
          <a:bodyPr wrap="square">
            <a:spAutoFit/>
          </a:bodyPr>
          <a:lstStyle/>
          <a:p>
            <a:pPr marL="0" indent="0" algn="just">
              <a:buNone/>
            </a:pPr>
            <a:r>
              <a:rPr lang="az-Latn-AZ" sz="2000" b="1" dirty="0" smtClean="0">
                <a:latin typeface="Times New Roman" pitchFamily="18" charset="0"/>
                <a:cs typeface="Times New Roman" pitchFamily="18" charset="0"/>
              </a:rPr>
              <a:t>Nevmerzitsky Ukraynaya qarşı (54825/00), 05.04.2005- </a:t>
            </a:r>
          </a:p>
        </p:txBody>
      </p:sp>
      <p:sp>
        <p:nvSpPr>
          <p:cNvPr id="4" name="Rectangle 3"/>
          <p:cNvSpPr/>
          <p:nvPr/>
        </p:nvSpPr>
        <p:spPr>
          <a:xfrm>
            <a:off x="285720" y="2357430"/>
            <a:ext cx="5715040" cy="2862322"/>
          </a:xfrm>
          <a:prstGeom prst="rect">
            <a:avLst/>
          </a:prstGeom>
        </p:spPr>
        <p:txBody>
          <a:bodyPr wrap="square">
            <a:spAutoFit/>
          </a:bodyPr>
          <a:lstStyle/>
          <a:p>
            <a:r>
              <a:rPr lang="az-Latn-AZ" sz="2000" dirty="0" smtClean="0">
                <a:latin typeface="Times New Roman" pitchFamily="18" charset="0"/>
                <a:cs typeface="Times New Roman" pitchFamily="18" charset="0"/>
              </a:rPr>
              <a:t>insan həyatının qurtarılması məqsədilə məcburi yedizdirilmə ləyaqəti alçaldan rəftar hesab edilə bilməz, lakin, lakin cavabdeh-dövlət sübut edə bilmədi ki ərizəçinin məcburi yedizdirilməsinə tibbi zərurət var idi. Bu mənada məhkəmə bu hərəkəti özbaşınalıq kimi qiymətləndirdi. Bundan başqa yedizdirilmə zamanı qundaqlardan istifadə və onun qida borusuna rezin trubkanın salınması işgəncəyə bərabər tutuldu.</a:t>
            </a:r>
            <a:endParaRPr lang="ru-RU" sz="2000" dirty="0"/>
          </a:p>
        </p:txBody>
      </p:sp>
      <p:pic>
        <p:nvPicPr>
          <p:cNvPr id="5" name="Picture 2" descr="C:\Users\USER\Desktop\İşgəncə\250px-Forcefeed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8" y="4214818"/>
            <a:ext cx="3206730" cy="23831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142984"/>
            <a:ext cx="6189277" cy="523220"/>
          </a:xfrm>
          <a:prstGeom prst="rect">
            <a:avLst/>
          </a:prstGeom>
        </p:spPr>
        <p:txBody>
          <a:bodyPr wrap="square">
            <a:spAutoFit/>
          </a:bodyPr>
          <a:lstStyle/>
          <a:p>
            <a:r>
              <a:rPr lang="az-Latn-AZ" sz="2800" dirty="0" smtClean="0">
                <a:latin typeface="Times New Roman" pitchFamily="18" charset="0"/>
                <a:cs typeface="Times New Roman" pitchFamily="18" charset="0"/>
              </a:rPr>
              <a:t>Tez-tez məhbusların</a:t>
            </a:r>
            <a:r>
              <a:rPr lang="ru-RU" sz="2800" dirty="0" smtClean="0">
                <a:latin typeface="Times New Roman" pitchFamily="18" charset="0"/>
                <a:cs typeface="Times New Roman" pitchFamily="18" charset="0"/>
              </a:rPr>
              <a:t> </a:t>
            </a:r>
            <a:r>
              <a:rPr lang="az-Latn-AZ" sz="2800" dirty="0" smtClean="0">
                <a:latin typeface="Times New Roman" pitchFamily="18" charset="0"/>
                <a:cs typeface="Times New Roman" pitchFamily="18" charset="0"/>
              </a:rPr>
              <a:t>şəxsi axtarılması</a:t>
            </a:r>
            <a:endParaRPr lang="ru-RU" sz="2800" dirty="0"/>
          </a:p>
        </p:txBody>
      </p:sp>
      <p:sp>
        <p:nvSpPr>
          <p:cNvPr id="3" name="Rectangle 2"/>
          <p:cNvSpPr/>
          <p:nvPr/>
        </p:nvSpPr>
        <p:spPr>
          <a:xfrm>
            <a:off x="285720" y="1785926"/>
            <a:ext cx="6572280" cy="2554545"/>
          </a:xfrm>
          <a:prstGeom prst="rect">
            <a:avLst/>
          </a:prstGeom>
        </p:spPr>
        <p:txBody>
          <a:bodyPr wrap="square">
            <a:spAutoFit/>
          </a:bodyPr>
          <a:lstStyle/>
          <a:p>
            <a:pPr marL="0" indent="0" algn="just">
              <a:buNone/>
            </a:pPr>
            <a:r>
              <a:rPr lang="az-Latn-AZ" sz="2000" b="1" dirty="0" smtClean="0">
                <a:latin typeface="Times New Roman" pitchFamily="18" charset="0"/>
                <a:cs typeface="Times New Roman" pitchFamily="18" charset="0"/>
              </a:rPr>
              <a:t>Frero Fransaya qarşı iş (70204/01), 12 iyun 2007-ci il- </a:t>
            </a:r>
          </a:p>
          <a:p>
            <a:pPr marL="0" indent="0" algn="just">
              <a:buNone/>
            </a:pPr>
            <a:r>
              <a:rPr lang="az-Latn-AZ" sz="2000" dirty="0" smtClean="0">
                <a:latin typeface="Times New Roman" pitchFamily="18" charset="0"/>
                <a:cs typeface="Times New Roman" pitchFamily="18" charset="0"/>
              </a:rPr>
              <a:t>Məhkəmə qeyd etdi ki məhkumun təhlükəsizlik baxımından tam soyundurulması və onun üzərində axtarış aparılması əsassız idi. Cəzaçəkmə müəssisəsində təhlükəsizliyin və özbaşınalığın qarşısının alınması üçün məhkumun üzərində axtarış aparıla bilər lakin bu müəyyən olunmuş qaydada insan ləyaqətinə hörmət olunmaqla aparılmalıdır. 3-cü maddənin mənasında ləyaqəti alçaldan rəftardır.</a:t>
            </a:r>
            <a:endParaRPr lang="ru-RU" sz="2000" dirty="0">
              <a:latin typeface="Times New Roman" pitchFamily="18" charset="0"/>
              <a:cs typeface="Times New Roman" pitchFamily="18" charset="0"/>
            </a:endParaRPr>
          </a:p>
        </p:txBody>
      </p:sp>
      <p:pic>
        <p:nvPicPr>
          <p:cNvPr id="4" name="Picture 2" descr="C:\Users\USER\Desktop\скачанные файл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28" y="4201289"/>
            <a:ext cx="3643338" cy="2443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142984"/>
            <a:ext cx="5134990" cy="400110"/>
          </a:xfrm>
          <a:prstGeom prst="rect">
            <a:avLst/>
          </a:prstGeom>
        </p:spPr>
        <p:txBody>
          <a:bodyPr wrap="square">
            <a:spAutoFit/>
          </a:bodyPr>
          <a:lstStyle/>
          <a:p>
            <a:r>
              <a:rPr lang="az-Latn-AZ" sz="2000" dirty="0" smtClean="0">
                <a:latin typeface="Times New Roman" pitchFamily="18" charset="0"/>
                <a:cs typeface="Times New Roman" pitchFamily="18" charset="0"/>
              </a:rPr>
              <a:t>Tez-tez yerdəyişmə</a:t>
            </a:r>
            <a:endParaRPr lang="ru-RU" sz="2000" dirty="0"/>
          </a:p>
        </p:txBody>
      </p:sp>
      <p:sp>
        <p:nvSpPr>
          <p:cNvPr id="3" name="Rectangle 2"/>
          <p:cNvSpPr/>
          <p:nvPr/>
        </p:nvSpPr>
        <p:spPr>
          <a:xfrm>
            <a:off x="357158" y="1643050"/>
            <a:ext cx="6500842" cy="1938992"/>
          </a:xfrm>
          <a:prstGeom prst="rect">
            <a:avLst/>
          </a:prstGeom>
        </p:spPr>
        <p:txBody>
          <a:bodyPr wrap="square">
            <a:spAutoFit/>
          </a:bodyPr>
          <a:lstStyle/>
          <a:p>
            <a:pPr marL="0" indent="0" algn="just">
              <a:buNone/>
            </a:pPr>
            <a:r>
              <a:rPr lang="az-Latn-AZ" sz="2000" b="1" dirty="0" smtClean="0">
                <a:latin typeface="Times New Roman" pitchFamily="18" charset="0"/>
                <a:cs typeface="Times New Roman" pitchFamily="18" charset="0"/>
              </a:rPr>
              <a:t>Khider Fransaya qarşı (39364/05), 09.07.2009-</a:t>
            </a:r>
          </a:p>
          <a:p>
            <a:pPr marL="0" indent="0" algn="just">
              <a:buNone/>
            </a:pPr>
            <a:r>
              <a:rPr lang="az-Latn-AZ" sz="2000" b="1"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Bir cəzaçəkmə müəssisəsindən digər cəzaçəkmə müəssisəsinə davamlı köçürmələr və uzunmüddətli tək kamerada saxlanılmalar və tez-tez şəxsi axtarışlar 3-cü maddənin mənasında qeyri-insani və ləyaqəti alçaldan rəftar təşkil etmişdir. </a:t>
            </a:r>
            <a:endParaRPr lang="ru-RU" sz="2000" b="1" dirty="0">
              <a:latin typeface="Times New Roman" pitchFamily="18" charset="0"/>
              <a:cs typeface="Times New Roman" pitchFamily="18" charset="0"/>
            </a:endParaRPr>
          </a:p>
        </p:txBody>
      </p:sp>
      <p:pic>
        <p:nvPicPr>
          <p:cNvPr id="4" name="Picture 2" descr="C:\Users\USER\Desktop\скачанные файлы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23" y="3681875"/>
            <a:ext cx="4608921" cy="29618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214423"/>
            <a:ext cx="8072494" cy="523220"/>
          </a:xfrm>
          <a:prstGeom prst="rect">
            <a:avLst/>
          </a:prstGeom>
        </p:spPr>
        <p:txBody>
          <a:bodyPr wrap="square">
            <a:spAutoFit/>
          </a:bodyPr>
          <a:lstStyle/>
          <a:p>
            <a:r>
              <a:rPr lang="az-Latn-AZ" sz="2800" b="1" i="1" dirty="0" smtClean="0">
                <a:latin typeface="Times New Roman" pitchFamily="18" charset="0"/>
                <a:cs typeface="Times New Roman" pitchFamily="18" charset="0"/>
              </a:rPr>
              <a:t>Ölüm kamerası sindromu- 3-cü maddəni pozur</a:t>
            </a:r>
            <a:endParaRPr lang="ru-RU" sz="2800" dirty="0"/>
          </a:p>
        </p:txBody>
      </p:sp>
      <p:sp>
        <p:nvSpPr>
          <p:cNvPr id="3" name="Rectangle 2"/>
          <p:cNvSpPr/>
          <p:nvPr/>
        </p:nvSpPr>
        <p:spPr>
          <a:xfrm>
            <a:off x="357158" y="1857364"/>
            <a:ext cx="6500842" cy="2862322"/>
          </a:xfrm>
          <a:prstGeom prst="rect">
            <a:avLst/>
          </a:prstGeom>
        </p:spPr>
        <p:txBody>
          <a:bodyPr wrap="square">
            <a:spAutoFit/>
          </a:bodyPr>
          <a:lstStyle/>
          <a:p>
            <a:pPr marL="0" indent="0">
              <a:buNone/>
            </a:pPr>
            <a:r>
              <a:rPr lang="az-Latn-AZ" sz="2000" b="1" dirty="0" smtClean="0">
                <a:latin typeface="Times New Roman" pitchFamily="18" charset="0"/>
                <a:cs typeface="Times New Roman" pitchFamily="18" charset="0"/>
              </a:rPr>
              <a:t>Soering v. United Kingdom (14038/88), 07.07.1989</a:t>
            </a:r>
            <a:endParaRPr lang="ru-RU" sz="2000" b="1" dirty="0" smtClean="0">
              <a:latin typeface="Times New Roman" pitchFamily="18" charset="0"/>
              <a:cs typeface="Times New Roman" pitchFamily="18" charset="0"/>
            </a:endParaRPr>
          </a:p>
          <a:p>
            <a:pPr marL="0" indent="0" algn="just">
              <a:buNone/>
            </a:pPr>
            <a:r>
              <a:rPr lang="en-US" sz="2000"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Minimal qəddarlıq dərəcəsi Məhkəmənin əvvəlki mövqeləri ilə yanaşı, həmçinin, işin bütün hallarından, rəftar və cəzanın xarakteri və mahiyyətindən və cəzanın icrası metodu və üsulundan asılıdır. Ərizəçinin uzun müddət və ağır şəraitdə ölüm kamerasında saxlanılması onun yaşı və psixoloji vəziyyəti nəzərə alınaraq, 3-cü maddə ilə təminat verilən işgəncə, qeyri insani və ləyaqəti alçaldan rəftara məruz qalmamaq hüququnu pozur. </a:t>
            </a:r>
            <a:endParaRPr lang="ru-RU" sz="2000" dirty="0"/>
          </a:p>
        </p:txBody>
      </p:sp>
      <p:pic>
        <p:nvPicPr>
          <p:cNvPr id="4" name="Picture 2" descr="C:\Users\USER\Desktop\08-13-1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4" y="4653136"/>
            <a:ext cx="3429024" cy="21552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1" y="1214422"/>
            <a:ext cx="5343620" cy="584775"/>
          </a:xfrm>
          <a:prstGeom prst="rect">
            <a:avLst/>
          </a:prstGeom>
        </p:spPr>
        <p:txBody>
          <a:bodyPr wrap="square">
            <a:spAutoFit/>
          </a:bodyPr>
          <a:lstStyle/>
          <a:p>
            <a:r>
              <a:rPr lang="az-Latn-AZ" sz="3200" dirty="0" smtClean="0">
                <a:latin typeface="Times New Roman" pitchFamily="18" charset="0"/>
                <a:cs typeface="Times New Roman" pitchFamily="18" charset="0"/>
              </a:rPr>
              <a:t>Məcburi qusdurulma</a:t>
            </a:r>
            <a:endParaRPr lang="ru-RU" sz="3200" dirty="0"/>
          </a:p>
        </p:txBody>
      </p:sp>
      <p:sp>
        <p:nvSpPr>
          <p:cNvPr id="3" name="Rectangle 2"/>
          <p:cNvSpPr/>
          <p:nvPr/>
        </p:nvSpPr>
        <p:spPr>
          <a:xfrm>
            <a:off x="357158" y="1857364"/>
            <a:ext cx="6500842" cy="2554545"/>
          </a:xfrm>
          <a:prstGeom prst="rect">
            <a:avLst/>
          </a:prstGeom>
        </p:spPr>
        <p:txBody>
          <a:bodyPr wrap="square">
            <a:spAutoFit/>
          </a:bodyPr>
          <a:lstStyle/>
          <a:p>
            <a:pPr marL="0" indent="0" algn="just">
              <a:buNone/>
            </a:pPr>
            <a:r>
              <a:rPr lang="az-Latn-AZ" sz="2000" b="1" dirty="0" smtClean="0">
                <a:latin typeface="Times New Roman" pitchFamily="18" charset="0"/>
                <a:cs typeface="Times New Roman" pitchFamily="18" charset="0"/>
              </a:rPr>
              <a:t>Jalloh Almaniyaya qarşı (54810/00)- 11.07.2006-</a:t>
            </a:r>
          </a:p>
          <a:p>
            <a:pPr marL="0" indent="0" algn="just">
              <a:buNone/>
            </a:pPr>
            <a:r>
              <a:rPr lang="az-Latn-AZ" sz="2000" b="1"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alman hökuməti ərizəçini onun iradəsi əleyhinə fiziki və psixoloji təzyiqə məruz qoymuşlar. Onlar onu tibbi göstərişlərə görə deyil, sübut əldə etmək üçün məcburi üsullarla qusdurmuşlar. Bu metodlar ərizəçidə natamamlıq, narahatlıq və qorxu hissi yaradaraq, onu alçaltmış və təhqir etmişdir. Beləliklə o qeyri-insani və ləyaqəti alaçldan rəftara məruz qalmışdır. </a:t>
            </a:r>
            <a:endParaRPr lang="ru-RU" sz="2000" dirty="0">
              <a:latin typeface="Times New Roman" pitchFamily="18" charset="0"/>
              <a:cs typeface="Times New Roman" pitchFamily="18" charset="0"/>
            </a:endParaRPr>
          </a:p>
        </p:txBody>
      </p:sp>
      <p:pic>
        <p:nvPicPr>
          <p:cNvPr id="4" name="Picture 2" descr="C:\Users\USER\Desktop\İşgəncə\скачанные файл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7" y="4214818"/>
            <a:ext cx="3511625" cy="2214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85729"/>
            <a:ext cx="8501122" cy="954107"/>
          </a:xfrm>
          <a:prstGeom prst="rect">
            <a:avLst/>
          </a:prstGeom>
        </p:spPr>
        <p:txBody>
          <a:bodyPr wrap="square">
            <a:spAutoFit/>
          </a:bodyPr>
          <a:lstStyle/>
          <a:p>
            <a:r>
              <a:rPr lang="az-Latn-AZ" sz="2800" dirty="0" smtClean="0">
                <a:latin typeface="Times New Roman" pitchFamily="18" charset="0"/>
                <a:cs typeface="Times New Roman" pitchFamily="18" charset="0"/>
              </a:rPr>
              <a:t>6-cı maddə - Ədalətsiz məhkəmə araşdırılması nəticəsində çıxarılmış ölüm hökmü</a:t>
            </a:r>
            <a:endParaRPr lang="ru-RU" sz="2800" dirty="0"/>
          </a:p>
        </p:txBody>
      </p:sp>
      <p:sp>
        <p:nvSpPr>
          <p:cNvPr id="3" name="Rectangle 2"/>
          <p:cNvSpPr/>
          <p:nvPr/>
        </p:nvSpPr>
        <p:spPr>
          <a:xfrm>
            <a:off x="285720" y="1357298"/>
            <a:ext cx="6572280" cy="2862322"/>
          </a:xfrm>
          <a:prstGeom prst="rect">
            <a:avLst/>
          </a:prstGeom>
        </p:spPr>
        <p:txBody>
          <a:bodyPr wrap="square">
            <a:spAutoFit/>
          </a:bodyPr>
          <a:lstStyle/>
          <a:p>
            <a:pPr marL="0" indent="0">
              <a:buNone/>
            </a:pPr>
            <a:r>
              <a:rPr lang="az-Latn-AZ" sz="2000" b="1" dirty="0" smtClean="0">
                <a:latin typeface="Times New Roman" pitchFamily="18" charset="0"/>
                <a:cs typeface="Times New Roman" pitchFamily="18" charset="0"/>
              </a:rPr>
              <a:t>Öcalan v. Turkey (N- 46221/99), 12.05.2005</a:t>
            </a:r>
          </a:p>
          <a:p>
            <a:pPr marL="0" indent="0" algn="just">
              <a:buNone/>
            </a:pPr>
            <a:r>
              <a:rPr lang="en-US" sz="2000"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Ədalətsiz məhkəmə araşdırılması nəticəsində çıxarılmış məhkəmə hökmü şəxsin ölüm cəzasının icra olunacağı qorxusunu yaşamağa və əzab çəkməsinə vadar etmişdir. Söhbət insan həyatından getdiyi üçün belə işgəncə hökmün əsasını təşkil edən ədalətsiz məhkəmə araşdırmasından təcrid olunmuş şəkildə baxıla bilməz. Ədalətsiz məhkəmə hökmü ilə çıxarılmış ölüm cəzası qeyri insani rəftara bərabər tutulur.  </a:t>
            </a:r>
            <a:endParaRPr lang="az-Latn-AZ" sz="2000" dirty="0">
              <a:latin typeface="Times New Roman" pitchFamily="18" charset="0"/>
              <a:cs typeface="Times New Roman" pitchFamily="18" charset="0"/>
            </a:endParaRPr>
          </a:p>
        </p:txBody>
      </p:sp>
      <p:pic>
        <p:nvPicPr>
          <p:cNvPr id="4" name="Picture 2" descr="C:\Users\USER\Desktop\o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0928" y="4143380"/>
            <a:ext cx="2957788" cy="23402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3143248"/>
            <a:ext cx="8943130" cy="707886"/>
          </a:xfrm>
          <a:prstGeom prst="rect">
            <a:avLst/>
          </a:prstGeom>
        </p:spPr>
        <p:txBody>
          <a:bodyPr wrap="square">
            <a:spAutoFit/>
          </a:bodyPr>
          <a:lstStyle/>
          <a:p>
            <a:r>
              <a:rPr lang="az-Latn-AZ" sz="4000" dirty="0" smtClean="0">
                <a:latin typeface="Times New Roman" pitchFamily="18" charset="0"/>
                <a:cs typeface="Times New Roman" pitchFamily="18" charset="0"/>
              </a:rPr>
              <a:t>Diqqətinizə görə təşəkkür edirik</a:t>
            </a:r>
            <a:endParaRPr lang="ru-RU"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smtClean="0">
                <a:solidFill>
                  <a:srgbClr val="FFFF00"/>
                </a:solidFill>
              </a:rPr>
              <a:t>3 ƏSAS ELEMENT</a:t>
            </a:r>
            <a:endParaRPr lang="ru-RU">
              <a:solidFill>
                <a:srgbClr val="FFFF00"/>
              </a:solidFill>
            </a:endParaRPr>
          </a:p>
        </p:txBody>
      </p:sp>
      <p:sp>
        <p:nvSpPr>
          <p:cNvPr id="3" name="Content Placeholder 2"/>
          <p:cNvSpPr>
            <a:spLocks noGrp="1"/>
          </p:cNvSpPr>
          <p:nvPr>
            <p:ph idx="1"/>
          </p:nvPr>
        </p:nvSpPr>
        <p:spPr/>
        <p:txBody>
          <a:bodyPr/>
          <a:lstStyle/>
          <a:p>
            <a:r>
              <a:rPr lang="az-Latn-AZ">
                <a:effectLst/>
              </a:rPr>
              <a:t>Tutulan şəxsin tibbi </a:t>
            </a:r>
            <a:r>
              <a:rPr lang="az-Latn-AZ" smtClean="0">
                <a:effectLst/>
              </a:rPr>
              <a:t>vəziyyəti;</a:t>
            </a:r>
          </a:p>
          <a:p>
            <a:endParaRPr lang="az-Latn-AZ" smtClean="0">
              <a:effectLst/>
            </a:endParaRPr>
          </a:p>
          <a:p>
            <a:r>
              <a:rPr lang="az-Latn-AZ">
                <a:effectLst/>
              </a:rPr>
              <a:t>Saxlanma zamanı tibbi yardımın və qayğının </a:t>
            </a:r>
            <a:r>
              <a:rPr lang="az-Latn-AZ" smtClean="0">
                <a:effectLst/>
              </a:rPr>
              <a:t>adekvatlığı;</a:t>
            </a:r>
          </a:p>
          <a:p>
            <a:endParaRPr lang="az-Latn-AZ" smtClean="0">
              <a:effectLst/>
            </a:endParaRPr>
          </a:p>
          <a:p>
            <a:r>
              <a:rPr lang="az-Latn-AZ">
                <a:effectLst/>
              </a:rPr>
              <a:t>Ərizəçinin səhhətini nəzərə almaqla onun saxlanmasının məqsədəmüvafiqliyi </a:t>
            </a:r>
            <a:endParaRPr lang="az-Latn-AZ" smtClean="0">
              <a:effectLst/>
            </a:endParaRPr>
          </a:p>
          <a:p>
            <a:pPr algn="r"/>
            <a:endParaRPr lang="az-Latn-AZ" sz="1500" smtClean="0">
              <a:effectLst/>
            </a:endParaRPr>
          </a:p>
          <a:p>
            <a:pPr marL="0" indent="0" algn="r">
              <a:buNone/>
            </a:pPr>
            <a:r>
              <a:rPr lang="az-Latn-AZ" sz="1500" i="1" smtClean="0">
                <a:effectLst/>
              </a:rPr>
              <a:t>Slawomir </a:t>
            </a:r>
            <a:r>
              <a:rPr lang="az-Latn-AZ" sz="1500" i="1">
                <a:effectLst/>
              </a:rPr>
              <a:t>Musial v. </a:t>
            </a:r>
            <a:r>
              <a:rPr lang="az-Latn-AZ" sz="1500" i="1" smtClean="0">
                <a:effectLst/>
              </a:rPr>
              <a:t>Poland (2009)</a:t>
            </a:r>
            <a:endParaRPr lang="ru-RU" sz="1500" i="1"/>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1124744"/>
            <a:ext cx="2376264" cy="1773059"/>
          </a:xfrm>
          <a:prstGeom prst="rect">
            <a:avLst/>
          </a:prstGeom>
        </p:spPr>
      </p:pic>
    </p:spTree>
    <p:extLst>
      <p:ext uri="{BB962C8B-B14F-4D97-AF65-F5344CB8AC3E}">
        <p14:creationId xmlns:p14="http://schemas.microsoft.com/office/powerpoint/2010/main" val="352623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smtClean="0">
                <a:solidFill>
                  <a:srgbClr val="FFFF00"/>
                </a:solidFill>
              </a:rPr>
              <a:t>Qeyri-insani rəftar</a:t>
            </a:r>
            <a:endParaRPr lang="ru-RU">
              <a:solidFill>
                <a:srgbClr val="FFFF00"/>
              </a:solidFill>
            </a:endParaRPr>
          </a:p>
        </p:txBody>
      </p:sp>
      <p:sp>
        <p:nvSpPr>
          <p:cNvPr id="3" name="Content Placeholder 2"/>
          <p:cNvSpPr>
            <a:spLocks noGrp="1"/>
          </p:cNvSpPr>
          <p:nvPr>
            <p:ph idx="1"/>
          </p:nvPr>
        </p:nvSpPr>
        <p:spPr/>
        <p:txBody>
          <a:bodyPr/>
          <a:lstStyle/>
          <a:p>
            <a:r>
              <a:rPr lang="az-Latn-AZ" smtClean="0"/>
              <a:t>Normal insanlarla eyni hücrədə saxlama </a:t>
            </a:r>
          </a:p>
          <a:p>
            <a:pPr marL="0" indent="0" algn="r">
              <a:buNone/>
            </a:pPr>
            <a:r>
              <a:rPr lang="az-Latn-AZ" sz="1600" i="1" smtClean="0">
                <a:effectLst/>
              </a:rPr>
              <a:t>Dybeku </a:t>
            </a:r>
            <a:r>
              <a:rPr lang="az-Latn-AZ" sz="1600" i="1">
                <a:effectLst/>
              </a:rPr>
              <a:t>Albaniyaya qarşı (2007</a:t>
            </a:r>
            <a:r>
              <a:rPr lang="az-Latn-AZ" sz="1600">
                <a:effectLst/>
              </a:rPr>
              <a:t>) </a:t>
            </a:r>
            <a:endParaRPr lang="az-Latn-AZ" sz="1600" smtClean="0"/>
          </a:p>
          <a:p>
            <a:r>
              <a:rPr lang="az-Latn-AZ" smtClean="0">
                <a:effectLst/>
              </a:rPr>
              <a:t>Şəxsin dərhal </a:t>
            </a:r>
            <a:r>
              <a:rPr lang="az-Latn-AZ">
                <a:effectLst/>
              </a:rPr>
              <a:t>tibbi müayinədən keçməsinin təmin </a:t>
            </a:r>
            <a:r>
              <a:rPr lang="az-Latn-AZ" smtClean="0">
                <a:effectLst/>
              </a:rPr>
              <a:t>edilməməsi </a:t>
            </a:r>
          </a:p>
          <a:p>
            <a:pPr marL="0" indent="0" algn="r">
              <a:buNone/>
            </a:pPr>
            <a:r>
              <a:rPr lang="tr-TR" sz="1600" i="1" smtClean="0"/>
              <a:t>Rupa Rumıniyaya qarşı </a:t>
            </a:r>
            <a:r>
              <a:rPr lang="az-Latn-AZ" sz="1600" i="1" smtClean="0"/>
              <a:t>(2008</a:t>
            </a:r>
            <a:r>
              <a:rPr lang="az-Latn-AZ" sz="1600" smtClean="0"/>
              <a:t>)</a:t>
            </a:r>
          </a:p>
          <a:p>
            <a:pPr lvl="0">
              <a:buClr>
                <a:srgbClr val="A3C145"/>
              </a:buClr>
            </a:pPr>
            <a:r>
              <a:rPr lang="az-Latn-AZ" smtClean="0">
                <a:effectLst/>
              </a:rPr>
              <a:t>Tibbi müdaxilənin </a:t>
            </a:r>
            <a:r>
              <a:rPr lang="az-Latn-AZ">
                <a:effectLst/>
              </a:rPr>
              <a:t>adekvat olmaması</a:t>
            </a:r>
            <a:r>
              <a:rPr lang="az-Latn-AZ" smtClean="0">
                <a:solidFill>
                  <a:srgbClr val="FFFFFF"/>
                </a:solidFill>
                <a:effectLst/>
              </a:rPr>
              <a:t> </a:t>
            </a:r>
          </a:p>
          <a:p>
            <a:pPr marL="0" lvl="0" indent="0" algn="r">
              <a:buClr>
                <a:srgbClr val="A3C145"/>
              </a:buClr>
              <a:buNone/>
            </a:pPr>
            <a:r>
              <a:rPr lang="az-Latn-AZ" sz="1600" i="1"/>
              <a:t>Slawomir Musiat Polşaya qarşı (2009)</a:t>
            </a:r>
          </a:p>
          <a:p>
            <a:pPr lvl="0">
              <a:buClr>
                <a:srgbClr val="A3C145"/>
              </a:buClr>
            </a:pPr>
            <a:r>
              <a:rPr lang="az-Latn-AZ" smtClean="0">
                <a:solidFill>
                  <a:srgbClr val="FFFFFF"/>
                </a:solidFill>
                <a:effectLst/>
              </a:rPr>
              <a:t>Şəxsin cəzaçəkmə müəssisəsində saxlanması </a:t>
            </a:r>
          </a:p>
          <a:p>
            <a:pPr marL="0" lvl="0" indent="0" algn="r">
              <a:buClr>
                <a:srgbClr val="A3C145"/>
              </a:buClr>
              <a:buNone/>
            </a:pPr>
            <a:r>
              <a:rPr lang="az-Latn-AZ" sz="1600" i="1"/>
              <a:t>Riviere Fransaya qarşı </a:t>
            </a:r>
            <a:r>
              <a:rPr lang="az-Latn-AZ" sz="1600" i="1" smtClean="0"/>
              <a:t>(2006)</a:t>
            </a:r>
            <a:endParaRPr lang="az-Latn-AZ" sz="1600" i="1"/>
          </a:p>
          <a:p>
            <a:pPr lvl="0">
              <a:buClr>
                <a:srgbClr val="A3C145"/>
              </a:buClr>
            </a:pPr>
            <a:endParaRPr lang="az-Latn-AZ">
              <a:solidFill>
                <a:srgbClr val="FFFFFF"/>
              </a:solidFill>
              <a:effectLst/>
            </a:endParaRPr>
          </a:p>
          <a:p>
            <a:pPr marL="0" indent="0" algn="r">
              <a:buNone/>
            </a:pPr>
            <a:endParaRPr lang="az-Latn-AZ" sz="1600" smtClean="0"/>
          </a:p>
          <a:p>
            <a:pPr marL="0" indent="0">
              <a:buNone/>
            </a:pPr>
            <a:endParaRPr lang="ru-RU">
              <a:effectLst/>
            </a:endParaRPr>
          </a:p>
        </p:txBody>
      </p:sp>
    </p:spTree>
    <p:extLst>
      <p:ext uri="{BB962C8B-B14F-4D97-AF65-F5344CB8AC3E}">
        <p14:creationId xmlns:p14="http://schemas.microsoft.com/office/powerpoint/2010/main" val="89048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7563" y="1"/>
            <a:ext cx="2483577" cy="1988840"/>
          </a:xfrm>
          <a:prstGeom prst="rect">
            <a:avLst/>
          </a:prstGeom>
        </p:spPr>
      </p:pic>
      <p:sp>
        <p:nvSpPr>
          <p:cNvPr id="2" name="Title 1"/>
          <p:cNvSpPr>
            <a:spLocks noGrp="1"/>
          </p:cNvSpPr>
          <p:nvPr>
            <p:ph type="title"/>
          </p:nvPr>
        </p:nvSpPr>
        <p:spPr/>
        <p:txBody>
          <a:bodyPr/>
          <a:lstStyle/>
          <a:p>
            <a:r>
              <a:rPr lang="az-Latn-AZ" smtClean="0">
                <a:solidFill>
                  <a:srgbClr val="FFFF00"/>
                </a:solidFill>
              </a:rPr>
              <a:t>Ruhi xəstələrə cəzanın verilməsi</a:t>
            </a:r>
            <a:endParaRPr lang="ru-RU">
              <a:solidFill>
                <a:srgbClr val="FFFF00"/>
              </a:solidFill>
            </a:endParaRPr>
          </a:p>
        </p:txBody>
      </p:sp>
      <p:sp>
        <p:nvSpPr>
          <p:cNvPr id="3" name="Content Placeholder 2"/>
          <p:cNvSpPr>
            <a:spLocks noGrp="1"/>
          </p:cNvSpPr>
          <p:nvPr>
            <p:ph idx="1"/>
          </p:nvPr>
        </p:nvSpPr>
        <p:spPr/>
        <p:txBody>
          <a:bodyPr/>
          <a:lstStyle/>
          <a:p>
            <a:r>
              <a:rPr lang="az-Latn-AZ" smtClean="0">
                <a:effectLst/>
              </a:rPr>
              <a:t>Ərizəçinin </a:t>
            </a:r>
            <a:r>
              <a:rPr lang="az-Latn-AZ">
                <a:effectLst/>
              </a:rPr>
              <a:t>ruhi xəstə olması onun </a:t>
            </a:r>
            <a:endParaRPr lang="az-Latn-AZ" smtClean="0">
              <a:effectLst/>
            </a:endParaRPr>
          </a:p>
          <a:p>
            <a:pPr marL="0" indent="0">
              <a:buNone/>
            </a:pPr>
            <a:r>
              <a:rPr lang="az-Latn-AZ" smtClean="0">
                <a:effectLst/>
              </a:rPr>
              <a:t>inzibati </a:t>
            </a:r>
            <a:r>
              <a:rPr lang="az-Latn-AZ">
                <a:effectLst/>
              </a:rPr>
              <a:t>karserə salın</a:t>
            </a:r>
            <a:r>
              <a:rPr lang="az-Latn-AZ" u="sng">
                <a:effectLst/>
              </a:rPr>
              <a:t>ma</a:t>
            </a:r>
            <a:r>
              <a:rPr lang="az-Latn-AZ">
                <a:effectLst/>
              </a:rPr>
              <a:t>ması üçün əsas </a:t>
            </a:r>
            <a:r>
              <a:rPr lang="az-Latn-AZ" smtClean="0">
                <a:effectLst/>
              </a:rPr>
              <a:t>deyil. </a:t>
            </a:r>
          </a:p>
          <a:p>
            <a:pPr marL="0" indent="0" algn="r">
              <a:buNone/>
            </a:pPr>
            <a:r>
              <a:rPr lang="az-Latn-AZ" sz="1600" i="1" smtClean="0">
                <a:effectLst/>
              </a:rPr>
              <a:t>Cocaign Fransaya qarşı (2011) </a:t>
            </a:r>
            <a:endParaRPr lang="az-Latn-AZ" sz="1600" i="1">
              <a:effectLst/>
            </a:endParaRPr>
          </a:p>
          <a:p>
            <a:r>
              <a:rPr lang="az-Latn-AZ">
                <a:effectLst/>
              </a:rPr>
              <a:t>45 gün ruhi xəstənin tək nəfərlik karserə salınması </a:t>
            </a:r>
            <a:r>
              <a:rPr lang="az-Latn-AZ" smtClean="0">
                <a:effectLst/>
              </a:rPr>
              <a:t>3-cü maddənin pozulmasına səbəb ola bilər </a:t>
            </a:r>
          </a:p>
          <a:p>
            <a:pPr marL="0" indent="0" algn="r">
              <a:buNone/>
            </a:pPr>
            <a:r>
              <a:rPr lang="az-Latn-AZ" sz="1600" i="1">
                <a:effectLst/>
              </a:rPr>
              <a:t>Renolde Fransaya qarşı (2008) </a:t>
            </a:r>
            <a:endParaRPr lang="az-Latn-AZ" sz="1600" i="1" smtClean="0">
              <a:effectLst/>
            </a:endParaRPr>
          </a:p>
          <a:p>
            <a:r>
              <a:rPr lang="az-Latn-AZ" smtClean="0">
                <a:effectLst/>
              </a:rPr>
              <a:t>Cəzaçəkmə </a:t>
            </a:r>
            <a:r>
              <a:rPr lang="az-Latn-AZ">
                <a:effectLst/>
              </a:rPr>
              <a:t>müəssisəsində </a:t>
            </a:r>
            <a:r>
              <a:rPr lang="az-Latn-AZ" smtClean="0">
                <a:effectLst/>
              </a:rPr>
              <a:t>saxlamaq 3-cü maddənin pozulmasına səbəb ola bilər </a:t>
            </a:r>
          </a:p>
          <a:p>
            <a:pPr algn="r"/>
            <a:r>
              <a:rPr lang="az-Latn-AZ" sz="1600" i="1">
                <a:effectLst/>
              </a:rPr>
              <a:t>Riviere Fransaya </a:t>
            </a:r>
            <a:r>
              <a:rPr lang="az-Latn-AZ" sz="1600" i="1" smtClean="0">
                <a:effectLst/>
              </a:rPr>
              <a:t>qarşı (2006)</a:t>
            </a:r>
            <a:endParaRPr lang="ru-RU" sz="1600" i="1"/>
          </a:p>
        </p:txBody>
      </p:sp>
    </p:spTree>
    <p:extLst>
      <p:ext uri="{BB962C8B-B14F-4D97-AF65-F5344CB8AC3E}">
        <p14:creationId xmlns:p14="http://schemas.microsoft.com/office/powerpoint/2010/main" val="147109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sz="3600" smtClean="0"/>
              <a:t>3-cü maddənin prosessual aspektləri</a:t>
            </a:r>
            <a:endParaRPr lang="ru-RU" sz="360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88224" y="1196752"/>
            <a:ext cx="2412932" cy="3625991"/>
          </a:xfrm>
        </p:spPr>
      </p:pic>
      <p:sp>
        <p:nvSpPr>
          <p:cNvPr id="5" name="TextBox 4"/>
          <p:cNvSpPr txBox="1"/>
          <p:nvPr/>
        </p:nvSpPr>
        <p:spPr>
          <a:xfrm>
            <a:off x="214282" y="1700808"/>
            <a:ext cx="6229926" cy="2277547"/>
          </a:xfrm>
          <a:prstGeom prst="rect">
            <a:avLst/>
          </a:prstGeom>
          <a:noFill/>
        </p:spPr>
        <p:txBody>
          <a:bodyPr wrap="square" rtlCol="0">
            <a:spAutoFit/>
          </a:bodyPr>
          <a:lstStyle/>
          <a:p>
            <a:r>
              <a:rPr lang="az-Latn-AZ" sz="2200" b="1" dirty="0"/>
              <a:t>Maddə 1. İnsan hüquqlarına hörmət olunması öhdəliyi</a:t>
            </a:r>
            <a:endParaRPr lang="az-Latn-AZ" sz="2200" b="1" dirty="0" smtClean="0"/>
          </a:p>
          <a:p>
            <a:endParaRPr lang="az-Latn-AZ" dirty="0" smtClean="0"/>
          </a:p>
          <a:p>
            <a:r>
              <a:rPr lang="az-Latn-AZ" sz="2000" dirty="0" smtClean="0">
                <a:latin typeface="Palatino Linotype" panose="02040502050505030304" pitchFamily="18" charset="0"/>
              </a:rPr>
              <a:t>Razılığa </a:t>
            </a:r>
            <a:r>
              <a:rPr lang="az-Latn-AZ" sz="2000" dirty="0">
                <a:latin typeface="Palatino Linotype" panose="02040502050505030304" pitchFamily="18" charset="0"/>
              </a:rPr>
              <a:t>gələn Yüksək Tərəflər onların yurisdiksiyasında olan hər kəs üçün bu Konvensiyanın I bölməsində müəyyən olunmuş hüquq və azadlıqları təmin </a:t>
            </a:r>
            <a:r>
              <a:rPr lang="az-Latn-AZ" sz="2000" dirty="0" smtClean="0">
                <a:latin typeface="Palatino Linotype" panose="02040502050505030304" pitchFamily="18" charset="0"/>
              </a:rPr>
              <a:t>edirlər. </a:t>
            </a:r>
            <a:endParaRPr lang="ru-RU" sz="2000" dirty="0">
              <a:latin typeface="Palatino Linotype" panose="02040502050505030304" pitchFamily="18" charset="0"/>
            </a:endParaRPr>
          </a:p>
        </p:txBody>
      </p:sp>
      <p:sp>
        <p:nvSpPr>
          <p:cNvPr id="6" name="TextBox 5"/>
          <p:cNvSpPr txBox="1"/>
          <p:nvPr/>
        </p:nvSpPr>
        <p:spPr>
          <a:xfrm>
            <a:off x="467544" y="4365104"/>
            <a:ext cx="7920880" cy="984885"/>
          </a:xfrm>
          <a:prstGeom prst="rect">
            <a:avLst/>
          </a:prstGeom>
          <a:noFill/>
        </p:spPr>
        <p:txBody>
          <a:bodyPr wrap="square" rtlCol="0">
            <a:spAutoFit/>
          </a:bodyPr>
          <a:lstStyle/>
          <a:p>
            <a:r>
              <a:rPr lang="az-Latn-AZ" sz="2000" dirty="0" smtClean="0"/>
              <a:t>Rəsmi və səmərəli istintaq aparılmalı, </a:t>
            </a:r>
          </a:p>
          <a:p>
            <a:r>
              <a:rPr lang="az-Latn-AZ" sz="2000" dirty="0" smtClean="0"/>
              <a:t>Təqsirli şəxslər tapılmalı və cəzalandırılmalıdır.</a:t>
            </a:r>
          </a:p>
          <a:p>
            <a:pPr algn="r"/>
            <a:r>
              <a:rPr lang="ru-RU" i="1" dirty="0"/>
              <a:t>Labita v. Italy</a:t>
            </a:r>
            <a:endParaRPr lang="ru-RU" dirty="0"/>
          </a:p>
        </p:txBody>
      </p:sp>
    </p:spTree>
    <p:extLst>
      <p:ext uri="{BB962C8B-B14F-4D97-AF65-F5344CB8AC3E}">
        <p14:creationId xmlns:p14="http://schemas.microsoft.com/office/powerpoint/2010/main" val="199130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8822969"/>
              </p:ext>
            </p:extLst>
          </p:nvPr>
        </p:nvGraphicFramePr>
        <p:xfrm>
          <a:off x="301625" y="260350"/>
          <a:ext cx="8540750" cy="5948680"/>
        </p:xfrm>
        <a:graphic>
          <a:graphicData uri="http://schemas.openxmlformats.org/drawingml/2006/table">
            <a:tbl>
              <a:tblPr firstRow="1" bandRow="1">
                <a:tableStyleId>{5C22544A-7EE6-4342-B048-85BDC9FD1C3A}</a:tableStyleId>
              </a:tblPr>
              <a:tblGrid>
                <a:gridCol w="4270375"/>
                <a:gridCol w="4270375"/>
              </a:tblGrid>
              <a:tr h="370840">
                <a:tc>
                  <a:txBody>
                    <a:bodyPr/>
                    <a:lstStyle/>
                    <a:p>
                      <a:r>
                        <a:rPr lang="az-Latn-AZ" dirty="0" smtClean="0"/>
                        <a:t>Dövlətin pozitiv öhdəlikləri</a:t>
                      </a:r>
                      <a:endParaRPr lang="ru-RU" dirty="0"/>
                    </a:p>
                  </a:txBody>
                  <a:tcPr/>
                </a:tc>
                <a:tc>
                  <a:txBody>
                    <a:bodyPr/>
                    <a:lstStyle/>
                    <a:p>
                      <a:r>
                        <a:rPr lang="az-Latn-AZ" smtClean="0"/>
                        <a:t>Vəkilin müdafiə</a:t>
                      </a:r>
                      <a:r>
                        <a:rPr lang="az-Latn-AZ" baseline="0" smtClean="0"/>
                        <a:t> vasitələri</a:t>
                      </a:r>
                      <a:endParaRPr lang="ru-RU"/>
                    </a:p>
                  </a:txBody>
                  <a:tcPr/>
                </a:tc>
              </a:tr>
              <a:tr h="370840">
                <a:tc>
                  <a:txBody>
                    <a:bodyPr/>
                    <a:lstStyle/>
                    <a:p>
                      <a:r>
                        <a:rPr lang="az-Latn-AZ" smtClean="0"/>
                        <a:t>1. Yurisdiksiyası və nəzarəti altında olan şəxslərin işgəncələrə, qeyri-insani və layaqəti</a:t>
                      </a:r>
                      <a:r>
                        <a:rPr lang="az-Latn-AZ" baseline="0" smtClean="0"/>
                        <a:t> alçaldan rəftara və cəzaya məruz qalmamasını təmin etməli.</a:t>
                      </a:r>
                      <a:endParaRPr lang="ru-RU"/>
                    </a:p>
                  </a:txBody>
                  <a:tcPr/>
                </a:tc>
                <a:tc>
                  <a:txBody>
                    <a:bodyPr/>
                    <a:lstStyle/>
                    <a:p>
                      <a:r>
                        <a:rPr lang="az-Latn-AZ" smtClean="0"/>
                        <a:t>1. İşgəncə, qeyri-insani və ləyaqəti alçaldan rəftar və</a:t>
                      </a:r>
                      <a:r>
                        <a:rPr lang="az-Latn-AZ" baseline="0" smtClean="0"/>
                        <a:t> cəzalar barədə dərhal rəsmi dövlət orqanları qarşısında məsələ qaldırılmalıdır.</a:t>
                      </a:r>
                      <a:endParaRPr lang="ru-RU"/>
                    </a:p>
                  </a:txBody>
                  <a:tcPr/>
                </a:tc>
              </a:tr>
              <a:tr h="370840">
                <a:tc>
                  <a:txBody>
                    <a:bodyPr/>
                    <a:lstStyle/>
                    <a:p>
                      <a:r>
                        <a:rPr lang="az-Latn-AZ" smtClean="0"/>
                        <a:t>2. Nəzarəti altında olan şəxslər barəsində digər şəxslər tərəfindən işgəncə</a:t>
                      </a:r>
                      <a:r>
                        <a:rPr lang="az-Latn-AZ" baseline="0" smtClean="0"/>
                        <a:t> və qeyri-insani rəftar edilməməsi üçün şərait yaratmalı.</a:t>
                      </a:r>
                      <a:endParaRPr lang="ru-RU"/>
                    </a:p>
                  </a:txBody>
                  <a:tcPr/>
                </a:tc>
                <a:tc>
                  <a:txBody>
                    <a:bodyPr/>
                    <a:lstStyle/>
                    <a:p>
                      <a:r>
                        <a:rPr lang="az-Latn-AZ" dirty="0" smtClean="0"/>
                        <a:t>2. Müvəkkilin fiziki toxunulmazlığının təmin edilməsi üçün zəruri tədbir görməli. </a:t>
                      </a:r>
                      <a:endParaRPr lang="ru-RU" dirty="0"/>
                    </a:p>
                  </a:txBody>
                  <a:tcPr/>
                </a:tc>
              </a:tr>
              <a:tr h="370840">
                <a:tc>
                  <a:txBody>
                    <a:bodyPr/>
                    <a:lstStyle/>
                    <a:p>
                      <a:r>
                        <a:rPr lang="az-Latn-AZ" smtClean="0"/>
                        <a:t>3. Fiziki xəsarətlərin yaranma</a:t>
                      </a:r>
                      <a:r>
                        <a:rPr lang="az-Latn-AZ" baseline="0" smtClean="0"/>
                        <a:t> səbəbini sübut etmək Dövlətin üzərinə düşür.</a:t>
                      </a:r>
                      <a:endParaRPr lang="ru-RU"/>
                    </a:p>
                  </a:txBody>
                  <a:tcPr/>
                </a:tc>
                <a:tc>
                  <a:txBody>
                    <a:bodyPr/>
                    <a:lstStyle/>
                    <a:p>
                      <a:r>
                        <a:rPr lang="az-Latn-AZ" smtClean="0"/>
                        <a:t>3. Fiziki xəsarətlərin vurulmasının rəsmi tanınmasını təmin etmək</a:t>
                      </a:r>
                      <a:endParaRPr lang="ru-RU"/>
                    </a:p>
                  </a:txBody>
                  <a:tcPr/>
                </a:tc>
              </a:tr>
              <a:tr h="370840">
                <a:tc>
                  <a:txBody>
                    <a:bodyPr/>
                    <a:lstStyle/>
                    <a:p>
                      <a:r>
                        <a:rPr lang="az-Latn-AZ" smtClean="0"/>
                        <a:t>4. Tutulan və ya həbs edilən şəxsin aşağıdakı</a:t>
                      </a:r>
                      <a:r>
                        <a:rPr lang="az-Latn-AZ" baseline="0" smtClean="0"/>
                        <a:t> hüquqların həyata keçirilməsini təmin etməlidir:</a:t>
                      </a:r>
                    </a:p>
                    <a:p>
                      <a:pPr marL="285750" indent="-285750">
                        <a:buFontTx/>
                        <a:buChar char="-"/>
                      </a:pPr>
                      <a:r>
                        <a:rPr lang="az-Latn-AZ" baseline="0" smtClean="0"/>
                        <a:t>Tutulan şəxsin yaxınlarına və ya hər hansı üçüncü şəxsə tutulması barədə məlumat vermək imkanı yaradılmalı</a:t>
                      </a:r>
                    </a:p>
                    <a:p>
                      <a:pPr marL="285750" indent="-285750">
                        <a:buFontTx/>
                        <a:buChar char="-"/>
                      </a:pPr>
                      <a:r>
                        <a:rPr lang="az-Latn-AZ" baseline="0" smtClean="0"/>
                        <a:t>Vəkillə təmin edilməli</a:t>
                      </a:r>
                    </a:p>
                    <a:p>
                      <a:pPr marL="285750" indent="-285750">
                        <a:buFontTx/>
                        <a:buChar char="-"/>
                      </a:pPr>
                      <a:r>
                        <a:rPr lang="az-Latn-AZ" baseline="0" smtClean="0"/>
                        <a:t>Tələb edilərsə tibbi müayinədən keçilməsi təmin edilməli</a:t>
                      </a:r>
                      <a:endParaRPr lang="ru-RU"/>
                    </a:p>
                  </a:txBody>
                  <a:tcPr/>
                </a:tc>
                <a:tc>
                  <a:txBody>
                    <a:bodyPr/>
                    <a:lstStyle/>
                    <a:p>
                      <a:r>
                        <a:rPr lang="az-Latn-AZ" smtClean="0"/>
                        <a:t>4. Müvəkkilin hüquqlarının həyata keçirilməsi üçün şərait yaratmalı və hüquqların həyata keçirilməsi zamanı meydana çıxan istənilən əngəl</a:t>
                      </a:r>
                      <a:r>
                        <a:rPr lang="az-Latn-AZ" baseline="0" smtClean="0"/>
                        <a:t> barədə müvafiq instansiyaya şikayətlə müraciət etməli, hüquqların pozulmasından şikayət edildiyini sübut edə biləcək şəkildə rəsmiləşdirməlidir. </a:t>
                      </a:r>
                      <a:endParaRPr lang="ru-RU"/>
                    </a:p>
                  </a:txBody>
                  <a:tcPr/>
                </a:tc>
              </a:tr>
            </a:tbl>
          </a:graphicData>
        </a:graphic>
      </p:graphicFrame>
    </p:spTree>
    <p:extLst>
      <p:ext uri="{BB962C8B-B14F-4D97-AF65-F5344CB8AC3E}">
        <p14:creationId xmlns:p14="http://schemas.microsoft.com/office/powerpoint/2010/main" val="178911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2226838"/>
              </p:ext>
            </p:extLst>
          </p:nvPr>
        </p:nvGraphicFramePr>
        <p:xfrm>
          <a:off x="323528" y="1628800"/>
          <a:ext cx="8540750" cy="3296920"/>
        </p:xfrm>
        <a:graphic>
          <a:graphicData uri="http://schemas.openxmlformats.org/drawingml/2006/table">
            <a:tbl>
              <a:tblPr firstRow="1" bandRow="1">
                <a:tableStyleId>{5C22544A-7EE6-4342-B048-85BDC9FD1C3A}</a:tableStyleId>
              </a:tblPr>
              <a:tblGrid>
                <a:gridCol w="4270375"/>
                <a:gridCol w="4270375"/>
              </a:tblGrid>
              <a:tr h="370840">
                <a:tc>
                  <a:txBody>
                    <a:bodyPr/>
                    <a:lstStyle/>
                    <a:p>
                      <a:r>
                        <a:rPr lang="az-Latn-AZ" smtClean="0"/>
                        <a:t>Dövlətin pozitiv öhdəlikləri</a:t>
                      </a:r>
                      <a:endParaRPr lang="ru-RU"/>
                    </a:p>
                  </a:txBody>
                  <a:tcPr/>
                </a:tc>
                <a:tc>
                  <a:txBody>
                    <a:bodyPr/>
                    <a:lstStyle/>
                    <a:p>
                      <a:r>
                        <a:rPr lang="az-Latn-AZ" smtClean="0"/>
                        <a:t>Vəkilin müdafiə</a:t>
                      </a:r>
                      <a:r>
                        <a:rPr lang="az-Latn-AZ" baseline="0" smtClean="0"/>
                        <a:t> vasitələri</a:t>
                      </a:r>
                      <a:endParaRPr lang="ru-RU"/>
                    </a:p>
                  </a:txBody>
                  <a:tcPr/>
                </a:tc>
              </a:tr>
              <a:tr h="370840">
                <a:tc>
                  <a:txBody>
                    <a:bodyPr/>
                    <a:lstStyle/>
                    <a:p>
                      <a:r>
                        <a:rPr lang="az-Latn-AZ" smtClean="0"/>
                        <a:t>5. Saxlanılan və ya tutulan şəxs</a:t>
                      </a:r>
                      <a:r>
                        <a:rPr lang="az-Latn-AZ" baseline="0" smtClean="0"/>
                        <a:t> barəsində pis rəftarın edilməsi barədə məlumat və ya şübhə olarsa dərhal istintaqın başıanmasını təmin etməlidir.</a:t>
                      </a:r>
                      <a:endParaRPr lang="ru-RU"/>
                    </a:p>
                  </a:txBody>
                  <a:tcPr/>
                </a:tc>
                <a:tc>
                  <a:txBody>
                    <a:bodyPr/>
                    <a:lstStyle/>
                    <a:p>
                      <a:r>
                        <a:rPr lang="az-Latn-AZ" smtClean="0"/>
                        <a:t>5. Pis rəftar</a:t>
                      </a:r>
                      <a:r>
                        <a:rPr lang="az-Latn-AZ" baseline="0" smtClean="0"/>
                        <a:t> barədə istintaqın başlanması üçün aidiyyəti bütün orqanlara yazılı müraciət edilməlidir.</a:t>
                      </a:r>
                      <a:endParaRPr lang="ru-RU"/>
                    </a:p>
                  </a:txBody>
                  <a:tcPr/>
                </a:tc>
              </a:tr>
              <a:tr h="370840">
                <a:tc>
                  <a:txBody>
                    <a:bodyPr/>
                    <a:lstStyle/>
                    <a:p>
                      <a:r>
                        <a:rPr lang="az-Latn-AZ" smtClean="0"/>
                        <a:t>6. Şəxsin bədəninin görünən yerlərində fiziki zor tətbiq edilməsinin izləri</a:t>
                      </a:r>
                      <a:r>
                        <a:rPr lang="az-Latn-AZ" baseline="0" smtClean="0"/>
                        <a:t> görünərsə, dərhal protokollaşdırılmalı, həmin izin yaranma səbəbi və vaxtı müəyyən edilməlidir. </a:t>
                      </a:r>
                      <a:endParaRPr lang="ru-RU"/>
                    </a:p>
                  </a:txBody>
                  <a:tcPr/>
                </a:tc>
                <a:tc>
                  <a:txBody>
                    <a:bodyPr/>
                    <a:lstStyle/>
                    <a:p>
                      <a:r>
                        <a:rPr lang="az-Latn-AZ" smtClean="0"/>
                        <a:t>6. Fiziki zor tətbiq edilməsi barədə sübutlar,</a:t>
                      </a:r>
                      <a:r>
                        <a:rPr lang="az-Latn-AZ" baseline="0" smtClean="0"/>
                        <a:t> o cümlədən şahid ifadələri, foto şəkillər toplanaraq daxili hüquqmüdafiə vasitələrində istifadə edilməsini təmin etməklə AİHM-ə göndərilməlidir.</a:t>
                      </a:r>
                      <a:endParaRPr lang="ru-RU"/>
                    </a:p>
                  </a:txBody>
                  <a:tcPr/>
                </a:tc>
              </a:tr>
            </a:tbl>
          </a:graphicData>
        </a:graphic>
      </p:graphicFrame>
    </p:spTree>
    <p:extLst>
      <p:ext uri="{BB962C8B-B14F-4D97-AF65-F5344CB8AC3E}">
        <p14:creationId xmlns:p14="http://schemas.microsoft.com/office/powerpoint/2010/main" val="240122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smtClean="0"/>
              <a:t>Səmərəli istintaqın məqsədləri</a:t>
            </a:r>
            <a:endParaRPr lang="ru-RU"/>
          </a:p>
        </p:txBody>
      </p:sp>
      <p:sp>
        <p:nvSpPr>
          <p:cNvPr id="3" name="Content Placeholder 2"/>
          <p:cNvSpPr>
            <a:spLocks noGrp="1"/>
          </p:cNvSpPr>
          <p:nvPr>
            <p:ph idx="1"/>
          </p:nvPr>
        </p:nvSpPr>
        <p:spPr>
          <a:xfrm>
            <a:off x="301625" y="1600200"/>
            <a:ext cx="5566519" cy="4498975"/>
          </a:xfrm>
        </p:spPr>
        <p:txBody>
          <a:bodyPr/>
          <a:lstStyle/>
          <a:p>
            <a:r>
              <a:rPr lang="az-Latn-AZ" sz="2400" smtClean="0"/>
              <a:t>Zərərçəkmiş və onun ailəsi qarşısında fərdi</a:t>
            </a:r>
            <a:r>
              <a:rPr lang="en-US" sz="2400" smtClean="0"/>
              <a:t>n</a:t>
            </a:r>
            <a:r>
              <a:rPr lang="az-Latn-AZ" sz="2400" smtClean="0"/>
              <a:t> və dövlətin məsuliyyətini müəyyən edən faktların tapılması, müəyyən və etiraf edilməsi</a:t>
            </a:r>
          </a:p>
          <a:p>
            <a:r>
              <a:rPr lang="az-Latn-AZ" sz="2400" smtClean="0"/>
              <a:t>Gələcəkdə belə halların təkrarlanmaması üçün zəruri tədbirlərin görülməsi</a:t>
            </a:r>
          </a:p>
          <a:p>
            <a:r>
              <a:rPr lang="az-Latn-AZ" sz="2400" smtClean="0"/>
              <a:t>Istintaq nəticəsində müəyyən edilmiş təqsirli şəxslərin cəzalandırılmasının təmin edilməsi, eləcə də zərərçəkmiş şəxsə tam kompensasiyanın verilməsinin təmin edilməsi </a:t>
            </a:r>
            <a:endParaRPr lang="en-US" sz="2400" smtClean="0"/>
          </a:p>
          <a:p>
            <a:pPr lvl="1"/>
            <a:endParaRPr lang="az-Latn-AZ" sz="2400" smtClean="0"/>
          </a:p>
          <a:p>
            <a:endParaRPr lang="ru-RU" sz="240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1615676"/>
            <a:ext cx="3036488" cy="2742018"/>
          </a:xfrm>
          <a:prstGeom prst="rect">
            <a:avLst/>
          </a:prstGeom>
        </p:spPr>
      </p:pic>
    </p:spTree>
    <p:extLst>
      <p:ext uri="{BB962C8B-B14F-4D97-AF65-F5344CB8AC3E}">
        <p14:creationId xmlns:p14="http://schemas.microsoft.com/office/powerpoint/2010/main" val="72415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Граница">
  <a:themeElements>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Границ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Граница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Граница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Граница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Граница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Граница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Граница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Граница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Граница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5517</TotalTime>
  <Words>1398</Words>
  <Application>Microsoft Office PowerPoint</Application>
  <PresentationFormat>On-screen Show (4:3)</PresentationFormat>
  <Paragraphs>148</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Граница</vt:lpstr>
      <vt:lpstr>İşgəncələrin qadağan olunması   Ramil Rüstəmov 2016</vt:lpstr>
      <vt:lpstr>RUHI XƏSTƏLƏR VƏ 3-CÜ MADDƏ</vt:lpstr>
      <vt:lpstr>3 ƏSAS ELEMENT</vt:lpstr>
      <vt:lpstr>Qeyri-insani rəftar</vt:lpstr>
      <vt:lpstr>Ruhi xəstələrə cəzanın verilməsi</vt:lpstr>
      <vt:lpstr>3-cü maddənin prosessual aspektləri</vt:lpstr>
      <vt:lpstr>PowerPoint Presentation</vt:lpstr>
      <vt:lpstr>PowerPoint Presentation</vt:lpstr>
      <vt:lpstr>Səmərəli istintaqın məqsədləri</vt:lpstr>
      <vt:lpstr>İstintaq</vt:lpstr>
      <vt:lpstr>Səmərəli istintaq</vt:lpstr>
      <vt:lpstr>Hərtərəfli istintaq</vt:lpstr>
      <vt:lpstr>Təxirəsalmaz / dərhal istintaq</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Факторы изменения Конституции: между Сциллой формальной процедуры и Харибдой конституционной практики</dc:title>
  <dc:creator>Nihad Aliyev</dc:creator>
  <cp:lastModifiedBy>ROVSHANOVA Vafa</cp:lastModifiedBy>
  <cp:revision>235</cp:revision>
  <dcterms:created xsi:type="dcterms:W3CDTF">2007-12-10T23:36:45Z</dcterms:created>
  <dcterms:modified xsi:type="dcterms:W3CDTF">2016-07-02T14:39:16Z</dcterms:modified>
</cp:coreProperties>
</file>