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56" r:id="rId2"/>
    <p:sldId id="265" r:id="rId3"/>
    <p:sldId id="277" r:id="rId4"/>
    <p:sldId id="266" r:id="rId5"/>
    <p:sldId id="267" r:id="rId6"/>
    <p:sldId id="283" r:id="rId7"/>
    <p:sldId id="271" r:id="rId8"/>
    <p:sldId id="272" r:id="rId9"/>
    <p:sldId id="268" r:id="rId10"/>
    <p:sldId id="280" r:id="rId11"/>
    <p:sldId id="273" r:id="rId12"/>
    <p:sldId id="281" r:id="rId13"/>
    <p:sldId id="274" r:id="rId14"/>
    <p:sldId id="282" r:id="rId15"/>
    <p:sldId id="258" r:id="rId16"/>
    <p:sldId id="279" r:id="rId17"/>
    <p:sldId id="284" r:id="rId18"/>
    <p:sldId id="278"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4" autoAdjust="0"/>
    <p:restoredTop sz="94624" autoAdjust="0"/>
  </p:normalViewPr>
  <p:slideViewPr>
    <p:cSldViewPr>
      <p:cViewPr>
        <p:scale>
          <a:sx n="94" d="100"/>
          <a:sy n="94" d="100"/>
        </p:scale>
        <p:origin x="-1290" y="17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BAB60C-0347-4043-81C5-B0E68CF00767}" type="datetimeFigureOut">
              <a:rPr lang="ru-RU" smtClean="0"/>
              <a:pPr/>
              <a:t>02.07.2016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FFDA14-AA1E-4CC6-A616-79D23F66F4CB}" type="slidenum">
              <a:rPr lang="ru-RU" smtClean="0"/>
              <a:pPr/>
              <a:t>‹#›</a:t>
            </a:fld>
            <a:endParaRPr lang="ru-RU"/>
          </a:p>
        </p:txBody>
      </p:sp>
    </p:spTree>
    <p:extLst>
      <p:ext uri="{BB962C8B-B14F-4D97-AF65-F5344CB8AC3E}">
        <p14:creationId xmlns:p14="http://schemas.microsoft.com/office/powerpoint/2010/main" val="652513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400800" y="6355080"/>
            <a:ext cx="2286000" cy="365760"/>
          </a:xfrm>
        </p:spPr>
        <p:txBody>
          <a:bodyPr/>
          <a:lstStyle>
            <a:lvl1pPr>
              <a:defRPr sz="1400"/>
            </a:lvl1pPr>
          </a:lstStyle>
          <a:p>
            <a:fld id="{71AA48A2-AD17-40CB-BEB0-330433F7C7D9}" type="datetime1">
              <a:rPr lang="ru-RU" smtClean="0"/>
              <a:pPr/>
              <a:t>02.07.2016</a:t>
            </a:fld>
            <a:endParaRPr lang="ru-RU"/>
          </a:p>
        </p:txBody>
      </p:sp>
      <p:sp>
        <p:nvSpPr>
          <p:cNvPr id="17" name="Нижний колонтитул 16"/>
          <p:cNvSpPr>
            <a:spLocks noGrp="1"/>
          </p:cNvSpPr>
          <p:nvPr>
            <p:ph type="ftr" sz="quarter" idx="11"/>
          </p:nvPr>
        </p:nvSpPr>
        <p:spPr>
          <a:xfrm>
            <a:off x="2898648" y="6355080"/>
            <a:ext cx="3474720" cy="365760"/>
          </a:xfrm>
        </p:spPr>
        <p:txBody>
          <a:bodyPr/>
          <a:lstStyle/>
          <a:p>
            <a:endParaRPr lang="ru-RU"/>
          </a:p>
        </p:txBody>
      </p:sp>
      <p:sp>
        <p:nvSpPr>
          <p:cNvPr id="29" name="Номер слайда 28"/>
          <p:cNvSpPr>
            <a:spLocks noGrp="1"/>
          </p:cNvSpPr>
          <p:nvPr>
            <p:ph type="sldNum" sz="quarter" idx="12"/>
          </p:nvPr>
        </p:nvSpPr>
        <p:spPr>
          <a:xfrm>
            <a:off x="1216152" y="6355080"/>
            <a:ext cx="1219200" cy="365760"/>
          </a:xfrm>
        </p:spPr>
        <p:txBody>
          <a:bodyPr/>
          <a:lstStyle/>
          <a:p>
            <a:fld id="{C1CEBA4E-B37C-43E9-9A33-1EC189B019E1}" type="slidenum">
              <a:rPr lang="ru-RU" smtClean="0"/>
              <a:pPr/>
              <a:t>‹#›</a:t>
            </a:fld>
            <a:endParaRPr lang="ru-RU"/>
          </a:p>
        </p:txBody>
      </p:sp>
      <p:sp>
        <p:nvSpPr>
          <p:cNvPr id="21" name="Прямоугольник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Прямоугольник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Прямоугольник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377374F-07C2-4C6C-8AC7-EF91A7BA101B}" type="datetime1">
              <a:rPr lang="ru-RU" smtClean="0"/>
              <a:pPr/>
              <a:t>02.07.2016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CEBA4E-B37C-43E9-9A33-1EC189B019E1}" type="slidenum">
              <a:rPr lang="ru-RU" smtClean="0"/>
              <a:pPr/>
              <a:t>‹#›</a:t>
            </a:fld>
            <a:endParaRPr 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A601203-0575-487F-8786-1FB5F274F527}" type="datetime1">
              <a:rPr lang="ru-RU" smtClean="0"/>
              <a:pPr/>
              <a:t>02.07.2016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CEBA4E-B37C-43E9-9A33-1EC189B019E1}" type="slidenum">
              <a:rPr lang="ru-RU" smtClean="0"/>
              <a:pPr/>
              <a:t>‹#›</a:t>
            </a:fld>
            <a:endParaRPr lang="ru-RU"/>
          </a:p>
        </p:txBody>
      </p:sp>
      <p:sp>
        <p:nvSpPr>
          <p:cNvPr id="7" name="Прямая соединительная линия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Равнобедренный треугольник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36DA4F8A-6B62-446C-A770-798659D9C880}" type="datetime1">
              <a:rPr lang="ru-RU" smtClean="0"/>
              <a:pPr/>
              <a:t>02.07.2016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1CEBA4E-B37C-43E9-9A33-1EC189B019E1}" type="slidenum">
              <a:rPr lang="ru-RU" smtClean="0"/>
              <a:pPr/>
              <a:t>‹#›</a:t>
            </a:fld>
            <a:endParaRPr lang="ru-RU"/>
          </a:p>
        </p:txBody>
      </p:sp>
      <p:sp>
        <p:nvSpPr>
          <p:cNvPr id="8" name="Объект 7"/>
          <p:cNvSpPr>
            <a:spLocks noGrp="1"/>
          </p:cNvSpPr>
          <p:nvPr>
            <p:ph sz="quarter" idx="1"/>
          </p:nvPr>
        </p:nvSpPr>
        <p:spPr>
          <a:xfrm>
            <a:off x="457200" y="1219200"/>
            <a:ext cx="8229600"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6400800" y="6355080"/>
            <a:ext cx="2286000" cy="365760"/>
          </a:xfrm>
        </p:spPr>
        <p:txBody>
          <a:bodyPr/>
          <a:lstStyle/>
          <a:p>
            <a:fld id="{DCEE47CD-5720-434B-A057-F770BF3212E5}" type="datetime1">
              <a:rPr lang="ru-RU" smtClean="0"/>
              <a:pPr/>
              <a:t>02.07.2016</a:t>
            </a:fld>
            <a:endParaRPr lang="ru-RU"/>
          </a:p>
        </p:txBody>
      </p:sp>
      <p:sp>
        <p:nvSpPr>
          <p:cNvPr id="5" name="Нижний колонтитул 4"/>
          <p:cNvSpPr>
            <a:spLocks noGrp="1"/>
          </p:cNvSpPr>
          <p:nvPr>
            <p:ph type="ftr" sz="quarter" idx="11"/>
          </p:nvPr>
        </p:nvSpPr>
        <p:spPr>
          <a:xfrm>
            <a:off x="2898648" y="6355080"/>
            <a:ext cx="3474720" cy="365760"/>
          </a:xfrm>
        </p:spPr>
        <p:txBody>
          <a:bodyPr/>
          <a:lstStyle/>
          <a:p>
            <a:endParaRPr lang="ru-RU"/>
          </a:p>
        </p:txBody>
      </p:sp>
      <p:sp>
        <p:nvSpPr>
          <p:cNvPr id="6" name="Номер слайда 5"/>
          <p:cNvSpPr>
            <a:spLocks noGrp="1"/>
          </p:cNvSpPr>
          <p:nvPr>
            <p:ph type="sldNum" sz="quarter" idx="12"/>
          </p:nvPr>
        </p:nvSpPr>
        <p:spPr>
          <a:xfrm>
            <a:off x="1069848" y="6355080"/>
            <a:ext cx="1520952" cy="365760"/>
          </a:xfrm>
        </p:spPr>
        <p:txBody>
          <a:bodyPr/>
          <a:lstStyle/>
          <a:p>
            <a:fld id="{C1CEBA4E-B37C-43E9-9A33-1EC189B019E1}" type="slidenum">
              <a:rPr lang="ru-RU" smtClean="0"/>
              <a:pPr/>
              <a:t>‹#›</a:t>
            </a:fld>
            <a:endParaRPr lang="ru-RU"/>
          </a:p>
        </p:txBody>
      </p:sp>
      <p:sp>
        <p:nvSpPr>
          <p:cNvPr id="7" name="Прямоугольник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D4690135-4161-44EC-A67D-24BC2192018D}" type="datetime1">
              <a:rPr lang="ru-RU" smtClean="0"/>
              <a:pPr/>
              <a:t>02.07.2016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1CEBA4E-B37C-43E9-9A33-1EC189B019E1}" type="slidenum">
              <a:rPr lang="ru-RU" smtClean="0"/>
              <a:pPr/>
              <a:t>‹#›</a:t>
            </a:fld>
            <a:endParaRPr lang="ru-RU"/>
          </a:p>
        </p:txBody>
      </p:sp>
      <p:sp>
        <p:nvSpPr>
          <p:cNvPr id="9" name="Объект 8"/>
          <p:cNvSpPr>
            <a:spLocks noGrp="1"/>
          </p:cNvSpPr>
          <p:nvPr>
            <p:ph sz="quarter" idx="1"/>
          </p:nvPr>
        </p:nvSpPr>
        <p:spPr>
          <a:xfrm>
            <a:off x="457200" y="1219200"/>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632198" y="1216152"/>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2A32F164-D797-461E-A92A-EE370D87A712}" type="datetime1">
              <a:rPr lang="ru-RU" smtClean="0"/>
              <a:pPr/>
              <a:t>02.07.2016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1CEBA4E-B37C-43E9-9A33-1EC189B019E1}" type="slidenum">
              <a:rPr lang="ru-RU" smtClean="0"/>
              <a:pPr/>
              <a:t>‹#›</a:t>
            </a:fld>
            <a:endParaRPr lang="ru-RU"/>
          </a:p>
        </p:txBody>
      </p:sp>
      <p:sp>
        <p:nvSpPr>
          <p:cNvPr id="11" name="Объект 10"/>
          <p:cNvSpPr>
            <a:spLocks noGrp="1"/>
          </p:cNvSpPr>
          <p:nvPr>
            <p:ph sz="quarter" idx="2"/>
          </p:nvPr>
        </p:nvSpPr>
        <p:spPr>
          <a:xfrm>
            <a:off x="457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648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38738E3-43A3-45BB-BA5C-B65D58ADB6B7}" type="datetime1">
              <a:rPr lang="ru-RU" smtClean="0"/>
              <a:pPr/>
              <a:t>02.07.2016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1CEBA4E-B37C-43E9-9A33-1EC189B019E1}" type="slidenum">
              <a:rPr lang="ru-RU" smtClean="0"/>
              <a:pPr/>
              <a:t>‹#›</a:t>
            </a:fld>
            <a:endParaRPr lang="ru-RU"/>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DE10602-9078-4C7E-803D-F830B0D9B715}" type="datetime1">
              <a:rPr lang="ru-RU" smtClean="0"/>
              <a:pPr/>
              <a:t>02.07.2016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1CEBA4E-B37C-43E9-9A33-1EC189B019E1}" type="slidenum">
              <a:rPr lang="ru-RU" smtClean="0"/>
              <a:pPr/>
              <a:t>‹#›</a:t>
            </a:fld>
            <a:endParaRPr lang="ru-RU"/>
          </a:p>
        </p:txBody>
      </p:sp>
      <p:sp>
        <p:nvSpPr>
          <p:cNvPr id="5" name="Прямая соединительная линия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091F12B-7011-4088-A394-31CEE5AA6645}" type="datetime1">
              <a:rPr lang="ru-RU" smtClean="0"/>
              <a:pPr/>
              <a:t>02.07.2016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1CEBA4E-B37C-43E9-9A33-1EC189B019E1}" type="slidenum">
              <a:rPr lang="ru-RU" smtClean="0"/>
              <a:pPr/>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ая соединительная линия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Объект 11"/>
          <p:cNvSpPr>
            <a:spLocks noGrp="1"/>
          </p:cNvSpPr>
          <p:nvPr>
            <p:ph sz="quarter" idx="1"/>
          </p:nvPr>
        </p:nvSpPr>
        <p:spPr>
          <a:xfrm>
            <a:off x="304800" y="304800"/>
            <a:ext cx="57150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0A09B54B-77FF-4C77-882C-60DF3D688FC8}" type="datetime1">
              <a:rPr lang="ru-RU" smtClean="0"/>
              <a:pPr/>
              <a:t>02.07.2016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1CEBA4E-B37C-43E9-9A33-1EC189B019E1}" type="slidenum">
              <a:rPr lang="ru-RU" smtClean="0"/>
              <a:pPr/>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152400"/>
            <a:ext cx="8229600" cy="990600"/>
          </a:xfrm>
          <a:prstGeom prst="rect">
            <a:avLst/>
          </a:prstGeom>
        </p:spPr>
        <p:txBody>
          <a:bodyPr vert="horz"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76EEBEC5-87A4-4A9A-8876-6620DBC8522D}" type="datetime1">
              <a:rPr lang="ru-RU" smtClean="0"/>
              <a:pPr/>
              <a:t>02.07.2016</a:t>
            </a:fld>
            <a:endParaRPr lang="ru-RU"/>
          </a:p>
        </p:txBody>
      </p:sp>
      <p:sp>
        <p:nvSpPr>
          <p:cNvPr id="3" name="Нижний колонтитул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1CEBA4E-B37C-43E9-9A33-1EC189B019E1}" type="slidenum">
              <a:rPr lang="ru-RU" smtClean="0"/>
              <a:pPr/>
              <a:t>‹#›</a:t>
            </a:fld>
            <a:endParaRPr lang="ru-RU"/>
          </a:p>
        </p:txBody>
      </p:sp>
      <p:sp>
        <p:nvSpPr>
          <p:cNvPr id="28" name="Прямая соединительная линия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Прямая соединительная линия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Равнобедренный треугольник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071546"/>
            <a:ext cx="6858000" cy="990600"/>
          </a:xfrm>
        </p:spPr>
        <p:txBody>
          <a:bodyPr>
            <a:noAutofit/>
          </a:bodyPr>
          <a:lstStyle/>
          <a:p>
            <a:pPr algn="l"/>
            <a:r>
              <a:rPr lang="az-Latn-AZ" sz="2800" b="1" i="1" dirty="0" smtClean="0">
                <a:latin typeface="Times" panose="02020603060405020304" pitchFamily="18" charset="0"/>
              </a:rPr>
              <a:t>     </a:t>
            </a:r>
            <a:r>
              <a:rPr lang="az-Latn-AZ" sz="3600" b="1" i="1" dirty="0" smtClean="0">
                <a:solidFill>
                  <a:srgbClr val="FF0000"/>
                </a:solidFill>
                <a:latin typeface="Times" panose="02020603060405020304" pitchFamily="18" charset="0"/>
              </a:rPr>
              <a:t>SAXLANMA </a:t>
            </a:r>
            <a:br>
              <a:rPr lang="az-Latn-AZ" sz="3600" b="1" i="1" dirty="0" smtClean="0">
                <a:solidFill>
                  <a:srgbClr val="FF0000"/>
                </a:solidFill>
                <a:latin typeface="Times" panose="02020603060405020304" pitchFamily="18" charset="0"/>
              </a:rPr>
            </a:br>
            <a:r>
              <a:rPr lang="az-Latn-AZ" sz="3600" b="1" i="1" dirty="0" smtClean="0">
                <a:solidFill>
                  <a:srgbClr val="FF0000"/>
                </a:solidFill>
                <a:latin typeface="Times" panose="02020603060405020304" pitchFamily="18" charset="0"/>
              </a:rPr>
              <a:t>ŞƏRAİTİ  VƏ AİHK   </a:t>
            </a:r>
            <a:endParaRPr lang="ru-RU" sz="3600" b="1" i="1" dirty="0">
              <a:solidFill>
                <a:srgbClr val="FF0000"/>
              </a:solidFill>
              <a:latin typeface="Az_ Sultan Fatih MT" panose="020B0500000000000000" pitchFamily="34" charset="0"/>
            </a:endParaRPr>
          </a:p>
        </p:txBody>
      </p:sp>
      <p:sp>
        <p:nvSpPr>
          <p:cNvPr id="3" name="Подзаголовок 2"/>
          <p:cNvSpPr>
            <a:spLocks noGrp="1"/>
          </p:cNvSpPr>
          <p:nvPr>
            <p:ph type="subTitle" idx="1"/>
          </p:nvPr>
        </p:nvSpPr>
        <p:spPr>
          <a:xfrm>
            <a:off x="1285852" y="3929066"/>
            <a:ext cx="6958556" cy="1372142"/>
          </a:xfrm>
        </p:spPr>
        <p:txBody>
          <a:bodyPr>
            <a:noAutofit/>
          </a:bodyPr>
          <a:lstStyle/>
          <a:p>
            <a:r>
              <a:rPr lang="az-Latn-AZ" sz="2400" b="1" i="1" dirty="0" smtClean="0">
                <a:solidFill>
                  <a:schemeClr val="tx1"/>
                </a:solidFill>
                <a:latin typeface="Times" panose="02020603060405020304" pitchFamily="18" charset="0"/>
              </a:rPr>
              <a:t>GÜNEL SADİQOVA</a:t>
            </a:r>
            <a:endParaRPr lang="en-US" sz="2400" b="1" i="1" dirty="0" smtClean="0">
              <a:solidFill>
                <a:schemeClr val="tx1"/>
              </a:solidFill>
              <a:latin typeface="Times" panose="02020603060405020304" pitchFamily="18" charset="0"/>
            </a:endParaRPr>
          </a:p>
          <a:p>
            <a:r>
              <a:rPr lang="az-Latn-AZ" sz="2400" b="1" i="1" dirty="0" smtClean="0">
                <a:solidFill>
                  <a:schemeClr val="tx1"/>
                </a:solidFill>
                <a:latin typeface="Times" panose="02020603060405020304" pitchFamily="18" charset="0"/>
              </a:rPr>
              <a:t>BABƏK </a:t>
            </a:r>
            <a:r>
              <a:rPr lang="az-Latn-AZ" sz="2400" b="1" i="1" dirty="0" smtClean="0">
                <a:solidFill>
                  <a:schemeClr val="tx1"/>
                </a:solidFill>
                <a:latin typeface="Times" panose="02020603060405020304" pitchFamily="18" charset="0"/>
              </a:rPr>
              <a:t>HƏMİDOV</a:t>
            </a:r>
            <a:endParaRPr lang="en-US" sz="2400" b="1" i="1" dirty="0" smtClean="0">
              <a:solidFill>
                <a:schemeClr val="tx1"/>
              </a:solidFill>
              <a:latin typeface="Times" panose="02020603060405020304" pitchFamily="18" charset="0"/>
            </a:endParaRPr>
          </a:p>
          <a:p>
            <a:endParaRPr lang="en-US" sz="2400" b="1" i="1" dirty="0">
              <a:solidFill>
                <a:schemeClr val="tx1"/>
              </a:solidFill>
              <a:latin typeface="Times" panose="02020603060405020304" pitchFamily="18" charset="0"/>
            </a:endParaRPr>
          </a:p>
          <a:p>
            <a:r>
              <a:rPr lang="en-US" sz="2400" b="1" i="1" dirty="0" smtClean="0">
                <a:solidFill>
                  <a:schemeClr val="tx1"/>
                </a:solidFill>
                <a:latin typeface="Times" panose="02020603060405020304" pitchFamily="18" charset="0"/>
              </a:rPr>
              <a:t>2015</a:t>
            </a:r>
            <a:r>
              <a:rPr lang="az-Latn-AZ" sz="2400" b="1" i="1" dirty="0" smtClean="0">
                <a:solidFill>
                  <a:schemeClr val="tx1"/>
                </a:solidFill>
                <a:latin typeface="Times" panose="02020603060405020304" pitchFamily="18" charset="0"/>
              </a:rPr>
              <a:t> </a:t>
            </a:r>
            <a:endParaRPr lang="ru-RU" sz="2400" b="1" i="1" dirty="0">
              <a:solidFill>
                <a:schemeClr val="tx1"/>
              </a:solidFill>
            </a:endParaRPr>
          </a:p>
        </p:txBody>
      </p:sp>
      <p:pic>
        <p:nvPicPr>
          <p:cNvPr id="1038" name="Picture 14" descr="F:\article 3\article 3 photos\btselem_sleep_deprivation.jpg"/>
          <p:cNvPicPr>
            <a:picLocks noChangeAspect="1" noChangeArrowheads="1"/>
          </p:cNvPicPr>
          <p:nvPr/>
        </p:nvPicPr>
        <p:blipFill>
          <a:blip r:embed="rId2"/>
          <a:srcRect/>
          <a:stretch>
            <a:fillRect/>
          </a:stretch>
        </p:blipFill>
        <p:spPr bwMode="auto">
          <a:xfrm>
            <a:off x="4500562" y="548680"/>
            <a:ext cx="4469457" cy="2786082"/>
          </a:xfrm>
          <a:prstGeom prst="rect">
            <a:avLst/>
          </a:prstGeom>
          <a:noFill/>
        </p:spPr>
      </p:pic>
      <p:sp>
        <p:nvSpPr>
          <p:cNvPr id="5" name="Номер слайда 4"/>
          <p:cNvSpPr>
            <a:spLocks noGrp="1"/>
          </p:cNvSpPr>
          <p:nvPr>
            <p:ph type="sldNum" sz="quarter" idx="12"/>
          </p:nvPr>
        </p:nvSpPr>
        <p:spPr/>
        <p:txBody>
          <a:bodyPr/>
          <a:lstStyle/>
          <a:p>
            <a:fld id="{C1CEBA4E-B37C-43E9-9A33-1EC189B019E1}" type="slidenum">
              <a:rPr lang="ru-RU" smtClean="0"/>
              <a:pPr/>
              <a:t>1</a:t>
            </a:fld>
            <a:endParaRPr lang="ru-RU"/>
          </a:p>
        </p:txBody>
      </p:sp>
    </p:spTree>
    <p:extLst>
      <p:ext uri="{BB962C8B-B14F-4D97-AF65-F5344CB8AC3E}">
        <p14:creationId xmlns:p14="http://schemas.microsoft.com/office/powerpoint/2010/main" val="47278677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00034" y="857232"/>
            <a:ext cx="8229600" cy="4937760"/>
          </a:xfrm>
        </p:spPr>
        <p:txBody>
          <a:bodyPr>
            <a:normAutofit fontScale="92500"/>
          </a:bodyPr>
          <a:lstStyle/>
          <a:p>
            <a:pPr algn="just">
              <a:buNone/>
            </a:pPr>
            <a:r>
              <a:rPr lang="en-US" dirty="0" smtClean="0"/>
              <a:t>   </a:t>
            </a:r>
            <a:r>
              <a:rPr lang="en-US" b="1" i="1" dirty="0" err="1" smtClean="0">
                <a:latin typeface="Times"/>
              </a:rPr>
              <a:t>Təcridxanalarda</a:t>
            </a:r>
            <a:r>
              <a:rPr lang="en-US" b="1" i="1" dirty="0" smtClean="0">
                <a:latin typeface="Times"/>
              </a:rPr>
              <a:t> </a:t>
            </a:r>
            <a:r>
              <a:rPr lang="en-US" b="1" i="1" dirty="0" err="1" smtClean="0">
                <a:latin typeface="Times"/>
              </a:rPr>
              <a:t>ventilyasiyanın</a:t>
            </a:r>
            <a:r>
              <a:rPr lang="en-US" b="1" i="1" dirty="0" smtClean="0">
                <a:latin typeface="Times"/>
              </a:rPr>
              <a:t>, </a:t>
            </a:r>
            <a:r>
              <a:rPr lang="en-US" b="1" i="1" dirty="0" err="1" smtClean="0">
                <a:latin typeface="Times"/>
              </a:rPr>
              <a:t>isitmə</a:t>
            </a:r>
            <a:r>
              <a:rPr lang="en-US" b="1" i="1" dirty="0" smtClean="0">
                <a:latin typeface="Times"/>
              </a:rPr>
              <a:t>, </a:t>
            </a:r>
            <a:r>
              <a:rPr lang="en-US" b="1" i="1" dirty="0" err="1" smtClean="0">
                <a:latin typeface="Times"/>
              </a:rPr>
              <a:t>işıqlandırma</a:t>
            </a:r>
            <a:r>
              <a:rPr lang="en-US" b="1" i="1" dirty="0" smtClean="0">
                <a:latin typeface="Times"/>
              </a:rPr>
              <a:t> </a:t>
            </a:r>
            <a:r>
              <a:rPr lang="en-US" b="1" i="1" dirty="0" err="1" smtClean="0">
                <a:latin typeface="Times"/>
              </a:rPr>
              <a:t>sisteminin</a:t>
            </a:r>
            <a:r>
              <a:rPr lang="en-US" b="1" i="1" dirty="0" smtClean="0">
                <a:latin typeface="Times"/>
              </a:rPr>
              <a:t> </a:t>
            </a:r>
            <a:r>
              <a:rPr lang="en-US" b="1" i="1" dirty="0" err="1" smtClean="0">
                <a:latin typeface="Times"/>
              </a:rPr>
              <a:t>və</a:t>
            </a:r>
            <a:r>
              <a:rPr lang="en-US" b="1" i="1" dirty="0" smtClean="0">
                <a:latin typeface="Times"/>
              </a:rPr>
              <a:t> </a:t>
            </a:r>
            <a:r>
              <a:rPr lang="en-US" b="1" i="1" dirty="0" err="1" smtClean="0">
                <a:latin typeface="Times"/>
              </a:rPr>
              <a:t>ya</a:t>
            </a:r>
            <a:r>
              <a:rPr lang="en-US" b="1" i="1" dirty="0" smtClean="0">
                <a:latin typeface="Times"/>
              </a:rPr>
              <a:t> </a:t>
            </a:r>
            <a:r>
              <a:rPr lang="en-US" b="1" i="1" dirty="0" err="1" smtClean="0">
                <a:latin typeface="Times"/>
              </a:rPr>
              <a:t>sanitar</a:t>
            </a:r>
            <a:r>
              <a:rPr lang="en-US" b="1" i="1" dirty="0" smtClean="0">
                <a:latin typeface="Times"/>
              </a:rPr>
              <a:t> </a:t>
            </a:r>
            <a:r>
              <a:rPr lang="en-US" b="1" i="1" dirty="0" err="1" smtClean="0">
                <a:latin typeface="Times"/>
              </a:rPr>
              <a:t>şəraitin</a:t>
            </a:r>
            <a:r>
              <a:rPr lang="en-US" b="1" i="1" dirty="0" smtClean="0">
                <a:latin typeface="Times"/>
              </a:rPr>
              <a:t> </a:t>
            </a:r>
            <a:r>
              <a:rPr lang="en-US" b="1" i="1" dirty="0" err="1" smtClean="0">
                <a:latin typeface="Times"/>
              </a:rPr>
              <a:t>Konvensiyanın</a:t>
            </a:r>
            <a:r>
              <a:rPr lang="en-US" b="1" i="1" dirty="0" smtClean="0">
                <a:latin typeface="Times"/>
              </a:rPr>
              <a:t> 3-cü </a:t>
            </a:r>
            <a:r>
              <a:rPr lang="en-US" b="1" i="1" dirty="0" err="1" smtClean="0">
                <a:latin typeface="Times"/>
              </a:rPr>
              <a:t>maddəsi</a:t>
            </a:r>
            <a:r>
              <a:rPr lang="en-US" b="1" i="1" dirty="0" smtClean="0">
                <a:latin typeface="Times"/>
              </a:rPr>
              <a:t> </a:t>
            </a:r>
            <a:r>
              <a:rPr lang="en-US" b="1" i="1" dirty="0" err="1" smtClean="0">
                <a:latin typeface="Times"/>
              </a:rPr>
              <a:t>nöqteyi-nəzərindən</a:t>
            </a:r>
            <a:r>
              <a:rPr lang="en-US" b="1" i="1" dirty="0" smtClean="0">
                <a:latin typeface="Times"/>
              </a:rPr>
              <a:t> “tam </a:t>
            </a:r>
            <a:r>
              <a:rPr lang="en-US" b="1" i="1" dirty="0" err="1" smtClean="0">
                <a:latin typeface="Times"/>
              </a:rPr>
              <a:t>şübhəsiz</a:t>
            </a:r>
            <a:r>
              <a:rPr lang="en-US" b="1" i="1" dirty="0" smtClean="0">
                <a:latin typeface="Times"/>
              </a:rPr>
              <a:t>” </a:t>
            </a:r>
            <a:r>
              <a:rPr lang="en-US" b="1" i="1" dirty="0" err="1" smtClean="0">
                <a:latin typeface="Times"/>
              </a:rPr>
              <a:t>uyğun</a:t>
            </a:r>
            <a:r>
              <a:rPr lang="en-US" b="1" i="1" dirty="0" smtClean="0">
                <a:latin typeface="Times"/>
              </a:rPr>
              <a:t> </a:t>
            </a:r>
            <a:r>
              <a:rPr lang="en-US" b="1" i="1" dirty="0" err="1" smtClean="0">
                <a:latin typeface="Times"/>
              </a:rPr>
              <a:t>olmamasını</a:t>
            </a:r>
            <a:r>
              <a:rPr lang="en-US" b="1" i="1" dirty="0" smtClean="0">
                <a:latin typeface="Times"/>
              </a:rPr>
              <a:t> </a:t>
            </a:r>
            <a:r>
              <a:rPr lang="en-US" b="1" i="1" dirty="0" err="1" smtClean="0">
                <a:latin typeface="Times"/>
              </a:rPr>
              <a:t>müəyyən</a:t>
            </a:r>
            <a:r>
              <a:rPr lang="en-US" b="1" i="1" dirty="0" smtClean="0">
                <a:latin typeface="Times"/>
              </a:rPr>
              <a:t> </a:t>
            </a:r>
            <a:r>
              <a:rPr lang="en-US" b="1" i="1" dirty="0" err="1" smtClean="0">
                <a:latin typeface="Times"/>
              </a:rPr>
              <a:t>etmək</a:t>
            </a:r>
            <a:r>
              <a:rPr lang="en-US" b="1" i="1" dirty="0" smtClean="0">
                <a:latin typeface="Times"/>
              </a:rPr>
              <a:t> </a:t>
            </a:r>
            <a:r>
              <a:rPr lang="en-US" b="1" i="1" dirty="0" err="1" smtClean="0">
                <a:latin typeface="Times"/>
              </a:rPr>
              <a:t>mümkün</a:t>
            </a:r>
            <a:r>
              <a:rPr lang="en-US" b="1" i="1" dirty="0" smtClean="0">
                <a:latin typeface="Times"/>
              </a:rPr>
              <a:t> </a:t>
            </a:r>
            <a:r>
              <a:rPr lang="en-US" b="1" i="1" dirty="0" err="1" smtClean="0">
                <a:latin typeface="Times"/>
              </a:rPr>
              <a:t>olmamasına</a:t>
            </a:r>
            <a:r>
              <a:rPr lang="en-US" b="1" i="1" dirty="0" smtClean="0">
                <a:latin typeface="Times"/>
              </a:rPr>
              <a:t> </a:t>
            </a:r>
            <a:r>
              <a:rPr lang="en-US" b="1" i="1" dirty="0" err="1" smtClean="0">
                <a:latin typeface="Times"/>
              </a:rPr>
              <a:t>baxmayaraq</a:t>
            </a:r>
            <a:r>
              <a:rPr lang="en-US" b="1" i="1" dirty="0" smtClean="0">
                <a:latin typeface="Times"/>
              </a:rPr>
              <a:t> </a:t>
            </a:r>
            <a:r>
              <a:rPr lang="en-US" b="1" i="1" dirty="0" err="1" smtClean="0">
                <a:latin typeface="Times"/>
              </a:rPr>
              <a:t>Avropa</a:t>
            </a:r>
            <a:r>
              <a:rPr lang="en-US" b="1" i="1" dirty="0" smtClean="0">
                <a:latin typeface="Times"/>
              </a:rPr>
              <a:t> </a:t>
            </a:r>
            <a:r>
              <a:rPr lang="en-US" b="1" i="1" dirty="0" err="1" smtClean="0">
                <a:latin typeface="Times"/>
              </a:rPr>
              <a:t>Məhkəməsi</a:t>
            </a:r>
            <a:r>
              <a:rPr lang="en-US" b="1" i="1" dirty="0" smtClean="0">
                <a:latin typeface="Times"/>
              </a:rPr>
              <a:t> </a:t>
            </a:r>
            <a:r>
              <a:rPr lang="en-US" b="1" i="1" dirty="0" err="1" smtClean="0">
                <a:latin typeface="Times"/>
              </a:rPr>
              <a:t>qeyd</a:t>
            </a:r>
            <a:r>
              <a:rPr lang="en-US" b="1" i="1" dirty="0" smtClean="0">
                <a:latin typeface="Times"/>
              </a:rPr>
              <a:t> </a:t>
            </a:r>
            <a:r>
              <a:rPr lang="en-US" b="1" i="1" dirty="0" err="1" smtClean="0">
                <a:latin typeface="Times"/>
              </a:rPr>
              <a:t>edir</a:t>
            </a:r>
            <a:r>
              <a:rPr lang="en-US" b="1" i="1" dirty="0" smtClean="0">
                <a:latin typeface="Times"/>
              </a:rPr>
              <a:t> </a:t>
            </a:r>
            <a:r>
              <a:rPr lang="en-US" b="1" i="1" dirty="0" err="1" smtClean="0">
                <a:latin typeface="Times"/>
              </a:rPr>
              <a:t>ki</a:t>
            </a:r>
            <a:r>
              <a:rPr lang="en-US" b="1" i="1" dirty="0" smtClean="0">
                <a:latin typeface="Times"/>
              </a:rPr>
              <a:t>, </a:t>
            </a:r>
            <a:r>
              <a:rPr lang="en-US" b="1" i="1" dirty="0" err="1" smtClean="0">
                <a:latin typeface="Times"/>
              </a:rPr>
              <a:t>istintaq</a:t>
            </a:r>
            <a:r>
              <a:rPr lang="en-US" b="1" i="1" dirty="0" smtClean="0">
                <a:latin typeface="Times"/>
              </a:rPr>
              <a:t> </a:t>
            </a:r>
            <a:r>
              <a:rPr lang="en-US" b="1" i="1" dirty="0" err="1" smtClean="0">
                <a:latin typeface="Times"/>
              </a:rPr>
              <a:t>təcridxanasında</a:t>
            </a:r>
            <a:r>
              <a:rPr lang="en-US" b="1" i="1" dirty="0" smtClean="0">
                <a:latin typeface="Times"/>
              </a:rPr>
              <a:t> </a:t>
            </a:r>
            <a:r>
              <a:rPr lang="en-US" b="1" i="1" dirty="0" err="1" smtClean="0">
                <a:latin typeface="Times"/>
              </a:rPr>
              <a:t>həşəratların</a:t>
            </a:r>
            <a:r>
              <a:rPr lang="en-US" b="1" i="1" dirty="0" smtClean="0">
                <a:latin typeface="Times"/>
              </a:rPr>
              <a:t> </a:t>
            </a:r>
            <a:r>
              <a:rPr lang="en-US" b="1" i="1" dirty="0" err="1" smtClean="0">
                <a:latin typeface="Times"/>
              </a:rPr>
              <a:t>və</a:t>
            </a:r>
            <a:r>
              <a:rPr lang="en-US" b="1" i="1" dirty="0" smtClean="0">
                <a:latin typeface="Times"/>
              </a:rPr>
              <a:t> </a:t>
            </a:r>
            <a:r>
              <a:rPr lang="en-US" b="1" i="1" dirty="0" err="1" smtClean="0">
                <a:latin typeface="Times"/>
              </a:rPr>
              <a:t>gəmiricilərin</a:t>
            </a:r>
            <a:r>
              <a:rPr lang="en-US" b="1" i="1" dirty="0" smtClean="0">
                <a:latin typeface="Times"/>
              </a:rPr>
              <a:t> </a:t>
            </a:r>
            <a:r>
              <a:rPr lang="en-US" b="1" i="1" dirty="0" err="1" smtClean="0">
                <a:latin typeface="Times"/>
              </a:rPr>
              <a:t>olması</a:t>
            </a:r>
            <a:r>
              <a:rPr lang="en-US" b="1" i="1" dirty="0" smtClean="0">
                <a:latin typeface="Times"/>
              </a:rPr>
              <a:t>, </a:t>
            </a:r>
            <a:r>
              <a:rPr lang="en-US" b="1" i="1" dirty="0" err="1" smtClean="0">
                <a:latin typeface="Times"/>
              </a:rPr>
              <a:t>həmçinin</a:t>
            </a:r>
            <a:r>
              <a:rPr lang="en-US" b="1" i="1" dirty="0" smtClean="0">
                <a:latin typeface="Times"/>
              </a:rPr>
              <a:t> </a:t>
            </a:r>
            <a:r>
              <a:rPr lang="en-US" b="1" i="1" dirty="0" err="1" smtClean="0">
                <a:latin typeface="Times"/>
              </a:rPr>
              <a:t>orada</a:t>
            </a:r>
            <a:r>
              <a:rPr lang="en-US" b="1" i="1" dirty="0" smtClean="0">
                <a:latin typeface="Times"/>
              </a:rPr>
              <a:t> </a:t>
            </a:r>
            <a:r>
              <a:rPr lang="en-US" b="1" i="1" dirty="0" err="1" smtClean="0">
                <a:latin typeface="Times"/>
              </a:rPr>
              <a:t>olan</a:t>
            </a:r>
            <a:r>
              <a:rPr lang="en-US" b="1" i="1" dirty="0" smtClean="0">
                <a:latin typeface="Times"/>
              </a:rPr>
              <a:t> </a:t>
            </a:r>
            <a:r>
              <a:rPr lang="en-US" b="1" i="1" dirty="0" err="1" smtClean="0">
                <a:latin typeface="Times"/>
              </a:rPr>
              <a:t>sanitar-texniki</a:t>
            </a:r>
            <a:r>
              <a:rPr lang="en-US" b="1" i="1" dirty="0" smtClean="0">
                <a:latin typeface="Times"/>
              </a:rPr>
              <a:t> </a:t>
            </a:r>
            <a:r>
              <a:rPr lang="en-US" b="1" i="1" dirty="0" err="1" smtClean="0">
                <a:latin typeface="Times"/>
              </a:rPr>
              <a:t>avadanlığın</a:t>
            </a:r>
            <a:r>
              <a:rPr lang="en-US" b="1" i="1" dirty="0" smtClean="0">
                <a:latin typeface="Times"/>
              </a:rPr>
              <a:t> </a:t>
            </a:r>
            <a:r>
              <a:rPr lang="en-US" b="1" i="1" dirty="0" err="1" smtClean="0">
                <a:latin typeface="Times"/>
              </a:rPr>
              <a:t>yarımdağılmış</a:t>
            </a:r>
            <a:r>
              <a:rPr lang="en-US" b="1" i="1" dirty="0" smtClean="0">
                <a:latin typeface="Times"/>
              </a:rPr>
              <a:t> </a:t>
            </a:r>
            <a:r>
              <a:rPr lang="en-US" b="1" i="1" dirty="0" err="1" smtClean="0">
                <a:latin typeface="Times"/>
              </a:rPr>
              <a:t>vəziyyətdə</a:t>
            </a:r>
            <a:r>
              <a:rPr lang="en-US" b="1" i="1" dirty="0" smtClean="0">
                <a:latin typeface="Times"/>
              </a:rPr>
              <a:t> </a:t>
            </a:r>
            <a:r>
              <a:rPr lang="en-US" b="1" i="1" dirty="0" err="1" smtClean="0">
                <a:latin typeface="Times"/>
              </a:rPr>
              <a:t>olması</a:t>
            </a:r>
            <a:r>
              <a:rPr lang="en-US" b="1" i="1" dirty="0" smtClean="0">
                <a:latin typeface="Times"/>
              </a:rPr>
              <a:t> </a:t>
            </a:r>
            <a:r>
              <a:rPr lang="en-US" b="1" i="1" dirty="0" err="1" smtClean="0">
                <a:latin typeface="Times"/>
              </a:rPr>
              <a:t>kameraların</a:t>
            </a:r>
            <a:r>
              <a:rPr lang="en-US" b="1" i="1" dirty="0" smtClean="0">
                <a:latin typeface="Times"/>
              </a:rPr>
              <a:t> </a:t>
            </a:r>
            <a:r>
              <a:rPr lang="en-US" b="1" i="1" dirty="0" err="1" smtClean="0">
                <a:latin typeface="Times"/>
              </a:rPr>
              <a:t>məhbuslarla</a:t>
            </a:r>
            <a:r>
              <a:rPr lang="en-US" b="1" i="1" dirty="0" smtClean="0">
                <a:latin typeface="Times"/>
              </a:rPr>
              <a:t> </a:t>
            </a:r>
            <a:r>
              <a:rPr lang="en-US" b="1" i="1" dirty="0" err="1" smtClean="0">
                <a:latin typeface="Times"/>
              </a:rPr>
              <a:t>həddindən</a:t>
            </a:r>
            <a:r>
              <a:rPr lang="en-US" b="1" i="1" dirty="0" smtClean="0">
                <a:latin typeface="Times"/>
              </a:rPr>
              <a:t> </a:t>
            </a:r>
            <a:r>
              <a:rPr lang="en-US" b="1" i="1" dirty="0" err="1" smtClean="0">
                <a:latin typeface="Times"/>
              </a:rPr>
              <a:t>artıq</a:t>
            </a:r>
            <a:r>
              <a:rPr lang="en-US" b="1" i="1" dirty="0" smtClean="0">
                <a:latin typeface="Times"/>
              </a:rPr>
              <a:t> </a:t>
            </a:r>
            <a:r>
              <a:rPr lang="en-US" b="1" i="1" dirty="0" err="1" smtClean="0">
                <a:latin typeface="Times"/>
              </a:rPr>
              <a:t>dolu</a:t>
            </a:r>
            <a:r>
              <a:rPr lang="en-US" b="1" i="1" dirty="0" smtClean="0">
                <a:latin typeface="Times"/>
              </a:rPr>
              <a:t> </a:t>
            </a:r>
            <a:r>
              <a:rPr lang="en-US" b="1" i="1" dirty="0" err="1" smtClean="0">
                <a:latin typeface="Times"/>
              </a:rPr>
              <a:t>olması</a:t>
            </a:r>
            <a:r>
              <a:rPr lang="en-US" b="1" i="1" dirty="0" smtClean="0">
                <a:latin typeface="Times"/>
              </a:rPr>
              <a:t> </a:t>
            </a:r>
            <a:r>
              <a:rPr lang="en-US" b="1" i="1" dirty="0" err="1" smtClean="0">
                <a:latin typeface="Times"/>
              </a:rPr>
              <a:t>kimi</a:t>
            </a:r>
            <a:r>
              <a:rPr lang="en-US" b="1" i="1" dirty="0" smtClean="0">
                <a:latin typeface="Times"/>
              </a:rPr>
              <a:t> </a:t>
            </a:r>
            <a:r>
              <a:rPr lang="en-US" b="1" i="1" dirty="0" err="1" smtClean="0">
                <a:latin typeface="Times"/>
              </a:rPr>
              <a:t>əsas</a:t>
            </a:r>
            <a:r>
              <a:rPr lang="en-US" b="1" i="1" dirty="0" smtClean="0">
                <a:latin typeface="Times"/>
              </a:rPr>
              <a:t> </a:t>
            </a:r>
            <a:r>
              <a:rPr lang="en-US" b="1" i="1" dirty="0" err="1" smtClean="0">
                <a:latin typeface="Times"/>
              </a:rPr>
              <a:t>fakta</a:t>
            </a:r>
            <a:r>
              <a:rPr lang="en-US" b="1" i="1" dirty="0" smtClean="0">
                <a:latin typeface="Times"/>
              </a:rPr>
              <a:t> </a:t>
            </a:r>
            <a:r>
              <a:rPr lang="en-US" b="1" i="1" dirty="0" err="1" smtClean="0">
                <a:latin typeface="Times"/>
              </a:rPr>
              <a:t>mühüm</a:t>
            </a:r>
            <a:r>
              <a:rPr lang="en-US" b="1" i="1" dirty="0" smtClean="0">
                <a:latin typeface="Times"/>
              </a:rPr>
              <a:t> </a:t>
            </a:r>
            <a:r>
              <a:rPr lang="en-US" b="1" i="1" dirty="0" err="1" smtClean="0">
                <a:latin typeface="Times"/>
              </a:rPr>
              <a:t>bir</a:t>
            </a:r>
            <a:r>
              <a:rPr lang="en-US" b="1" i="1" dirty="0" smtClean="0">
                <a:latin typeface="Times"/>
              </a:rPr>
              <a:t> </a:t>
            </a:r>
            <a:r>
              <a:rPr lang="en-US" b="1" i="1" dirty="0" err="1" smtClean="0">
                <a:latin typeface="Times"/>
              </a:rPr>
              <a:t>əlavədir</a:t>
            </a:r>
            <a:r>
              <a:rPr lang="en-US" b="1" i="1" dirty="0" smtClean="0">
                <a:latin typeface="Times"/>
              </a:rPr>
              <a:t> </a:t>
            </a:r>
            <a:r>
              <a:rPr lang="en-US" b="1" i="1" dirty="0" err="1" smtClean="0">
                <a:latin typeface="Times"/>
              </a:rPr>
              <a:t>və</a:t>
            </a:r>
            <a:r>
              <a:rPr lang="en-US" b="1" i="1" dirty="0" smtClean="0">
                <a:latin typeface="Times"/>
              </a:rPr>
              <a:t> </a:t>
            </a:r>
            <a:r>
              <a:rPr lang="en-US" b="1" i="1" dirty="0" err="1" smtClean="0">
                <a:latin typeface="Times"/>
              </a:rPr>
              <a:t>onu</a:t>
            </a:r>
            <a:r>
              <a:rPr lang="en-US" b="1" i="1" dirty="0" smtClean="0">
                <a:latin typeface="Times"/>
              </a:rPr>
              <a:t> </a:t>
            </a:r>
            <a:r>
              <a:rPr lang="en-US" b="1" i="1" dirty="0" err="1" smtClean="0">
                <a:latin typeface="Times"/>
              </a:rPr>
              <a:t>göstərir</a:t>
            </a:r>
            <a:r>
              <a:rPr lang="en-US" b="1" i="1" dirty="0" smtClean="0">
                <a:latin typeface="Times"/>
              </a:rPr>
              <a:t> </a:t>
            </a:r>
            <a:r>
              <a:rPr lang="en-US" b="1" i="1" dirty="0" err="1" smtClean="0">
                <a:latin typeface="Times"/>
              </a:rPr>
              <a:t>ki</a:t>
            </a:r>
            <a:r>
              <a:rPr lang="en-US" b="1" i="1" dirty="0" smtClean="0">
                <a:latin typeface="Times"/>
              </a:rPr>
              <a:t>, </a:t>
            </a:r>
            <a:r>
              <a:rPr lang="en-US" b="1" i="1" dirty="0" err="1" smtClean="0">
                <a:latin typeface="Times"/>
              </a:rPr>
              <a:t>ərizəçinin</a:t>
            </a:r>
            <a:r>
              <a:rPr lang="en-US" b="1" i="1" dirty="0" smtClean="0">
                <a:latin typeface="Times"/>
              </a:rPr>
              <a:t> </a:t>
            </a:r>
            <a:r>
              <a:rPr lang="en-US" b="1" i="1" dirty="0" err="1" smtClean="0">
                <a:latin typeface="Times"/>
              </a:rPr>
              <a:t>həbsdə</a:t>
            </a:r>
            <a:r>
              <a:rPr lang="en-US" b="1" i="1" dirty="0" smtClean="0">
                <a:latin typeface="Times"/>
              </a:rPr>
              <a:t> </a:t>
            </a:r>
            <a:r>
              <a:rPr lang="en-US" b="1" i="1" dirty="0" err="1" smtClean="0">
                <a:latin typeface="Times"/>
              </a:rPr>
              <a:t>saxlanılması</a:t>
            </a:r>
            <a:r>
              <a:rPr lang="en-US" b="1" i="1" dirty="0" smtClean="0">
                <a:latin typeface="Times"/>
              </a:rPr>
              <a:t> </a:t>
            </a:r>
            <a:r>
              <a:rPr lang="en-US" b="1" i="1" dirty="0" err="1" smtClean="0">
                <a:latin typeface="Times"/>
              </a:rPr>
              <a:t>şəraiti</a:t>
            </a:r>
            <a:r>
              <a:rPr lang="en-US" b="1" i="1" dirty="0" smtClean="0">
                <a:latin typeface="Times"/>
              </a:rPr>
              <a:t> </a:t>
            </a:r>
            <a:r>
              <a:rPr lang="en-US" b="1" i="1" dirty="0" err="1" smtClean="0">
                <a:latin typeface="Times"/>
              </a:rPr>
              <a:t>Konvensiyanın</a:t>
            </a:r>
            <a:r>
              <a:rPr lang="en-US" b="1" i="1" dirty="0" smtClean="0">
                <a:latin typeface="Times"/>
              </a:rPr>
              <a:t> 3 </a:t>
            </a:r>
            <a:r>
              <a:rPr lang="en-US" b="1" i="1" dirty="0" err="1" smtClean="0">
                <a:latin typeface="Times"/>
              </a:rPr>
              <a:t>maddəsi</a:t>
            </a:r>
            <a:r>
              <a:rPr lang="en-US" b="1" i="1" dirty="0" smtClean="0">
                <a:latin typeface="Times"/>
              </a:rPr>
              <a:t> </a:t>
            </a:r>
            <a:r>
              <a:rPr lang="en-US" b="1" i="1" dirty="0" err="1" smtClean="0">
                <a:latin typeface="Times"/>
              </a:rPr>
              <a:t>ilə</a:t>
            </a:r>
            <a:r>
              <a:rPr lang="en-US" b="1" i="1" dirty="0" smtClean="0">
                <a:latin typeface="Times"/>
              </a:rPr>
              <a:t> </a:t>
            </a:r>
            <a:r>
              <a:rPr lang="en-US" b="1" i="1" dirty="0" err="1" smtClean="0">
                <a:latin typeface="Times"/>
              </a:rPr>
              <a:t>nəzərdə</a:t>
            </a:r>
            <a:r>
              <a:rPr lang="en-US" b="1" i="1" dirty="0" smtClean="0">
                <a:latin typeface="Times"/>
              </a:rPr>
              <a:t> </a:t>
            </a:r>
            <a:r>
              <a:rPr lang="en-US" b="1" i="1" dirty="0" err="1" smtClean="0">
                <a:latin typeface="Times"/>
              </a:rPr>
              <a:t>tutulmuş</a:t>
            </a:r>
            <a:r>
              <a:rPr lang="en-US" b="1" i="1" dirty="0" smtClean="0">
                <a:latin typeface="Times"/>
              </a:rPr>
              <a:t> </a:t>
            </a:r>
            <a:r>
              <a:rPr lang="en-US" b="1" i="1" dirty="0" err="1" smtClean="0">
                <a:latin typeface="Times"/>
              </a:rPr>
              <a:t>şərtlərdən</a:t>
            </a:r>
            <a:r>
              <a:rPr lang="en-US" b="1" i="1" dirty="0" smtClean="0">
                <a:latin typeface="Times"/>
              </a:rPr>
              <a:t> </a:t>
            </a:r>
            <a:r>
              <a:rPr lang="en-US" b="1" i="1" dirty="0" err="1" smtClean="0">
                <a:latin typeface="Times"/>
              </a:rPr>
              <a:t>kənara</a:t>
            </a:r>
            <a:r>
              <a:rPr lang="en-US" b="1" i="1" dirty="0" smtClean="0">
                <a:latin typeface="Times"/>
              </a:rPr>
              <a:t> </a:t>
            </a:r>
            <a:r>
              <a:rPr lang="en-US" b="1" i="1" dirty="0" err="1" smtClean="0">
                <a:latin typeface="Times"/>
              </a:rPr>
              <a:t>çıxırdı</a:t>
            </a:r>
            <a:r>
              <a:rPr lang="en-US" b="1" i="1" dirty="0" smtClean="0">
                <a:latin typeface="Times"/>
              </a:rPr>
              <a:t>.</a:t>
            </a:r>
          </a:p>
          <a:p>
            <a:pPr algn="just">
              <a:buNone/>
            </a:pPr>
            <a:r>
              <a:rPr lang="en-US" b="1" i="1" dirty="0" smtClean="0">
                <a:solidFill>
                  <a:srgbClr val="FF0000"/>
                </a:solidFill>
                <a:latin typeface="Times"/>
              </a:rPr>
              <a:t>   “</a:t>
            </a:r>
            <a:r>
              <a:rPr lang="en-US" b="1" i="1" dirty="0" err="1" smtClean="0">
                <a:solidFill>
                  <a:srgbClr val="FF0000"/>
                </a:solidFill>
                <a:latin typeface="Times"/>
              </a:rPr>
              <a:t>Novoselov</a:t>
            </a:r>
            <a:r>
              <a:rPr lang="en-US" b="1" i="1" dirty="0" smtClean="0">
                <a:solidFill>
                  <a:srgbClr val="FF0000"/>
                </a:solidFill>
                <a:latin typeface="Times"/>
              </a:rPr>
              <a:t> </a:t>
            </a:r>
            <a:r>
              <a:rPr lang="en-US" b="1" i="1" dirty="0" err="1" smtClean="0">
                <a:solidFill>
                  <a:srgbClr val="FF0000"/>
                </a:solidFill>
                <a:latin typeface="Times"/>
              </a:rPr>
              <a:t>Rusiya</a:t>
            </a:r>
            <a:r>
              <a:rPr lang="en-US" b="1" i="1" dirty="0" smtClean="0">
                <a:solidFill>
                  <a:srgbClr val="FF0000"/>
                </a:solidFill>
                <a:latin typeface="Times"/>
              </a:rPr>
              <a:t> </a:t>
            </a:r>
            <a:r>
              <a:rPr lang="en-US" b="1" i="1" dirty="0" err="1" smtClean="0">
                <a:solidFill>
                  <a:srgbClr val="FF0000"/>
                </a:solidFill>
                <a:latin typeface="Times"/>
              </a:rPr>
              <a:t>Federasiyasına</a:t>
            </a:r>
            <a:r>
              <a:rPr lang="en-US" b="1" i="1" dirty="0" smtClean="0">
                <a:solidFill>
                  <a:srgbClr val="FF0000"/>
                </a:solidFill>
                <a:latin typeface="Times"/>
              </a:rPr>
              <a:t> </a:t>
            </a:r>
            <a:r>
              <a:rPr lang="en-US" b="1" i="1" dirty="0" err="1" smtClean="0">
                <a:solidFill>
                  <a:srgbClr val="FF0000"/>
                </a:solidFill>
                <a:latin typeface="Times"/>
              </a:rPr>
              <a:t>qarşı</a:t>
            </a:r>
            <a:r>
              <a:rPr lang="en-US" b="1" i="1" dirty="0" smtClean="0">
                <a:solidFill>
                  <a:srgbClr val="FF0000"/>
                </a:solidFill>
                <a:latin typeface="Times"/>
              </a:rPr>
              <a:t>” (2005)</a:t>
            </a:r>
            <a:endParaRPr lang="ru-RU" b="1" i="1" dirty="0">
              <a:solidFill>
                <a:srgbClr val="FF0000"/>
              </a:solidFill>
              <a:latin typeface="Times"/>
            </a:endParaRPr>
          </a:p>
        </p:txBody>
      </p:sp>
      <p:sp>
        <p:nvSpPr>
          <p:cNvPr id="4" name="Номер слайда 3"/>
          <p:cNvSpPr>
            <a:spLocks noGrp="1"/>
          </p:cNvSpPr>
          <p:nvPr>
            <p:ph type="sldNum" sz="quarter" idx="12"/>
          </p:nvPr>
        </p:nvSpPr>
        <p:spPr/>
        <p:txBody>
          <a:bodyPr/>
          <a:lstStyle/>
          <a:p>
            <a:fld id="{C1CEBA4E-B37C-43E9-9A33-1EC189B019E1}" type="slidenum">
              <a:rPr lang="ru-RU" smtClean="0"/>
              <a:pPr/>
              <a:t>10</a:t>
            </a:fld>
            <a:endParaRPr lang="ru-RU"/>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214290"/>
            <a:ext cx="8586790" cy="6429420"/>
          </a:xfrm>
        </p:spPr>
        <p:txBody>
          <a:bodyPr>
            <a:normAutofit fontScale="62500" lnSpcReduction="20000"/>
          </a:bodyPr>
          <a:lstStyle/>
          <a:p>
            <a:pPr algn="just"/>
            <a:r>
              <a:rPr lang="az-Latn-AZ" sz="3800" i="1" dirty="0" smtClean="0">
                <a:latin typeface="Times"/>
              </a:rPr>
              <a:t>CPT</a:t>
            </a:r>
            <a:r>
              <a:rPr lang="en-US" sz="3800" i="1" dirty="0" smtClean="0">
                <a:latin typeface="Times"/>
              </a:rPr>
              <a:t>, </a:t>
            </a:r>
            <a:r>
              <a:rPr lang="en-US" sz="3800" i="1" dirty="0" err="1" smtClean="0">
                <a:latin typeface="Times"/>
              </a:rPr>
              <a:t>həmçinin</a:t>
            </a:r>
            <a:r>
              <a:rPr lang="en-US" sz="3800" i="1" dirty="0" smtClean="0">
                <a:latin typeface="Times"/>
              </a:rPr>
              <a:t> 24 </a:t>
            </a:r>
            <a:r>
              <a:rPr lang="en-US" sz="3800" i="1" dirty="0" err="1" smtClean="0">
                <a:latin typeface="Times"/>
              </a:rPr>
              <a:t>saat</a:t>
            </a:r>
            <a:r>
              <a:rPr lang="en-US" sz="3800" i="1" dirty="0" smtClean="0">
                <a:latin typeface="Times"/>
              </a:rPr>
              <a:t> </a:t>
            </a:r>
            <a:r>
              <a:rPr lang="en-US" sz="3800" i="1" dirty="0" err="1" smtClean="0">
                <a:latin typeface="Times"/>
              </a:rPr>
              <a:t>və</a:t>
            </a:r>
            <a:r>
              <a:rPr lang="en-US" sz="3800" i="1" dirty="0" smtClean="0">
                <a:latin typeface="Times"/>
              </a:rPr>
              <a:t> </a:t>
            </a:r>
            <a:r>
              <a:rPr lang="en-US" sz="3800" i="1" dirty="0" err="1" smtClean="0">
                <a:latin typeface="Times"/>
              </a:rPr>
              <a:t>ya</a:t>
            </a:r>
            <a:r>
              <a:rPr lang="en-US" sz="3800" i="1" dirty="0" smtClean="0">
                <a:latin typeface="Times"/>
              </a:rPr>
              <a:t> </a:t>
            </a:r>
            <a:r>
              <a:rPr lang="en-US" sz="3800" i="1" dirty="0" err="1" smtClean="0">
                <a:latin typeface="Times"/>
              </a:rPr>
              <a:t>daha</a:t>
            </a:r>
            <a:r>
              <a:rPr lang="en-US" sz="3800" i="1" dirty="0" smtClean="0">
                <a:latin typeface="Times"/>
              </a:rPr>
              <a:t> </a:t>
            </a:r>
            <a:r>
              <a:rPr lang="en-US" sz="3800" i="1" dirty="0" err="1" smtClean="0">
                <a:latin typeface="Times"/>
              </a:rPr>
              <a:t>çox</a:t>
            </a:r>
            <a:r>
              <a:rPr lang="en-US" sz="3800" i="1" dirty="0" smtClean="0">
                <a:latin typeface="Times"/>
              </a:rPr>
              <a:t> polis </a:t>
            </a:r>
            <a:r>
              <a:rPr lang="en-US" sz="3800" i="1" dirty="0" err="1" smtClean="0">
                <a:latin typeface="Times"/>
              </a:rPr>
              <a:t>nəzarətində</a:t>
            </a:r>
            <a:r>
              <a:rPr lang="en-US" sz="3800" i="1" dirty="0" smtClean="0">
                <a:latin typeface="Times"/>
              </a:rPr>
              <a:t> </a:t>
            </a:r>
            <a:r>
              <a:rPr lang="en-US" sz="3800" i="1" dirty="0" err="1" smtClean="0">
                <a:latin typeface="Times"/>
              </a:rPr>
              <a:t>saxlanılan</a:t>
            </a:r>
            <a:r>
              <a:rPr lang="en-US" sz="3800" i="1" dirty="0" smtClean="0">
                <a:latin typeface="Times"/>
              </a:rPr>
              <a:t> </a:t>
            </a:r>
            <a:r>
              <a:rPr lang="en-US" sz="3800" i="1" dirty="0" err="1" smtClean="0">
                <a:latin typeface="Times"/>
              </a:rPr>
              <a:t>şəxslərin</a:t>
            </a:r>
            <a:r>
              <a:rPr lang="en-US" sz="3800" i="1" dirty="0" smtClean="0">
                <a:latin typeface="Times"/>
              </a:rPr>
              <a:t> </a:t>
            </a:r>
            <a:r>
              <a:rPr lang="en-US" sz="3800" i="1" dirty="0" err="1" smtClean="0">
                <a:latin typeface="Times"/>
              </a:rPr>
              <a:t>hər</a:t>
            </a:r>
            <a:r>
              <a:rPr lang="en-US" sz="3800" i="1" dirty="0" smtClean="0">
                <a:latin typeface="Times"/>
              </a:rPr>
              <a:t> </a:t>
            </a:r>
            <a:r>
              <a:rPr lang="en-US" sz="3800" i="1" dirty="0" err="1" smtClean="0">
                <a:latin typeface="Times"/>
              </a:rPr>
              <a:t>gün</a:t>
            </a:r>
            <a:r>
              <a:rPr lang="en-US" sz="3800" i="1" dirty="0" smtClean="0">
                <a:latin typeface="Times"/>
              </a:rPr>
              <a:t> </a:t>
            </a:r>
            <a:r>
              <a:rPr lang="en-US" sz="3800" i="1" dirty="0" err="1" smtClean="0">
                <a:latin typeface="Times"/>
              </a:rPr>
              <a:t>açıq</a:t>
            </a:r>
            <a:r>
              <a:rPr lang="en-US" sz="3800" i="1" dirty="0" smtClean="0">
                <a:latin typeface="Times"/>
              </a:rPr>
              <a:t> </a:t>
            </a:r>
            <a:r>
              <a:rPr lang="en-US" sz="3800" i="1" dirty="0" err="1" smtClean="0">
                <a:latin typeface="Times"/>
              </a:rPr>
              <a:t>havaya</a:t>
            </a:r>
            <a:r>
              <a:rPr lang="en-US" sz="3800" i="1" dirty="0" smtClean="0">
                <a:latin typeface="Times"/>
              </a:rPr>
              <a:t> </a:t>
            </a:r>
            <a:r>
              <a:rPr lang="en-US" sz="3800" i="1" dirty="0" err="1" smtClean="0">
                <a:latin typeface="Times"/>
              </a:rPr>
              <a:t>çıxa</a:t>
            </a:r>
            <a:r>
              <a:rPr lang="en-US" sz="3800" i="1" dirty="0" smtClean="0">
                <a:latin typeface="Times"/>
              </a:rPr>
              <a:t> </a:t>
            </a:r>
            <a:r>
              <a:rPr lang="en-US" sz="3800" i="1" dirty="0" err="1" smtClean="0">
                <a:latin typeface="Times"/>
              </a:rPr>
              <a:t>bilməsinin</a:t>
            </a:r>
            <a:r>
              <a:rPr lang="en-US" sz="3800" i="1" dirty="0" smtClean="0">
                <a:latin typeface="Times"/>
              </a:rPr>
              <a:t> </a:t>
            </a:r>
            <a:r>
              <a:rPr lang="en-US" sz="3800" i="1" dirty="0" err="1" smtClean="0">
                <a:latin typeface="Times"/>
              </a:rPr>
              <a:t>də</a:t>
            </a:r>
            <a:r>
              <a:rPr lang="en-US" sz="3800" i="1" dirty="0" smtClean="0">
                <a:latin typeface="Times"/>
              </a:rPr>
              <a:t> </a:t>
            </a:r>
            <a:r>
              <a:rPr lang="en-US" sz="3800" i="1" dirty="0" err="1" smtClean="0">
                <a:latin typeface="Times"/>
              </a:rPr>
              <a:t>mümkün</a:t>
            </a:r>
            <a:r>
              <a:rPr lang="en-US" sz="3800" i="1" dirty="0" smtClean="0">
                <a:latin typeface="Times"/>
              </a:rPr>
              <a:t> </a:t>
            </a:r>
            <a:r>
              <a:rPr lang="en-US" sz="3800" i="1" dirty="0" err="1" smtClean="0">
                <a:latin typeface="Times"/>
              </a:rPr>
              <a:t>qədər</a:t>
            </a:r>
            <a:r>
              <a:rPr lang="en-US" sz="3800" i="1" dirty="0" smtClean="0">
                <a:latin typeface="Times"/>
              </a:rPr>
              <a:t> </a:t>
            </a:r>
            <a:r>
              <a:rPr lang="en-US" sz="3800" i="1" dirty="0" err="1" smtClean="0">
                <a:latin typeface="Times"/>
              </a:rPr>
              <a:t>təmin</a:t>
            </a:r>
            <a:r>
              <a:rPr lang="en-US" sz="3800" i="1" dirty="0" smtClean="0">
                <a:latin typeface="Times"/>
              </a:rPr>
              <a:t> </a:t>
            </a:r>
            <a:r>
              <a:rPr lang="en-US" sz="3800" i="1" dirty="0" err="1" smtClean="0">
                <a:latin typeface="Times"/>
              </a:rPr>
              <a:t>edilməsini</a:t>
            </a:r>
            <a:r>
              <a:rPr lang="en-US" sz="3800" i="1" dirty="0" smtClean="0">
                <a:latin typeface="Times"/>
              </a:rPr>
              <a:t> </a:t>
            </a:r>
            <a:r>
              <a:rPr lang="en-US" sz="3800" i="1" dirty="0" err="1" smtClean="0">
                <a:latin typeface="Times"/>
              </a:rPr>
              <a:t>dəstəkləyir</a:t>
            </a:r>
            <a:r>
              <a:rPr lang="en-US" sz="3800" i="1" dirty="0" smtClean="0">
                <a:latin typeface="Times"/>
              </a:rPr>
              <a:t>.</a:t>
            </a:r>
            <a:endParaRPr lang="az-Latn-AZ" sz="3800" i="1" dirty="0" smtClean="0">
              <a:latin typeface="Times"/>
            </a:endParaRPr>
          </a:p>
          <a:p>
            <a:pPr algn="just">
              <a:buNone/>
            </a:pPr>
            <a:endParaRPr lang="az-Latn-AZ" sz="3600" i="1" dirty="0" smtClean="0">
              <a:latin typeface="Times"/>
            </a:endParaRPr>
          </a:p>
          <a:p>
            <a:pPr algn="just">
              <a:buNone/>
            </a:pPr>
            <a:r>
              <a:rPr lang="az-Latn-AZ" sz="3600" b="1" i="1" dirty="0" smtClean="0">
                <a:latin typeface="Times"/>
              </a:rPr>
              <a:t>     </a:t>
            </a:r>
            <a:r>
              <a:rPr lang="az-Latn-AZ" sz="3600" b="1" i="1" u="sng" dirty="0" smtClean="0">
                <a:solidFill>
                  <a:srgbClr val="C00000"/>
                </a:solidFill>
                <a:latin typeface="Times"/>
              </a:rPr>
              <a:t>“Antropov Rusiyaya qarşı iş”də </a:t>
            </a:r>
          </a:p>
          <a:p>
            <a:pPr algn="just"/>
            <a:r>
              <a:rPr lang="az-Latn-AZ" sz="3600" i="1" dirty="0" smtClean="0">
                <a:latin typeface="Times"/>
              </a:rPr>
              <a:t>CPT-nin </a:t>
            </a:r>
            <a:r>
              <a:rPr lang="en-US" sz="3600" i="1" dirty="0" err="1" smtClean="0">
                <a:latin typeface="Times"/>
              </a:rPr>
              <a:t>Rusiya</a:t>
            </a:r>
            <a:r>
              <a:rPr lang="en-US" sz="3600" i="1" dirty="0" smtClean="0">
                <a:latin typeface="Times"/>
              </a:rPr>
              <a:t> </a:t>
            </a:r>
            <a:r>
              <a:rPr lang="en-US" sz="3600" i="1" dirty="0" err="1" smtClean="0">
                <a:latin typeface="Times"/>
              </a:rPr>
              <a:t>Hökumətinə</a:t>
            </a:r>
            <a:r>
              <a:rPr lang="en-US" sz="3600" i="1" dirty="0" smtClean="0">
                <a:latin typeface="Times"/>
              </a:rPr>
              <a:t> </a:t>
            </a:r>
            <a:r>
              <a:rPr lang="en-US" sz="3600" i="1" dirty="0" err="1" smtClean="0">
                <a:latin typeface="Times"/>
              </a:rPr>
              <a:t>müvəqqəti</a:t>
            </a:r>
            <a:r>
              <a:rPr lang="en-US" sz="3600" i="1" dirty="0" smtClean="0">
                <a:latin typeface="Times"/>
              </a:rPr>
              <a:t> </a:t>
            </a:r>
            <a:r>
              <a:rPr lang="en-US" sz="3600" i="1" dirty="0" err="1" smtClean="0">
                <a:latin typeface="Times"/>
              </a:rPr>
              <a:t>saxlanma</a:t>
            </a:r>
            <a:r>
              <a:rPr lang="en-US" sz="3600" i="1" dirty="0" smtClean="0">
                <a:latin typeface="Times"/>
              </a:rPr>
              <a:t> </a:t>
            </a:r>
            <a:r>
              <a:rPr lang="en-US" sz="3600" i="1" dirty="0" err="1" smtClean="0">
                <a:latin typeface="Times"/>
              </a:rPr>
              <a:t>təcridxanalarında</a:t>
            </a:r>
            <a:r>
              <a:rPr lang="az-Latn-AZ" sz="3600" i="1" dirty="0" smtClean="0">
                <a:latin typeface="Times"/>
              </a:rPr>
              <a:t> </a:t>
            </a:r>
            <a:r>
              <a:rPr lang="en-US" sz="3600" i="1" dirty="0" err="1" smtClean="0">
                <a:latin typeface="Times"/>
              </a:rPr>
              <a:t>və</a:t>
            </a:r>
            <a:r>
              <a:rPr lang="en-US" sz="3600" i="1" dirty="0" smtClean="0">
                <a:latin typeface="Times"/>
              </a:rPr>
              <a:t> </a:t>
            </a:r>
            <a:r>
              <a:rPr lang="en-US" sz="3600" i="1" dirty="0" err="1" smtClean="0">
                <a:latin typeface="Times"/>
              </a:rPr>
              <a:t>istintaq</a:t>
            </a:r>
            <a:r>
              <a:rPr lang="en-US" sz="3600" i="1" dirty="0" smtClean="0">
                <a:latin typeface="Times"/>
              </a:rPr>
              <a:t> </a:t>
            </a:r>
            <a:r>
              <a:rPr lang="en-US" sz="3600" i="1" dirty="0" err="1" smtClean="0">
                <a:latin typeface="Times"/>
              </a:rPr>
              <a:t>təcridxanalarında</a:t>
            </a:r>
            <a:r>
              <a:rPr lang="en-US" sz="3600" i="1" dirty="0" smtClean="0">
                <a:latin typeface="Times"/>
              </a:rPr>
              <a:t> </a:t>
            </a:r>
            <a:r>
              <a:rPr lang="en-US" sz="3600" i="1" dirty="0" err="1" smtClean="0">
                <a:latin typeface="Times"/>
              </a:rPr>
              <a:t>saxlanma</a:t>
            </a:r>
            <a:r>
              <a:rPr lang="en-US" sz="3600" i="1" dirty="0" smtClean="0">
                <a:latin typeface="Times"/>
              </a:rPr>
              <a:t> </a:t>
            </a:r>
            <a:r>
              <a:rPr lang="en-US" sz="3600" i="1" dirty="0" err="1" smtClean="0">
                <a:latin typeface="Times"/>
              </a:rPr>
              <a:t>şəraitinə</a:t>
            </a:r>
            <a:r>
              <a:rPr lang="en-US" sz="3600" i="1" dirty="0" smtClean="0">
                <a:latin typeface="Times"/>
              </a:rPr>
              <a:t> </a:t>
            </a:r>
            <a:r>
              <a:rPr lang="en-US" sz="3600" i="1" dirty="0" err="1" smtClean="0">
                <a:latin typeface="Times"/>
              </a:rPr>
              <a:t>və</a:t>
            </a:r>
            <a:r>
              <a:rPr lang="en-US" sz="3600" i="1" dirty="0" smtClean="0">
                <a:latin typeface="Times"/>
              </a:rPr>
              <a:t> </a:t>
            </a:r>
            <a:r>
              <a:rPr lang="en-US" sz="3600" i="1" dirty="0" err="1" smtClean="0">
                <a:latin typeface="Times"/>
              </a:rPr>
              <a:t>şikayət</a:t>
            </a:r>
            <a:r>
              <a:rPr lang="en-US" sz="3600" i="1" dirty="0" smtClean="0">
                <a:latin typeface="Times"/>
              </a:rPr>
              <a:t> </a:t>
            </a:r>
            <a:r>
              <a:rPr lang="en-US" sz="3600" i="1" dirty="0" err="1" smtClean="0">
                <a:latin typeface="Times"/>
              </a:rPr>
              <a:t>prosedurlarına</a:t>
            </a:r>
            <a:r>
              <a:rPr lang="en-US" sz="3600" i="1" dirty="0" smtClean="0">
                <a:latin typeface="Times"/>
              </a:rPr>
              <a:t> aid</a:t>
            </a:r>
            <a:r>
              <a:rPr lang="az-Latn-AZ" sz="3600" i="1" dirty="0" smtClean="0">
                <a:latin typeface="Times"/>
              </a:rPr>
              <a:t> </a:t>
            </a:r>
            <a:r>
              <a:rPr lang="en-US" sz="3600" i="1" dirty="0" err="1" smtClean="0">
                <a:latin typeface="Times"/>
              </a:rPr>
              <a:t>məruzəsində</a:t>
            </a:r>
            <a:r>
              <a:rPr lang="en-US" sz="3600" i="1" dirty="0" smtClean="0">
                <a:latin typeface="Times"/>
              </a:rPr>
              <a:t> (CPT/</a:t>
            </a:r>
            <a:r>
              <a:rPr lang="en-US" sz="3600" i="1" dirty="0" err="1" smtClean="0">
                <a:latin typeface="Times"/>
              </a:rPr>
              <a:t>İnf</a:t>
            </a:r>
            <a:r>
              <a:rPr lang="en-US" sz="3600" i="1" dirty="0" smtClean="0">
                <a:latin typeface="Times"/>
              </a:rPr>
              <a:t> (2003) 30) </a:t>
            </a:r>
            <a:r>
              <a:rPr lang="en-US" sz="3600" i="1" dirty="0" err="1" smtClean="0">
                <a:latin typeface="Times"/>
              </a:rPr>
              <a:t>aşağıdakı</a:t>
            </a:r>
            <a:r>
              <a:rPr lang="en-US" sz="3600" i="1" dirty="0" smtClean="0">
                <a:latin typeface="Times"/>
              </a:rPr>
              <a:t> </a:t>
            </a:r>
            <a:r>
              <a:rPr lang="en-US" sz="3600" i="1" dirty="0" err="1" smtClean="0">
                <a:latin typeface="Times"/>
              </a:rPr>
              <a:t>məlumat</a:t>
            </a:r>
            <a:r>
              <a:rPr lang="en-US" sz="3600" i="1" dirty="0" smtClean="0">
                <a:latin typeface="Times"/>
              </a:rPr>
              <a:t> </a:t>
            </a:r>
            <a:r>
              <a:rPr lang="en-US" sz="3600" i="1" dirty="0" err="1" smtClean="0">
                <a:latin typeface="Times"/>
              </a:rPr>
              <a:t>verilmişdir</a:t>
            </a:r>
            <a:r>
              <a:rPr lang="en-US" sz="3600" i="1" dirty="0" smtClean="0">
                <a:latin typeface="Times"/>
              </a:rPr>
              <a:t>:</a:t>
            </a:r>
            <a:r>
              <a:rPr lang="az-Latn-AZ" sz="3600" i="1" dirty="0" smtClean="0">
                <a:latin typeface="Times"/>
              </a:rPr>
              <a:t> </a:t>
            </a:r>
          </a:p>
          <a:p>
            <a:pPr algn="just">
              <a:buNone/>
            </a:pPr>
            <a:r>
              <a:rPr lang="az-Latn-AZ" sz="3600" i="1" dirty="0" smtClean="0">
                <a:latin typeface="Times"/>
              </a:rPr>
              <a:t>     - </a:t>
            </a:r>
            <a:r>
              <a:rPr lang="en-US" sz="3600" i="1" dirty="0" err="1" smtClean="0">
                <a:latin typeface="Times"/>
              </a:rPr>
              <a:t>cinayətin</a:t>
            </a:r>
            <a:r>
              <a:rPr lang="en-US" sz="3600" i="1" dirty="0" smtClean="0">
                <a:latin typeface="Times"/>
              </a:rPr>
              <a:t> </a:t>
            </a:r>
            <a:r>
              <a:rPr lang="en-US" sz="3600" i="1" dirty="0" err="1" smtClean="0">
                <a:latin typeface="Times"/>
              </a:rPr>
              <a:t>törədilməsində</a:t>
            </a:r>
            <a:r>
              <a:rPr lang="en-US" sz="3600" i="1" dirty="0" smtClean="0">
                <a:latin typeface="Times"/>
              </a:rPr>
              <a:t> </a:t>
            </a:r>
            <a:r>
              <a:rPr lang="en-US" sz="3600" i="1" dirty="0" err="1" smtClean="0">
                <a:latin typeface="Times"/>
              </a:rPr>
              <a:t>şübhəli</a:t>
            </a:r>
            <a:r>
              <a:rPr lang="en-US" sz="3600" i="1" dirty="0" smtClean="0">
                <a:latin typeface="Times"/>
              </a:rPr>
              <a:t> </a:t>
            </a:r>
            <a:r>
              <a:rPr lang="en-US" sz="3600" i="1" dirty="0" err="1" smtClean="0">
                <a:latin typeface="Times"/>
              </a:rPr>
              <a:t>bilinənlər</a:t>
            </a:r>
            <a:r>
              <a:rPr lang="en-US" sz="3600" i="1" dirty="0" smtClean="0">
                <a:latin typeface="Times"/>
              </a:rPr>
              <a:t> </a:t>
            </a:r>
            <a:r>
              <a:rPr lang="en-US" sz="3600" i="1" dirty="0" err="1" smtClean="0">
                <a:latin typeface="Times"/>
              </a:rPr>
              <a:t>üçün</a:t>
            </a:r>
            <a:r>
              <a:rPr lang="en-US" sz="3600" i="1" dirty="0" smtClean="0">
                <a:latin typeface="Times"/>
              </a:rPr>
              <a:t> </a:t>
            </a:r>
            <a:r>
              <a:rPr lang="en-US" sz="3600" i="1" dirty="0" err="1" smtClean="0">
                <a:latin typeface="Times"/>
              </a:rPr>
              <a:t>müvəqqəti</a:t>
            </a:r>
            <a:r>
              <a:rPr lang="en-US" sz="3600" i="1" dirty="0" smtClean="0">
                <a:latin typeface="Times"/>
              </a:rPr>
              <a:t> </a:t>
            </a:r>
            <a:r>
              <a:rPr lang="en-US" sz="3600" i="1" dirty="0" err="1" smtClean="0">
                <a:latin typeface="Times"/>
              </a:rPr>
              <a:t>saxlanma</a:t>
            </a:r>
            <a:r>
              <a:rPr lang="az-Latn-AZ" sz="3600" i="1" dirty="0" smtClean="0">
                <a:latin typeface="Times"/>
              </a:rPr>
              <a:t> </a:t>
            </a:r>
            <a:r>
              <a:rPr lang="en-US" sz="3600" i="1" dirty="0" err="1" smtClean="0">
                <a:latin typeface="Times"/>
              </a:rPr>
              <a:t>təcridxanaları</a:t>
            </a:r>
            <a:r>
              <a:rPr lang="en-US" sz="3600" i="1" dirty="0" smtClean="0">
                <a:latin typeface="Times"/>
              </a:rPr>
              <a:t> (MST)</a:t>
            </a:r>
            <a:r>
              <a:rPr lang="az-Latn-AZ" sz="3600" i="1" dirty="0" smtClean="0">
                <a:latin typeface="Times"/>
              </a:rPr>
              <a:t> </a:t>
            </a:r>
            <a:r>
              <a:rPr lang="en-US" sz="3600" i="1" dirty="0" smtClean="0">
                <a:latin typeface="Times"/>
              </a:rPr>
              <a:t> </a:t>
            </a:r>
            <a:r>
              <a:rPr lang="en-US" sz="3600" i="1" dirty="0" err="1" smtClean="0">
                <a:latin typeface="Times"/>
              </a:rPr>
              <a:t>Daxili</a:t>
            </a:r>
            <a:r>
              <a:rPr lang="en-US" sz="3600" i="1" dirty="0" smtClean="0">
                <a:latin typeface="Times"/>
              </a:rPr>
              <a:t> </a:t>
            </a:r>
            <a:r>
              <a:rPr lang="en-US" sz="3600" i="1" dirty="0" err="1" smtClean="0">
                <a:latin typeface="Times"/>
              </a:rPr>
              <a:t>işlər</a:t>
            </a:r>
            <a:r>
              <a:rPr lang="en-US" sz="3600" i="1" dirty="0" smtClean="0">
                <a:latin typeface="Times"/>
              </a:rPr>
              <a:t> </a:t>
            </a:r>
            <a:r>
              <a:rPr lang="en-US" sz="3600" i="1" dirty="0" err="1" smtClean="0">
                <a:latin typeface="Times"/>
              </a:rPr>
              <a:t>orqanlarının</a:t>
            </a:r>
            <a:r>
              <a:rPr lang="en-US" sz="3600" i="1" dirty="0" smtClean="0">
                <a:latin typeface="Times"/>
              </a:rPr>
              <a:t> </a:t>
            </a:r>
            <a:r>
              <a:rPr lang="en-US" sz="3600" i="1" dirty="0" err="1" smtClean="0">
                <a:latin typeface="Times"/>
              </a:rPr>
              <a:t>şübhəli</a:t>
            </a:r>
            <a:r>
              <a:rPr lang="en-US" sz="3600" i="1" dirty="0" smtClean="0">
                <a:latin typeface="Times"/>
              </a:rPr>
              <a:t> </a:t>
            </a:r>
            <a:r>
              <a:rPr lang="en-US" sz="3600" i="1" dirty="0" err="1" smtClean="0">
                <a:latin typeface="Times"/>
              </a:rPr>
              <a:t>və</a:t>
            </a:r>
            <a:r>
              <a:rPr lang="en-US" sz="3600" i="1" dirty="0" smtClean="0">
                <a:latin typeface="Times"/>
              </a:rPr>
              <a:t> </a:t>
            </a:r>
            <a:r>
              <a:rPr lang="en-US" sz="3600" i="1" dirty="0" err="1" smtClean="0">
                <a:latin typeface="Times"/>
              </a:rPr>
              <a:t>təqsirləndirilən</a:t>
            </a:r>
            <a:r>
              <a:rPr lang="en-US" sz="3600" i="1" dirty="0" smtClean="0">
                <a:latin typeface="Times"/>
              </a:rPr>
              <a:t> </a:t>
            </a:r>
            <a:r>
              <a:rPr lang="en-US" sz="3600" i="1" dirty="0" err="1" smtClean="0">
                <a:latin typeface="Times"/>
              </a:rPr>
              <a:t>şəxslərin</a:t>
            </a:r>
            <a:r>
              <a:rPr lang="en-US" sz="3600" i="1" dirty="0" smtClean="0">
                <a:latin typeface="Times"/>
              </a:rPr>
              <a:t> </a:t>
            </a:r>
            <a:r>
              <a:rPr lang="en-US" sz="3600" i="1" dirty="0" err="1" smtClean="0">
                <a:latin typeface="Times"/>
              </a:rPr>
              <a:t>müvəqqəti</a:t>
            </a:r>
            <a:r>
              <a:rPr lang="az-Latn-AZ" sz="3600" i="1" dirty="0" smtClean="0">
                <a:latin typeface="Times"/>
              </a:rPr>
              <a:t> </a:t>
            </a:r>
            <a:r>
              <a:rPr lang="en-US" sz="3600" i="1" dirty="0" err="1" smtClean="0">
                <a:latin typeface="Times"/>
              </a:rPr>
              <a:t>saxlanması</a:t>
            </a:r>
            <a:r>
              <a:rPr lang="en-US" sz="3600" i="1" dirty="0" smtClean="0">
                <a:latin typeface="Times"/>
              </a:rPr>
              <a:t> </a:t>
            </a:r>
            <a:r>
              <a:rPr lang="en-US" sz="3600" i="1" dirty="0" err="1" smtClean="0">
                <a:latin typeface="Times"/>
              </a:rPr>
              <a:t>təcridxanalarının</a:t>
            </a:r>
            <a:r>
              <a:rPr lang="en-US" sz="3600" i="1" dirty="0" smtClean="0">
                <a:latin typeface="Times"/>
              </a:rPr>
              <a:t> </a:t>
            </a:r>
            <a:r>
              <a:rPr lang="en-US" sz="3600" i="1" dirty="0" err="1" smtClean="0">
                <a:latin typeface="Times"/>
              </a:rPr>
              <a:t>daxili</a:t>
            </a:r>
            <a:r>
              <a:rPr lang="en-US" sz="3600" i="1" dirty="0" smtClean="0">
                <a:latin typeface="Times"/>
              </a:rPr>
              <a:t> </a:t>
            </a:r>
            <a:r>
              <a:rPr lang="az-Latn-AZ" sz="3600" i="1" dirty="0" smtClean="0">
                <a:latin typeface="Times"/>
              </a:rPr>
              <a:t>inti</a:t>
            </a:r>
            <a:r>
              <a:rPr lang="en-US" sz="3600" i="1" dirty="0" err="1" smtClean="0">
                <a:latin typeface="Times"/>
              </a:rPr>
              <a:t>zam</a:t>
            </a:r>
            <a:r>
              <a:rPr lang="en-US" sz="3600" i="1" dirty="0" smtClean="0">
                <a:latin typeface="Times"/>
              </a:rPr>
              <a:t> </a:t>
            </a:r>
            <a:r>
              <a:rPr lang="en-US" sz="3600" i="1" dirty="0" err="1" smtClean="0">
                <a:latin typeface="Times"/>
              </a:rPr>
              <a:t>qaydalarına</a:t>
            </a:r>
            <a:r>
              <a:rPr lang="en-US" sz="3600" i="1" dirty="0" smtClean="0">
                <a:latin typeface="Times"/>
              </a:rPr>
              <a:t> </a:t>
            </a:r>
            <a:r>
              <a:rPr lang="en-US" sz="3600" i="1" dirty="0" err="1" smtClean="0">
                <a:latin typeface="Times"/>
              </a:rPr>
              <a:t>əsasən</a:t>
            </a:r>
            <a:r>
              <a:rPr lang="en-US" sz="3600" i="1" dirty="0" smtClean="0">
                <a:latin typeface="Times"/>
              </a:rPr>
              <a:t> </a:t>
            </a:r>
            <a:r>
              <a:rPr lang="en-US" sz="3600" i="1" dirty="0" err="1" smtClean="0">
                <a:latin typeface="Times"/>
              </a:rPr>
              <a:t>bir</a:t>
            </a:r>
            <a:r>
              <a:rPr lang="en-US" sz="3600" i="1" dirty="0" smtClean="0">
                <a:latin typeface="Times"/>
              </a:rPr>
              <a:t> </a:t>
            </a:r>
            <a:r>
              <a:rPr lang="en-US" sz="3600" i="1" dirty="0" err="1" smtClean="0">
                <a:latin typeface="Times"/>
              </a:rPr>
              <a:t>insan</a:t>
            </a:r>
            <a:r>
              <a:rPr lang="en-US" sz="3600" i="1" dirty="0" smtClean="0">
                <a:latin typeface="Times"/>
              </a:rPr>
              <a:t> </a:t>
            </a:r>
            <a:r>
              <a:rPr lang="en-US" sz="3600" i="1" dirty="0" err="1" smtClean="0">
                <a:latin typeface="Times"/>
              </a:rPr>
              <a:t>üçü</a:t>
            </a:r>
            <a:r>
              <a:rPr lang="az-Latn-AZ" sz="3600" i="1" dirty="0" smtClean="0">
                <a:latin typeface="Times"/>
              </a:rPr>
              <a:t>n </a:t>
            </a:r>
            <a:r>
              <a:rPr lang="en-US" sz="3600" i="1" dirty="0" err="1" smtClean="0">
                <a:latin typeface="Times"/>
              </a:rPr>
              <a:t>nəzərdə</a:t>
            </a:r>
            <a:r>
              <a:rPr lang="en-US" sz="3600" i="1" dirty="0" smtClean="0">
                <a:latin typeface="Times"/>
              </a:rPr>
              <a:t> </a:t>
            </a:r>
            <a:r>
              <a:rPr lang="en-US" sz="3600" i="1" dirty="0" err="1" smtClean="0">
                <a:latin typeface="Times"/>
              </a:rPr>
              <a:t>tutulmuş</a:t>
            </a:r>
            <a:r>
              <a:rPr lang="en-US" sz="3600" i="1" dirty="0" smtClean="0">
                <a:latin typeface="Times"/>
              </a:rPr>
              <a:t> </a:t>
            </a:r>
            <a:r>
              <a:rPr lang="en-US" sz="3600" i="1" dirty="0" err="1" smtClean="0">
                <a:latin typeface="Times"/>
              </a:rPr>
              <a:t>kamerada</a:t>
            </a:r>
            <a:r>
              <a:rPr lang="en-US" sz="3600" i="1" dirty="0" smtClean="0">
                <a:latin typeface="Times"/>
              </a:rPr>
              <a:t> </a:t>
            </a:r>
            <a:r>
              <a:rPr lang="en-US" sz="3600" i="1" dirty="0" err="1" smtClean="0">
                <a:latin typeface="Times"/>
              </a:rPr>
              <a:t>sanitar</a:t>
            </a:r>
            <a:r>
              <a:rPr lang="en-US" sz="3600" i="1" dirty="0" smtClean="0">
                <a:latin typeface="Times"/>
              </a:rPr>
              <a:t> </a:t>
            </a:r>
            <a:r>
              <a:rPr lang="en-US" sz="3600" i="1" dirty="0" err="1" smtClean="0">
                <a:latin typeface="Times"/>
              </a:rPr>
              <a:t>sahənin</a:t>
            </a:r>
            <a:r>
              <a:rPr lang="en-US" sz="3600" i="1" dirty="0" smtClean="0">
                <a:latin typeface="Times"/>
              </a:rPr>
              <a:t> </a:t>
            </a:r>
            <a:r>
              <a:rPr lang="en-US" sz="3600" i="1" dirty="0" err="1" smtClean="0">
                <a:latin typeface="Times"/>
              </a:rPr>
              <a:t>norması</a:t>
            </a:r>
            <a:r>
              <a:rPr lang="en-US" sz="3600" i="1" dirty="0" smtClean="0">
                <a:latin typeface="Times"/>
              </a:rPr>
              <a:t> </a:t>
            </a:r>
            <a:r>
              <a:rPr lang="en-US" sz="3600" i="1" dirty="0" err="1" smtClean="0">
                <a:latin typeface="Times"/>
              </a:rPr>
              <a:t>dörd</a:t>
            </a:r>
            <a:r>
              <a:rPr lang="en-US" sz="3600" i="1" dirty="0" smtClean="0">
                <a:latin typeface="Times"/>
              </a:rPr>
              <a:t> </a:t>
            </a:r>
            <a:r>
              <a:rPr lang="en-US" sz="3600" i="1" dirty="0" err="1" smtClean="0">
                <a:latin typeface="Times"/>
              </a:rPr>
              <a:t>kvadrat</a:t>
            </a:r>
            <a:r>
              <a:rPr lang="en-US" sz="3600" i="1" dirty="0" smtClean="0">
                <a:latin typeface="Times"/>
              </a:rPr>
              <a:t> </a:t>
            </a:r>
            <a:r>
              <a:rPr lang="en-US" sz="3600" i="1" dirty="0" err="1" smtClean="0">
                <a:latin typeface="Times"/>
              </a:rPr>
              <a:t>metr</a:t>
            </a:r>
            <a:r>
              <a:rPr lang="en-US" sz="3600" i="1" dirty="0" smtClean="0">
                <a:latin typeface="Times"/>
              </a:rPr>
              <a:t> </a:t>
            </a:r>
            <a:r>
              <a:rPr lang="en-US" sz="3600" i="1" dirty="0" err="1" smtClean="0">
                <a:latin typeface="Times"/>
              </a:rPr>
              <a:t>müəyyən</a:t>
            </a:r>
            <a:r>
              <a:rPr lang="az-Latn-AZ" sz="3600" i="1" dirty="0" smtClean="0">
                <a:latin typeface="Times"/>
              </a:rPr>
              <a:t> </a:t>
            </a:r>
            <a:r>
              <a:rPr lang="en-US" sz="3600" i="1" dirty="0" err="1" smtClean="0">
                <a:latin typeface="Times"/>
              </a:rPr>
              <a:t>edilir</a:t>
            </a:r>
            <a:r>
              <a:rPr lang="az-Latn-AZ" sz="3600" i="1" dirty="0" smtClean="0">
                <a:latin typeface="Times"/>
              </a:rPr>
              <a:t>;</a:t>
            </a:r>
          </a:p>
          <a:p>
            <a:pPr algn="just">
              <a:buNone/>
            </a:pPr>
            <a:r>
              <a:rPr lang="az-Latn-AZ" sz="3600" i="1" dirty="0" smtClean="0">
                <a:latin typeface="Times"/>
              </a:rPr>
              <a:t>     -</a:t>
            </a:r>
            <a:r>
              <a:rPr lang="en-US" sz="3600" i="1" dirty="0" smtClean="0">
                <a:latin typeface="Times"/>
              </a:rPr>
              <a:t> </a:t>
            </a:r>
            <a:r>
              <a:rPr lang="en-US" sz="3600" i="1" dirty="0" err="1" smtClean="0">
                <a:latin typeface="Times"/>
              </a:rPr>
              <a:t>dustaq</a:t>
            </a:r>
            <a:r>
              <a:rPr lang="en-US" sz="3600" i="1" dirty="0" smtClean="0">
                <a:latin typeface="Times"/>
              </a:rPr>
              <a:t> </a:t>
            </a:r>
            <a:r>
              <a:rPr lang="en-US" sz="3600" i="1" dirty="0" err="1" smtClean="0">
                <a:latin typeface="Times"/>
              </a:rPr>
              <a:t>edilmiş</a:t>
            </a:r>
            <a:r>
              <a:rPr lang="en-US" sz="3600" i="1" dirty="0" smtClean="0">
                <a:latin typeface="Times"/>
              </a:rPr>
              <a:t> </a:t>
            </a:r>
            <a:r>
              <a:rPr lang="en-US" sz="3600" i="1" dirty="0" err="1" smtClean="0">
                <a:latin typeface="Times"/>
              </a:rPr>
              <a:t>şəxslərə</a:t>
            </a:r>
            <a:r>
              <a:rPr lang="en-US" sz="3600" i="1" dirty="0" smtClean="0">
                <a:latin typeface="Times"/>
              </a:rPr>
              <a:t> </a:t>
            </a:r>
            <a:r>
              <a:rPr lang="en-US" sz="3600" i="1" dirty="0" err="1" smtClean="0">
                <a:latin typeface="Times"/>
              </a:rPr>
              <a:t>döşəklərin</a:t>
            </a:r>
            <a:r>
              <a:rPr lang="en-US" sz="3600" i="1" dirty="0" smtClean="0">
                <a:latin typeface="Times"/>
              </a:rPr>
              <a:t>, </a:t>
            </a:r>
            <a:r>
              <a:rPr lang="en-US" sz="3600" i="1" dirty="0" err="1" smtClean="0">
                <a:latin typeface="Times"/>
              </a:rPr>
              <a:t>yataq</a:t>
            </a:r>
            <a:r>
              <a:rPr lang="az-Latn-AZ" sz="3600" i="1" dirty="0" smtClean="0">
                <a:latin typeface="Times"/>
              </a:rPr>
              <a:t> </a:t>
            </a:r>
            <a:r>
              <a:rPr lang="en-US" sz="3600" i="1" dirty="0" err="1" smtClean="0">
                <a:latin typeface="Times"/>
              </a:rPr>
              <a:t>geyiminin</a:t>
            </a:r>
            <a:r>
              <a:rPr lang="en-US" sz="3600" i="1" dirty="0" smtClean="0">
                <a:latin typeface="Times"/>
              </a:rPr>
              <a:t>, </a:t>
            </a:r>
            <a:r>
              <a:rPr lang="en-US" sz="3600" i="1" dirty="0" err="1" smtClean="0">
                <a:latin typeface="Times"/>
              </a:rPr>
              <a:t>sabunun</a:t>
            </a:r>
            <a:r>
              <a:rPr lang="en-US" sz="3600" i="1" dirty="0" smtClean="0">
                <a:latin typeface="Times"/>
              </a:rPr>
              <a:t>, </a:t>
            </a:r>
            <a:r>
              <a:rPr lang="en-US" sz="3600" i="1" dirty="0" err="1" smtClean="0">
                <a:latin typeface="Times"/>
              </a:rPr>
              <a:t>tualet</a:t>
            </a:r>
            <a:r>
              <a:rPr lang="en-US" sz="3600" i="1" dirty="0" smtClean="0">
                <a:latin typeface="Times"/>
              </a:rPr>
              <a:t> </a:t>
            </a:r>
            <a:r>
              <a:rPr lang="en-US" sz="3600" i="1" dirty="0" err="1" smtClean="0">
                <a:latin typeface="Times"/>
              </a:rPr>
              <a:t>kağızının</a:t>
            </a:r>
            <a:r>
              <a:rPr lang="en-US" sz="3600" i="1" dirty="0" smtClean="0">
                <a:latin typeface="Times"/>
              </a:rPr>
              <a:t>, </a:t>
            </a:r>
            <a:r>
              <a:rPr lang="en-US" sz="3600" i="1" dirty="0" err="1" smtClean="0">
                <a:latin typeface="Times"/>
              </a:rPr>
              <a:t>qəzetlərin</a:t>
            </a:r>
            <a:r>
              <a:rPr lang="en-US" sz="3600" i="1" dirty="0" smtClean="0">
                <a:latin typeface="Times"/>
              </a:rPr>
              <a:t>, </a:t>
            </a:r>
            <a:r>
              <a:rPr lang="en-US" sz="3600" i="1" dirty="0" err="1" smtClean="0">
                <a:latin typeface="Times"/>
              </a:rPr>
              <a:t>oyunların</a:t>
            </a:r>
            <a:r>
              <a:rPr lang="en-US" sz="3600" i="1" dirty="0" smtClean="0">
                <a:latin typeface="Times"/>
              </a:rPr>
              <a:t>, </a:t>
            </a:r>
            <a:r>
              <a:rPr lang="en-US" sz="3600" i="1" dirty="0" err="1" smtClean="0">
                <a:latin typeface="Times"/>
              </a:rPr>
              <a:t>qidanın</a:t>
            </a:r>
            <a:r>
              <a:rPr lang="en-US" sz="3600" i="1" dirty="0" smtClean="0">
                <a:latin typeface="Times"/>
              </a:rPr>
              <a:t> </a:t>
            </a:r>
            <a:r>
              <a:rPr lang="en-US" sz="3600" i="1" dirty="0" err="1" smtClean="0">
                <a:latin typeface="Times"/>
              </a:rPr>
              <a:t>və</a:t>
            </a:r>
            <a:r>
              <a:rPr lang="en-US" sz="3600" i="1" dirty="0" smtClean="0">
                <a:latin typeface="Times"/>
              </a:rPr>
              <a:t> s. </a:t>
            </a:r>
            <a:r>
              <a:rPr lang="en-US" sz="3600" i="1" dirty="0" err="1" smtClean="0">
                <a:latin typeface="Times"/>
              </a:rPr>
              <a:t>təqdim</a:t>
            </a:r>
            <a:r>
              <a:rPr lang="az-Latn-AZ" sz="3600" i="1" dirty="0" smtClean="0">
                <a:latin typeface="Times"/>
              </a:rPr>
              <a:t> </a:t>
            </a:r>
            <a:r>
              <a:rPr lang="en-US" sz="3600" i="1" dirty="0" err="1" smtClean="0">
                <a:latin typeface="Times"/>
              </a:rPr>
              <a:t>olunması</a:t>
            </a:r>
            <a:r>
              <a:rPr lang="en-US" sz="3600" i="1" dirty="0" smtClean="0">
                <a:latin typeface="Times"/>
              </a:rPr>
              <a:t> </a:t>
            </a:r>
            <a:r>
              <a:rPr lang="en-US" sz="3600" i="1" dirty="0" err="1" smtClean="0">
                <a:latin typeface="Times"/>
              </a:rPr>
              <a:t>nəzərdə</a:t>
            </a:r>
            <a:r>
              <a:rPr lang="en-US" sz="3600" i="1" dirty="0" smtClean="0">
                <a:latin typeface="Times"/>
              </a:rPr>
              <a:t> </a:t>
            </a:r>
            <a:r>
              <a:rPr lang="en-US" sz="3600" i="1" dirty="0" err="1" smtClean="0">
                <a:latin typeface="Times"/>
              </a:rPr>
              <a:t>tutulur</a:t>
            </a:r>
            <a:r>
              <a:rPr lang="az-Latn-AZ" sz="3600" i="1" dirty="0" smtClean="0">
                <a:latin typeface="Times"/>
              </a:rPr>
              <a:t>;</a:t>
            </a:r>
          </a:p>
          <a:p>
            <a:pPr algn="just">
              <a:buNone/>
            </a:pPr>
            <a:r>
              <a:rPr lang="az-Latn-AZ" sz="3600" i="1" dirty="0" smtClean="0">
                <a:latin typeface="Times"/>
              </a:rPr>
              <a:t>     - </a:t>
            </a:r>
            <a:r>
              <a:rPr lang="en-US" sz="3600" i="1" dirty="0" err="1" smtClean="0">
                <a:latin typeface="Times"/>
              </a:rPr>
              <a:t>həmçinin</a:t>
            </a:r>
            <a:r>
              <a:rPr lang="en-US" sz="3600" i="1" dirty="0" smtClean="0">
                <a:latin typeface="Times"/>
              </a:rPr>
              <a:t> </a:t>
            </a:r>
            <a:r>
              <a:rPr lang="en-US" sz="3600" i="1" dirty="0" err="1" smtClean="0">
                <a:latin typeface="Times"/>
              </a:rPr>
              <a:t>gündə</a:t>
            </a:r>
            <a:r>
              <a:rPr lang="en-US" sz="3600" i="1" dirty="0" smtClean="0">
                <a:latin typeface="Times"/>
              </a:rPr>
              <a:t> </a:t>
            </a:r>
            <a:r>
              <a:rPr lang="en-US" sz="3600" i="1" dirty="0" err="1" smtClean="0">
                <a:latin typeface="Times"/>
              </a:rPr>
              <a:t>məhbuslar</a:t>
            </a:r>
            <a:r>
              <a:rPr lang="en-US" sz="3600" i="1" dirty="0" smtClean="0">
                <a:latin typeface="Times"/>
              </a:rPr>
              <a:t> </a:t>
            </a:r>
            <a:r>
              <a:rPr lang="en-US" sz="3600" i="1" dirty="0" err="1" smtClean="0">
                <a:latin typeface="Times"/>
              </a:rPr>
              <a:t>üçü</a:t>
            </a:r>
            <a:r>
              <a:rPr lang="az-Latn-AZ" sz="3600" i="1" dirty="0" smtClean="0">
                <a:latin typeface="Times"/>
              </a:rPr>
              <a:t>n </a:t>
            </a:r>
            <a:r>
              <a:rPr lang="en-US" sz="3600" i="1" dirty="0" smtClean="0">
                <a:latin typeface="Times"/>
              </a:rPr>
              <a:t>minimum</a:t>
            </a:r>
            <a:r>
              <a:rPr lang="az-Latn-AZ" sz="3600" i="1" dirty="0" smtClean="0">
                <a:latin typeface="Times"/>
              </a:rPr>
              <a:t> </a:t>
            </a:r>
            <a:r>
              <a:rPr lang="en-US" sz="3600" i="1" dirty="0" err="1" smtClean="0">
                <a:latin typeface="Times"/>
              </a:rPr>
              <a:t>açıq</a:t>
            </a:r>
            <a:r>
              <a:rPr lang="en-US" sz="3600" i="1" dirty="0" smtClean="0">
                <a:latin typeface="Times"/>
              </a:rPr>
              <a:t> </a:t>
            </a:r>
            <a:r>
              <a:rPr lang="en-US" sz="3600" i="1" dirty="0" err="1" smtClean="0">
                <a:latin typeface="Times"/>
              </a:rPr>
              <a:t>havada</a:t>
            </a:r>
            <a:r>
              <a:rPr lang="en-US" sz="3600" i="1" dirty="0" smtClean="0">
                <a:latin typeface="Times"/>
              </a:rPr>
              <a:t> </a:t>
            </a:r>
            <a:r>
              <a:rPr lang="en-US" sz="3600" i="1" dirty="0" err="1" smtClean="0">
                <a:latin typeface="Times"/>
              </a:rPr>
              <a:t>bir</a:t>
            </a:r>
            <a:r>
              <a:rPr lang="en-US" sz="3600" i="1" dirty="0" smtClean="0">
                <a:latin typeface="Times"/>
              </a:rPr>
              <a:t> </a:t>
            </a:r>
            <a:r>
              <a:rPr lang="en-US" sz="3600" i="1" dirty="0" err="1" smtClean="0">
                <a:latin typeface="Times"/>
              </a:rPr>
              <a:t>saat</a:t>
            </a:r>
            <a:r>
              <a:rPr lang="en-US" sz="3600" i="1" dirty="0" smtClean="0">
                <a:latin typeface="Times"/>
              </a:rPr>
              <a:t> </a:t>
            </a:r>
            <a:r>
              <a:rPr lang="en-US" sz="3600" i="1" dirty="0" err="1" smtClean="0">
                <a:latin typeface="Times"/>
              </a:rPr>
              <a:t>gəzinti</a:t>
            </a:r>
            <a:r>
              <a:rPr lang="en-US" sz="3600" i="1" dirty="0" smtClean="0">
                <a:latin typeface="Times"/>
              </a:rPr>
              <a:t> </a:t>
            </a:r>
            <a:r>
              <a:rPr lang="en-US" sz="3600" i="1" dirty="0" err="1" smtClean="0">
                <a:latin typeface="Times"/>
              </a:rPr>
              <a:t>nəzərdə</a:t>
            </a:r>
            <a:r>
              <a:rPr lang="en-US" sz="3600" i="1" dirty="0" smtClean="0">
                <a:latin typeface="Times"/>
              </a:rPr>
              <a:t> </a:t>
            </a:r>
            <a:r>
              <a:rPr lang="en-US" sz="3600" i="1" dirty="0" err="1" smtClean="0">
                <a:latin typeface="Times"/>
              </a:rPr>
              <a:t>tutulur</a:t>
            </a:r>
            <a:r>
              <a:rPr lang="en-US" sz="3600" i="1" dirty="0" smtClean="0">
                <a:latin typeface="Times"/>
              </a:rPr>
              <a:t>.</a:t>
            </a:r>
            <a:endParaRPr lang="ru-RU" sz="3600" i="1" dirty="0">
              <a:latin typeface="Times"/>
            </a:endParaRPr>
          </a:p>
        </p:txBody>
      </p:sp>
      <p:sp>
        <p:nvSpPr>
          <p:cNvPr id="4" name="Номер слайда 3"/>
          <p:cNvSpPr>
            <a:spLocks noGrp="1"/>
          </p:cNvSpPr>
          <p:nvPr>
            <p:ph type="sldNum" sz="quarter" idx="12"/>
          </p:nvPr>
        </p:nvSpPr>
        <p:spPr/>
        <p:txBody>
          <a:bodyPr/>
          <a:lstStyle/>
          <a:p>
            <a:fld id="{C1CEBA4E-B37C-43E9-9A33-1EC189B019E1}" type="slidenum">
              <a:rPr lang="ru-RU" smtClean="0"/>
              <a:pPr/>
              <a:t>11</a:t>
            </a:fld>
            <a:endParaRPr lang="ru-RU"/>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428604"/>
            <a:ext cx="8229600" cy="4937760"/>
          </a:xfrm>
        </p:spPr>
        <p:txBody>
          <a:bodyPr/>
          <a:lstStyle/>
          <a:p>
            <a:pPr algn="just">
              <a:buNone/>
            </a:pPr>
            <a:r>
              <a:rPr lang="az-Latn-AZ" dirty="0" smtClean="0"/>
              <a:t>   </a:t>
            </a:r>
            <a:r>
              <a:rPr lang="en-US" sz="2800" b="1" i="1" dirty="0" err="1" smtClean="0">
                <a:latin typeface="Times"/>
              </a:rPr>
              <a:t>Cavabdeh-dövlət</a:t>
            </a:r>
            <a:r>
              <a:rPr lang="en-US" sz="2800" b="1" i="1" dirty="0" smtClean="0">
                <a:latin typeface="Times"/>
              </a:rPr>
              <a:t> </a:t>
            </a:r>
            <a:r>
              <a:rPr lang="en-US" sz="2800" b="1" i="1" dirty="0" err="1" smtClean="0">
                <a:latin typeface="Times"/>
              </a:rPr>
              <a:t>tərəfindən</a:t>
            </a:r>
            <a:r>
              <a:rPr lang="az-Latn-AZ" sz="2800" b="1" i="1" dirty="0" smtClean="0">
                <a:latin typeface="Times"/>
              </a:rPr>
              <a:t> </a:t>
            </a:r>
            <a:r>
              <a:rPr lang="en-US" sz="2800" b="1" i="1" dirty="0" err="1" smtClean="0">
                <a:latin typeface="Times"/>
              </a:rPr>
              <a:t>səbəblərin</a:t>
            </a:r>
            <a:r>
              <a:rPr lang="en-US" sz="2800" b="1" i="1" dirty="0" smtClean="0">
                <a:latin typeface="Times"/>
              </a:rPr>
              <a:t> </a:t>
            </a:r>
            <a:r>
              <a:rPr lang="en-US" sz="2800" b="1" i="1" dirty="0" err="1" smtClean="0">
                <a:latin typeface="Times"/>
              </a:rPr>
              <a:t>inandırıcı</a:t>
            </a:r>
            <a:r>
              <a:rPr lang="en-US" sz="2800" b="1" i="1" dirty="0" smtClean="0">
                <a:latin typeface="Times"/>
              </a:rPr>
              <a:t> </a:t>
            </a:r>
            <a:r>
              <a:rPr lang="en-US" sz="2800" b="1" i="1" dirty="0" err="1" smtClean="0">
                <a:latin typeface="Times"/>
              </a:rPr>
              <a:t>izahı</a:t>
            </a:r>
            <a:r>
              <a:rPr lang="en-US" sz="2800" b="1" i="1" dirty="0" smtClean="0">
                <a:latin typeface="Times"/>
              </a:rPr>
              <a:t> </a:t>
            </a:r>
            <a:r>
              <a:rPr lang="en-US" sz="2800" b="1" i="1" dirty="0" err="1" smtClean="0">
                <a:latin typeface="Times"/>
              </a:rPr>
              <a:t>olmadan</a:t>
            </a:r>
            <a:r>
              <a:rPr lang="en-US" sz="2800" b="1" i="1" dirty="0" smtClean="0">
                <a:latin typeface="Times"/>
              </a:rPr>
              <a:t> </a:t>
            </a:r>
            <a:r>
              <a:rPr lang="en-US" sz="2800" b="1" i="1" dirty="0" err="1" smtClean="0">
                <a:latin typeface="Times"/>
              </a:rPr>
              <a:t>bu</a:t>
            </a:r>
            <a:r>
              <a:rPr lang="en-US" sz="2800" b="1" i="1" dirty="0" smtClean="0">
                <a:latin typeface="Times"/>
              </a:rPr>
              <a:t> </a:t>
            </a:r>
            <a:r>
              <a:rPr lang="en-US" sz="2800" b="1" i="1" dirty="0" err="1" smtClean="0">
                <a:latin typeface="Times"/>
              </a:rPr>
              <a:t>cür</a:t>
            </a:r>
            <a:r>
              <a:rPr lang="en-US" sz="2800" b="1" i="1" dirty="0" smtClean="0">
                <a:latin typeface="Times"/>
              </a:rPr>
              <a:t> </a:t>
            </a:r>
            <a:r>
              <a:rPr lang="en-US" sz="2800" b="1" i="1" dirty="0" err="1" smtClean="0">
                <a:latin typeface="Times"/>
              </a:rPr>
              <a:t>məlumatın</a:t>
            </a:r>
            <a:r>
              <a:rPr lang="az-Latn-AZ" sz="2800" b="1" i="1" dirty="0" smtClean="0">
                <a:latin typeface="Times"/>
              </a:rPr>
              <a:t> </a:t>
            </a:r>
            <a:r>
              <a:rPr lang="en-US" sz="2800" b="1" i="1" dirty="0" err="1" smtClean="0">
                <a:latin typeface="Times"/>
              </a:rPr>
              <a:t>təqdim</a:t>
            </a:r>
            <a:r>
              <a:rPr lang="en-US" sz="2800" b="1" i="1" dirty="0" smtClean="0">
                <a:latin typeface="Times"/>
              </a:rPr>
              <a:t> </a:t>
            </a:r>
            <a:r>
              <a:rPr lang="en-US" sz="2800" b="1" i="1" dirty="0" err="1" smtClean="0">
                <a:latin typeface="Times"/>
              </a:rPr>
              <a:t>edilməməsi</a:t>
            </a:r>
            <a:r>
              <a:rPr lang="en-US" sz="2800" b="1" i="1" dirty="0" smtClean="0">
                <a:latin typeface="Times"/>
              </a:rPr>
              <a:t>,</a:t>
            </a:r>
            <a:r>
              <a:rPr lang="az-Latn-AZ" sz="2800" b="1" i="1" dirty="0" smtClean="0">
                <a:latin typeface="Times"/>
              </a:rPr>
              <a:t> </a:t>
            </a:r>
            <a:r>
              <a:rPr lang="en-US" sz="2800" b="1" i="1" dirty="0" err="1" smtClean="0">
                <a:latin typeface="Times"/>
              </a:rPr>
              <a:t>ərizəçinin</a:t>
            </a:r>
            <a:r>
              <a:rPr lang="en-US" sz="2800" b="1" i="1" dirty="0" smtClean="0">
                <a:latin typeface="Times"/>
              </a:rPr>
              <a:t> </a:t>
            </a:r>
            <a:r>
              <a:rPr lang="en-US" sz="2800" b="1" i="1" dirty="0" err="1" smtClean="0">
                <a:latin typeface="Times"/>
              </a:rPr>
              <a:t>iddialarının</a:t>
            </a:r>
            <a:r>
              <a:rPr lang="en-US" sz="2800" b="1" i="1" dirty="0" smtClean="0">
                <a:latin typeface="Times"/>
              </a:rPr>
              <a:t> </a:t>
            </a:r>
            <a:r>
              <a:rPr lang="en-US" sz="2800" b="1" i="1" dirty="0" err="1" smtClean="0">
                <a:latin typeface="Times"/>
              </a:rPr>
              <a:t>əsaslı</a:t>
            </a:r>
            <a:r>
              <a:rPr lang="en-US" sz="2800" b="1" i="1" dirty="0" smtClean="0">
                <a:latin typeface="Times"/>
              </a:rPr>
              <a:t> </a:t>
            </a:r>
            <a:r>
              <a:rPr lang="en-US" sz="2800" b="1" i="1" dirty="0" err="1" smtClean="0">
                <a:latin typeface="Times"/>
              </a:rPr>
              <a:t>olması</a:t>
            </a:r>
            <a:r>
              <a:rPr lang="en-US" sz="2800" b="1" i="1" dirty="0" smtClean="0">
                <a:latin typeface="Times"/>
              </a:rPr>
              <a:t> </a:t>
            </a:r>
            <a:r>
              <a:rPr lang="en-US" sz="2800" b="1" i="1" dirty="0" err="1" smtClean="0">
                <a:latin typeface="Times"/>
              </a:rPr>
              <a:t>nəticəsinə</a:t>
            </a:r>
            <a:r>
              <a:rPr lang="en-US" sz="2800" b="1" i="1" dirty="0" smtClean="0">
                <a:latin typeface="Times"/>
              </a:rPr>
              <a:t> </a:t>
            </a:r>
            <a:r>
              <a:rPr lang="en-US" sz="2800" b="1" i="1" dirty="0" err="1" smtClean="0">
                <a:latin typeface="Times"/>
              </a:rPr>
              <a:t>gətirib</a:t>
            </a:r>
            <a:r>
              <a:rPr lang="en-US" sz="2800" b="1" i="1" dirty="0" smtClean="0">
                <a:latin typeface="Times"/>
              </a:rPr>
              <a:t> </a:t>
            </a:r>
            <a:r>
              <a:rPr lang="en-US" sz="2800" b="1" i="1" dirty="0" err="1" smtClean="0">
                <a:latin typeface="Times"/>
              </a:rPr>
              <a:t>çıxara</a:t>
            </a:r>
            <a:r>
              <a:rPr lang="en-US" sz="2800" b="1" i="1" dirty="0" smtClean="0">
                <a:latin typeface="Times"/>
              </a:rPr>
              <a:t> </a:t>
            </a:r>
            <a:r>
              <a:rPr lang="en-US" sz="2800" b="1" i="1" dirty="0" err="1" smtClean="0">
                <a:latin typeface="Times"/>
              </a:rPr>
              <a:t>bilər</a:t>
            </a:r>
            <a:r>
              <a:rPr lang="az-Latn-AZ" sz="2800" b="1" i="1" dirty="0" smtClean="0">
                <a:latin typeface="Times"/>
              </a:rPr>
              <a:t>.</a:t>
            </a:r>
          </a:p>
          <a:p>
            <a:pPr algn="just">
              <a:buNone/>
            </a:pPr>
            <a:r>
              <a:rPr lang="az-Latn-AZ" sz="2800" b="1" i="1" dirty="0" smtClean="0">
                <a:solidFill>
                  <a:srgbClr val="C00000"/>
                </a:solidFill>
                <a:latin typeface="Times"/>
              </a:rPr>
              <a:t>   </a:t>
            </a:r>
            <a:r>
              <a:rPr lang="en-US" sz="2800" b="1" i="1" dirty="0" smtClean="0">
                <a:solidFill>
                  <a:srgbClr val="C00000"/>
                </a:solidFill>
                <a:latin typeface="Times"/>
              </a:rPr>
              <a:t>“</a:t>
            </a:r>
            <a:r>
              <a:rPr lang="en-US" sz="2800" b="1" i="1" dirty="0" err="1" smtClean="0">
                <a:solidFill>
                  <a:srgbClr val="C00000"/>
                </a:solidFill>
                <a:latin typeface="Times"/>
              </a:rPr>
              <a:t>Əhməd</a:t>
            </a:r>
            <a:r>
              <a:rPr lang="en-US" sz="2800" b="1" i="1" dirty="0" smtClean="0">
                <a:solidFill>
                  <a:srgbClr val="C00000"/>
                </a:solidFill>
                <a:latin typeface="Times"/>
              </a:rPr>
              <a:t> </a:t>
            </a:r>
            <a:r>
              <a:rPr lang="en-US" sz="2800" b="1" i="1" dirty="0" err="1" smtClean="0">
                <a:solidFill>
                  <a:srgbClr val="C00000"/>
                </a:solidFill>
                <a:latin typeface="Times"/>
              </a:rPr>
              <a:t>Özkan</a:t>
            </a:r>
            <a:r>
              <a:rPr lang="en-US" sz="2800" b="1" i="1" dirty="0" smtClean="0">
                <a:solidFill>
                  <a:srgbClr val="C00000"/>
                </a:solidFill>
                <a:latin typeface="Times"/>
              </a:rPr>
              <a:t> </a:t>
            </a:r>
            <a:r>
              <a:rPr lang="en-US" sz="2800" b="1" i="1" dirty="0" err="1" smtClean="0">
                <a:solidFill>
                  <a:srgbClr val="C00000"/>
                </a:solidFill>
                <a:latin typeface="Times"/>
              </a:rPr>
              <a:t>və</a:t>
            </a:r>
            <a:r>
              <a:rPr lang="en-US" sz="2800" b="1" i="1" dirty="0" smtClean="0">
                <a:solidFill>
                  <a:srgbClr val="C00000"/>
                </a:solidFill>
                <a:latin typeface="Times"/>
              </a:rPr>
              <a:t> </a:t>
            </a:r>
            <a:r>
              <a:rPr lang="en-US" sz="2800" b="1" i="1" dirty="0" err="1" smtClean="0">
                <a:solidFill>
                  <a:srgbClr val="C00000"/>
                </a:solidFill>
                <a:latin typeface="Times"/>
              </a:rPr>
              <a:t>digərləri</a:t>
            </a:r>
            <a:r>
              <a:rPr lang="en-US" sz="2800" b="1" i="1" dirty="0" smtClean="0">
                <a:solidFill>
                  <a:srgbClr val="C00000"/>
                </a:solidFill>
                <a:latin typeface="Times"/>
              </a:rPr>
              <a:t> </a:t>
            </a:r>
            <a:r>
              <a:rPr lang="en-US" sz="2800" b="1" i="1" dirty="0" err="1" smtClean="0">
                <a:solidFill>
                  <a:srgbClr val="C00000"/>
                </a:solidFill>
                <a:latin typeface="Times"/>
              </a:rPr>
              <a:t>Türkiyəyə</a:t>
            </a:r>
            <a:r>
              <a:rPr lang="en-US" sz="2800" b="1" i="1" dirty="0" smtClean="0">
                <a:solidFill>
                  <a:srgbClr val="C00000"/>
                </a:solidFill>
                <a:latin typeface="Times"/>
              </a:rPr>
              <a:t> </a:t>
            </a:r>
            <a:r>
              <a:rPr lang="en-US" sz="2800" b="1" i="1" dirty="0" err="1" smtClean="0">
                <a:solidFill>
                  <a:srgbClr val="C00000"/>
                </a:solidFill>
                <a:latin typeface="Times"/>
              </a:rPr>
              <a:t>qarşı</a:t>
            </a:r>
            <a:r>
              <a:rPr lang="en-US" sz="2800" b="1" i="1" dirty="0" smtClean="0">
                <a:solidFill>
                  <a:srgbClr val="C00000"/>
                </a:solidFill>
                <a:latin typeface="Times"/>
              </a:rPr>
              <a:t>”</a:t>
            </a:r>
            <a:r>
              <a:rPr lang="az-Latn-AZ" sz="2800" b="1" i="1" dirty="0" smtClean="0">
                <a:solidFill>
                  <a:srgbClr val="C00000"/>
                </a:solidFill>
                <a:latin typeface="Times"/>
              </a:rPr>
              <a:t> iş/ 2004</a:t>
            </a:r>
          </a:p>
          <a:p>
            <a:pPr>
              <a:buNone/>
            </a:pPr>
            <a:r>
              <a:rPr lang="az-Latn-AZ" sz="2800" b="1" i="1" dirty="0" smtClean="0">
                <a:solidFill>
                  <a:srgbClr val="C00000"/>
                </a:solidFill>
                <a:latin typeface="Times"/>
              </a:rPr>
              <a:t>   </a:t>
            </a:r>
            <a:r>
              <a:rPr lang="en-US" sz="2800" b="1" i="1" dirty="0" err="1" smtClean="0">
                <a:latin typeface="Times"/>
              </a:rPr>
              <a:t>ajfirmanti</a:t>
            </a:r>
            <a:r>
              <a:rPr lang="en-US" sz="2800" b="1" i="1" dirty="0" smtClean="0">
                <a:latin typeface="Times"/>
              </a:rPr>
              <a:t> </a:t>
            </a:r>
            <a:r>
              <a:rPr lang="en-US" sz="2800" b="1" i="1" dirty="0" err="1" smtClean="0">
                <a:latin typeface="Times"/>
              </a:rPr>
              <a:t>rncumbit</a:t>
            </a:r>
            <a:r>
              <a:rPr lang="en-US" sz="2800" b="1" i="1" dirty="0" smtClean="0">
                <a:latin typeface="Times"/>
              </a:rPr>
              <a:t> </a:t>
            </a:r>
            <a:r>
              <a:rPr lang="en-US" sz="2800" b="1" i="1" dirty="0" err="1" smtClean="0">
                <a:latin typeface="Times"/>
              </a:rPr>
              <a:t>probatio</a:t>
            </a:r>
            <a:r>
              <a:rPr lang="en-US" sz="2800" b="1" i="1" dirty="0" smtClean="0">
                <a:latin typeface="Times"/>
              </a:rPr>
              <a:t> (</a:t>
            </a:r>
            <a:r>
              <a:rPr lang="en-US" sz="2800" b="1" i="1" dirty="0" err="1" smtClean="0">
                <a:latin typeface="Times"/>
              </a:rPr>
              <a:t>sübut</a:t>
            </a:r>
            <a:r>
              <a:rPr lang="az-Latn-AZ" sz="2800" b="1" i="1" dirty="0" smtClean="0">
                <a:latin typeface="Times"/>
              </a:rPr>
              <a:t> </a:t>
            </a:r>
            <a:r>
              <a:rPr lang="en-US" sz="2800" b="1" i="1" dirty="0" err="1" smtClean="0">
                <a:latin typeface="Times"/>
              </a:rPr>
              <a:t>ərizəçinin</a:t>
            </a:r>
            <a:r>
              <a:rPr lang="en-US" sz="2800" b="1" i="1" dirty="0" smtClean="0">
                <a:latin typeface="Times"/>
              </a:rPr>
              <a:t> </a:t>
            </a:r>
            <a:r>
              <a:rPr lang="en-US" sz="2800" b="1" i="1" dirty="0" err="1" smtClean="0">
                <a:latin typeface="Times"/>
              </a:rPr>
              <a:t>üzərinə</a:t>
            </a:r>
            <a:r>
              <a:rPr lang="en-US" sz="2800" b="1" i="1" dirty="0" smtClean="0">
                <a:latin typeface="Times"/>
              </a:rPr>
              <a:t> </a:t>
            </a:r>
            <a:r>
              <a:rPr lang="en-US" sz="2800" b="1" i="1" dirty="0" err="1" smtClean="0">
                <a:latin typeface="Times"/>
              </a:rPr>
              <a:t>qoyulur</a:t>
            </a:r>
            <a:r>
              <a:rPr lang="en-US" sz="2800" b="1" i="1" dirty="0" smtClean="0">
                <a:latin typeface="Times"/>
              </a:rPr>
              <a:t>)</a:t>
            </a:r>
            <a:endParaRPr lang="ru-RU" sz="2800" b="1" i="1" dirty="0">
              <a:solidFill>
                <a:srgbClr val="C00000"/>
              </a:solidFill>
              <a:latin typeface="Times"/>
            </a:endParaRPr>
          </a:p>
        </p:txBody>
      </p:sp>
      <p:sp>
        <p:nvSpPr>
          <p:cNvPr id="4" name="Номер слайда 3"/>
          <p:cNvSpPr>
            <a:spLocks noGrp="1"/>
          </p:cNvSpPr>
          <p:nvPr>
            <p:ph type="sldNum" sz="quarter" idx="12"/>
          </p:nvPr>
        </p:nvSpPr>
        <p:spPr/>
        <p:txBody>
          <a:bodyPr/>
          <a:lstStyle/>
          <a:p>
            <a:fld id="{C1CEBA4E-B37C-43E9-9A33-1EC189B019E1}" type="slidenum">
              <a:rPr lang="ru-RU" smtClean="0"/>
              <a:pPr/>
              <a:t>12</a:t>
            </a:fld>
            <a:endParaRPr lang="ru-RU"/>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990600"/>
          </a:xfrm>
        </p:spPr>
        <p:txBody>
          <a:bodyPr>
            <a:normAutofit/>
          </a:bodyPr>
          <a:lstStyle/>
          <a:p>
            <a:r>
              <a:rPr lang="az-Latn-AZ" sz="3600" i="1" dirty="0" smtClean="0">
                <a:solidFill>
                  <a:schemeClr val="tx1"/>
                </a:solidFill>
                <a:latin typeface="Times"/>
              </a:rPr>
              <a:t>Sübutetmə yükü</a:t>
            </a:r>
            <a:endParaRPr lang="ru-RU" sz="3600" i="1" dirty="0">
              <a:solidFill>
                <a:schemeClr val="tx1"/>
              </a:solidFill>
              <a:latin typeface="Times"/>
            </a:endParaRPr>
          </a:p>
        </p:txBody>
      </p:sp>
      <p:sp>
        <p:nvSpPr>
          <p:cNvPr id="3" name="Содержимое 2"/>
          <p:cNvSpPr>
            <a:spLocks noGrp="1"/>
          </p:cNvSpPr>
          <p:nvPr>
            <p:ph sz="quarter" idx="1"/>
          </p:nvPr>
        </p:nvSpPr>
        <p:spPr>
          <a:xfrm>
            <a:off x="428596" y="1000108"/>
            <a:ext cx="8229600" cy="5638800"/>
          </a:xfrm>
        </p:spPr>
        <p:txBody>
          <a:bodyPr>
            <a:normAutofit/>
          </a:bodyPr>
          <a:lstStyle/>
          <a:p>
            <a:pPr algn="just"/>
            <a:r>
              <a:rPr lang="az-Latn-AZ" sz="2800" b="1" dirty="0" smtClean="0">
                <a:latin typeface="Times"/>
              </a:rPr>
              <a:t>Şəxs həbsxanaya sağlam vəziyyətdə salındıqda və azadlığa buraxıldıqdan sonra onun xəsarət alması məlum olduqda, sübutetmə yükü ərizəçidən dövlətə keçir. Belə hallarda xəsarətin səbəbləri barədə inandırıcı izahat vermək dövlətin borcudur. Bununla bərabər, ərizəçi mümkün olduğu qədəri ilə bu xəsarətləri tibbi sənədlərlə müəyyən etməlidir, əlbəttə ki, nəzarət altında və həbsdə saxlandıqda məhbus bu imkandan məhrum olur.</a:t>
            </a:r>
          </a:p>
          <a:p>
            <a:pPr>
              <a:buNone/>
            </a:pPr>
            <a:r>
              <a:rPr lang="az-Latn-AZ" sz="2800" b="1" dirty="0" smtClean="0"/>
              <a:t>    </a:t>
            </a:r>
            <a:r>
              <a:rPr lang="en-US" sz="2400" b="1" i="1" dirty="0" smtClean="0">
                <a:solidFill>
                  <a:srgbClr val="C00000"/>
                </a:solidFill>
                <a:latin typeface="Times"/>
              </a:rPr>
              <a:t>“</a:t>
            </a:r>
            <a:r>
              <a:rPr lang="en-US" sz="2400" b="1" i="1" dirty="0" err="1" smtClean="0">
                <a:solidFill>
                  <a:srgbClr val="C00000"/>
                </a:solidFill>
                <a:latin typeface="Times"/>
              </a:rPr>
              <a:t>Ribiç</a:t>
            </a:r>
            <a:r>
              <a:rPr lang="en-US" sz="2400" b="1" i="1" dirty="0" smtClean="0">
                <a:solidFill>
                  <a:srgbClr val="C00000"/>
                </a:solidFill>
                <a:latin typeface="Times"/>
              </a:rPr>
              <a:t> </a:t>
            </a:r>
            <a:r>
              <a:rPr lang="en-US" sz="2400" b="1" i="1" dirty="0" err="1" smtClean="0">
                <a:solidFill>
                  <a:srgbClr val="C00000"/>
                </a:solidFill>
                <a:latin typeface="Times"/>
              </a:rPr>
              <a:t>Avstriyaya</a:t>
            </a:r>
            <a:r>
              <a:rPr lang="az-Latn-AZ" sz="2400" b="1" i="1" dirty="0" smtClean="0">
                <a:solidFill>
                  <a:srgbClr val="C00000"/>
                </a:solidFill>
                <a:latin typeface="Times"/>
              </a:rPr>
              <a:t> </a:t>
            </a:r>
            <a:r>
              <a:rPr lang="en-US" sz="2400" b="1" i="1" dirty="0" err="1" smtClean="0">
                <a:solidFill>
                  <a:srgbClr val="C00000"/>
                </a:solidFill>
                <a:latin typeface="Times"/>
              </a:rPr>
              <a:t>qarşı</a:t>
            </a:r>
            <a:r>
              <a:rPr lang="en-US" sz="2400" b="1" i="1" dirty="0" smtClean="0">
                <a:solidFill>
                  <a:srgbClr val="C00000"/>
                </a:solidFill>
                <a:latin typeface="Times"/>
              </a:rPr>
              <a:t>” </a:t>
            </a:r>
            <a:r>
              <a:rPr lang="en-US" sz="2400" b="1" i="1" dirty="0" err="1" smtClean="0">
                <a:solidFill>
                  <a:srgbClr val="C00000"/>
                </a:solidFill>
                <a:latin typeface="Times"/>
              </a:rPr>
              <a:t>iş</a:t>
            </a:r>
            <a:endParaRPr lang="en-US" sz="2400" b="1" i="1" dirty="0" smtClean="0">
              <a:solidFill>
                <a:srgbClr val="C00000"/>
              </a:solidFill>
              <a:latin typeface="Times"/>
            </a:endParaRPr>
          </a:p>
          <a:p>
            <a:pPr>
              <a:buNone/>
            </a:pPr>
            <a:r>
              <a:rPr lang="az-Latn-AZ" sz="2400" b="1" i="1" dirty="0" smtClean="0">
                <a:solidFill>
                  <a:srgbClr val="C00000"/>
                </a:solidFill>
                <a:latin typeface="Times"/>
              </a:rPr>
              <a:t>    </a:t>
            </a:r>
            <a:r>
              <a:rPr lang="en-US" sz="2400" b="1" i="1" dirty="0" smtClean="0">
                <a:solidFill>
                  <a:srgbClr val="C00000"/>
                </a:solidFill>
                <a:latin typeface="Times"/>
              </a:rPr>
              <a:t>“</a:t>
            </a:r>
            <a:r>
              <a:rPr lang="en-US" sz="2400" b="1" i="1" dirty="0" err="1" smtClean="0">
                <a:solidFill>
                  <a:srgbClr val="C00000"/>
                </a:solidFill>
                <a:latin typeface="Times"/>
              </a:rPr>
              <a:t>Salman</a:t>
            </a:r>
            <a:r>
              <a:rPr lang="en-US" sz="2400" b="1" i="1" dirty="0" smtClean="0">
                <a:solidFill>
                  <a:srgbClr val="C00000"/>
                </a:solidFill>
                <a:latin typeface="Times"/>
              </a:rPr>
              <a:t> </a:t>
            </a:r>
            <a:r>
              <a:rPr lang="en-US" sz="2400" b="1" i="1" dirty="0" err="1" smtClean="0">
                <a:solidFill>
                  <a:srgbClr val="C00000"/>
                </a:solidFill>
                <a:latin typeface="Times"/>
              </a:rPr>
              <a:t>Türkiyəyə</a:t>
            </a:r>
            <a:r>
              <a:rPr lang="en-US" sz="2400" b="1" i="1" dirty="0" smtClean="0">
                <a:solidFill>
                  <a:srgbClr val="C00000"/>
                </a:solidFill>
                <a:latin typeface="Times"/>
              </a:rPr>
              <a:t> </a:t>
            </a:r>
            <a:r>
              <a:rPr lang="en-US" sz="2400" b="1" i="1" dirty="0" err="1" smtClean="0">
                <a:solidFill>
                  <a:srgbClr val="C00000"/>
                </a:solidFill>
                <a:latin typeface="Times"/>
              </a:rPr>
              <a:t>qarşı</a:t>
            </a:r>
            <a:r>
              <a:rPr lang="en-US" sz="2400" b="1" i="1" dirty="0" smtClean="0">
                <a:solidFill>
                  <a:srgbClr val="C00000"/>
                </a:solidFill>
                <a:latin typeface="Times"/>
              </a:rPr>
              <a:t>” </a:t>
            </a:r>
            <a:r>
              <a:rPr lang="en-US" sz="2400" b="1" i="1" dirty="0" err="1" smtClean="0">
                <a:solidFill>
                  <a:srgbClr val="C00000"/>
                </a:solidFill>
                <a:latin typeface="Times"/>
              </a:rPr>
              <a:t>iş</a:t>
            </a:r>
            <a:endParaRPr lang="az-Latn-AZ" sz="2400" b="1" i="1" dirty="0" smtClean="0">
              <a:solidFill>
                <a:srgbClr val="C00000"/>
              </a:solidFill>
              <a:latin typeface="Times"/>
            </a:endParaRPr>
          </a:p>
          <a:p>
            <a:pPr algn="just"/>
            <a:endParaRPr lang="ru-RU" sz="2800" b="1" dirty="0">
              <a:latin typeface="Times"/>
            </a:endParaRPr>
          </a:p>
        </p:txBody>
      </p:sp>
      <p:sp>
        <p:nvSpPr>
          <p:cNvPr id="4" name="Номер слайда 3"/>
          <p:cNvSpPr>
            <a:spLocks noGrp="1"/>
          </p:cNvSpPr>
          <p:nvPr>
            <p:ph type="sldNum" sz="quarter" idx="12"/>
          </p:nvPr>
        </p:nvSpPr>
        <p:spPr/>
        <p:txBody>
          <a:bodyPr/>
          <a:lstStyle/>
          <a:p>
            <a:fld id="{C1CEBA4E-B37C-43E9-9A33-1EC189B019E1}" type="slidenum">
              <a:rPr lang="ru-RU" smtClean="0"/>
              <a:pPr/>
              <a:t>13</a:t>
            </a:fld>
            <a:endParaRPr lang="ru-RU"/>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prison-bars-hands2-300x199.jpg"/>
          <p:cNvPicPr>
            <a:picLocks noGrp="1" noChangeAspect="1"/>
          </p:cNvPicPr>
          <p:nvPr>
            <p:ph sz="quarter" idx="1"/>
          </p:nvPr>
        </p:nvPicPr>
        <p:blipFill>
          <a:blip r:embed="rId2"/>
          <a:stretch>
            <a:fillRect/>
          </a:stretch>
        </p:blipFill>
        <p:spPr>
          <a:xfrm>
            <a:off x="4214810" y="1142984"/>
            <a:ext cx="4648227" cy="3357586"/>
          </a:xfrm>
        </p:spPr>
      </p:pic>
      <p:sp>
        <p:nvSpPr>
          <p:cNvPr id="5" name="TextBox 4"/>
          <p:cNvSpPr txBox="1"/>
          <p:nvPr/>
        </p:nvSpPr>
        <p:spPr>
          <a:xfrm flipH="1">
            <a:off x="357158" y="500042"/>
            <a:ext cx="3714776" cy="5355312"/>
          </a:xfrm>
          <a:prstGeom prst="rect">
            <a:avLst/>
          </a:prstGeom>
          <a:noFill/>
        </p:spPr>
        <p:txBody>
          <a:bodyPr wrap="square" rtlCol="0">
            <a:spAutoFit/>
          </a:bodyPr>
          <a:lstStyle/>
          <a:p>
            <a:pPr algn="just">
              <a:buNone/>
            </a:pPr>
            <a:r>
              <a:rPr lang="az-Latn-AZ" b="1" i="1" dirty="0" smtClean="0">
                <a:latin typeface="Times"/>
              </a:rPr>
              <a:t> C</a:t>
            </a:r>
            <a:r>
              <a:rPr lang="en-US" b="1" i="1" dirty="0" err="1" smtClean="0">
                <a:latin typeface="Times"/>
              </a:rPr>
              <a:t>avabdeh</a:t>
            </a:r>
            <a:r>
              <a:rPr lang="en-US" b="1" i="1" dirty="0" smtClean="0">
                <a:latin typeface="Times"/>
              </a:rPr>
              <a:t> </a:t>
            </a:r>
            <a:r>
              <a:rPr lang="en-US" b="1" i="1" dirty="0" err="1" smtClean="0">
                <a:latin typeface="Times"/>
              </a:rPr>
              <a:t>dövlət</a:t>
            </a:r>
            <a:r>
              <a:rPr lang="en-US" b="1" i="1" dirty="0" smtClean="0">
                <a:latin typeface="Times"/>
              </a:rPr>
              <a:t> </a:t>
            </a:r>
            <a:r>
              <a:rPr lang="en-US" b="1" i="1" dirty="0" err="1" smtClean="0">
                <a:latin typeface="Times"/>
              </a:rPr>
              <a:t>öz</a:t>
            </a:r>
            <a:r>
              <a:rPr lang="en-US" b="1" i="1" dirty="0" smtClean="0">
                <a:latin typeface="Times"/>
              </a:rPr>
              <a:t> </a:t>
            </a:r>
            <a:r>
              <a:rPr lang="en-US" b="1" i="1" dirty="0" err="1" smtClean="0">
                <a:latin typeface="Times"/>
              </a:rPr>
              <a:t>penitensiar</a:t>
            </a:r>
            <a:r>
              <a:rPr lang="en-US" b="1" i="1" dirty="0" smtClean="0">
                <a:latin typeface="Times"/>
              </a:rPr>
              <a:t> </a:t>
            </a:r>
            <a:r>
              <a:rPr lang="en-US" b="1" i="1" dirty="0" err="1" smtClean="0">
                <a:latin typeface="Times"/>
              </a:rPr>
              <a:t>sisteminin</a:t>
            </a:r>
            <a:r>
              <a:rPr lang="en-US" b="1" i="1" dirty="0" smtClean="0">
                <a:latin typeface="Times"/>
              </a:rPr>
              <a:t> </a:t>
            </a:r>
            <a:r>
              <a:rPr lang="en-US" b="1" i="1" dirty="0" err="1" smtClean="0">
                <a:latin typeface="Times"/>
              </a:rPr>
              <a:t>heç</a:t>
            </a:r>
            <a:r>
              <a:rPr lang="en-US" b="1" i="1" dirty="0" smtClean="0">
                <a:latin typeface="Times"/>
              </a:rPr>
              <a:t> </a:t>
            </a:r>
            <a:r>
              <a:rPr lang="en-US" b="1" i="1" dirty="0" err="1" smtClean="0">
                <a:latin typeface="Times"/>
              </a:rPr>
              <a:t>bir</a:t>
            </a:r>
            <a:r>
              <a:rPr lang="az-Latn-AZ" b="1" i="1" dirty="0" smtClean="0">
                <a:latin typeface="Times"/>
              </a:rPr>
              <a:t> </a:t>
            </a:r>
            <a:r>
              <a:rPr lang="en-US" b="1" i="1" dirty="0" err="1" smtClean="0">
                <a:latin typeface="Times"/>
              </a:rPr>
              <a:t>maliyyə</a:t>
            </a:r>
            <a:r>
              <a:rPr lang="en-US" b="1" i="1" dirty="0" smtClean="0">
                <a:latin typeface="Times"/>
              </a:rPr>
              <a:t> </a:t>
            </a:r>
            <a:r>
              <a:rPr lang="en-US" b="1" i="1" dirty="0" err="1" smtClean="0">
                <a:latin typeface="Times"/>
              </a:rPr>
              <a:t>və</a:t>
            </a:r>
            <a:r>
              <a:rPr lang="en-US" b="1" i="1" dirty="0" smtClean="0">
                <a:latin typeface="Times"/>
              </a:rPr>
              <a:t> </a:t>
            </a:r>
            <a:r>
              <a:rPr lang="en-US" b="1" i="1" dirty="0" err="1" smtClean="0">
                <a:latin typeface="Times"/>
              </a:rPr>
              <a:t>maddi-texniki</a:t>
            </a:r>
            <a:r>
              <a:rPr lang="en-US" b="1" i="1" dirty="0" smtClean="0">
                <a:latin typeface="Times"/>
              </a:rPr>
              <a:t> </a:t>
            </a:r>
            <a:r>
              <a:rPr lang="en-US" b="1" i="1" dirty="0" err="1" smtClean="0">
                <a:latin typeface="Times"/>
              </a:rPr>
              <a:t>çətinliklərdən</a:t>
            </a:r>
            <a:r>
              <a:rPr lang="en-US" b="1" i="1" dirty="0" smtClean="0">
                <a:latin typeface="Times"/>
              </a:rPr>
              <a:t> </a:t>
            </a:r>
            <a:r>
              <a:rPr lang="en-US" b="1" i="1" dirty="0" err="1" smtClean="0">
                <a:latin typeface="Times"/>
              </a:rPr>
              <a:t>asılı</a:t>
            </a:r>
            <a:r>
              <a:rPr lang="en-US" b="1" i="1" dirty="0" smtClean="0">
                <a:latin typeface="Times"/>
              </a:rPr>
              <a:t> </a:t>
            </a:r>
            <a:r>
              <a:rPr lang="en-US" b="1" i="1" dirty="0" err="1" smtClean="0">
                <a:latin typeface="Times"/>
              </a:rPr>
              <a:t>olmayaraq</a:t>
            </a:r>
            <a:r>
              <a:rPr lang="en-US" b="1" i="1" dirty="0" smtClean="0">
                <a:latin typeface="Times"/>
              </a:rPr>
              <a:t>, </a:t>
            </a:r>
            <a:r>
              <a:rPr lang="en-US" b="1" i="1" dirty="0" err="1" smtClean="0">
                <a:latin typeface="Times"/>
              </a:rPr>
              <a:t>dustaqların</a:t>
            </a:r>
            <a:r>
              <a:rPr lang="en-US" b="1" i="1" dirty="0" smtClean="0">
                <a:latin typeface="Times"/>
              </a:rPr>
              <a:t> </a:t>
            </a:r>
            <a:r>
              <a:rPr lang="en-US" b="1" i="1" dirty="0" err="1" smtClean="0">
                <a:latin typeface="Times"/>
              </a:rPr>
              <a:t>ləyaqətinə</a:t>
            </a:r>
            <a:r>
              <a:rPr lang="az-Latn-AZ" b="1" i="1" dirty="0" smtClean="0">
                <a:latin typeface="Times"/>
              </a:rPr>
              <a:t> </a:t>
            </a:r>
            <a:r>
              <a:rPr lang="en-US" b="1" i="1" dirty="0" err="1" smtClean="0">
                <a:latin typeface="Times"/>
              </a:rPr>
              <a:t>hörmək</a:t>
            </a:r>
            <a:r>
              <a:rPr lang="en-US" b="1" i="1" dirty="0" smtClean="0">
                <a:latin typeface="Times"/>
              </a:rPr>
              <a:t> </a:t>
            </a:r>
            <a:r>
              <a:rPr lang="en-US" b="1" i="1" dirty="0" err="1" smtClean="0">
                <a:latin typeface="Times"/>
              </a:rPr>
              <a:t>etməklə</a:t>
            </a:r>
            <a:r>
              <a:rPr lang="en-US" b="1" i="1" dirty="0" smtClean="0">
                <a:latin typeface="Times"/>
              </a:rPr>
              <a:t> </a:t>
            </a:r>
            <a:r>
              <a:rPr lang="en-US" b="1" i="1" dirty="0" err="1" smtClean="0">
                <a:latin typeface="Times"/>
              </a:rPr>
              <a:t>təmin</a:t>
            </a:r>
            <a:r>
              <a:rPr lang="en-US" b="1" i="1" dirty="0" smtClean="0">
                <a:latin typeface="Times"/>
              </a:rPr>
              <a:t> </a:t>
            </a:r>
            <a:r>
              <a:rPr lang="en-US" b="1" i="1" dirty="0" err="1" smtClean="0">
                <a:latin typeface="Times"/>
              </a:rPr>
              <a:t>edilməsinə</a:t>
            </a:r>
            <a:r>
              <a:rPr lang="en-US" b="1" i="1" dirty="0" smtClean="0">
                <a:latin typeface="Times"/>
              </a:rPr>
              <a:t> </a:t>
            </a:r>
            <a:r>
              <a:rPr lang="en-US" b="1" i="1" dirty="0" err="1" smtClean="0">
                <a:latin typeface="Times"/>
              </a:rPr>
              <a:t>görə</a:t>
            </a:r>
            <a:r>
              <a:rPr lang="en-US" b="1" i="1" dirty="0" smtClean="0">
                <a:latin typeface="Times"/>
              </a:rPr>
              <a:t> </a:t>
            </a:r>
            <a:r>
              <a:rPr lang="en-US" b="1" i="1" dirty="0" err="1" smtClean="0">
                <a:latin typeface="Times"/>
              </a:rPr>
              <a:t>məsuliyyət</a:t>
            </a:r>
            <a:r>
              <a:rPr lang="az-Latn-AZ" b="1" i="1" dirty="0" smtClean="0">
                <a:latin typeface="Times"/>
              </a:rPr>
              <a:t> </a:t>
            </a:r>
            <a:r>
              <a:rPr lang="en-US" b="1" i="1" dirty="0" err="1" smtClean="0">
                <a:latin typeface="Times"/>
              </a:rPr>
              <a:t>daşıyır</a:t>
            </a:r>
            <a:r>
              <a:rPr lang="en-US" b="1" i="1" dirty="0" smtClean="0">
                <a:latin typeface="Times"/>
              </a:rPr>
              <a:t> </a:t>
            </a:r>
            <a:r>
              <a:rPr lang="en-US" b="1" i="1" dirty="0" smtClean="0">
                <a:solidFill>
                  <a:srgbClr val="C00000"/>
                </a:solidFill>
                <a:latin typeface="Times"/>
              </a:rPr>
              <a:t>(“</a:t>
            </a:r>
            <a:r>
              <a:rPr lang="en-US" b="1" i="1" dirty="0" err="1" smtClean="0">
                <a:solidFill>
                  <a:srgbClr val="C00000"/>
                </a:solidFill>
                <a:latin typeface="Times"/>
              </a:rPr>
              <a:t>Məmmədov</a:t>
            </a:r>
            <a:r>
              <a:rPr lang="en-US" b="1" i="1" dirty="0" smtClean="0">
                <a:solidFill>
                  <a:srgbClr val="C00000"/>
                </a:solidFill>
                <a:latin typeface="Times"/>
              </a:rPr>
              <a:t> </a:t>
            </a:r>
            <a:r>
              <a:rPr lang="en-US" b="1" i="1" dirty="0" err="1" smtClean="0">
                <a:solidFill>
                  <a:srgbClr val="C00000"/>
                </a:solidFill>
                <a:latin typeface="Times"/>
              </a:rPr>
              <a:t>Rusiyaya</a:t>
            </a:r>
            <a:r>
              <a:rPr lang="en-US" b="1" i="1" dirty="0" smtClean="0">
                <a:solidFill>
                  <a:srgbClr val="C00000"/>
                </a:solidFill>
                <a:latin typeface="Times"/>
              </a:rPr>
              <a:t> </a:t>
            </a:r>
            <a:r>
              <a:rPr lang="en-US" b="1" i="1" dirty="0" err="1" smtClean="0">
                <a:solidFill>
                  <a:srgbClr val="C00000"/>
                </a:solidFill>
                <a:latin typeface="Times"/>
              </a:rPr>
              <a:t>qarşı</a:t>
            </a:r>
            <a:r>
              <a:rPr lang="en-US" b="1" i="1" dirty="0" smtClean="0">
                <a:solidFill>
                  <a:srgbClr val="C00000"/>
                </a:solidFill>
                <a:latin typeface="Times"/>
              </a:rPr>
              <a:t>”</a:t>
            </a:r>
            <a:r>
              <a:rPr lang="az-Latn-AZ" b="1" i="1" dirty="0" smtClean="0">
                <a:solidFill>
                  <a:srgbClr val="C00000"/>
                </a:solidFill>
                <a:latin typeface="Times"/>
              </a:rPr>
              <a:t> iş / 2006)</a:t>
            </a:r>
          </a:p>
          <a:p>
            <a:pPr>
              <a:buNone/>
            </a:pPr>
            <a:endParaRPr lang="az-Latn-AZ" b="1" i="1" dirty="0" smtClean="0">
              <a:latin typeface="Times"/>
            </a:endParaRPr>
          </a:p>
          <a:p>
            <a:pPr algn="just">
              <a:buNone/>
            </a:pPr>
            <a:r>
              <a:rPr lang="az-Latn-AZ" b="1" i="1" dirty="0" smtClean="0"/>
              <a:t>   </a:t>
            </a:r>
            <a:r>
              <a:rPr lang="az-Latn-AZ" b="1" i="1" dirty="0" smtClean="0">
                <a:latin typeface="Times"/>
              </a:rPr>
              <a:t>Ş</a:t>
            </a:r>
            <a:r>
              <a:rPr lang="en-US" b="1" i="1" dirty="0" err="1" smtClean="0">
                <a:latin typeface="Times"/>
              </a:rPr>
              <a:t>əxsi</a:t>
            </a:r>
            <a:r>
              <a:rPr lang="en-US" b="1" i="1" dirty="0" smtClean="0">
                <a:latin typeface="Times"/>
              </a:rPr>
              <a:t> </a:t>
            </a:r>
            <a:r>
              <a:rPr lang="en-US" b="1" i="1" dirty="0" err="1" smtClean="0">
                <a:latin typeface="Times"/>
              </a:rPr>
              <a:t>yerin</a:t>
            </a:r>
            <a:r>
              <a:rPr lang="en-US" b="1" i="1" dirty="0" smtClean="0">
                <a:latin typeface="Times"/>
              </a:rPr>
              <a:t> </a:t>
            </a:r>
            <a:r>
              <a:rPr lang="en-US" b="1" i="1" dirty="0" err="1" smtClean="0">
                <a:latin typeface="Times"/>
              </a:rPr>
              <a:t>çatışmazlığı</a:t>
            </a:r>
            <a:r>
              <a:rPr lang="en-US" b="1" i="1" dirty="0" smtClean="0">
                <a:latin typeface="Times"/>
              </a:rPr>
              <a:t> </a:t>
            </a:r>
            <a:r>
              <a:rPr lang="en-US" b="1" i="1" dirty="0" err="1" smtClean="0">
                <a:latin typeface="Times"/>
              </a:rPr>
              <a:t>elə</a:t>
            </a:r>
            <a:r>
              <a:rPr lang="az-Latn-AZ" b="1" i="1" dirty="0" smtClean="0">
                <a:latin typeface="Times"/>
              </a:rPr>
              <a:t> </a:t>
            </a:r>
            <a:r>
              <a:rPr lang="en-US" b="1" i="1" dirty="0" err="1" smtClean="0">
                <a:latin typeface="Times"/>
              </a:rPr>
              <a:t>kəskin</a:t>
            </a:r>
            <a:r>
              <a:rPr lang="en-US" b="1" i="1" dirty="0" smtClean="0">
                <a:latin typeface="Times"/>
              </a:rPr>
              <a:t> </a:t>
            </a:r>
            <a:r>
              <a:rPr lang="en-US" b="1" i="1" dirty="0" err="1" smtClean="0">
                <a:latin typeface="Times"/>
              </a:rPr>
              <a:t>idi</a:t>
            </a:r>
            <a:r>
              <a:rPr lang="en-US" b="1" i="1" dirty="0" smtClean="0">
                <a:latin typeface="Times"/>
              </a:rPr>
              <a:t> </a:t>
            </a:r>
            <a:r>
              <a:rPr lang="en-US" b="1" i="1" dirty="0" err="1" smtClean="0">
                <a:latin typeface="Times"/>
              </a:rPr>
              <a:t>ki</a:t>
            </a:r>
            <a:r>
              <a:rPr lang="en-US" b="1" i="1" dirty="0" smtClean="0">
                <a:latin typeface="Times"/>
              </a:rPr>
              <a:t>, </a:t>
            </a:r>
            <a:r>
              <a:rPr lang="en-US" b="1" i="1" dirty="0" err="1" smtClean="0">
                <a:latin typeface="Times"/>
              </a:rPr>
              <a:t>bu</a:t>
            </a:r>
            <a:r>
              <a:rPr lang="en-US" b="1" i="1" dirty="0" smtClean="0">
                <a:latin typeface="Times"/>
              </a:rPr>
              <a:t> </a:t>
            </a:r>
            <a:r>
              <a:rPr lang="en-US" b="1" i="1" dirty="0" err="1" smtClean="0">
                <a:latin typeface="Times"/>
              </a:rPr>
              <a:t>özü-özlüyündə</a:t>
            </a:r>
            <a:r>
              <a:rPr lang="en-US" b="1" i="1" dirty="0" smtClean="0">
                <a:latin typeface="Times"/>
              </a:rPr>
              <a:t> </a:t>
            </a:r>
            <a:r>
              <a:rPr lang="en-US" b="1" i="1" dirty="0" err="1" smtClean="0">
                <a:latin typeface="Times"/>
              </a:rPr>
              <a:t>Konvensiyanın</a:t>
            </a:r>
            <a:r>
              <a:rPr lang="en-US" b="1" i="1" dirty="0" smtClean="0">
                <a:latin typeface="Times"/>
              </a:rPr>
              <a:t> 3-c</a:t>
            </a:r>
            <a:r>
              <a:rPr lang="az-Latn-AZ" b="1" i="1" dirty="0" smtClean="0">
                <a:latin typeface="Times"/>
              </a:rPr>
              <a:t>ü </a:t>
            </a:r>
            <a:r>
              <a:rPr lang="en-US" b="1" i="1" dirty="0" err="1" smtClean="0">
                <a:latin typeface="Times"/>
              </a:rPr>
              <a:t>maddəsinin</a:t>
            </a:r>
            <a:r>
              <a:rPr lang="en-US" b="1" i="1" dirty="0" smtClean="0">
                <a:latin typeface="Times"/>
              </a:rPr>
              <a:t> </a:t>
            </a:r>
            <a:r>
              <a:rPr lang="en-US" b="1" i="1" dirty="0" err="1" smtClean="0">
                <a:latin typeface="Times"/>
              </a:rPr>
              <a:t>pozulması</a:t>
            </a:r>
            <a:r>
              <a:rPr lang="az-Latn-AZ" b="1" i="1" dirty="0" smtClean="0">
                <a:latin typeface="Times"/>
              </a:rPr>
              <a:t> </a:t>
            </a:r>
            <a:r>
              <a:rPr lang="en-US" b="1" i="1" dirty="0" err="1" smtClean="0">
                <a:latin typeface="Times"/>
              </a:rPr>
              <a:t>haqqında</a:t>
            </a:r>
            <a:r>
              <a:rPr lang="en-US" b="1" i="1" dirty="0" smtClean="0">
                <a:latin typeface="Times"/>
              </a:rPr>
              <a:t> </a:t>
            </a:r>
            <a:r>
              <a:rPr lang="en-US" b="1" i="1" dirty="0" err="1" smtClean="0">
                <a:latin typeface="Times"/>
              </a:rPr>
              <a:t>nəticəyə</a:t>
            </a:r>
            <a:r>
              <a:rPr lang="en-US" b="1" i="1" dirty="0" smtClean="0">
                <a:latin typeface="Times"/>
              </a:rPr>
              <a:t> </a:t>
            </a:r>
            <a:r>
              <a:rPr lang="en-US" b="1" i="1" dirty="0" err="1" smtClean="0">
                <a:latin typeface="Times"/>
              </a:rPr>
              <a:t>gəlməyə</a:t>
            </a:r>
            <a:r>
              <a:rPr lang="en-US" b="1" i="1" dirty="0" smtClean="0">
                <a:latin typeface="Times"/>
              </a:rPr>
              <a:t> </a:t>
            </a:r>
            <a:r>
              <a:rPr lang="en-US" b="1" i="1" dirty="0" err="1" smtClean="0">
                <a:latin typeface="Times"/>
              </a:rPr>
              <a:t>imkan</a:t>
            </a:r>
            <a:r>
              <a:rPr lang="en-US" b="1" i="1" dirty="0" smtClean="0">
                <a:latin typeface="Times"/>
              </a:rPr>
              <a:t> </a:t>
            </a:r>
            <a:r>
              <a:rPr lang="en-US" b="1" i="1" dirty="0" err="1" smtClean="0">
                <a:latin typeface="Times"/>
              </a:rPr>
              <a:t>yaradı</a:t>
            </a:r>
            <a:r>
              <a:rPr lang="az-Latn-AZ" b="1" i="1" dirty="0" smtClean="0">
                <a:latin typeface="Times"/>
              </a:rPr>
              <a:t>r.</a:t>
            </a:r>
            <a:endParaRPr lang="en-US" b="1" i="1" dirty="0" smtClean="0">
              <a:latin typeface="Times"/>
            </a:endParaRPr>
          </a:p>
          <a:p>
            <a:r>
              <a:rPr lang="en-US" b="1" i="1" dirty="0" smtClean="0">
                <a:solidFill>
                  <a:srgbClr val="C00000"/>
                </a:solidFill>
                <a:latin typeface="Times"/>
              </a:rPr>
              <a:t>“</a:t>
            </a:r>
            <a:r>
              <a:rPr lang="en-US" b="1" i="1" dirty="0" err="1" smtClean="0">
                <a:solidFill>
                  <a:srgbClr val="C00000"/>
                </a:solidFill>
                <a:latin typeface="Times"/>
              </a:rPr>
              <a:t>Kantıryov</a:t>
            </a:r>
            <a:r>
              <a:rPr lang="en-US" b="1" i="1" dirty="0" smtClean="0">
                <a:solidFill>
                  <a:srgbClr val="C00000"/>
                </a:solidFill>
                <a:latin typeface="Times"/>
              </a:rPr>
              <a:t> </a:t>
            </a:r>
            <a:r>
              <a:rPr lang="en-US" b="1" i="1" dirty="0" err="1" smtClean="0">
                <a:solidFill>
                  <a:srgbClr val="C00000"/>
                </a:solidFill>
                <a:latin typeface="Times"/>
              </a:rPr>
              <a:t>Rusiyaya</a:t>
            </a:r>
            <a:r>
              <a:rPr lang="en-US" b="1" i="1" dirty="0" smtClean="0">
                <a:solidFill>
                  <a:srgbClr val="C00000"/>
                </a:solidFill>
                <a:latin typeface="Times"/>
              </a:rPr>
              <a:t> </a:t>
            </a:r>
            <a:r>
              <a:rPr lang="en-US" b="1" i="1" dirty="0" err="1" smtClean="0">
                <a:solidFill>
                  <a:srgbClr val="C00000"/>
                </a:solidFill>
                <a:latin typeface="Times"/>
              </a:rPr>
              <a:t>qarşı</a:t>
            </a:r>
            <a:r>
              <a:rPr lang="en-US" b="1" i="1" dirty="0" smtClean="0">
                <a:solidFill>
                  <a:srgbClr val="C00000"/>
                </a:solidFill>
                <a:latin typeface="Times"/>
              </a:rPr>
              <a:t>” </a:t>
            </a:r>
            <a:r>
              <a:rPr lang="az-Latn-AZ" b="1" i="1" dirty="0" smtClean="0">
                <a:solidFill>
                  <a:srgbClr val="C00000"/>
                </a:solidFill>
                <a:latin typeface="Times"/>
              </a:rPr>
              <a:t>iş</a:t>
            </a:r>
          </a:p>
          <a:p>
            <a:r>
              <a:rPr lang="en-US" b="1" i="1" dirty="0" smtClean="0">
                <a:solidFill>
                  <a:srgbClr val="C00000"/>
                </a:solidFill>
                <a:latin typeface="Times"/>
              </a:rPr>
              <a:t>“</a:t>
            </a:r>
            <a:r>
              <a:rPr lang="en-US" b="1" i="1" dirty="0" err="1" smtClean="0">
                <a:solidFill>
                  <a:srgbClr val="C00000"/>
                </a:solidFill>
                <a:latin typeface="Times"/>
              </a:rPr>
              <a:t>İqor</a:t>
            </a:r>
            <a:r>
              <a:rPr lang="en-US" b="1" i="1" dirty="0" smtClean="0">
                <a:solidFill>
                  <a:srgbClr val="C00000"/>
                </a:solidFill>
                <a:latin typeface="Times"/>
              </a:rPr>
              <a:t> </a:t>
            </a:r>
            <a:r>
              <a:rPr lang="en-US" b="1" i="1" dirty="0" err="1" smtClean="0">
                <a:solidFill>
                  <a:srgbClr val="C00000"/>
                </a:solidFill>
                <a:latin typeface="Times"/>
              </a:rPr>
              <a:t>İvanov</a:t>
            </a:r>
            <a:r>
              <a:rPr lang="en-US" b="1" i="1" dirty="0" smtClean="0">
                <a:solidFill>
                  <a:srgbClr val="C00000"/>
                </a:solidFill>
                <a:latin typeface="Times"/>
              </a:rPr>
              <a:t> </a:t>
            </a:r>
            <a:r>
              <a:rPr lang="en-US" b="1" i="1" dirty="0" err="1" smtClean="0">
                <a:solidFill>
                  <a:srgbClr val="C00000"/>
                </a:solidFill>
                <a:latin typeface="Times"/>
              </a:rPr>
              <a:t>Rusiya</a:t>
            </a:r>
            <a:r>
              <a:rPr lang="en-US" b="1" i="1" dirty="0" smtClean="0">
                <a:solidFill>
                  <a:srgbClr val="C00000"/>
                </a:solidFill>
                <a:latin typeface="Times"/>
              </a:rPr>
              <a:t> </a:t>
            </a:r>
            <a:r>
              <a:rPr lang="en-US" b="1" i="1" dirty="0" err="1" smtClean="0">
                <a:solidFill>
                  <a:srgbClr val="C00000"/>
                </a:solidFill>
                <a:latin typeface="Times"/>
              </a:rPr>
              <a:t>Federasiyasında</a:t>
            </a:r>
            <a:r>
              <a:rPr lang="en-US" b="1" i="1" dirty="0" smtClean="0">
                <a:solidFill>
                  <a:srgbClr val="C00000"/>
                </a:solidFill>
                <a:latin typeface="Times"/>
              </a:rPr>
              <a:t> </a:t>
            </a:r>
            <a:r>
              <a:rPr lang="en-US" b="1" i="1" dirty="0" err="1" smtClean="0">
                <a:solidFill>
                  <a:srgbClr val="C00000"/>
                </a:solidFill>
                <a:latin typeface="Times"/>
              </a:rPr>
              <a:t>qarşı</a:t>
            </a:r>
            <a:r>
              <a:rPr lang="en-US" b="1" i="1" dirty="0" smtClean="0">
                <a:solidFill>
                  <a:srgbClr val="C00000"/>
                </a:solidFill>
                <a:latin typeface="Times"/>
              </a:rPr>
              <a:t>”</a:t>
            </a:r>
            <a:r>
              <a:rPr lang="az-Latn-AZ" b="1" i="1" dirty="0" smtClean="0">
                <a:solidFill>
                  <a:srgbClr val="C00000"/>
                </a:solidFill>
                <a:latin typeface="Times"/>
              </a:rPr>
              <a:t> iş</a:t>
            </a:r>
            <a:endParaRPr lang="en-US" b="1" i="1" dirty="0" smtClean="0">
              <a:solidFill>
                <a:srgbClr val="C00000"/>
              </a:solidFill>
              <a:latin typeface="Times"/>
            </a:endParaRPr>
          </a:p>
          <a:p>
            <a:r>
              <a:rPr lang="en-US" b="1" i="1" dirty="0" smtClean="0">
                <a:solidFill>
                  <a:srgbClr val="C00000"/>
                </a:solidFill>
                <a:latin typeface="Times"/>
              </a:rPr>
              <a:t>“</a:t>
            </a:r>
            <a:r>
              <a:rPr lang="en-US" b="1" i="1" dirty="0" err="1" smtClean="0">
                <a:solidFill>
                  <a:srgbClr val="C00000"/>
                </a:solidFill>
                <a:latin typeface="Times"/>
              </a:rPr>
              <a:t>Benediktov</a:t>
            </a:r>
            <a:r>
              <a:rPr lang="en-US" b="1" i="1" dirty="0" smtClean="0">
                <a:solidFill>
                  <a:srgbClr val="C00000"/>
                </a:solidFill>
                <a:latin typeface="Times"/>
              </a:rPr>
              <a:t> </a:t>
            </a:r>
            <a:r>
              <a:rPr lang="en-US" b="1" i="1" dirty="0" err="1" smtClean="0">
                <a:solidFill>
                  <a:srgbClr val="C00000"/>
                </a:solidFill>
                <a:latin typeface="Times"/>
              </a:rPr>
              <a:t>Rusiya</a:t>
            </a:r>
            <a:r>
              <a:rPr lang="en-US" b="1" i="1" dirty="0" smtClean="0">
                <a:solidFill>
                  <a:srgbClr val="C00000"/>
                </a:solidFill>
                <a:latin typeface="Times"/>
              </a:rPr>
              <a:t> </a:t>
            </a:r>
            <a:r>
              <a:rPr lang="en-US" b="1" i="1" dirty="0" err="1" smtClean="0">
                <a:solidFill>
                  <a:srgbClr val="C00000"/>
                </a:solidFill>
                <a:latin typeface="Times"/>
              </a:rPr>
              <a:t>Federasiyasına</a:t>
            </a:r>
            <a:r>
              <a:rPr lang="en-US" b="1" i="1" dirty="0" smtClean="0">
                <a:solidFill>
                  <a:srgbClr val="C00000"/>
                </a:solidFill>
                <a:latin typeface="Times"/>
              </a:rPr>
              <a:t> </a:t>
            </a:r>
            <a:r>
              <a:rPr lang="en-US" b="1" i="1" dirty="0" err="1" smtClean="0">
                <a:solidFill>
                  <a:srgbClr val="C00000"/>
                </a:solidFill>
                <a:latin typeface="Times"/>
              </a:rPr>
              <a:t>qarşı</a:t>
            </a:r>
            <a:r>
              <a:rPr lang="en-US" b="1" i="1" dirty="0" smtClean="0">
                <a:solidFill>
                  <a:srgbClr val="C00000"/>
                </a:solidFill>
                <a:latin typeface="Times"/>
              </a:rPr>
              <a:t>”</a:t>
            </a:r>
            <a:r>
              <a:rPr lang="az-Latn-AZ" b="1" i="1" dirty="0" smtClean="0">
                <a:solidFill>
                  <a:srgbClr val="C00000"/>
                </a:solidFill>
                <a:latin typeface="Times"/>
              </a:rPr>
              <a:t> iş</a:t>
            </a:r>
            <a:endParaRPr lang="ru-RU" b="1" dirty="0"/>
          </a:p>
        </p:txBody>
      </p:sp>
      <p:sp>
        <p:nvSpPr>
          <p:cNvPr id="6" name="Номер слайда 5"/>
          <p:cNvSpPr>
            <a:spLocks noGrp="1"/>
          </p:cNvSpPr>
          <p:nvPr>
            <p:ph type="sldNum" sz="quarter" idx="12"/>
          </p:nvPr>
        </p:nvSpPr>
        <p:spPr/>
        <p:txBody>
          <a:bodyPr/>
          <a:lstStyle/>
          <a:p>
            <a:fld id="{C1CEBA4E-B37C-43E9-9A33-1EC189B019E1}" type="slidenum">
              <a:rPr lang="ru-RU" smtClean="0"/>
              <a:pPr/>
              <a:t>14</a:t>
            </a:fld>
            <a:endParaRPr lang="ru-RU"/>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2800" b="1" i="1" dirty="0" smtClean="0">
                <a:solidFill>
                  <a:schemeClr val="tx1"/>
                </a:solidFill>
                <a:latin typeface="Times"/>
              </a:rPr>
              <a:t>“</a:t>
            </a:r>
            <a:r>
              <a:rPr lang="en-US" sz="2800" b="1" i="1" dirty="0" err="1" smtClean="0">
                <a:solidFill>
                  <a:schemeClr val="tx1"/>
                </a:solidFill>
                <a:latin typeface="Times"/>
              </a:rPr>
              <a:t>Antropov</a:t>
            </a:r>
            <a:r>
              <a:rPr lang="en-US" sz="2800" b="1" i="1" dirty="0" smtClean="0">
                <a:solidFill>
                  <a:schemeClr val="tx1"/>
                </a:solidFill>
                <a:latin typeface="Times"/>
              </a:rPr>
              <a:t> </a:t>
            </a:r>
            <a:r>
              <a:rPr lang="en-US" sz="2800" b="1" i="1" dirty="0" err="1" smtClean="0">
                <a:solidFill>
                  <a:schemeClr val="tx1"/>
                </a:solidFill>
                <a:latin typeface="Times"/>
              </a:rPr>
              <a:t>Rusiya</a:t>
            </a:r>
            <a:r>
              <a:rPr lang="en-US" sz="2800" b="1" i="1" dirty="0" smtClean="0">
                <a:solidFill>
                  <a:schemeClr val="tx1"/>
                </a:solidFill>
                <a:latin typeface="Times"/>
              </a:rPr>
              <a:t> </a:t>
            </a:r>
            <a:r>
              <a:rPr lang="en-US" sz="2800" b="1" i="1" dirty="0" err="1" smtClean="0">
                <a:solidFill>
                  <a:schemeClr val="tx1"/>
                </a:solidFill>
                <a:latin typeface="Times"/>
              </a:rPr>
              <a:t>Federasiyasına</a:t>
            </a:r>
            <a:r>
              <a:rPr lang="en-US" sz="2800" b="1" i="1" dirty="0" smtClean="0">
                <a:solidFill>
                  <a:schemeClr val="tx1"/>
                </a:solidFill>
                <a:latin typeface="Times"/>
              </a:rPr>
              <a:t> </a:t>
            </a:r>
            <a:r>
              <a:rPr lang="en-US" sz="2800" b="1" i="1" dirty="0" err="1" smtClean="0">
                <a:solidFill>
                  <a:schemeClr val="tx1"/>
                </a:solidFill>
                <a:latin typeface="Times"/>
              </a:rPr>
              <a:t>qarşı</a:t>
            </a:r>
            <a:r>
              <a:rPr lang="en-US" sz="2800" b="1" i="1" dirty="0" smtClean="0">
                <a:solidFill>
                  <a:schemeClr val="tx1"/>
                </a:solidFill>
                <a:latin typeface="Times"/>
              </a:rPr>
              <a:t>” </a:t>
            </a:r>
            <a:r>
              <a:rPr lang="en-US" sz="2800" b="1" i="1" dirty="0" err="1" smtClean="0">
                <a:solidFill>
                  <a:schemeClr val="tx1"/>
                </a:solidFill>
                <a:latin typeface="Times"/>
              </a:rPr>
              <a:t>iş</a:t>
            </a:r>
            <a:r>
              <a:rPr lang="az-Latn-AZ" sz="2800" b="1" i="1" dirty="0" smtClean="0">
                <a:solidFill>
                  <a:schemeClr val="tx1"/>
                </a:solidFill>
                <a:latin typeface="Times"/>
              </a:rPr>
              <a:t>/ 29 yanvar 2009</a:t>
            </a:r>
            <a:endParaRPr lang="ru-RU" sz="2800" b="1" i="1" dirty="0">
              <a:solidFill>
                <a:schemeClr val="tx1"/>
              </a:solidFill>
              <a:latin typeface="Times"/>
            </a:endParaRPr>
          </a:p>
        </p:txBody>
      </p:sp>
      <p:sp>
        <p:nvSpPr>
          <p:cNvPr id="3" name="Содержимое 2"/>
          <p:cNvSpPr>
            <a:spLocks noGrp="1"/>
          </p:cNvSpPr>
          <p:nvPr>
            <p:ph sz="quarter" idx="1"/>
          </p:nvPr>
        </p:nvSpPr>
        <p:spPr>
          <a:xfrm>
            <a:off x="714348" y="1219200"/>
            <a:ext cx="7972452" cy="4937760"/>
          </a:xfrm>
        </p:spPr>
        <p:txBody>
          <a:bodyPr>
            <a:noAutofit/>
          </a:bodyPr>
          <a:lstStyle/>
          <a:p>
            <a:pPr algn="just">
              <a:lnSpc>
                <a:spcPct val="150000"/>
              </a:lnSpc>
              <a:buNone/>
            </a:pPr>
            <a:r>
              <a:rPr lang="az-Latn-AZ" sz="1600" dirty="0" smtClean="0">
                <a:latin typeface="Times"/>
              </a:rPr>
              <a:t>   </a:t>
            </a:r>
            <a:r>
              <a:rPr lang="az-Latn-AZ" sz="1600" b="1" dirty="0" smtClean="0">
                <a:latin typeface="Times"/>
              </a:rPr>
              <a:t>   </a:t>
            </a:r>
            <a:r>
              <a:rPr lang="en-US" sz="2000" b="1" i="1" dirty="0" err="1" smtClean="0">
                <a:latin typeface="Times"/>
              </a:rPr>
              <a:t>Avropa</a:t>
            </a:r>
            <a:r>
              <a:rPr lang="en-US" sz="2000" b="1" i="1" dirty="0" smtClean="0">
                <a:latin typeface="Times"/>
              </a:rPr>
              <a:t> </a:t>
            </a:r>
            <a:r>
              <a:rPr lang="en-US" sz="2000" b="1" i="1" dirty="0" err="1" smtClean="0">
                <a:latin typeface="Times"/>
              </a:rPr>
              <a:t>Məhkəməsi</a:t>
            </a:r>
            <a:r>
              <a:rPr lang="en-US" sz="2000" b="1" i="1" dirty="0" smtClean="0">
                <a:latin typeface="Times"/>
              </a:rPr>
              <a:t> </a:t>
            </a:r>
            <a:r>
              <a:rPr lang="en-US" sz="2000" b="1" i="1" dirty="0" err="1" smtClean="0">
                <a:latin typeface="Times"/>
              </a:rPr>
              <a:t>bu</a:t>
            </a:r>
            <a:r>
              <a:rPr lang="en-US" sz="2000" b="1" i="1" dirty="0" smtClean="0">
                <a:latin typeface="Times"/>
              </a:rPr>
              <a:t> </a:t>
            </a:r>
            <a:r>
              <a:rPr lang="en-US" sz="2000" b="1" i="1" dirty="0" err="1" smtClean="0">
                <a:latin typeface="Times"/>
              </a:rPr>
              <a:t>işlərdə</a:t>
            </a:r>
            <a:r>
              <a:rPr lang="en-US" sz="2000" b="1" i="1" dirty="0" smtClean="0">
                <a:latin typeface="Times"/>
              </a:rPr>
              <a:t> </a:t>
            </a:r>
            <a:r>
              <a:rPr lang="en-US" sz="2000" b="1" i="1" dirty="0" err="1" smtClean="0">
                <a:latin typeface="Times"/>
              </a:rPr>
              <a:t>qey</a:t>
            </a:r>
            <a:r>
              <a:rPr lang="az-Latn-AZ" sz="2000" b="1" i="1" dirty="0" smtClean="0">
                <a:latin typeface="Times"/>
              </a:rPr>
              <a:t>d</a:t>
            </a:r>
            <a:r>
              <a:rPr lang="en-US" sz="2000" b="1" i="1" dirty="0" smtClean="0">
                <a:latin typeface="Times"/>
              </a:rPr>
              <a:t> </a:t>
            </a:r>
            <a:r>
              <a:rPr lang="en-US" sz="2000" b="1" i="1" dirty="0" err="1" smtClean="0">
                <a:latin typeface="Times"/>
              </a:rPr>
              <a:t>edirdi</a:t>
            </a:r>
            <a:r>
              <a:rPr lang="en-US" sz="2000" b="1" i="1" dirty="0" smtClean="0">
                <a:latin typeface="Times"/>
              </a:rPr>
              <a:t> </a:t>
            </a:r>
            <a:r>
              <a:rPr lang="en-US" sz="2000" b="1" i="1" dirty="0" err="1" smtClean="0">
                <a:latin typeface="Times"/>
              </a:rPr>
              <a:t>ki</a:t>
            </a:r>
            <a:r>
              <a:rPr lang="en-US" sz="2000" b="1" i="1" dirty="0" smtClean="0">
                <a:latin typeface="Times"/>
              </a:rPr>
              <a:t>, </a:t>
            </a:r>
            <a:r>
              <a:rPr lang="en-US" sz="2000" b="1" i="1" dirty="0" err="1" smtClean="0">
                <a:latin typeface="Times"/>
              </a:rPr>
              <a:t>Rusiya</a:t>
            </a:r>
            <a:r>
              <a:rPr lang="en-US" sz="2000" b="1" i="1" dirty="0" smtClean="0">
                <a:latin typeface="Times"/>
              </a:rPr>
              <a:t> </a:t>
            </a:r>
            <a:r>
              <a:rPr lang="en-US" sz="2000" b="1" i="1" dirty="0" err="1" smtClean="0">
                <a:latin typeface="Times"/>
              </a:rPr>
              <a:t>Federasiyası</a:t>
            </a:r>
            <a:r>
              <a:rPr lang="en-US" sz="2000" b="1" i="1" dirty="0" smtClean="0">
                <a:latin typeface="Times"/>
              </a:rPr>
              <a:t> </a:t>
            </a:r>
            <a:r>
              <a:rPr lang="en-US" sz="2000" b="1" i="1" dirty="0" err="1" smtClean="0">
                <a:latin typeface="Times"/>
              </a:rPr>
              <a:t>hakimiyyəti</a:t>
            </a:r>
            <a:r>
              <a:rPr lang="az-Latn-AZ" sz="2000" b="1" i="1" dirty="0" smtClean="0">
                <a:latin typeface="Times"/>
              </a:rPr>
              <a:t> </a:t>
            </a:r>
            <a:r>
              <a:rPr lang="en-US" sz="2000" b="1" i="1" dirty="0" err="1" smtClean="0">
                <a:latin typeface="Times"/>
              </a:rPr>
              <a:t>ərizəçinin</a:t>
            </a:r>
            <a:r>
              <a:rPr lang="en-US" sz="2000" b="1" i="1" dirty="0" smtClean="0">
                <a:latin typeface="Times"/>
              </a:rPr>
              <a:t> </a:t>
            </a:r>
            <a:r>
              <a:rPr lang="en-US" sz="2000" b="1" i="1" dirty="0" err="1" smtClean="0">
                <a:latin typeface="Times"/>
              </a:rPr>
              <a:t>həbsdə</a:t>
            </a:r>
            <a:r>
              <a:rPr lang="en-US" sz="2000" b="1" i="1" dirty="0" smtClean="0">
                <a:latin typeface="Times"/>
              </a:rPr>
              <a:t> </a:t>
            </a:r>
            <a:r>
              <a:rPr lang="en-US" sz="2000" b="1" i="1" dirty="0" err="1" smtClean="0">
                <a:latin typeface="Times"/>
              </a:rPr>
              <a:t>saxlanma</a:t>
            </a:r>
            <a:r>
              <a:rPr lang="en-US" sz="2000" b="1" i="1" dirty="0" smtClean="0">
                <a:latin typeface="Times"/>
              </a:rPr>
              <a:t> </a:t>
            </a:r>
            <a:r>
              <a:rPr lang="en-US" sz="2000" b="1" i="1" dirty="0" err="1" smtClean="0">
                <a:latin typeface="Times"/>
              </a:rPr>
              <a:t>şəraiti</a:t>
            </a:r>
            <a:r>
              <a:rPr lang="en-US" sz="2000" b="1" i="1" dirty="0" smtClean="0">
                <a:latin typeface="Times"/>
              </a:rPr>
              <a:t> </a:t>
            </a:r>
            <a:r>
              <a:rPr lang="en-US" sz="2000" b="1" i="1" dirty="0" err="1" smtClean="0">
                <a:latin typeface="Times"/>
              </a:rPr>
              <a:t>ilə</a:t>
            </a:r>
            <a:r>
              <a:rPr lang="en-US" sz="2000" b="1" i="1" dirty="0" smtClean="0">
                <a:latin typeface="Times"/>
              </a:rPr>
              <a:t> </a:t>
            </a:r>
            <a:r>
              <a:rPr lang="en-US" sz="2000" b="1" i="1" dirty="0" err="1" smtClean="0">
                <a:latin typeface="Times"/>
              </a:rPr>
              <a:t>əlaqədar</a:t>
            </a:r>
            <a:r>
              <a:rPr lang="en-US" sz="2000" b="1" i="1" dirty="0" smtClean="0">
                <a:latin typeface="Times"/>
              </a:rPr>
              <a:t> </a:t>
            </a:r>
            <a:r>
              <a:rPr lang="en-US" sz="2000" b="1" i="1" dirty="0" err="1" smtClean="0">
                <a:latin typeface="Times"/>
              </a:rPr>
              <a:t>problemlərin</a:t>
            </a:r>
            <a:r>
              <a:rPr lang="en-US" sz="2000" b="1" i="1" dirty="0" smtClean="0">
                <a:latin typeface="Times"/>
              </a:rPr>
              <a:t> </a:t>
            </a:r>
            <a:r>
              <a:rPr lang="en-US" sz="2000" b="1" i="1" dirty="0" err="1" smtClean="0">
                <a:latin typeface="Times"/>
              </a:rPr>
              <a:t>aydın</a:t>
            </a:r>
            <a:r>
              <a:rPr lang="en-US" sz="2000" b="1" i="1" dirty="0" smtClean="0">
                <a:latin typeface="Times"/>
              </a:rPr>
              <a:t> </a:t>
            </a:r>
            <a:r>
              <a:rPr lang="en-US" sz="2000" b="1" i="1" dirty="0" err="1" smtClean="0">
                <a:latin typeface="Times"/>
              </a:rPr>
              <a:t>olduğu</a:t>
            </a:r>
            <a:r>
              <a:rPr lang="en-US" sz="2000" b="1" i="1" dirty="0" smtClean="0">
                <a:latin typeface="Times"/>
              </a:rPr>
              <a:t> </a:t>
            </a:r>
            <a:r>
              <a:rPr lang="en-US" sz="2000" b="1" i="1" dirty="0" err="1" smtClean="0">
                <a:latin typeface="Times"/>
              </a:rPr>
              <a:t>kimi</a:t>
            </a:r>
            <a:r>
              <a:rPr lang="az-Latn-AZ" sz="2000" b="1" i="1" dirty="0" smtClean="0">
                <a:latin typeface="Times"/>
              </a:rPr>
              <a:t> s</a:t>
            </a:r>
            <a:r>
              <a:rPr lang="en-US" sz="2000" b="1" i="1" dirty="0" err="1" smtClean="0">
                <a:latin typeface="Times"/>
              </a:rPr>
              <a:t>istemli</a:t>
            </a:r>
            <a:r>
              <a:rPr lang="en-US" sz="2000" b="1" i="1" dirty="0" smtClean="0">
                <a:latin typeface="Times"/>
              </a:rPr>
              <a:t> </a:t>
            </a:r>
            <a:r>
              <a:rPr lang="en-US" sz="2000" b="1" i="1" dirty="0" err="1" smtClean="0">
                <a:latin typeface="Times"/>
              </a:rPr>
              <a:t>xarakterə</a:t>
            </a:r>
            <a:r>
              <a:rPr lang="en-US" sz="2000" b="1" i="1" dirty="0" smtClean="0">
                <a:latin typeface="Times"/>
              </a:rPr>
              <a:t> </a:t>
            </a:r>
            <a:r>
              <a:rPr lang="en-US" sz="2000" b="1" i="1" dirty="0" err="1" smtClean="0">
                <a:latin typeface="Times"/>
              </a:rPr>
              <a:t>malik</a:t>
            </a:r>
            <a:r>
              <a:rPr lang="en-US" sz="2000" b="1" i="1" dirty="0" smtClean="0">
                <a:latin typeface="Times"/>
              </a:rPr>
              <a:t> </a:t>
            </a:r>
            <a:r>
              <a:rPr lang="en-US" sz="2000" b="1" i="1" dirty="0" err="1" smtClean="0">
                <a:latin typeface="Times"/>
              </a:rPr>
              <a:t>olmasının</a:t>
            </a:r>
            <a:r>
              <a:rPr lang="en-US" sz="2000" b="1" i="1" dirty="0" smtClean="0">
                <a:latin typeface="Times"/>
              </a:rPr>
              <a:t> </a:t>
            </a:r>
            <a:r>
              <a:rPr lang="en-US" sz="2000" b="1" i="1" dirty="0" err="1" smtClean="0">
                <a:latin typeface="Times"/>
              </a:rPr>
              <a:t>və</a:t>
            </a:r>
            <a:r>
              <a:rPr lang="en-US" sz="2000" b="1" i="1" dirty="0" smtClean="0">
                <a:latin typeface="Times"/>
              </a:rPr>
              <a:t> </a:t>
            </a:r>
            <a:r>
              <a:rPr lang="en-US" sz="2000" b="1" i="1" dirty="0" err="1" smtClean="0">
                <a:latin typeface="Times"/>
              </a:rPr>
              <a:t>ərizəçinin</a:t>
            </a:r>
            <a:r>
              <a:rPr lang="en-US" sz="2000" b="1" i="1" dirty="0" smtClean="0">
                <a:latin typeface="Times"/>
              </a:rPr>
              <a:t> </a:t>
            </a:r>
            <a:r>
              <a:rPr lang="en-US" sz="2000" b="1" i="1" dirty="0" err="1" smtClean="0">
                <a:latin typeface="Times"/>
              </a:rPr>
              <a:t>yalnız</a:t>
            </a:r>
            <a:r>
              <a:rPr lang="en-US" sz="2000" b="1" i="1" dirty="0" smtClean="0">
                <a:latin typeface="Times"/>
              </a:rPr>
              <a:t> </a:t>
            </a:r>
            <a:r>
              <a:rPr lang="en-US" sz="2000" b="1" i="1" dirty="0" err="1" smtClean="0">
                <a:latin typeface="Times"/>
              </a:rPr>
              <a:t>şəxsi</a:t>
            </a:r>
            <a:r>
              <a:rPr lang="en-US" sz="2000" b="1" i="1" dirty="0" smtClean="0">
                <a:latin typeface="Times"/>
              </a:rPr>
              <a:t> </a:t>
            </a:r>
            <a:r>
              <a:rPr lang="en-US" sz="2000" b="1" i="1" dirty="0" err="1" smtClean="0">
                <a:latin typeface="Times"/>
              </a:rPr>
              <a:t>vəziyyətinə</a:t>
            </a:r>
            <a:r>
              <a:rPr lang="en-US" sz="2000" b="1" i="1" dirty="0" smtClean="0">
                <a:latin typeface="Times"/>
              </a:rPr>
              <a:t> aid</a:t>
            </a:r>
            <a:r>
              <a:rPr lang="az-Latn-AZ" sz="2000" b="1" i="1" dirty="0" smtClean="0">
                <a:latin typeface="Times"/>
              </a:rPr>
              <a:t> </a:t>
            </a:r>
            <a:r>
              <a:rPr lang="en-US" sz="2000" b="1" i="1" dirty="0" err="1" smtClean="0">
                <a:latin typeface="Times"/>
              </a:rPr>
              <a:t>olmamasının</a:t>
            </a:r>
            <a:r>
              <a:rPr lang="en-US" sz="2000" b="1" i="1" dirty="0" smtClean="0">
                <a:latin typeface="Times"/>
              </a:rPr>
              <a:t> </a:t>
            </a:r>
            <a:r>
              <a:rPr lang="en-US" sz="2000" b="1" i="1" dirty="0" err="1" smtClean="0">
                <a:latin typeface="Times"/>
              </a:rPr>
              <a:t>nəzərə</a:t>
            </a:r>
            <a:r>
              <a:rPr lang="en-US" sz="2000" b="1" i="1" dirty="0" smtClean="0">
                <a:latin typeface="Times"/>
              </a:rPr>
              <a:t> </a:t>
            </a:r>
            <a:r>
              <a:rPr lang="en-US" sz="2000" b="1" i="1" dirty="0" err="1" smtClean="0">
                <a:latin typeface="Times"/>
              </a:rPr>
              <a:t>alınması</a:t>
            </a:r>
            <a:r>
              <a:rPr lang="en-US" sz="2000" b="1" i="1" dirty="0" smtClean="0">
                <a:latin typeface="Times"/>
              </a:rPr>
              <a:t> </a:t>
            </a:r>
            <a:r>
              <a:rPr lang="en-US" sz="2000" b="1" i="1" dirty="0" err="1" smtClean="0">
                <a:latin typeface="Times"/>
              </a:rPr>
              <a:t>ilə</a:t>
            </a:r>
            <a:r>
              <a:rPr lang="en-US" sz="2000" b="1" i="1" dirty="0" smtClean="0">
                <a:latin typeface="Times"/>
              </a:rPr>
              <a:t> </a:t>
            </a:r>
            <a:r>
              <a:rPr lang="en-US" sz="2000" b="1" i="1" dirty="0" err="1" smtClean="0">
                <a:latin typeface="Times"/>
              </a:rPr>
              <a:t>prokuror</a:t>
            </a:r>
            <a:r>
              <a:rPr lang="en-US" sz="2000" b="1" i="1" dirty="0" smtClean="0">
                <a:latin typeface="Times"/>
              </a:rPr>
              <a:t>, </a:t>
            </a:r>
            <a:r>
              <a:rPr lang="en-US" sz="2000" b="1" i="1" dirty="0" err="1" smtClean="0">
                <a:latin typeface="Times"/>
              </a:rPr>
              <a:t>məhkəmə</a:t>
            </a:r>
            <a:r>
              <a:rPr lang="en-US" sz="2000" b="1" i="1" dirty="0" smtClean="0">
                <a:latin typeface="Times"/>
              </a:rPr>
              <a:t> </a:t>
            </a:r>
            <a:r>
              <a:rPr lang="en-US" sz="2000" b="1" i="1" dirty="0" err="1" smtClean="0">
                <a:latin typeface="Times"/>
              </a:rPr>
              <a:t>və</a:t>
            </a:r>
            <a:r>
              <a:rPr lang="en-US" sz="2000" b="1" i="1" dirty="0" smtClean="0">
                <a:latin typeface="Times"/>
              </a:rPr>
              <a:t> </a:t>
            </a:r>
            <a:r>
              <a:rPr lang="en-US" sz="2000" b="1" i="1" dirty="0" err="1" smtClean="0">
                <a:latin typeface="Times"/>
              </a:rPr>
              <a:t>ya</a:t>
            </a:r>
            <a:r>
              <a:rPr lang="en-US" sz="2000" b="1" i="1" dirty="0" smtClean="0">
                <a:latin typeface="Times"/>
              </a:rPr>
              <a:t> </a:t>
            </a:r>
            <a:r>
              <a:rPr lang="en-US" sz="2000" b="1" i="1" dirty="0" err="1" smtClean="0">
                <a:latin typeface="Times"/>
              </a:rPr>
              <a:t>digər</a:t>
            </a:r>
            <a:r>
              <a:rPr lang="en-US" sz="2000" b="1" i="1" dirty="0" smtClean="0">
                <a:latin typeface="Times"/>
              </a:rPr>
              <a:t> </a:t>
            </a:r>
            <a:r>
              <a:rPr lang="en-US" sz="2000" b="1" i="1" dirty="0" err="1" smtClean="0">
                <a:latin typeface="Times"/>
              </a:rPr>
              <a:t>dövlət</a:t>
            </a:r>
            <a:r>
              <a:rPr lang="en-US" sz="2000" b="1" i="1" dirty="0" smtClean="0">
                <a:latin typeface="Times"/>
              </a:rPr>
              <a:t> </a:t>
            </a:r>
            <a:r>
              <a:rPr lang="en-US" sz="2000" b="1" i="1" dirty="0" err="1" smtClean="0">
                <a:latin typeface="Times"/>
              </a:rPr>
              <a:t>müəssisəsi</a:t>
            </a:r>
            <a:r>
              <a:rPr lang="az-Latn-AZ" sz="2000" b="1" i="1" dirty="0" smtClean="0">
                <a:latin typeface="Times"/>
              </a:rPr>
              <a:t> </a:t>
            </a:r>
            <a:r>
              <a:rPr lang="en-US" sz="2000" b="1" i="1" dirty="0" err="1" smtClean="0">
                <a:latin typeface="Times"/>
              </a:rPr>
              <a:t>tərəfindən</a:t>
            </a:r>
            <a:r>
              <a:rPr lang="en-US" sz="2000" b="1" i="1" dirty="0" smtClean="0">
                <a:latin typeface="Times"/>
              </a:rPr>
              <a:t> </a:t>
            </a:r>
            <a:r>
              <a:rPr lang="en-US" sz="2000" b="1" i="1" dirty="0" err="1" smtClean="0">
                <a:latin typeface="Times"/>
              </a:rPr>
              <a:t>ərizəçiyə</a:t>
            </a:r>
            <a:r>
              <a:rPr lang="en-US" sz="2000" b="1" i="1" dirty="0" smtClean="0">
                <a:latin typeface="Times"/>
              </a:rPr>
              <a:t> </a:t>
            </a:r>
            <a:r>
              <a:rPr lang="en-US" sz="2000" b="1" i="1" dirty="0" err="1" smtClean="0">
                <a:latin typeface="Times"/>
              </a:rPr>
              <a:t>necə</a:t>
            </a:r>
            <a:r>
              <a:rPr lang="en-US" sz="2000" b="1" i="1" dirty="0" smtClean="0">
                <a:latin typeface="Times"/>
              </a:rPr>
              <a:t> </a:t>
            </a:r>
            <a:r>
              <a:rPr lang="en-US" sz="2000" b="1" i="1" dirty="0" err="1" smtClean="0">
                <a:latin typeface="Times"/>
              </a:rPr>
              <a:t>əvəzetmə</a:t>
            </a:r>
            <a:r>
              <a:rPr lang="en-US" sz="2000" b="1" i="1" dirty="0" smtClean="0">
                <a:latin typeface="Times"/>
              </a:rPr>
              <a:t> </a:t>
            </a:r>
            <a:r>
              <a:rPr lang="en-US" sz="2000" b="1" i="1" dirty="0" err="1" smtClean="0">
                <a:latin typeface="Times"/>
              </a:rPr>
              <a:t>təklif</a:t>
            </a:r>
            <a:r>
              <a:rPr lang="en-US" sz="2000" b="1" i="1" dirty="0" smtClean="0">
                <a:latin typeface="Times"/>
              </a:rPr>
              <a:t> </a:t>
            </a:r>
            <a:r>
              <a:rPr lang="en-US" sz="2000" b="1" i="1" dirty="0" err="1" smtClean="0">
                <a:latin typeface="Times"/>
              </a:rPr>
              <a:t>ediləcəyini</a:t>
            </a:r>
            <a:r>
              <a:rPr lang="en-US" sz="2000" b="1" i="1" dirty="0" smtClean="0">
                <a:latin typeface="Times"/>
              </a:rPr>
              <a:t> </a:t>
            </a:r>
            <a:r>
              <a:rPr lang="en-US" sz="2000" b="1" i="1" dirty="0" err="1" smtClean="0">
                <a:latin typeface="Times"/>
              </a:rPr>
              <a:t>nəzərdə</a:t>
            </a:r>
            <a:r>
              <a:rPr lang="en-US" sz="2000" b="1" i="1" dirty="0" smtClean="0">
                <a:latin typeface="Times"/>
              </a:rPr>
              <a:t> </a:t>
            </a:r>
            <a:r>
              <a:rPr lang="en-US" sz="2000" b="1" i="1" dirty="0" err="1" smtClean="0">
                <a:latin typeface="Times"/>
              </a:rPr>
              <a:t>tutmamışdır</a:t>
            </a:r>
            <a:r>
              <a:rPr lang="az-Latn-AZ" sz="2000" b="1" i="1" dirty="0" smtClean="0">
                <a:latin typeface="Times"/>
              </a:rPr>
              <a:t>.</a:t>
            </a:r>
          </a:p>
          <a:p>
            <a:pPr algn="just">
              <a:lnSpc>
                <a:spcPct val="150000"/>
              </a:lnSpc>
              <a:buNone/>
            </a:pPr>
            <a:r>
              <a:rPr lang="en-US" sz="1800" b="1" i="1" dirty="0" smtClean="0">
                <a:latin typeface="Times"/>
              </a:rPr>
              <a:t> </a:t>
            </a:r>
            <a:r>
              <a:rPr lang="az-Latn-AZ" sz="1800" b="1" i="1" dirty="0" smtClean="0">
                <a:latin typeface="Times"/>
              </a:rPr>
              <a:t>1)</a:t>
            </a:r>
            <a:r>
              <a:rPr lang="en-US" sz="1800" b="1" i="1" dirty="0" smtClean="0">
                <a:latin typeface="Times"/>
              </a:rPr>
              <a:t> “</a:t>
            </a:r>
            <a:r>
              <a:rPr lang="en-US" sz="1800" b="1" i="1" dirty="0" err="1" smtClean="0">
                <a:latin typeface="Times"/>
              </a:rPr>
              <a:t>Moiseyev</a:t>
            </a:r>
            <a:r>
              <a:rPr lang="en-US" sz="1800" b="1" i="1" dirty="0" smtClean="0">
                <a:latin typeface="Times"/>
              </a:rPr>
              <a:t> </a:t>
            </a:r>
            <a:r>
              <a:rPr lang="en-US" sz="1800" b="1" i="1" dirty="0" err="1" smtClean="0">
                <a:latin typeface="Times"/>
              </a:rPr>
              <a:t>Rusiya</a:t>
            </a:r>
            <a:r>
              <a:rPr lang="en-US" sz="1800" b="1" i="1" dirty="0" smtClean="0">
                <a:latin typeface="Times"/>
              </a:rPr>
              <a:t> </a:t>
            </a:r>
            <a:r>
              <a:rPr lang="en-US" sz="1800" b="1" i="1" dirty="0" err="1" smtClean="0">
                <a:latin typeface="Times"/>
              </a:rPr>
              <a:t>Federasiyasına</a:t>
            </a:r>
            <a:r>
              <a:rPr lang="en-US" sz="1800" b="1" i="1" dirty="0" smtClean="0">
                <a:latin typeface="Times"/>
              </a:rPr>
              <a:t> </a:t>
            </a:r>
            <a:r>
              <a:rPr lang="en-US" sz="1800" b="1" i="1" dirty="0" err="1" smtClean="0">
                <a:latin typeface="Times"/>
              </a:rPr>
              <a:t>qarşı</a:t>
            </a:r>
            <a:r>
              <a:rPr lang="en-US" sz="1800" b="1" i="1" dirty="0" smtClean="0">
                <a:latin typeface="Times"/>
              </a:rPr>
              <a:t>” (</a:t>
            </a:r>
            <a:r>
              <a:rPr lang="az-Latn-AZ" sz="1800" b="1" i="1" dirty="0" smtClean="0">
                <a:latin typeface="Times"/>
              </a:rPr>
              <a:t>2004</a:t>
            </a:r>
            <a:r>
              <a:rPr lang="en-US" sz="1800" b="1" i="1" dirty="0" smtClean="0">
                <a:latin typeface="Times"/>
              </a:rPr>
              <a:t>) </a:t>
            </a:r>
            <a:endParaRPr lang="az-Latn-AZ" sz="1800" b="1" i="1" dirty="0" smtClean="0">
              <a:latin typeface="Times"/>
            </a:endParaRPr>
          </a:p>
          <a:p>
            <a:pPr algn="just">
              <a:lnSpc>
                <a:spcPct val="150000"/>
              </a:lnSpc>
              <a:buNone/>
            </a:pPr>
            <a:r>
              <a:rPr lang="az-Latn-AZ" sz="1800" b="1" i="1" dirty="0" smtClean="0">
                <a:solidFill>
                  <a:srgbClr val="FF0000"/>
                </a:solidFill>
                <a:latin typeface="Times"/>
              </a:rPr>
              <a:t> 2)</a:t>
            </a:r>
            <a:r>
              <a:rPr lang="en-US" sz="1800" b="1" i="1" dirty="0" smtClean="0">
                <a:solidFill>
                  <a:srgbClr val="FF0000"/>
                </a:solidFill>
                <a:latin typeface="Times"/>
              </a:rPr>
              <a:t>“</a:t>
            </a:r>
            <a:r>
              <a:rPr lang="en-US" sz="1800" b="1" i="1" dirty="0" err="1" smtClean="0">
                <a:solidFill>
                  <a:srgbClr val="FF0000"/>
                </a:solidFill>
                <a:latin typeface="Times"/>
              </a:rPr>
              <a:t>Kalaşnikov</a:t>
            </a:r>
            <a:r>
              <a:rPr lang="en-US" sz="1800" b="1" i="1" dirty="0" smtClean="0">
                <a:solidFill>
                  <a:srgbClr val="FF0000"/>
                </a:solidFill>
                <a:latin typeface="Times"/>
              </a:rPr>
              <a:t> </a:t>
            </a:r>
            <a:r>
              <a:rPr lang="en-US" sz="1800" b="1" i="1" dirty="0" err="1" smtClean="0">
                <a:solidFill>
                  <a:srgbClr val="FF0000"/>
                </a:solidFill>
                <a:latin typeface="Times"/>
              </a:rPr>
              <a:t>Rusiya</a:t>
            </a:r>
            <a:r>
              <a:rPr lang="en-US" sz="1800" b="1" i="1" dirty="0" smtClean="0">
                <a:solidFill>
                  <a:srgbClr val="FF0000"/>
                </a:solidFill>
                <a:latin typeface="Times"/>
              </a:rPr>
              <a:t> </a:t>
            </a:r>
            <a:r>
              <a:rPr lang="en-US" sz="1800" b="1" i="1" dirty="0" err="1" smtClean="0">
                <a:solidFill>
                  <a:srgbClr val="FF0000"/>
                </a:solidFill>
                <a:latin typeface="Times"/>
              </a:rPr>
              <a:t>Federasiyasına</a:t>
            </a:r>
            <a:r>
              <a:rPr lang="en-US" sz="1800" b="1" i="1" dirty="0" smtClean="0">
                <a:solidFill>
                  <a:srgbClr val="FF0000"/>
                </a:solidFill>
                <a:latin typeface="Times"/>
              </a:rPr>
              <a:t> </a:t>
            </a:r>
            <a:r>
              <a:rPr lang="en-US" sz="1800" b="1" i="1" dirty="0" err="1" smtClean="0">
                <a:solidFill>
                  <a:srgbClr val="FF0000"/>
                </a:solidFill>
                <a:latin typeface="Times"/>
              </a:rPr>
              <a:t>qarşı</a:t>
            </a:r>
            <a:r>
              <a:rPr lang="en-US" sz="1800" b="1" i="1" dirty="0" smtClean="0">
                <a:solidFill>
                  <a:srgbClr val="FF0000"/>
                </a:solidFill>
                <a:latin typeface="Times"/>
              </a:rPr>
              <a:t>” (</a:t>
            </a:r>
            <a:r>
              <a:rPr lang="az-Latn-AZ" sz="1800" b="1" i="1" dirty="0" smtClean="0">
                <a:solidFill>
                  <a:srgbClr val="FF0000"/>
                </a:solidFill>
                <a:latin typeface="Times"/>
              </a:rPr>
              <a:t>2001</a:t>
            </a:r>
            <a:r>
              <a:rPr lang="en-US" sz="1800" b="1" i="1" dirty="0" smtClean="0">
                <a:solidFill>
                  <a:srgbClr val="FF0000"/>
                </a:solidFill>
                <a:latin typeface="Times"/>
              </a:rPr>
              <a:t>)</a:t>
            </a:r>
            <a:r>
              <a:rPr lang="az-Latn-AZ" sz="1800" b="1" i="1" dirty="0" smtClean="0">
                <a:solidFill>
                  <a:srgbClr val="FF0000"/>
                </a:solidFill>
                <a:latin typeface="Times"/>
              </a:rPr>
              <a:t> </a:t>
            </a:r>
          </a:p>
          <a:p>
            <a:pPr algn="just">
              <a:lnSpc>
                <a:spcPct val="150000"/>
              </a:lnSpc>
              <a:buNone/>
            </a:pPr>
            <a:r>
              <a:rPr lang="az-Latn-AZ" sz="1800" b="1" i="1" dirty="0" smtClean="0">
                <a:latin typeface="Times"/>
              </a:rPr>
              <a:t> 3)</a:t>
            </a:r>
            <a:r>
              <a:rPr lang="en-US" sz="1800" b="1" i="1" dirty="0" smtClean="0">
                <a:latin typeface="Times"/>
              </a:rPr>
              <a:t>“</a:t>
            </a:r>
            <a:r>
              <a:rPr lang="en-US" sz="1800" b="1" i="1" dirty="0" err="1" smtClean="0">
                <a:latin typeface="Times"/>
              </a:rPr>
              <a:t>Andrey</a:t>
            </a:r>
            <a:r>
              <a:rPr lang="en-US" sz="1800" b="1" i="1" dirty="0" smtClean="0">
                <a:latin typeface="Times"/>
              </a:rPr>
              <a:t> </a:t>
            </a:r>
            <a:r>
              <a:rPr lang="en-US" sz="1800" b="1" i="1" dirty="0" err="1" smtClean="0">
                <a:latin typeface="Times"/>
              </a:rPr>
              <a:t>Frolov</a:t>
            </a:r>
            <a:r>
              <a:rPr lang="en-US" sz="1800" b="1" i="1" dirty="0" smtClean="0">
                <a:latin typeface="Times"/>
              </a:rPr>
              <a:t> </a:t>
            </a:r>
            <a:r>
              <a:rPr lang="en-US" sz="1800" b="1" i="1" dirty="0" err="1" smtClean="0">
                <a:latin typeface="Times"/>
              </a:rPr>
              <a:t>Rusiya</a:t>
            </a:r>
            <a:r>
              <a:rPr lang="en-US" sz="1800" b="1" i="1" dirty="0" smtClean="0">
                <a:latin typeface="Times"/>
              </a:rPr>
              <a:t> </a:t>
            </a:r>
            <a:r>
              <a:rPr lang="en-US" sz="1800" b="1" i="1" dirty="0" err="1" smtClean="0">
                <a:latin typeface="Times"/>
              </a:rPr>
              <a:t>Federasiyasına</a:t>
            </a:r>
            <a:r>
              <a:rPr lang="az-Latn-AZ" sz="1800" b="1" i="1" dirty="0" smtClean="0">
                <a:latin typeface="Times"/>
              </a:rPr>
              <a:t> </a:t>
            </a:r>
            <a:r>
              <a:rPr lang="en-US" sz="1800" b="1" i="1" dirty="0" err="1" smtClean="0">
                <a:latin typeface="Times"/>
              </a:rPr>
              <a:t>qarşı</a:t>
            </a:r>
            <a:r>
              <a:rPr lang="en-US" sz="1800" b="1" i="1" dirty="0" smtClean="0">
                <a:latin typeface="Times"/>
              </a:rPr>
              <a:t>” (</a:t>
            </a:r>
            <a:r>
              <a:rPr lang="az-Latn-AZ" sz="1800" b="1" i="1" dirty="0" smtClean="0">
                <a:latin typeface="Times"/>
              </a:rPr>
              <a:t>2007</a:t>
            </a:r>
            <a:r>
              <a:rPr lang="en-US" sz="1800" b="1" i="1" dirty="0" smtClean="0">
                <a:latin typeface="Times"/>
              </a:rPr>
              <a:t>) </a:t>
            </a:r>
            <a:endParaRPr lang="az-Latn-AZ" sz="1800" b="1" i="1" dirty="0" smtClean="0">
              <a:latin typeface="Times"/>
            </a:endParaRPr>
          </a:p>
          <a:p>
            <a:pPr algn="just">
              <a:lnSpc>
                <a:spcPct val="150000"/>
              </a:lnSpc>
              <a:buNone/>
            </a:pPr>
            <a:r>
              <a:rPr lang="az-Latn-AZ" sz="1800" b="1" i="1" dirty="0" smtClean="0">
                <a:latin typeface="Times"/>
              </a:rPr>
              <a:t> 4)</a:t>
            </a:r>
            <a:r>
              <a:rPr lang="en-US" sz="1800" b="1" i="1" dirty="0" smtClean="0">
                <a:latin typeface="Times"/>
              </a:rPr>
              <a:t>“</a:t>
            </a:r>
            <a:r>
              <a:rPr lang="en-US" sz="1800" b="1" i="1" dirty="0" err="1" smtClean="0">
                <a:latin typeface="Times"/>
              </a:rPr>
              <a:t>Sudarkov</a:t>
            </a:r>
            <a:r>
              <a:rPr lang="en-US" sz="1800" b="1" i="1" dirty="0" smtClean="0">
                <a:latin typeface="Times"/>
              </a:rPr>
              <a:t> </a:t>
            </a:r>
            <a:r>
              <a:rPr lang="en-US" sz="1800" b="1" i="1" dirty="0" err="1" smtClean="0">
                <a:latin typeface="Times"/>
              </a:rPr>
              <a:t>Rusiya</a:t>
            </a:r>
            <a:r>
              <a:rPr lang="az-Latn-AZ" sz="1800" b="1" i="1" dirty="0" smtClean="0">
                <a:latin typeface="Times"/>
              </a:rPr>
              <a:t> </a:t>
            </a:r>
            <a:r>
              <a:rPr lang="en-US" sz="1800" b="1" i="1" dirty="0" err="1" smtClean="0">
                <a:latin typeface="Times"/>
              </a:rPr>
              <a:t>Federasiyasına</a:t>
            </a:r>
            <a:r>
              <a:rPr lang="en-US" sz="1800" b="1" i="1" dirty="0" smtClean="0">
                <a:latin typeface="Times"/>
              </a:rPr>
              <a:t> </a:t>
            </a:r>
            <a:r>
              <a:rPr lang="en-US" sz="1800" b="1" i="1" dirty="0" err="1" smtClean="0">
                <a:latin typeface="Times"/>
              </a:rPr>
              <a:t>qarşı</a:t>
            </a:r>
            <a:r>
              <a:rPr lang="en-US" sz="1800" b="1" i="1" dirty="0" smtClean="0">
                <a:latin typeface="Times"/>
              </a:rPr>
              <a:t>” (</a:t>
            </a:r>
            <a:r>
              <a:rPr lang="az-Latn-AZ" sz="1800" b="1" i="1" dirty="0" smtClean="0">
                <a:latin typeface="Times"/>
              </a:rPr>
              <a:t>2008)</a:t>
            </a:r>
            <a:endParaRPr lang="ru-RU" sz="1800" b="1" i="1" dirty="0" smtClean="0">
              <a:latin typeface="Times"/>
            </a:endParaRPr>
          </a:p>
          <a:p>
            <a:pPr algn="just">
              <a:lnSpc>
                <a:spcPct val="150000"/>
              </a:lnSpc>
              <a:buNone/>
            </a:pPr>
            <a:endParaRPr lang="ru-RU" sz="1800" b="1" i="1" dirty="0">
              <a:latin typeface="Times"/>
            </a:endParaRPr>
          </a:p>
        </p:txBody>
      </p:sp>
      <p:sp>
        <p:nvSpPr>
          <p:cNvPr id="4" name="Номер слайда 3"/>
          <p:cNvSpPr>
            <a:spLocks noGrp="1"/>
          </p:cNvSpPr>
          <p:nvPr>
            <p:ph type="sldNum" sz="quarter" idx="12"/>
          </p:nvPr>
        </p:nvSpPr>
        <p:spPr/>
        <p:txBody>
          <a:bodyPr/>
          <a:lstStyle/>
          <a:p>
            <a:fld id="{C1CEBA4E-B37C-43E9-9A33-1EC189B019E1}" type="slidenum">
              <a:rPr lang="ru-RU" smtClean="0"/>
              <a:pPr/>
              <a:t>15</a:t>
            </a:fld>
            <a:endParaRPr lang="ru-RU"/>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52400"/>
            <a:ext cx="8496944" cy="684312"/>
          </a:xfrm>
        </p:spPr>
        <p:txBody>
          <a:bodyPr/>
          <a:lstStyle/>
          <a:p>
            <a:pPr algn="ctr"/>
            <a:r>
              <a:rPr lang="az-Latn-AZ" b="1" dirty="0" smtClean="0">
                <a:solidFill>
                  <a:srgbClr val="FF0000"/>
                </a:solidFill>
              </a:rPr>
              <a:t> SAXLANMA YERLƏRİ ANLAYIŞI</a:t>
            </a:r>
            <a:endParaRPr lang="en-US" b="1" dirty="0">
              <a:solidFill>
                <a:srgbClr val="FF0000"/>
              </a:solidFill>
            </a:endParaRPr>
          </a:p>
        </p:txBody>
      </p:sp>
      <p:sp>
        <p:nvSpPr>
          <p:cNvPr id="3" name="Content Placeholder 2"/>
          <p:cNvSpPr>
            <a:spLocks noGrp="1"/>
          </p:cNvSpPr>
          <p:nvPr>
            <p:ph sz="quarter" idx="1"/>
          </p:nvPr>
        </p:nvSpPr>
        <p:spPr>
          <a:xfrm>
            <a:off x="395536" y="1268760"/>
            <a:ext cx="8352928" cy="5400600"/>
          </a:xfrm>
        </p:spPr>
        <p:txBody>
          <a:bodyPr>
            <a:normAutofit fontScale="92500" lnSpcReduction="20000"/>
          </a:bodyPr>
          <a:lstStyle/>
          <a:p>
            <a:pPr algn="ctr"/>
            <a:r>
              <a:rPr lang="az-Latn-AZ" b="1" dirty="0" err="1" smtClean="0">
                <a:solidFill>
                  <a:srgbClr val="FF0000"/>
                </a:solidFill>
                <a:latin typeface="Times"/>
              </a:rPr>
              <a:t>Stanev</a:t>
            </a:r>
            <a:r>
              <a:rPr lang="az-Latn-AZ" b="1" dirty="0" smtClean="0">
                <a:solidFill>
                  <a:srgbClr val="FF0000"/>
                </a:solidFill>
                <a:latin typeface="Times"/>
              </a:rPr>
              <a:t> Bolqarıstana qarşı iş 17 Yanvar 2012 Böyük palata</a:t>
            </a:r>
          </a:p>
          <a:p>
            <a:endParaRPr lang="az-Latn-AZ" dirty="0">
              <a:solidFill>
                <a:srgbClr val="FF0000"/>
              </a:solidFill>
            </a:endParaRPr>
          </a:p>
          <a:p>
            <a:endParaRPr lang="az-Latn-AZ" dirty="0" smtClean="0">
              <a:solidFill>
                <a:srgbClr val="FF0000"/>
              </a:solidFill>
            </a:endParaRPr>
          </a:p>
          <a:p>
            <a:endParaRPr lang="az-Latn-AZ" dirty="0">
              <a:solidFill>
                <a:srgbClr val="FF0000"/>
              </a:solidFill>
            </a:endParaRPr>
          </a:p>
          <a:p>
            <a:endParaRPr lang="az-Latn-AZ" dirty="0" smtClean="0">
              <a:solidFill>
                <a:srgbClr val="FF0000"/>
              </a:solidFill>
            </a:endParaRPr>
          </a:p>
          <a:p>
            <a:endParaRPr lang="az-Latn-AZ" dirty="0">
              <a:solidFill>
                <a:srgbClr val="FF0000"/>
              </a:solidFill>
            </a:endParaRPr>
          </a:p>
          <a:p>
            <a:endParaRPr lang="az-Latn-AZ" dirty="0" smtClean="0">
              <a:solidFill>
                <a:srgbClr val="FF0000"/>
              </a:solidFill>
            </a:endParaRPr>
          </a:p>
          <a:p>
            <a:endParaRPr lang="az-Latn-AZ" dirty="0" smtClean="0">
              <a:solidFill>
                <a:srgbClr val="FF0000"/>
              </a:solidFill>
            </a:endParaRPr>
          </a:p>
          <a:p>
            <a:pPr marL="0" indent="0" algn="just">
              <a:buNone/>
            </a:pPr>
            <a:r>
              <a:rPr lang="az-Latn-AZ" dirty="0" smtClean="0">
                <a:latin typeface="Times"/>
              </a:rPr>
              <a:t>«</a:t>
            </a:r>
            <a:r>
              <a:rPr lang="az-Latn-AZ" i="1" dirty="0" smtClean="0">
                <a:latin typeface="Times"/>
              </a:rPr>
              <a:t>3-cü maddə ilə qadağan edilən </a:t>
            </a:r>
            <a:r>
              <a:rPr lang="az-Latn-AZ" i="1" dirty="0">
                <a:latin typeface="Times"/>
              </a:rPr>
              <a:t>p</a:t>
            </a:r>
            <a:r>
              <a:rPr lang="az-Latn-AZ" i="1" dirty="0" smtClean="0">
                <a:latin typeface="Times"/>
              </a:rPr>
              <a:t>is rəftar azadlıqdan məhrum etmənin bütün formalarına eyni tətbiq edilir. Sözügedən tədbirin məqsədinə görə heç bir fərq qoyulmur.</a:t>
            </a:r>
          </a:p>
          <a:p>
            <a:pPr marL="0" indent="0" algn="just">
              <a:buNone/>
            </a:pPr>
            <a:r>
              <a:rPr lang="az-Latn-AZ" i="1" dirty="0" smtClean="0">
                <a:latin typeface="Times"/>
              </a:rPr>
              <a:t>Tədbirin cinayət icraatı zamanı saxlama ə</a:t>
            </a:r>
            <a:r>
              <a:rPr lang="en-US" i="1" dirty="0" err="1" smtClean="0">
                <a:latin typeface="Times"/>
              </a:rPr>
              <a:t>mr</a:t>
            </a:r>
            <a:r>
              <a:rPr lang="az-Latn-AZ" i="1" dirty="0" smtClean="0">
                <a:latin typeface="Times"/>
              </a:rPr>
              <a:t>i və ya konkret şəxsin həyatı və sağlamlığını müdafiə etmək məqsədi ilə təsisata qəbul edilməsi heç bir əhəmiyyət kəsb etmir»</a:t>
            </a:r>
          </a:p>
        </p:txBody>
      </p:sp>
      <p:pic>
        <p:nvPicPr>
          <p:cNvPr id="1026" name="Picture 2" descr="C:\Users\user\Desktop\Stanev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844824"/>
            <a:ext cx="3168352" cy="208823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user\Desktop\Pastr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844824"/>
            <a:ext cx="3204022" cy="2088232"/>
          </a:xfrm>
          <a:prstGeom prst="rect">
            <a:avLst/>
          </a:prstGeom>
          <a:noFill/>
          <a:extLst>
            <a:ext uri="{909E8E84-426E-40DD-AFC4-6F175D3DCCD1}">
              <a14:hiddenFill xmlns:a14="http://schemas.microsoft.com/office/drawing/2010/main">
                <a:solidFill>
                  <a:srgbClr val="FFFFFF"/>
                </a:solidFill>
              </a14:hiddenFill>
            </a:ext>
          </a:extLst>
        </p:spPr>
      </p:pic>
      <p:sp>
        <p:nvSpPr>
          <p:cNvPr id="7" name="Номер слайда 6"/>
          <p:cNvSpPr>
            <a:spLocks noGrp="1"/>
          </p:cNvSpPr>
          <p:nvPr>
            <p:ph type="sldNum" sz="quarter" idx="12"/>
          </p:nvPr>
        </p:nvSpPr>
        <p:spPr/>
        <p:txBody>
          <a:bodyPr/>
          <a:lstStyle/>
          <a:p>
            <a:fld id="{C1CEBA4E-B37C-43E9-9A33-1EC189B019E1}" type="slidenum">
              <a:rPr lang="ru-RU" smtClean="0"/>
              <a:pPr/>
              <a:t>16</a:t>
            </a:fld>
            <a:endParaRPr lang="ru-RU"/>
          </a:p>
        </p:txBody>
      </p:sp>
    </p:spTree>
    <p:extLst>
      <p:ext uri="{BB962C8B-B14F-4D97-AF65-F5344CB8AC3E}">
        <p14:creationId xmlns:p14="http://schemas.microsoft.com/office/powerpoint/2010/main" val="29859427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fade">
                                      <p:cBhvr>
                                        <p:cTn id="10" dur="500"/>
                                        <p:tgtEl>
                                          <p:spTgt spid="1026"/>
                                        </p:tgtEl>
                                      </p:cBhvr>
                                    </p:animEffect>
                                  </p:childTnLst>
                                </p:cTn>
                              </p:par>
                              <p:par>
                                <p:cTn id="11" presetID="10" presetClass="entr" presetSubtype="0" fill="hold" nodeType="withEffect">
                                  <p:stCondLst>
                                    <p:cond delay="0"/>
                                  </p:stCondLst>
                                  <p:childTnLst>
                                    <p:set>
                                      <p:cBhvr>
                                        <p:cTn id="12" dur="1" fill="hold">
                                          <p:stCondLst>
                                            <p:cond delay="0"/>
                                          </p:stCondLst>
                                        </p:cTn>
                                        <p:tgtEl>
                                          <p:spTgt spid="1027"/>
                                        </p:tgtEl>
                                        <p:attrNameLst>
                                          <p:attrName>style.visibility</p:attrName>
                                        </p:attrNameLst>
                                      </p:cBhvr>
                                      <p:to>
                                        <p:strVal val="visible"/>
                                      </p:to>
                                    </p:set>
                                    <p:animEffect transition="in" filter="fade">
                                      <p:cBhvr>
                                        <p:cTn id="13" dur="500"/>
                                        <p:tgtEl>
                                          <p:spTgt spid="102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fade">
                                      <p:cBhvr>
                                        <p:cTn id="18" dur="500"/>
                                        <p:tgtEl>
                                          <p:spTgt spid="3">
                                            <p:txEl>
                                              <p:pRg st="8" end="8"/>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Effect transition="in" filter="fade">
                                      <p:cBhvr>
                                        <p:cTn id="2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C1CEBA4E-B37C-43E9-9A33-1EC189B019E1}" type="slidenum">
              <a:rPr lang="ru-RU" smtClean="0"/>
              <a:pPr/>
              <a:t>17</a:t>
            </a:fld>
            <a:endParaRPr lang="ru-RU"/>
          </a:p>
        </p:txBody>
      </p:sp>
      <p:sp>
        <p:nvSpPr>
          <p:cNvPr id="5" name="Заголовок 1"/>
          <p:cNvSpPr>
            <a:spLocks noGrp="1"/>
          </p:cNvSpPr>
          <p:nvPr>
            <p:ph sz="quarter" idx="1"/>
          </p:nvPr>
        </p:nvSpPr>
        <p:spPr>
          <a:xfrm>
            <a:off x="500034" y="928670"/>
            <a:ext cx="8301066" cy="4365643"/>
          </a:xfrm>
        </p:spPr>
        <p:txBody>
          <a:bodyPr/>
          <a:lstStyle/>
          <a:p>
            <a:r>
              <a:rPr lang="en-US" b="1" dirty="0" err="1" smtClean="0">
                <a:latin typeface="Times"/>
              </a:rPr>
              <a:t>Mubilanzila</a:t>
            </a:r>
            <a:r>
              <a:rPr lang="en-US" b="1" dirty="0" smtClean="0">
                <a:latin typeface="Times"/>
              </a:rPr>
              <a:t> </a:t>
            </a:r>
            <a:r>
              <a:rPr lang="en-US" b="1" dirty="0" err="1" smtClean="0">
                <a:latin typeface="Times"/>
              </a:rPr>
              <a:t>Mayeka</a:t>
            </a:r>
            <a:r>
              <a:rPr lang="en-US" b="1" dirty="0" smtClean="0">
                <a:latin typeface="Times"/>
              </a:rPr>
              <a:t> </a:t>
            </a:r>
            <a:r>
              <a:rPr lang="en-US" b="1" dirty="0" err="1" smtClean="0">
                <a:latin typeface="Times"/>
              </a:rPr>
              <a:t>və</a:t>
            </a:r>
            <a:r>
              <a:rPr lang="en-US" b="1" dirty="0" smtClean="0">
                <a:latin typeface="Times"/>
              </a:rPr>
              <a:t> Ka</a:t>
            </a:r>
            <a:r>
              <a:rPr lang="az-Latn-AZ" b="1" dirty="0" smtClean="0">
                <a:latin typeface="Times"/>
              </a:rPr>
              <a:t>n</a:t>
            </a:r>
            <a:r>
              <a:rPr lang="en-US" b="1" dirty="0" err="1" smtClean="0">
                <a:latin typeface="Times"/>
              </a:rPr>
              <a:t>iki</a:t>
            </a:r>
            <a:r>
              <a:rPr lang="en-US" b="1" dirty="0" smtClean="0">
                <a:latin typeface="Times"/>
              </a:rPr>
              <a:t> </a:t>
            </a:r>
            <a:r>
              <a:rPr lang="en-US" b="1" dirty="0" err="1" smtClean="0">
                <a:latin typeface="Times"/>
              </a:rPr>
              <a:t>Mitunga</a:t>
            </a:r>
            <a:r>
              <a:rPr lang="en-US" b="1" dirty="0" smtClean="0">
                <a:latin typeface="Times"/>
              </a:rPr>
              <a:t> </a:t>
            </a:r>
            <a:r>
              <a:rPr lang="en-US" b="1" dirty="0" err="1" smtClean="0">
                <a:latin typeface="Times"/>
              </a:rPr>
              <a:t>Belçikaya</a:t>
            </a:r>
            <a:r>
              <a:rPr lang="en-US" b="1" dirty="0" smtClean="0">
                <a:latin typeface="Times"/>
              </a:rPr>
              <a:t> </a:t>
            </a:r>
            <a:r>
              <a:rPr lang="en-US" b="1" dirty="0" err="1" smtClean="0">
                <a:latin typeface="Times"/>
              </a:rPr>
              <a:t>qarşı</a:t>
            </a:r>
            <a:r>
              <a:rPr lang="en-US" b="1" dirty="0" smtClean="0">
                <a:latin typeface="Times"/>
              </a:rPr>
              <a:t> </a:t>
            </a:r>
            <a:r>
              <a:rPr lang="az-Latn-AZ" b="1" dirty="0" smtClean="0">
                <a:latin typeface="Times"/>
              </a:rPr>
              <a:t>iş </a:t>
            </a:r>
            <a:r>
              <a:rPr lang="en-US" dirty="0" err="1" smtClean="0">
                <a:latin typeface="Times"/>
              </a:rPr>
              <a:t>Ərizə</a:t>
            </a:r>
            <a:r>
              <a:rPr lang="en-US" dirty="0" smtClean="0">
                <a:latin typeface="Times"/>
              </a:rPr>
              <a:t> N2 13178/03 </a:t>
            </a:r>
            <a:r>
              <a:rPr lang="en-US" dirty="0" err="1" smtClean="0">
                <a:latin typeface="Times"/>
              </a:rPr>
              <a:t>Qərarın</a:t>
            </a:r>
            <a:r>
              <a:rPr lang="en-US" dirty="0" smtClean="0">
                <a:latin typeface="Times"/>
              </a:rPr>
              <a:t> </a:t>
            </a:r>
            <a:r>
              <a:rPr lang="en-US" dirty="0" err="1" smtClean="0">
                <a:latin typeface="Times"/>
              </a:rPr>
              <a:t>tarixi</a:t>
            </a:r>
            <a:r>
              <a:rPr lang="en-US" dirty="0" smtClean="0">
                <a:latin typeface="Times"/>
              </a:rPr>
              <a:t>: 1240-2006 (</a:t>
            </a:r>
            <a:r>
              <a:rPr lang="en-US" dirty="0" err="1" smtClean="0">
                <a:latin typeface="Times"/>
              </a:rPr>
              <a:t>Tabita</a:t>
            </a:r>
            <a:r>
              <a:rPr lang="en-US" dirty="0" smtClean="0">
                <a:latin typeface="Times"/>
              </a:rPr>
              <a:t> </a:t>
            </a:r>
            <a:r>
              <a:rPr lang="en-US" dirty="0" err="1" smtClean="0">
                <a:latin typeface="Times"/>
              </a:rPr>
              <a:t>azya</a:t>
            </a:r>
            <a:r>
              <a:rPr lang="az-Latn-AZ" dirty="0" smtClean="0">
                <a:latin typeface="Times"/>
              </a:rPr>
              <a:t>şlı);</a:t>
            </a:r>
          </a:p>
          <a:p>
            <a:endParaRPr lang="ru-RU" dirty="0" smtClean="0">
              <a:latin typeface="Times"/>
            </a:endParaRPr>
          </a:p>
          <a:p>
            <a:r>
              <a:rPr lang="en-US" dirty="0" smtClean="0">
                <a:latin typeface="Times"/>
              </a:rPr>
              <a:t> </a:t>
            </a:r>
            <a:r>
              <a:rPr lang="en-US" b="1" dirty="0" smtClean="0">
                <a:latin typeface="Times"/>
              </a:rPr>
              <a:t>İLAŞKU </a:t>
            </a:r>
            <a:r>
              <a:rPr lang="en-US" b="1" i="1" dirty="0" smtClean="0">
                <a:latin typeface="Times"/>
              </a:rPr>
              <a:t>(ILAŞCU) VƏ BAŞQALARI MOLDOVAYA VƏ RUSİYAYA QARŞI </a:t>
            </a:r>
            <a:r>
              <a:rPr lang="en-US" b="1" i="1" dirty="0" err="1" smtClean="0">
                <a:latin typeface="Times"/>
              </a:rPr>
              <a:t>məhkəmə</a:t>
            </a:r>
            <a:r>
              <a:rPr lang="en-US" b="1" i="1" dirty="0" smtClean="0">
                <a:latin typeface="Times"/>
              </a:rPr>
              <a:t> </a:t>
            </a:r>
            <a:r>
              <a:rPr lang="en-US" b="1" i="1" dirty="0" err="1" smtClean="0">
                <a:latin typeface="Times"/>
              </a:rPr>
              <a:t>işi</a:t>
            </a:r>
            <a:r>
              <a:rPr lang="en-US" b="1" i="1" dirty="0" smtClean="0">
                <a:latin typeface="Times"/>
              </a:rPr>
              <a:t> </a:t>
            </a:r>
          </a:p>
          <a:p>
            <a:pPr>
              <a:buNone/>
            </a:pPr>
            <a:r>
              <a:rPr lang="az-Latn-AZ" dirty="0" smtClean="0">
                <a:latin typeface="Times"/>
              </a:rPr>
              <a:t>   </a:t>
            </a:r>
            <a:r>
              <a:rPr lang="en-US" dirty="0" smtClean="0">
                <a:latin typeface="Times"/>
              </a:rPr>
              <a:t>(</a:t>
            </a:r>
            <a:r>
              <a:rPr lang="en-US" dirty="0" err="1" smtClean="0">
                <a:latin typeface="Times"/>
              </a:rPr>
              <a:t>Ərizə</a:t>
            </a:r>
            <a:r>
              <a:rPr lang="en-US" dirty="0" smtClean="0">
                <a:latin typeface="Times"/>
              </a:rPr>
              <a:t> Nº 48787/99) </a:t>
            </a:r>
            <a:r>
              <a:rPr lang="az-Latn-AZ" dirty="0" smtClean="0">
                <a:latin typeface="Times"/>
              </a:rPr>
              <a:t>/</a:t>
            </a:r>
            <a:r>
              <a:rPr lang="en-US" dirty="0" smtClean="0">
                <a:latin typeface="Times"/>
              </a:rPr>
              <a:t>QƏRAR </a:t>
            </a:r>
            <a:r>
              <a:rPr lang="az-Latn-AZ" dirty="0" smtClean="0">
                <a:latin typeface="Times"/>
              </a:rPr>
              <a:t> </a:t>
            </a:r>
            <a:r>
              <a:rPr lang="en-US" dirty="0" err="1" smtClean="0">
                <a:latin typeface="Times"/>
              </a:rPr>
              <a:t>Strasburq</a:t>
            </a:r>
            <a:r>
              <a:rPr lang="en-US" dirty="0" smtClean="0">
                <a:latin typeface="Times"/>
              </a:rPr>
              <a:t> </a:t>
            </a:r>
            <a:r>
              <a:rPr lang="az-Latn-AZ" dirty="0" smtClean="0">
                <a:latin typeface="Times"/>
              </a:rPr>
              <a:t> </a:t>
            </a:r>
            <a:r>
              <a:rPr lang="en-US" dirty="0" smtClean="0">
                <a:latin typeface="Times"/>
              </a:rPr>
              <a:t>8 </a:t>
            </a:r>
            <a:r>
              <a:rPr lang="en-US" dirty="0" err="1" smtClean="0">
                <a:latin typeface="Times"/>
              </a:rPr>
              <a:t>iyul</a:t>
            </a:r>
            <a:r>
              <a:rPr lang="en-US" dirty="0" smtClean="0">
                <a:latin typeface="Times"/>
              </a:rPr>
              <a:t> 2004</a:t>
            </a:r>
            <a:endParaRPr lang="az-Latn-AZ" dirty="0" smtClean="0">
              <a:latin typeface="Times"/>
            </a:endParaRPr>
          </a:p>
          <a:p>
            <a:pPr>
              <a:buNone/>
            </a:pPr>
            <a:endParaRPr lang="ru-RU"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58" y="2214554"/>
            <a:ext cx="8229600" cy="1428760"/>
          </a:xfrm>
        </p:spPr>
        <p:txBody>
          <a:bodyPr>
            <a:normAutofit lnSpcReduction="10000"/>
          </a:bodyPr>
          <a:lstStyle/>
          <a:p>
            <a:pPr algn="ctr">
              <a:buNone/>
            </a:pPr>
            <a:r>
              <a:rPr lang="en-US" sz="4400" b="1" i="1" dirty="0" smtClean="0">
                <a:solidFill>
                  <a:srgbClr val="FF0000"/>
                </a:solidFill>
                <a:latin typeface="Times"/>
              </a:rPr>
              <a:t>D</a:t>
            </a:r>
            <a:r>
              <a:rPr lang="az-Latn-AZ" sz="4400" b="1" i="1" smtClean="0">
                <a:solidFill>
                  <a:srgbClr val="FF0000"/>
                </a:solidFill>
                <a:latin typeface="Times"/>
              </a:rPr>
              <a:t>İ</a:t>
            </a:r>
            <a:r>
              <a:rPr lang="en-US" sz="4400" b="1" i="1" smtClean="0">
                <a:solidFill>
                  <a:srgbClr val="FF0000"/>
                </a:solidFill>
                <a:latin typeface="Times"/>
              </a:rPr>
              <a:t>QQ</a:t>
            </a:r>
            <a:r>
              <a:rPr lang="az-Latn-AZ" sz="4400" b="1" i="1" dirty="0" smtClean="0">
                <a:solidFill>
                  <a:srgbClr val="FF0000"/>
                </a:solidFill>
                <a:latin typeface="Times"/>
              </a:rPr>
              <a:t>ƏTİNİZƏ GÖRƏ MİNNƏTDARIQ</a:t>
            </a:r>
            <a:endParaRPr lang="ru-RU" sz="4400" b="1" i="1" dirty="0">
              <a:solidFill>
                <a:srgbClr val="FF0000"/>
              </a:solidFill>
              <a:latin typeface="Times"/>
            </a:endParaRPr>
          </a:p>
        </p:txBody>
      </p:sp>
      <p:sp>
        <p:nvSpPr>
          <p:cNvPr id="4" name="Номер слайда 3"/>
          <p:cNvSpPr>
            <a:spLocks noGrp="1"/>
          </p:cNvSpPr>
          <p:nvPr>
            <p:ph type="sldNum" sz="quarter" idx="12"/>
          </p:nvPr>
        </p:nvSpPr>
        <p:spPr/>
        <p:txBody>
          <a:bodyPr/>
          <a:lstStyle/>
          <a:p>
            <a:fld id="{C1CEBA4E-B37C-43E9-9A33-1EC189B019E1}" type="slidenum">
              <a:rPr lang="ru-RU" smtClean="0"/>
              <a:pPr/>
              <a:t>18</a:t>
            </a:fld>
            <a:endParaRPr lang="ru-RU"/>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12304"/>
          </a:xfrm>
        </p:spPr>
        <p:txBody>
          <a:bodyPr/>
          <a:lstStyle/>
          <a:p>
            <a:pPr algn="ctr"/>
            <a:r>
              <a:rPr lang="az-Latn-AZ" b="1" dirty="0" smtClean="0">
                <a:solidFill>
                  <a:srgbClr val="FF0000"/>
                </a:solidFill>
                <a:latin typeface="Times New Roman" pitchFamily="18" charset="0"/>
                <a:cs typeface="Times New Roman" pitchFamily="18" charset="0"/>
              </a:rPr>
              <a:t>SAXLANMA ŞƏRAİTİ</a:t>
            </a:r>
            <a:endParaRPr lang="en-US" b="1" dirty="0">
              <a:solidFill>
                <a:srgbClr val="FF0000"/>
              </a:solidFill>
              <a:latin typeface="Times New Roman" pitchFamily="18" charset="0"/>
              <a:cs typeface="Times New Roman" pitchFamily="18" charset="0"/>
            </a:endParaRPr>
          </a:p>
        </p:txBody>
      </p:sp>
      <p:pic>
        <p:nvPicPr>
          <p:cNvPr id="1026" name="Picture 2" descr="D:\BHM\flashka\saxlanma şəraiti\foto\Azyaşlıla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42984"/>
            <a:ext cx="8247860" cy="5286412"/>
          </a:xfrm>
          <a:prstGeom prst="rect">
            <a:avLst/>
          </a:prstGeom>
          <a:noFill/>
          <a:extLst>
            <a:ext uri="{909E8E84-426E-40DD-AFC4-6F175D3DCCD1}">
              <a14:hiddenFill xmlns:a14="http://schemas.microsoft.com/office/drawing/2010/main">
                <a:solidFill>
                  <a:srgbClr val="FFFFFF"/>
                </a:solidFill>
              </a14:hiddenFill>
            </a:ext>
          </a:extLst>
        </p:spPr>
      </p:pic>
      <p:sp>
        <p:nvSpPr>
          <p:cNvPr id="4" name="Номер слайда 3"/>
          <p:cNvSpPr>
            <a:spLocks noGrp="1"/>
          </p:cNvSpPr>
          <p:nvPr>
            <p:ph type="sldNum" sz="quarter" idx="12"/>
          </p:nvPr>
        </p:nvSpPr>
        <p:spPr/>
        <p:txBody>
          <a:bodyPr/>
          <a:lstStyle/>
          <a:p>
            <a:fld id="{C1CEBA4E-B37C-43E9-9A33-1EC189B019E1}" type="slidenum">
              <a:rPr lang="ru-RU" smtClean="0"/>
              <a:pPr/>
              <a:t>2</a:t>
            </a:fld>
            <a:endParaRPr lang="ru-RU"/>
          </a:p>
        </p:txBody>
      </p:sp>
    </p:spTree>
    <p:extLst>
      <p:ext uri="{BB962C8B-B14F-4D97-AF65-F5344CB8AC3E}">
        <p14:creationId xmlns:p14="http://schemas.microsoft.com/office/powerpoint/2010/main" val="110805193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500034" y="714356"/>
            <a:ext cx="8229600" cy="4937760"/>
          </a:xfrm>
        </p:spPr>
        <p:txBody>
          <a:bodyPr/>
          <a:lstStyle/>
          <a:p>
            <a:pPr algn="just"/>
            <a:r>
              <a:rPr lang="az-Latn-AZ" altLang="ru-RU" sz="2800" b="1" dirty="0" smtClean="0">
                <a:latin typeface="Times"/>
              </a:rPr>
              <a:t>Şəxsin </a:t>
            </a:r>
            <a:r>
              <a:rPr lang="az-Latn-AZ" altLang="ru-RU" sz="2800" b="1" dirty="0">
                <a:latin typeface="Times"/>
              </a:rPr>
              <a:t>saxlandığı şərait qeyri-insani və ya ləyaqəti alçaldan rəftara bərabərdirsə, bu halda da 3-cü maddənin pozuntusu mövcud ola bilər. Saxlanma yerində </a:t>
            </a:r>
            <a:r>
              <a:rPr lang="az-Latn-AZ" altLang="ru-RU" sz="2800" b="1" dirty="0" smtClean="0">
                <a:latin typeface="Times"/>
              </a:rPr>
              <a:t>sakinlərin </a:t>
            </a:r>
            <a:r>
              <a:rPr lang="az-Latn-AZ" altLang="ru-RU" sz="2800" b="1" dirty="0">
                <a:latin typeface="Times"/>
              </a:rPr>
              <a:t>həddən artıq olması və yatmaq üçün şəraitin olmaması 3-cü maddəyə zidd olan rəftara bərabərdir. Bundan başqa, lazımi qaydada isitmə sisteminin, </a:t>
            </a:r>
            <a:r>
              <a:rPr lang="az-Latn-AZ" altLang="ru-RU" sz="2800" b="1" dirty="0" smtClean="0">
                <a:latin typeface="Times"/>
              </a:rPr>
              <a:t>sanitariya </a:t>
            </a:r>
            <a:r>
              <a:rPr lang="az-Latn-AZ" altLang="ru-RU" sz="2800" b="1" dirty="0">
                <a:latin typeface="Times"/>
              </a:rPr>
              <a:t>şəraitinin, qidanın, istirahətin və ətraf aləmlə əlaqələrin olmaması da qeyri-insani və ya ləyaqəti alçaldan rəftara bərabər ola bilər.</a:t>
            </a:r>
            <a:r>
              <a:rPr lang="en-US" altLang="ru-RU" sz="2800" b="1" dirty="0">
                <a:latin typeface="Times"/>
              </a:rPr>
              <a:t> </a:t>
            </a:r>
          </a:p>
          <a:p>
            <a:endParaRPr lang="ru-RU" dirty="0"/>
          </a:p>
        </p:txBody>
      </p:sp>
      <p:sp>
        <p:nvSpPr>
          <p:cNvPr id="4" name="Номер слайда 3"/>
          <p:cNvSpPr>
            <a:spLocks noGrp="1"/>
          </p:cNvSpPr>
          <p:nvPr>
            <p:ph type="sldNum" sz="quarter" idx="12"/>
          </p:nvPr>
        </p:nvSpPr>
        <p:spPr/>
        <p:txBody>
          <a:bodyPr/>
          <a:lstStyle/>
          <a:p>
            <a:fld id="{C1CEBA4E-B37C-43E9-9A33-1EC189B019E1}" type="slidenum">
              <a:rPr lang="ru-RU" smtClean="0"/>
              <a:pPr/>
              <a:t>3</a:t>
            </a:fld>
            <a:endParaRPr lang="ru-RU"/>
          </a:p>
        </p:txBody>
      </p:sp>
    </p:spTree>
    <p:extLst>
      <p:ext uri="{BB962C8B-B14F-4D97-AF65-F5344CB8AC3E}">
        <p14:creationId xmlns:p14="http://schemas.microsoft.com/office/powerpoint/2010/main" val="28214821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648072"/>
          </a:xfrm>
        </p:spPr>
        <p:txBody>
          <a:bodyPr>
            <a:normAutofit/>
          </a:bodyPr>
          <a:lstStyle/>
          <a:p>
            <a:r>
              <a:rPr lang="az-Latn-AZ" b="1" dirty="0">
                <a:solidFill>
                  <a:srgbClr val="FF0000"/>
                </a:solidFill>
                <a:latin typeface="Times"/>
              </a:rPr>
              <a:t>Təşkilatlar və Beynəlxalq </a:t>
            </a:r>
            <a:r>
              <a:rPr lang="az-Latn-AZ" b="1" dirty="0" smtClean="0">
                <a:solidFill>
                  <a:srgbClr val="FF0000"/>
                </a:solidFill>
                <a:latin typeface="Times"/>
              </a:rPr>
              <a:t>qanunvericilik</a:t>
            </a:r>
            <a:endParaRPr lang="en-US" b="1" dirty="0">
              <a:solidFill>
                <a:srgbClr val="FF0000"/>
              </a:solidFill>
              <a:latin typeface="Times"/>
            </a:endParaRPr>
          </a:p>
        </p:txBody>
      </p:sp>
      <p:sp>
        <p:nvSpPr>
          <p:cNvPr id="3" name="Content Placeholder 2"/>
          <p:cNvSpPr>
            <a:spLocks noGrp="1"/>
          </p:cNvSpPr>
          <p:nvPr>
            <p:ph sz="quarter" idx="1"/>
          </p:nvPr>
        </p:nvSpPr>
        <p:spPr>
          <a:xfrm>
            <a:off x="457200" y="1142984"/>
            <a:ext cx="8229600" cy="5022320"/>
          </a:xfrm>
        </p:spPr>
        <p:txBody>
          <a:bodyPr>
            <a:normAutofit/>
          </a:bodyPr>
          <a:lstStyle/>
          <a:p>
            <a:endParaRPr lang="az-Latn-AZ" sz="2800" dirty="0" smtClean="0"/>
          </a:p>
          <a:p>
            <a:r>
              <a:rPr lang="az-Latn-AZ" sz="2800" b="1" i="1" dirty="0" smtClean="0">
                <a:solidFill>
                  <a:srgbClr val="FF0000"/>
                </a:solidFill>
                <a:latin typeface="Times"/>
              </a:rPr>
              <a:t>APT</a:t>
            </a:r>
            <a:r>
              <a:rPr lang="az-Latn-AZ" sz="2800" b="1" i="1" dirty="0" smtClean="0">
                <a:latin typeface="Times"/>
              </a:rPr>
              <a:t> – İşgənclərə qarşı Asossasiya</a:t>
            </a:r>
          </a:p>
          <a:p>
            <a:r>
              <a:rPr lang="az-Latn-AZ" sz="2800" b="1" i="1" dirty="0" smtClean="0">
                <a:solidFill>
                  <a:srgbClr val="FF0000"/>
                </a:solidFill>
                <a:latin typeface="Times"/>
              </a:rPr>
              <a:t>CPT</a:t>
            </a:r>
            <a:r>
              <a:rPr lang="az-Latn-AZ" sz="2800" b="1" i="1" dirty="0" smtClean="0">
                <a:latin typeface="Times"/>
              </a:rPr>
              <a:t> – İşgəncələrə qarşı Avropa Komitəsi</a:t>
            </a:r>
          </a:p>
          <a:p>
            <a:r>
              <a:rPr lang="az-Latn-AZ" sz="2800" b="1" i="1" dirty="0" smtClean="0">
                <a:solidFill>
                  <a:srgbClr val="FF0000"/>
                </a:solidFill>
                <a:latin typeface="Times"/>
              </a:rPr>
              <a:t>CAT</a:t>
            </a:r>
            <a:r>
              <a:rPr lang="az-Latn-AZ" sz="2800" b="1" i="1" dirty="0" smtClean="0">
                <a:latin typeface="Times"/>
              </a:rPr>
              <a:t> – İşgəncələr əleyhinə Komitə</a:t>
            </a:r>
          </a:p>
          <a:p>
            <a:r>
              <a:rPr lang="az-Latn-AZ" sz="2800" b="1" i="1" dirty="0" smtClean="0">
                <a:solidFill>
                  <a:srgbClr val="FF0000"/>
                </a:solidFill>
                <a:latin typeface="Times"/>
              </a:rPr>
              <a:t>ECPT</a:t>
            </a:r>
            <a:r>
              <a:rPr lang="az-Latn-AZ" sz="2800" b="1" i="1" dirty="0" smtClean="0">
                <a:latin typeface="Times"/>
              </a:rPr>
              <a:t> – İşgəncələrin </a:t>
            </a:r>
            <a:r>
              <a:rPr lang="az-Latn-AZ" sz="2800" b="1" i="1" dirty="0" err="1" smtClean="0">
                <a:latin typeface="Times"/>
              </a:rPr>
              <a:t>qarşısın</a:t>
            </a:r>
            <a:r>
              <a:rPr lang="az-Latn-AZ" sz="2800" b="1" i="1" dirty="0" smtClean="0">
                <a:latin typeface="Times"/>
              </a:rPr>
              <a:t> alınmasına dair Avropa Konvensiyası</a:t>
            </a:r>
          </a:p>
          <a:p>
            <a:r>
              <a:rPr lang="az-Latn-AZ" sz="2800" b="1" i="1" dirty="0" smtClean="0">
                <a:solidFill>
                  <a:srgbClr val="FF0000"/>
                </a:solidFill>
                <a:latin typeface="Times"/>
              </a:rPr>
              <a:t>EPR</a:t>
            </a:r>
            <a:r>
              <a:rPr lang="az-Latn-AZ" sz="2800" b="1" i="1" dirty="0" smtClean="0">
                <a:latin typeface="Times"/>
              </a:rPr>
              <a:t> – Avropa </a:t>
            </a:r>
            <a:r>
              <a:rPr lang="az-Latn-AZ" sz="2800" b="1" i="1" dirty="0" err="1" smtClean="0">
                <a:latin typeface="Times"/>
              </a:rPr>
              <a:t>Penitensiar</a:t>
            </a:r>
            <a:r>
              <a:rPr lang="az-Latn-AZ" sz="2800" b="1" i="1" dirty="0" smtClean="0">
                <a:latin typeface="Times"/>
              </a:rPr>
              <a:t> qaydaları</a:t>
            </a:r>
          </a:p>
          <a:p>
            <a:r>
              <a:rPr lang="az-Latn-AZ" sz="2800" b="1" i="1" dirty="0" smtClean="0">
                <a:solidFill>
                  <a:srgbClr val="FF0000"/>
                </a:solidFill>
                <a:latin typeface="Times"/>
              </a:rPr>
              <a:t>UNCAT</a:t>
            </a:r>
            <a:r>
              <a:rPr lang="az-Latn-AZ" sz="2800" b="1" i="1" dirty="0" smtClean="0">
                <a:latin typeface="Times"/>
              </a:rPr>
              <a:t> - İşgəncələrə qarşı BMT </a:t>
            </a:r>
            <a:r>
              <a:rPr lang="az-Latn-AZ" sz="2800" b="1" i="1" dirty="0" err="1" smtClean="0">
                <a:latin typeface="Times"/>
              </a:rPr>
              <a:t>Konevsniyası</a:t>
            </a:r>
            <a:endParaRPr lang="az-Latn-AZ" sz="2800" b="1" i="1" dirty="0" smtClean="0">
              <a:latin typeface="Times"/>
            </a:endParaRPr>
          </a:p>
          <a:p>
            <a:r>
              <a:rPr lang="az-Latn-AZ" sz="2800" b="1" i="1" dirty="0" smtClean="0">
                <a:solidFill>
                  <a:srgbClr val="FF0000"/>
                </a:solidFill>
                <a:latin typeface="Times"/>
              </a:rPr>
              <a:t>OPCAT </a:t>
            </a:r>
            <a:r>
              <a:rPr lang="az-Latn-AZ" sz="2800" b="1" i="1" dirty="0" smtClean="0">
                <a:latin typeface="Times"/>
              </a:rPr>
              <a:t>– İşgəncələrə qarşı BMT Konvensiyasının Fakultativ Protokolu</a:t>
            </a:r>
          </a:p>
          <a:p>
            <a:pPr marL="0" indent="0">
              <a:buNone/>
            </a:pPr>
            <a:endParaRPr lang="en-US" sz="2800" dirty="0"/>
          </a:p>
        </p:txBody>
      </p:sp>
      <p:sp>
        <p:nvSpPr>
          <p:cNvPr id="4" name="Номер слайда 3"/>
          <p:cNvSpPr>
            <a:spLocks noGrp="1"/>
          </p:cNvSpPr>
          <p:nvPr>
            <p:ph type="sldNum" sz="quarter" idx="12"/>
          </p:nvPr>
        </p:nvSpPr>
        <p:spPr/>
        <p:txBody>
          <a:bodyPr/>
          <a:lstStyle/>
          <a:p>
            <a:fld id="{C1CEBA4E-B37C-43E9-9A33-1EC189B019E1}" type="slidenum">
              <a:rPr lang="ru-RU" smtClean="0"/>
              <a:pPr/>
              <a:t>4</a:t>
            </a:fld>
            <a:endParaRPr lang="ru-RU"/>
          </a:p>
        </p:txBody>
      </p:sp>
    </p:spTree>
    <p:extLst>
      <p:ext uri="{BB962C8B-B14F-4D97-AF65-F5344CB8AC3E}">
        <p14:creationId xmlns:p14="http://schemas.microsoft.com/office/powerpoint/2010/main" val="14139622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44352"/>
          </a:xfrm>
        </p:spPr>
        <p:txBody>
          <a:bodyPr>
            <a:normAutofit fontScale="90000"/>
          </a:bodyPr>
          <a:lstStyle/>
          <a:p>
            <a:pPr algn="ctr"/>
            <a:r>
              <a:rPr lang="az-Latn-AZ" b="1" dirty="0" smtClean="0">
                <a:solidFill>
                  <a:srgbClr val="FF0000"/>
                </a:solidFill>
              </a:rPr>
              <a:t>Azərbaycan Respublikasının qanunvericiliyi</a:t>
            </a:r>
            <a:endParaRPr lang="en-US" b="1" dirty="0">
              <a:solidFill>
                <a:srgbClr val="FF0000"/>
              </a:solidFill>
            </a:endParaRPr>
          </a:p>
        </p:txBody>
      </p:sp>
      <p:sp>
        <p:nvSpPr>
          <p:cNvPr id="3" name="Content Placeholder 2"/>
          <p:cNvSpPr>
            <a:spLocks noGrp="1"/>
          </p:cNvSpPr>
          <p:nvPr>
            <p:ph sz="quarter" idx="1"/>
          </p:nvPr>
        </p:nvSpPr>
        <p:spPr>
          <a:xfrm>
            <a:off x="428596" y="1142984"/>
            <a:ext cx="8229600" cy="5223512"/>
          </a:xfrm>
        </p:spPr>
        <p:txBody>
          <a:bodyPr/>
          <a:lstStyle/>
          <a:p>
            <a:r>
              <a:rPr lang="az-Latn-AZ" b="1" i="1" dirty="0" smtClean="0">
                <a:latin typeface="Times New Roman" pitchFamily="18" charset="0"/>
                <a:cs typeface="Times New Roman" pitchFamily="18" charset="0"/>
              </a:rPr>
              <a:t>Cəzaların İcrası Məcəlləsi</a:t>
            </a:r>
          </a:p>
          <a:p>
            <a:r>
              <a:rPr lang="en-US" b="1" i="1" dirty="0" err="1" smtClean="0">
                <a:latin typeface="Times New Roman" pitchFamily="18" charset="0"/>
                <a:cs typeface="Times New Roman" pitchFamily="18" charset="0"/>
              </a:rPr>
              <a:t>Həbs</a:t>
            </a:r>
            <a:r>
              <a:rPr lang="en-US" b="1" i="1" dirty="0" smtClean="0">
                <a:latin typeface="Times New Roman" pitchFamily="18" charset="0"/>
                <a:cs typeface="Times New Roman" pitchFamily="18" charset="0"/>
              </a:rPr>
              <a:t> </a:t>
            </a:r>
            <a:r>
              <a:rPr lang="en-US" b="1" i="1" dirty="0" err="1">
                <a:latin typeface="Times New Roman" pitchFamily="18" charset="0"/>
                <a:cs typeface="Times New Roman" pitchFamily="18" charset="0"/>
              </a:rPr>
              <a:t>yerlərində</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saxlanılan</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şəxslərin</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hüquq</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və</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azadlıqlarının</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təmin</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edilməsi</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haqqında</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Azərbaycan</a:t>
            </a:r>
            <a:r>
              <a:rPr lang="en-US" b="1" i="1" dirty="0">
                <a:latin typeface="Times New Roman" pitchFamily="18" charset="0"/>
                <a:cs typeface="Times New Roman" pitchFamily="18" charset="0"/>
              </a:rPr>
              <a:t> </a:t>
            </a:r>
            <a:r>
              <a:rPr lang="en-US" b="1" i="1" dirty="0" err="1">
                <a:latin typeface="Times New Roman" pitchFamily="18" charset="0"/>
                <a:cs typeface="Times New Roman" pitchFamily="18" charset="0"/>
              </a:rPr>
              <a:t>Respublikasının</a:t>
            </a:r>
            <a:r>
              <a:rPr lang="en-US" b="1" i="1" dirty="0">
                <a:latin typeface="Times New Roman" pitchFamily="18" charset="0"/>
                <a:cs typeface="Times New Roman" pitchFamily="18" charset="0"/>
              </a:rPr>
              <a:t> </a:t>
            </a:r>
            <a:r>
              <a:rPr lang="en-US" b="1" i="1" dirty="0" err="1" smtClean="0">
                <a:latin typeface="Times New Roman" pitchFamily="18" charset="0"/>
                <a:cs typeface="Times New Roman" pitchFamily="18" charset="0"/>
              </a:rPr>
              <a:t>Qanunu</a:t>
            </a:r>
            <a:endParaRPr lang="az-Latn-AZ" b="1" i="1" dirty="0" smtClean="0">
              <a:latin typeface="Times New Roman" pitchFamily="18" charset="0"/>
              <a:cs typeface="Times New Roman" pitchFamily="18" charset="0"/>
            </a:endParaRPr>
          </a:p>
          <a:p>
            <a:r>
              <a:rPr lang="az-Latn-AZ" b="1" i="1" dirty="0" smtClean="0">
                <a:latin typeface="Times New Roman" pitchFamily="18" charset="0"/>
                <a:cs typeface="Times New Roman" pitchFamily="18" charset="0"/>
              </a:rPr>
              <a:t>Müvəqqəti Saxlanma yerlərinin daxili intizam qaydaları – NK, 26 Fevral 2014, Qərar 63</a:t>
            </a:r>
          </a:p>
          <a:p>
            <a:r>
              <a:rPr lang="az-Latn-AZ" b="1" i="1" dirty="0" smtClean="0">
                <a:latin typeface="Times New Roman" pitchFamily="18" charset="0"/>
                <a:cs typeface="Times New Roman" pitchFamily="18" charset="0"/>
              </a:rPr>
              <a:t>İnzibati həbs olunanların saxlanılma məntəqələri haqqında müvəqqəti əsasnamə - DİN 2014, 11 İyun.</a:t>
            </a:r>
          </a:p>
          <a:p>
            <a:r>
              <a:rPr lang="az-Latn-AZ" b="1" i="1" dirty="0" smtClean="0">
                <a:latin typeface="Times New Roman" pitchFamily="18" charset="0"/>
                <a:cs typeface="Times New Roman" pitchFamily="18" charset="0"/>
              </a:rPr>
              <a:t>İnzibati həbs olunanların saxlanılma məntəqələri haqqında müvəqqəti əsasnamə - DİN 2014, 11 İyun.</a:t>
            </a:r>
          </a:p>
          <a:p>
            <a:endParaRPr lang="en-US" dirty="0"/>
          </a:p>
        </p:txBody>
      </p:sp>
      <p:sp>
        <p:nvSpPr>
          <p:cNvPr id="4" name="Номер слайда 3"/>
          <p:cNvSpPr>
            <a:spLocks noGrp="1"/>
          </p:cNvSpPr>
          <p:nvPr>
            <p:ph type="sldNum" sz="quarter" idx="12"/>
          </p:nvPr>
        </p:nvSpPr>
        <p:spPr/>
        <p:txBody>
          <a:bodyPr/>
          <a:lstStyle/>
          <a:p>
            <a:fld id="{C1CEBA4E-B37C-43E9-9A33-1EC189B019E1}" type="slidenum">
              <a:rPr lang="ru-RU" smtClean="0"/>
              <a:pPr/>
              <a:t>5</a:t>
            </a:fld>
            <a:endParaRPr lang="ru-RU"/>
          </a:p>
        </p:txBody>
      </p:sp>
    </p:spTree>
    <p:extLst>
      <p:ext uri="{BB962C8B-B14F-4D97-AF65-F5344CB8AC3E}">
        <p14:creationId xmlns:p14="http://schemas.microsoft.com/office/powerpoint/2010/main" val="2260776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2353464"/>
          </a:xfrm>
        </p:spPr>
        <p:txBody>
          <a:bodyPr>
            <a:noAutofit/>
          </a:bodyPr>
          <a:lstStyle/>
          <a:p>
            <a:pPr algn="just"/>
            <a:r>
              <a:rPr lang="az-Latn-AZ" sz="2800" i="1" dirty="0" smtClean="0">
                <a:solidFill>
                  <a:schemeClr val="tx1"/>
                </a:solidFill>
                <a:latin typeface="Times New Roman" pitchFamily="18" charset="0"/>
                <a:cs typeface="Times New Roman" pitchFamily="18" charset="0"/>
              </a:rPr>
              <a:t/>
            </a:r>
            <a:br>
              <a:rPr lang="az-Latn-AZ" sz="2800" i="1" dirty="0" smtClean="0">
                <a:solidFill>
                  <a:schemeClr val="tx1"/>
                </a:solidFill>
                <a:latin typeface="Times New Roman" pitchFamily="18" charset="0"/>
                <a:cs typeface="Times New Roman" pitchFamily="18" charset="0"/>
              </a:rPr>
            </a:br>
            <a:r>
              <a:rPr lang="az-Latn-AZ" sz="2800" b="1" i="1" dirty="0" smtClean="0">
                <a:solidFill>
                  <a:schemeClr val="tx1"/>
                </a:solidFill>
                <a:latin typeface="Times New Roman" pitchFamily="18" charset="0"/>
                <a:cs typeface="Times New Roman" pitchFamily="18" charset="0"/>
              </a:rPr>
              <a:t>Saxlanma şəraiti ilə bağlı işlər məhkəmə tərəfindən araşdırılarkən beynəlxalq təşkilatların cavabdeh dövlət və ya pozuntunun ehtimal edildiyi iddia edilən dövlət haqqındakı saxlanma şəraitləri ilə bağlı hesabat və rəyləri məhkəmə tərəfindən əsas götürülür.</a:t>
            </a:r>
            <a:endParaRPr lang="en-US" sz="2800" b="1" i="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3068960"/>
            <a:ext cx="8229600" cy="3288998"/>
          </a:xfrm>
        </p:spPr>
        <p:txBody>
          <a:bodyPr/>
          <a:lstStyle/>
          <a:p>
            <a:r>
              <a:rPr lang="en-US" b="1" i="1" dirty="0" err="1">
                <a:solidFill>
                  <a:srgbClr val="FF0000"/>
                </a:solidFill>
                <a:latin typeface="Times"/>
              </a:rPr>
              <a:t>Çahal</a:t>
            </a:r>
            <a:r>
              <a:rPr lang="en-US" b="1" i="1" dirty="0">
                <a:solidFill>
                  <a:srgbClr val="FF0000"/>
                </a:solidFill>
                <a:latin typeface="Times"/>
              </a:rPr>
              <a:t> </a:t>
            </a:r>
            <a:r>
              <a:rPr lang="en-US" b="1" i="1" dirty="0" err="1" smtClean="0">
                <a:solidFill>
                  <a:srgbClr val="FF0000"/>
                </a:solidFill>
                <a:latin typeface="Times"/>
              </a:rPr>
              <a:t>Birləşmiş</a:t>
            </a:r>
            <a:r>
              <a:rPr lang="en-US" b="1" i="1" dirty="0" smtClean="0">
                <a:solidFill>
                  <a:srgbClr val="FF0000"/>
                </a:solidFill>
                <a:latin typeface="Times"/>
              </a:rPr>
              <a:t> </a:t>
            </a:r>
            <a:r>
              <a:rPr lang="en-US" b="1" i="1" dirty="0" err="1">
                <a:solidFill>
                  <a:srgbClr val="FF0000"/>
                </a:solidFill>
                <a:latin typeface="Times"/>
              </a:rPr>
              <a:t>Krallığa</a:t>
            </a:r>
            <a:r>
              <a:rPr lang="en-US" b="1" i="1" dirty="0">
                <a:solidFill>
                  <a:srgbClr val="FF0000"/>
                </a:solidFill>
                <a:latin typeface="Times"/>
              </a:rPr>
              <a:t> </a:t>
            </a:r>
            <a:r>
              <a:rPr lang="en-US" b="1" i="1" dirty="0" err="1">
                <a:solidFill>
                  <a:srgbClr val="FF0000"/>
                </a:solidFill>
                <a:latin typeface="Times"/>
              </a:rPr>
              <a:t>qarşı</a:t>
            </a:r>
            <a:r>
              <a:rPr lang="en-US" b="1" i="1" dirty="0">
                <a:solidFill>
                  <a:srgbClr val="FF0000"/>
                </a:solidFill>
                <a:latin typeface="Times"/>
              </a:rPr>
              <a:t>, 15 </a:t>
            </a:r>
            <a:r>
              <a:rPr lang="en-US" b="1" i="1" dirty="0" err="1">
                <a:solidFill>
                  <a:srgbClr val="FF0000"/>
                </a:solidFill>
                <a:latin typeface="Times"/>
              </a:rPr>
              <a:t>noyabr</a:t>
            </a:r>
            <a:r>
              <a:rPr lang="en-US" b="1" i="1" dirty="0">
                <a:solidFill>
                  <a:srgbClr val="FF0000"/>
                </a:solidFill>
                <a:latin typeface="Times"/>
              </a:rPr>
              <a:t> 1996-cı </a:t>
            </a:r>
            <a:r>
              <a:rPr lang="en-US" b="1" i="1" dirty="0" err="1">
                <a:solidFill>
                  <a:srgbClr val="FF0000"/>
                </a:solidFill>
                <a:latin typeface="Times"/>
              </a:rPr>
              <a:t>il</a:t>
            </a:r>
            <a:r>
              <a:rPr lang="en-US" b="1" i="1" dirty="0" smtClean="0">
                <a:solidFill>
                  <a:srgbClr val="FF0000"/>
                </a:solidFill>
                <a:latin typeface="Times"/>
              </a:rPr>
              <a:t>,</a:t>
            </a:r>
            <a:endParaRPr lang="az-Latn-AZ" b="1" i="1" dirty="0" smtClean="0">
              <a:solidFill>
                <a:srgbClr val="FF0000"/>
              </a:solidFill>
              <a:latin typeface="Times"/>
            </a:endParaRPr>
          </a:p>
          <a:p>
            <a:r>
              <a:rPr lang="en-US" b="1" i="1" dirty="0" err="1">
                <a:solidFill>
                  <a:srgbClr val="FF0000"/>
                </a:solidFill>
                <a:latin typeface="Times"/>
              </a:rPr>
              <a:t>Saadi</a:t>
            </a:r>
            <a:r>
              <a:rPr lang="en-US" b="1" i="1" dirty="0">
                <a:solidFill>
                  <a:srgbClr val="FF0000"/>
                </a:solidFill>
                <a:latin typeface="Times"/>
              </a:rPr>
              <a:t> </a:t>
            </a:r>
            <a:r>
              <a:rPr lang="en-US" b="1" i="1" dirty="0" err="1">
                <a:solidFill>
                  <a:srgbClr val="FF0000"/>
                </a:solidFill>
                <a:latin typeface="Times"/>
              </a:rPr>
              <a:t>İtaliyaya</a:t>
            </a:r>
            <a:r>
              <a:rPr lang="en-US" b="1" i="1" dirty="0">
                <a:solidFill>
                  <a:srgbClr val="FF0000"/>
                </a:solidFill>
                <a:latin typeface="Times"/>
              </a:rPr>
              <a:t> </a:t>
            </a:r>
            <a:r>
              <a:rPr lang="en-US" b="1" i="1" dirty="0" err="1" smtClean="0">
                <a:solidFill>
                  <a:srgbClr val="FF0000"/>
                </a:solidFill>
                <a:latin typeface="Times"/>
              </a:rPr>
              <a:t>qarşı</a:t>
            </a:r>
            <a:r>
              <a:rPr lang="az-Latn-AZ" b="1" i="1" dirty="0" smtClean="0">
                <a:solidFill>
                  <a:srgbClr val="FF0000"/>
                </a:solidFill>
                <a:latin typeface="Times"/>
              </a:rPr>
              <a:t>, 28 Fevral 2008</a:t>
            </a:r>
          </a:p>
          <a:p>
            <a:r>
              <a:rPr lang="az-Latn-AZ" b="1" i="1" dirty="0" smtClean="0">
                <a:solidFill>
                  <a:srgbClr val="FF0000"/>
                </a:solidFill>
                <a:latin typeface="Times"/>
              </a:rPr>
              <a:t>İlaşku və başqaları Moldova və Rusiyaya qarşı 08 İyul 2004</a:t>
            </a:r>
          </a:p>
          <a:p>
            <a:r>
              <a:rPr lang="az-Latn-AZ" b="1" i="1" dirty="0" err="1" smtClean="0">
                <a:solidFill>
                  <a:srgbClr val="FF0000"/>
                </a:solidFill>
                <a:latin typeface="Times"/>
              </a:rPr>
              <a:t>Qarayev</a:t>
            </a:r>
            <a:r>
              <a:rPr lang="az-Latn-AZ" b="1" i="1" dirty="0" smtClean="0">
                <a:solidFill>
                  <a:srgbClr val="FF0000"/>
                </a:solidFill>
                <a:latin typeface="Times"/>
              </a:rPr>
              <a:t> Azərbaycan qarşı iş 10 İyun 2010</a:t>
            </a:r>
            <a:endParaRPr lang="en-US" b="1" i="1" dirty="0">
              <a:solidFill>
                <a:srgbClr val="FF0000"/>
              </a:solidFill>
              <a:latin typeface="Times"/>
            </a:endParaRPr>
          </a:p>
        </p:txBody>
      </p:sp>
      <p:sp>
        <p:nvSpPr>
          <p:cNvPr id="4" name="Номер слайда 3"/>
          <p:cNvSpPr>
            <a:spLocks noGrp="1"/>
          </p:cNvSpPr>
          <p:nvPr>
            <p:ph type="sldNum" sz="quarter" idx="12"/>
          </p:nvPr>
        </p:nvSpPr>
        <p:spPr/>
        <p:txBody>
          <a:bodyPr/>
          <a:lstStyle/>
          <a:p>
            <a:fld id="{C1CEBA4E-B37C-43E9-9A33-1EC189B019E1}" type="slidenum">
              <a:rPr lang="ru-RU" smtClean="0"/>
              <a:pPr/>
              <a:t>6</a:t>
            </a:fld>
            <a:endParaRPr lang="ru-RU"/>
          </a:p>
        </p:txBody>
      </p:sp>
    </p:spTree>
    <p:extLst>
      <p:ext uri="{BB962C8B-B14F-4D97-AF65-F5344CB8AC3E}">
        <p14:creationId xmlns:p14="http://schemas.microsoft.com/office/powerpoint/2010/main" val="271571699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142984"/>
            <a:ext cx="8229600" cy="990600"/>
          </a:xfrm>
        </p:spPr>
        <p:txBody>
          <a:bodyPr>
            <a:normAutofit fontScale="90000"/>
          </a:bodyPr>
          <a:lstStyle/>
          <a:p>
            <a:pPr algn="just"/>
            <a:r>
              <a:rPr lang="en-US" b="1" i="1" dirty="0" err="1" smtClean="0">
                <a:solidFill>
                  <a:schemeClr val="tx1"/>
                </a:solidFill>
                <a:latin typeface="Times"/>
              </a:rPr>
              <a:t>İşgəncənin</a:t>
            </a:r>
            <a:r>
              <a:rPr lang="en-US" b="1" i="1" dirty="0" smtClean="0">
                <a:solidFill>
                  <a:schemeClr val="tx1"/>
                </a:solidFill>
                <a:latin typeface="Times"/>
              </a:rPr>
              <a:t> </a:t>
            </a:r>
            <a:r>
              <a:rPr lang="en-US" b="1" i="1" dirty="0" err="1" smtClean="0">
                <a:solidFill>
                  <a:schemeClr val="tx1"/>
                </a:solidFill>
                <a:latin typeface="Times"/>
              </a:rPr>
              <a:t>və</a:t>
            </a:r>
            <a:r>
              <a:rPr lang="en-US" b="1" i="1" dirty="0" smtClean="0">
                <a:solidFill>
                  <a:schemeClr val="tx1"/>
                </a:solidFill>
                <a:latin typeface="Times"/>
              </a:rPr>
              <a:t> </a:t>
            </a:r>
            <a:r>
              <a:rPr lang="en-US" b="1" i="1" dirty="0" err="1" smtClean="0">
                <a:solidFill>
                  <a:schemeClr val="tx1"/>
                </a:solidFill>
                <a:latin typeface="Times"/>
              </a:rPr>
              <a:t>Qeyri-insani</a:t>
            </a:r>
            <a:r>
              <a:rPr lang="en-US" b="1" i="1" dirty="0" smtClean="0">
                <a:solidFill>
                  <a:schemeClr val="tx1"/>
                </a:solidFill>
                <a:latin typeface="Times"/>
              </a:rPr>
              <a:t> </a:t>
            </a:r>
            <a:r>
              <a:rPr lang="en-US" b="1" i="1" dirty="0" err="1" smtClean="0">
                <a:solidFill>
                  <a:schemeClr val="tx1"/>
                </a:solidFill>
                <a:latin typeface="Times"/>
              </a:rPr>
              <a:t>və</a:t>
            </a:r>
            <a:r>
              <a:rPr lang="en-US" b="1" i="1" dirty="0" smtClean="0">
                <a:solidFill>
                  <a:schemeClr val="tx1"/>
                </a:solidFill>
                <a:latin typeface="Times"/>
              </a:rPr>
              <a:t> </a:t>
            </a:r>
            <a:r>
              <a:rPr lang="en-US" b="1" i="1" dirty="0" err="1" smtClean="0">
                <a:solidFill>
                  <a:schemeClr val="tx1"/>
                </a:solidFill>
                <a:latin typeface="Times"/>
              </a:rPr>
              <a:t>ya</a:t>
            </a:r>
            <a:r>
              <a:rPr lang="en-US" b="1" i="1" dirty="0" smtClean="0">
                <a:solidFill>
                  <a:schemeClr val="tx1"/>
                </a:solidFill>
                <a:latin typeface="Times"/>
              </a:rPr>
              <a:t> </a:t>
            </a:r>
            <a:r>
              <a:rPr lang="en-US" b="1" i="1" dirty="0" err="1" smtClean="0">
                <a:solidFill>
                  <a:schemeClr val="tx1"/>
                </a:solidFill>
                <a:latin typeface="Times"/>
              </a:rPr>
              <a:t>ləyaqəti</a:t>
            </a:r>
            <a:r>
              <a:rPr lang="en-US" b="1" i="1" dirty="0" smtClean="0">
                <a:solidFill>
                  <a:schemeClr val="tx1"/>
                </a:solidFill>
                <a:latin typeface="Times"/>
              </a:rPr>
              <a:t> </a:t>
            </a:r>
            <a:r>
              <a:rPr lang="en-US" b="1" i="1" dirty="0" err="1" smtClean="0">
                <a:solidFill>
                  <a:schemeClr val="tx1"/>
                </a:solidFill>
                <a:latin typeface="Times"/>
              </a:rPr>
              <a:t>alçaldan</a:t>
            </a:r>
            <a:r>
              <a:rPr lang="en-US" b="1" i="1" dirty="0" smtClean="0">
                <a:solidFill>
                  <a:schemeClr val="tx1"/>
                </a:solidFill>
                <a:latin typeface="Times"/>
              </a:rPr>
              <a:t> </a:t>
            </a:r>
            <a:r>
              <a:rPr lang="en-US" b="1" i="1" dirty="0" err="1" smtClean="0">
                <a:solidFill>
                  <a:schemeClr val="tx1"/>
                </a:solidFill>
                <a:latin typeface="Times"/>
              </a:rPr>
              <a:t>Rəftarın</a:t>
            </a:r>
            <a:r>
              <a:rPr lang="en-US" b="1" i="1" dirty="0" smtClean="0">
                <a:solidFill>
                  <a:schemeClr val="tx1"/>
                </a:solidFill>
                <a:latin typeface="Times"/>
              </a:rPr>
              <a:t> </a:t>
            </a:r>
            <a:r>
              <a:rPr lang="en-US" b="1" i="1" dirty="0" err="1" smtClean="0">
                <a:solidFill>
                  <a:schemeClr val="tx1"/>
                </a:solidFill>
                <a:latin typeface="Times"/>
              </a:rPr>
              <a:t>və</a:t>
            </a:r>
            <a:r>
              <a:rPr lang="en-US" b="1" i="1" dirty="0" smtClean="0">
                <a:solidFill>
                  <a:schemeClr val="tx1"/>
                </a:solidFill>
                <a:latin typeface="Times"/>
              </a:rPr>
              <a:t> </a:t>
            </a:r>
            <a:r>
              <a:rPr lang="en-US" b="1" i="1" dirty="0" err="1" smtClean="0">
                <a:solidFill>
                  <a:schemeClr val="tx1"/>
                </a:solidFill>
                <a:latin typeface="Times"/>
              </a:rPr>
              <a:t>ya</a:t>
            </a:r>
            <a:r>
              <a:rPr lang="en-US" b="1" i="1" dirty="0" smtClean="0">
                <a:solidFill>
                  <a:schemeClr val="tx1"/>
                </a:solidFill>
                <a:latin typeface="Times"/>
              </a:rPr>
              <a:t> </a:t>
            </a:r>
            <a:r>
              <a:rPr lang="en-US" b="1" i="1" dirty="0" err="1" smtClean="0">
                <a:solidFill>
                  <a:schemeClr val="tx1"/>
                </a:solidFill>
                <a:latin typeface="Times"/>
              </a:rPr>
              <a:t>Cəzanın</a:t>
            </a:r>
            <a:r>
              <a:rPr lang="en-US" b="1" i="1" dirty="0" smtClean="0">
                <a:solidFill>
                  <a:schemeClr val="tx1"/>
                </a:solidFill>
                <a:latin typeface="Times"/>
              </a:rPr>
              <a:t> </a:t>
            </a:r>
            <a:r>
              <a:rPr lang="en-US" b="1" i="1" dirty="0" err="1" smtClean="0">
                <a:solidFill>
                  <a:schemeClr val="tx1"/>
                </a:solidFill>
                <a:latin typeface="Times"/>
              </a:rPr>
              <a:t>qarşısının</a:t>
            </a:r>
            <a:r>
              <a:rPr lang="en-US" b="1" i="1" dirty="0" smtClean="0">
                <a:solidFill>
                  <a:schemeClr val="tx1"/>
                </a:solidFill>
                <a:latin typeface="Times"/>
              </a:rPr>
              <a:t> </a:t>
            </a:r>
            <a:r>
              <a:rPr lang="en-US" b="1" i="1" dirty="0" err="1" smtClean="0">
                <a:solidFill>
                  <a:schemeClr val="tx1"/>
                </a:solidFill>
                <a:latin typeface="Times"/>
              </a:rPr>
              <a:t>alınması</a:t>
            </a:r>
            <a:r>
              <a:rPr lang="en-US" b="1" i="1" dirty="0" smtClean="0">
                <a:solidFill>
                  <a:schemeClr val="tx1"/>
                </a:solidFill>
                <a:latin typeface="Times"/>
              </a:rPr>
              <a:t> </a:t>
            </a:r>
            <a:r>
              <a:rPr lang="en-US" b="1" i="1" dirty="0" err="1" smtClean="0">
                <a:solidFill>
                  <a:schemeClr val="tx1"/>
                </a:solidFill>
                <a:latin typeface="Times"/>
              </a:rPr>
              <a:t>üzrə</a:t>
            </a:r>
            <a:r>
              <a:rPr lang="en-US" b="1" i="1" dirty="0" smtClean="0">
                <a:solidFill>
                  <a:schemeClr val="tx1"/>
                </a:solidFill>
                <a:latin typeface="Times"/>
              </a:rPr>
              <a:t> </a:t>
            </a:r>
            <a:r>
              <a:rPr lang="en-US" b="1" i="1" dirty="0" err="1" smtClean="0">
                <a:solidFill>
                  <a:schemeClr val="tx1"/>
                </a:solidFill>
                <a:latin typeface="Times"/>
              </a:rPr>
              <a:t>Avropa</a:t>
            </a:r>
            <a:r>
              <a:rPr lang="en-US" b="1" i="1" dirty="0" smtClean="0">
                <a:solidFill>
                  <a:schemeClr val="tx1"/>
                </a:solidFill>
                <a:latin typeface="Times"/>
              </a:rPr>
              <a:t> </a:t>
            </a:r>
            <a:r>
              <a:rPr lang="en-US" b="1" i="1" dirty="0" err="1" smtClean="0">
                <a:solidFill>
                  <a:schemeClr val="tx1"/>
                </a:solidFill>
                <a:latin typeface="Times"/>
              </a:rPr>
              <a:t>Komitəsi</a:t>
            </a:r>
            <a:r>
              <a:rPr lang="az-Latn-AZ" b="1" i="1" dirty="0" smtClean="0">
                <a:solidFill>
                  <a:schemeClr val="tx1"/>
                </a:solidFill>
                <a:latin typeface="Times"/>
              </a:rPr>
              <a:t> </a:t>
            </a:r>
            <a:r>
              <a:rPr lang="en-US" b="1" i="1" dirty="0" smtClean="0">
                <a:solidFill>
                  <a:schemeClr val="tx1"/>
                </a:solidFill>
                <a:latin typeface="Times"/>
              </a:rPr>
              <a:t>(CPT) v</a:t>
            </a:r>
            <a:r>
              <a:rPr lang="az-Latn-AZ" b="1" i="1" dirty="0" smtClean="0">
                <a:solidFill>
                  <a:schemeClr val="tx1"/>
                </a:solidFill>
                <a:latin typeface="Times"/>
              </a:rPr>
              <a:t>ə Avropa Məhkəməsi</a:t>
            </a:r>
            <a:endParaRPr lang="ru-RU" b="1" i="1" dirty="0">
              <a:solidFill>
                <a:schemeClr val="tx1"/>
              </a:solidFill>
              <a:latin typeface="Times"/>
            </a:endParaRPr>
          </a:p>
        </p:txBody>
      </p:sp>
      <p:sp>
        <p:nvSpPr>
          <p:cNvPr id="3" name="Содержимое 2"/>
          <p:cNvSpPr>
            <a:spLocks noGrp="1"/>
          </p:cNvSpPr>
          <p:nvPr>
            <p:ph sz="quarter" idx="1"/>
          </p:nvPr>
        </p:nvSpPr>
        <p:spPr>
          <a:xfrm>
            <a:off x="357158" y="2214554"/>
            <a:ext cx="8229600" cy="4937760"/>
          </a:xfrm>
        </p:spPr>
        <p:txBody>
          <a:bodyPr>
            <a:normAutofit/>
          </a:bodyPr>
          <a:lstStyle/>
          <a:p>
            <a:pPr algn="just"/>
            <a:r>
              <a:rPr lang="en-US" sz="2400" i="1" dirty="0" err="1" smtClean="0">
                <a:latin typeface="Times"/>
              </a:rPr>
              <a:t>Ümumi</a:t>
            </a:r>
            <a:r>
              <a:rPr lang="en-US" sz="2400" i="1" dirty="0" smtClean="0">
                <a:latin typeface="Times"/>
              </a:rPr>
              <a:t> </a:t>
            </a:r>
            <a:r>
              <a:rPr lang="en-US" sz="2400" i="1" dirty="0" err="1" smtClean="0">
                <a:latin typeface="Times"/>
              </a:rPr>
              <a:t>Hesabatdan</a:t>
            </a:r>
            <a:r>
              <a:rPr lang="en-US" sz="2400" i="1" dirty="0" smtClean="0">
                <a:latin typeface="Times"/>
              </a:rPr>
              <a:t> [CPT/</a:t>
            </a:r>
            <a:r>
              <a:rPr lang="en-US" sz="2400" i="1" dirty="0" err="1" smtClean="0">
                <a:latin typeface="Times"/>
              </a:rPr>
              <a:t>Inf</a:t>
            </a:r>
            <a:r>
              <a:rPr lang="en-US" sz="2400" i="1" dirty="0" smtClean="0">
                <a:latin typeface="Times"/>
              </a:rPr>
              <a:t> (96) 21] </a:t>
            </a:r>
            <a:r>
              <a:rPr lang="en-US" sz="2400" i="1" dirty="0" err="1" smtClean="0">
                <a:latin typeface="Times"/>
              </a:rPr>
              <a:t>çıxarış</a:t>
            </a:r>
            <a:r>
              <a:rPr lang="en-US" sz="2400" i="1" dirty="0" smtClean="0">
                <a:latin typeface="Times"/>
              </a:rPr>
              <a:t> 14. CPT </a:t>
            </a:r>
            <a:r>
              <a:rPr lang="en-US" sz="2400" i="1" dirty="0" err="1" smtClean="0">
                <a:latin typeface="Times"/>
              </a:rPr>
              <a:t>Avropa</a:t>
            </a:r>
            <a:r>
              <a:rPr lang="en-US" sz="2400" i="1" dirty="0" smtClean="0">
                <a:latin typeface="Times"/>
              </a:rPr>
              <a:t> </a:t>
            </a:r>
            <a:r>
              <a:rPr lang="en-US" sz="2400" i="1" dirty="0" err="1" smtClean="0">
                <a:latin typeface="Times"/>
              </a:rPr>
              <a:t>Şurasının</a:t>
            </a:r>
            <a:r>
              <a:rPr lang="en-US" sz="2400" i="1" dirty="0" smtClean="0">
                <a:latin typeface="Times"/>
              </a:rPr>
              <a:t> </a:t>
            </a:r>
            <a:r>
              <a:rPr lang="en-US" sz="2400" i="1" dirty="0" err="1" smtClean="0">
                <a:latin typeface="Times"/>
              </a:rPr>
              <a:t>üzv</a:t>
            </a:r>
            <a:r>
              <a:rPr lang="en-US" sz="2400" i="1" dirty="0" smtClean="0">
                <a:latin typeface="Times"/>
              </a:rPr>
              <a:t> </a:t>
            </a:r>
            <a:r>
              <a:rPr lang="en-US" sz="2400" i="1" dirty="0" err="1" smtClean="0">
                <a:latin typeface="Times"/>
              </a:rPr>
              <a:t>dövlətlərində</a:t>
            </a:r>
            <a:r>
              <a:rPr lang="en-US" sz="2400" i="1" dirty="0" smtClean="0">
                <a:latin typeface="Times"/>
              </a:rPr>
              <a:t> </a:t>
            </a:r>
            <a:r>
              <a:rPr lang="en-US" sz="2400" i="1" dirty="0" err="1" smtClean="0">
                <a:latin typeface="Times"/>
              </a:rPr>
              <a:t>saxlamanın</a:t>
            </a:r>
            <a:r>
              <a:rPr lang="en-US" sz="2400" i="1" dirty="0" smtClean="0">
                <a:latin typeface="Times"/>
              </a:rPr>
              <a:t> </a:t>
            </a:r>
            <a:r>
              <a:rPr lang="en-US" sz="2400" i="1" dirty="0" err="1" smtClean="0">
                <a:latin typeface="Times"/>
              </a:rPr>
              <a:t>şərtlərinə</a:t>
            </a:r>
            <a:r>
              <a:rPr lang="en-US" sz="2400" i="1" dirty="0" smtClean="0">
                <a:latin typeface="Times"/>
              </a:rPr>
              <a:t> </a:t>
            </a:r>
            <a:r>
              <a:rPr lang="en-US" sz="2400" i="1" dirty="0" err="1" smtClean="0">
                <a:latin typeface="Times"/>
              </a:rPr>
              <a:t>dair</a:t>
            </a:r>
            <a:r>
              <a:rPr lang="en-US" sz="2400" i="1" dirty="0" smtClean="0">
                <a:latin typeface="Times"/>
              </a:rPr>
              <a:t> </a:t>
            </a:r>
            <a:r>
              <a:rPr lang="en-US" sz="2400" i="1" dirty="0" err="1" smtClean="0">
                <a:latin typeface="Times"/>
              </a:rPr>
              <a:t>Parlament</a:t>
            </a:r>
            <a:r>
              <a:rPr lang="en-US" sz="2400" i="1" dirty="0" smtClean="0">
                <a:latin typeface="Times"/>
              </a:rPr>
              <a:t> </a:t>
            </a:r>
            <a:r>
              <a:rPr lang="en-US" sz="2400" i="1" dirty="0" err="1" smtClean="0">
                <a:latin typeface="Times"/>
              </a:rPr>
              <a:t>Assambleyasının</a:t>
            </a:r>
            <a:r>
              <a:rPr lang="en-US" sz="2400" i="1" dirty="0" smtClean="0">
                <a:latin typeface="Times"/>
              </a:rPr>
              <a:t> 1257 (1995) </a:t>
            </a:r>
            <a:r>
              <a:rPr lang="en-US" sz="2400" i="1" dirty="0" err="1" smtClean="0">
                <a:latin typeface="Times"/>
              </a:rPr>
              <a:t>Tövsiyəsində</a:t>
            </a:r>
            <a:r>
              <a:rPr lang="en-US" sz="2400" i="1" dirty="0" smtClean="0">
                <a:latin typeface="Times"/>
              </a:rPr>
              <a:t> </a:t>
            </a:r>
            <a:r>
              <a:rPr lang="en-US" sz="2400" i="1" dirty="0" err="1" smtClean="0">
                <a:latin typeface="Times"/>
              </a:rPr>
              <a:t>gördüyü</a:t>
            </a:r>
            <a:r>
              <a:rPr lang="en-US" sz="2400" i="1" dirty="0" smtClean="0">
                <a:latin typeface="Times"/>
              </a:rPr>
              <a:t> </a:t>
            </a:r>
            <a:r>
              <a:rPr lang="en-US" sz="2400" i="1" dirty="0" err="1" smtClean="0">
                <a:latin typeface="Times"/>
              </a:rPr>
              <a:t>işin</a:t>
            </a:r>
            <a:r>
              <a:rPr lang="en-US" sz="2400" i="1" dirty="0" smtClean="0">
                <a:latin typeface="Times"/>
              </a:rPr>
              <a:t> </a:t>
            </a:r>
            <a:r>
              <a:rPr lang="en-US" sz="2400" i="1" dirty="0" err="1" smtClean="0">
                <a:latin typeface="Times"/>
              </a:rPr>
              <a:t>dəstəklənməsini</a:t>
            </a:r>
            <a:r>
              <a:rPr lang="en-US" sz="2400" i="1" dirty="0" smtClean="0">
                <a:latin typeface="Times"/>
              </a:rPr>
              <a:t> </a:t>
            </a:r>
            <a:r>
              <a:rPr lang="en-US" sz="2400" i="1" dirty="0" err="1" smtClean="0">
                <a:latin typeface="Times"/>
              </a:rPr>
              <a:t>alqışlayır</a:t>
            </a:r>
            <a:r>
              <a:rPr lang="en-US" sz="2400" i="1" dirty="0" smtClean="0">
                <a:latin typeface="Times"/>
              </a:rPr>
              <a:t>. </a:t>
            </a:r>
            <a:endParaRPr lang="az-Latn-AZ" sz="2400" i="1" dirty="0" smtClean="0">
              <a:latin typeface="Times"/>
            </a:endParaRPr>
          </a:p>
          <a:p>
            <a:pPr algn="just"/>
            <a:endParaRPr lang="az-Latn-AZ" sz="2400" i="1" dirty="0" smtClean="0">
              <a:latin typeface="Times"/>
            </a:endParaRPr>
          </a:p>
          <a:p>
            <a:pPr algn="just"/>
            <a:r>
              <a:rPr lang="en-US" sz="2400" i="1" dirty="0" err="1" smtClean="0">
                <a:latin typeface="Times"/>
              </a:rPr>
              <a:t>Nazirlər</a:t>
            </a:r>
            <a:r>
              <a:rPr lang="en-US" sz="2400" i="1" dirty="0" smtClean="0">
                <a:latin typeface="Times"/>
              </a:rPr>
              <a:t> K</a:t>
            </a:r>
            <a:r>
              <a:rPr lang="az-Latn-AZ" sz="2400" i="1" dirty="0" smtClean="0">
                <a:latin typeface="Times"/>
              </a:rPr>
              <a:t>omitəsinin</a:t>
            </a:r>
            <a:r>
              <a:rPr lang="en-US" sz="2400" i="1" dirty="0" smtClean="0">
                <a:latin typeface="Times"/>
              </a:rPr>
              <a:t> 1257 </a:t>
            </a:r>
            <a:r>
              <a:rPr lang="en-US" sz="2400" i="1" dirty="0" err="1" smtClean="0">
                <a:latin typeface="Times"/>
              </a:rPr>
              <a:t>Tövsiyəsi</a:t>
            </a:r>
            <a:r>
              <a:rPr lang="en-US" sz="2400" i="1" dirty="0" smtClean="0">
                <a:latin typeface="Times"/>
              </a:rPr>
              <a:t> </a:t>
            </a:r>
            <a:r>
              <a:rPr lang="en-US" sz="2400" i="1" dirty="0" err="1" smtClean="0">
                <a:latin typeface="Times"/>
              </a:rPr>
              <a:t>Üzv</a:t>
            </a:r>
            <a:r>
              <a:rPr lang="en-US" sz="2400" i="1" dirty="0" smtClean="0">
                <a:latin typeface="Times"/>
              </a:rPr>
              <a:t> </a:t>
            </a:r>
            <a:r>
              <a:rPr lang="en-US" sz="2400" i="1" dirty="0" err="1" smtClean="0">
                <a:latin typeface="Times"/>
              </a:rPr>
              <a:t>Dövlətlərin</a:t>
            </a:r>
            <a:r>
              <a:rPr lang="en-US" sz="2400" i="1" dirty="0" smtClean="0">
                <a:latin typeface="Times"/>
              </a:rPr>
              <a:t> </a:t>
            </a:r>
            <a:r>
              <a:rPr lang="en-US" sz="2400" i="1" dirty="0" err="1" smtClean="0">
                <a:latin typeface="Times"/>
              </a:rPr>
              <a:t>hakimiyyət</a:t>
            </a:r>
            <a:r>
              <a:rPr lang="en-US" sz="2400" i="1" dirty="0" smtClean="0">
                <a:latin typeface="Times"/>
              </a:rPr>
              <a:t> </a:t>
            </a:r>
            <a:r>
              <a:rPr lang="en-US" sz="2400" i="1" dirty="0" err="1" smtClean="0">
                <a:latin typeface="Times"/>
              </a:rPr>
              <a:t>orqanlarını</a:t>
            </a:r>
            <a:r>
              <a:rPr lang="en-US" sz="2400" i="1" dirty="0" smtClean="0">
                <a:latin typeface="Times"/>
              </a:rPr>
              <a:t> </a:t>
            </a:r>
            <a:r>
              <a:rPr lang="en-US" sz="2400" i="1" dirty="0" err="1" smtClean="0">
                <a:latin typeface="Times"/>
              </a:rPr>
              <a:t>CPTnin</a:t>
            </a:r>
            <a:r>
              <a:rPr lang="en-US" sz="2400" i="1" dirty="0" smtClean="0">
                <a:latin typeface="Times"/>
              </a:rPr>
              <a:t> (cf. CPT/</a:t>
            </a:r>
            <a:r>
              <a:rPr lang="en-US" sz="2400" i="1" dirty="0" err="1" smtClean="0">
                <a:latin typeface="Times"/>
              </a:rPr>
              <a:t>Inf</a:t>
            </a:r>
            <a:r>
              <a:rPr lang="en-US" sz="2400" i="1" dirty="0" smtClean="0">
                <a:latin typeface="Times"/>
              </a:rPr>
              <a:t> (92) 3 </a:t>
            </a:r>
            <a:r>
              <a:rPr lang="en-US" sz="2400" i="1" dirty="0" err="1" smtClean="0">
                <a:latin typeface="Times"/>
              </a:rPr>
              <a:t>saylı</a:t>
            </a:r>
            <a:r>
              <a:rPr lang="en-US" sz="2400" i="1" dirty="0" smtClean="0">
                <a:latin typeface="Times"/>
              </a:rPr>
              <a:t> 2-ci </a:t>
            </a:r>
            <a:r>
              <a:rPr lang="en-US" sz="2400" i="1" dirty="0" err="1" smtClean="0">
                <a:latin typeface="Times"/>
              </a:rPr>
              <a:t>Ümumi</a:t>
            </a:r>
            <a:r>
              <a:rPr lang="en-US" sz="2400" i="1" dirty="0" smtClean="0">
                <a:latin typeface="Times"/>
              </a:rPr>
              <a:t> </a:t>
            </a:r>
            <a:r>
              <a:rPr lang="en-US" sz="2400" i="1" dirty="0" err="1" smtClean="0">
                <a:latin typeface="Times"/>
              </a:rPr>
              <a:t>Hesabatın</a:t>
            </a:r>
            <a:r>
              <a:rPr lang="en-US" sz="2400" i="1" dirty="0" smtClean="0">
                <a:latin typeface="Times"/>
              </a:rPr>
              <a:t> 36-43-cü </a:t>
            </a:r>
            <a:r>
              <a:rPr lang="en-US" sz="2400" i="1" dirty="0" err="1" smtClean="0">
                <a:latin typeface="Times"/>
              </a:rPr>
              <a:t>bəndlərində</a:t>
            </a:r>
            <a:r>
              <a:rPr lang="en-US" sz="2400" i="1" dirty="0" smtClean="0">
                <a:latin typeface="Times"/>
              </a:rPr>
              <a:t> </a:t>
            </a:r>
            <a:r>
              <a:rPr lang="en-US" sz="2400" i="1" dirty="0" err="1" smtClean="0">
                <a:latin typeface="Times"/>
              </a:rPr>
              <a:t>göstərilmiş</a:t>
            </a:r>
            <a:r>
              <a:rPr lang="en-US" sz="2400" i="1" dirty="0" smtClean="0">
                <a:latin typeface="Times"/>
              </a:rPr>
              <a:t> polis </a:t>
            </a:r>
            <a:r>
              <a:rPr lang="en-US" sz="2400" i="1" dirty="0" err="1" smtClean="0">
                <a:latin typeface="Times"/>
              </a:rPr>
              <a:t>nəzarətində</a:t>
            </a:r>
            <a:r>
              <a:rPr lang="en-US" sz="2400" i="1" dirty="0" smtClean="0">
                <a:latin typeface="Times"/>
              </a:rPr>
              <a:t> </a:t>
            </a:r>
            <a:r>
              <a:rPr lang="en-US" sz="2400" i="1" dirty="0" err="1" smtClean="0">
                <a:latin typeface="Times"/>
              </a:rPr>
              <a:t>saxlama</a:t>
            </a:r>
            <a:r>
              <a:rPr lang="en-US" sz="2400" i="1" dirty="0" smtClean="0">
                <a:latin typeface="Times"/>
              </a:rPr>
              <a:t> </a:t>
            </a:r>
            <a:r>
              <a:rPr lang="en-US" sz="2400" i="1" dirty="0" err="1" smtClean="0">
                <a:latin typeface="Times"/>
              </a:rPr>
              <a:t>qaydalarına</a:t>
            </a:r>
            <a:r>
              <a:rPr lang="en-US" sz="2400" i="1" dirty="0" smtClean="0">
                <a:latin typeface="Times"/>
              </a:rPr>
              <a:t> </a:t>
            </a:r>
            <a:r>
              <a:rPr lang="en-US" sz="2400" i="1" dirty="0" err="1" smtClean="0">
                <a:latin typeface="Times"/>
              </a:rPr>
              <a:t>uyğun</a:t>
            </a:r>
            <a:r>
              <a:rPr lang="en-US" sz="2400" i="1" dirty="0" smtClean="0">
                <a:latin typeface="Times"/>
              </a:rPr>
              <a:t> </a:t>
            </a:r>
            <a:r>
              <a:rPr lang="en-US" sz="2400" i="1" dirty="0" err="1" smtClean="0">
                <a:latin typeface="Times"/>
              </a:rPr>
              <a:t>davranmağa</a:t>
            </a:r>
            <a:r>
              <a:rPr lang="en-US" sz="2400" i="1" dirty="0" smtClean="0">
                <a:latin typeface="Times"/>
              </a:rPr>
              <a:t> </a:t>
            </a:r>
            <a:r>
              <a:rPr lang="en-US" sz="2400" i="1" dirty="0" err="1" smtClean="0">
                <a:latin typeface="Times"/>
              </a:rPr>
              <a:t>çağırır</a:t>
            </a:r>
            <a:r>
              <a:rPr lang="en-US" sz="2400" i="1" dirty="0" smtClean="0">
                <a:latin typeface="Times"/>
              </a:rPr>
              <a:t>.</a:t>
            </a:r>
            <a:endParaRPr lang="ru-RU" sz="2400" i="1" dirty="0">
              <a:latin typeface="Times"/>
            </a:endParaRPr>
          </a:p>
        </p:txBody>
      </p:sp>
      <p:sp>
        <p:nvSpPr>
          <p:cNvPr id="4" name="Номер слайда 3"/>
          <p:cNvSpPr>
            <a:spLocks noGrp="1"/>
          </p:cNvSpPr>
          <p:nvPr>
            <p:ph type="sldNum" sz="quarter" idx="12"/>
          </p:nvPr>
        </p:nvSpPr>
        <p:spPr/>
        <p:txBody>
          <a:bodyPr/>
          <a:lstStyle/>
          <a:p>
            <a:fld id="{C1CEBA4E-B37C-43E9-9A33-1EC189B019E1}" type="slidenum">
              <a:rPr lang="ru-RU" smtClean="0"/>
              <a:pPr/>
              <a:t>7</a:t>
            </a:fld>
            <a:endParaRPr lang="ru-RU"/>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sz="3600" i="1" dirty="0" smtClean="0">
                <a:solidFill>
                  <a:schemeClr val="tx1"/>
                </a:solidFill>
                <a:latin typeface="Times"/>
              </a:rPr>
              <a:t>Beynəlxalq standartlar</a:t>
            </a:r>
            <a:endParaRPr lang="ru-RU" sz="3600" i="1" dirty="0">
              <a:solidFill>
                <a:schemeClr val="tx1"/>
              </a:solidFill>
              <a:latin typeface="Times"/>
            </a:endParaRPr>
          </a:p>
        </p:txBody>
      </p:sp>
      <p:sp>
        <p:nvSpPr>
          <p:cNvPr id="3" name="Содержимое 2"/>
          <p:cNvSpPr>
            <a:spLocks noGrp="1"/>
          </p:cNvSpPr>
          <p:nvPr>
            <p:ph sz="quarter" idx="1"/>
          </p:nvPr>
        </p:nvSpPr>
        <p:spPr/>
        <p:txBody>
          <a:bodyPr>
            <a:noAutofit/>
          </a:bodyPr>
          <a:lstStyle/>
          <a:p>
            <a:pPr algn="just"/>
            <a:r>
              <a:rPr lang="en-US" sz="2400" i="1" dirty="0" err="1" smtClean="0">
                <a:latin typeface="Times"/>
              </a:rPr>
              <a:t>Bütün</a:t>
            </a:r>
            <a:r>
              <a:rPr lang="en-US" sz="2400" i="1" dirty="0" smtClean="0">
                <a:latin typeface="Times"/>
              </a:rPr>
              <a:t> </a:t>
            </a:r>
            <a:r>
              <a:rPr lang="en-US" sz="2400" i="1" dirty="0" err="1" smtClean="0">
                <a:latin typeface="Times"/>
              </a:rPr>
              <a:t>kameralar</a:t>
            </a:r>
            <a:r>
              <a:rPr lang="en-US" sz="2400" i="1" dirty="0" smtClean="0">
                <a:latin typeface="Times"/>
              </a:rPr>
              <a:t> </a:t>
            </a:r>
            <a:r>
              <a:rPr lang="en-US" sz="2400" i="1" dirty="0" err="1" smtClean="0">
                <a:latin typeface="Times"/>
              </a:rPr>
              <a:t>orda</a:t>
            </a:r>
            <a:r>
              <a:rPr lang="en-US" sz="2400" i="1" dirty="0" smtClean="0">
                <a:latin typeface="Times"/>
              </a:rPr>
              <a:t> </a:t>
            </a:r>
            <a:r>
              <a:rPr lang="en-US" sz="2400" i="1" dirty="0" err="1" smtClean="0">
                <a:latin typeface="Times"/>
              </a:rPr>
              <a:t>yerləşdirilən</a:t>
            </a:r>
            <a:r>
              <a:rPr lang="en-US" sz="2400" i="1" dirty="0" smtClean="0">
                <a:latin typeface="Times"/>
              </a:rPr>
              <a:t> </a:t>
            </a:r>
            <a:r>
              <a:rPr lang="en-US" sz="2400" i="1" dirty="0" err="1" smtClean="0">
                <a:latin typeface="Times"/>
              </a:rPr>
              <a:t>şəxslərin</a:t>
            </a:r>
            <a:r>
              <a:rPr lang="en-US" sz="2400" i="1" dirty="0" smtClean="0">
                <a:latin typeface="Times"/>
              </a:rPr>
              <a:t> </a:t>
            </a:r>
            <a:r>
              <a:rPr lang="en-US" sz="2400" i="1" dirty="0" err="1" smtClean="0">
                <a:latin typeface="Times"/>
              </a:rPr>
              <a:t>sayına</a:t>
            </a:r>
            <a:r>
              <a:rPr lang="en-US" sz="2400" i="1" dirty="0" smtClean="0">
                <a:latin typeface="Times"/>
              </a:rPr>
              <a:t> </a:t>
            </a:r>
            <a:r>
              <a:rPr lang="en-US" sz="2400" i="1" dirty="0" err="1" smtClean="0">
                <a:latin typeface="Times"/>
              </a:rPr>
              <a:t>uyğun</a:t>
            </a:r>
            <a:r>
              <a:rPr lang="en-US" sz="2400" i="1" dirty="0" smtClean="0">
                <a:latin typeface="Times"/>
              </a:rPr>
              <a:t> </a:t>
            </a:r>
            <a:r>
              <a:rPr lang="en-US" sz="2400" i="1" dirty="0" err="1" smtClean="0">
                <a:latin typeface="Times"/>
              </a:rPr>
              <a:t>şəkildə</a:t>
            </a:r>
            <a:r>
              <a:rPr lang="en-US" sz="2400" i="1" dirty="0" smtClean="0">
                <a:latin typeface="Times"/>
              </a:rPr>
              <a:t> </a:t>
            </a:r>
            <a:r>
              <a:rPr lang="en-US" sz="2400" i="1" dirty="0" err="1" smtClean="0">
                <a:latin typeface="Times"/>
              </a:rPr>
              <a:t>ağlabatan</a:t>
            </a:r>
            <a:r>
              <a:rPr lang="en-US" sz="2400" i="1" dirty="0" smtClean="0">
                <a:latin typeface="Times"/>
              </a:rPr>
              <a:t> </a:t>
            </a:r>
            <a:r>
              <a:rPr lang="en-US" sz="2400" i="1" dirty="0" err="1" smtClean="0">
                <a:latin typeface="Times"/>
              </a:rPr>
              <a:t>ölçüdə</a:t>
            </a:r>
            <a:r>
              <a:rPr lang="en-US" sz="2400" i="1" dirty="0" smtClean="0">
                <a:latin typeface="Times"/>
              </a:rPr>
              <a:t> </a:t>
            </a:r>
            <a:r>
              <a:rPr lang="en-US" sz="2400" i="1" dirty="0" err="1" smtClean="0">
                <a:latin typeface="Times"/>
              </a:rPr>
              <a:t>olmalı</a:t>
            </a:r>
            <a:r>
              <a:rPr lang="en-US" sz="2400" i="1" dirty="0" smtClean="0">
                <a:latin typeface="Times"/>
              </a:rPr>
              <a:t> </a:t>
            </a:r>
            <a:r>
              <a:rPr lang="en-US" sz="2400" i="1" dirty="0" err="1" smtClean="0">
                <a:latin typeface="Times"/>
              </a:rPr>
              <a:t>və</a:t>
            </a:r>
            <a:r>
              <a:rPr lang="en-US" sz="2400" i="1" dirty="0" smtClean="0">
                <a:latin typeface="Times"/>
              </a:rPr>
              <a:t> </a:t>
            </a:r>
            <a:r>
              <a:rPr lang="en-US" sz="2400" i="1" dirty="0" err="1" smtClean="0">
                <a:latin typeface="Times"/>
              </a:rPr>
              <a:t>yetərli</a:t>
            </a:r>
            <a:r>
              <a:rPr lang="en-US" sz="2400" i="1" dirty="0" smtClean="0">
                <a:latin typeface="Times"/>
              </a:rPr>
              <a:t> </a:t>
            </a:r>
            <a:r>
              <a:rPr lang="en-US" sz="2400" i="1" dirty="0" err="1" smtClean="0">
                <a:latin typeface="Times"/>
              </a:rPr>
              <a:t>işıqlandırılmalıdır</a:t>
            </a:r>
            <a:r>
              <a:rPr lang="en-US" sz="2400" i="1" dirty="0" smtClean="0">
                <a:latin typeface="Times"/>
              </a:rPr>
              <a:t> (</a:t>
            </a:r>
            <a:r>
              <a:rPr lang="en-US" sz="2400" i="1" dirty="0" err="1" smtClean="0">
                <a:latin typeface="Times"/>
              </a:rPr>
              <a:t>məsələn</a:t>
            </a:r>
            <a:r>
              <a:rPr lang="en-US" sz="2400" i="1" dirty="0" smtClean="0">
                <a:latin typeface="Times"/>
              </a:rPr>
              <a:t>, </a:t>
            </a:r>
            <a:r>
              <a:rPr lang="en-US" sz="2400" i="1" dirty="0" err="1" smtClean="0">
                <a:latin typeface="Times"/>
              </a:rPr>
              <a:t>yatma</a:t>
            </a:r>
            <a:r>
              <a:rPr lang="en-US" sz="2400" i="1" dirty="0" smtClean="0">
                <a:latin typeface="Times"/>
              </a:rPr>
              <a:t> </a:t>
            </a:r>
            <a:r>
              <a:rPr lang="en-US" sz="2400" i="1" dirty="0" err="1" smtClean="0">
                <a:latin typeface="Times"/>
              </a:rPr>
              <a:t>vaxtını</a:t>
            </a:r>
            <a:r>
              <a:rPr lang="en-US" sz="2400" i="1" dirty="0" smtClean="0">
                <a:latin typeface="Times"/>
              </a:rPr>
              <a:t> </a:t>
            </a:r>
            <a:r>
              <a:rPr lang="en-US" sz="2400" i="1" dirty="0" err="1" smtClean="0">
                <a:latin typeface="Times"/>
              </a:rPr>
              <a:t>çıxmaqla</a:t>
            </a:r>
            <a:r>
              <a:rPr lang="en-US" sz="2400" i="1" dirty="0" smtClean="0">
                <a:latin typeface="Times"/>
              </a:rPr>
              <a:t> </a:t>
            </a:r>
            <a:r>
              <a:rPr lang="en-US" sz="2400" i="1" dirty="0" err="1" smtClean="0">
                <a:latin typeface="Times"/>
              </a:rPr>
              <a:t>oxumaq</a:t>
            </a:r>
            <a:r>
              <a:rPr lang="en-US" sz="2400" i="1" dirty="0" smtClean="0">
                <a:latin typeface="Times"/>
              </a:rPr>
              <a:t> </a:t>
            </a:r>
            <a:r>
              <a:rPr lang="en-US" sz="2400" i="1" dirty="0" err="1" smtClean="0">
                <a:latin typeface="Times"/>
              </a:rPr>
              <a:t>üçün</a:t>
            </a:r>
            <a:r>
              <a:rPr lang="en-US" sz="2400" i="1" dirty="0" smtClean="0">
                <a:latin typeface="Times"/>
              </a:rPr>
              <a:t> </a:t>
            </a:r>
            <a:r>
              <a:rPr lang="en-US" sz="2400" i="1" dirty="0" err="1" smtClean="0">
                <a:latin typeface="Times"/>
              </a:rPr>
              <a:t>yetərli</a:t>
            </a:r>
            <a:r>
              <a:rPr lang="en-US" sz="2400" i="1" dirty="0" smtClean="0">
                <a:latin typeface="Times"/>
              </a:rPr>
              <a:t> </a:t>
            </a:r>
            <a:r>
              <a:rPr lang="en-US" sz="2400" i="1" dirty="0" err="1" smtClean="0">
                <a:latin typeface="Times"/>
              </a:rPr>
              <a:t>işıq</a:t>
            </a:r>
            <a:r>
              <a:rPr lang="en-US" sz="2400" i="1" dirty="0" smtClean="0">
                <a:latin typeface="Times"/>
              </a:rPr>
              <a:t> </a:t>
            </a:r>
            <a:r>
              <a:rPr lang="en-US" sz="2400" i="1" dirty="0" err="1" smtClean="0">
                <a:latin typeface="Times"/>
              </a:rPr>
              <a:t>olmalıdır</a:t>
            </a:r>
            <a:r>
              <a:rPr lang="en-US" sz="2400" i="1" dirty="0" smtClean="0">
                <a:latin typeface="Times"/>
              </a:rPr>
              <a:t>) </a:t>
            </a:r>
            <a:r>
              <a:rPr lang="en-US" sz="2400" i="1" dirty="0" err="1" smtClean="0">
                <a:latin typeface="Times"/>
              </a:rPr>
              <a:t>və</a:t>
            </a:r>
            <a:r>
              <a:rPr lang="en-US" sz="2400" i="1" dirty="0" smtClean="0">
                <a:latin typeface="Times"/>
              </a:rPr>
              <a:t> </a:t>
            </a:r>
            <a:r>
              <a:rPr lang="en-US" sz="2400" i="1" dirty="0" err="1" smtClean="0">
                <a:latin typeface="Times"/>
              </a:rPr>
              <a:t>ventilyasiya</a:t>
            </a:r>
            <a:r>
              <a:rPr lang="en-US" sz="2400" i="1" dirty="0" smtClean="0">
                <a:latin typeface="Times"/>
              </a:rPr>
              <a:t> </a:t>
            </a:r>
            <a:r>
              <a:rPr lang="en-US" sz="2400" i="1" dirty="0" err="1" smtClean="0">
                <a:latin typeface="Times"/>
              </a:rPr>
              <a:t>sistemi</a:t>
            </a:r>
            <a:r>
              <a:rPr lang="en-US" sz="2400" i="1" dirty="0" smtClean="0">
                <a:latin typeface="Times"/>
              </a:rPr>
              <a:t> </a:t>
            </a:r>
            <a:r>
              <a:rPr lang="en-US" sz="2400" i="1" dirty="0" err="1" smtClean="0">
                <a:latin typeface="Times"/>
              </a:rPr>
              <a:t>olmalıdır</a:t>
            </a:r>
            <a:r>
              <a:rPr lang="en-US" sz="2400" i="1" dirty="0" smtClean="0">
                <a:latin typeface="Times"/>
              </a:rPr>
              <a:t>; </a:t>
            </a:r>
            <a:r>
              <a:rPr lang="en-US" sz="2400" i="1" dirty="0" err="1" smtClean="0">
                <a:latin typeface="Times"/>
              </a:rPr>
              <a:t>yaxşı</a:t>
            </a:r>
            <a:r>
              <a:rPr lang="en-US" sz="2400" i="1" dirty="0" smtClean="0">
                <a:latin typeface="Times"/>
              </a:rPr>
              <a:t> </a:t>
            </a:r>
            <a:r>
              <a:rPr lang="en-US" sz="2400" i="1" dirty="0" err="1" smtClean="0">
                <a:latin typeface="Times"/>
              </a:rPr>
              <a:t>olardı</a:t>
            </a:r>
            <a:r>
              <a:rPr lang="en-US" sz="2400" i="1" dirty="0" smtClean="0">
                <a:latin typeface="Times"/>
              </a:rPr>
              <a:t> </a:t>
            </a:r>
            <a:r>
              <a:rPr lang="en-US" sz="2400" i="1" dirty="0" err="1" smtClean="0">
                <a:latin typeface="Times"/>
              </a:rPr>
              <a:t>ki</a:t>
            </a:r>
            <a:r>
              <a:rPr lang="en-US" sz="2400" i="1" dirty="0" smtClean="0">
                <a:latin typeface="Times"/>
              </a:rPr>
              <a:t>, </a:t>
            </a:r>
            <a:r>
              <a:rPr lang="en-US" sz="2400" i="1" dirty="0" err="1" smtClean="0">
                <a:latin typeface="Times"/>
              </a:rPr>
              <a:t>kameralara</a:t>
            </a:r>
            <a:r>
              <a:rPr lang="en-US" sz="2400" i="1" dirty="0" smtClean="0">
                <a:latin typeface="Times"/>
              </a:rPr>
              <a:t> </a:t>
            </a:r>
            <a:r>
              <a:rPr lang="en-US" sz="2400" i="1" dirty="0" err="1" smtClean="0">
                <a:latin typeface="Times"/>
              </a:rPr>
              <a:t>təbii</a:t>
            </a:r>
            <a:r>
              <a:rPr lang="en-US" sz="2400" i="1" dirty="0" smtClean="0">
                <a:latin typeface="Times"/>
              </a:rPr>
              <a:t> </a:t>
            </a:r>
            <a:r>
              <a:rPr lang="en-US" sz="2400" i="1" dirty="0" err="1" smtClean="0">
                <a:latin typeface="Times"/>
              </a:rPr>
              <a:t>işıq</a:t>
            </a:r>
            <a:r>
              <a:rPr lang="en-US" sz="2400" i="1" dirty="0" smtClean="0">
                <a:latin typeface="Times"/>
              </a:rPr>
              <a:t> </a:t>
            </a:r>
            <a:r>
              <a:rPr lang="en-US" sz="2400" i="1" dirty="0" err="1" smtClean="0">
                <a:latin typeface="Times"/>
              </a:rPr>
              <a:t>düşsün</a:t>
            </a:r>
            <a:r>
              <a:rPr lang="en-US" sz="2400" i="1" dirty="0" smtClean="0">
                <a:latin typeface="Times"/>
              </a:rPr>
              <a:t>. </a:t>
            </a:r>
            <a:r>
              <a:rPr lang="en-US" sz="2400" i="1" dirty="0" err="1" smtClean="0">
                <a:latin typeface="Times"/>
              </a:rPr>
              <a:t>Eləcə</a:t>
            </a:r>
            <a:r>
              <a:rPr lang="en-US" sz="2400" i="1" dirty="0" smtClean="0">
                <a:latin typeface="Times"/>
              </a:rPr>
              <a:t> </a:t>
            </a:r>
            <a:r>
              <a:rPr lang="en-US" sz="2400" i="1" dirty="0" err="1" smtClean="0">
                <a:latin typeface="Times"/>
              </a:rPr>
              <a:t>də</a:t>
            </a:r>
            <a:r>
              <a:rPr lang="en-US" sz="2400" i="1" dirty="0" smtClean="0">
                <a:latin typeface="Times"/>
              </a:rPr>
              <a:t>, </a:t>
            </a:r>
            <a:r>
              <a:rPr lang="en-US" sz="2400" i="1" dirty="0" err="1" smtClean="0">
                <a:latin typeface="Times"/>
              </a:rPr>
              <a:t>kameralar</a:t>
            </a:r>
            <a:r>
              <a:rPr lang="en-US" sz="2400" i="1" dirty="0" smtClean="0">
                <a:latin typeface="Times"/>
              </a:rPr>
              <a:t> </a:t>
            </a:r>
            <a:r>
              <a:rPr lang="en-US" sz="2400" i="1" dirty="0" err="1" smtClean="0">
                <a:latin typeface="Times"/>
              </a:rPr>
              <a:t>istirahət</a:t>
            </a:r>
            <a:r>
              <a:rPr lang="en-US" sz="2400" i="1" dirty="0" smtClean="0">
                <a:latin typeface="Times"/>
              </a:rPr>
              <a:t> </a:t>
            </a:r>
            <a:r>
              <a:rPr lang="en-US" sz="2400" i="1" dirty="0" err="1" smtClean="0">
                <a:latin typeface="Times"/>
              </a:rPr>
              <a:t>vasitələri</a:t>
            </a:r>
            <a:r>
              <a:rPr lang="en-US" sz="2400" i="1" dirty="0" smtClean="0">
                <a:latin typeface="Times"/>
              </a:rPr>
              <a:t> (</a:t>
            </a:r>
            <a:r>
              <a:rPr lang="en-US" sz="2400" i="1" dirty="0" err="1" smtClean="0">
                <a:latin typeface="Times"/>
              </a:rPr>
              <a:t>məsələn</a:t>
            </a:r>
            <a:r>
              <a:rPr lang="en-US" sz="2400" i="1" dirty="0" smtClean="0">
                <a:latin typeface="Times"/>
              </a:rPr>
              <a:t>, </a:t>
            </a:r>
            <a:r>
              <a:rPr lang="en-US" sz="2400" i="1" dirty="0" err="1" smtClean="0">
                <a:latin typeface="Times"/>
              </a:rPr>
              <a:t>sabit</a:t>
            </a:r>
            <a:r>
              <a:rPr lang="en-US" sz="2400" i="1" dirty="0" smtClean="0">
                <a:latin typeface="Times"/>
              </a:rPr>
              <a:t> </a:t>
            </a:r>
            <a:r>
              <a:rPr lang="en-US" sz="2400" i="1" dirty="0" err="1" smtClean="0">
                <a:latin typeface="Times"/>
              </a:rPr>
              <a:t>stul</a:t>
            </a:r>
            <a:r>
              <a:rPr lang="en-US" sz="2400" i="1" dirty="0" smtClean="0">
                <a:latin typeface="Times"/>
              </a:rPr>
              <a:t> </a:t>
            </a:r>
            <a:r>
              <a:rPr lang="en-US" sz="2400" i="1" dirty="0" err="1" smtClean="0">
                <a:latin typeface="Times"/>
              </a:rPr>
              <a:t>və</a:t>
            </a:r>
            <a:r>
              <a:rPr lang="en-US" sz="2400" i="1" dirty="0" smtClean="0">
                <a:latin typeface="Times"/>
              </a:rPr>
              <a:t> </a:t>
            </a:r>
            <a:r>
              <a:rPr lang="en-US" sz="2400" i="1" dirty="0" err="1" smtClean="0">
                <a:latin typeface="Times"/>
              </a:rPr>
              <a:t>ya</a:t>
            </a:r>
            <a:r>
              <a:rPr lang="en-US" sz="2400" i="1" dirty="0" smtClean="0">
                <a:latin typeface="Times"/>
              </a:rPr>
              <a:t> </a:t>
            </a:r>
            <a:r>
              <a:rPr lang="en-US" sz="2400" i="1" dirty="0" err="1" smtClean="0">
                <a:latin typeface="Times"/>
              </a:rPr>
              <a:t>skamya</a:t>
            </a:r>
            <a:r>
              <a:rPr lang="en-US" sz="2400" i="1" dirty="0" smtClean="0">
                <a:latin typeface="Times"/>
              </a:rPr>
              <a:t>) </a:t>
            </a:r>
            <a:r>
              <a:rPr lang="en-US" sz="2400" i="1" dirty="0" err="1" smtClean="0">
                <a:latin typeface="Times"/>
              </a:rPr>
              <a:t>ilə</a:t>
            </a:r>
            <a:r>
              <a:rPr lang="en-US" sz="2400" i="1" dirty="0" smtClean="0">
                <a:latin typeface="Times"/>
              </a:rPr>
              <a:t> </a:t>
            </a:r>
            <a:r>
              <a:rPr lang="en-US" sz="2400" i="1" dirty="0" err="1" smtClean="0">
                <a:latin typeface="Times"/>
              </a:rPr>
              <a:t>təchiz</a:t>
            </a:r>
            <a:r>
              <a:rPr lang="en-US" sz="2400" i="1" dirty="0" smtClean="0">
                <a:latin typeface="Times"/>
              </a:rPr>
              <a:t> </a:t>
            </a:r>
            <a:r>
              <a:rPr lang="en-US" sz="2400" i="1" dirty="0" err="1" smtClean="0">
                <a:latin typeface="Times"/>
              </a:rPr>
              <a:t>olunmalıdır</a:t>
            </a:r>
            <a:r>
              <a:rPr lang="en-US" sz="2400" i="1" dirty="0" smtClean="0">
                <a:latin typeface="Times"/>
              </a:rPr>
              <a:t> </a:t>
            </a:r>
            <a:r>
              <a:rPr lang="en-US" sz="2400" i="1" dirty="0" err="1" smtClean="0">
                <a:latin typeface="Times"/>
              </a:rPr>
              <a:t>və</a:t>
            </a:r>
            <a:r>
              <a:rPr lang="en-US" sz="2400" i="1" dirty="0" smtClean="0">
                <a:latin typeface="Times"/>
              </a:rPr>
              <a:t> </a:t>
            </a:r>
            <a:r>
              <a:rPr lang="en-US" sz="2400" i="1" dirty="0" err="1" smtClean="0">
                <a:latin typeface="Times"/>
              </a:rPr>
              <a:t>gecə</a:t>
            </a:r>
            <a:r>
              <a:rPr lang="en-US" sz="2400" i="1" dirty="0" smtClean="0">
                <a:latin typeface="Times"/>
              </a:rPr>
              <a:t> </a:t>
            </a:r>
            <a:r>
              <a:rPr lang="en-US" sz="2400" i="1" dirty="0" err="1" smtClean="0">
                <a:latin typeface="Times"/>
              </a:rPr>
              <a:t>nəzarətdə</a:t>
            </a:r>
            <a:r>
              <a:rPr lang="en-US" sz="2400" i="1" dirty="0" smtClean="0">
                <a:latin typeface="Times"/>
              </a:rPr>
              <a:t> </a:t>
            </a:r>
            <a:r>
              <a:rPr lang="en-US" sz="2400" i="1" dirty="0" err="1" smtClean="0">
                <a:latin typeface="Times"/>
              </a:rPr>
              <a:t>qalmalı</a:t>
            </a:r>
            <a:r>
              <a:rPr lang="en-US" sz="2400" i="1" dirty="0" smtClean="0">
                <a:latin typeface="Times"/>
              </a:rPr>
              <a:t> </a:t>
            </a:r>
            <a:r>
              <a:rPr lang="en-US" sz="2400" i="1" dirty="0" err="1" smtClean="0">
                <a:latin typeface="Times"/>
              </a:rPr>
              <a:t>olan</a:t>
            </a:r>
            <a:r>
              <a:rPr lang="en-US" sz="2400" i="1" dirty="0" smtClean="0">
                <a:latin typeface="Times"/>
              </a:rPr>
              <a:t> </a:t>
            </a:r>
            <a:r>
              <a:rPr lang="en-US" sz="2400" i="1" dirty="0" err="1" smtClean="0">
                <a:latin typeface="Times"/>
              </a:rPr>
              <a:t>şəxs</a:t>
            </a:r>
            <a:r>
              <a:rPr lang="en-US" sz="2400" i="1" dirty="0" smtClean="0">
                <a:latin typeface="Times"/>
              </a:rPr>
              <a:t> </a:t>
            </a:r>
            <a:r>
              <a:rPr lang="en-US" sz="2400" i="1" dirty="0" err="1" smtClean="0">
                <a:latin typeface="Times"/>
              </a:rPr>
              <a:t>təmiz</a:t>
            </a:r>
            <a:r>
              <a:rPr lang="en-US" sz="2400" i="1" dirty="0" smtClean="0">
                <a:latin typeface="Times"/>
              </a:rPr>
              <a:t> </a:t>
            </a:r>
            <a:r>
              <a:rPr lang="en-US" sz="2400" i="1" dirty="0" err="1" smtClean="0">
                <a:latin typeface="Times"/>
              </a:rPr>
              <a:t>döşək</a:t>
            </a:r>
            <a:r>
              <a:rPr lang="en-US" sz="2400" i="1" dirty="0" smtClean="0">
                <a:latin typeface="Times"/>
              </a:rPr>
              <a:t> </a:t>
            </a:r>
            <a:r>
              <a:rPr lang="en-US" sz="2400" i="1" dirty="0" err="1" smtClean="0">
                <a:latin typeface="Times"/>
              </a:rPr>
              <a:t>və</a:t>
            </a:r>
            <a:r>
              <a:rPr lang="en-US" sz="2400" i="1" dirty="0" smtClean="0">
                <a:latin typeface="Times"/>
              </a:rPr>
              <a:t> </a:t>
            </a:r>
            <a:r>
              <a:rPr lang="en-US" sz="2400" i="1" dirty="0" err="1" smtClean="0">
                <a:latin typeface="Times"/>
              </a:rPr>
              <a:t>yorğanla</a:t>
            </a:r>
            <a:r>
              <a:rPr lang="en-US" sz="2400" i="1" dirty="0" smtClean="0">
                <a:latin typeface="Times"/>
              </a:rPr>
              <a:t> </a:t>
            </a:r>
            <a:r>
              <a:rPr lang="en-US" sz="2400" i="1" dirty="0" err="1" smtClean="0">
                <a:latin typeface="Times"/>
              </a:rPr>
              <a:t>təmin</a:t>
            </a:r>
            <a:r>
              <a:rPr lang="en-US" sz="2400" i="1" dirty="0" smtClean="0">
                <a:latin typeface="Times"/>
              </a:rPr>
              <a:t> </a:t>
            </a:r>
            <a:r>
              <a:rPr lang="en-US" sz="2400" i="1" dirty="0" err="1" smtClean="0">
                <a:latin typeface="Times"/>
              </a:rPr>
              <a:t>olunmalıdır</a:t>
            </a:r>
            <a:r>
              <a:rPr lang="en-US" sz="2400" i="1" dirty="0" smtClean="0">
                <a:latin typeface="Times"/>
              </a:rPr>
              <a:t>. </a:t>
            </a:r>
            <a:r>
              <a:rPr lang="en-US" sz="2400" i="1" dirty="0" err="1" smtClean="0">
                <a:latin typeface="Times"/>
              </a:rPr>
              <a:t>Nəzarətdə</a:t>
            </a:r>
            <a:r>
              <a:rPr lang="en-US" sz="2400" i="1" dirty="0" smtClean="0">
                <a:latin typeface="Times"/>
              </a:rPr>
              <a:t> </a:t>
            </a:r>
            <a:r>
              <a:rPr lang="en-US" sz="2400" i="1" dirty="0" err="1" smtClean="0">
                <a:latin typeface="Times"/>
              </a:rPr>
              <a:t>saxlanılan</a:t>
            </a:r>
            <a:r>
              <a:rPr lang="en-US" sz="2400" i="1" dirty="0" smtClean="0">
                <a:latin typeface="Times"/>
              </a:rPr>
              <a:t> </a:t>
            </a:r>
            <a:r>
              <a:rPr lang="en-US" sz="2400" i="1" dirty="0" err="1" smtClean="0">
                <a:latin typeface="Times"/>
              </a:rPr>
              <a:t>şəxslər</a:t>
            </a:r>
            <a:r>
              <a:rPr lang="en-US" sz="2400" i="1" dirty="0" smtClean="0">
                <a:latin typeface="Times"/>
              </a:rPr>
              <a:t> </a:t>
            </a:r>
            <a:r>
              <a:rPr lang="en-US" sz="2400" i="1" dirty="0" err="1" smtClean="0">
                <a:latin typeface="Times"/>
              </a:rPr>
              <a:t>təbii</a:t>
            </a:r>
            <a:r>
              <a:rPr lang="en-US" sz="2400" i="1" dirty="0" smtClean="0">
                <a:latin typeface="Times"/>
              </a:rPr>
              <a:t> </a:t>
            </a:r>
            <a:r>
              <a:rPr lang="en-US" sz="2400" i="1" dirty="0" err="1" smtClean="0">
                <a:latin typeface="Times"/>
              </a:rPr>
              <a:t>ehtiyaclarını</a:t>
            </a:r>
            <a:r>
              <a:rPr lang="en-US" sz="2400" i="1" dirty="0" smtClean="0">
                <a:latin typeface="Times"/>
              </a:rPr>
              <a:t> </a:t>
            </a:r>
            <a:r>
              <a:rPr lang="en-US" sz="2400" i="1" dirty="0" err="1" smtClean="0">
                <a:latin typeface="Times"/>
              </a:rPr>
              <a:t>zəruri</a:t>
            </a:r>
            <a:r>
              <a:rPr lang="en-US" sz="2400" i="1" dirty="0" smtClean="0">
                <a:latin typeface="Times"/>
              </a:rPr>
              <a:t> </a:t>
            </a:r>
            <a:r>
              <a:rPr lang="en-US" sz="2400" i="1" dirty="0" err="1" smtClean="0">
                <a:latin typeface="Times"/>
              </a:rPr>
              <a:t>olduqda</a:t>
            </a:r>
            <a:r>
              <a:rPr lang="en-US" sz="2400" i="1" dirty="0" smtClean="0">
                <a:latin typeface="Times"/>
              </a:rPr>
              <a:t> </a:t>
            </a:r>
            <a:r>
              <a:rPr lang="en-US" sz="2400" i="1" dirty="0" err="1" smtClean="0">
                <a:latin typeface="Times"/>
              </a:rPr>
              <a:t>təmiz</a:t>
            </a:r>
            <a:r>
              <a:rPr lang="en-US" sz="2400" i="1" dirty="0" smtClean="0">
                <a:latin typeface="Times"/>
              </a:rPr>
              <a:t> </a:t>
            </a:r>
            <a:r>
              <a:rPr lang="en-US" sz="2400" i="1" dirty="0" err="1" smtClean="0">
                <a:latin typeface="Times"/>
              </a:rPr>
              <a:t>və</a:t>
            </a:r>
            <a:r>
              <a:rPr lang="en-US" sz="2400" i="1" dirty="0" smtClean="0">
                <a:latin typeface="Times"/>
              </a:rPr>
              <a:t> </a:t>
            </a:r>
            <a:r>
              <a:rPr lang="en-US" sz="2400" i="1" dirty="0" err="1" smtClean="0">
                <a:latin typeface="Times"/>
              </a:rPr>
              <a:t>ləyaqətli</a:t>
            </a:r>
            <a:r>
              <a:rPr lang="en-US" sz="2400" i="1" dirty="0" smtClean="0">
                <a:latin typeface="Times"/>
              </a:rPr>
              <a:t> </a:t>
            </a:r>
            <a:r>
              <a:rPr lang="en-US" sz="2400" i="1" dirty="0" err="1" smtClean="0">
                <a:latin typeface="Times"/>
              </a:rPr>
              <a:t>şərtlərdə</a:t>
            </a:r>
            <a:r>
              <a:rPr lang="en-US" sz="2400" i="1" dirty="0" smtClean="0">
                <a:latin typeface="Times"/>
              </a:rPr>
              <a:t> </a:t>
            </a:r>
            <a:r>
              <a:rPr lang="en-US" sz="2400" i="1" dirty="0" err="1" smtClean="0">
                <a:latin typeface="Times"/>
              </a:rPr>
              <a:t>müvafiq</a:t>
            </a:r>
            <a:r>
              <a:rPr lang="en-US" sz="2400" i="1" dirty="0" smtClean="0">
                <a:latin typeface="Times"/>
              </a:rPr>
              <a:t> </a:t>
            </a:r>
            <a:r>
              <a:rPr lang="en-US" sz="2400" i="1" dirty="0" err="1" smtClean="0">
                <a:latin typeface="Times"/>
              </a:rPr>
              <a:t>yuyunma</a:t>
            </a:r>
            <a:r>
              <a:rPr lang="en-US" sz="2400" i="1" dirty="0" smtClean="0">
                <a:latin typeface="Times"/>
              </a:rPr>
              <a:t> </a:t>
            </a:r>
            <a:r>
              <a:rPr lang="en-US" sz="2400" i="1" dirty="0" err="1" smtClean="0">
                <a:latin typeface="Times"/>
              </a:rPr>
              <a:t>vasitələri</a:t>
            </a:r>
            <a:r>
              <a:rPr lang="en-US" sz="2400" i="1" dirty="0" smtClean="0">
                <a:latin typeface="Times"/>
              </a:rPr>
              <a:t> </a:t>
            </a:r>
            <a:r>
              <a:rPr lang="en-US" sz="2400" i="1" dirty="0" err="1" smtClean="0">
                <a:latin typeface="Times"/>
              </a:rPr>
              <a:t>də</a:t>
            </a:r>
            <a:r>
              <a:rPr lang="en-US" sz="2400" i="1" dirty="0" smtClean="0">
                <a:latin typeface="Times"/>
              </a:rPr>
              <a:t> </a:t>
            </a:r>
            <a:r>
              <a:rPr lang="en-US" sz="2400" i="1" dirty="0" err="1" smtClean="0">
                <a:latin typeface="Times"/>
              </a:rPr>
              <a:t>təklif</a:t>
            </a:r>
            <a:r>
              <a:rPr lang="en-US" sz="2400" i="1" dirty="0" smtClean="0">
                <a:latin typeface="Times"/>
              </a:rPr>
              <a:t> </a:t>
            </a:r>
            <a:r>
              <a:rPr lang="en-US" sz="2400" i="1" dirty="0" err="1" smtClean="0">
                <a:latin typeface="Times"/>
              </a:rPr>
              <a:t>olunmaqla</a:t>
            </a:r>
            <a:r>
              <a:rPr lang="en-US" sz="2400" i="1" dirty="0" smtClean="0">
                <a:latin typeface="Times"/>
              </a:rPr>
              <a:t> </a:t>
            </a:r>
            <a:r>
              <a:rPr lang="en-US" sz="2400" i="1" dirty="0" err="1" smtClean="0">
                <a:latin typeface="Times"/>
              </a:rPr>
              <a:t>yerinə</a:t>
            </a:r>
            <a:r>
              <a:rPr lang="en-US" sz="2400" i="1" dirty="0" smtClean="0">
                <a:latin typeface="Times"/>
              </a:rPr>
              <a:t> </a:t>
            </a:r>
            <a:r>
              <a:rPr lang="en-US" sz="2400" i="1" dirty="0" err="1" smtClean="0">
                <a:latin typeface="Times"/>
              </a:rPr>
              <a:t>yetirməyə</a:t>
            </a:r>
            <a:r>
              <a:rPr lang="en-US" sz="2400" i="1" dirty="0" smtClean="0">
                <a:latin typeface="Times"/>
              </a:rPr>
              <a:t> </a:t>
            </a:r>
            <a:r>
              <a:rPr lang="en-US" sz="2400" i="1" dirty="0" err="1" smtClean="0">
                <a:latin typeface="Times"/>
              </a:rPr>
              <a:t>icazə</a:t>
            </a:r>
            <a:r>
              <a:rPr lang="en-US" sz="2400" i="1" dirty="0" smtClean="0">
                <a:latin typeface="Times"/>
              </a:rPr>
              <a:t> </a:t>
            </a:r>
            <a:r>
              <a:rPr lang="en-US" sz="2400" i="1" dirty="0" err="1" smtClean="0">
                <a:latin typeface="Times"/>
              </a:rPr>
              <a:t>verilməlidir</a:t>
            </a:r>
            <a:r>
              <a:rPr lang="en-US" sz="2400" i="1" dirty="0" smtClean="0">
                <a:latin typeface="Times"/>
              </a:rPr>
              <a:t>. </a:t>
            </a:r>
            <a:r>
              <a:rPr lang="en-US" sz="2400" i="1" dirty="0" err="1" smtClean="0">
                <a:latin typeface="Times"/>
              </a:rPr>
              <a:t>Onlara</a:t>
            </a:r>
            <a:r>
              <a:rPr lang="en-US" sz="2400" i="1" dirty="0" smtClean="0">
                <a:latin typeface="Times"/>
              </a:rPr>
              <a:t> </a:t>
            </a:r>
            <a:r>
              <a:rPr lang="en-US" sz="2400" i="1" dirty="0" err="1" smtClean="0">
                <a:latin typeface="Times"/>
              </a:rPr>
              <a:t>bir</a:t>
            </a:r>
            <a:r>
              <a:rPr lang="en-US" sz="2400" i="1" dirty="0" smtClean="0">
                <a:latin typeface="Times"/>
              </a:rPr>
              <a:t> </a:t>
            </a:r>
            <a:r>
              <a:rPr lang="en-US" sz="2400" i="1" dirty="0" err="1" smtClean="0">
                <a:latin typeface="Times"/>
              </a:rPr>
              <a:t>əsas</a:t>
            </a:r>
            <a:r>
              <a:rPr lang="en-US" sz="2400" i="1" dirty="0" smtClean="0">
                <a:latin typeface="Times"/>
              </a:rPr>
              <a:t> </a:t>
            </a:r>
            <a:r>
              <a:rPr lang="en-US" sz="2400" i="1" dirty="0" err="1" smtClean="0">
                <a:latin typeface="Times"/>
              </a:rPr>
              <a:t>yemək</a:t>
            </a:r>
            <a:r>
              <a:rPr lang="en-US" sz="2400" i="1" dirty="0" smtClean="0">
                <a:latin typeface="Times"/>
              </a:rPr>
              <a:t> </a:t>
            </a:r>
            <a:r>
              <a:rPr lang="en-US" sz="2400" i="1" dirty="0" err="1" smtClean="0">
                <a:latin typeface="Times"/>
              </a:rPr>
              <a:t>daxil</a:t>
            </a:r>
            <a:r>
              <a:rPr lang="en-US" sz="2400" i="1" dirty="0" smtClean="0">
                <a:latin typeface="Times"/>
              </a:rPr>
              <a:t> </a:t>
            </a:r>
            <a:r>
              <a:rPr lang="en-US" sz="2400" i="1" dirty="0" err="1" smtClean="0">
                <a:latin typeface="Times"/>
              </a:rPr>
              <a:t>olmaqla</a:t>
            </a:r>
            <a:r>
              <a:rPr lang="en-US" sz="2400" i="1" dirty="0" smtClean="0">
                <a:latin typeface="Times"/>
              </a:rPr>
              <a:t> (</a:t>
            </a:r>
            <a:r>
              <a:rPr lang="en-US" sz="2400" i="1" dirty="0" err="1" smtClean="0">
                <a:latin typeface="Times"/>
              </a:rPr>
              <a:t>məsələn</a:t>
            </a:r>
            <a:r>
              <a:rPr lang="en-US" sz="2400" i="1" dirty="0" smtClean="0">
                <a:latin typeface="Times"/>
              </a:rPr>
              <a:t>, </a:t>
            </a:r>
            <a:r>
              <a:rPr lang="en-US" sz="2400" i="1" dirty="0" err="1" smtClean="0">
                <a:latin typeface="Times"/>
              </a:rPr>
              <a:t>sandviçdən</a:t>
            </a:r>
            <a:r>
              <a:rPr lang="en-US" sz="2400" i="1" dirty="0" smtClean="0">
                <a:latin typeface="Times"/>
              </a:rPr>
              <a:t> </a:t>
            </a:r>
            <a:r>
              <a:rPr lang="en-US" sz="2400" i="1" dirty="0" err="1" smtClean="0">
                <a:latin typeface="Times"/>
              </a:rPr>
              <a:t>daha</a:t>
            </a:r>
            <a:r>
              <a:rPr lang="en-US" sz="2400" i="1" dirty="0" smtClean="0">
                <a:latin typeface="Times"/>
              </a:rPr>
              <a:t> </a:t>
            </a:r>
            <a:r>
              <a:rPr lang="en-US" sz="2400" i="1" dirty="0" err="1" smtClean="0">
                <a:latin typeface="Times"/>
              </a:rPr>
              <a:t>tutarlı</a:t>
            </a:r>
            <a:r>
              <a:rPr lang="en-US" sz="2400" i="1" dirty="0" smtClean="0">
                <a:latin typeface="Times"/>
              </a:rPr>
              <a:t> </a:t>
            </a:r>
            <a:r>
              <a:rPr lang="en-US" sz="2400" i="1" dirty="0" err="1" smtClean="0">
                <a:latin typeface="Times"/>
              </a:rPr>
              <a:t>yemək</a:t>
            </a:r>
            <a:r>
              <a:rPr lang="en-US" sz="2400" i="1" dirty="0" smtClean="0">
                <a:latin typeface="Times"/>
              </a:rPr>
              <a:t>) </a:t>
            </a:r>
            <a:r>
              <a:rPr lang="en-US" sz="2400" i="1" dirty="0" err="1" smtClean="0">
                <a:latin typeface="Times"/>
              </a:rPr>
              <a:t>hər</a:t>
            </a:r>
            <a:r>
              <a:rPr lang="en-US" sz="2400" i="1" dirty="0" smtClean="0">
                <a:latin typeface="Times"/>
              </a:rPr>
              <a:t> </a:t>
            </a:r>
            <a:r>
              <a:rPr lang="en-US" sz="2400" i="1" dirty="0" err="1" smtClean="0">
                <a:latin typeface="Times"/>
              </a:rPr>
              <a:t>gün</a:t>
            </a:r>
            <a:r>
              <a:rPr lang="en-US" sz="2400" i="1" dirty="0" smtClean="0">
                <a:latin typeface="Times"/>
              </a:rPr>
              <a:t> </a:t>
            </a:r>
            <a:r>
              <a:rPr lang="en-US" sz="2400" i="1" dirty="0" err="1" smtClean="0">
                <a:latin typeface="Times"/>
              </a:rPr>
              <a:t>uyğun</a:t>
            </a:r>
            <a:r>
              <a:rPr lang="en-US" sz="2400" i="1" dirty="0" smtClean="0">
                <a:latin typeface="Times"/>
              </a:rPr>
              <a:t> </a:t>
            </a:r>
            <a:r>
              <a:rPr lang="en-US" sz="2400" i="1" dirty="0" err="1" smtClean="0">
                <a:latin typeface="Times"/>
              </a:rPr>
              <a:t>saatlarda</a:t>
            </a:r>
            <a:r>
              <a:rPr lang="en-US" sz="2400" i="1" dirty="0" smtClean="0">
                <a:latin typeface="Times"/>
              </a:rPr>
              <a:t> </a:t>
            </a:r>
            <a:r>
              <a:rPr lang="en-US" sz="2400" i="1" dirty="0" err="1" smtClean="0">
                <a:latin typeface="Times"/>
              </a:rPr>
              <a:t>yemək</a:t>
            </a:r>
            <a:r>
              <a:rPr lang="en-US" sz="2400" i="1" dirty="0" smtClean="0">
                <a:latin typeface="Times"/>
              </a:rPr>
              <a:t> </a:t>
            </a:r>
            <a:r>
              <a:rPr lang="en-US" sz="2400" i="1" dirty="0" err="1" smtClean="0">
                <a:latin typeface="Times"/>
              </a:rPr>
              <a:t>verilməlidir</a:t>
            </a:r>
            <a:r>
              <a:rPr lang="en-US" sz="2400" i="1" dirty="0" smtClean="0">
                <a:latin typeface="Times"/>
              </a:rPr>
              <a:t>. </a:t>
            </a:r>
            <a:endParaRPr lang="ru-RU" sz="2400" i="1" dirty="0">
              <a:latin typeface="Times"/>
            </a:endParaRPr>
          </a:p>
        </p:txBody>
      </p:sp>
      <p:sp>
        <p:nvSpPr>
          <p:cNvPr id="4" name="Номер слайда 3"/>
          <p:cNvSpPr>
            <a:spLocks noGrp="1"/>
          </p:cNvSpPr>
          <p:nvPr>
            <p:ph type="sldNum" sz="quarter" idx="12"/>
          </p:nvPr>
        </p:nvSpPr>
        <p:spPr/>
        <p:txBody>
          <a:bodyPr/>
          <a:lstStyle/>
          <a:p>
            <a:fld id="{C1CEBA4E-B37C-43E9-9A33-1EC189B019E1}" type="slidenum">
              <a:rPr lang="ru-RU" smtClean="0"/>
              <a:pPr/>
              <a:t>8</a:t>
            </a:fld>
            <a:endParaRPr lang="ru-RU"/>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756320"/>
          </a:xfrm>
        </p:spPr>
        <p:txBody>
          <a:bodyPr>
            <a:normAutofit/>
          </a:bodyPr>
          <a:lstStyle/>
          <a:p>
            <a:pPr algn="ctr"/>
            <a:r>
              <a:rPr lang="az-Latn-AZ" sz="3600" b="1" dirty="0" smtClean="0">
                <a:solidFill>
                  <a:srgbClr val="FF0000"/>
                </a:solidFill>
                <a:latin typeface="Times"/>
              </a:rPr>
              <a:t>Saxlanma şəraitinə dair tələblər</a:t>
            </a:r>
            <a:endParaRPr lang="en-US" sz="3600" b="1" dirty="0">
              <a:solidFill>
                <a:srgbClr val="FF0000"/>
              </a:solidFill>
              <a:latin typeface="Times"/>
            </a:endParaRPr>
          </a:p>
        </p:txBody>
      </p:sp>
      <p:sp>
        <p:nvSpPr>
          <p:cNvPr id="3" name="Content Placeholder 2"/>
          <p:cNvSpPr>
            <a:spLocks noGrp="1"/>
          </p:cNvSpPr>
          <p:nvPr>
            <p:ph sz="quarter" idx="1"/>
          </p:nvPr>
        </p:nvSpPr>
        <p:spPr>
          <a:xfrm>
            <a:off x="457200" y="764704"/>
            <a:ext cx="8229600" cy="5904656"/>
          </a:xfrm>
        </p:spPr>
        <p:txBody>
          <a:bodyPr>
            <a:normAutofit fontScale="92500" lnSpcReduction="10000"/>
          </a:bodyPr>
          <a:lstStyle/>
          <a:p>
            <a:pPr marL="0" indent="0">
              <a:buNone/>
            </a:pPr>
            <a:r>
              <a:rPr lang="az-Latn-AZ" b="1" dirty="0" smtClean="0">
                <a:solidFill>
                  <a:srgbClr val="FF0000"/>
                </a:solidFill>
                <a:latin typeface="Times"/>
              </a:rPr>
              <a:t>Maddi şərait </a:t>
            </a:r>
          </a:p>
          <a:p>
            <a:pPr marL="514350" indent="-514350">
              <a:buFont typeface="+mj-lt"/>
              <a:buAutoNum type="arabicPeriod"/>
            </a:pPr>
            <a:r>
              <a:rPr lang="az-Latn-AZ" sz="2200" b="1" dirty="0" smtClean="0">
                <a:latin typeface="Times"/>
              </a:rPr>
              <a:t>Qida</a:t>
            </a:r>
          </a:p>
          <a:p>
            <a:pPr marL="514350" indent="-514350">
              <a:buFont typeface="+mj-lt"/>
              <a:buAutoNum type="arabicPeriod"/>
            </a:pPr>
            <a:r>
              <a:rPr lang="az-Latn-AZ" sz="2200" b="1" dirty="0" err="1" smtClean="0">
                <a:latin typeface="Times"/>
              </a:rPr>
              <a:t>İşıqlandırma</a:t>
            </a:r>
            <a:r>
              <a:rPr lang="az-Latn-AZ" sz="2200" b="1" dirty="0" smtClean="0">
                <a:latin typeface="Times"/>
              </a:rPr>
              <a:t> və ventilyasiya</a:t>
            </a:r>
          </a:p>
          <a:p>
            <a:pPr marL="514350" indent="-514350">
              <a:buFont typeface="+mj-lt"/>
              <a:buAutoNum type="arabicPeriod"/>
            </a:pPr>
            <a:r>
              <a:rPr lang="az-Latn-AZ" sz="2200" b="1" dirty="0" smtClean="0">
                <a:latin typeface="Times"/>
              </a:rPr>
              <a:t>Sanitariya şəraiti</a:t>
            </a:r>
          </a:p>
          <a:p>
            <a:pPr marL="514350" indent="-514350">
              <a:buFont typeface="+mj-lt"/>
              <a:buAutoNum type="arabicPeriod"/>
            </a:pPr>
            <a:r>
              <a:rPr lang="az-Latn-AZ" sz="2200" b="1" dirty="0" smtClean="0">
                <a:latin typeface="Times"/>
              </a:rPr>
              <a:t>Şəxsi gigiyena</a:t>
            </a:r>
          </a:p>
          <a:p>
            <a:pPr marL="514350" indent="-514350">
              <a:buFont typeface="+mj-lt"/>
              <a:buAutoNum type="arabicPeriod"/>
            </a:pPr>
            <a:r>
              <a:rPr lang="az-Latn-AZ" sz="2200" b="1" dirty="0" smtClean="0">
                <a:latin typeface="Times"/>
              </a:rPr>
              <a:t>Geyim və Yataq ləvazimatları</a:t>
            </a:r>
          </a:p>
          <a:p>
            <a:pPr marL="514350" indent="-514350">
              <a:buFont typeface="+mj-lt"/>
              <a:buAutoNum type="arabicPeriod"/>
            </a:pPr>
            <a:r>
              <a:rPr lang="az-Latn-AZ" sz="2200" b="1" dirty="0" smtClean="0">
                <a:latin typeface="Times"/>
              </a:rPr>
              <a:t>Məhbusların </a:t>
            </a:r>
            <a:r>
              <a:rPr lang="az-Latn-AZ" sz="2200" b="1" dirty="0" err="1" smtClean="0">
                <a:latin typeface="Times"/>
              </a:rPr>
              <a:t>yerləşdirilməsi</a:t>
            </a:r>
            <a:r>
              <a:rPr lang="az-Latn-AZ" sz="2200" b="1" dirty="0" smtClean="0">
                <a:latin typeface="Times"/>
              </a:rPr>
              <a:t> və kameralarda həddən artıq məhbusun </a:t>
            </a:r>
            <a:r>
              <a:rPr lang="az-Latn-AZ" sz="2200" b="1" dirty="0" err="1" smtClean="0">
                <a:latin typeface="Times"/>
              </a:rPr>
              <a:t>saxlanılmaması</a:t>
            </a:r>
            <a:endParaRPr lang="az-Latn-AZ" sz="2200" b="1" dirty="0" smtClean="0">
              <a:latin typeface="Times"/>
            </a:endParaRPr>
          </a:p>
          <a:p>
            <a:pPr marL="0" indent="0">
              <a:buNone/>
            </a:pPr>
            <a:r>
              <a:rPr lang="az-Latn-AZ" sz="2400" b="1" dirty="0" smtClean="0">
                <a:solidFill>
                  <a:srgbClr val="FF0000"/>
                </a:solidFill>
                <a:latin typeface="Times"/>
              </a:rPr>
              <a:t>Rejim və Fəaliyyətlər</a:t>
            </a:r>
          </a:p>
          <a:p>
            <a:pPr marL="457200" indent="-457200">
              <a:buFont typeface="+mj-lt"/>
              <a:buAutoNum type="arabicPeriod"/>
            </a:pPr>
            <a:r>
              <a:rPr lang="az-Latn-AZ" sz="2200" b="1" dirty="0" smtClean="0">
                <a:latin typeface="Times"/>
              </a:rPr>
              <a:t>Ailələrlə və dostlarla təmas</a:t>
            </a:r>
          </a:p>
          <a:p>
            <a:pPr marL="457200" indent="-457200">
              <a:buFont typeface="+mj-lt"/>
              <a:buAutoNum type="arabicPeriod"/>
            </a:pPr>
            <a:r>
              <a:rPr lang="az-Latn-AZ" sz="2200" b="1" dirty="0" smtClean="0">
                <a:latin typeface="Times"/>
              </a:rPr>
              <a:t>Ətraf aləmlə təmaslar</a:t>
            </a:r>
          </a:p>
          <a:p>
            <a:pPr marL="457200" indent="-457200">
              <a:buFont typeface="+mj-lt"/>
              <a:buAutoNum type="arabicPeriod"/>
            </a:pPr>
            <a:r>
              <a:rPr lang="az-Latn-AZ" sz="2200" b="1" dirty="0" smtClean="0">
                <a:latin typeface="Times"/>
              </a:rPr>
              <a:t>Təhsil</a:t>
            </a:r>
          </a:p>
          <a:p>
            <a:pPr marL="457200" indent="-457200">
              <a:buFont typeface="+mj-lt"/>
              <a:buAutoNum type="arabicPeriod"/>
            </a:pPr>
            <a:r>
              <a:rPr lang="az-Latn-AZ" sz="2200" b="1" dirty="0" smtClean="0">
                <a:latin typeface="Times"/>
              </a:rPr>
              <a:t>Açıq havada fiziki hərəkətlə</a:t>
            </a:r>
            <a:r>
              <a:rPr lang="en-US" sz="2200" b="1" dirty="0" smtClean="0">
                <a:latin typeface="Times"/>
              </a:rPr>
              <a:t>r</a:t>
            </a:r>
            <a:endParaRPr lang="az-Latn-AZ" sz="2200" b="1" dirty="0" smtClean="0">
              <a:latin typeface="Times"/>
            </a:endParaRPr>
          </a:p>
          <a:p>
            <a:pPr marL="457200" indent="-457200">
              <a:buFont typeface="+mj-lt"/>
              <a:buAutoNum type="arabicPeriod"/>
            </a:pPr>
            <a:r>
              <a:rPr lang="az-Latn-AZ" sz="2200" b="1" dirty="0" smtClean="0">
                <a:latin typeface="Times"/>
              </a:rPr>
              <a:t>Asudə vaxtda istirahət </a:t>
            </a:r>
          </a:p>
          <a:p>
            <a:pPr marL="457200" indent="-457200">
              <a:buFont typeface="+mj-lt"/>
              <a:buAutoNum type="arabicPeriod"/>
            </a:pPr>
            <a:r>
              <a:rPr lang="az-Latn-AZ" sz="2200" b="1" dirty="0" smtClean="0">
                <a:latin typeface="Times"/>
              </a:rPr>
              <a:t>Dini fəaliyyətlər</a:t>
            </a:r>
          </a:p>
          <a:p>
            <a:pPr marL="457200" indent="-457200">
              <a:buFont typeface="+mj-lt"/>
              <a:buAutoNum type="arabicPeriod"/>
            </a:pPr>
            <a:r>
              <a:rPr lang="az-Latn-AZ" sz="2200" b="1" dirty="0" smtClean="0">
                <a:latin typeface="Times"/>
              </a:rPr>
              <a:t>Əmək fəaliyyətləri</a:t>
            </a:r>
          </a:p>
          <a:p>
            <a:pPr marL="0" indent="0">
              <a:buNone/>
            </a:pPr>
            <a:endParaRPr lang="en-US" dirty="0">
              <a:solidFill>
                <a:srgbClr val="FF0000"/>
              </a:solidFill>
            </a:endParaRPr>
          </a:p>
        </p:txBody>
      </p:sp>
      <p:pic>
        <p:nvPicPr>
          <p:cNvPr id="1026" name="Picture 2" descr="H:\saxlanma şəraiti\foto\Suerro - leo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9124" y="3357562"/>
            <a:ext cx="4628031" cy="2971904"/>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C1CEBA4E-B37C-43E9-9A33-1EC189B019E1}" type="slidenum">
              <a:rPr lang="ru-RU" smtClean="0"/>
              <a:pPr/>
              <a:t>9</a:t>
            </a:fld>
            <a:endParaRPr lang="ru-RU"/>
          </a:p>
        </p:txBody>
      </p:sp>
    </p:spTree>
    <p:extLst>
      <p:ext uri="{BB962C8B-B14F-4D97-AF65-F5344CB8AC3E}">
        <p14:creationId xmlns:p14="http://schemas.microsoft.com/office/powerpoint/2010/main" val="30153367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26"/>
                                        </p:tgtEl>
                                        <p:attrNameLst>
                                          <p:attrName>style.visibility</p:attrName>
                                        </p:attrNameLst>
                                      </p:cBhvr>
                                      <p:to>
                                        <p:strVal val="visible"/>
                                      </p:to>
                                    </p:set>
                                    <p:animEffect transition="in" filter="fade">
                                      <p:cBhvr>
                                        <p:cTn id="37" dur="500"/>
                                        <p:tgtEl>
                                          <p:spTgt spid="102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500"/>
                                        <p:tgtEl>
                                          <p:spTgt spid="3">
                                            <p:txEl>
                                              <p:pRg st="9" end="9"/>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Effect transition="in" filter="fade">
                                      <p:cBhvr>
                                        <p:cTn id="48" dur="500"/>
                                        <p:tgtEl>
                                          <p:spTgt spid="3">
                                            <p:txEl>
                                              <p:pRg st="10" end="10"/>
                                            </p:txEl>
                                          </p:spTgt>
                                        </p:tgtEl>
                                      </p:cBhvr>
                                    </p:animEffect>
                                  </p:childTnLst>
                                </p:cTn>
                              </p:par>
                              <p:par>
                                <p:cTn id="49" presetID="10" presetClass="entr" presetSubtype="0" fill="hold" nodeType="with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Effect transition="in" filter="fade">
                                      <p:cBhvr>
                                        <p:cTn id="51" dur="500"/>
                                        <p:tgtEl>
                                          <p:spTgt spid="3">
                                            <p:txEl>
                                              <p:pRg st="11" end="11"/>
                                            </p:txEl>
                                          </p:spTgt>
                                        </p:tgtEl>
                                      </p:cBhvr>
                                    </p:animEffect>
                                  </p:childTnLst>
                                </p:cTn>
                              </p:par>
                              <p:par>
                                <p:cTn id="52" presetID="10" presetClass="entr" presetSubtype="0" fill="hold" nodeType="withEffect">
                                  <p:stCondLst>
                                    <p:cond delay="0"/>
                                  </p:stCondLst>
                                  <p:childTnLst>
                                    <p:set>
                                      <p:cBhvr>
                                        <p:cTn id="53" dur="1" fill="hold">
                                          <p:stCondLst>
                                            <p:cond delay="0"/>
                                          </p:stCondLst>
                                        </p:cTn>
                                        <p:tgtEl>
                                          <p:spTgt spid="3">
                                            <p:txEl>
                                              <p:pRg st="12" end="12"/>
                                            </p:txEl>
                                          </p:spTgt>
                                        </p:tgtEl>
                                        <p:attrNameLst>
                                          <p:attrName>style.visibility</p:attrName>
                                        </p:attrNameLst>
                                      </p:cBhvr>
                                      <p:to>
                                        <p:strVal val="visible"/>
                                      </p:to>
                                    </p:set>
                                    <p:animEffect transition="in" filter="fade">
                                      <p:cBhvr>
                                        <p:cTn id="54" dur="500"/>
                                        <p:tgtEl>
                                          <p:spTgt spid="3">
                                            <p:txEl>
                                              <p:pRg st="12" end="12"/>
                                            </p:txEl>
                                          </p:spTgt>
                                        </p:tgtEl>
                                      </p:cBhvr>
                                    </p:animEffect>
                                  </p:childTnLst>
                                </p:cTn>
                              </p:par>
                              <p:par>
                                <p:cTn id="55" presetID="10" presetClass="entr" presetSubtype="0" fill="hold" nodeType="with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Effect transition="in" filter="fade">
                                      <p:cBhvr>
                                        <p:cTn id="57" dur="500"/>
                                        <p:tgtEl>
                                          <p:spTgt spid="3">
                                            <p:txEl>
                                              <p:pRg st="13" end="13"/>
                                            </p:txEl>
                                          </p:spTgt>
                                        </p:tgtEl>
                                      </p:cBhvr>
                                    </p:animEffect>
                                  </p:childTnLst>
                                </p:cTn>
                              </p:par>
                              <p:par>
                                <p:cTn id="58" presetID="10" presetClass="entr" presetSubtype="0" fill="hold" nodeType="withEffect">
                                  <p:stCondLst>
                                    <p:cond delay="0"/>
                                  </p:stCondLst>
                                  <p:childTnLst>
                                    <p:set>
                                      <p:cBhvr>
                                        <p:cTn id="59" dur="1" fill="hold">
                                          <p:stCondLst>
                                            <p:cond delay="0"/>
                                          </p:stCondLst>
                                        </p:cTn>
                                        <p:tgtEl>
                                          <p:spTgt spid="3">
                                            <p:txEl>
                                              <p:pRg st="14" end="14"/>
                                            </p:txEl>
                                          </p:spTgt>
                                        </p:tgtEl>
                                        <p:attrNameLst>
                                          <p:attrName>style.visibility</p:attrName>
                                        </p:attrNameLst>
                                      </p:cBhvr>
                                      <p:to>
                                        <p:strVal val="visible"/>
                                      </p:to>
                                    </p:set>
                                    <p:animEffect transition="in" filter="fade">
                                      <p:cBhvr>
                                        <p:cTn id="60"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ачальная">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Начальная">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1761</TotalTime>
  <Words>1165</Words>
  <Application>Microsoft Office PowerPoint</Application>
  <PresentationFormat>On-screen Show (4:3)</PresentationFormat>
  <Paragraphs>111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Начальная</vt:lpstr>
      <vt:lpstr>     SAXLANMA  ŞƏRAİTİ  VƏ AİHK   </vt:lpstr>
      <vt:lpstr>SAXLANMA ŞƏRAİTİ</vt:lpstr>
      <vt:lpstr>PowerPoint Presentation</vt:lpstr>
      <vt:lpstr>Təşkilatlar və Beynəlxalq qanunvericilik</vt:lpstr>
      <vt:lpstr>Azərbaycan Respublikasının qanunvericiliyi</vt:lpstr>
      <vt:lpstr> Saxlanma şəraiti ilə bağlı işlər məhkəmə tərəfindən araşdırılarkən beynəlxalq təşkilatların cavabdeh dövlət və ya pozuntunun ehtimal edildiyi iddia edilən dövlət haqqındakı saxlanma şəraitləri ilə bağlı hesabat və rəyləri məhkəmə tərəfindən əsas götürülür.</vt:lpstr>
      <vt:lpstr>İşgəncənin və Qeyri-insani və ya ləyaqəti alçaldan Rəftarın və ya Cəzanın qarşısının alınması üzrə Avropa Komitəsi (CPT) və Avropa Məhkəməsi</vt:lpstr>
      <vt:lpstr>Beynəlxalq standartlar</vt:lpstr>
      <vt:lpstr>Saxlanma şəraitinə dair tələblər</vt:lpstr>
      <vt:lpstr>PowerPoint Presentation</vt:lpstr>
      <vt:lpstr>PowerPoint Presentation</vt:lpstr>
      <vt:lpstr>PowerPoint Presentation</vt:lpstr>
      <vt:lpstr>Sübutetmə yükü</vt:lpstr>
      <vt:lpstr>PowerPoint Presentation</vt:lpstr>
      <vt:lpstr>“Antropov Rusiya Federasiyasına qarşı” iş/ 29 yanvar 2009</vt:lpstr>
      <vt:lpstr> SAXLANMA YERLƏRİ ANLAYIŞI</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SAXLANMA ŞƏRAİTİ VƏ AİHK</dc:title>
  <dc:creator>Klinika1</dc:creator>
  <cp:lastModifiedBy>ROVSHANOVA Vafa</cp:lastModifiedBy>
  <cp:revision>87</cp:revision>
  <dcterms:created xsi:type="dcterms:W3CDTF">2015-05-25T03:51:03Z</dcterms:created>
  <dcterms:modified xsi:type="dcterms:W3CDTF">2016-07-02T09:56:46Z</dcterms:modified>
</cp:coreProperties>
</file>