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81" r:id="rId4"/>
    <p:sldId id="279" r:id="rId5"/>
    <p:sldId id="280" r:id="rId6"/>
    <p:sldId id="282" r:id="rId7"/>
    <p:sldId id="283" r:id="rId8"/>
    <p:sldId id="284" r:id="rId9"/>
    <p:sldId id="285" r:id="rId10"/>
    <p:sldId id="294" r:id="rId11"/>
    <p:sldId id="286" r:id="rId12"/>
    <p:sldId id="275" r:id="rId13"/>
    <p:sldId id="287" r:id="rId14"/>
    <p:sldId id="288" r:id="rId15"/>
    <p:sldId id="289" r:id="rId16"/>
    <p:sldId id="290" r:id="rId17"/>
    <p:sldId id="291" r:id="rId18"/>
    <p:sldId id="292" r:id="rId19"/>
    <p:sldId id="293" r:id="rId20"/>
    <p:sldId id="276" r:id="rId21"/>
    <p:sldId id="261"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27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103DFEB5-E47A-41AB-8384-993404D31BDF}" type="datetimeFigureOut">
              <a:rPr lang="ru-RU" smtClean="0"/>
              <a:pPr/>
              <a:t>02.07.2016</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8932441D-4F96-4440-A4E3-FD77C64A2F75}"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32441D-4F96-4440-A4E3-FD77C64A2F7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32441D-4F96-4440-A4E3-FD77C64A2F75}"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32441D-4F96-4440-A4E3-FD77C64A2F75}"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103DFEB5-E47A-41AB-8384-993404D31BDF}" type="datetimeFigureOut">
              <a:rPr lang="ru-RU" smtClean="0"/>
              <a:pPr/>
              <a:t>02.07.2016</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8932441D-4F96-4440-A4E3-FD77C64A2F75}"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32441D-4F96-4440-A4E3-FD77C64A2F75}"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932441D-4F96-4440-A4E3-FD77C64A2F75}"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932441D-4F96-4440-A4E3-FD77C64A2F75}"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932441D-4F96-4440-A4E3-FD77C64A2F75}"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32441D-4F96-4440-A4E3-FD77C64A2F75}"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03DFEB5-E47A-41AB-8384-993404D31BDF}"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32441D-4F96-4440-A4E3-FD77C64A2F75}"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03DFEB5-E47A-41AB-8384-993404D31BDF}" type="datetimeFigureOut">
              <a:rPr lang="ru-RU" smtClean="0"/>
              <a:pPr/>
              <a:t>02.07.2016</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932441D-4F96-4440-A4E3-FD77C64A2F75}"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hudoc.echr.coe.int/sites/eng/pages/search.aspx?i=001-5972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hudoc.echr.coe.int/sites/eng/pages/search.aspx?i=001-74247" TargetMode="External"/><Relationship Id="rId2" Type="http://schemas.openxmlformats.org/officeDocument/2006/relationships/hyperlink" Target="http://hudoc.echr.coe.int/sites/eng/pages/search.aspx?i=001-548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hudoc.echr.coe.int/sites/eng/pages/search.aspx?i=001-114098" TargetMode="External"/><Relationship Id="rId2" Type="http://schemas.openxmlformats.org/officeDocument/2006/relationships/hyperlink" Target="http://hudoc.echr.coe.int/sites/eng/pages/search.aspx?i=001-77447" TargetMode="External"/><Relationship Id="rId1" Type="http://schemas.openxmlformats.org/officeDocument/2006/relationships/slideLayout" Target="../slideLayouts/slideLayout2.xml"/><Relationship Id="rId5" Type="http://schemas.openxmlformats.org/officeDocument/2006/relationships/hyperlink" Target="http://hudoc.echr.coe.int/sites/eng/pages/search.aspx?i=001-60457" TargetMode="External"/><Relationship Id="rId4" Type="http://schemas.openxmlformats.org/officeDocument/2006/relationships/hyperlink" Target="http://hudoc.echr.coe.int/sites/fra/pages/search.aspx?i=001-102362"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hudoc.echr.coe.int/sites/eng/pages/search.aspx?i=001-6807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hudoc.echr.coe.int/sites/eng/pages/search.aspx?i=001-66757" TargetMode="External"/><Relationship Id="rId2" Type="http://schemas.openxmlformats.org/officeDocument/2006/relationships/hyperlink" Target="http://hudoc.echr.coe.int/sites/eng/pages/search.aspx?i=001-11329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hudoc.echr.coe.int/sites/eng/pages/search.aspx?i=001-103232" TargetMode="External"/><Relationship Id="rId2" Type="http://schemas.openxmlformats.org/officeDocument/2006/relationships/hyperlink" Target="http://hudoc.echr.coe.int/sites/eng/pages/search.aspx?i=001-58537" TargetMode="External"/><Relationship Id="rId1" Type="http://schemas.openxmlformats.org/officeDocument/2006/relationships/slideLayout" Target="../slideLayouts/slideLayout2.xml"/><Relationship Id="rId4" Type="http://schemas.openxmlformats.org/officeDocument/2006/relationships/hyperlink" Target="http://hudoc.echr.coe.int/sites/eng/pages/search.aspx?i=001-57606"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hudoc.echr.coe.int/sites/eng/pages/search.aspx?i=001-8470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hudoc.echr.coe.int/sites/eng/pages/search.aspx?i=001-109581" TargetMode="External"/><Relationship Id="rId3" Type="http://schemas.openxmlformats.org/officeDocument/2006/relationships/hyperlink" Target="http://hudoc.echr.coe.int/sites/eng/pages/search.aspx?i=001-108690" TargetMode="External"/><Relationship Id="rId7" Type="http://schemas.openxmlformats.org/officeDocument/2006/relationships/hyperlink" Target="http://cmiskp.echr.coe.int/tkp197/view.asp?action=html&amp;documentId=886752&amp;portal=hbkm&amp;source=externalbydocnumber&amp;table=F69A27FD8FB86142BF01C1166DEA398649" TargetMode="External"/><Relationship Id="rId2" Type="http://schemas.openxmlformats.org/officeDocument/2006/relationships/hyperlink" Target="http://cmiskp.echr.coe.int/tkp197/view.asp?action=html&amp;documentId=695482&amp;portal=hbkm&amp;source=externalbydocnumber&amp;table=F69A27FD8FB86142BF01C1166DEA398649" TargetMode="External"/><Relationship Id="rId1" Type="http://schemas.openxmlformats.org/officeDocument/2006/relationships/slideLayout" Target="../slideLayouts/slideLayout2.xml"/><Relationship Id="rId6" Type="http://schemas.openxmlformats.org/officeDocument/2006/relationships/hyperlink" Target="http://cmiskp.echr.coe.int/tkp197/view.asp?action=html&amp;documentId=877000&amp;portal=hbkm&amp;source=externalbydocnumber&amp;table=F69A27FD8FB86142BF01C1166DEA398649" TargetMode="External"/><Relationship Id="rId5" Type="http://schemas.openxmlformats.org/officeDocument/2006/relationships/hyperlink" Target="http://cmiskp.echr.coe.int/tkp197/view.asp?action=html&amp;documentId=876998&amp;portal=hbkm&amp;source=externalbydocnumber&amp;table=F69A27FD8FB86142BF01C1166DEA398649" TargetMode="External"/><Relationship Id="rId4" Type="http://schemas.openxmlformats.org/officeDocument/2006/relationships/hyperlink" Target="http://cmiskp.echr.coe.int/tkp197/view.asp?action=html&amp;documentId=695865&amp;portal=hbkm&amp;source=externalbydocnumber&amp;table=F69A27FD8FB86142BF01C1166DEA398649" TargetMode="External"/><Relationship Id="rId9" Type="http://schemas.openxmlformats.org/officeDocument/2006/relationships/hyperlink" Target="http://cmiskp.echr.coe.int/tkp197/view.asp?action=html&amp;documentId=698679&amp;portal=hbkm&amp;source=externalbydocnumber&amp;table=F69A27FD8FB86142BF01C1166DEA39864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hudoc.echr.coe.int/sites/eng/pages/search.aspx?i=001-12769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hudoc.echr.coe.int/sites/eng/pages/search.aspx?i=001-58240" TargetMode="External"/><Relationship Id="rId3" Type="http://schemas.openxmlformats.org/officeDocument/2006/relationships/hyperlink" Target="http://hudoc.echr.coe.int/sites/fra/pages/search.aspx?i=001-74932" TargetMode="External"/><Relationship Id="rId7" Type="http://schemas.openxmlformats.org/officeDocument/2006/relationships/hyperlink" Target="http://hudoc.echr.coe.int/sites/eng/pages/search.aspx?i=001-82394" TargetMode="External"/><Relationship Id="rId2" Type="http://schemas.openxmlformats.org/officeDocument/2006/relationships/hyperlink" Target="http://hudoc.echr.coe.int/sites/eng/pages/search.aspx?i=001-126360" TargetMode="External"/><Relationship Id="rId1" Type="http://schemas.openxmlformats.org/officeDocument/2006/relationships/slideLayout" Target="../slideLayouts/slideLayout2.xml"/><Relationship Id="rId6" Type="http://schemas.openxmlformats.org/officeDocument/2006/relationships/hyperlink" Target="http://hudoc.echr.coe.int/sites/fra/pages/search.aspx?i=001-74311" TargetMode="External"/><Relationship Id="rId5" Type="http://schemas.openxmlformats.org/officeDocument/2006/relationships/hyperlink" Target="http://hudoc.echr.coe.int/sites/fra/pages/search.aspx?i=001-74223" TargetMode="External"/><Relationship Id="rId10" Type="http://schemas.openxmlformats.org/officeDocument/2006/relationships/hyperlink" Target="http://hudoc.echr.coe.int/sites/eng/pages/search.aspx?i=001-107653" TargetMode="External"/><Relationship Id="rId4" Type="http://schemas.openxmlformats.org/officeDocument/2006/relationships/hyperlink" Target="http://hudoc.echr.coe.int/sites/eng/pages/search.aspx?i=001-75031" TargetMode="External"/><Relationship Id="rId9" Type="http://schemas.openxmlformats.org/officeDocument/2006/relationships/hyperlink" Target="http://hudoc.echr.coe.int/sites/eng/pages/search.aspx?i=001-1001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714488"/>
            <a:ext cx="7772400" cy="1872208"/>
          </a:xfrm>
        </p:spPr>
        <p:txBody>
          <a:bodyPr>
            <a:normAutofit/>
          </a:bodyPr>
          <a:lstStyle/>
          <a:p>
            <a:pPr algn="ctr"/>
            <a:r>
              <a:rPr lang="az-Latn-AZ" sz="4800" b="1" dirty="0" smtClean="0">
                <a:latin typeface="Times New Roman" pitchFamily="18" charset="0"/>
                <a:cs typeface="Times New Roman" pitchFamily="18" charset="0"/>
              </a:rPr>
              <a:t>Azadlıq və toxunulmazlıq hüququ</a:t>
            </a:r>
            <a:endParaRPr lang="ru-RU" sz="48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643042" y="5072074"/>
            <a:ext cx="6601366" cy="877206"/>
          </a:xfrm>
        </p:spPr>
        <p:txBody>
          <a:bodyPr>
            <a:normAutofit fontScale="85000" lnSpcReduction="20000"/>
          </a:bodyPr>
          <a:lstStyle/>
          <a:p>
            <a:r>
              <a:rPr lang="az-Latn-AZ" sz="3200" i="1" dirty="0" smtClean="0">
                <a:solidFill>
                  <a:srgbClr val="FF0000"/>
                </a:solidFill>
                <a:latin typeface="Times New Roman" pitchFamily="18" charset="0"/>
                <a:cs typeface="Times New Roman" pitchFamily="18" charset="0"/>
              </a:rPr>
              <a:t>Günel </a:t>
            </a:r>
            <a:r>
              <a:rPr lang="az-Latn-AZ" sz="3200" i="1" dirty="0" smtClean="0">
                <a:solidFill>
                  <a:srgbClr val="FF0000"/>
                </a:solidFill>
                <a:latin typeface="Times New Roman" pitchFamily="18" charset="0"/>
                <a:cs typeface="Times New Roman" pitchFamily="18" charset="0"/>
              </a:rPr>
              <a:t>Sadiqova</a:t>
            </a:r>
            <a:endParaRPr lang="en-US" sz="3200" i="1" dirty="0" smtClean="0">
              <a:solidFill>
                <a:srgbClr val="FF0000"/>
              </a:solidFill>
              <a:latin typeface="Times New Roman" pitchFamily="18" charset="0"/>
              <a:cs typeface="Times New Roman" pitchFamily="18" charset="0"/>
            </a:endParaRPr>
          </a:p>
          <a:p>
            <a:r>
              <a:rPr lang="en-US" sz="3200" i="1" dirty="0" smtClean="0">
                <a:solidFill>
                  <a:srgbClr val="FF0000"/>
                </a:solidFill>
                <a:latin typeface="Times New Roman" pitchFamily="18" charset="0"/>
                <a:cs typeface="Times New Roman" pitchFamily="18" charset="0"/>
              </a:rPr>
              <a:t>2015</a:t>
            </a:r>
            <a:endParaRPr lang="az-Latn-AZ" sz="3200" i="1" dirty="0" smtClean="0">
              <a:solidFill>
                <a:srgbClr val="FF0000"/>
              </a:solidFill>
              <a:latin typeface="Times New Roman" pitchFamily="18" charset="0"/>
              <a:cs typeface="Times New Roman" pitchFamily="18" charset="0"/>
            </a:endParaRPr>
          </a:p>
        </p:txBody>
      </p:sp>
      <p:sp>
        <p:nvSpPr>
          <p:cNvPr id="5" name="TextBox 4"/>
          <p:cNvSpPr txBox="1"/>
          <p:nvPr/>
        </p:nvSpPr>
        <p:spPr>
          <a:xfrm>
            <a:off x="1500166" y="4000504"/>
            <a:ext cx="2364750" cy="646331"/>
          </a:xfrm>
          <a:prstGeom prst="rect">
            <a:avLst/>
          </a:prstGeom>
          <a:noFill/>
        </p:spPr>
        <p:txBody>
          <a:bodyPr wrap="none" rtlCol="0">
            <a:spAutoFit/>
          </a:bodyPr>
          <a:lstStyle/>
          <a:p>
            <a:r>
              <a:rPr lang="en-US" sz="3600" b="1" i="1" dirty="0" smtClean="0">
                <a:latin typeface="Times New Roman" pitchFamily="18" charset="0"/>
                <a:cs typeface="Times New Roman" pitchFamily="18" charset="0"/>
              </a:rPr>
              <a:t>MADD</a:t>
            </a:r>
            <a:r>
              <a:rPr lang="az-Latn-AZ" sz="3600" b="1" i="1" dirty="0" smtClean="0">
                <a:latin typeface="Times New Roman" pitchFamily="18" charset="0"/>
                <a:cs typeface="Times New Roman" pitchFamily="18" charset="0"/>
              </a:rPr>
              <a:t>Ə  5</a:t>
            </a:r>
            <a:endParaRPr lang="ru-RU" sz="36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tx1"/>
                </a:solidFill>
                <a:latin typeface="Times New Roman" pitchFamily="18" charset="0"/>
                <a:cs typeface="Times New Roman" pitchFamily="18" charset="0"/>
              </a:rPr>
              <a:t>Öhdəliyin  icrası halları:</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lgn="just"/>
            <a:endParaRPr lang="az-Latn-AZ" i="1" dirty="0" smtClean="0">
              <a:latin typeface="Times New Roman" pitchFamily="18" charset="0"/>
              <a:cs typeface="Times New Roman" pitchFamily="18" charset="0"/>
            </a:endParaRPr>
          </a:p>
          <a:p>
            <a:pPr algn="just"/>
            <a:r>
              <a:rPr lang="az-Latn-AZ" i="1" dirty="0" smtClean="0">
                <a:latin typeface="Times New Roman" pitchFamily="18" charset="0"/>
                <a:cs typeface="Times New Roman" pitchFamily="18" charset="0"/>
              </a:rPr>
              <a:t>1) terrorçu olduğu iddia edilən şəxsin preventiv həbsi (Lauless İrlandiyaya qarşı iş, Makvey Birləşmiş Krallığa qarşı iş);</a:t>
            </a:r>
          </a:p>
          <a:p>
            <a:pPr algn="just"/>
            <a:endParaRPr lang="az-Latn-AZ" i="1" dirty="0" smtClean="0">
              <a:latin typeface="Times New Roman" pitchFamily="18" charset="0"/>
              <a:cs typeface="Times New Roman" pitchFamily="18" charset="0"/>
            </a:endParaRPr>
          </a:p>
          <a:p>
            <a:pPr algn="just"/>
            <a:endParaRPr lang="az-Latn-AZ" i="1" dirty="0" smtClean="0">
              <a:latin typeface="Times New Roman" pitchFamily="18" charset="0"/>
              <a:cs typeface="Times New Roman" pitchFamily="18" charset="0"/>
            </a:endParaRPr>
          </a:p>
          <a:p>
            <a:pPr algn="just"/>
            <a:r>
              <a:rPr lang="az-Latn-AZ" i="1" dirty="0" smtClean="0">
                <a:latin typeface="Times New Roman" pitchFamily="18" charset="0"/>
                <a:cs typeface="Times New Roman" pitchFamily="18" charset="0"/>
              </a:rPr>
              <a:t>2) qanuna tabe olmaqdan ibarət ümumi vəzifəni yerinə yetirməyə məcbur edilmək məqsədilə şəxsin həbsi (Engel və başqaları Niderlanda qarşı iş).</a:t>
            </a:r>
            <a:endParaRPr lang="ru-RU" i="1" dirty="0" smtClean="0">
              <a:latin typeface="Times New Roman" pitchFamily="18" charset="0"/>
              <a:cs typeface="Times New Roman" pitchFamily="18" charset="0"/>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rgbClr val="FF0000"/>
                </a:solidFill>
                <a:latin typeface="Times New Roman" pitchFamily="18" charset="0"/>
                <a:cs typeface="Times New Roman" pitchFamily="18" charset="0"/>
              </a:rPr>
              <a:t>5-ci mad.1(c) bəndi </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500034" y="1142984"/>
            <a:ext cx="8229600" cy="5353072"/>
          </a:xfrm>
        </p:spPr>
        <p:txBody>
          <a:bodyPr>
            <a:noAutofit/>
          </a:bodyPr>
          <a:lstStyle/>
          <a:p>
            <a:pPr algn="just"/>
            <a:r>
              <a:rPr lang="az-Latn-AZ" sz="2800" i="1" dirty="0" err="1" smtClean="0">
                <a:latin typeface="Times New Roman" pitchFamily="18" charset="0"/>
                <a:cs typeface="Times New Roman" pitchFamily="18" charset="0"/>
              </a:rPr>
              <a:t>H</a:t>
            </a:r>
            <a:r>
              <a:rPr lang="ru-RU" sz="2800" i="1" dirty="0" err="1" smtClean="0">
                <a:latin typeface="Times New Roman" pitchFamily="18" charset="0"/>
                <a:cs typeface="Times New Roman" pitchFamily="18" charset="0"/>
              </a:rPr>
              <a:t>üquq</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pozuntusunun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törədilməsində əsaslı şübhə ilə bağlı şəxsin səlahiyyətli məhkəmə orqanı qarşısında durmasından irəli gələn və ya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onun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tərəfindən törədilən hüquq</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pozuntusunun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yaxud</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törətdikdən sonra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onun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gizlənməsinin qarşısını almaq</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üçün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kifayət qədər zəruri əsasların olduğunun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hesab</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edildiyi</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hallarda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şəxsin qanuni</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tutulması və ya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həbsə alınması</a:t>
            </a:r>
            <a:r>
              <a:rPr lang="az-Latn-AZ" sz="2800" i="1" dirty="0" smtClean="0">
                <a:latin typeface="Times New Roman" pitchFamily="18" charset="0"/>
                <a:cs typeface="Times New Roman" pitchFamily="18" charset="0"/>
              </a:rPr>
              <a:t>.</a:t>
            </a:r>
          </a:p>
          <a:p>
            <a:r>
              <a:rPr lang="az-Latn-AZ" sz="2800" b="1" i="1" dirty="0" smtClean="0">
                <a:latin typeface="Times New Roman" pitchFamily="18" charset="0"/>
                <a:cs typeface="Times New Roman" pitchFamily="18" charset="0"/>
              </a:rPr>
              <a:t>“</a:t>
            </a:r>
            <a:r>
              <a:rPr lang="az-Latn-AZ" sz="2800" b="1" i="1" u="sng" dirty="0" smtClean="0">
                <a:latin typeface="Times New Roman" pitchFamily="18" charset="0"/>
                <a:cs typeface="Times New Roman" pitchFamily="18" charset="0"/>
              </a:rPr>
              <a:t>Tutulma</a:t>
            </a:r>
            <a:r>
              <a:rPr lang="az-Latn-AZ" sz="2800" b="1" i="1" dirty="0" smtClean="0">
                <a:latin typeface="Times New Roman" pitchFamily="18" charset="0"/>
                <a:cs typeface="Times New Roman" pitchFamily="18" charset="0"/>
              </a:rPr>
              <a:t>” və “</a:t>
            </a:r>
            <a:r>
              <a:rPr lang="az-Latn-AZ" sz="2800" b="1" i="1" u="sng" dirty="0" smtClean="0">
                <a:latin typeface="Times New Roman" pitchFamily="18" charset="0"/>
                <a:cs typeface="Times New Roman" pitchFamily="18" charset="0"/>
              </a:rPr>
              <a:t>Əsaslı şübhə</a:t>
            </a:r>
            <a:r>
              <a:rPr lang="az-Latn-AZ" sz="2800" b="1" i="1" dirty="0" smtClean="0">
                <a:latin typeface="Times New Roman" pitchFamily="18" charset="0"/>
                <a:cs typeface="Times New Roman" pitchFamily="18" charset="0"/>
              </a:rPr>
              <a:t>”</a:t>
            </a:r>
            <a:r>
              <a:rPr lang="az-Latn-AZ" sz="2800" i="1" dirty="0" smtClean="0">
                <a:latin typeface="Times New Roman" pitchFamily="18" charset="0"/>
                <a:cs typeface="Times New Roman" pitchFamily="18" charset="0"/>
              </a:rPr>
              <a:t> ( Foks, Kempbell və Hartli Birləşmiş Krallığa qarşı iş, Marqaret Mürrey Birləşmiş Krallığa qarşı iş, İlqar Məmmədov Azərbaycana qarşı iş)</a:t>
            </a:r>
            <a:br>
              <a:rPr lang="az-Latn-AZ" sz="2800"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lide(fromBottom)">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slide(fromBottom)">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slide(fromBottom)">
                                      <p:cBhvr>
                                        <p:cTn id="2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85728"/>
            <a:ext cx="8229600" cy="5857916"/>
          </a:xfrm>
        </p:spPr>
        <p:txBody>
          <a:bodyPr>
            <a:normAutofit fontScale="92500" lnSpcReduction="20000"/>
          </a:bodyPr>
          <a:lstStyle/>
          <a:p>
            <a:pPr algn="just"/>
            <a:endParaRPr lang="az-Latn-AZ" sz="2800" b="1" i="1" u="sng" dirty="0" smtClean="0">
              <a:latin typeface="Times New Roman" pitchFamily="18" charset="0"/>
              <a:cs typeface="Times New Roman" pitchFamily="18" charset="0"/>
            </a:endParaRPr>
          </a:p>
          <a:p>
            <a:pPr algn="just"/>
            <a:r>
              <a:rPr lang="az-Latn-AZ" sz="2800" i="1" dirty="0" smtClean="0">
                <a:latin typeface="Times New Roman" pitchFamily="18" charset="0"/>
                <a:cs typeface="Times New Roman" pitchFamily="18" charset="0"/>
              </a:rPr>
              <a:t>S</a:t>
            </a:r>
            <a:r>
              <a:rPr lang="kk-KZ" sz="2800" i="1" dirty="0" smtClean="0">
                <a:latin typeface="Times New Roman" pitchFamily="18" charset="0"/>
                <a:cs typeface="Times New Roman" pitchFamily="18" charset="0"/>
              </a:rPr>
              <a:t>əlahiyyətli orqanların şikayətin əsaslı olub-olmadığını yoxlamaq üçün işlə bağlı başlıca faktları vicdanla araşdırmaması 5-ci maddənin § 1 (c) yarımbəndinə ziddir</a:t>
            </a:r>
            <a:r>
              <a:rPr lang="az-Latn-AZ" sz="2800" i="1" dirty="0" smtClean="0">
                <a:latin typeface="Times New Roman" pitchFamily="18" charset="0"/>
                <a:cs typeface="Times New Roman" pitchFamily="18" charset="0"/>
              </a:rPr>
              <a:t>.</a:t>
            </a:r>
          </a:p>
          <a:p>
            <a:pPr algn="just">
              <a:buNone/>
            </a:pPr>
            <a:endParaRPr lang="az-Latn-AZ" sz="2800" i="1" dirty="0" smtClean="0">
              <a:latin typeface="Times New Roman" pitchFamily="18" charset="0"/>
              <a:cs typeface="Times New Roman" pitchFamily="18" charset="0"/>
            </a:endParaRPr>
          </a:p>
          <a:p>
            <a:pPr algn="just"/>
            <a:r>
              <a:rPr lang="az-Latn-AZ" sz="2800" i="1" dirty="0" smtClean="0">
                <a:latin typeface="Times New Roman" pitchFamily="18" charset="0"/>
                <a:cs typeface="Times New Roman" pitchFamily="18" charset="0"/>
              </a:rPr>
              <a:t>T</a:t>
            </a:r>
            <a:r>
              <a:rPr lang="kk-KZ" sz="2800" i="1" dirty="0" smtClean="0">
                <a:latin typeface="Times New Roman" pitchFamily="18" charset="0"/>
                <a:cs typeface="Times New Roman" pitchFamily="18" charset="0"/>
              </a:rPr>
              <a:t>errorla mübarizə zərurəti 5-ci maddənin § 1 (c) yarımbəndində nəzərdə tutulan müdafiə zəmanətinin güzəştə gedilməsi hesabına əsaslılıq anlayışının genişləndirilməsinə haqq qazandıra bilməz </a:t>
            </a:r>
            <a:r>
              <a:rPr lang="kk-KZ" sz="2800" b="1" i="1" dirty="0" smtClean="0">
                <a:latin typeface="Times New Roman" pitchFamily="18" charset="0"/>
                <a:cs typeface="Times New Roman" pitchFamily="18" charset="0"/>
              </a:rPr>
              <a:t>(</a:t>
            </a:r>
            <a:r>
              <a:rPr lang="kk-KZ" sz="2800" b="1" i="1" dirty="0" smtClean="0">
                <a:latin typeface="Times New Roman" pitchFamily="18" charset="0"/>
                <a:cs typeface="Times New Roman" pitchFamily="18" charset="0"/>
                <a:hlinkClick r:id="rId2"/>
              </a:rPr>
              <a:t>O’Hara Birləşmiş Krallığa qarşı</a:t>
            </a:r>
            <a:r>
              <a:rPr lang="az-Latn-AZ" sz="2800" b="1" i="1" dirty="0" smtClean="0">
                <a:latin typeface="Times New Roman" pitchFamily="18" charset="0"/>
                <a:cs typeface="Times New Roman" pitchFamily="18" charset="0"/>
              </a:rPr>
              <a:t>)</a:t>
            </a:r>
          </a:p>
          <a:p>
            <a:pPr algn="just">
              <a:buNone/>
            </a:pPr>
            <a:endParaRPr lang="az-Latn-AZ" sz="2800" b="1" i="1" u="sng" dirty="0" smtClean="0">
              <a:latin typeface="Times New Roman" pitchFamily="18" charset="0"/>
              <a:cs typeface="Times New Roman" pitchFamily="18" charset="0"/>
            </a:endParaRPr>
          </a:p>
          <a:p>
            <a:pPr algn="just"/>
            <a:r>
              <a:rPr lang="az-Latn-AZ" sz="2800" b="1" i="1" u="sng" dirty="0" smtClean="0">
                <a:latin typeface="Times New Roman" pitchFamily="18" charset="0"/>
                <a:cs typeface="Times New Roman" pitchFamily="18" charset="0"/>
              </a:rPr>
              <a:t>“Hüquq pozuntusu” </a:t>
            </a:r>
            <a:r>
              <a:rPr lang="az-Latn-AZ" sz="2800" i="1" dirty="0" smtClean="0">
                <a:latin typeface="Times New Roman" pitchFamily="18" charset="0"/>
                <a:cs typeface="Times New Roman" pitchFamily="18" charset="0"/>
              </a:rPr>
              <a:t>(Qutsardi İtaliyaya qarşı iş) – 6 cı maddədə “cinayət” termini ilə eyni mənadır.</a:t>
            </a:r>
          </a:p>
          <a:p>
            <a:pPr algn="just"/>
            <a:endParaRPr lang="az-Latn-AZ" sz="2800" i="1" dirty="0" smtClean="0">
              <a:latin typeface="Times New Roman" pitchFamily="18" charset="0"/>
              <a:cs typeface="Times New Roman" pitchFamily="18" charset="0"/>
            </a:endParaRPr>
          </a:p>
          <a:p>
            <a:pPr algn="just"/>
            <a:r>
              <a:rPr lang="az-Latn-AZ" sz="2800" b="1" i="1" u="sng" dirty="0" smtClean="0">
                <a:latin typeface="Times New Roman" pitchFamily="18" charset="0"/>
                <a:cs typeface="Times New Roman" pitchFamily="18" charset="0"/>
              </a:rPr>
              <a:t>“Səlahiyyətli məhkəmə orqanı” </a:t>
            </a:r>
            <a:r>
              <a:rPr lang="az-Latn-AZ" sz="2800" i="1" dirty="0" smtClean="0">
                <a:latin typeface="Times New Roman" pitchFamily="18" charset="0"/>
                <a:cs typeface="Times New Roman" pitchFamily="18" charset="0"/>
              </a:rPr>
              <a:t>(Broqan Birləşmiş Krallığa qarşı iş) maddə 5.3</a:t>
            </a:r>
            <a:endParaRPr lang="en-US" sz="2800" i="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rgbClr val="FF0000"/>
                </a:solidFill>
                <a:latin typeface="Times New Roman" pitchFamily="18" charset="0"/>
                <a:cs typeface="Times New Roman" pitchFamily="18" charset="0"/>
              </a:rPr>
              <a:t>5-ci mad.1(d) bəndi </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219200"/>
            <a:ext cx="8229600" cy="5353072"/>
          </a:xfrm>
        </p:spPr>
        <p:txBody>
          <a:bodyPr>
            <a:noAutofit/>
          </a:bodyPr>
          <a:lstStyle/>
          <a:p>
            <a:pPr algn="just">
              <a:buNone/>
            </a:pPr>
            <a:r>
              <a:rPr lang="az-Latn-AZ" sz="2800" i="1" dirty="0" smtClean="0">
                <a:latin typeface="Times New Roman" pitchFamily="18" charset="0"/>
                <a:cs typeface="Times New Roman" pitchFamily="18" charset="0"/>
              </a:rPr>
              <a:t>   Y</a:t>
            </a:r>
            <a:r>
              <a:rPr lang="ru-RU" sz="2800" i="1" dirty="0" err="1" smtClean="0">
                <a:latin typeface="Times New Roman" pitchFamily="18" charset="0"/>
                <a:cs typeface="Times New Roman" pitchFamily="18" charset="0"/>
              </a:rPr>
              <a:t>etkinlik</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yaşına çatmamış şəxsin tərbiyə nəzarəti üçün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qanuni</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qərar əsasında həbsə alınması və ya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onun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səlahiyyətli məhkəmə orqanı qarşısında durmasından irəli gələn qanuni</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həbsə alınması</a:t>
            </a:r>
            <a:r>
              <a:rPr lang="az-Latn-AZ" sz="2800" i="1" dirty="0" smtClean="0">
                <a:latin typeface="Times New Roman" pitchFamily="18" charset="0"/>
                <a:cs typeface="Times New Roman" pitchFamily="18" charset="0"/>
              </a:rPr>
              <a:t>.</a:t>
            </a:r>
          </a:p>
          <a:p>
            <a:pPr algn="just">
              <a:buNone/>
            </a:pPr>
            <a:r>
              <a:rPr lang="az-Latn-AZ" sz="2800" i="1" dirty="0" smtClean="0">
                <a:latin typeface="Times New Roman" pitchFamily="18" charset="0"/>
                <a:cs typeface="Times New Roman" pitchFamily="18" charset="0"/>
              </a:rPr>
              <a:t>    </a:t>
            </a:r>
          </a:p>
          <a:p>
            <a:pPr algn="just">
              <a:buNone/>
            </a:pPr>
            <a:r>
              <a:rPr lang="az-Latn-AZ" sz="2800" i="1" dirty="0" smtClean="0">
                <a:latin typeface="Times New Roman" pitchFamily="18" charset="0"/>
                <a:cs typeface="Times New Roman" pitchFamily="18" charset="0"/>
              </a:rPr>
              <a:t>   </a:t>
            </a:r>
            <a:r>
              <a:rPr lang="kk-KZ" sz="2800" i="1" dirty="0" smtClean="0">
                <a:latin typeface="Times New Roman" pitchFamily="18" charset="0"/>
                <a:cs typeface="Times New Roman" pitchFamily="18" charset="0"/>
              </a:rPr>
              <a:t>“</a:t>
            </a:r>
            <a:r>
              <a:rPr lang="az-Latn-AZ" sz="2800" i="1" dirty="0" smtClean="0">
                <a:latin typeface="Times New Roman" pitchFamily="18" charset="0"/>
                <a:cs typeface="Times New Roman" pitchFamily="18" charset="0"/>
              </a:rPr>
              <a:t>Y</a:t>
            </a:r>
            <a:r>
              <a:rPr lang="kk-KZ" sz="2800" i="1" dirty="0" smtClean="0">
                <a:latin typeface="Times New Roman" pitchFamily="18" charset="0"/>
                <a:cs typeface="Times New Roman" pitchFamily="18" charset="0"/>
              </a:rPr>
              <a:t>etkinlik yaşına çatmamış şəxs" anlayışı </a:t>
            </a:r>
            <a:endParaRPr lang="az-Latn-AZ" sz="2800" i="1" dirty="0" smtClean="0">
              <a:latin typeface="Times New Roman" pitchFamily="18" charset="0"/>
              <a:cs typeface="Times New Roman" pitchFamily="18" charset="0"/>
            </a:endParaRPr>
          </a:p>
          <a:p>
            <a:pPr algn="just">
              <a:buNone/>
            </a:pPr>
            <a:r>
              <a:rPr lang="az-Latn-AZ" sz="2800" i="1" dirty="0" smtClean="0">
                <a:latin typeface="Times New Roman" pitchFamily="18" charset="0"/>
                <a:cs typeface="Times New Roman" pitchFamily="18" charset="0"/>
              </a:rPr>
              <a:t>   </a:t>
            </a:r>
            <a:r>
              <a:rPr lang="kk-KZ" sz="2800" i="1" dirty="0" smtClean="0">
                <a:latin typeface="Times New Roman" pitchFamily="18" charset="0"/>
                <a:cs typeface="Times New Roman" pitchFamily="18" charset="0"/>
              </a:rPr>
              <a:t>(</a:t>
            </a:r>
            <a:r>
              <a:rPr lang="kk-KZ" sz="2800" i="1" dirty="0" smtClean="0">
                <a:latin typeface="Times New Roman" pitchFamily="18" charset="0"/>
                <a:cs typeface="Times New Roman" pitchFamily="18" charset="0"/>
                <a:hlinkClick r:id="rId2"/>
              </a:rPr>
              <a:t>Koniarska Birləşmiş Krallığa qarşı</a:t>
            </a:r>
            <a:r>
              <a:rPr lang="kk-KZ" sz="2800" i="1" dirty="0" smtClean="0">
                <a:latin typeface="Times New Roman" pitchFamily="18" charset="0"/>
                <a:cs typeface="Times New Roman" pitchFamily="18" charset="0"/>
              </a:rPr>
              <a:t> (dec.)) əhatə edir (</a:t>
            </a:r>
            <a:r>
              <a:rPr lang="kk-KZ" sz="2800" i="1" dirty="0" smtClean="0">
                <a:latin typeface="Times New Roman" pitchFamily="18" charset="0"/>
                <a:cs typeface="Times New Roman" pitchFamily="18" charset="0"/>
                <a:hlinkClick r:id="rId3"/>
              </a:rPr>
              <a:t>X. İsveçrəyə qarşı</a:t>
            </a:r>
            <a:r>
              <a:rPr lang="kk-KZ" sz="2800" i="1" dirty="0" smtClean="0">
                <a:latin typeface="Times New Roman" pitchFamily="18" charset="0"/>
                <a:cs typeface="Times New Roman" pitchFamily="18" charset="0"/>
              </a:rPr>
              <a:t>, Komissiyanın 14 dekabr 1979-cu il tarixli qərarı).</a:t>
            </a:r>
            <a:endParaRPr lang="ru-RU" sz="2800" i="1" dirty="0" smtClean="0">
              <a:latin typeface="Times New Roman" pitchFamily="18" charset="0"/>
              <a:cs typeface="Times New Roman" pitchFamily="18" charset="0"/>
            </a:endParaRPr>
          </a:p>
          <a:p>
            <a:pPr algn="just">
              <a:buNone/>
            </a:pPr>
            <a:endParaRPr lang="az-Latn-AZ" sz="2800" i="1" dirty="0" smtClean="0">
              <a:latin typeface="Times New Roman" pitchFamily="18" charset="0"/>
              <a:cs typeface="Times New Roman" pitchFamily="18" charset="0"/>
            </a:endParaRPr>
          </a:p>
          <a:p>
            <a:pPr algn="just">
              <a:buNone/>
            </a:pPr>
            <a:r>
              <a:rPr lang="az-Latn-AZ" sz="2800" i="1" dirty="0" smtClean="0">
                <a:latin typeface="Times New Roman" pitchFamily="18" charset="0"/>
                <a:cs typeface="Times New Roman" pitchFamily="18" charset="0"/>
              </a:rPr>
              <a:t/>
            </a:r>
            <a:br>
              <a:rPr lang="az-Latn-AZ" sz="2800"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az-Latn-AZ" dirty="0" smtClean="0">
                <a:latin typeface="Times New Roman" pitchFamily="18" charset="0"/>
                <a:cs typeface="Times New Roman" pitchFamily="18" charset="0"/>
              </a:rPr>
              <a:t>“</a:t>
            </a:r>
            <a:r>
              <a:rPr lang="az-Latn-AZ" u="sng" dirty="0" smtClean="0">
                <a:latin typeface="Times New Roman" pitchFamily="18" charset="0"/>
                <a:cs typeface="Times New Roman" pitchFamily="18" charset="0"/>
              </a:rPr>
              <a:t>T</a:t>
            </a:r>
            <a:r>
              <a:rPr lang="kk-KZ" u="sng" dirty="0" smtClean="0">
                <a:latin typeface="Times New Roman" pitchFamily="18" charset="0"/>
                <a:cs typeface="Times New Roman" pitchFamily="18" charset="0"/>
              </a:rPr>
              <a:t>ərbiyə nəzarəti və ya  səlahiyyətli məhkəmə orqanı qarşısına çıxarılmaq məqsədi ilə həbs</a:t>
            </a:r>
            <a:r>
              <a:rPr lang="az-Latn-AZ"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a:t>
            </a:r>
            <a:r>
              <a:rPr lang="kk-KZ" b="1" i="1" dirty="0" smtClean="0">
                <a:latin typeface="Times New Roman" pitchFamily="18" charset="0"/>
                <a:cs typeface="Times New Roman" pitchFamily="18" charset="0"/>
                <a:hlinkClick r:id="rId2"/>
              </a:rPr>
              <a:t>Mubilanzila Mayeka və Kaniki Mitunga Belçikaya qarşı</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 100).</a:t>
            </a:r>
            <a:endParaRPr lang="az-Latn-AZ" dirty="0" smtClean="0">
              <a:latin typeface="Times New Roman" pitchFamily="18" charset="0"/>
              <a:cs typeface="Times New Roman" pitchFamily="18" charset="0"/>
            </a:endParaRPr>
          </a:p>
          <a:p>
            <a:r>
              <a:rPr lang="az-Latn-AZ" i="1" dirty="0" smtClean="0">
                <a:latin typeface="Times New Roman" pitchFamily="18" charset="0"/>
                <a:cs typeface="Times New Roman" pitchFamily="18" charset="0"/>
              </a:rPr>
              <a:t>(Buamar Belçikaya qarşı iş) </a:t>
            </a:r>
            <a:endParaRPr lang="ru-RU" i="1" dirty="0" smtClean="0">
              <a:latin typeface="Times New Roman" pitchFamily="18" charset="0"/>
              <a:cs typeface="Times New Roman" pitchFamily="18" charset="0"/>
            </a:endParaRPr>
          </a:p>
          <a:p>
            <a:endParaRPr lang="az-Latn-AZ" dirty="0" smtClean="0">
              <a:latin typeface="Times New Roman" pitchFamily="18" charset="0"/>
              <a:cs typeface="Times New Roman" pitchFamily="18" charset="0"/>
            </a:endParaRPr>
          </a:p>
          <a:p>
            <a:r>
              <a:rPr lang="az-Latn-AZ" b="1" i="1" dirty="0" smtClean="0">
                <a:latin typeface="Times New Roman" pitchFamily="18" charset="0"/>
                <a:cs typeface="Times New Roman" pitchFamily="18" charset="0"/>
              </a:rPr>
              <a:t>Maarifləndirici </a:t>
            </a:r>
            <a:r>
              <a:rPr lang="kk-KZ" b="1" i="1" dirty="0" smtClean="0">
                <a:latin typeface="Times New Roman" pitchFamily="18" charset="0"/>
                <a:cs typeface="Times New Roman" pitchFamily="18" charset="0"/>
              </a:rPr>
              <a:t>nəzarət</a:t>
            </a:r>
            <a:r>
              <a:rPr lang="az-Latn-AZ" b="1" i="1" dirty="0" smtClean="0">
                <a:latin typeface="Times New Roman" pitchFamily="18" charset="0"/>
                <a:cs typeface="Times New Roman" pitchFamily="18" charset="0"/>
              </a:rPr>
              <a:t>: </a:t>
            </a:r>
          </a:p>
          <a:p>
            <a:pPr>
              <a:buNone/>
            </a:pPr>
            <a:r>
              <a:rPr lang="az-Latn-AZ" b="1" i="1" dirty="0" smtClean="0">
                <a:latin typeface="Times New Roman" pitchFamily="18" charset="0"/>
                <a:cs typeface="Times New Roman" pitchFamily="18" charset="0"/>
              </a:rPr>
              <a:t>   məhkəmə qərarı və ya inzibati orqanın qərarı</a:t>
            </a:r>
          </a:p>
          <a:p>
            <a:r>
              <a:rPr lang="kk-KZ" b="1" dirty="0" smtClean="0">
                <a:latin typeface="Times New Roman" pitchFamily="18" charset="0"/>
                <a:cs typeface="Times New Roman" pitchFamily="18" charset="0"/>
              </a:rPr>
              <a:t>(</a:t>
            </a:r>
            <a:r>
              <a:rPr lang="kk-KZ" b="1" i="1" dirty="0" smtClean="0">
                <a:latin typeface="Times New Roman" pitchFamily="18" charset="0"/>
                <a:cs typeface="Times New Roman" pitchFamily="18" charset="0"/>
                <a:hlinkClick r:id="rId3"/>
              </a:rPr>
              <a:t>P. və S. Polşaya qarşı</a:t>
            </a:r>
            <a:r>
              <a:rPr lang="kk-KZ" b="1" dirty="0" smtClean="0">
                <a:latin typeface="Times New Roman" pitchFamily="18" charset="0"/>
                <a:cs typeface="Times New Roman" pitchFamily="18" charset="0"/>
              </a:rPr>
              <a:t>, § 147; </a:t>
            </a:r>
            <a:r>
              <a:rPr lang="kk-KZ" b="1" i="1" dirty="0" smtClean="0">
                <a:latin typeface="Times New Roman" pitchFamily="18" charset="0"/>
                <a:cs typeface="Times New Roman" pitchFamily="18" charset="0"/>
                <a:hlinkClick r:id="rId4"/>
              </a:rPr>
              <a:t>İçin və başqaları Ukraynaya qarşı</a:t>
            </a:r>
            <a:r>
              <a:rPr lang="kk-KZ" b="1" dirty="0" smtClean="0">
                <a:latin typeface="Times New Roman" pitchFamily="18" charset="0"/>
                <a:cs typeface="Times New Roman" pitchFamily="18" charset="0"/>
              </a:rPr>
              <a:t>, § 39; </a:t>
            </a:r>
            <a:r>
              <a:rPr lang="kk-KZ" b="1" i="1" dirty="0" smtClean="0">
                <a:latin typeface="Times New Roman" pitchFamily="18" charset="0"/>
                <a:cs typeface="Times New Roman" pitchFamily="18" charset="0"/>
                <a:hlinkClick r:id="rId5"/>
              </a:rPr>
              <a:t>D.G. İrlandiyaya qarşı</a:t>
            </a:r>
            <a:r>
              <a:rPr lang="kk-KZ" b="1" dirty="0" smtClean="0">
                <a:latin typeface="Times New Roman" pitchFamily="18" charset="0"/>
                <a:cs typeface="Times New Roman" pitchFamily="18" charset="0"/>
              </a:rPr>
              <a:t>, § 80).</a:t>
            </a:r>
            <a:endParaRPr lang="ru-RU" b="1"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rgbClr val="FF0000"/>
                </a:solidFill>
                <a:latin typeface="Times New Roman" pitchFamily="18" charset="0"/>
                <a:cs typeface="Times New Roman" pitchFamily="18" charset="0"/>
              </a:rPr>
              <a:t>5-ci mad.1(e) bəndi </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219200"/>
            <a:ext cx="8229600" cy="5353072"/>
          </a:xfrm>
        </p:spPr>
        <p:txBody>
          <a:bodyPr>
            <a:noAutofit/>
          </a:bodyPr>
          <a:lstStyle/>
          <a:p>
            <a:pPr algn="just">
              <a:buNone/>
            </a:pPr>
            <a:r>
              <a:rPr lang="az-Latn-AZ" sz="2000" i="1" dirty="0" smtClean="0">
                <a:latin typeface="Times New Roman" pitchFamily="18" charset="0"/>
                <a:cs typeface="Times New Roman" pitchFamily="18" charset="0"/>
              </a:rPr>
              <a:t>   Y</a:t>
            </a:r>
            <a:r>
              <a:rPr lang="ru-RU" sz="2000" i="1" dirty="0" err="1" smtClean="0">
                <a:latin typeface="Times New Roman" pitchFamily="18" charset="0"/>
                <a:cs typeface="Times New Roman" pitchFamily="18" charset="0"/>
              </a:rPr>
              <a:t>oluxucu</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xəstəliklərin yayılmasının qarşısını almaq</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üçün</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şəxslərin, ruhi</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xəstələrin, alkoqolizmə və narkomaniyaya</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mübtəla olanların, səfillərin qanuni</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həbsə alınması</a:t>
            </a:r>
            <a:r>
              <a:rPr lang="az-Latn-AZ" sz="2000" i="1" dirty="0" smtClean="0">
                <a:latin typeface="Times New Roman" pitchFamily="18" charset="0"/>
                <a:cs typeface="Times New Roman" pitchFamily="18" charset="0"/>
              </a:rPr>
              <a:t>.</a:t>
            </a:r>
            <a:endParaRPr lang="en-US" sz="2000" i="1" dirty="0" smtClean="0">
              <a:latin typeface="Times New Roman" pitchFamily="18" charset="0"/>
              <a:cs typeface="Times New Roman" pitchFamily="18" charset="0"/>
            </a:endParaRPr>
          </a:p>
          <a:p>
            <a:pPr algn="just">
              <a:buNone/>
            </a:pPr>
            <a:endParaRPr lang="az-Latn-AZ" sz="2000" i="1" dirty="0" smtClean="0">
              <a:latin typeface="Times New Roman" pitchFamily="18" charset="0"/>
              <a:cs typeface="Times New Roman" pitchFamily="18" charset="0"/>
            </a:endParaRPr>
          </a:p>
          <a:p>
            <a:pPr>
              <a:buNone/>
            </a:pPr>
            <a:r>
              <a:rPr lang="en-US" sz="2000" b="1" i="1" dirty="0" smtClean="0">
                <a:latin typeface="Times New Roman" pitchFamily="18" charset="0"/>
                <a:cs typeface="Times New Roman" pitchFamily="18" charset="0"/>
              </a:rPr>
              <a:t>     </a:t>
            </a:r>
            <a:r>
              <a:rPr lang="az-Latn-AZ" sz="2000" b="1" i="1" dirty="0" smtClean="0">
                <a:latin typeface="Times New Roman" pitchFamily="18" charset="0"/>
                <a:cs typeface="Times New Roman" pitchFamily="18" charset="0"/>
              </a:rPr>
              <a:t>1) </a:t>
            </a:r>
            <a:r>
              <a:rPr lang="kk-KZ" sz="2000" b="1" i="1" dirty="0" smtClean="0">
                <a:latin typeface="Times New Roman" pitchFamily="18" charset="0"/>
                <a:cs typeface="Times New Roman" pitchFamily="18" charset="0"/>
              </a:rPr>
              <a:t>İnfeksion xəstəliklərin yayılmasının qarşısının alınması</a:t>
            </a:r>
            <a:endParaRPr lang="ru-RU" sz="2000" b="1" i="1" dirty="0" smtClean="0">
              <a:latin typeface="Times New Roman" pitchFamily="18" charset="0"/>
              <a:cs typeface="Times New Roman" pitchFamily="18" charset="0"/>
            </a:endParaRPr>
          </a:p>
          <a:p>
            <a:r>
              <a:rPr lang="az-Latn-AZ" sz="2000" b="1" dirty="0" smtClean="0">
                <a:latin typeface="Times New Roman" pitchFamily="18" charset="0"/>
                <a:cs typeface="Times New Roman" pitchFamily="18" charset="0"/>
              </a:rPr>
              <a:t>   “Enhorn meyarları”</a:t>
            </a:r>
            <a:endParaRPr lang="ru-RU" sz="2000" b="1"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 - </a:t>
            </a:r>
            <a:r>
              <a:rPr lang="kk-KZ" sz="2000" dirty="0" smtClean="0">
                <a:latin typeface="Times New Roman" pitchFamily="18" charset="0"/>
                <a:cs typeface="Times New Roman" pitchFamily="18" charset="0"/>
              </a:rPr>
              <a:t>infeksion xəstəliyin yayılması əhalinin sağlamlığı və təhlükəsizliyi üçün təhlükə təşkil edi</a:t>
            </a:r>
            <a:r>
              <a:rPr lang="az-Latn-AZ" sz="2000" dirty="0" smtClean="0">
                <a:latin typeface="Times New Roman" pitchFamily="18" charset="0"/>
                <a:cs typeface="Times New Roman" pitchFamily="18" charset="0"/>
              </a:rPr>
              <a:t>b-etməməsi</a:t>
            </a:r>
            <a:r>
              <a:rPr lang="kk-KZ"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 - </a:t>
            </a:r>
            <a:r>
              <a:rPr lang="kk-KZ" sz="2000" dirty="0" smtClean="0">
                <a:latin typeface="Times New Roman" pitchFamily="18" charset="0"/>
                <a:cs typeface="Times New Roman" pitchFamily="18" charset="0"/>
              </a:rPr>
              <a:t>daha yüngül tədbirlər nəzərə alınaraq, ictimai marağın qorunması üçün yetərsiz hesab olunduğu üçün infeksiyaya yoluxmuş şəxsin həbsi xəstəliyin yayılmasının qarşısının alınması üçün son çarə</a:t>
            </a:r>
            <a:r>
              <a:rPr lang="az-Latn-AZ" sz="2000" dirty="0" smtClean="0">
                <a:latin typeface="Times New Roman" pitchFamily="18" charset="0"/>
                <a:cs typeface="Times New Roman" pitchFamily="18" charset="0"/>
              </a:rPr>
              <a:t> olub-olmaması </a:t>
            </a:r>
            <a:r>
              <a:rPr lang="kk-KZ" sz="2000" dirty="0" smtClean="0">
                <a:latin typeface="Times New Roman" pitchFamily="18" charset="0"/>
                <a:cs typeface="Times New Roman" pitchFamily="18" charset="0"/>
              </a:rPr>
              <a:t>.</a:t>
            </a:r>
            <a:endParaRPr lang="az-Latn-AZ"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smtClean="0">
                <a:latin typeface="Times New Roman" pitchFamily="18" charset="0"/>
                <a:cs typeface="Times New Roman" pitchFamily="18" charset="0"/>
              </a:rPr>
              <a:t>     </a:t>
            </a:r>
            <a:r>
              <a:rPr lang="kk-KZ" sz="2000" smtClean="0">
                <a:latin typeface="Times New Roman" pitchFamily="18" charset="0"/>
                <a:cs typeface="Times New Roman" pitchFamily="18" charset="0"/>
              </a:rPr>
              <a:t>Bu </a:t>
            </a:r>
            <a:r>
              <a:rPr lang="kk-KZ" sz="2000" dirty="0" smtClean="0">
                <a:latin typeface="Times New Roman" pitchFamily="18" charset="0"/>
                <a:cs typeface="Times New Roman" pitchFamily="18" charset="0"/>
              </a:rPr>
              <a:t>meyarlar artıq ödənmədikdə, azadlıqdan məhrum   </a:t>
            </a:r>
            <a:r>
              <a:rPr lang="az-Latn-AZ" sz="2000" dirty="0" smtClean="0">
                <a:latin typeface="Times New Roman" pitchFamily="18" charset="0"/>
                <a:cs typeface="Times New Roman" pitchFamily="18" charset="0"/>
              </a:rPr>
              <a:t>etmə səbəbi </a:t>
            </a:r>
            <a:r>
              <a:rPr lang="kk-KZ" sz="2000" dirty="0" smtClean="0">
                <a:latin typeface="Times New Roman" pitchFamily="18" charset="0"/>
                <a:cs typeface="Times New Roman" pitchFamily="18" charset="0"/>
              </a:rPr>
              <a:t>aradan qalxır </a:t>
            </a:r>
            <a:r>
              <a:rPr lang="kk-KZ" sz="2000" b="1" dirty="0" smtClean="0">
                <a:latin typeface="Times New Roman" pitchFamily="18" charset="0"/>
                <a:cs typeface="Times New Roman" pitchFamily="18" charset="0"/>
              </a:rPr>
              <a:t>(</a:t>
            </a:r>
            <a:r>
              <a:rPr lang="kk-KZ" sz="2000" b="1" i="1" dirty="0" smtClean="0">
                <a:latin typeface="Times New Roman" pitchFamily="18" charset="0"/>
                <a:cs typeface="Times New Roman" pitchFamily="18" charset="0"/>
                <a:hlinkClick r:id="rId2"/>
              </a:rPr>
              <a:t>Enhorn İsveçə qarşı</a:t>
            </a:r>
            <a:r>
              <a:rPr lang="kk-KZ" sz="2000" b="1" dirty="0" smtClean="0">
                <a:latin typeface="Times New Roman" pitchFamily="18" charset="0"/>
                <a:cs typeface="Times New Roman" pitchFamily="18" charset="0"/>
              </a:rPr>
              <a:t>, § 44).</a:t>
            </a:r>
            <a:endParaRPr lang="az-Latn-AZ" sz="2000" b="1" i="1" dirty="0" smtClean="0">
              <a:latin typeface="Times New Roman" pitchFamily="18" charset="0"/>
              <a:cs typeface="Times New Roman" pitchFamily="18" charset="0"/>
            </a:endParaRPr>
          </a:p>
          <a:p>
            <a:pPr algn="just">
              <a:buNone/>
            </a:pPr>
            <a:r>
              <a:rPr lang="az-Latn-AZ" sz="2000" i="1" dirty="0" smtClean="0">
                <a:latin typeface="Times New Roman" pitchFamily="18" charset="0"/>
                <a:cs typeface="Times New Roman" pitchFamily="18" charset="0"/>
              </a:rPr>
              <a:t>    </a:t>
            </a:r>
          </a:p>
          <a:p>
            <a:pPr algn="just">
              <a:buNone/>
            </a:pPr>
            <a:endParaRPr lang="az-Latn-AZ" sz="2000" i="1" dirty="0" smtClean="0">
              <a:latin typeface="Times New Roman" pitchFamily="18" charset="0"/>
              <a:cs typeface="Times New Roman" pitchFamily="18" charset="0"/>
            </a:endParaRPr>
          </a:p>
          <a:p>
            <a:pPr algn="just">
              <a:buNone/>
            </a:pPr>
            <a:r>
              <a:rPr lang="az-Latn-AZ" sz="2000" i="1" dirty="0" smtClean="0">
                <a:latin typeface="Times New Roman" pitchFamily="18" charset="0"/>
                <a:cs typeface="Times New Roman" pitchFamily="18" charset="0"/>
              </a:rPr>
              <a:t/>
            </a:r>
            <a:br>
              <a:rPr lang="az-Latn-AZ" sz="2000" i="1" dirty="0" smtClean="0">
                <a:latin typeface="Times New Roman" pitchFamily="18" charset="0"/>
                <a:cs typeface="Times New Roman" pitchFamily="18" charset="0"/>
              </a:rPr>
            </a:br>
            <a:endParaRPr lang="ru-RU"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428604"/>
            <a:ext cx="8229600" cy="5857916"/>
          </a:xfrm>
        </p:spPr>
        <p:txBody>
          <a:bodyPr>
            <a:noAutofit/>
          </a:bodyPr>
          <a:lstStyle/>
          <a:p>
            <a:pPr>
              <a:buNone/>
            </a:pPr>
            <a:r>
              <a:rPr lang="az-Latn-AZ" sz="2800" dirty="0" smtClean="0">
                <a:latin typeface="Times New Roman" pitchFamily="18" charset="0"/>
                <a:cs typeface="Times New Roman" pitchFamily="18" charset="0"/>
              </a:rPr>
              <a:t>   </a:t>
            </a:r>
            <a:r>
              <a:rPr lang="az-Latn-AZ" sz="2800" b="1" dirty="0" smtClean="0">
                <a:latin typeface="Times New Roman" pitchFamily="18" charset="0"/>
                <a:cs typeface="Times New Roman" pitchFamily="18" charset="0"/>
              </a:rPr>
              <a:t>2) Ruhi xəstələrin həbsi:</a:t>
            </a:r>
          </a:p>
          <a:p>
            <a:pPr>
              <a:buNone/>
            </a:pPr>
            <a:endParaRPr lang="az-Latn-AZ" sz="2800" b="1" dirty="0" smtClean="0">
              <a:latin typeface="Times New Roman" pitchFamily="18" charset="0"/>
              <a:cs typeface="Times New Roman" pitchFamily="18" charset="0"/>
            </a:endParaRPr>
          </a:p>
          <a:p>
            <a:pPr>
              <a:buNone/>
            </a:pPr>
            <a:r>
              <a:rPr lang="az-Latn-AZ" sz="2800" b="1" dirty="0" smtClean="0">
                <a:latin typeface="Times New Roman" pitchFamily="18" charset="0"/>
                <a:cs typeface="Times New Roman" pitchFamily="18" charset="0"/>
              </a:rPr>
              <a:t>    </a:t>
            </a:r>
            <a:r>
              <a:rPr lang="az-Latn-AZ" sz="2800" b="1" i="1" u="sng" dirty="0" smtClean="0">
                <a:latin typeface="Times New Roman" pitchFamily="18" charset="0"/>
                <a:cs typeface="Times New Roman" pitchFamily="18" charset="0"/>
              </a:rPr>
              <a:t>Vinterverp meyarları :  </a:t>
            </a:r>
          </a:p>
          <a:p>
            <a:r>
              <a:rPr lang="az-Latn-AZ" sz="2800" i="1" dirty="0" smtClean="0">
                <a:latin typeface="Times New Roman" pitchFamily="18" charset="0"/>
                <a:cs typeface="Times New Roman" pitchFamily="18" charset="0"/>
              </a:rPr>
              <a:t>1) hər hansı şəxsə "ruhi xəstə" kimi o zaman baxıla bilər ki,  ona obyektiv tibbi normalar tətbiq edilsin; </a:t>
            </a:r>
          </a:p>
          <a:p>
            <a:r>
              <a:rPr lang="az-Latn-AZ" sz="2800" i="1" dirty="0" smtClean="0">
                <a:latin typeface="Times New Roman" pitchFamily="18" charset="0"/>
                <a:cs typeface="Times New Roman" pitchFamily="18" charset="0"/>
              </a:rPr>
              <a:t>2) psixiatriya müəssisəsinə yerləşdirməyə yalnız ruhi xəstəliyin xarakteri və dərəcəsi kifayət qədər ciddi olması haqq qazandıra bilər; </a:t>
            </a:r>
          </a:p>
          <a:p>
            <a:r>
              <a:rPr lang="az-Latn-AZ" sz="2800" i="1" dirty="0" smtClean="0">
                <a:latin typeface="Times New Roman" pitchFamily="18" charset="0"/>
                <a:cs typeface="Times New Roman" pitchFamily="18" charset="0"/>
              </a:rPr>
              <a:t>3) dövlət şəxsi psixiatriya müəssisəsində yalnız psixi pozuntunun mövcud olduğu dövr ərzində saxlaya bilər.</a:t>
            </a:r>
          </a:p>
          <a:p>
            <a:pPr>
              <a:buNone/>
            </a:pPr>
            <a:r>
              <a:rPr lang="az-Latn-AZ" sz="2800" b="1" i="1" dirty="0" smtClean="0">
                <a:latin typeface="Times New Roman" pitchFamily="18" charset="0"/>
                <a:cs typeface="Times New Roman" pitchFamily="18" charset="0"/>
              </a:rPr>
              <a:t>   (Vinterverp Hollandiyaya qarşı iş)</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92500" lnSpcReduction="20000"/>
          </a:bodyPr>
          <a:lstStyle/>
          <a:p>
            <a:pPr algn="just"/>
            <a:r>
              <a:rPr lang="az-Latn-AZ" i="1" dirty="0" smtClean="0">
                <a:latin typeface="Times New Roman" pitchFamily="18" charset="0"/>
                <a:cs typeface="Times New Roman" pitchFamily="18" charset="0"/>
              </a:rPr>
              <a:t>Konvensiyanın 5-ci maddəsinin bu bəndi üzrə qərar </a:t>
            </a:r>
            <a:r>
              <a:rPr lang="az-Latn-AZ" b="1" i="1" u="sng" dirty="0" smtClean="0">
                <a:latin typeface="Times New Roman" pitchFamily="18" charset="0"/>
                <a:cs typeface="Times New Roman" pitchFamily="18" charset="0"/>
              </a:rPr>
              <a:t>məhkəmə və ya inzibati orqan</a:t>
            </a:r>
            <a:r>
              <a:rPr lang="az-Latn-AZ" i="1" dirty="0" smtClean="0">
                <a:latin typeface="Times New Roman" pitchFamily="18" charset="0"/>
                <a:cs typeface="Times New Roman" pitchFamily="18" charset="0"/>
              </a:rPr>
              <a:t> tərəfindən qəbul edilə bilər.</a:t>
            </a:r>
          </a:p>
          <a:p>
            <a:pPr algn="just"/>
            <a:endParaRPr lang="az-Latn-AZ" i="1" dirty="0" smtClean="0">
              <a:latin typeface="Times New Roman" pitchFamily="18" charset="0"/>
              <a:cs typeface="Times New Roman" pitchFamily="18" charset="0"/>
            </a:endParaRPr>
          </a:p>
          <a:p>
            <a:pPr algn="just"/>
            <a:r>
              <a:rPr lang="az-Latn-AZ" i="1" u="sng" dirty="0" smtClean="0">
                <a:latin typeface="Times New Roman" pitchFamily="18" charset="0"/>
                <a:cs typeface="Times New Roman" pitchFamily="18" charset="0"/>
              </a:rPr>
              <a:t>Sübutetmə yükü- </a:t>
            </a:r>
            <a:r>
              <a:rPr lang="az-Latn-AZ" i="1" dirty="0" smtClean="0">
                <a:latin typeface="Times New Roman" pitchFamily="18" charset="0"/>
                <a:cs typeface="Times New Roman" pitchFamily="18" charset="0"/>
              </a:rPr>
              <a:t>Dövlət orqanlarının üzərinə düşür. (</a:t>
            </a:r>
            <a:r>
              <a:rPr lang="az-Latn-AZ" b="1" i="1" dirty="0" smtClean="0">
                <a:latin typeface="Times New Roman" pitchFamily="18" charset="0"/>
                <a:cs typeface="Times New Roman" pitchFamily="18" charset="0"/>
              </a:rPr>
              <a:t>Hatçison Reyd Birləşmiş Krallığa qarşı iş)</a:t>
            </a:r>
            <a:endParaRPr lang="en-US" b="1" i="1" dirty="0" smtClean="0">
              <a:latin typeface="Times New Roman" pitchFamily="18" charset="0"/>
              <a:cs typeface="Times New Roman" pitchFamily="18" charset="0"/>
            </a:endParaRPr>
          </a:p>
          <a:p>
            <a:pPr algn="just"/>
            <a:endParaRPr lang="en-US" b="1" i="1" dirty="0" smtClean="0">
              <a:latin typeface="Times New Roman" pitchFamily="18" charset="0"/>
              <a:cs typeface="Times New Roman" pitchFamily="18" charset="0"/>
            </a:endParaRPr>
          </a:p>
          <a:p>
            <a:pPr algn="just"/>
            <a:r>
              <a:rPr lang="az-Latn-AZ" b="1" i="1" dirty="0" smtClean="0">
                <a:latin typeface="Times New Roman" pitchFamily="18" charset="0"/>
                <a:cs typeface="Times New Roman" pitchFamily="18" charset="0"/>
              </a:rPr>
              <a:t>Dövlətlərin qiymətləndirmə sərbəstliyi:</a:t>
            </a:r>
            <a:r>
              <a:rPr lang="az-Latn-AZ" i="1" dirty="0" smtClean="0">
                <a:latin typeface="Times New Roman" pitchFamily="18" charset="0"/>
                <a:cs typeface="Times New Roman" pitchFamily="18" charset="0"/>
              </a:rPr>
              <a:t> Şəxsin “ruhi xəstə” kimi həbs edilməli olub-olmaması barədə qərar verərkən milli məhkəmələr klinik diaqnozların mahiyyəti ilə bağlı müəyyən </a:t>
            </a:r>
            <a:r>
              <a:rPr lang="az-Latn-AZ" b="1" i="1" dirty="0" smtClean="0">
                <a:latin typeface="Times New Roman" pitchFamily="18" charset="0"/>
                <a:cs typeface="Times New Roman" pitchFamily="18" charset="0"/>
              </a:rPr>
              <a:t>qiymətləndirmə sərbəstliyinə</a:t>
            </a:r>
            <a:r>
              <a:rPr lang="az-Latn-AZ" i="1" dirty="0" smtClean="0">
                <a:latin typeface="Times New Roman" pitchFamily="18" charset="0"/>
                <a:cs typeface="Times New Roman" pitchFamily="18" charset="0"/>
              </a:rPr>
              <a:t> malikdirlər, çünki xüsusi bir iş üzrə sübutları dəyərləndirmək ilk olaraq onların işidir: Məhkəmənin vəzifəsi həmin məhkəmələrin qərarlarına Konvensiya əsasında yenidən baxmaqdır</a:t>
            </a:r>
            <a:r>
              <a:rPr lang="en-US" i="1" dirty="0" smtClean="0">
                <a:latin typeface="Times New Roman" pitchFamily="18" charset="0"/>
                <a:cs typeface="Times New Roman" pitchFamily="18" charset="0"/>
              </a:rPr>
              <a:t>(</a:t>
            </a:r>
            <a:r>
              <a:rPr lang="kk-KZ" i="1" dirty="0" smtClean="0">
                <a:latin typeface="Times New Roman" pitchFamily="18" charset="0"/>
                <a:cs typeface="Times New Roman" pitchFamily="18" charset="0"/>
              </a:rPr>
              <a:t>dəyəndirməlidirlər </a:t>
            </a:r>
            <a:r>
              <a:rPr lang="kk-KZ" b="1" i="1" dirty="0" smtClean="0">
                <a:latin typeface="Times New Roman" pitchFamily="18" charset="0"/>
                <a:cs typeface="Times New Roman" pitchFamily="18" charset="0"/>
              </a:rPr>
              <a:t>(</a:t>
            </a:r>
            <a:r>
              <a:rPr lang="kk-KZ" b="1" i="1" u="sng" dirty="0" smtClean="0">
                <a:latin typeface="Times New Roman" pitchFamily="18" charset="0"/>
                <a:cs typeface="Times New Roman" pitchFamily="18" charset="0"/>
                <a:hlinkClick r:id="rId2"/>
              </a:rPr>
              <a:t>Pleso Macarıstana qarşı</a:t>
            </a:r>
            <a:r>
              <a:rPr lang="kk-KZ" b="1" i="1" dirty="0" smtClean="0">
                <a:latin typeface="Times New Roman" pitchFamily="18" charset="0"/>
                <a:cs typeface="Times New Roman" pitchFamily="18" charset="0"/>
              </a:rPr>
              <a:t>, § 61; </a:t>
            </a:r>
            <a:r>
              <a:rPr lang="kk-KZ" b="1" i="1" u="sng" dirty="0" smtClean="0">
                <a:latin typeface="Times New Roman" pitchFamily="18" charset="0"/>
                <a:cs typeface="Times New Roman" pitchFamily="18" charset="0"/>
                <a:hlinkClick r:id="rId3"/>
              </a:rPr>
              <a:t>H.L. Birləşmiş Krallığa qarşı</a:t>
            </a:r>
            <a:r>
              <a:rPr lang="kk-KZ" b="1" i="1" dirty="0" smtClean="0">
                <a:latin typeface="Times New Roman" pitchFamily="18" charset="0"/>
                <a:cs typeface="Times New Roman" pitchFamily="18" charset="0"/>
              </a:rPr>
              <a:t>, § 98).</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714356"/>
            <a:ext cx="8229600" cy="5357850"/>
          </a:xfrm>
        </p:spPr>
        <p:txBody>
          <a:bodyPr>
            <a:normAutofit lnSpcReduction="10000"/>
          </a:bodyPr>
          <a:lstStyle/>
          <a:p>
            <a:pPr algn="just">
              <a:buNone/>
            </a:pPr>
            <a:r>
              <a:rPr lang="az-Latn-AZ" b="1" i="1" dirty="0" smtClean="0">
                <a:latin typeface="Times New Roman" pitchFamily="18" charset="0"/>
                <a:cs typeface="Times New Roman" pitchFamily="18" charset="0"/>
              </a:rPr>
              <a:t>   3)</a:t>
            </a:r>
            <a:r>
              <a:rPr lang="kk-KZ" b="1" i="1" dirty="0" smtClean="0">
                <a:latin typeface="Times New Roman" pitchFamily="18" charset="0"/>
                <a:cs typeface="Times New Roman" pitchFamily="18" charset="0"/>
              </a:rPr>
              <a:t>Alkoqolizmə və narkomaniyaya mübtəla olanların</a:t>
            </a:r>
            <a:r>
              <a:rPr lang="az-Latn-AZ" b="1" i="1" dirty="0" smtClean="0">
                <a:latin typeface="Times New Roman" pitchFamily="18" charset="0"/>
                <a:cs typeface="Times New Roman" pitchFamily="18" charset="0"/>
              </a:rPr>
              <a:t> və səfillərin</a:t>
            </a:r>
            <a:r>
              <a:rPr lang="kk-KZ" b="1" i="1" dirty="0" smtClean="0">
                <a:latin typeface="Times New Roman" pitchFamily="18" charset="0"/>
                <a:cs typeface="Times New Roman" pitchFamily="18" charset="0"/>
              </a:rPr>
              <a:t> həbsi</a:t>
            </a:r>
            <a:r>
              <a:rPr lang="az-Latn-AZ" b="1" i="1" dirty="0" smtClean="0">
                <a:latin typeface="Times New Roman" pitchFamily="18" charset="0"/>
                <a:cs typeface="Times New Roman" pitchFamily="18" charset="0"/>
              </a:rPr>
              <a:t>:</a:t>
            </a:r>
          </a:p>
          <a:p>
            <a:pPr algn="just">
              <a:buNone/>
            </a:pPr>
            <a:endParaRPr lang="az-Latn-AZ" b="1" i="1" dirty="0" smtClean="0">
              <a:latin typeface="Times New Roman" pitchFamily="18" charset="0"/>
              <a:cs typeface="Times New Roman" pitchFamily="18" charset="0"/>
            </a:endParaRPr>
          </a:p>
          <a:p>
            <a:pPr algn="just">
              <a:buNone/>
            </a:pPr>
            <a:r>
              <a:rPr lang="az-Latn-AZ" i="1" dirty="0" smtClean="0">
                <a:latin typeface="Times New Roman" pitchFamily="18" charset="0"/>
                <a:cs typeface="Times New Roman" pitchFamily="18" charset="0"/>
              </a:rPr>
              <a:t>   </a:t>
            </a:r>
            <a:r>
              <a:rPr lang="az-Latn-AZ" b="1" i="1" u="sng" dirty="0" smtClean="0">
                <a:latin typeface="Times New Roman" pitchFamily="18" charset="0"/>
                <a:cs typeface="Times New Roman" pitchFamily="18" charset="0"/>
              </a:rPr>
              <a:t>“Alkoqolizmə mübtəla olanlar” </a:t>
            </a:r>
            <a:r>
              <a:rPr lang="az-Latn-AZ" i="1" dirty="0" smtClean="0">
                <a:latin typeface="Times New Roman" pitchFamily="18" charset="0"/>
                <a:cs typeface="Times New Roman" pitchFamily="18" charset="0"/>
              </a:rPr>
              <a:t>termini təkcə bu şəxsləri deyil, “alkoqolik”tibbi diaqnozu qoyulmasa da, spirtli içkilərin təsiri altında davranış və hərəkətləri ilə ictimai qaydanı və ya özlərini təhlükə altına qoyan şəxsləri də əahətə edir </a:t>
            </a:r>
            <a:r>
              <a:rPr lang="kk-KZ" b="1" i="1" dirty="0" smtClean="0">
                <a:latin typeface="Times New Roman" pitchFamily="18" charset="0"/>
                <a:cs typeface="Times New Roman" pitchFamily="18" charset="0"/>
              </a:rPr>
              <a:t>(</a:t>
            </a:r>
            <a:r>
              <a:rPr lang="kk-KZ" b="1" i="1" u="sng" dirty="0" smtClean="0">
                <a:latin typeface="Times New Roman" pitchFamily="18" charset="0"/>
                <a:cs typeface="Times New Roman" pitchFamily="18" charset="0"/>
                <a:hlinkClick r:id="rId2"/>
              </a:rPr>
              <a:t>Vitold Litva Polşaya qarşı</a:t>
            </a:r>
            <a:r>
              <a:rPr lang="kk-KZ" b="1" i="1" dirty="0" smtClean="0">
                <a:latin typeface="Times New Roman" pitchFamily="18" charset="0"/>
                <a:cs typeface="Times New Roman" pitchFamily="18" charset="0"/>
              </a:rPr>
              <a:t>, §§ 61-62)</a:t>
            </a:r>
            <a:r>
              <a:rPr lang="az-Latn-AZ" b="1" i="1" dirty="0" smtClean="0">
                <a:latin typeface="Times New Roman" pitchFamily="18" charset="0"/>
                <a:cs typeface="Times New Roman" pitchFamily="18" charset="0"/>
              </a:rPr>
              <a:t>, həmçinin bax: </a:t>
            </a:r>
            <a:r>
              <a:rPr lang="kk-KZ" b="1" i="1" u="sng" dirty="0" smtClean="0">
                <a:latin typeface="Times New Roman" pitchFamily="18" charset="0"/>
                <a:cs typeface="Times New Roman" pitchFamily="18" charset="0"/>
                <a:hlinkClick r:id="rId3"/>
              </a:rPr>
              <a:t>Xarin Rusiyaya qarşı</a:t>
            </a:r>
            <a:r>
              <a:rPr lang="kk-KZ" b="1" i="1" dirty="0" smtClean="0">
                <a:latin typeface="Times New Roman" pitchFamily="18" charset="0"/>
                <a:cs typeface="Times New Roman" pitchFamily="18" charset="0"/>
              </a:rPr>
              <a:t>, § 34).</a:t>
            </a:r>
            <a:endParaRPr lang="az-Latn-AZ" b="1" i="1" dirty="0" smtClean="0">
              <a:latin typeface="Times New Roman" pitchFamily="18" charset="0"/>
              <a:cs typeface="Times New Roman" pitchFamily="18" charset="0"/>
            </a:endParaRPr>
          </a:p>
          <a:p>
            <a:pPr algn="just"/>
            <a:r>
              <a:rPr lang="az-Latn-AZ" b="1" i="1" u="sng" dirty="0" smtClean="0">
                <a:latin typeface="Times New Roman" pitchFamily="18" charset="0"/>
                <a:cs typeface="Times New Roman" pitchFamily="18" charset="0"/>
              </a:rPr>
              <a:t>“Səfil”</a:t>
            </a:r>
            <a:r>
              <a:rPr lang="az-Latn-AZ" b="1" i="1" dirty="0" smtClean="0">
                <a:latin typeface="Times New Roman" pitchFamily="18" charset="0"/>
                <a:cs typeface="Times New Roman" pitchFamily="18" charset="0"/>
              </a:rPr>
              <a:t> termini</a:t>
            </a:r>
            <a:r>
              <a:rPr lang="az-Latn-AZ" i="1" dirty="0" smtClean="0">
                <a:latin typeface="Times New Roman" pitchFamily="18" charset="0"/>
                <a:cs typeface="Times New Roman" pitchFamily="18" charset="0"/>
              </a:rPr>
              <a:t> Konvensiyanın məqsədlərinə uyğun olna ümumi qəbul olunmuş anlayışı əks etdirirsə, əsasən milli qanunvericiliklə müəyyən olunur. </a:t>
            </a:r>
            <a:endParaRPr lang="ru-RU" dirty="0" smtClean="0">
              <a:latin typeface="Times New Roman" pitchFamily="18" charset="0"/>
              <a:cs typeface="Times New Roman" pitchFamily="18" charset="0"/>
            </a:endParaRPr>
          </a:p>
          <a:p>
            <a:pPr algn="just"/>
            <a:r>
              <a:rPr lang="az-Latn-AZ" b="1" i="1" dirty="0" smtClean="0">
                <a:latin typeface="Times New Roman" pitchFamily="18" charset="0"/>
                <a:cs typeface="Times New Roman" pitchFamily="18" charset="0"/>
                <a:hlinkClick r:id="rId4"/>
              </a:rPr>
              <a:t>(</a:t>
            </a:r>
            <a:r>
              <a:rPr lang="kk-KZ" b="1" i="1" dirty="0" smtClean="0">
                <a:latin typeface="Times New Roman" pitchFamily="18" charset="0"/>
                <a:cs typeface="Times New Roman" pitchFamily="18" charset="0"/>
                <a:hlinkClick r:id="rId4"/>
              </a:rPr>
              <a:t>De Vilde, Ooms və Versip Belçikaya qarşı</a:t>
            </a:r>
            <a:r>
              <a:rPr lang="az-Latn-AZ" i="1" dirty="0" smtClean="0">
                <a:latin typeface="Times New Roman" pitchFamily="18" charset="0"/>
                <a:cs typeface="Times New Roman" pitchFamily="18" charset="0"/>
              </a:rPr>
              <a:t> iş)</a:t>
            </a:r>
            <a:endParaRPr lang="ru-RU"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rgbClr val="FF0000"/>
                </a:solidFill>
                <a:latin typeface="Times New Roman" pitchFamily="18" charset="0"/>
                <a:cs typeface="Times New Roman" pitchFamily="18" charset="0"/>
              </a:rPr>
              <a:t>5-ci mad.1(f) bəndi </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219200"/>
            <a:ext cx="8229600" cy="5353072"/>
          </a:xfrm>
        </p:spPr>
        <p:txBody>
          <a:bodyPr>
            <a:noAutofit/>
          </a:bodyPr>
          <a:lstStyle/>
          <a:p>
            <a:pPr algn="just">
              <a:buNone/>
            </a:pPr>
            <a:r>
              <a:rPr lang="az-Latn-AZ" sz="2400" i="1" dirty="0" smtClean="0">
                <a:latin typeface="Times New Roman" pitchFamily="18" charset="0"/>
                <a:cs typeface="Times New Roman" pitchFamily="18" charset="0"/>
              </a:rPr>
              <a:t>    Ş</a:t>
            </a:r>
            <a:r>
              <a:rPr lang="ru-RU" sz="2400" i="1" dirty="0" err="1" smtClean="0">
                <a:latin typeface="Times New Roman" pitchFamily="18" charset="0"/>
                <a:cs typeface="Times New Roman" pitchFamily="18" charset="0"/>
              </a:rPr>
              <a:t>əxsin ölkəyə qanunsuz</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gəlməsinin qarşısını almaq</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məqsədilə və ya</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barəsində deportasiya</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yaxud</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ekstradisiya</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tədbirləri tətbiq olunan</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şəxsin qanuni</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tutulması və ya</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həbsə alınması.</a:t>
            </a:r>
            <a:endParaRPr lang="az-Latn-AZ" sz="2400" i="1" dirty="0" smtClean="0">
              <a:latin typeface="Times New Roman" pitchFamily="18" charset="0"/>
              <a:cs typeface="Times New Roman" pitchFamily="18" charset="0"/>
            </a:endParaRPr>
          </a:p>
          <a:p>
            <a:pPr algn="just">
              <a:buNone/>
            </a:pPr>
            <a:endParaRPr lang="az-Latn-AZ" sz="2000" i="1" dirty="0" smtClean="0">
              <a:latin typeface="Times New Roman" pitchFamily="18" charset="0"/>
              <a:cs typeface="Times New Roman" pitchFamily="18" charset="0"/>
            </a:endParaRPr>
          </a:p>
          <a:p>
            <a:pPr algn="just"/>
            <a:r>
              <a:rPr lang="az-Latn-AZ" sz="2000" b="1" i="1" dirty="0" smtClean="0">
                <a:latin typeface="Times New Roman" pitchFamily="18" charset="0"/>
                <a:cs typeface="Times New Roman" pitchFamily="18" charset="0"/>
              </a:rPr>
              <a:t>1) </a:t>
            </a:r>
            <a:r>
              <a:rPr lang="kk-KZ" sz="2000" b="1" i="1" dirty="0" smtClean="0">
                <a:latin typeface="Times New Roman" pitchFamily="18" charset="0"/>
                <a:cs typeface="Times New Roman" pitchFamily="18" charset="0"/>
              </a:rPr>
              <a:t>Ölkəyə icazəsiz girişin qarşısını almaq üçün həbs</a:t>
            </a:r>
            <a:r>
              <a:rPr lang="az-Latn-AZ" sz="2000" b="1" i="1" dirty="0" smtClean="0">
                <a:latin typeface="Times New Roman" pitchFamily="18" charset="0"/>
                <a:cs typeface="Times New Roman" pitchFamily="18" charset="0"/>
              </a:rPr>
              <a:t>:</a:t>
            </a:r>
            <a:endParaRPr lang="ru-RU" sz="2000" b="1" i="1" dirty="0" smtClean="0">
              <a:latin typeface="Times New Roman" pitchFamily="18" charset="0"/>
              <a:cs typeface="Times New Roman" pitchFamily="18" charset="0"/>
            </a:endParaRPr>
          </a:p>
          <a:p>
            <a:pPr algn="just"/>
            <a:r>
              <a:rPr lang="kk-KZ" sz="2000" b="1" i="1" dirty="0" smtClean="0">
                <a:latin typeface="Times New Roman" pitchFamily="18" charset="0"/>
                <a:cs typeface="Times New Roman" pitchFamily="18" charset="0"/>
                <a:hlinkClick r:id="rId2"/>
              </a:rPr>
              <a:t>Saadi Birləşmiş Krallığa qarşı</a:t>
            </a:r>
            <a:r>
              <a:rPr lang="ru-RU" sz="2000" b="1" dirty="0" smtClean="0">
                <a:latin typeface="Times New Roman" pitchFamily="18" charset="0"/>
                <a:cs typeface="Times New Roman" pitchFamily="18" charset="0"/>
              </a:rPr>
              <a:t> </a:t>
            </a:r>
            <a:r>
              <a:rPr lang="az-Latn-AZ" sz="2000" b="1" i="1" dirty="0" smtClean="0">
                <a:latin typeface="Times New Roman" pitchFamily="18" charset="0"/>
                <a:cs typeface="Times New Roman" pitchFamily="18" charset="0"/>
              </a:rPr>
              <a:t>işdə</a:t>
            </a:r>
            <a:r>
              <a:rPr lang="az-Latn-AZ" sz="2000" i="1" dirty="0" smtClean="0">
                <a:latin typeface="Times New Roman" pitchFamily="18" charset="0"/>
                <a:cs typeface="Times New Roman" pitchFamily="18" charset="0"/>
              </a:rPr>
              <a:t> Məhkəmə bildirdi ki, </a:t>
            </a:r>
            <a:r>
              <a:rPr lang="az-Latn-AZ" sz="2000" dirty="0" smtClean="0">
                <a:latin typeface="Times New Roman" pitchFamily="18" charset="0"/>
                <a:cs typeface="Times New Roman" pitchFamily="18" charset="0"/>
              </a:rPr>
              <a:t>5-ci</a:t>
            </a:r>
            <a:r>
              <a:rPr lang="az-Latn-AZ" sz="2000" i="1" dirty="0" smtClean="0">
                <a:latin typeface="Times New Roman" pitchFamily="18" charset="0"/>
                <a:cs typeface="Times New Roman" pitchFamily="18" charset="0"/>
              </a:rPr>
              <a:t> maddənin 1-ci bəndinin "f" yarımbəndinin birinci müddəası əsasında həbsə alınma </a:t>
            </a:r>
            <a:r>
              <a:rPr lang="az-Latn-AZ" sz="2000" b="1" i="1" dirty="0" smtClean="0">
                <a:latin typeface="Times New Roman" pitchFamily="18" charset="0"/>
                <a:cs typeface="Times New Roman" pitchFamily="18" charset="0"/>
              </a:rPr>
              <a:t>dörd meyara</a:t>
            </a:r>
            <a:r>
              <a:rPr lang="az-Latn-AZ" sz="2000" i="1" dirty="0" smtClean="0">
                <a:latin typeface="Times New Roman" pitchFamily="18" charset="0"/>
                <a:cs typeface="Times New Roman" pitchFamily="18" charset="0"/>
              </a:rPr>
              <a:t> cavab verdiyi təqdirdə qanunsuz hesab edilmir: həbs vicdanlı niyyətlə həyata keçirilibsə; yalnız şəxsin ölkəyə qanunsuz gəlməsinin qarşısını almaq məqsədi ilə həyata keçirilibsə; ərizəçinin saxlanıldığı yer və saxlanma şəraiti müəyyən edilərkən onun öz həyatına görə ehtiyatlandığı üçün öz ölkəsindən qaçdığı nəzərə alınıbsa; həbsdə saxlanma müddəti həbsin məqsədinin tələb etdiyi müddətdən həddən artıq çox deyilsə.</a:t>
            </a:r>
          </a:p>
          <a:p>
            <a:pPr algn="just">
              <a:buNone/>
            </a:pPr>
            <a:endParaRPr lang="az-Latn-AZ" sz="2000" i="1" dirty="0" smtClean="0">
              <a:latin typeface="Times New Roman" pitchFamily="18" charset="0"/>
              <a:cs typeface="Times New Roman" pitchFamily="18" charset="0"/>
            </a:endParaRPr>
          </a:p>
          <a:p>
            <a:pPr algn="just">
              <a:buNone/>
            </a:pPr>
            <a:r>
              <a:rPr lang="az-Latn-AZ" sz="2000" i="1" dirty="0" smtClean="0">
                <a:latin typeface="Times New Roman" pitchFamily="18" charset="0"/>
                <a:cs typeface="Times New Roman" pitchFamily="18" charset="0"/>
              </a:rPr>
              <a:t/>
            </a:r>
            <a:br>
              <a:rPr lang="az-Latn-AZ" sz="2000" i="1" dirty="0" smtClean="0">
                <a:latin typeface="Times New Roman" pitchFamily="18" charset="0"/>
                <a:cs typeface="Times New Roman" pitchFamily="18" charset="0"/>
              </a:rPr>
            </a:br>
            <a:endParaRPr lang="ru-RU" sz="20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European_Court_of_Human_Rights_logo.svg.png"/>
          <p:cNvPicPr>
            <a:picLocks noGrp="1" noChangeAspect="1"/>
          </p:cNvPicPr>
          <p:nvPr>
            <p:ph sz="quarter" idx="1"/>
          </p:nvPr>
        </p:nvPicPr>
        <p:blipFill>
          <a:blip r:embed="rId2"/>
          <a:stretch>
            <a:fillRect/>
          </a:stretch>
        </p:blipFill>
        <p:spPr>
          <a:xfrm>
            <a:off x="500034" y="285728"/>
            <a:ext cx="8229600" cy="3086100"/>
          </a:xfrm>
        </p:spPr>
      </p:pic>
      <p:sp>
        <p:nvSpPr>
          <p:cNvPr id="5" name="TextBox 4"/>
          <p:cNvSpPr txBox="1"/>
          <p:nvPr/>
        </p:nvSpPr>
        <p:spPr>
          <a:xfrm>
            <a:off x="571472" y="3714752"/>
            <a:ext cx="8001056" cy="1938992"/>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Article 5 § 1 </a:t>
            </a:r>
            <a:endParaRPr lang="az-Latn-AZ" sz="2400" b="1" dirty="0" smtClean="0">
              <a:latin typeface="Times New Roman" pitchFamily="18" charset="0"/>
              <a:cs typeface="Times New Roman" pitchFamily="18" charset="0"/>
            </a:endParaRPr>
          </a:p>
          <a:p>
            <a:endParaRPr lang="az-Latn-AZ"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Everyone has the right to liberty and security of person.</a:t>
            </a:r>
            <a:endParaRPr lang="az-Latn-AZ" sz="2400" b="1" dirty="0" smtClean="0">
              <a:latin typeface="Times New Roman" pitchFamily="18" charset="0"/>
              <a:cs typeface="Times New Roman" pitchFamily="18" charset="0"/>
            </a:endParaRPr>
          </a:p>
          <a:p>
            <a:endParaRPr lang="az-Latn-AZ" sz="2400" b="1" dirty="0" smtClean="0">
              <a:latin typeface="Times New Roman" pitchFamily="18" charset="0"/>
              <a:cs typeface="Times New Roman" pitchFamily="18" charset="0"/>
            </a:endParaRPr>
          </a:p>
          <a:p>
            <a:r>
              <a:rPr lang="en-US" sz="2400" b="1" dirty="0" err="1" smtClean="0">
                <a:latin typeface="Times New Roman" pitchFamily="18" charset="0"/>
                <a:cs typeface="Times New Roman" pitchFamily="18" charset="0"/>
              </a:rPr>
              <a:t>Hər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kəsin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azadlıq</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və</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şəxsi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toxunulmazlıq</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hüququ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var</a:t>
            </a:r>
            <a:r>
              <a:rPr lang="az-Latn-AZ"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857232"/>
            <a:ext cx="8229600" cy="4937760"/>
          </a:xfrm>
        </p:spPr>
        <p:txBody>
          <a:bodyPr>
            <a:normAutofit/>
          </a:bodyPr>
          <a:lstStyle/>
          <a:p>
            <a:endParaRPr lang="az-Latn-AZ" sz="2400" b="1" i="1" dirty="0" smtClean="0">
              <a:latin typeface="Times New Roman" pitchFamily="18" charset="0"/>
              <a:cs typeface="Times New Roman" pitchFamily="18" charset="0"/>
            </a:endParaRPr>
          </a:p>
          <a:p>
            <a:r>
              <a:rPr lang="ru-RU" sz="2800" i="1" dirty="0" err="1" smtClean="0">
                <a:latin typeface="Times New Roman" pitchFamily="18" charset="0"/>
                <a:cs typeface="Times New Roman" pitchFamily="18" charset="0"/>
              </a:rPr>
              <a:t>Azyaşlının həbsi ilə əlaqədar</a:t>
            </a:r>
            <a:r>
              <a:rPr lang="az-Latn-AZ" sz="2800" i="1"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 </a:t>
            </a:r>
            <a:r>
              <a:rPr lang="az-Latn-AZ" sz="2800" i="1" dirty="0" smtClean="0">
                <a:latin typeface="Times New Roman" pitchFamily="18" charset="0"/>
                <a:cs typeface="Times New Roman" pitchFamily="18" charset="0"/>
              </a:rPr>
              <a:t>(</a:t>
            </a:r>
            <a:r>
              <a:rPr lang="ru-RU" sz="2800" b="1" i="1" dirty="0" err="1" smtClean="0">
                <a:latin typeface="Times New Roman" pitchFamily="18" charset="0"/>
                <a:cs typeface="Times New Roman" pitchFamily="18" charset="0"/>
              </a:rPr>
              <a:t>Rahimi</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Yunanıstana qarşı iş</a:t>
            </a:r>
            <a:r>
              <a:rPr lang="az-Latn-AZ" sz="2800" b="1" i="1" dirty="0" smtClean="0">
                <a:latin typeface="Times New Roman" pitchFamily="18" charset="0"/>
                <a:cs typeface="Times New Roman" pitchFamily="18" charset="0"/>
              </a:rPr>
              <a:t>)</a:t>
            </a:r>
          </a:p>
          <a:p>
            <a:endParaRPr lang="az-Latn-AZ" sz="2800" b="1" i="1" dirty="0" smtClean="0">
              <a:latin typeface="Times New Roman" pitchFamily="18" charset="0"/>
              <a:cs typeface="Times New Roman" pitchFamily="18" charset="0"/>
            </a:endParaRPr>
          </a:p>
          <a:p>
            <a:r>
              <a:rPr lang="az-Latn-AZ" sz="2800" b="1" i="1" dirty="0" smtClean="0">
                <a:latin typeface="Times New Roman" pitchFamily="18" charset="0"/>
                <a:cs typeface="Times New Roman" pitchFamily="18" charset="0"/>
              </a:rPr>
              <a:t>2) D</a:t>
            </a:r>
            <a:r>
              <a:rPr lang="ru-RU" sz="2800" b="1" i="1" dirty="0" err="1" smtClean="0">
                <a:latin typeface="Times New Roman" pitchFamily="18" charset="0"/>
                <a:cs typeface="Times New Roman" pitchFamily="18" charset="0"/>
              </a:rPr>
              <a:t>eportasiya</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yaxud</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ekstradisiya</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tədbirləri tətbiq olunan</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şəxsin qanuni</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tutulması və ya</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həbsə alınması.</a:t>
            </a:r>
            <a:endParaRPr lang="az-Latn-AZ" sz="2800" b="1" i="1" dirty="0" smtClean="0">
              <a:latin typeface="Times New Roman" pitchFamily="18" charset="0"/>
              <a:cs typeface="Times New Roman" pitchFamily="18" charset="0"/>
            </a:endParaRPr>
          </a:p>
          <a:p>
            <a:pPr>
              <a:buNone/>
            </a:pPr>
            <a:r>
              <a:rPr lang="az-Latn-AZ" sz="2800" i="1" dirty="0" smtClean="0">
                <a:latin typeface="Times New Roman" pitchFamily="18" charset="0"/>
                <a:cs typeface="Times New Roman" pitchFamily="18" charset="0"/>
              </a:rPr>
              <a:t> “Deportasiya və ekstradisiya”  (Botsano Fransaya qarşı iş)</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i="1" dirty="0" smtClean="0">
                <a:solidFill>
                  <a:schemeClr val="tx1"/>
                </a:solidFill>
                <a:latin typeface="Times New Roman" pitchFamily="18" charset="0"/>
                <a:cs typeface="Times New Roman" pitchFamily="18" charset="0"/>
              </a:rPr>
              <a:t>Müddət zəruri şərtdir:</a:t>
            </a:r>
            <a:endParaRPr lang="ru-RU" i="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pPr algn="just"/>
            <a:r>
              <a:rPr lang="az-Latn-AZ" b="1" i="1" dirty="0" smtClean="0">
                <a:latin typeface="Times New Roman" pitchFamily="18" charset="0"/>
                <a:cs typeface="Times New Roman" pitchFamily="18" charset="0"/>
              </a:rPr>
              <a:t>Kuinn Fransaya qarşı işdə </a:t>
            </a:r>
            <a:r>
              <a:rPr lang="az-Latn-AZ" i="1" dirty="0" smtClean="0">
                <a:latin typeface="Times New Roman" pitchFamily="18" charset="0"/>
                <a:cs typeface="Times New Roman" pitchFamily="18" charset="0"/>
              </a:rPr>
              <a:t>ekstradisiya olunmalı şəxs 2 ilə yaxın həbsdə qalmış və Məhkəmə bunu kifayət qədər uzun müddət hesab etmiş və bildirmişdir ki, bu ləngimə ekstradisiya prosesinin uzanmasına gətirib çıxarmışdır. </a:t>
            </a:r>
            <a:endParaRPr lang="ru-RU" dirty="0" smtClean="0">
              <a:latin typeface="Times New Roman" pitchFamily="18" charset="0"/>
              <a:cs typeface="Times New Roman" pitchFamily="18" charset="0"/>
            </a:endParaRPr>
          </a:p>
          <a:p>
            <a:pPr algn="just"/>
            <a:r>
              <a:rPr lang="az-Latn-AZ" b="1" i="1" dirty="0" smtClean="0">
                <a:latin typeface="Times New Roman" pitchFamily="18" charset="0"/>
                <a:cs typeface="Times New Roman" pitchFamily="18" charset="0"/>
              </a:rPr>
              <a:t>Kolompar Belçikaya qarşı işdə</a:t>
            </a:r>
            <a:r>
              <a:rPr lang="az-Latn-AZ" i="1" dirty="0" smtClean="0">
                <a:latin typeface="Times New Roman" pitchFamily="18" charset="0"/>
                <a:cs typeface="Times New Roman" pitchFamily="18" charset="0"/>
              </a:rPr>
              <a:t> isə şəxsin özünün davranışı bu ləngiməyə gətirib çıxarmış və bununla Məhkəmə pozuntunu tanımamışdır.</a:t>
            </a:r>
            <a:endParaRPr lang="ru-RU" dirty="0" smtClean="0">
              <a:latin typeface="Times New Roman" pitchFamily="18" charset="0"/>
              <a:cs typeface="Times New Roman" pitchFamily="18" charset="0"/>
            </a:endParaRPr>
          </a:p>
          <a:p>
            <a:pPr algn="just"/>
            <a:r>
              <a:rPr lang="az-Latn-AZ" b="1" i="1" dirty="0" smtClean="0">
                <a:latin typeface="Times New Roman" pitchFamily="18" charset="0"/>
                <a:cs typeface="Times New Roman" pitchFamily="18" charset="0"/>
              </a:rPr>
              <a:t>A və başqaları Birləşmiş Krallığa qarşı işdə </a:t>
            </a:r>
            <a:r>
              <a:rPr lang="az-Latn-AZ" i="1" dirty="0" smtClean="0">
                <a:latin typeface="Times New Roman" pitchFamily="18" charset="0"/>
                <a:cs typeface="Times New Roman" pitchFamily="18" charset="0"/>
              </a:rPr>
              <a:t>Məhkəmə bildirdi ki, barəsində deportasiya, yaxud ekstradisiya tədbirləri tətbiq olunan şəxslərin tutulmasına və ya həbsdə saxlanılmasına yalnız deportasiya və ya ekstradisiya işi üzrə icraat davam etdiyi müddətdə yol verilə bilər və bu icraatın kifayət qədər sürətlə aparılması zəruri şərtdir.</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785794"/>
            <a:ext cx="8229600" cy="4937760"/>
          </a:xfrm>
        </p:spPr>
        <p:txBody>
          <a:bodyPr/>
          <a:lstStyle/>
          <a:p>
            <a:pPr>
              <a:buNone/>
            </a:pPr>
            <a:r>
              <a:rPr lang="az-Latn-AZ" dirty="0" smtClean="0"/>
              <a:t>		</a:t>
            </a:r>
          </a:p>
          <a:p>
            <a:pPr algn="ctr">
              <a:buNone/>
            </a:pPr>
            <a:endParaRPr lang="az-Latn-AZ" sz="6000" b="1" dirty="0" smtClean="0">
              <a:latin typeface="Times New Roman" pitchFamily="18" charset="0"/>
              <a:cs typeface="Times New Roman" pitchFamily="18" charset="0"/>
            </a:endParaRPr>
          </a:p>
          <a:p>
            <a:pPr algn="ctr">
              <a:buNone/>
            </a:pPr>
            <a:r>
              <a:rPr lang="az-Latn-AZ" sz="6000" b="1" dirty="0" smtClean="0">
                <a:solidFill>
                  <a:srgbClr val="FF0000"/>
                </a:solidFill>
                <a:latin typeface="Times New Roman" pitchFamily="18" charset="0"/>
                <a:cs typeface="Times New Roman" pitchFamily="18" charset="0"/>
              </a:rPr>
              <a:t>Diqqətinizə görə minnətdaram!</a:t>
            </a:r>
            <a:endParaRPr lang="ru-RU" sz="6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600" b="1" i="1" dirty="0" smtClean="0">
                <a:solidFill>
                  <a:schemeClr val="tx1"/>
                </a:solidFill>
                <a:latin typeface="Times New Roman" pitchFamily="18" charset="0"/>
                <a:cs typeface="Times New Roman" pitchFamily="18" charset="0"/>
              </a:rPr>
              <a:t>Məhdudiyyətlər : 5.1(a) – 5.1(f)</a:t>
            </a:r>
            <a:endParaRPr lang="ru-RU" sz="3600" b="1" i="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lgn="just"/>
            <a:r>
              <a:rPr lang="az-Latn-AZ" sz="4000" i="1" dirty="0" smtClean="0">
                <a:latin typeface="Times New Roman" pitchFamily="18" charset="0"/>
                <a:cs typeface="Times New Roman" pitchFamily="18" charset="0"/>
              </a:rPr>
              <a:t>5-ci maddənin 1-ci cümləsi- azadlıq və toxunulmazlıq hüququnu qəti şəkildə təsbit edir, bu hüquq  hər kəs üçün  təmin olunur;</a:t>
            </a:r>
          </a:p>
          <a:p>
            <a:pPr algn="just"/>
            <a:r>
              <a:rPr lang="az-Latn-AZ" sz="4000" i="1" dirty="0" smtClean="0">
                <a:latin typeface="Times New Roman" pitchFamily="18" charset="0"/>
                <a:cs typeface="Times New Roman" pitchFamily="18" charset="0"/>
              </a:rPr>
              <a:t>2-ci cümlə isə  yalnız dəqiq  nəzərdə tutulmuş hallarda  istisnalara  icazə verir.</a:t>
            </a:r>
            <a:endParaRPr lang="ru-RU" sz="4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928670"/>
            <a:ext cx="8229600" cy="4937760"/>
          </a:xfrm>
        </p:spPr>
        <p:txBody>
          <a:bodyPr>
            <a:normAutofit/>
          </a:bodyPr>
          <a:lstStyle/>
          <a:p>
            <a:r>
              <a:rPr lang="az-Latn-AZ" sz="2800" dirty="0" smtClean="0">
                <a:latin typeface="Times New Roman" pitchFamily="18" charset="0"/>
                <a:cs typeface="Times New Roman" pitchFamily="18" charset="0"/>
              </a:rPr>
              <a:t>“Azadlıq və toxunulmazlıq hüququ” və “hərəkət etmək azadlığı” anlayışları (4 saylı protokolun 2-ci maddəsi)</a:t>
            </a:r>
          </a:p>
          <a:p>
            <a:endParaRPr lang="az-Latn-AZ" sz="2800" dirty="0" smtClean="0">
              <a:latin typeface="Times New Roman" pitchFamily="18" charset="0"/>
              <a:cs typeface="Times New Roman" pitchFamily="18" charset="0"/>
            </a:endParaRPr>
          </a:p>
          <a:p>
            <a:endParaRPr lang="az-Latn-AZ" sz="2800" dirty="0" smtClean="0">
              <a:latin typeface="Times New Roman" pitchFamily="18" charset="0"/>
              <a:cs typeface="Times New Roman" pitchFamily="18" charset="0"/>
            </a:endParaRPr>
          </a:p>
          <a:p>
            <a:r>
              <a:rPr lang="az-Latn-AZ" sz="2800" dirty="0" smtClean="0">
                <a:latin typeface="Times New Roman" pitchFamily="18" charset="0"/>
                <a:cs typeface="Times New Roman" pitchFamily="18" charset="0"/>
              </a:rPr>
              <a:t> Fərqli meyarlar: </a:t>
            </a:r>
            <a:r>
              <a:rPr lang="az-Latn-AZ" sz="2800" b="1" i="1" dirty="0" smtClean="0">
                <a:latin typeface="Times New Roman" pitchFamily="18" charset="0"/>
                <a:cs typeface="Times New Roman" pitchFamily="18" charset="0"/>
              </a:rPr>
              <a:t>(Litua Polşaya qarşı iş, Qutsardi İtaliyaya qarşı iş)</a:t>
            </a:r>
          </a:p>
          <a:p>
            <a:endParaRPr lang="az-Latn-AZ"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99794"/>
          </a:xfrm>
        </p:spPr>
        <p:txBody>
          <a:bodyPr>
            <a:noAutofit/>
          </a:bodyPr>
          <a:lstStyle/>
          <a:p>
            <a:r>
              <a:rPr lang="az-Latn-AZ" sz="2000" b="1" dirty="0" smtClean="0">
                <a:latin typeface="Times New Roman" pitchFamily="18" charset="0"/>
                <a:cs typeface="Times New Roman" pitchFamily="18" charset="0"/>
              </a:rPr>
              <a:t>“Azadlıqdan məhrum edilmə” anlayışı</a:t>
            </a:r>
          </a:p>
          <a:p>
            <a:pPr>
              <a:buNone/>
            </a:pPr>
            <a:r>
              <a:rPr lang="az-Latn-AZ" sz="2000" b="1" dirty="0" smtClean="0">
                <a:latin typeface="Times New Roman" pitchFamily="18" charset="0"/>
                <a:cs typeface="Times New Roman" pitchFamily="18" charset="0"/>
              </a:rPr>
              <a:t>    (De vilde, Ooms ve Versip Belçikaya qarşı iş)</a:t>
            </a:r>
          </a:p>
          <a:p>
            <a:pPr>
              <a:buNone/>
            </a:pPr>
            <a:endParaRPr lang="az-Latn-AZ" sz="2000" b="1" dirty="0" smtClean="0">
              <a:latin typeface="Times New Roman" pitchFamily="18" charset="0"/>
              <a:cs typeface="Times New Roman" pitchFamily="18" charset="0"/>
            </a:endParaRPr>
          </a:p>
          <a:p>
            <a:pPr>
              <a:buNone/>
            </a:pPr>
            <a:r>
              <a:rPr lang="az-Latn-AZ" sz="2000" b="1" dirty="0" smtClean="0">
                <a:latin typeface="Times New Roman" pitchFamily="18" charset="0"/>
                <a:cs typeface="Times New Roman" pitchFamily="18" charset="0"/>
              </a:rPr>
              <a:t>     Azadlıqdan məhrum etməyə bərabər tutulan hallar:</a:t>
            </a:r>
            <a:r>
              <a:rPr lang="kk-KZ" sz="2000" b="1" dirty="0" smtClean="0">
                <a:latin typeface="Times New Roman" pitchFamily="18" charset="0"/>
                <a:cs typeface="Times New Roman" pitchFamily="18" charset="0"/>
              </a:rPr>
              <a:t> </a:t>
            </a:r>
            <a:endParaRPr lang="az-Latn-AZ" sz="2000" b="1" dirty="0" smtClean="0">
              <a:latin typeface="Times New Roman" pitchFamily="18" charset="0"/>
              <a:cs typeface="Times New Roman" pitchFamily="18" charset="0"/>
            </a:endParaRPr>
          </a:p>
          <a:p>
            <a:pPr>
              <a:buNone/>
            </a:pPr>
            <a:r>
              <a:rPr lang="az-Latn-AZ" sz="2000" b="1" dirty="0" smtClean="0">
                <a:latin typeface="Times New Roman" pitchFamily="18" charset="0"/>
                <a:cs typeface="Times New Roman" pitchFamily="18" charset="0"/>
              </a:rPr>
              <a:t> -  </a:t>
            </a:r>
            <a:r>
              <a:rPr lang="kk-KZ" sz="2000" b="1" dirty="0" smtClean="0">
                <a:latin typeface="Times New Roman" pitchFamily="18" charset="0"/>
                <a:cs typeface="Times New Roman" pitchFamily="18" charset="0"/>
              </a:rPr>
              <a:t>fərdlərin psixoloji və ya sosial yardım müəssisəsinə yerləşdirilməsi (bax: başqa hüquqi mənbələrlə yanaşı </a:t>
            </a:r>
            <a:r>
              <a:rPr lang="kk-KZ" sz="2000" dirty="0" smtClean="0">
                <a:latin typeface="Times New Roman" pitchFamily="18" charset="0"/>
                <a:cs typeface="Times New Roman" pitchFamily="18" charset="0"/>
                <a:hlinkClick r:id="rId2"/>
              </a:rPr>
              <a:t>De Vilde, Ooms və Versip Belçikaya qarşı</a:t>
            </a:r>
            <a:r>
              <a:rPr lang="kk-KZ"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hlinkClick r:id="rId3"/>
              </a:rPr>
              <a:t>Stanev Bolqarıstana qarşı</a:t>
            </a:r>
            <a:r>
              <a:rPr lang="kk-KZ" sz="2000" dirty="0" smtClean="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iş</a:t>
            </a:r>
            <a:r>
              <a:rPr lang="kk-KZ" sz="2000" b="1" dirty="0" smtClean="0">
                <a:latin typeface="Times New Roman" pitchFamily="18" charset="0"/>
                <a:cs typeface="Times New Roman" pitchFamily="18" charset="0"/>
              </a:rPr>
              <a:t>);</a:t>
            </a:r>
            <a:endParaRPr lang="ru-RU" sz="2000" b="1" dirty="0" smtClean="0">
              <a:latin typeface="Times New Roman" pitchFamily="18" charset="0"/>
              <a:cs typeface="Times New Roman" pitchFamily="18" charset="0"/>
            </a:endParaRPr>
          </a:p>
          <a:p>
            <a:pPr>
              <a:buNone/>
            </a:pPr>
            <a:r>
              <a:rPr lang="az-Latn-AZ" sz="2000" b="1" dirty="0" smtClean="0">
                <a:latin typeface="Times New Roman" pitchFamily="18" charset="0"/>
                <a:cs typeface="Times New Roman" pitchFamily="18" charset="0"/>
              </a:rPr>
              <a:t>  -  </a:t>
            </a:r>
            <a:r>
              <a:rPr lang="kk-KZ" sz="2000" b="1" dirty="0" smtClean="0">
                <a:latin typeface="Times New Roman" pitchFamily="18" charset="0"/>
                <a:cs typeface="Times New Roman" pitchFamily="18" charset="0"/>
              </a:rPr>
              <a:t>tranzit hava limanı zonalarında azadlıqdan məhrum edilmə (</a:t>
            </a:r>
            <a:r>
              <a:rPr lang="kk-KZ" sz="2000" b="1" dirty="0" smtClean="0">
                <a:latin typeface="Times New Roman" pitchFamily="18" charset="0"/>
                <a:cs typeface="Times New Roman" pitchFamily="18" charset="0"/>
                <a:hlinkClick r:id="rId4"/>
              </a:rPr>
              <a:t>Amuur Fransaya qarşı</a:t>
            </a:r>
            <a:r>
              <a:rPr lang="az-Latn-AZ" sz="2000" b="1" dirty="0" smtClean="0">
                <a:latin typeface="Times New Roman" pitchFamily="18" charset="0"/>
                <a:cs typeface="Times New Roman" pitchFamily="18" charset="0"/>
              </a:rPr>
              <a:t> iş);</a:t>
            </a:r>
            <a:endParaRPr lang="ru-RU" sz="2000" b="1" dirty="0" smtClean="0">
              <a:latin typeface="Times New Roman" pitchFamily="18" charset="0"/>
              <a:cs typeface="Times New Roman" pitchFamily="18" charset="0"/>
            </a:endParaRPr>
          </a:p>
          <a:p>
            <a:pPr>
              <a:buNone/>
            </a:pPr>
            <a:r>
              <a:rPr lang="az-Latn-AZ" sz="2000" b="1" dirty="0" smtClean="0">
                <a:latin typeface="Times New Roman" pitchFamily="18" charset="0"/>
                <a:cs typeface="Times New Roman" pitchFamily="18" charset="0"/>
              </a:rPr>
              <a:t>  -  </a:t>
            </a:r>
            <a:r>
              <a:rPr lang="kk-KZ" sz="2000" b="1" dirty="0" smtClean="0">
                <a:latin typeface="Times New Roman" pitchFamily="18" charset="0"/>
                <a:cs typeface="Times New Roman" pitchFamily="18" charset="0"/>
              </a:rPr>
              <a:t>polis məntəqəsində dindirilmə (</a:t>
            </a:r>
            <a:r>
              <a:rPr lang="kk-KZ" sz="2000" b="1" dirty="0" smtClean="0">
                <a:latin typeface="Times New Roman" pitchFamily="18" charset="0"/>
                <a:cs typeface="Times New Roman" pitchFamily="18" charset="0"/>
                <a:hlinkClick r:id="rId5"/>
              </a:rPr>
              <a:t>Salayev Azərbaycana qarşı</a:t>
            </a:r>
            <a:r>
              <a:rPr lang="kk-KZ" sz="2000" b="1"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hlinkClick r:id="rId6"/>
              </a:rPr>
              <a:t>Fərhad Əliyev Azərbaycana qarşı</a:t>
            </a:r>
            <a:r>
              <a:rPr lang="az-Latn-AZ" sz="2000" b="1" dirty="0" smtClean="0">
                <a:latin typeface="Times New Roman" pitchFamily="18" charset="0"/>
                <a:cs typeface="Times New Roman" pitchFamily="18" charset="0"/>
              </a:rPr>
              <a:t> iş)</a:t>
            </a:r>
            <a:r>
              <a:rPr lang="kk-KZ" sz="2000" b="1" dirty="0" smtClean="0">
                <a:latin typeface="Times New Roman" pitchFamily="18" charset="0"/>
                <a:cs typeface="Times New Roman" pitchFamily="18" charset="0"/>
              </a:rPr>
              <a:t>; </a:t>
            </a:r>
            <a:endParaRPr lang="ru-RU" sz="2000" b="1" dirty="0" smtClean="0">
              <a:latin typeface="Times New Roman" pitchFamily="18" charset="0"/>
              <a:cs typeface="Times New Roman" pitchFamily="18" charset="0"/>
            </a:endParaRPr>
          </a:p>
          <a:p>
            <a:pPr>
              <a:buNone/>
            </a:pPr>
            <a:r>
              <a:rPr lang="az-Latn-AZ" sz="2000" b="1" dirty="0" smtClean="0">
                <a:latin typeface="Times New Roman" pitchFamily="18" charset="0"/>
                <a:cs typeface="Times New Roman" pitchFamily="18" charset="0"/>
              </a:rPr>
              <a:t>  -  </a:t>
            </a:r>
            <a:r>
              <a:rPr lang="kk-KZ" sz="2000" b="1" dirty="0" smtClean="0">
                <a:latin typeface="Times New Roman" pitchFamily="18" charset="0"/>
                <a:cs typeface="Times New Roman" pitchFamily="18" charset="0"/>
              </a:rPr>
              <a:t>polis tərəfindən saxlanma və axtarış (</a:t>
            </a:r>
            <a:r>
              <a:rPr lang="kk-KZ" sz="2000" b="1" dirty="0" smtClean="0">
                <a:latin typeface="Times New Roman" pitchFamily="18" charset="0"/>
                <a:cs typeface="Times New Roman" pitchFamily="18" charset="0"/>
                <a:hlinkClick r:id="rId7"/>
              </a:rPr>
              <a:t>Şimovolos Rusiyaya qarşı</a:t>
            </a:r>
            <a:r>
              <a:rPr lang="kk-KZ" sz="2000" b="1" dirty="0" smtClean="0">
                <a:latin typeface="Times New Roman" pitchFamily="18" charset="0"/>
                <a:cs typeface="Times New Roman" pitchFamily="18" charset="0"/>
              </a:rPr>
              <a:t>);</a:t>
            </a:r>
            <a:endParaRPr lang="ru-RU" sz="2000" b="1" dirty="0" smtClean="0">
              <a:latin typeface="Times New Roman" pitchFamily="18" charset="0"/>
              <a:cs typeface="Times New Roman" pitchFamily="18" charset="0"/>
            </a:endParaRPr>
          </a:p>
          <a:p>
            <a:pPr>
              <a:buNone/>
            </a:pPr>
            <a:r>
              <a:rPr lang="az-Latn-AZ" sz="2000" b="1" dirty="0" smtClean="0">
                <a:latin typeface="Times New Roman" pitchFamily="18" charset="0"/>
                <a:cs typeface="Times New Roman" pitchFamily="18" charset="0"/>
              </a:rPr>
              <a:t>  -  </a:t>
            </a:r>
            <a:r>
              <a:rPr lang="kk-KZ" sz="2000" b="1" dirty="0" smtClean="0">
                <a:latin typeface="Times New Roman" pitchFamily="18" charset="0"/>
                <a:cs typeface="Times New Roman" pitchFamily="18" charset="0"/>
              </a:rPr>
              <a:t>polis tərəfindən ictimai asayişin qorunması əsası ilə tətbiq olunan kütləvi iğtişaş əleyhinə tədbirlər (</a:t>
            </a:r>
            <a:r>
              <a:rPr lang="kk-KZ" sz="2000" b="1" dirty="0" smtClean="0">
                <a:latin typeface="Times New Roman" pitchFamily="18" charset="0"/>
                <a:cs typeface="Times New Roman" pitchFamily="18" charset="0"/>
                <a:hlinkClick r:id="rId8"/>
              </a:rPr>
              <a:t>Ostin və başqaları Birləşmiş Krallığa qarşı</a:t>
            </a:r>
            <a:r>
              <a:rPr lang="kk-KZ" sz="2000" b="1" dirty="0" smtClean="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iş);</a:t>
            </a:r>
            <a:endParaRPr lang="ru-RU" sz="2000" b="1" dirty="0" smtClean="0">
              <a:latin typeface="Times New Roman" pitchFamily="18" charset="0"/>
              <a:cs typeface="Times New Roman" pitchFamily="18" charset="0"/>
            </a:endParaRPr>
          </a:p>
          <a:p>
            <a:pPr>
              <a:buNone/>
            </a:pPr>
            <a:r>
              <a:rPr lang="az-Latn-AZ" sz="2000" b="1" dirty="0" smtClean="0">
                <a:latin typeface="Times New Roman" pitchFamily="18" charset="0"/>
                <a:cs typeface="Times New Roman" pitchFamily="18" charset="0"/>
              </a:rPr>
              <a:t>  -  </a:t>
            </a:r>
            <a:r>
              <a:rPr lang="kk-KZ" sz="2000" b="1" dirty="0" smtClean="0">
                <a:latin typeface="Times New Roman" pitchFamily="18" charset="0"/>
                <a:cs typeface="Times New Roman" pitchFamily="18" charset="0"/>
              </a:rPr>
              <a:t>ev dustaqlığı (</a:t>
            </a:r>
            <a:r>
              <a:rPr lang="kk-KZ" sz="2000" b="1" dirty="0" smtClean="0">
                <a:latin typeface="Times New Roman" pitchFamily="18" charset="0"/>
                <a:cs typeface="Times New Roman" pitchFamily="18" charset="0"/>
                <a:hlinkClick r:id="rId9"/>
              </a:rPr>
              <a:t>Lavents Latviyaya qarşı</a:t>
            </a:r>
            <a:r>
              <a:rPr lang="az-Latn-AZ" sz="2000" b="1" dirty="0" smtClean="0">
                <a:latin typeface="Times New Roman" pitchFamily="18" charset="0"/>
                <a:cs typeface="Times New Roman" pitchFamily="18" charset="0"/>
              </a:rPr>
              <a:t> iş</a:t>
            </a:r>
            <a:r>
              <a:rPr lang="kk-KZ" sz="2000" b="1" dirty="0" smtClean="0">
                <a:latin typeface="Times New Roman" pitchFamily="18" charset="0"/>
                <a:cs typeface="Times New Roman" pitchFamily="18" charset="0"/>
              </a:rPr>
              <a:t>).</a:t>
            </a:r>
            <a:endParaRPr lang="ru-RU" sz="2000" b="1" dirty="0" smtClean="0">
              <a:latin typeface="Times New Roman" pitchFamily="18" charset="0"/>
              <a:cs typeface="Times New Roman" pitchFamily="18" charset="0"/>
            </a:endParaRPr>
          </a:p>
          <a:p>
            <a:pPr>
              <a:buNone/>
            </a:pPr>
            <a:endParaRPr lang="az-Latn-AZ" sz="2000" dirty="0" smtClean="0">
              <a:latin typeface="Times New Roman" pitchFamily="18" charset="0"/>
              <a:cs typeface="Times New Roman" pitchFamily="18" charset="0"/>
            </a:endParaRPr>
          </a:p>
          <a:p>
            <a:pPr>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785794"/>
            <a:ext cx="8229600" cy="4937760"/>
          </a:xfrm>
        </p:spPr>
        <p:txBody>
          <a:bodyPr>
            <a:normAutofit/>
          </a:bodyPr>
          <a:lstStyle/>
          <a:p>
            <a:pPr algn="just"/>
            <a:r>
              <a:rPr lang="az-Latn-AZ" sz="2400" b="1" dirty="0" smtClean="0">
                <a:latin typeface="Times New Roman" pitchFamily="18" charset="0"/>
                <a:cs typeface="Times New Roman" pitchFamily="18" charset="0"/>
              </a:rPr>
              <a:t>Həbsdə saxlanma yeri: </a:t>
            </a:r>
            <a:r>
              <a:rPr lang="az-Latn-AZ" sz="2400" dirty="0" smtClean="0">
                <a:latin typeface="Times New Roman" pitchFamily="18" charset="0"/>
                <a:cs typeface="Times New Roman" pitchFamily="18" charset="0"/>
              </a:rPr>
              <a:t>(məsələn, kilsələrdə, evlərdə, xəstəxanalarda, hava limanında hərəkətə məhdudiyyət qoyulan sahələrində,   maşınlarda  saxlanan şəxslər azadlıqdan  məhrum edilmiş hesab oluna bilərlər)</a:t>
            </a:r>
          </a:p>
          <a:p>
            <a:pPr algn="just"/>
            <a:endParaRPr lang="az-Latn-AZ" sz="2400" dirty="0" smtClean="0">
              <a:latin typeface="Times New Roman" pitchFamily="18" charset="0"/>
              <a:cs typeface="Times New Roman" pitchFamily="18" charset="0"/>
            </a:endParaRPr>
          </a:p>
          <a:p>
            <a:pPr algn="just"/>
            <a:r>
              <a:rPr lang="az-Latn-AZ" sz="2400" b="1" i="1" dirty="0" smtClean="0">
                <a:latin typeface="Times New Roman" pitchFamily="18" charset="0"/>
                <a:cs typeface="Times New Roman" pitchFamily="18" charset="0"/>
              </a:rPr>
              <a:t> (Lavents İtaliyaya qarşı iş, Amyur Fransaya qarşı iş)</a:t>
            </a:r>
            <a:endParaRPr lang="ru-RU" sz="2400" b="1" i="1" dirty="0" smtClean="0">
              <a:latin typeface="Times New Roman" pitchFamily="18" charset="0"/>
              <a:cs typeface="Times New Roman" pitchFamily="18" charset="0"/>
            </a:endParaRPr>
          </a:p>
          <a:p>
            <a:pPr algn="just"/>
            <a:r>
              <a:rPr lang="az-Latn-AZ" sz="2400" b="1" i="1" dirty="0" smtClean="0">
                <a:latin typeface="Times New Roman" pitchFamily="18" charset="0"/>
                <a:cs typeface="Times New Roman" pitchFamily="18" charset="0"/>
              </a:rPr>
              <a:t>(H.M İsveçrəyə qarşı iş)- qocalar evi</a:t>
            </a:r>
            <a:endParaRPr lang="ru-RU"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rgbClr val="FF0000"/>
                </a:solidFill>
                <a:latin typeface="Times New Roman" pitchFamily="18" charset="0"/>
                <a:cs typeface="Times New Roman" pitchFamily="18" charset="0"/>
              </a:rPr>
              <a:t>5-ci mad.1(a) bəndi </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az-Latn-AZ" sz="2800" i="1" dirty="0" err="1" smtClean="0">
                <a:latin typeface="Times New Roman" pitchFamily="18" charset="0"/>
                <a:cs typeface="Times New Roman" pitchFamily="18" charset="0"/>
              </a:rPr>
              <a:t>S</a:t>
            </a:r>
            <a:r>
              <a:rPr lang="ru-RU" sz="2800" i="1" dirty="0" err="1" smtClean="0">
                <a:latin typeface="Times New Roman" pitchFamily="18" charset="0"/>
                <a:cs typeface="Times New Roman" pitchFamily="18" charset="0"/>
              </a:rPr>
              <a:t>əlahiyyətli məhkəmə tərəfindən məhkum olunduqdan</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sonra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şəxsi qanuni</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həbsə almaq</a:t>
            </a:r>
            <a:r>
              <a:rPr lang="az-Latn-AZ" sz="2800" i="1" dirty="0" smtClean="0">
                <a:latin typeface="Times New Roman" pitchFamily="18" charset="0"/>
                <a:cs typeface="Times New Roman" pitchFamily="18" charset="0"/>
              </a:rPr>
              <a:t>.</a:t>
            </a:r>
          </a:p>
          <a:p>
            <a:endParaRPr lang="az-Latn-AZ" sz="2800" i="1" dirty="0" smtClean="0">
              <a:latin typeface="Times New Roman" pitchFamily="18" charset="0"/>
              <a:cs typeface="Times New Roman" pitchFamily="18" charset="0"/>
            </a:endParaRPr>
          </a:p>
          <a:p>
            <a:r>
              <a:rPr lang="az-Latn-AZ" sz="2800" i="1" dirty="0" smtClean="0">
                <a:latin typeface="Times New Roman" pitchFamily="18" charset="0"/>
                <a:cs typeface="Times New Roman" pitchFamily="18" charset="0"/>
              </a:rPr>
              <a:t>“Səlahiyyətli məhkəmə”</a:t>
            </a:r>
            <a:r>
              <a:rPr lang="en-US" sz="2800" i="1" dirty="0" smtClean="0">
                <a:latin typeface="Times New Roman" pitchFamily="18" charset="0"/>
                <a:cs typeface="Times New Roman" pitchFamily="18" charset="0"/>
              </a:rPr>
              <a:t> (Engel </a:t>
            </a:r>
            <a:r>
              <a:rPr lang="az-Latn-AZ" sz="2800" i="1" dirty="0" smtClean="0">
                <a:latin typeface="Times New Roman" pitchFamily="18" charset="0"/>
                <a:cs typeface="Times New Roman" pitchFamily="18" charset="0"/>
              </a:rPr>
              <a:t>və başqaları Niderlanda qarşı iş)</a:t>
            </a:r>
          </a:p>
          <a:p>
            <a:endParaRPr lang="az-Latn-AZ" sz="2800" i="1" dirty="0" smtClean="0">
              <a:latin typeface="Times New Roman" pitchFamily="18" charset="0"/>
              <a:cs typeface="Times New Roman" pitchFamily="18" charset="0"/>
            </a:endParaRPr>
          </a:p>
          <a:p>
            <a:r>
              <a:rPr lang="az-Latn-AZ" sz="2800" i="1" dirty="0" smtClean="0">
                <a:latin typeface="Times New Roman" pitchFamily="18" charset="0"/>
                <a:cs typeface="Times New Roman" pitchFamily="18" charset="0"/>
              </a:rPr>
              <a:t>“Məhkum olunduqdan sonra” – (Erikson Norveçə qarşı iş, Uiks Birləşmiş Krallığa qarşı iş)</a:t>
            </a:r>
          </a:p>
          <a:p>
            <a:r>
              <a:rPr lang="az-Latn-AZ" sz="2800" i="1" dirty="0" smtClean="0">
                <a:latin typeface="Times New Roman" pitchFamily="18" charset="0"/>
                <a:cs typeface="Times New Roman" pitchFamily="18" charset="0"/>
              </a:rPr>
              <a:t>İstisna: (Botsano Fransaya qarşı iş)</a:t>
            </a:r>
          </a:p>
          <a:p>
            <a:r>
              <a:rPr lang="az-Latn-AZ" sz="2800" i="1" dirty="0" smtClean="0">
                <a:latin typeface="Times New Roman" pitchFamily="18" charset="0"/>
                <a:cs typeface="Times New Roman" pitchFamily="18" charset="0"/>
              </a:rPr>
              <a:t>“Sonra” anlayışı </a:t>
            </a:r>
            <a:r>
              <a:rPr lang="az-Latn-AZ" sz="2800" i="1" dirty="0" smtClean="0">
                <a:latin typeface="Times New Roman" pitchFamily="18" charset="0"/>
                <a:cs typeface="Times New Roman" pitchFamily="18" charset="0"/>
                <a:hlinkClick r:id="rId2"/>
              </a:rPr>
              <a:t>–</a:t>
            </a:r>
            <a:r>
              <a:rPr lang="az-Latn-AZ" sz="2800" i="1" dirty="0" smtClean="0">
                <a:latin typeface="Times New Roman" pitchFamily="18" charset="0"/>
                <a:cs typeface="Times New Roman" pitchFamily="18" charset="0"/>
              </a:rPr>
              <a:t> (</a:t>
            </a:r>
            <a:r>
              <a:rPr lang="kk-KZ" sz="2800" i="1" dirty="0" smtClean="0">
                <a:hlinkClick r:id="rId2"/>
              </a:rPr>
              <a:t>Del Río Prada İspaniyaya qarşı</a:t>
            </a:r>
            <a:r>
              <a:rPr lang="az-Latn-AZ" sz="2800" i="1" dirty="0" smtClean="0"/>
              <a:t>)</a:t>
            </a:r>
            <a:endParaRPr lang="ru-RU"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rgbClr val="FF0000"/>
                </a:solidFill>
                <a:latin typeface="Times New Roman" pitchFamily="18" charset="0"/>
                <a:cs typeface="Times New Roman" pitchFamily="18" charset="0"/>
              </a:rPr>
              <a:t>5-ci mad.1(b) bəndi </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lgn="just"/>
            <a:r>
              <a:rPr lang="az-Latn-AZ" sz="2800" i="1" dirty="0" err="1" smtClean="0">
                <a:latin typeface="Times New Roman" pitchFamily="18" charset="0"/>
                <a:cs typeface="Times New Roman" pitchFamily="18" charset="0"/>
              </a:rPr>
              <a:t>M</a:t>
            </a:r>
            <a:r>
              <a:rPr lang="ru-RU" sz="2800" i="1" dirty="0" err="1" smtClean="0">
                <a:latin typeface="Times New Roman" pitchFamily="18" charset="0"/>
                <a:cs typeface="Times New Roman" pitchFamily="18" charset="0"/>
              </a:rPr>
              <a:t>əhkəmənin qanuni</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çıxardığı qərarı icra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etməməyə görə və ya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qanunla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nəzərdə tutulmuş</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hər hansı öhdəliyin icra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olunmasını təmin etmək məqsədilə şəxsin qanuni</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tutulması və ya</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həbsə alınması</a:t>
            </a:r>
            <a:r>
              <a:rPr lang="az-Latn-AZ" sz="2800" i="1" dirty="0" smtClean="0">
                <a:latin typeface="Times New Roman" pitchFamily="18" charset="0"/>
                <a:cs typeface="Times New Roman" pitchFamily="18" charset="0"/>
              </a:rPr>
              <a:t>.</a:t>
            </a:r>
          </a:p>
          <a:p>
            <a:pPr algn="just"/>
            <a:endParaRPr lang="az-Latn-AZ" sz="2800" i="1" dirty="0" smtClean="0">
              <a:latin typeface="Times New Roman" pitchFamily="18" charset="0"/>
              <a:cs typeface="Times New Roman" pitchFamily="18" charset="0"/>
            </a:endParaRPr>
          </a:p>
          <a:p>
            <a:r>
              <a:rPr lang="az-Latn-AZ" sz="2800" i="1" dirty="0" smtClean="0">
                <a:latin typeface="Times New Roman" pitchFamily="18" charset="0"/>
                <a:cs typeface="Times New Roman" pitchFamily="18" charset="0"/>
              </a:rPr>
              <a:t>“Məhkəmə qərarını icra etməmək” </a:t>
            </a:r>
          </a:p>
          <a:p>
            <a:r>
              <a:rPr lang="az-Latn-AZ" sz="2800" i="1" dirty="0" smtClean="0">
                <a:latin typeface="Times New Roman" pitchFamily="18" charset="0"/>
                <a:cs typeface="Times New Roman" pitchFamily="18" charset="0"/>
              </a:rPr>
              <a:t>“Öhdəliyi icra etməmək” – (Noviçka Polşaya qarşı iş, Makvey Birləşmiş Krallığa qarşı iş)</a:t>
            </a:r>
          </a:p>
          <a:p>
            <a:r>
              <a:rPr lang="az-Latn-AZ" sz="2800" i="1" dirty="0" smtClean="0">
                <a:latin typeface="Times New Roman" pitchFamily="18" charset="0"/>
                <a:cs typeface="Times New Roman" pitchFamily="18" charset="0"/>
              </a:rPr>
              <a:t>“Ədalətli balans” – (Vasilyeva Danimarkaya qarşı iş)</a:t>
            </a:r>
            <a:endParaRPr lang="ru-RU"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solidFill>
                  <a:schemeClr val="tx1"/>
                </a:solidFill>
                <a:latin typeface="Times New Roman" pitchFamily="18" charset="0"/>
                <a:cs typeface="Times New Roman" pitchFamily="18" charset="0"/>
              </a:rPr>
              <a:t>Məhkəmə qərarları :</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85000" lnSpcReduction="20000"/>
          </a:bodyPr>
          <a:lstStyle/>
          <a:p>
            <a:pPr algn="just"/>
            <a:r>
              <a:rPr lang="az-Latn-AZ" dirty="0" smtClean="0">
                <a:latin typeface="Times New Roman" pitchFamily="18" charset="0"/>
                <a:cs typeface="Times New Roman" pitchFamily="18" charset="0"/>
              </a:rPr>
              <a:t>M</a:t>
            </a:r>
            <a:r>
              <a:rPr lang="kk-KZ" dirty="0" smtClean="0">
                <a:latin typeface="Times New Roman" pitchFamily="18" charset="0"/>
                <a:cs typeface="Times New Roman" pitchFamily="18" charset="0"/>
              </a:rPr>
              <a:t>əhkəmə cəriməsinin ödənməməsi(</a:t>
            </a:r>
            <a:r>
              <a:rPr lang="kk-KZ" i="1" dirty="0" smtClean="0">
                <a:latin typeface="Times New Roman" pitchFamily="18" charset="0"/>
                <a:cs typeface="Times New Roman" pitchFamily="18" charset="0"/>
                <a:hlinkClick r:id="rId2"/>
              </a:rPr>
              <a:t>Velinov keçmiş Yuqoslav Respublikası Makedoniyaya qarşı</a:t>
            </a:r>
            <a:r>
              <a:rPr lang="kk-KZ" dirty="0" smtClean="0">
                <a:latin typeface="Times New Roman" pitchFamily="18" charset="0"/>
                <a:cs typeface="Times New Roman" pitchFamily="18" charset="0"/>
              </a:rPr>
              <a:t>; </a:t>
            </a:r>
            <a:r>
              <a:rPr lang="kk-KZ" i="1" dirty="0" smtClean="0">
                <a:latin typeface="Times New Roman" pitchFamily="18" charset="0"/>
                <a:cs typeface="Times New Roman" pitchFamily="18" charset="0"/>
                <a:hlinkClick r:id="rId3"/>
              </a:rPr>
              <a:t>Eyri İrlandiayaya qarşı</a:t>
            </a:r>
            <a:r>
              <a:rPr lang="kk-KZ" dirty="0" smtClean="0">
                <a:latin typeface="Times New Roman" pitchFamily="18" charset="0"/>
                <a:cs typeface="Times New Roman" pitchFamily="18" charset="0"/>
              </a:rPr>
              <a:t>, Komissiya qərarı), </a:t>
            </a:r>
            <a:endParaRPr lang="az-Latn-A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əqli sağlamlıqla bağlı tibbi müayinədən (</a:t>
            </a:r>
            <a:r>
              <a:rPr lang="kk-KZ" i="1" dirty="0" smtClean="0">
                <a:latin typeface="Times New Roman" pitchFamily="18" charset="0"/>
                <a:cs typeface="Times New Roman" pitchFamily="18" charset="0"/>
                <a:hlinkClick r:id="rId4"/>
              </a:rPr>
              <a:t>X. Almaniyaya qarşı </a:t>
            </a:r>
            <a:r>
              <a:rPr lang="kk-KZ" dirty="0" smtClean="0">
                <a:latin typeface="Times New Roman" pitchFamily="18" charset="0"/>
                <a:cs typeface="Times New Roman" pitchFamily="18" charset="0"/>
              </a:rPr>
              <a:t>, 10 dekabr 1975-ci il tarixli Komissiya qərarı), </a:t>
            </a:r>
            <a:endParaRPr lang="az-Latn-A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məhkəmə qərarı ilə qan analizi verməkdən (</a:t>
            </a:r>
            <a:r>
              <a:rPr lang="kk-KZ" i="1" dirty="0" smtClean="0">
                <a:latin typeface="Times New Roman" pitchFamily="18" charset="0"/>
                <a:cs typeface="Times New Roman" pitchFamily="18" charset="0"/>
                <a:hlinkClick r:id="rId5"/>
              </a:rPr>
              <a:t>X. Avstriyaya qarşı</a:t>
            </a:r>
            <a:r>
              <a:rPr lang="kk-KZ" dirty="0" smtClean="0">
                <a:latin typeface="Times New Roman" pitchFamily="18" charset="0"/>
                <a:cs typeface="Times New Roman" pitchFamily="18" charset="0"/>
              </a:rPr>
              <a:t>, Komissiya qərarı) imtina, </a:t>
            </a:r>
            <a:endParaRPr lang="az-Latn-A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yaşayış yeri ilə bağlı məhdudiyyətlərə riayət edilməməsi (</a:t>
            </a:r>
            <a:r>
              <a:rPr lang="kk-KZ" i="1" dirty="0" smtClean="0">
                <a:latin typeface="Times New Roman" pitchFamily="18" charset="0"/>
                <a:cs typeface="Times New Roman" pitchFamily="18" charset="0"/>
                <a:hlinkClick r:id="rId6"/>
              </a:rPr>
              <a:t>Freda İtaliyaya qarşı</a:t>
            </a:r>
            <a:r>
              <a:rPr lang="kk-KZ" dirty="0" smtClean="0">
                <a:latin typeface="Times New Roman" pitchFamily="18" charset="0"/>
                <a:cs typeface="Times New Roman" pitchFamily="18" charset="0"/>
              </a:rPr>
              <a:t>, Komissiya qərarı), </a:t>
            </a:r>
            <a:endParaRPr lang="az-Latn-A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məcburi qüvvəyə malik hökmlərin yerinə yetirilməməsi (</a:t>
            </a:r>
            <a:r>
              <a:rPr lang="kk-KZ" i="1" dirty="0" smtClean="0">
                <a:latin typeface="Times New Roman" pitchFamily="18" charset="0"/>
                <a:cs typeface="Times New Roman" pitchFamily="18" charset="0"/>
                <a:hlinkClick r:id="rId7"/>
              </a:rPr>
              <a:t>Stil və başqaları Birləşmiş Krallığa qarşı</a:t>
            </a:r>
            <a:r>
              <a:rPr lang="kk-KZ" dirty="0" smtClean="0">
                <a:latin typeface="Times New Roman" pitchFamily="18" charset="0"/>
                <a:cs typeface="Times New Roman" pitchFamily="18" charset="0"/>
              </a:rPr>
              <a:t>), </a:t>
            </a:r>
            <a:endParaRPr lang="az-Latn-A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uşaqların valideynə təhvil verilməsi qərarının yerinə yetirilməməsi </a:t>
            </a:r>
            <a:r>
              <a:rPr lang="kk-KZ" i="1" dirty="0" smtClean="0">
                <a:latin typeface="Times New Roman" pitchFamily="18" charset="0"/>
                <a:cs typeface="Times New Roman" pitchFamily="18" charset="0"/>
                <a:hlinkClick r:id="rId8"/>
              </a:rPr>
              <a:t>Paradis Almaniyaya qarşı</a:t>
            </a:r>
            <a:r>
              <a:rPr lang="kk-KZ" dirty="0" smtClean="0">
                <a:latin typeface="Times New Roman" pitchFamily="18" charset="0"/>
                <a:cs typeface="Times New Roman" pitchFamily="18" charset="0"/>
              </a:rPr>
              <a:t> (dec.)), </a:t>
            </a:r>
            <a:endParaRPr lang="az-Latn-A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zaminlik şərtlərinin pozulması (</a:t>
            </a:r>
            <a:r>
              <a:rPr lang="kk-KZ" i="1" dirty="0" smtClean="0">
                <a:latin typeface="Times New Roman" pitchFamily="18" charset="0"/>
                <a:cs typeface="Times New Roman" pitchFamily="18" charset="0"/>
                <a:hlinkClick r:id="rId9"/>
              </a:rPr>
              <a:t>Qatt Maltaya qarşı</a:t>
            </a:r>
            <a:r>
              <a:rPr lang="kk-KZ" dirty="0" smtClean="0">
                <a:latin typeface="Times New Roman" pitchFamily="18" charset="0"/>
                <a:cs typeface="Times New Roman" pitchFamily="18" charset="0"/>
              </a:rPr>
              <a:t>) </a:t>
            </a:r>
            <a:endParaRPr lang="az-Latn-A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psixiatriya xəstəxanasına salınma (</a:t>
            </a:r>
            <a:r>
              <a:rPr lang="kk-KZ" i="1" dirty="0" smtClean="0">
                <a:latin typeface="Times New Roman" pitchFamily="18" charset="0"/>
                <a:cs typeface="Times New Roman" pitchFamily="18" charset="0"/>
                <a:hlinkClick r:id="rId10"/>
              </a:rPr>
              <a:t>Beyere Latviyaya qarşı</a:t>
            </a:r>
            <a:r>
              <a:rPr lang="kk-KZ" dirty="0" smtClean="0">
                <a:latin typeface="Times New Roman" pitchFamily="18" charset="0"/>
                <a:cs typeface="Times New Roman" pitchFamily="18" charset="0"/>
              </a:rPr>
              <a:t>, həbs qərarının "qanuni məhkəmə qərarı" olmadığı ortaya çıxdıqda)</a:t>
            </a:r>
            <a:r>
              <a:rPr lang="az-Latn-AZ"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7605</TotalTime>
  <Words>1367</Words>
  <Application>Microsoft Office PowerPoint</Application>
  <PresentationFormat>On-screen Show (4:3)</PresentationFormat>
  <Paragraphs>131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Начальная</vt:lpstr>
      <vt:lpstr>Azadlıq və toxunulmazlıq hüququ</vt:lpstr>
      <vt:lpstr>PowerPoint Presentation</vt:lpstr>
      <vt:lpstr>Məhdudiyyətlər : 5.1(a) – 5.1(f)</vt:lpstr>
      <vt:lpstr>PowerPoint Presentation</vt:lpstr>
      <vt:lpstr>PowerPoint Presentation</vt:lpstr>
      <vt:lpstr>PowerPoint Presentation</vt:lpstr>
      <vt:lpstr>5-ci mad.1(a) bəndi </vt:lpstr>
      <vt:lpstr>5-ci mad.1(b) bəndi </vt:lpstr>
      <vt:lpstr>Məhkəmə qərarları :</vt:lpstr>
      <vt:lpstr>Öhdəliyin  icrası halları:</vt:lpstr>
      <vt:lpstr>5-ci mad.1(c) bəndi </vt:lpstr>
      <vt:lpstr>PowerPoint Presentation</vt:lpstr>
      <vt:lpstr>5-ci mad.1(d) bəndi </vt:lpstr>
      <vt:lpstr>PowerPoint Presentation</vt:lpstr>
      <vt:lpstr>5-ci mad.1(e) bəndi </vt:lpstr>
      <vt:lpstr>PowerPoint Presentation</vt:lpstr>
      <vt:lpstr>PowerPoint Presentation</vt:lpstr>
      <vt:lpstr>PowerPoint Presentation</vt:lpstr>
      <vt:lpstr>5-ci mad.1(f) bəndi </vt:lpstr>
      <vt:lpstr>PowerPoint Presentation</vt:lpstr>
      <vt:lpstr>Müddət zəruri şərtdir:</vt:lpstr>
      <vt:lpstr>PowerPoint Presentation</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AspireONE</dc:creator>
  <cp:lastModifiedBy>ROVSHANOVA Vafa</cp:lastModifiedBy>
  <cp:revision>101</cp:revision>
  <dcterms:created xsi:type="dcterms:W3CDTF">2015-02-07T15:44:58Z</dcterms:created>
  <dcterms:modified xsi:type="dcterms:W3CDTF">2016-07-02T09:57:07Z</dcterms:modified>
</cp:coreProperties>
</file>