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59DFB69-0A18-431C-A1E6-481EE6C9B425}">
          <p14:sldIdLst>
            <p14:sldId id="256"/>
            <p14:sldId id="265"/>
          </p14:sldIdLst>
        </p14:section>
        <p14:section name="Раздел без заголовка" id="{C7DCF42A-2043-4193-96E4-25108F675835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6807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103232" TargetMode="External"/><Relationship Id="rId2" Type="http://schemas.openxmlformats.org/officeDocument/2006/relationships/hyperlink" Target="http://hudoc.echr.coe.int/sites/eng/pages/search.aspx?i=001-585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sites/eng/pages/search.aspx?i=001-5760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noProof="1" smtClean="0">
                <a:latin typeface="A3 Arial AzLat" pitchFamily="34" charset="-52"/>
              </a:rPr>
              <a:t>Азадлыг вя тохунулмазлыг щцгугу</a:t>
            </a:r>
            <a:endParaRPr lang="ru-RU" noProof="1">
              <a:latin typeface="A3 Arial AzLat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320552"/>
          </a:xfrm>
        </p:spPr>
        <p:txBody>
          <a:bodyPr>
            <a:normAutofit/>
          </a:bodyPr>
          <a:lstStyle/>
          <a:p>
            <a:pPr algn="r"/>
            <a:r>
              <a:rPr lang="en-US" b="1" noProof="1" smtClean="0">
                <a:solidFill>
                  <a:schemeClr val="tx1"/>
                </a:solidFill>
                <a:latin typeface="A3 Arial AzLat" pitchFamily="34" charset="-52"/>
              </a:rPr>
              <a:t>Vahid Sad</a:t>
            </a:r>
            <a:r>
              <a:rPr lang="az-Latn-AZ" b="1" noProof="1" smtClean="0">
                <a:solidFill>
                  <a:schemeClr val="tx1"/>
                </a:solidFill>
                <a:latin typeface="A3 Arial AzLat" pitchFamily="34" charset="-52"/>
              </a:rPr>
              <a:t>ıqov</a:t>
            </a:r>
          </a:p>
          <a:p>
            <a:pPr algn="r"/>
            <a:r>
              <a:rPr lang="az-Latn-AZ" b="1" noProof="1" smtClean="0">
                <a:solidFill>
                  <a:schemeClr val="tx1"/>
                </a:solidFill>
                <a:latin typeface="A3 Arial AzLat" pitchFamily="34" charset="-52"/>
              </a:rPr>
              <a:t>2017</a:t>
            </a:r>
            <a:endParaRPr lang="ru-RU" b="1" noProof="1" smtClean="0">
              <a:solidFill>
                <a:schemeClr val="tx1"/>
              </a:solidFill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  <a:p>
            <a:endParaRPr lang="ru-RU" dirty="0" smtClean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  <a:p>
            <a:endParaRPr lang="ru-RU" dirty="0" smtClean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90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3 Arial AzLat" pitchFamily="34" charset="-52"/>
              </a:rPr>
              <a:t> 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Сялащиййятли </a:t>
            </a:r>
            <a:r>
              <a:rPr lang="ru-RU" dirty="0">
                <a:latin typeface="A3 Arial AzLat" pitchFamily="34" charset="-52"/>
                <a:cs typeface="Times New Roman" pitchFamily="18" charset="0"/>
              </a:rPr>
              <a:t>органа верилмяси цчцн гануни 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щябс</a:t>
            </a:r>
            <a:endParaRPr lang="ru-RU" dirty="0">
              <a:latin typeface="A3 Arial AzLat" pitchFamily="34" charset="-52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5-ci maddənin § 1 (d) yarımbəndi yetkinlik yaşına çatmamış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səlahiyyətli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hüquq-mühafizə orqanının yanına gətirilməsi məqsədi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qanuni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həbsini tənzimləyir. 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müddəanın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məqsədi yetkinlik yaşına çatmamış şəxsin mülki və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inzibati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icraatdan əvvəl həbsini əhatə etmək idi, cinayət icraatı ilə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həbsi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isə 5-ci maddənin 1 (c) yarımbəndi əhatə etməli idi.</a:t>
            </a:r>
          </a:p>
          <a:p>
            <a:pPr algn="just"/>
            <a:r>
              <a:rPr lang="en-US" dirty="0" smtClean="0"/>
              <a:t>Lakin </a:t>
            </a:r>
            <a:r>
              <a:rPr lang="en-US" dirty="0"/>
              <a:t>cinayətin törədilməsində ittiham olunan yetkinlik </a:t>
            </a:r>
            <a:r>
              <a:rPr lang="en-US" dirty="0" smtClean="0"/>
              <a:t>yaşına</a:t>
            </a:r>
            <a:r>
              <a:rPr lang="ru-RU" dirty="0" smtClean="0"/>
              <a:t> </a:t>
            </a:r>
            <a:r>
              <a:rPr lang="en-US" dirty="0" smtClean="0"/>
              <a:t>çatmamış </a:t>
            </a:r>
            <a:r>
              <a:rPr lang="en-US" dirty="0"/>
              <a:t>şəxsin psixi vəziyyəti barədə qərarın qəbul edilməsi üçün </a:t>
            </a:r>
            <a:r>
              <a:rPr lang="en-US" dirty="0" smtClean="0"/>
              <a:t>zəruri</a:t>
            </a:r>
            <a:r>
              <a:rPr lang="ru-RU" dirty="0" smtClean="0"/>
              <a:t> </a:t>
            </a:r>
            <a:r>
              <a:rPr lang="en-US" dirty="0" smtClean="0"/>
              <a:t>psixiatrik </a:t>
            </a:r>
            <a:r>
              <a:rPr lang="en-US" dirty="0"/>
              <a:t>rəyin hazırlanması müddətində həbsi, yetkinlik </a:t>
            </a:r>
            <a:r>
              <a:rPr lang="en-US" dirty="0" smtClean="0"/>
              <a:t>yaşına</a:t>
            </a:r>
            <a:r>
              <a:rPr lang="ru-RU" dirty="0" smtClean="0"/>
              <a:t> </a:t>
            </a:r>
            <a:r>
              <a:rPr lang="en-US" dirty="0" smtClean="0"/>
              <a:t>çatmamış </a:t>
            </a:r>
            <a:r>
              <a:rPr lang="en-US" dirty="0"/>
              <a:t>şəxsin </a:t>
            </a:r>
            <a:r>
              <a:rPr lang="en-US" dirty="0" smtClean="0"/>
              <a:t>səlahiyyətli </a:t>
            </a:r>
            <a:r>
              <a:rPr lang="en-US" dirty="0"/>
              <a:t>hüquq-mühafizə orqanının </a:t>
            </a:r>
            <a:r>
              <a:rPr lang="en-US" dirty="0" smtClean="0"/>
              <a:t>qarşısına</a:t>
            </a:r>
            <a:r>
              <a:rPr lang="ru-RU" dirty="0" smtClean="0"/>
              <a:t> </a:t>
            </a:r>
            <a:r>
              <a:rPr lang="en-US" dirty="0" smtClean="0"/>
              <a:t>gətirilməsi </a:t>
            </a:r>
            <a:r>
              <a:rPr lang="en-US" dirty="0"/>
              <a:t>məqsədi ilə həbs qismində, (d) yarımbəndinə uyğun </a:t>
            </a:r>
            <a:r>
              <a:rPr lang="en-US" dirty="0" smtClean="0"/>
              <a:t>gəldiyi</a:t>
            </a:r>
            <a:r>
              <a:rPr lang="ru-RU" dirty="0" smtClean="0"/>
              <a:t> </a:t>
            </a:r>
            <a:r>
              <a:rPr lang="en-US" dirty="0" smtClean="0"/>
              <a:t>təsdiq </a:t>
            </a:r>
            <a:r>
              <a:rPr lang="en-US" dirty="0"/>
              <a:t>edilmişdir (</a:t>
            </a:r>
            <a:r>
              <a:rPr lang="en-US" i="1" dirty="0"/>
              <a:t>X. İsveçrəyə qarşı</a:t>
            </a:r>
            <a:r>
              <a:rPr lang="en-US" dirty="0"/>
              <a:t>, Komissiya qərarı 14 dekabr </a:t>
            </a:r>
            <a:r>
              <a:rPr lang="en-US" dirty="0" smtClean="0"/>
              <a:t>1979-cu il).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6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az-Latn-AZ" dirty="0" smtClean="0">
                <a:latin typeface="A3 Arial AzLat" pitchFamily="34" charset="-52"/>
                <a:cs typeface="Times New Roman" pitchFamily="18" charset="0"/>
              </a:rPr>
              <a:t/>
            </a:r>
            <a:br>
              <a:rPr lang="az-Latn-AZ" dirty="0" smtClean="0">
                <a:latin typeface="A3 Arial AzLat" pitchFamily="34" charset="-52"/>
                <a:cs typeface="Times New Roman" pitchFamily="18" charset="0"/>
              </a:rPr>
            </a:br>
            <a:r>
              <a:rPr lang="az-Latn-AZ" dirty="0" smtClean="0">
                <a:latin typeface="A3 Arial AzLat" pitchFamily="34" charset="-52"/>
                <a:cs typeface="Times New Roman" pitchFamily="18" charset="0"/>
              </a:rPr>
              <a:t>Maddə 5.1 (f)</a:t>
            </a:r>
            <a:br>
              <a:rPr lang="az-Latn-AZ" dirty="0" smtClean="0">
                <a:latin typeface="A3 Arial AzLat" pitchFamily="34" charset="-52"/>
                <a:cs typeface="Times New Roman" pitchFamily="18" charset="0"/>
              </a:rPr>
            </a:br>
            <a:r>
              <a:rPr lang="ru-RU" dirty="0" smtClean="0">
                <a:latin typeface="A3 Arial AzLat" pitchFamily="34" charset="-52"/>
                <a:cs typeface="Times New Roman" pitchFamily="18" charset="0"/>
              </a:rPr>
              <a:t>Т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ibbi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və sosial səbəblərə görə həbs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>
              <a:defRPr/>
            </a:pP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oluxucu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xəstəliklərin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yayılmasının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qarşısını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almaq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üçün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şəxslərin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,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ruhi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xəstələrin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,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alkoqolizmə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və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narkomaniyaya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mübtəla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olanların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,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səfillərin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qanuni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həbsə</a:t>
            </a:r>
            <a:r>
              <a:rPr lang="ru-RU" i="1" dirty="0">
                <a:latin typeface="A3 Arial AzLat" pitchFamily="34" charset="-52"/>
                <a:cs typeface="Times New Roman" pitchFamily="18" charset="0"/>
              </a:rPr>
              <a:t> </a:t>
            </a:r>
            <a:r>
              <a:rPr lang="ru-RU" i="1" dirty="0" err="1">
                <a:latin typeface="A3 Arial AzLat" pitchFamily="34" charset="-52"/>
                <a:cs typeface="Times New Roman" pitchFamily="18" charset="0"/>
              </a:rPr>
              <a:t>alınması</a:t>
            </a: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A3 Arial AzLat" pitchFamily="34" charset="-52"/>
              </a:rPr>
              <a:t>Баьлылыг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z-Latn-AZ" dirty="0" smtClean="0"/>
              <a:t>Həmin </a:t>
            </a:r>
            <a:r>
              <a:rPr lang="en-US" dirty="0" err="1" smtClean="0"/>
              <a:t>şəxslər</a:t>
            </a:r>
            <a:r>
              <a:rPr lang="en-US" dirty="0" smtClean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bağlılıq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ibarətdir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həm</a:t>
            </a:r>
            <a:r>
              <a:rPr lang="en-US" dirty="0"/>
              <a:t> </a:t>
            </a:r>
            <a:r>
              <a:rPr lang="en-US" dirty="0" err="1"/>
              <a:t>tibbi</a:t>
            </a:r>
            <a:r>
              <a:rPr lang="en-US" dirty="0"/>
              <a:t> </a:t>
            </a:r>
            <a:r>
              <a:rPr lang="en-US" dirty="0" err="1" smtClean="0"/>
              <a:t>yardımın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en-US" dirty="0" err="1" smtClean="0"/>
              <a:t>təmin</a:t>
            </a:r>
            <a:r>
              <a:rPr lang="en-US" dirty="0" smtClean="0"/>
              <a:t> </a:t>
            </a:r>
            <a:r>
              <a:rPr lang="en-US" dirty="0" err="1"/>
              <a:t>edilməsi</a:t>
            </a:r>
            <a:r>
              <a:rPr lang="en-US" dirty="0"/>
              <a:t> </a:t>
            </a:r>
            <a:r>
              <a:rPr lang="en-US" dirty="0" err="1"/>
              <a:t>üçün</a:t>
            </a:r>
            <a:r>
              <a:rPr lang="en-US" dirty="0"/>
              <a:t>, </a:t>
            </a:r>
            <a:r>
              <a:rPr lang="en-US" dirty="0" err="1"/>
              <a:t>həm</a:t>
            </a:r>
            <a:r>
              <a:rPr lang="en-US" dirty="0"/>
              <a:t> </a:t>
            </a:r>
            <a:r>
              <a:rPr lang="en-US" dirty="0" err="1"/>
              <a:t>də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siyasətin</a:t>
            </a:r>
            <a:r>
              <a:rPr lang="en-US" dirty="0"/>
              <a:t> </a:t>
            </a:r>
            <a:r>
              <a:rPr lang="en-US" dirty="0" err="1"/>
              <a:t>diktə</a:t>
            </a:r>
            <a:r>
              <a:rPr lang="en-US" dirty="0"/>
              <a:t> </a:t>
            </a:r>
            <a:r>
              <a:rPr lang="en-US" dirty="0" err="1"/>
              <a:t>etdiyi</a:t>
            </a:r>
            <a:r>
              <a:rPr lang="en-US" dirty="0"/>
              <a:t> </a:t>
            </a:r>
            <a:r>
              <a:rPr lang="en-US" dirty="0" err="1" smtClean="0"/>
              <a:t>aspektlərdən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en-US" dirty="0" err="1" smtClean="0"/>
              <a:t>dolayı</a:t>
            </a:r>
            <a:r>
              <a:rPr lang="en-US" dirty="0"/>
              <a:t>, </a:t>
            </a:r>
            <a:r>
              <a:rPr lang="en-US" dirty="0" err="1"/>
              <a:t>yaxud</a:t>
            </a:r>
            <a:r>
              <a:rPr lang="en-US" dirty="0"/>
              <a:t> da </a:t>
            </a:r>
            <a:r>
              <a:rPr lang="en-US" dirty="0" err="1"/>
              <a:t>eyni</a:t>
            </a:r>
            <a:r>
              <a:rPr lang="en-US" dirty="0"/>
              <a:t> </a:t>
            </a:r>
            <a:r>
              <a:rPr lang="en-US" dirty="0" err="1"/>
              <a:t>vaxtda</a:t>
            </a:r>
            <a:r>
              <a:rPr lang="en-US" dirty="0"/>
              <a:t> </a:t>
            </a:r>
            <a:r>
              <a:rPr lang="en-US" dirty="0" err="1"/>
              <a:t>həm</a:t>
            </a:r>
            <a:r>
              <a:rPr lang="en-US" dirty="0"/>
              <a:t> </a:t>
            </a:r>
            <a:r>
              <a:rPr lang="en-US" dirty="0" err="1"/>
              <a:t>tibbi</a:t>
            </a:r>
            <a:r>
              <a:rPr lang="en-US" dirty="0"/>
              <a:t>, </a:t>
            </a:r>
            <a:r>
              <a:rPr lang="en-US" dirty="0" err="1"/>
              <a:t>həm</a:t>
            </a:r>
            <a:r>
              <a:rPr lang="en-US" dirty="0"/>
              <a:t> </a:t>
            </a:r>
            <a:r>
              <a:rPr lang="en-US" dirty="0" err="1"/>
              <a:t>də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səbəblərə</a:t>
            </a:r>
            <a:r>
              <a:rPr lang="en-US" dirty="0"/>
              <a:t> </a:t>
            </a:r>
            <a:r>
              <a:rPr lang="en-US" dirty="0" err="1" smtClean="0"/>
              <a:t>görə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en-US" dirty="0" err="1" smtClean="0"/>
              <a:t>azadlıqdan</a:t>
            </a:r>
            <a:r>
              <a:rPr lang="en-US" dirty="0" smtClean="0"/>
              <a:t> </a:t>
            </a:r>
            <a:r>
              <a:rPr lang="en-US" dirty="0" err="1"/>
              <a:t>məhrum</a:t>
            </a:r>
            <a:r>
              <a:rPr lang="en-US" dirty="0"/>
              <a:t> </a:t>
            </a:r>
            <a:r>
              <a:rPr lang="en-US" dirty="0" err="1"/>
              <a:t>edilə</a:t>
            </a:r>
            <a:r>
              <a:rPr lang="en-US" dirty="0"/>
              <a:t> </a:t>
            </a:r>
            <a:r>
              <a:rPr lang="en-US" dirty="0" err="1"/>
              <a:t>bilərlər</a:t>
            </a:r>
            <a:r>
              <a:rPr lang="en-US" dirty="0"/>
              <a:t>.</a:t>
            </a:r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752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latin typeface="A3 Arial AzLat" pitchFamily="34" charset="-52"/>
                <a:cs typeface="Times New Roman" pitchFamily="18" charset="0"/>
              </a:rPr>
              <a:t/>
            </a:r>
            <a:br>
              <a:rPr lang="kk-KZ" b="1" i="1" dirty="0" smtClean="0">
                <a:latin typeface="A3 Arial AzLat" pitchFamily="34" charset="-52"/>
                <a:cs typeface="Times New Roman" pitchFamily="18" charset="0"/>
              </a:rPr>
            </a:b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İnfeksion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xəstəliklərin yayılmasının qarşısının alınması</a:t>
            </a:r>
            <a:r>
              <a:rPr lang="ru-RU" b="1" i="1" dirty="0">
                <a:latin typeface="A3 Arial AzLat" pitchFamily="34" charset="-52"/>
                <a:cs typeface="Times New Roman" pitchFamily="18" charset="0"/>
              </a:rPr>
              <a:t/>
            </a:r>
            <a:br>
              <a:rPr lang="ru-RU" b="1" i="1" dirty="0">
                <a:latin typeface="A3 Arial AzLat" pitchFamily="34" charset="-52"/>
                <a:cs typeface="Times New Roman" pitchFamily="18" charset="0"/>
              </a:rPr>
            </a:b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Иnfeksion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xəstəliyin yayılması əhalinin sağlamlığı və </a:t>
            </a: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təhlükəsizliyi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üçün təhlükə təşkil </a:t>
            </a: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ediб-етмямяси;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daha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yüngül tədbirlər nəzərə alınaraq, ictimai marağın qorunması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üçün yetərsiz hesab olunduğu üçün infeksiyaya yoluxmuş şəxsin həbsi xəstəliyin yayılmasının qarşısının alınması üçün son </a:t>
            </a: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çarə олуб-олмамасы.</a:t>
            </a:r>
          </a:p>
          <a:p>
            <a:pPr marL="0" indent="0" algn="just">
              <a:buNone/>
              <a:defRPr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Bu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meyarlar artıq ödənmədikdə, azadlıqdan məhrum  </a:t>
            </a:r>
            <a:r>
              <a:rPr lang="kk-KZ" dirty="0" smtClean="0">
                <a:latin typeface="A3 Arial AzLat" pitchFamily="34" charset="-52"/>
                <a:cs typeface="Times New Roman" pitchFamily="18" charset="0"/>
              </a:rPr>
              <a:t>етмя сябяби aradan </a:t>
            </a:r>
            <a:r>
              <a:rPr lang="kk-KZ" dirty="0">
                <a:latin typeface="A3 Arial AzLat" pitchFamily="34" charset="-52"/>
                <a:cs typeface="Times New Roman" pitchFamily="18" charset="0"/>
              </a:rPr>
              <a:t>qalxır </a:t>
            </a:r>
            <a:r>
              <a:rPr lang="kk-KZ" b="1" dirty="0">
                <a:latin typeface="A3 Arial AzLat" pitchFamily="34" charset="-52"/>
                <a:cs typeface="Times New Roman" pitchFamily="18" charset="0"/>
              </a:rPr>
              <a:t>(</a:t>
            </a:r>
            <a:r>
              <a:rPr lang="kk-KZ" b="1" i="1" dirty="0">
                <a:latin typeface="A3 Arial AzLat" pitchFamily="34" charset="-52"/>
                <a:cs typeface="Times New Roman" pitchFamily="18" charset="0"/>
                <a:hlinkClick r:id="rId2"/>
              </a:rPr>
              <a:t>Enhorn İsveçə qarşı</a:t>
            </a:r>
            <a:r>
              <a:rPr lang="kk-KZ" b="1" dirty="0">
                <a:latin typeface="A3 Arial AzLat" pitchFamily="34" charset="-52"/>
                <a:cs typeface="Times New Roman" pitchFamily="18" charset="0"/>
              </a:rPr>
              <a:t>, § 44).</a:t>
            </a:r>
            <a:endParaRPr lang="az-Latn-A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3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A3 Arial AzLat" pitchFamily="34" charset="-52"/>
              </a:rPr>
              <a:t>Рущи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ru-RU" dirty="0" err="1" smtClean="0">
                <a:latin typeface="A3 Arial AzLat" pitchFamily="34" charset="-52"/>
              </a:rPr>
              <a:t>хястялярин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ru-RU" dirty="0" err="1" smtClean="0">
                <a:latin typeface="A3 Arial AzLat" pitchFamily="34" charset="-52"/>
              </a:rPr>
              <a:t>щябси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az-Latn-AZ" dirty="0" smtClean="0"/>
              <a:t>Şəxsin davranış və baxişlarının fərqlənməsi onun ruhi xəstə olması barədə nəticəyə gəlmək, müvafiq olaraq bu əsasla həbsə almaq üçün əsas ola bilməz.</a:t>
            </a:r>
          </a:p>
          <a:p>
            <a:pPr algn="just"/>
            <a:r>
              <a:rPr lang="az-Latn-AZ" dirty="0" smtClean="0"/>
              <a:t>Şəxsin «ruhi xəstə» olması əsası ilə həbs edilməsi üçün üç minimum şərtə əməl olunmalıdır (</a:t>
            </a:r>
            <a:r>
              <a:rPr lang="en-US" i="1" dirty="0" err="1" smtClean="0"/>
              <a:t>Vinterverp</a:t>
            </a:r>
            <a:r>
              <a:rPr lang="en-US" i="1" dirty="0" smtClean="0"/>
              <a:t> </a:t>
            </a:r>
            <a:r>
              <a:rPr lang="en-US" i="1" dirty="0" err="1"/>
              <a:t>Niderlanda</a:t>
            </a:r>
            <a:r>
              <a:rPr lang="en-US" i="1" dirty="0"/>
              <a:t> </a:t>
            </a:r>
            <a:r>
              <a:rPr lang="en-US" i="1" dirty="0" err="1"/>
              <a:t>qarşı</a:t>
            </a:r>
            <a:r>
              <a:rPr lang="en-US" dirty="0"/>
              <a:t>, § 39):</a:t>
            </a:r>
            <a:endParaRPr lang="az-Latn-AZ" dirty="0" smtClean="0"/>
          </a:p>
          <a:p>
            <a:pPr marL="0" indent="0" algn="just">
              <a:buNone/>
            </a:pPr>
            <a:r>
              <a:rPr lang="az-Latn-AZ" dirty="0" smtClean="0"/>
              <a:t>      </a:t>
            </a:r>
            <a:r>
              <a:rPr lang="en-US" dirty="0" smtClean="0"/>
              <a:t>– </a:t>
            </a:r>
            <a:r>
              <a:rPr lang="en-US" dirty="0" err="1"/>
              <a:t>təcili</a:t>
            </a:r>
            <a:r>
              <a:rPr lang="en-US" dirty="0"/>
              <a:t> </a:t>
            </a:r>
            <a:r>
              <a:rPr lang="en-US" dirty="0" err="1"/>
              <a:t>həbs</a:t>
            </a:r>
            <a:r>
              <a:rPr lang="en-US" dirty="0"/>
              <a:t> </a:t>
            </a:r>
            <a:r>
              <a:rPr lang="en-US" dirty="0" err="1"/>
              <a:t>tələb</a:t>
            </a:r>
            <a:r>
              <a:rPr lang="en-US" dirty="0"/>
              <a:t> </a:t>
            </a:r>
            <a:r>
              <a:rPr lang="en-US" dirty="0" err="1"/>
              <a:t>olunmadığı</a:t>
            </a:r>
            <a:r>
              <a:rPr lang="en-US" dirty="0"/>
              <a:t> </a:t>
            </a:r>
            <a:r>
              <a:rPr lang="en-US" dirty="0" err="1"/>
              <a:t>təqdirdə</a:t>
            </a:r>
            <a:r>
              <a:rPr lang="en-US" dirty="0"/>
              <a:t>, </a:t>
            </a:r>
            <a:r>
              <a:rPr lang="en-US" dirty="0" err="1"/>
              <a:t>şəxsin</a:t>
            </a:r>
            <a:r>
              <a:rPr lang="en-US" dirty="0"/>
              <a:t> </a:t>
            </a:r>
            <a:r>
              <a:rPr lang="en-US" dirty="0" err="1"/>
              <a:t>ruhi</a:t>
            </a:r>
            <a:r>
              <a:rPr lang="en-US" dirty="0"/>
              <a:t> </a:t>
            </a:r>
            <a:r>
              <a:rPr lang="en-US" dirty="0" err="1"/>
              <a:t>xəstə</a:t>
            </a:r>
            <a:r>
              <a:rPr lang="en-US" dirty="0"/>
              <a:t> </a:t>
            </a:r>
            <a:r>
              <a:rPr lang="en-US" dirty="0" err="1" smtClean="0"/>
              <a:t>olduğu</a:t>
            </a:r>
            <a:r>
              <a:rPr lang="az-Latn-AZ" dirty="0" smtClean="0"/>
              <a:t>   </a:t>
            </a:r>
            <a:r>
              <a:rPr lang="en-US" dirty="0" err="1" smtClean="0"/>
              <a:t>obyektiv</a:t>
            </a:r>
            <a:r>
              <a:rPr lang="en-US" dirty="0" smtClean="0"/>
              <a:t> </a:t>
            </a:r>
            <a:r>
              <a:rPr lang="en-US" dirty="0" err="1"/>
              <a:t>tibbi</a:t>
            </a:r>
            <a:r>
              <a:rPr lang="en-US" dirty="0"/>
              <a:t> </a:t>
            </a:r>
            <a:r>
              <a:rPr lang="en-US" dirty="0" err="1"/>
              <a:t>rəydə</a:t>
            </a:r>
            <a:r>
              <a:rPr lang="en-US" dirty="0"/>
              <a:t> </a:t>
            </a:r>
            <a:r>
              <a:rPr lang="en-US" dirty="0" err="1"/>
              <a:t>etibarlı</a:t>
            </a:r>
            <a:r>
              <a:rPr lang="en-US" dirty="0"/>
              <a:t> </a:t>
            </a:r>
            <a:r>
              <a:rPr lang="en-US" dirty="0" err="1"/>
              <a:t>şəkildə</a:t>
            </a:r>
            <a:r>
              <a:rPr lang="en-US" dirty="0"/>
              <a:t> </a:t>
            </a:r>
            <a:r>
              <a:rPr lang="en-US" dirty="0" err="1"/>
              <a:t>göstərilməlidir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az-Latn-AZ" dirty="0" smtClean="0"/>
              <a:t>      </a:t>
            </a:r>
            <a:r>
              <a:rPr lang="en-US" dirty="0" smtClean="0"/>
              <a:t>– </a:t>
            </a:r>
            <a:r>
              <a:rPr lang="en-US" dirty="0" err="1"/>
              <a:t>şəxsin</a:t>
            </a:r>
            <a:r>
              <a:rPr lang="en-US" dirty="0"/>
              <a:t> </a:t>
            </a:r>
            <a:r>
              <a:rPr lang="en-US" dirty="0" err="1"/>
              <a:t>psixi</a:t>
            </a:r>
            <a:r>
              <a:rPr lang="en-US" dirty="0"/>
              <a:t> </a:t>
            </a:r>
            <a:r>
              <a:rPr lang="en-US" dirty="0" err="1"/>
              <a:t>xəstəliyinin</a:t>
            </a:r>
            <a:r>
              <a:rPr lang="en-US" dirty="0"/>
              <a:t> </a:t>
            </a:r>
            <a:r>
              <a:rPr lang="en-US" dirty="0" err="1"/>
              <a:t>dərəcəsi</a:t>
            </a:r>
            <a:r>
              <a:rPr lang="en-US" dirty="0"/>
              <a:t> </a:t>
            </a:r>
            <a:r>
              <a:rPr lang="en-US" dirty="0" err="1"/>
              <a:t>məcburi</a:t>
            </a:r>
            <a:r>
              <a:rPr lang="en-US" dirty="0"/>
              <a:t> </a:t>
            </a:r>
            <a:r>
              <a:rPr lang="en-US" dirty="0" err="1"/>
              <a:t>həbsi</a:t>
            </a:r>
            <a:r>
              <a:rPr lang="en-US" dirty="0"/>
              <a:t> </a:t>
            </a:r>
            <a:r>
              <a:rPr lang="en-US" dirty="0" err="1"/>
              <a:t>tələb</a:t>
            </a:r>
            <a:r>
              <a:rPr lang="en-US" dirty="0"/>
              <a:t> </a:t>
            </a:r>
            <a:r>
              <a:rPr lang="en-US" dirty="0" err="1"/>
              <a:t>etməlidir</a:t>
            </a:r>
            <a:r>
              <a:rPr lang="en-US" dirty="0" smtClean="0"/>
              <a:t>.</a:t>
            </a:r>
            <a:r>
              <a:rPr lang="az-Latn-AZ" dirty="0" smtClean="0"/>
              <a:t> </a:t>
            </a:r>
            <a:r>
              <a:rPr lang="en-US" dirty="0" err="1" smtClean="0"/>
              <a:t>Azadlıqdan</a:t>
            </a:r>
            <a:r>
              <a:rPr lang="en-US" dirty="0" smtClean="0"/>
              <a:t> </a:t>
            </a:r>
            <a:r>
              <a:rPr lang="en-US" dirty="0" err="1"/>
              <a:t>məhrum</a:t>
            </a:r>
            <a:r>
              <a:rPr lang="en-US" dirty="0"/>
              <a:t> </a:t>
            </a:r>
            <a:r>
              <a:rPr lang="en-US" dirty="0" err="1"/>
              <a:t>edilmənin</a:t>
            </a:r>
            <a:r>
              <a:rPr lang="en-US" dirty="0"/>
              <a:t> </a:t>
            </a:r>
            <a:r>
              <a:rPr lang="en-US" dirty="0" err="1"/>
              <a:t>verilən</a:t>
            </a:r>
            <a:r>
              <a:rPr lang="en-US" dirty="0"/>
              <a:t> </a:t>
            </a:r>
            <a:r>
              <a:rPr lang="en-US" dirty="0" err="1"/>
              <a:t>şəraitdə</a:t>
            </a:r>
            <a:r>
              <a:rPr lang="en-US" dirty="0"/>
              <a:t> </a:t>
            </a:r>
            <a:r>
              <a:rPr lang="en-US" dirty="0" err="1"/>
              <a:t>zəruri</a:t>
            </a:r>
            <a:r>
              <a:rPr lang="en-US" dirty="0"/>
              <a:t> </a:t>
            </a:r>
            <a:r>
              <a:rPr lang="en-US" dirty="0" err="1" smtClean="0"/>
              <a:t>olduğu</a:t>
            </a:r>
            <a:r>
              <a:rPr lang="az-Latn-AZ" dirty="0" smtClean="0"/>
              <a:t> </a:t>
            </a:r>
            <a:r>
              <a:rPr lang="en-US" dirty="0" err="1" smtClean="0"/>
              <a:t>göstərilməlidir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az-Latn-AZ" dirty="0" smtClean="0"/>
              <a:t>      </a:t>
            </a:r>
            <a:r>
              <a:rPr lang="en-US" dirty="0" smtClean="0"/>
              <a:t>– </a:t>
            </a:r>
            <a:r>
              <a:rPr lang="en-US" dirty="0" err="1"/>
              <a:t>obyektiv</a:t>
            </a:r>
            <a:r>
              <a:rPr lang="en-US" dirty="0"/>
              <a:t> </a:t>
            </a:r>
            <a:r>
              <a:rPr lang="en-US" dirty="0" err="1"/>
              <a:t>tibbi</a:t>
            </a:r>
            <a:r>
              <a:rPr lang="en-US" dirty="0"/>
              <a:t> </a:t>
            </a:r>
            <a:r>
              <a:rPr lang="en-US" dirty="0" err="1"/>
              <a:t>rəylə</a:t>
            </a:r>
            <a:r>
              <a:rPr lang="en-US" dirty="0"/>
              <a:t> </a:t>
            </a:r>
            <a:r>
              <a:rPr lang="en-US" dirty="0" err="1"/>
              <a:t>təsdiq</a:t>
            </a:r>
            <a:r>
              <a:rPr lang="en-US" dirty="0"/>
              <a:t> </a:t>
            </a:r>
            <a:r>
              <a:rPr lang="en-US" dirty="0" err="1"/>
              <a:t>edilən</a:t>
            </a:r>
            <a:r>
              <a:rPr lang="en-US" dirty="0"/>
              <a:t> </a:t>
            </a:r>
            <a:r>
              <a:rPr lang="en-US" dirty="0" err="1"/>
              <a:t>psixi</a:t>
            </a:r>
            <a:r>
              <a:rPr lang="en-US" dirty="0"/>
              <a:t> </a:t>
            </a:r>
            <a:r>
              <a:rPr lang="en-US" dirty="0" err="1"/>
              <a:t>xəstəlik</a:t>
            </a:r>
            <a:r>
              <a:rPr lang="en-US" dirty="0"/>
              <a:t> </a:t>
            </a:r>
            <a:r>
              <a:rPr lang="en-US" dirty="0" err="1"/>
              <a:t>həbs</a:t>
            </a:r>
            <a:r>
              <a:rPr lang="en-US" dirty="0"/>
              <a:t> </a:t>
            </a:r>
            <a:r>
              <a:rPr lang="en-US" dirty="0" err="1" smtClean="0"/>
              <a:t>müddətində</a:t>
            </a:r>
            <a:r>
              <a:rPr lang="az-Latn-AZ" dirty="0" smtClean="0"/>
              <a:t>  </a:t>
            </a:r>
            <a:r>
              <a:rPr lang="en-US" dirty="0" err="1" smtClean="0"/>
              <a:t>davam</a:t>
            </a:r>
            <a:r>
              <a:rPr lang="en-US" dirty="0" smtClean="0"/>
              <a:t> </a:t>
            </a:r>
            <a:r>
              <a:rPr lang="en-US" dirty="0" err="1"/>
              <a:t>etməlidir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Alkoqolizmə və narkomaniyaya mübtala olanların və səfillərin həbsi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>
              <a:buNone/>
              <a:defRPr/>
            </a:pPr>
            <a:r>
              <a:rPr lang="az-Latn-AZ" u="sng" dirty="0">
                <a:cs typeface="Times New Roman" pitchFamily="18" charset="0"/>
              </a:rPr>
              <a:t>“Alkoqolizmə mübtəla olanlar” </a:t>
            </a:r>
            <a:r>
              <a:rPr lang="az-Latn-AZ" dirty="0">
                <a:cs typeface="Times New Roman" pitchFamily="18" charset="0"/>
              </a:rPr>
              <a:t>termini təkcə bu şəxsləri deyil, “alkoqolik” tibbi diaqnozu qoyulmasa da, spirtli içkilərin təsiri altında davranış və hərəkətləri ilə ictimai qaydanı və ya özlərini təhlükə altına qoyan şəxsləri də </a:t>
            </a:r>
            <a:r>
              <a:rPr lang="az-Latn-AZ" dirty="0" smtClean="0">
                <a:cs typeface="Times New Roman" pitchFamily="18" charset="0"/>
              </a:rPr>
              <a:t>əhətə </a:t>
            </a:r>
            <a:r>
              <a:rPr lang="az-Latn-AZ" dirty="0">
                <a:cs typeface="Times New Roman" pitchFamily="18" charset="0"/>
              </a:rPr>
              <a:t>edir </a:t>
            </a:r>
            <a:r>
              <a:rPr lang="kk-KZ" dirty="0">
                <a:cs typeface="Times New Roman" pitchFamily="18" charset="0"/>
              </a:rPr>
              <a:t>(</a:t>
            </a:r>
            <a:r>
              <a:rPr lang="kk-KZ" dirty="0">
                <a:cs typeface="Times New Roman" pitchFamily="18" charset="0"/>
                <a:hlinkClick r:id="rId2"/>
              </a:rPr>
              <a:t>Vitold Litva Polşaya qarşı</a:t>
            </a:r>
            <a:r>
              <a:rPr lang="kk-KZ" dirty="0">
                <a:cs typeface="Times New Roman" pitchFamily="18" charset="0"/>
              </a:rPr>
              <a:t>, §§ 61-62)</a:t>
            </a:r>
            <a:r>
              <a:rPr lang="az-Latn-AZ" dirty="0">
                <a:cs typeface="Times New Roman" pitchFamily="18" charset="0"/>
              </a:rPr>
              <a:t>, həmçinin bax: </a:t>
            </a:r>
            <a:r>
              <a:rPr lang="kk-KZ" dirty="0">
                <a:cs typeface="Times New Roman" pitchFamily="18" charset="0"/>
                <a:hlinkClick r:id="rId3"/>
              </a:rPr>
              <a:t>Xarin Rusiyaya qarşı</a:t>
            </a:r>
            <a:r>
              <a:rPr lang="kk-KZ" dirty="0">
                <a:cs typeface="Times New Roman" pitchFamily="18" charset="0"/>
              </a:rPr>
              <a:t>, § 34).</a:t>
            </a:r>
            <a:endParaRPr lang="az-Latn-AZ" dirty="0">
              <a:cs typeface="Times New Roman" pitchFamily="18" charset="0"/>
            </a:endParaRPr>
          </a:p>
          <a:p>
            <a:pPr marL="274320" indent="-274320" algn="just">
              <a:defRPr/>
            </a:pPr>
            <a:r>
              <a:rPr lang="az-Latn-AZ" u="sng" dirty="0">
                <a:cs typeface="Times New Roman" pitchFamily="18" charset="0"/>
              </a:rPr>
              <a:t>“Səfil”</a:t>
            </a:r>
            <a:r>
              <a:rPr lang="az-Latn-AZ" dirty="0">
                <a:cs typeface="Times New Roman" pitchFamily="18" charset="0"/>
              </a:rPr>
              <a:t> termini Konvensiyanın məqsədlərinə uyğun </a:t>
            </a:r>
            <a:r>
              <a:rPr lang="az-Latn-AZ" dirty="0" smtClean="0">
                <a:cs typeface="Times New Roman" pitchFamily="18" charset="0"/>
              </a:rPr>
              <a:t>olan </a:t>
            </a:r>
            <a:r>
              <a:rPr lang="az-Latn-AZ" dirty="0">
                <a:cs typeface="Times New Roman" pitchFamily="18" charset="0"/>
              </a:rPr>
              <a:t>ümumi qəbul olunmuş anlayışı əks etdirirsə, əsasən milli qanunvericiliklə müəyyən olunur. </a:t>
            </a:r>
            <a:endParaRPr lang="ru-RU" dirty="0">
              <a:cs typeface="Times New Roman" pitchFamily="18" charset="0"/>
            </a:endParaRPr>
          </a:p>
          <a:p>
            <a:pPr marL="274320" indent="-274320" algn="just">
              <a:defRPr/>
            </a:pPr>
            <a:r>
              <a:rPr lang="az-Latn-AZ" dirty="0">
                <a:cs typeface="Times New Roman" pitchFamily="18" charset="0"/>
                <a:hlinkClick r:id="rId4"/>
              </a:rPr>
              <a:t>(</a:t>
            </a:r>
            <a:r>
              <a:rPr lang="kk-KZ" dirty="0">
                <a:cs typeface="Times New Roman" pitchFamily="18" charset="0"/>
                <a:hlinkClick r:id="rId4"/>
              </a:rPr>
              <a:t>De Vilde, Ooms və Versip Belçikaya qarşı</a:t>
            </a:r>
            <a:r>
              <a:rPr lang="az-Latn-AZ" dirty="0">
                <a:cs typeface="Times New Roman" pitchFamily="18" charset="0"/>
              </a:rPr>
              <a:t> iş)</a:t>
            </a:r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noProof="1" smtClean="0">
                <a:latin typeface="A3 Arial AzLat" pitchFamily="34" charset="-52"/>
              </a:rPr>
              <a:t>Maddə 5.1 (d)</a:t>
            </a:r>
            <a:endParaRPr lang="ru-RU" noProof="1">
              <a:latin typeface="A3 Arial AzLat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896616"/>
          </a:xfrm>
        </p:spPr>
        <p:txBody>
          <a:bodyPr>
            <a:normAutofit fontScale="85000" lnSpcReduction="20000"/>
          </a:bodyPr>
          <a:lstStyle/>
          <a:p>
            <a:r>
              <a:rPr lang="ru-RU" noProof="1" smtClean="0">
                <a:latin typeface="A3 Arial AzLat" pitchFamily="34" charset="-52"/>
              </a:rPr>
              <a:t>Йеткинлик йашына чатмамыш шяхсин тярибйя нязаряти цчцн гануни гярар ясасында щябся алынмасы вя йа онун сялащиййятли органа верилмяси цчцн гануни щябся алынмасы</a:t>
            </a:r>
          </a:p>
          <a:p>
            <a:endParaRPr lang="ru-RU" dirty="0">
              <a:latin typeface="A3 Arial AzLat" pitchFamily="34" charset="-52"/>
            </a:endParaRPr>
          </a:p>
          <a:p>
            <a:endParaRPr lang="ru-RU" dirty="0" smtClean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  <a:p>
            <a:endParaRPr lang="ru-RU" dirty="0" smtClean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  <a:p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942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3 Arial AzLat" pitchFamily="34" charset="-52"/>
              </a:rPr>
              <a:t>5-ъи маддянин 1 (д) йарымбянди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3 Arial AzLat" pitchFamily="34" charset="-52"/>
              </a:rPr>
              <a:t>Йеткинлик йашына чатмамыш шяхсин тярибйя нязаряти цчцн гануни гярар ясасында щябся </a:t>
            </a:r>
            <a:r>
              <a:rPr lang="ru-RU" dirty="0" smtClean="0">
                <a:latin typeface="A3 Arial AzLat" pitchFamily="34" charset="-52"/>
              </a:rPr>
              <a:t>алынмасы</a:t>
            </a:r>
          </a:p>
          <a:p>
            <a:endParaRPr lang="ru-RU" dirty="0">
              <a:latin typeface="A3 Arial AzLat" pitchFamily="34" charset="-52"/>
            </a:endParaRPr>
          </a:p>
          <a:p>
            <a:r>
              <a:rPr lang="ru-RU" dirty="0" smtClean="0">
                <a:latin typeface="A3 Arial AzLat" pitchFamily="34" charset="-52"/>
              </a:rPr>
              <a:t>Онун </a:t>
            </a:r>
            <a:r>
              <a:rPr lang="ru-RU" dirty="0">
                <a:latin typeface="A3 Arial AzLat" pitchFamily="34" charset="-52"/>
              </a:rPr>
              <a:t>сялащиййятли органа верилмяси цчцн гануни щябся </a:t>
            </a:r>
            <a:r>
              <a:rPr lang="ru-RU" dirty="0" smtClean="0">
                <a:latin typeface="A3 Arial AzLat" pitchFamily="34" charset="-52"/>
              </a:rPr>
              <a:t>алынмасы</a:t>
            </a:r>
          </a:p>
          <a:p>
            <a:pPr marL="0" indent="0">
              <a:buNone/>
            </a:pPr>
            <a:endParaRPr lang="ru-RU" dirty="0">
              <a:latin typeface="A3 Arial AzLat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5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3 Arial AzLat" pitchFamily="34" charset="-52"/>
              </a:rPr>
              <a:t>Йеткинлик йашына чатмамыш шяхс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900" dirty="0" smtClean="0">
                <a:latin typeface="A3 Arial AzLat" pitchFamily="34" charset="-52"/>
              </a:rPr>
              <a:t>ИЩАК-а ясасян «Йеткинлик </a:t>
            </a:r>
            <a:r>
              <a:rPr lang="ru-RU" sz="5900" dirty="0">
                <a:latin typeface="A3 Arial AzLat" pitchFamily="34" charset="-52"/>
              </a:rPr>
              <a:t>йашына чатмамыш </a:t>
            </a:r>
            <a:r>
              <a:rPr lang="ru-RU" sz="5900" dirty="0" smtClean="0">
                <a:latin typeface="A3 Arial AzLat" pitchFamily="34" charset="-52"/>
              </a:rPr>
              <a:t>шяхс» термини мцстягил мянайа маликдир вя 18 йашы тамам олмайан бцтцн шяхсляря шамил олунур.</a:t>
            </a:r>
          </a:p>
          <a:p>
            <a:pPr algn="just"/>
            <a:r>
              <a:rPr lang="ru-RU" sz="5900" dirty="0" smtClean="0">
                <a:latin typeface="A3 Arial AzLat" pitchFamily="34" charset="-52"/>
              </a:rPr>
              <a:t>Азярбайъан</a:t>
            </a:r>
            <a:r>
              <a:rPr lang="ru-RU" sz="5900" dirty="0">
                <a:latin typeface="A3 Arial AzLat" pitchFamily="34" charset="-52"/>
              </a:rPr>
              <a:t> </a:t>
            </a:r>
            <a:r>
              <a:rPr lang="ru-RU" sz="5900" dirty="0" smtClean="0">
                <a:latin typeface="A3 Arial AzLat" pitchFamily="34" charset="-52"/>
              </a:rPr>
              <a:t>Республикасынын ганунвериъилийиня ясасян дя, </a:t>
            </a:r>
            <a:r>
              <a:rPr lang="ru-RU" sz="5900" dirty="0">
                <a:latin typeface="A3 Arial AzLat" pitchFamily="34" charset="-52"/>
              </a:rPr>
              <a:t>«Йеткинлик йашына чатмамыш шяхс</a:t>
            </a:r>
            <a:r>
              <a:rPr lang="ru-RU" sz="5900" dirty="0" smtClean="0">
                <a:latin typeface="A3 Arial AzLat" pitchFamily="34" charset="-52"/>
              </a:rPr>
              <a:t>» дедикдя, </a:t>
            </a:r>
            <a:r>
              <a:rPr lang="ru-RU" sz="5900" dirty="0">
                <a:latin typeface="A3 Arial AzLat" pitchFamily="34" charset="-52"/>
              </a:rPr>
              <a:t>18 йашы тамам </a:t>
            </a:r>
            <a:r>
              <a:rPr lang="ru-RU" sz="5900" dirty="0" smtClean="0">
                <a:latin typeface="A3 Arial AzLat" pitchFamily="34" charset="-52"/>
              </a:rPr>
              <a:t>олмайан шяхсляр баша дцшцлцр.</a:t>
            </a:r>
          </a:p>
          <a:p>
            <a:pPr algn="just"/>
            <a:r>
              <a:rPr lang="en-US" sz="5900" dirty="0" smtClean="0"/>
              <a:t>Cinayət </a:t>
            </a:r>
            <a:r>
              <a:rPr lang="en-US" sz="5900" dirty="0"/>
              <a:t>törədənədək </a:t>
            </a:r>
            <a:r>
              <a:rPr lang="ru-RU" sz="5900" dirty="0" smtClean="0">
                <a:latin typeface="A3 Arial AzLat" pitchFamily="34" charset="-52"/>
              </a:rPr>
              <a:t>16</a:t>
            </a:r>
            <a:r>
              <a:rPr lang="en-US" sz="5900" dirty="0" smtClean="0"/>
              <a:t> </a:t>
            </a:r>
            <a:r>
              <a:rPr lang="en-US" sz="5900" dirty="0"/>
              <a:t>yaşı tamam olmuş şəxs cinayət məsuliyyətinə cəlb </a:t>
            </a:r>
            <a:r>
              <a:rPr lang="en-US" sz="5900" dirty="0" smtClean="0"/>
              <a:t>edilir</a:t>
            </a:r>
            <a:r>
              <a:rPr lang="ru-RU" sz="5900" dirty="0" smtClean="0">
                <a:latin typeface="A3 Arial AzLat" pitchFamily="34" charset="-52"/>
              </a:rPr>
              <a:t> (ЪМ-нин</a:t>
            </a:r>
            <a:r>
              <a:rPr lang="en-US" sz="5900" dirty="0"/>
              <a:t> </a:t>
            </a:r>
            <a:r>
              <a:rPr lang="en-US" sz="5900" dirty="0" smtClean="0"/>
              <a:t>20.1</a:t>
            </a:r>
            <a:r>
              <a:rPr lang="ru-RU" sz="5900" dirty="0" smtClean="0">
                <a:latin typeface="A3 Arial AzLat" pitchFamily="34" charset="-52"/>
              </a:rPr>
              <a:t>-ъи маддяси)</a:t>
            </a:r>
            <a:r>
              <a:rPr lang="en-US" sz="5900" dirty="0" smtClean="0"/>
              <a:t>.</a:t>
            </a:r>
            <a:endParaRPr lang="ru-RU" sz="5900" dirty="0" smtClean="0">
              <a:latin typeface="A3 Arial AzLat" pitchFamily="34" charset="-52"/>
            </a:endParaRPr>
          </a:p>
          <a:p>
            <a:pPr algn="just"/>
            <a:r>
              <a:rPr lang="ru-RU" sz="5900" dirty="0" smtClean="0">
                <a:latin typeface="A3 Arial AzLat" pitchFamily="34" charset="-52"/>
              </a:rPr>
              <a:t>Бир сыра аьыр вя хцсусиля аьыр ъинайятляря эюря </a:t>
            </a:r>
            <a:r>
              <a:rPr lang="en-US" sz="5900" dirty="0"/>
              <a:t>cinayət məsuliyyətinə </a:t>
            </a:r>
            <a:r>
              <a:rPr lang="en-US" sz="5900" dirty="0" smtClean="0"/>
              <a:t>cəlb</a:t>
            </a:r>
            <a:r>
              <a:rPr lang="ru-RU" sz="5900" dirty="0" smtClean="0">
                <a:latin typeface="A3 Arial AzLat" pitchFamily="34" charset="-52"/>
              </a:rPr>
              <a:t> етмяйя имкан верян йаш щядди 14 йаш мцййян олунмушдур (ЪМ-нин 20.2-ъи маддяси).</a:t>
            </a:r>
            <a:endParaRPr lang="ru-RU" sz="5900" dirty="0">
              <a:latin typeface="A3 Arial AzLat" pitchFamily="34" charset="-52"/>
            </a:endParaRPr>
          </a:p>
          <a:p>
            <a:pPr algn="just"/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086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3 Arial AzLat" pitchFamily="34" charset="-52"/>
              </a:rPr>
              <a:t>Мягсяд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(d) yarımbəndi sadəcə yetkinlik yaşına çatmamış şəxsin həbsinə</a:t>
            </a:r>
            <a:r>
              <a:rPr lang="ru-RU" dirty="0" smtClean="0"/>
              <a:t> </a:t>
            </a:r>
            <a:r>
              <a:rPr lang="en-US" b="1" i="1" dirty="0" smtClean="0"/>
              <a:t>icazə verən müddəa </a:t>
            </a:r>
            <a:r>
              <a:rPr lang="en-US" dirty="0" smtClean="0"/>
              <a:t>deyil. Bu yarımbənd, tam olmasa da, yetkinlik yaşına</a:t>
            </a:r>
            <a:r>
              <a:rPr lang="ru-RU" dirty="0" smtClean="0"/>
              <a:t> </a:t>
            </a:r>
            <a:r>
              <a:rPr lang="en-US" dirty="0" smtClean="0"/>
              <a:t>çatmamış şəxslərin həbs edilə biləcəyi hallara dair </a:t>
            </a:r>
            <a:r>
              <a:rPr lang="en-US" b="1" i="1" dirty="0" smtClean="0"/>
              <a:t>nümunələr ehtiva edir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daha dəqiq onların (a) </a:t>
            </a:r>
            <a:r>
              <a:rPr lang="en-US" b="1" dirty="0" smtClean="0"/>
              <a:t>tərbiyə nəzarəti </a:t>
            </a:r>
            <a:r>
              <a:rPr lang="en-US" dirty="0" smtClean="0"/>
              <a:t>və ya (b) </a:t>
            </a:r>
            <a:r>
              <a:rPr lang="en-US" b="1" i="1" dirty="0" smtClean="0"/>
              <a:t>səlahiyyətli məhkəmə</a:t>
            </a:r>
            <a:r>
              <a:rPr lang="ru-RU" b="1" i="1" dirty="0" smtClean="0"/>
              <a:t> </a:t>
            </a:r>
            <a:r>
              <a:rPr lang="en-US" b="1" i="1" dirty="0" smtClean="0"/>
              <a:t>orqanı qarşısına çıxarılmaq məqsədi ilə həbs oluna biləcəyini</a:t>
            </a:r>
            <a:r>
              <a:rPr lang="en-US" dirty="0" smtClean="0"/>
              <a:t> göstərir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i="1" dirty="0" smtClean="0"/>
              <a:t>(Mubilanzila Mayeka və Kaniki Mitunga </a:t>
            </a:r>
            <a:r>
              <a:rPr lang="ru-RU" i="1" dirty="0" smtClean="0"/>
              <a:t>		</a:t>
            </a:r>
            <a:r>
              <a:rPr lang="en-US" i="1" dirty="0" smtClean="0"/>
              <a:t>Belçikaya qarşı, § 100).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352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3 Arial AzLat" pitchFamily="34" charset="-52"/>
              </a:rPr>
              <a:t>Тярбийя нязаряти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A3 Arial AzLat" pitchFamily="34" charset="-52"/>
              </a:rPr>
              <a:t>5-ъи маддянин 1 (д) йарымбяндинин биринъи щиссяси </a:t>
            </a:r>
            <a:r>
              <a:rPr lang="ru-RU" b="1" dirty="0" smtClean="0">
                <a:latin typeface="A3 Arial AzLat" pitchFamily="34" charset="-52"/>
              </a:rPr>
              <a:t>ушаьын тящсил мцяссисясиндя давамиййятини тямин етмяк мягсядиля </a:t>
            </a:r>
            <a:r>
              <a:rPr lang="ru-RU" dirty="0" smtClean="0">
                <a:latin typeface="A3 Arial AzLat" pitchFamily="34" charset="-52"/>
              </a:rPr>
              <a:t>мящкямя гярары вя йа инзибати гярар ясасында щябсиня иъаъя верир. 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3 Arial AzLat"/>
                <a:ea typeface="Calibri"/>
                <a:cs typeface="Verdana"/>
              </a:rPr>
              <a:t>Йеткинлик </a:t>
            </a:r>
            <a:r>
              <a:rPr lang="ru-RU" dirty="0">
                <a:solidFill>
                  <a:srgbClr val="000000"/>
                </a:solidFill>
                <a:latin typeface="A3 Arial AzLat"/>
                <a:ea typeface="Calibri"/>
                <a:cs typeface="Verdana"/>
              </a:rPr>
              <a:t>йашына чатмамыш шяхсин щябси контексиндя «тярбийя нязаряти» анлайышы мяктяб тящсили иля мящдудлашмамалы, мараглы шяхслярин мцдафияси вя мараглары бахымындан щакимиййят нцмайяндяляри тяряфиндян валидейнлик щцгугларынын щяйата кечирилмясинин бир чох аспектлярини ящатя </a:t>
            </a:r>
            <a:r>
              <a:rPr lang="ru-RU" dirty="0" smtClean="0">
                <a:solidFill>
                  <a:srgbClr val="000000"/>
                </a:solidFill>
                <a:latin typeface="A3 Arial AzLat"/>
                <a:ea typeface="Calibri"/>
                <a:cs typeface="Verdana"/>
              </a:rPr>
              <a:t>етмялидир </a:t>
            </a:r>
            <a:r>
              <a:rPr lang="ru-RU" dirty="0" smtClean="0">
                <a:latin typeface="A3 Arial AzLat" pitchFamily="34" charset="-52"/>
              </a:rPr>
              <a:t>(</a:t>
            </a:r>
            <a:r>
              <a:rPr lang="ru-RU" i="1" dirty="0" smtClean="0">
                <a:latin typeface="A3 Arial AzLat" pitchFamily="34" charset="-52"/>
              </a:rPr>
              <a:t>Ичин вя башгалары Украйнайа гаршы</a:t>
            </a:r>
            <a:r>
              <a:rPr lang="ru-RU" i="1" dirty="0">
                <a:latin typeface="A3 Arial AzLat" pitchFamily="34" charset="-52"/>
              </a:rPr>
              <a:t>;</a:t>
            </a:r>
            <a:r>
              <a:rPr lang="ru-RU" i="1" dirty="0" smtClean="0">
                <a:latin typeface="A3 Arial AzLat" pitchFamily="34" charset="-52"/>
              </a:rPr>
              <a:t> Блохин Русийайа гаршы</a:t>
            </a:r>
            <a:r>
              <a:rPr lang="ru-RU" dirty="0" smtClean="0">
                <a:latin typeface="A3 Arial AzLat" pitchFamily="34" charset="-52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A3 Arial AzLat" pitchFamily="34" charset="-52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A3 Arial AzLat" pitchFamily="34" charset="-52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A3 Arial AzLat" pitchFamily="34" charset="-52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A3 Arial AzLat" pitchFamily="34" charset="-52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724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</a:t>
            </a:r>
            <a:r>
              <a:rPr lang="en-US" dirty="0" smtClean="0"/>
              <a:t>ərbiyə </a:t>
            </a:r>
            <a:r>
              <a:rPr lang="en-US" dirty="0"/>
              <a:t>nəzarəti rejimindən </a:t>
            </a:r>
            <a:r>
              <a:rPr lang="en-US" dirty="0" smtClean="0"/>
              <a:t>əvvəl</a:t>
            </a:r>
            <a:r>
              <a:rPr lang="en-US" dirty="0"/>
              <a:t> müvəqqəti həbsə alınma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(d) yarımbəndi tərbiyə nəzarəti rejimindən əvvəl tərbiyə </a:t>
            </a:r>
            <a:r>
              <a:rPr lang="en-US" dirty="0" smtClean="0"/>
              <a:t>nəzarətini</a:t>
            </a:r>
            <a:r>
              <a:rPr lang="ru-RU" dirty="0" smtClean="0"/>
              <a:t> </a:t>
            </a:r>
            <a:r>
              <a:rPr lang="en-US" dirty="0" smtClean="0"/>
              <a:t>ehtiva </a:t>
            </a:r>
            <a:r>
              <a:rPr lang="en-US" dirty="0"/>
              <a:t>etməyən müvəqqəti həbsə alınma tədbirinin tətbiqini istisna etmir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 smtClean="0"/>
              <a:t>Lakin belə hallarda </a:t>
            </a:r>
            <a:r>
              <a:rPr lang="en-US" dirty="0"/>
              <a:t>həbsdən sonra </a:t>
            </a:r>
            <a:r>
              <a:rPr lang="en-US" b="1" i="1" dirty="0"/>
              <a:t>ən qısa müddət ərzində </a:t>
            </a:r>
            <a:r>
              <a:rPr lang="en-US" dirty="0"/>
              <a:t>bu </a:t>
            </a:r>
            <a:r>
              <a:rPr lang="en-US" dirty="0" smtClean="0"/>
              <a:t>məqsəd</a:t>
            </a:r>
            <a:r>
              <a:rPr lang="ru-RU" dirty="0" smtClean="0"/>
              <a:t> </a:t>
            </a:r>
            <a:r>
              <a:rPr lang="en-US" dirty="0"/>
              <a:t>üçün nəzərdə tutulmuş və yetərli resurslara malik müvafiq (qapalı və </a:t>
            </a:r>
            <a:r>
              <a:rPr lang="en-US" dirty="0" smtClean="0"/>
              <a:t>ya</a:t>
            </a:r>
            <a:r>
              <a:rPr lang="ru-RU" dirty="0"/>
              <a:t> </a:t>
            </a:r>
            <a:r>
              <a:rPr lang="en-US" dirty="0" smtClean="0"/>
              <a:t>açıq</a:t>
            </a:r>
            <a:r>
              <a:rPr lang="en-US" dirty="0"/>
              <a:t>) müəssisədə bu rejim faktiki tətbiq </a:t>
            </a:r>
            <a:r>
              <a:rPr lang="en-US" dirty="0" smtClean="0"/>
              <a:t>edilməlidir</a:t>
            </a:r>
            <a:r>
              <a:rPr lang="ru-RU" dirty="0" smtClean="0"/>
              <a:t> </a:t>
            </a:r>
            <a:r>
              <a:rPr lang="en-US" dirty="0"/>
              <a:t>(</a:t>
            </a:r>
            <a:r>
              <a:rPr lang="en-US" i="1" dirty="0"/>
              <a:t>Buamar </a:t>
            </a:r>
            <a:r>
              <a:rPr lang="en-US" i="1" dirty="0" smtClean="0"/>
              <a:t>Belçikaya</a:t>
            </a:r>
            <a:r>
              <a:rPr lang="ru-RU" i="1" dirty="0" smtClean="0"/>
              <a:t> </a:t>
            </a:r>
            <a:r>
              <a:rPr lang="en-US" i="1" dirty="0" smtClean="0"/>
              <a:t>qarşı</a:t>
            </a:r>
            <a:r>
              <a:rPr lang="en-US" dirty="0"/>
              <a:t>, § 50).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3 Arial AzLat" pitchFamily="34" charset="-52"/>
              </a:rPr>
              <a:t>М</a:t>
            </a:r>
            <a:r>
              <a:rPr lang="en-US" dirty="0" smtClean="0"/>
              <a:t>üvafiq müəssisələr</a:t>
            </a:r>
            <a:r>
              <a:rPr lang="ru-RU" dirty="0" smtClean="0">
                <a:latin typeface="A3 Arial AzLat" pitchFamily="34" charset="-52"/>
              </a:rPr>
              <a:t>ля</a:t>
            </a:r>
            <a:r>
              <a:rPr lang="en-US" dirty="0" smtClean="0"/>
              <a:t> </a:t>
            </a:r>
            <a:r>
              <a:rPr lang="en-US" dirty="0"/>
              <a:t>təmin etmək öhdəliyi</a:t>
            </a:r>
            <a:endParaRPr lang="ru-RU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Azadlıqdan məhrum etmə yolu ilə tərbiyə nəzarəti sistemini </a:t>
            </a:r>
            <a:r>
              <a:rPr lang="en-US" dirty="0" smtClean="0"/>
              <a:t>seçən</a:t>
            </a:r>
            <a:r>
              <a:rPr lang="ru-RU" dirty="0" smtClean="0"/>
              <a:t> </a:t>
            </a:r>
            <a:r>
              <a:rPr lang="en-US" dirty="0" smtClean="0"/>
              <a:t>Dövlət </a:t>
            </a:r>
            <a:r>
              <a:rPr lang="en-US" dirty="0"/>
              <a:t>5-ci maddənin § 1 (d) yarımbəndinin tələblərinə riayət </a:t>
            </a:r>
            <a:r>
              <a:rPr lang="en-US" dirty="0" smtClean="0"/>
              <a:t>etmək</a:t>
            </a:r>
            <a:r>
              <a:rPr lang="ru-RU" dirty="0" smtClean="0"/>
              <a:t> </a:t>
            </a:r>
            <a:r>
              <a:rPr lang="en-US" dirty="0" smtClean="0"/>
              <a:t>məqsədi </a:t>
            </a:r>
            <a:r>
              <a:rPr lang="en-US" dirty="0"/>
              <a:t>ilə həmin sistemin təhlükəsizlik və </a:t>
            </a:r>
            <a:r>
              <a:rPr lang="en-US" dirty="0" smtClean="0"/>
              <a:t>təhsil </a:t>
            </a:r>
            <a:r>
              <a:rPr lang="en-US" dirty="0"/>
              <a:t>tələblərinə cavab </a:t>
            </a:r>
            <a:r>
              <a:rPr lang="en-US" dirty="0" smtClean="0"/>
              <a:t>verən</a:t>
            </a:r>
            <a:r>
              <a:rPr lang="ru-RU" dirty="0" smtClean="0"/>
              <a:t> </a:t>
            </a:r>
            <a:r>
              <a:rPr lang="en-US" dirty="0" smtClean="0"/>
              <a:t>müvafiq </a:t>
            </a:r>
            <a:r>
              <a:rPr lang="en-US" dirty="0"/>
              <a:t>müəssisələr təmin etmək öhdəliyi </a:t>
            </a:r>
            <a:r>
              <a:rPr lang="en-US" dirty="0" smtClean="0"/>
              <a:t>daşıyır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Buamar Belçikaya</a:t>
            </a:r>
            <a:r>
              <a:rPr lang="ru-RU" i="1" dirty="0" smtClean="0"/>
              <a:t> </a:t>
            </a:r>
            <a:r>
              <a:rPr lang="en-US" i="1" dirty="0" smtClean="0"/>
              <a:t>qarşı</a:t>
            </a:r>
            <a:r>
              <a:rPr lang="en-US" dirty="0"/>
              <a:t>, § </a:t>
            </a:r>
            <a:r>
              <a:rPr lang="en-US" dirty="0" smtClean="0"/>
              <a:t>50</a:t>
            </a:r>
            <a:r>
              <a:rPr lang="ru-RU" dirty="0" smtClean="0"/>
              <a:t>, </a:t>
            </a:r>
            <a:r>
              <a:rPr lang="en-US" i="1" dirty="0" smtClean="0"/>
              <a:t>A</a:t>
            </a:r>
            <a:r>
              <a:rPr lang="en-US" i="1" dirty="0"/>
              <a:t>. və </a:t>
            </a:r>
            <a:r>
              <a:rPr lang="en-US" i="1" dirty="0" smtClean="0"/>
              <a:t>başqaları</a:t>
            </a:r>
            <a:r>
              <a:rPr lang="ru-RU" i="1" dirty="0" smtClean="0"/>
              <a:t> </a:t>
            </a:r>
            <a:r>
              <a:rPr lang="en-US" i="1" dirty="0" smtClean="0"/>
              <a:t>Bolqarıstana </a:t>
            </a:r>
            <a:r>
              <a:rPr lang="en-US" i="1" dirty="0"/>
              <a:t>qarşı</a:t>
            </a:r>
            <a:r>
              <a:rPr lang="en-US" dirty="0"/>
              <a:t>, § 69; </a:t>
            </a:r>
            <a:r>
              <a:rPr lang="en-US" i="1" dirty="0"/>
              <a:t>D.G. İrlandiyaya </a:t>
            </a:r>
            <a:r>
              <a:rPr lang="en-US" i="1" dirty="0" smtClean="0"/>
              <a:t>qarşı</a:t>
            </a:r>
            <a:r>
              <a:rPr lang="en-US" dirty="0"/>
              <a:t>, § 79</a:t>
            </a:r>
            <a:r>
              <a:rPr lang="en-US" dirty="0" smtClean="0"/>
              <a:t>)</a:t>
            </a:r>
            <a:r>
              <a:rPr lang="ru-RU" dirty="0" smtClean="0">
                <a:latin typeface="A3 Arial AzLat" pitchFamily="34" charset="-52"/>
              </a:rPr>
              <a:t>.</a:t>
            </a:r>
            <a:endParaRPr lang="ru-RU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777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8984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Azyaşlılar</a:t>
            </a:r>
            <a:r>
              <a:rPr lang="ru-RU" sz="2800" dirty="0" smtClean="0">
                <a:latin typeface="A3 Arial AzLat" pitchFamily="34" charset="-52"/>
              </a:rPr>
              <a:t> </a:t>
            </a:r>
            <a:r>
              <a:rPr lang="en-US" sz="2800" dirty="0" smtClean="0"/>
              <a:t>üçün </a:t>
            </a:r>
            <a:r>
              <a:rPr lang="en-US" sz="2800" dirty="0"/>
              <a:t>nəzərdə tutulmuş </a:t>
            </a:r>
            <a:r>
              <a:rPr lang="en-US" sz="2800" dirty="0" smtClean="0"/>
              <a:t>müəssisə </a:t>
            </a:r>
            <a:r>
              <a:rPr lang="ru-RU" sz="2800" dirty="0" smtClean="0">
                <a:latin typeface="A3 Arial AzLat" pitchFamily="34" charset="-52"/>
              </a:rPr>
              <a:t>т</a:t>
            </a:r>
            <a:r>
              <a:rPr lang="en-US" sz="2800" dirty="0" smtClean="0"/>
              <a:t>ərbiyə nəzarəti</a:t>
            </a:r>
            <a:r>
              <a:rPr lang="ru-RU" sz="2800" dirty="0" smtClean="0">
                <a:latin typeface="A3 Arial AzLat" pitchFamily="34" charset="-52"/>
              </a:rPr>
              <a:t>  функсийасыны щяйата кечирмялидирляр</a:t>
            </a:r>
            <a:endParaRPr lang="ru-RU" sz="2800" dirty="0">
              <a:latin typeface="A3 Arial AzLat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Məhkəmə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təhsil fəaliyyəti həyata keçirilmədiyi halda, </a:t>
            </a:r>
            <a:r>
              <a:rPr lang="en-US" dirty="0" smtClean="0"/>
              <a:t>azyaşlılar</a:t>
            </a:r>
            <a:r>
              <a:rPr lang="ru-RU" dirty="0" smtClean="0"/>
              <a:t> </a:t>
            </a:r>
            <a:r>
              <a:rPr lang="en-US" dirty="0" smtClean="0"/>
              <a:t>üçün </a:t>
            </a:r>
            <a:r>
              <a:rPr lang="en-US" dirty="0"/>
              <a:t>nəzərdə tutulmuş </a:t>
            </a:r>
            <a:r>
              <a:rPr lang="en-US" dirty="0" smtClean="0"/>
              <a:t>müəssisənin </a:t>
            </a:r>
            <a:r>
              <a:rPr lang="en-US" dirty="0"/>
              <a:t>öz-özlüyündə </a:t>
            </a:r>
            <a:r>
              <a:rPr lang="ru-RU" dirty="0" smtClean="0"/>
              <a:t>«</a:t>
            </a:r>
            <a:r>
              <a:rPr lang="en-US" dirty="0" smtClean="0"/>
              <a:t>tərbiyə nəzarəti</a:t>
            </a:r>
            <a:r>
              <a:rPr lang="ru-RU" dirty="0" smtClean="0"/>
              <a:t>» </a:t>
            </a:r>
            <a:r>
              <a:rPr lang="en-US" dirty="0" smtClean="0"/>
              <a:t>anlayışına </a:t>
            </a:r>
            <a:r>
              <a:rPr lang="en-US" dirty="0"/>
              <a:t>uyğun gəldiyini qəbul etmir (</a:t>
            </a:r>
            <a:r>
              <a:rPr lang="en-US" i="1" dirty="0"/>
              <a:t>İçin və başqaları </a:t>
            </a:r>
            <a:r>
              <a:rPr lang="en-US" i="1" dirty="0" smtClean="0"/>
              <a:t>Ukraynaya</a:t>
            </a:r>
            <a:r>
              <a:rPr lang="ru-RU" i="1" dirty="0" smtClean="0">
                <a:latin typeface="A3 Arial AzLat" pitchFamily="34" charset="-52"/>
              </a:rPr>
              <a:t> </a:t>
            </a:r>
            <a:r>
              <a:rPr lang="en-US" i="1" dirty="0" smtClean="0"/>
              <a:t>qarşı</a:t>
            </a:r>
            <a:r>
              <a:rPr lang="en-US" dirty="0" smtClean="0"/>
              <a:t>).</a:t>
            </a:r>
            <a:endParaRPr lang="ru-RU" dirty="0">
              <a:latin typeface="A3 Arial AzLat" pitchFamily="34" charset="-52"/>
            </a:endParaRPr>
          </a:p>
          <a:p>
            <a:pPr algn="just"/>
            <a:r>
              <a:rPr lang="ru-RU" dirty="0" smtClean="0">
                <a:latin typeface="A3 Arial AzLat" pitchFamily="34" charset="-52"/>
              </a:rPr>
              <a:t>Йалныз тярбийя мягсядиля чыхарылмыш щябс гярары </a:t>
            </a:r>
            <a:r>
              <a:rPr lang="ru-RU" dirty="0" err="1" smtClean="0">
                <a:latin typeface="A3 Arial AzLat" pitchFamily="34" charset="-52"/>
              </a:rPr>
              <a:t>ганунидир</a:t>
            </a:r>
            <a:r>
              <a:rPr lang="ru-RU" dirty="0" smtClean="0">
                <a:latin typeface="A3 Arial AzLat" pitchFamily="34" charset="-52"/>
              </a:rPr>
              <a:t> </a:t>
            </a:r>
            <a:r>
              <a:rPr lang="ru-RU" i="1" dirty="0" smtClean="0">
                <a:latin typeface="A3 Arial AzLat" pitchFamily="34" charset="-52"/>
              </a:rPr>
              <a:t>(</a:t>
            </a:r>
            <a:r>
              <a:rPr lang="ru-RU" i="1" dirty="0" err="1">
                <a:latin typeface="A3 Arial AzLat" pitchFamily="34" charset="-52"/>
              </a:rPr>
              <a:t>Нилсен</a:t>
            </a:r>
            <a:r>
              <a:rPr lang="ru-RU" i="1" dirty="0">
                <a:latin typeface="A3 Arial AzLat" pitchFamily="34" charset="-52"/>
              </a:rPr>
              <a:t> </a:t>
            </a:r>
            <a:r>
              <a:rPr lang="ru-RU" i="1" dirty="0" err="1">
                <a:latin typeface="A3 Arial AzLat" pitchFamily="34" charset="-52"/>
              </a:rPr>
              <a:t>Данимаркайа</a:t>
            </a:r>
            <a:r>
              <a:rPr lang="ru-RU" i="1" dirty="0">
                <a:latin typeface="A3 Arial AzLat" pitchFamily="34" charset="-52"/>
              </a:rPr>
              <a:t> </a:t>
            </a:r>
            <a:r>
              <a:rPr lang="ru-RU" i="1" dirty="0" err="1" smtClean="0">
                <a:latin typeface="A3 Arial AzLat" pitchFamily="34" charset="-52"/>
              </a:rPr>
              <a:t>гаршы</a:t>
            </a:r>
            <a:r>
              <a:rPr lang="ru-RU" i="1" dirty="0" smtClean="0">
                <a:latin typeface="A3 Arial AzLat" pitchFamily="34" charset="-52"/>
              </a:rPr>
              <a:t>;</a:t>
            </a:r>
            <a:r>
              <a:rPr lang="ru-RU" dirty="0" smtClean="0"/>
              <a:t> </a:t>
            </a:r>
            <a:r>
              <a:rPr lang="ru-RU" i="1" dirty="0" err="1" smtClean="0">
                <a:latin typeface="A3 Arial AzLat" pitchFamily="34" charset="-52"/>
              </a:rPr>
              <a:t>Сйузи</a:t>
            </a:r>
            <a:r>
              <a:rPr lang="ru-RU" i="1" dirty="0" smtClean="0">
                <a:latin typeface="A3 Arial AzLat" pitchFamily="34" charset="-52"/>
              </a:rPr>
              <a:t> Конйарска Бирляшмиш Краллыьа гаршы)</a:t>
            </a:r>
            <a:endParaRPr lang="ru-RU" i="1" dirty="0">
              <a:latin typeface="A3 Arial AzLat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06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890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Тема Office</vt:lpstr>
      <vt:lpstr>Азадлыг вя тохунулмазлыг щцгугу</vt:lpstr>
      <vt:lpstr>Maddə 5.1 (d)</vt:lpstr>
      <vt:lpstr>5-ъи маддянин 1 (д) йарымбянди</vt:lpstr>
      <vt:lpstr>Йеткинлик йашына чатмамыш шяхс</vt:lpstr>
      <vt:lpstr>Мягсяд</vt:lpstr>
      <vt:lpstr>Тярбийя нязаряти</vt:lpstr>
      <vt:lpstr>Тərbiyə nəzarəti rejimindən əvvəl müvəqqəti həbsə alınma </vt:lpstr>
      <vt:lpstr>Мüvafiq müəssisələrля təmin etmək öhdəliyi</vt:lpstr>
      <vt:lpstr>Azyaşlılar üçün nəzərdə tutulmuş müəssisə тərbiyə nəzarəti  функсийасыны щяйата кечирмялидирляр</vt:lpstr>
      <vt:lpstr> Сялащиййятли органа верилмяси цчцн гануни щябс</vt:lpstr>
      <vt:lpstr> Maddə 5.1 (f) Тibbi və sosial səbəblərə görə həbs</vt:lpstr>
      <vt:lpstr>Баьлылыг</vt:lpstr>
      <vt:lpstr> İnfeksion xəstəliklərin yayılmasının qarşısının alınması </vt:lpstr>
      <vt:lpstr>Рущи хястялярин щябси</vt:lpstr>
      <vt:lpstr>Alkoqolizmə və narkomaniyaya mübtala olanların və səfillərin həbsi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Азадлыг вя тохунулмазлыг щцгугу</dc:title>
  <dc:creator>samsung</dc:creator>
  <cp:lastModifiedBy>ROVSHANOVA Vafa</cp:lastModifiedBy>
  <cp:revision>25</cp:revision>
  <dcterms:created xsi:type="dcterms:W3CDTF">2017-07-06T08:01:10Z</dcterms:created>
  <dcterms:modified xsi:type="dcterms:W3CDTF">2017-07-26T12:56:03Z</dcterms:modified>
</cp:coreProperties>
</file>