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1" r:id="rId26"/>
    <p:sldId id="280" r:id="rId27"/>
    <p:sldId id="281" r:id="rId28"/>
    <p:sldId id="282" r:id="rId29"/>
    <p:sldId id="283" r:id="rId30"/>
    <p:sldId id="284" r:id="rId31"/>
    <p:sldId id="285" r:id="rId32"/>
    <p:sldId id="286" r:id="rId33"/>
    <p:sldId id="287" r:id="rId34"/>
    <p:sldId id="288" r:id="rId35"/>
    <p:sldId id="289" r:id="rId36"/>
    <p:sldId id="29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15" autoAdjust="0"/>
    <p:restoredTop sz="98119" autoAdjust="0"/>
  </p:normalViewPr>
  <p:slideViewPr>
    <p:cSldViewPr snapToGrid="0">
      <p:cViewPr>
        <p:scale>
          <a:sx n="70" d="100"/>
          <a:sy n="70" d="100"/>
        </p:scale>
        <p:origin x="-618" y="-1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38F3B-B2AE-41F0-904D-9E69BCB7E539}" type="datetimeFigureOut">
              <a:rPr lang="en-GB" smtClean="0"/>
              <a:pPr/>
              <a:t>16/07/2017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A0AA03-23A6-4BCB-ABE0-155681582AD4}" type="slidenum">
              <a:rPr lang="en-GB" smtClean="0"/>
              <a:pPr/>
              <a:t>‹#›</a:t>
            </a:fld>
            <a:endParaRPr lang="en-GB"/>
          </a:p>
        </p:txBody>
      </p:sp>
    </p:spTree>
    <p:extLst>
      <p:ext uri="{BB962C8B-B14F-4D97-AF65-F5344CB8AC3E}">
        <p14:creationId xmlns:p14="http://schemas.microsoft.com/office/powerpoint/2010/main" xmlns="" val="135028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z-Latn-AZ" sz="1200" kern="1200" dirty="0" smtClean="0">
                <a:solidFill>
                  <a:schemeClr val="tx1"/>
                </a:solidFill>
                <a:effectLst/>
                <a:latin typeface="+mn-lt"/>
                <a:ea typeface="+mn-ea"/>
                <a:cs typeface="+mn-cs"/>
              </a:rPr>
              <a:t>Qanunun tətbiqi hüquqi mətnlər</a:t>
            </a:r>
            <a:r>
              <a:rPr lang="az-Latn-AZ" sz="1200" kern="1200" baseline="0" dirty="0" smtClean="0">
                <a:solidFill>
                  <a:schemeClr val="tx1"/>
                </a:solidFill>
                <a:effectLst/>
                <a:latin typeface="+mn-lt"/>
                <a:ea typeface="+mn-ea"/>
                <a:cs typeface="+mn-cs"/>
              </a:rPr>
              <a:t> haqqında yaxşı anlayışın olmasını tələb edir. Başqa sözlə, vəkil hər hansı bir maddəni təcrübədə tətbiq etmək üçün onu necə oxumaq lazım olduğunu bilməlidir. </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A0AA03-23A6-4BCB-ABE0-155681582AD4}" type="slidenum">
              <a:rPr lang="en-GB" smtClean="0"/>
              <a:pPr/>
              <a:t>2</a:t>
            </a:fld>
            <a:endParaRPr lang="en-GB"/>
          </a:p>
        </p:txBody>
      </p:sp>
    </p:spTree>
    <p:extLst>
      <p:ext uri="{BB962C8B-B14F-4D97-AF65-F5344CB8AC3E}">
        <p14:creationId xmlns:p14="http://schemas.microsoft.com/office/powerpoint/2010/main" xmlns="" val="2687607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dirty="0" smtClean="0"/>
              <a:t>Giriş. Azadlıq və toxunulmazlıq hüququnun ümumi təsviri</a:t>
            </a:r>
          </a:p>
        </p:txBody>
      </p:sp>
      <p:sp>
        <p:nvSpPr>
          <p:cNvPr id="4" name="Slide Number Placeholder 3"/>
          <p:cNvSpPr>
            <a:spLocks noGrp="1"/>
          </p:cNvSpPr>
          <p:nvPr>
            <p:ph type="sldNum" sz="quarter" idx="10"/>
          </p:nvPr>
        </p:nvSpPr>
        <p:spPr/>
        <p:txBody>
          <a:bodyPr/>
          <a:lstStyle/>
          <a:p>
            <a:fld id="{43A0AA03-23A6-4BCB-ABE0-155681582AD4}" type="slidenum">
              <a:rPr lang="en-GB" smtClean="0"/>
              <a:pPr/>
              <a:t>4</a:t>
            </a:fld>
            <a:endParaRPr lang="en-GB"/>
          </a:p>
        </p:txBody>
      </p:sp>
    </p:spTree>
    <p:extLst>
      <p:ext uri="{BB962C8B-B14F-4D97-AF65-F5344CB8AC3E}">
        <p14:creationId xmlns:p14="http://schemas.microsoft.com/office/powerpoint/2010/main" xmlns="" val="217860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dirty="0" smtClean="0"/>
              <a:t>Giriş. Azadlıq və toxunulmazlıq hüququnun ümumi təsviri</a:t>
            </a:r>
          </a:p>
        </p:txBody>
      </p:sp>
      <p:sp>
        <p:nvSpPr>
          <p:cNvPr id="4" name="Slide Number Placeholder 3"/>
          <p:cNvSpPr>
            <a:spLocks noGrp="1"/>
          </p:cNvSpPr>
          <p:nvPr>
            <p:ph type="sldNum" sz="quarter" idx="10"/>
          </p:nvPr>
        </p:nvSpPr>
        <p:spPr/>
        <p:txBody>
          <a:bodyPr/>
          <a:lstStyle/>
          <a:p>
            <a:fld id="{43A0AA03-23A6-4BCB-ABE0-155681582AD4}" type="slidenum">
              <a:rPr lang="en-GB" smtClean="0"/>
              <a:pPr/>
              <a:t>5</a:t>
            </a:fld>
            <a:endParaRPr lang="en-GB"/>
          </a:p>
        </p:txBody>
      </p:sp>
    </p:spTree>
    <p:extLst>
      <p:ext uri="{BB962C8B-B14F-4D97-AF65-F5344CB8AC3E}">
        <p14:creationId xmlns:p14="http://schemas.microsoft.com/office/powerpoint/2010/main" xmlns="" val="90230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dirty="0" smtClean="0"/>
              <a:t>Giriş. Azadlıq və toxunulmazlıq hüququnun ümumi təsviri</a:t>
            </a:r>
          </a:p>
        </p:txBody>
      </p:sp>
      <p:sp>
        <p:nvSpPr>
          <p:cNvPr id="4" name="Slide Number Placeholder 3"/>
          <p:cNvSpPr>
            <a:spLocks noGrp="1"/>
          </p:cNvSpPr>
          <p:nvPr>
            <p:ph type="sldNum" sz="quarter" idx="10"/>
          </p:nvPr>
        </p:nvSpPr>
        <p:spPr/>
        <p:txBody>
          <a:bodyPr/>
          <a:lstStyle/>
          <a:p>
            <a:fld id="{43A0AA03-23A6-4BCB-ABE0-155681582AD4}" type="slidenum">
              <a:rPr lang="en-GB" smtClean="0"/>
              <a:pPr/>
              <a:t>6</a:t>
            </a:fld>
            <a:endParaRPr lang="en-GB"/>
          </a:p>
        </p:txBody>
      </p:sp>
    </p:spTree>
    <p:extLst>
      <p:ext uri="{BB962C8B-B14F-4D97-AF65-F5344CB8AC3E}">
        <p14:creationId xmlns:p14="http://schemas.microsoft.com/office/powerpoint/2010/main" xmlns="" val="330826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3A0AA03-23A6-4BCB-ABE0-155681582AD4}" type="slidenum">
              <a:rPr lang="en-GB" smtClean="0"/>
              <a:pPr/>
              <a:t>7</a:t>
            </a:fld>
            <a:endParaRPr lang="en-GB"/>
          </a:p>
        </p:txBody>
      </p:sp>
    </p:spTree>
    <p:extLst>
      <p:ext uri="{BB962C8B-B14F-4D97-AF65-F5344CB8AC3E}">
        <p14:creationId xmlns:p14="http://schemas.microsoft.com/office/powerpoint/2010/main" xmlns="" val="4143082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3A0AA03-23A6-4BCB-ABE0-155681582AD4}" type="slidenum">
              <a:rPr lang="en-GB" smtClean="0"/>
              <a:pPr/>
              <a:t>8</a:t>
            </a:fld>
            <a:endParaRPr lang="en-GB"/>
          </a:p>
        </p:txBody>
      </p:sp>
    </p:spTree>
    <p:extLst>
      <p:ext uri="{BB962C8B-B14F-4D97-AF65-F5344CB8AC3E}">
        <p14:creationId xmlns:p14="http://schemas.microsoft.com/office/powerpoint/2010/main" xmlns="" val="3342048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A0AA03-23A6-4BCB-ABE0-155681582AD4}" type="slidenum">
              <a:rPr lang="en-GB" smtClean="0"/>
              <a:pPr/>
              <a:t>11</a:t>
            </a:fld>
            <a:endParaRPr lang="en-GB"/>
          </a:p>
        </p:txBody>
      </p:sp>
    </p:spTree>
    <p:extLst>
      <p:ext uri="{BB962C8B-B14F-4D97-AF65-F5344CB8AC3E}">
        <p14:creationId xmlns:p14="http://schemas.microsoft.com/office/powerpoint/2010/main" xmlns="" val="139332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A0AA03-23A6-4BCB-ABE0-155681582AD4}" type="slidenum">
              <a:rPr lang="en-GB" smtClean="0"/>
              <a:pPr/>
              <a:t>12</a:t>
            </a:fld>
            <a:endParaRPr lang="en-GB"/>
          </a:p>
        </p:txBody>
      </p:sp>
    </p:spTree>
    <p:extLst>
      <p:ext uri="{BB962C8B-B14F-4D97-AF65-F5344CB8AC3E}">
        <p14:creationId xmlns:p14="http://schemas.microsoft.com/office/powerpoint/2010/main" xmlns="" val="55691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52913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237040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8541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2139874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42690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138970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266697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253039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103708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162879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3ECBE2-3781-41C6-A5BB-6B37C25A88EE}"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183021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ECBE2-3781-41C6-A5BB-6B37C25A88EE}" type="datetimeFigureOut">
              <a:rPr lang="en-GB" smtClean="0"/>
              <a:pPr/>
              <a:t>16/07/2017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092E3-AAE0-49D0-B8D9-36C178C67CF4}" type="slidenum">
              <a:rPr lang="en-GB" smtClean="0"/>
              <a:pPr/>
              <a:t>‹#›</a:t>
            </a:fld>
            <a:endParaRPr lang="en-GB"/>
          </a:p>
        </p:txBody>
      </p:sp>
    </p:spTree>
    <p:extLst>
      <p:ext uri="{BB962C8B-B14F-4D97-AF65-F5344CB8AC3E}">
        <p14:creationId xmlns:p14="http://schemas.microsoft.com/office/powerpoint/2010/main" xmlns="" val="4218950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hudoc.echr.coe.int/eng?i=001-5749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udoc.echr.coe.int/eng?i=001-9797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hudoc.echr.coe.int/sites/eng/pages/search.aspx?i=001-6937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hudoc.echr.coe.int/sites/eng/pages/search.aspx?i=001-60169" TargetMode="External"/><Relationship Id="rId7" Type="http://schemas.openxmlformats.org/officeDocument/2006/relationships/hyperlink" Target="http://hudoc.echr.coe.int/sites/eng/pages/search.aspx?i=001-122889" TargetMode="External"/><Relationship Id="rId2" Type="http://schemas.openxmlformats.org/officeDocument/2006/relationships/hyperlink" Target="http://hudoc.echr.coe.int/sites/eng/pages/search.aspx?i=001-57498" TargetMode="External"/><Relationship Id="rId1" Type="http://schemas.openxmlformats.org/officeDocument/2006/relationships/slideLayout" Target="../slideLayouts/slideLayout2.xml"/><Relationship Id="rId6" Type="http://schemas.openxmlformats.org/officeDocument/2006/relationships/hyperlink" Target="http://cmiskp.echr.coe.int/tkp197/view.asp?action=html&amp;amp;documentId=874353&amp;amp;portal=hbkm&amp;amp;source=externalbydocnumber&amp;amp;table=F69A27FD8FB86142BF01C1166DEA398649" TargetMode="External"/><Relationship Id="rId5" Type="http://schemas.openxmlformats.org/officeDocument/2006/relationships/hyperlink" Target="http://hudoc.echr.coe.int/sites/eng/pages/search.aspx?i=001-96549" TargetMode="External"/><Relationship Id="rId4" Type="http://schemas.openxmlformats.org/officeDocument/2006/relationships/hyperlink" Target="http://hudoc.echr.coe.int/sites/eng/pages/search.aspx?i=001-66757"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cmiskp.echr.coe.int/tkp197/view.asp?action=html&amp;amp;documentId=697503&amp;amp;portal=hbkm&amp;amp;source=externalbydocnumber&amp;amp;table=F69A27FD8FB86142BF01C1166DEA398649" TargetMode="External"/><Relationship Id="rId3" Type="http://schemas.openxmlformats.org/officeDocument/2006/relationships/hyperlink" Target="http://hudoc.echr.coe.int/sites/eng/pages/search.aspx?i=001-109226" TargetMode="External"/><Relationship Id="rId7" Type="http://schemas.openxmlformats.org/officeDocument/2006/relationships/hyperlink" Target="http://hudoc.echr.coe.int/eng?i=001-97979" TargetMode="External"/><Relationship Id="rId2" Type="http://schemas.openxmlformats.org/officeDocument/2006/relationships/hyperlink" Target="http://hudoc.echr.coe.int/sites/eng/pages/search.aspx?i=001-57498" TargetMode="External"/><Relationship Id="rId1" Type="http://schemas.openxmlformats.org/officeDocument/2006/relationships/slideLayout" Target="../slideLayouts/slideLayout2.xml"/><Relationship Id="rId6" Type="http://schemas.openxmlformats.org/officeDocument/2006/relationships/hyperlink" Target="http://hudoc.echr.coe.int/sites/eng/pages/search.aspx?i=001-109581" TargetMode="External"/><Relationship Id="rId11" Type="http://schemas.openxmlformats.org/officeDocument/2006/relationships/hyperlink" Target="http://cmiskp.echr.coe.int/tkp197/view.asp?action=html&amp;amp;documentId=809971&amp;amp;portal=hbkm&amp;amp;source=externalbydocnumber&amp;amp;table=F69A27FD8FB86142BF01C1166DEA398649" TargetMode="External"/><Relationship Id="rId5" Type="http://schemas.openxmlformats.org/officeDocument/2006/relationships/hyperlink" Target="http://hudoc.echr.coe.int/sites/eng/pages/search.aspx?i=001-108690" TargetMode="External"/><Relationship Id="rId10" Type="http://schemas.openxmlformats.org/officeDocument/2006/relationships/hyperlink" Target="http://cmiskp.echr.coe.int/tkp197/view.asp?action=html&amp;amp;documentId=704862&amp;amp;portal=hbkm&amp;amp;source=externalbydocnumber&amp;amp;table=F69A27FD8FB86142BF01C1166DEA398649" TargetMode="External"/><Relationship Id="rId4" Type="http://schemas.openxmlformats.org/officeDocument/2006/relationships/hyperlink" Target="http://hudoc.echr.coe.int/sites/eng/pages/search.aspx?i=001-96549" TargetMode="External"/><Relationship Id="rId9" Type="http://schemas.openxmlformats.org/officeDocument/2006/relationships/hyperlink" Target="http://cmiskp.echr.coe.int/tkp197/view.asp?action=html&amp;amp;documentId=698679&amp;amp;portal=hbkm&amp;amp;source=externalbydocnumber&amp;amp;table=F69A27FD8FB86142BF01C1166DEA398649"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hudoc.echr.coe.int/sites/eng/pages/search.aspx?i=001-85611" TargetMode="External"/><Relationship Id="rId2" Type="http://schemas.openxmlformats.org/officeDocument/2006/relationships/hyperlink" Target="http://hudoc.echr.coe.int/sites/eng/pages/search.aspx?i=001-57606" TargetMode="External"/><Relationship Id="rId1" Type="http://schemas.openxmlformats.org/officeDocument/2006/relationships/slideLayout" Target="../slideLayouts/slideLayout2.xml"/><Relationship Id="rId4" Type="http://schemas.openxmlformats.org/officeDocument/2006/relationships/hyperlink" Target="http://hudoc.echr.coe.int/sites/eng/pages/search.aspx?i=001-10909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cmiskp.echr.coe.int/tkp197/view.asp?action=html&amp;documentId=669380&amp;portal=hbkm&amp;source=externalbydocnumber&amp;table=F69A27FD8FB86142BF01C1166DEA398649" TargetMode="External"/><Relationship Id="rId2" Type="http://schemas.openxmlformats.org/officeDocument/2006/relationships/hyperlink" Target="http://hudoc.echr.coe.int/eng?i=001-5747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miskp.echr.coe.int/tkp197/view.asp?action=html&amp;documentId=695471&amp;portal=hbkm&amp;source=externalbydocnumber&amp;table=F69A27FD8FB86142BF01C1166DEA398649" TargetMode="External"/><Relationship Id="rId2" Type="http://schemas.openxmlformats.org/officeDocument/2006/relationships/hyperlink" Target="http://hudoc.echr.coe.int/sites/eng/pages/search.aspx?i=001-12823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miskp.echr.coe.int/tkp197/view.asp?action=html&amp;documentId=695587&amp;portal=hbkm&amp;source=externalbydocnumber&amp;table=F69A27FD8FB86142BF01C1166DEA39864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miskp.echr.coe.int/tkp197/view.asp?action=html&amp;amp;documentId=696198&amp;amp;portal=hbkm&amp;amp;source=externalbydocnumber&amp;amp;table=F69A27FD8FB86142BF01C1166DEA398649" TargetMode="External"/><Relationship Id="rId2" Type="http://schemas.openxmlformats.org/officeDocument/2006/relationships/hyperlink" Target="http://hudoc.echr.coe.int/sites/eng/pages/search.aspx?i=001-115621" TargetMode="External"/><Relationship Id="rId1" Type="http://schemas.openxmlformats.org/officeDocument/2006/relationships/slideLayout" Target="../slideLayouts/slideLayout2.xml"/><Relationship Id="rId5" Type="http://schemas.openxmlformats.org/officeDocument/2006/relationships/hyperlink" Target="http://cmiskp.echr.coe.int/tkp197/view.asp?action=html&amp;amp;documentId=845446&amp;amp;portal=hbkm&amp;amp;source=externalbydocnumber&amp;amp;table=F69A27FD8FB86142BF01C1166DEA398649" TargetMode="External"/><Relationship Id="rId4" Type="http://schemas.openxmlformats.org/officeDocument/2006/relationships/hyperlink" Target="http://hudoc.echr.coe.int/sites/eng/pages/search.aspx?i=001-96549"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miskp.echr.coe.int/tkp197/view.asp?action=html&amp;amp;documentId=696075&amp;amp;portal=hbkm&amp;amp;source=externalbydocnumber&amp;amp;table=F69A27FD8FB86142BF01C1166DEA398649" TargetMode="External"/><Relationship Id="rId2" Type="http://schemas.openxmlformats.org/officeDocument/2006/relationships/hyperlink" Target="http://hudoc.echr.coe.int/sites/eng/pages/search.aspx?i=001-115621" TargetMode="External"/><Relationship Id="rId1" Type="http://schemas.openxmlformats.org/officeDocument/2006/relationships/slideLayout" Target="../slideLayouts/slideLayout2.xml"/><Relationship Id="rId4" Type="http://schemas.openxmlformats.org/officeDocument/2006/relationships/hyperlink" Target="http://cmiskp.echr.coe.int/tkp197/view.asp?action=html&amp;amp;documentId=698382&amp;amp;portal=hbkm&amp;amp;source=externalbydocnumber&amp;amp;table=F69A27FD8FB86142BF01C1166DEA398649"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hudoc.echr.coe.int/sites/eng/pages/search.aspx?i=001-127697" TargetMode="External"/><Relationship Id="rId2" Type="http://schemas.openxmlformats.org/officeDocument/2006/relationships/hyperlink" Target="http://cmiskp.echr.coe.int/tkp197/view.asp?action=html&amp;amp;documentId=695865&amp;amp;portal=hbkm&amp;amp;source=externalbydocnumber&amp;amp;table=F69A27FD8FB86142BF01C1166DEA398649" TargetMode="External"/><Relationship Id="rId1" Type="http://schemas.openxmlformats.org/officeDocument/2006/relationships/slideLayout" Target="../slideLayouts/slideLayout2.xml"/><Relationship Id="rId5" Type="http://schemas.openxmlformats.org/officeDocument/2006/relationships/hyperlink" Target="http://cmiskp.echr.coe.int/tkp197/view.asp?action=html&amp;amp;documentId=696658&amp;amp;portal=hbkm&amp;amp;source=externalbydocnumber&amp;amp;table=F69A27FD8FB86142BF01C1166DEA398649" TargetMode="External"/><Relationship Id="rId4" Type="http://schemas.openxmlformats.org/officeDocument/2006/relationships/hyperlink" Target="http://hudoc.echr.coe.int/sites/eng/pages/search.aspx?i=001-82654"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hudoc.echr.coe.int/sites/eng/pages/search.aspx?i=001-12769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hudoc.echr.coe.int/sites/eng/pages/search.aspx?i=001-127697" TargetMode="External"/><Relationship Id="rId2" Type="http://schemas.openxmlformats.org/officeDocument/2006/relationships/hyperlink" Target="http://hudoc.echr.coe.int/sites/eng/pages/search.aspx?i=001-97979" TargetMode="External"/><Relationship Id="rId1" Type="http://schemas.openxmlformats.org/officeDocument/2006/relationships/slideLayout" Target="../slideLayouts/slideLayout2.xml"/><Relationship Id="rId4" Type="http://schemas.openxmlformats.org/officeDocument/2006/relationships/hyperlink" Target="http://cmiskp.echr.coe.int/tkp197/view.asp?action=html&amp;amp;documentId=699466&amp;amp;portal=hbkm&amp;amp;source=externalbydocnumber&amp;amp;table=F69A27FD8FB86142BF01C1166DEA398649"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cmiskp.echr.coe.int/tkp197/view.asp?action=html&amp;amp;documentId=696402&amp;amp;portal=hbkm&amp;amp;source=externalbydocnumber&amp;amp;table=F69A27FD8FB86142BF01C1166DEA398649" TargetMode="External"/><Relationship Id="rId2" Type="http://schemas.openxmlformats.org/officeDocument/2006/relationships/hyperlink" Target="http://hudoc.echr.coe.int/sites/eng/pages/search.aspx?i=001-109226" TargetMode="External"/><Relationship Id="rId1" Type="http://schemas.openxmlformats.org/officeDocument/2006/relationships/slideLayout" Target="../slideLayouts/slideLayout2.xml"/><Relationship Id="rId4" Type="http://schemas.openxmlformats.org/officeDocument/2006/relationships/hyperlink" Target="http://hudoc.echr.coe.int/sites/eng/pages/search.aspx?i=001-5799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cmiskp.echr.coe.int/tkp197/view.asp?action=html&amp;amp;documentId=793312&amp;amp;portal=hbkm&amp;amp;source=externalbydocnumber&amp;amp;table=F69A27FD8FB86142BF01C1166DEA398649" TargetMode="External"/><Relationship Id="rId2" Type="http://schemas.openxmlformats.org/officeDocument/2006/relationships/hyperlink" Target="http://cmiskp.echr.coe.int/tkp197/view.asp?action=html&amp;amp;documentId=696402&amp;amp;portal=hbkm&amp;amp;source=externalbydocnumber&amp;amp;table=F69A27FD8FB86142BF01C1166DEA39864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hudoc.echr.coe.int/sites/eng/pages/search.aspx?i=001-91403" TargetMode="External"/><Relationship Id="rId2" Type="http://schemas.openxmlformats.org/officeDocument/2006/relationships/hyperlink" Target="http://hudoc.echr.coe.int/sites/eng/pages/search.aspx?i=001-109226" TargetMode="External"/><Relationship Id="rId1" Type="http://schemas.openxmlformats.org/officeDocument/2006/relationships/slideLayout" Target="../slideLayouts/slideLayout2.xml"/><Relationship Id="rId5" Type="http://schemas.openxmlformats.org/officeDocument/2006/relationships/hyperlink" Target="http://hudoc.echr.coe.int/sites/eng/pages/search.aspx?i=001-84709" TargetMode="External"/><Relationship Id="rId4" Type="http://schemas.openxmlformats.org/officeDocument/2006/relationships/hyperlink" Target="http://hudoc.echr.coe.int/sites/eng/pages/search.aspx?i=001-11312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hudoc.echr.coe.int/eng?i=001-10860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cmiskp.echr.coe.int/tkp197/view.asp?action=html&amp;amp;documentId=719308&amp;amp;portal=hbkm&amp;amp;source=externalbydocnumber&amp;amp;table=F69A27FD8FB86142BF01C1166DEA398649"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hudoc.echr.coe.int/sites/eng/pages/search.aspx?i=001-7717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hudoc.echr.coe.int/eng?i=001-5744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hudoc.echr.coe.int/sites/eng/pages/search.aspx?i=001-10922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2869" y="1122998"/>
            <a:ext cx="10499833" cy="3749040"/>
          </a:xfrm>
        </p:spPr>
        <p:txBody>
          <a:bodyPr>
            <a:normAutofit/>
          </a:bodyPr>
          <a:lstStyle/>
          <a:p>
            <a:r>
              <a:rPr lang="en-GB" dirty="0" smtClean="0"/>
              <a:t>A</a:t>
            </a:r>
            <a:r>
              <a:rPr lang="az-Latn-AZ" dirty="0" smtClean="0"/>
              <a:t>zadlıq və toxunulmazlıq hüququ</a:t>
            </a:r>
            <a:br>
              <a:rPr lang="az-Latn-AZ" dirty="0" smtClean="0"/>
            </a:br>
            <a:r>
              <a:rPr lang="az-Latn-AZ" dirty="0" smtClean="0"/>
              <a:t>5-ci Maddəyə əsasən</a:t>
            </a:r>
            <a:br>
              <a:rPr lang="az-Latn-AZ" dirty="0" smtClean="0"/>
            </a:br>
            <a:r>
              <a:rPr lang="en-GB" dirty="0" smtClean="0"/>
              <a:t>(</a:t>
            </a:r>
            <a:r>
              <a:rPr lang="az-Latn-AZ" dirty="0" smtClean="0"/>
              <a:t>ÜMUMİ HİSSƏ</a:t>
            </a:r>
            <a:r>
              <a:rPr lang="en-GB" dirty="0" smtClean="0"/>
              <a:t>)</a:t>
            </a:r>
            <a:endParaRPr lang="en-GB" dirty="0"/>
          </a:p>
        </p:txBody>
      </p:sp>
      <p:sp>
        <p:nvSpPr>
          <p:cNvPr id="3" name="Subtitle 2"/>
          <p:cNvSpPr>
            <a:spLocks noGrp="1"/>
          </p:cNvSpPr>
          <p:nvPr>
            <p:ph type="subTitle" idx="1"/>
          </p:nvPr>
        </p:nvSpPr>
        <p:spPr>
          <a:xfrm>
            <a:off x="1524000" y="4804012"/>
            <a:ext cx="9144000" cy="896701"/>
          </a:xfrm>
        </p:spPr>
        <p:txBody>
          <a:bodyPr>
            <a:normAutofit/>
          </a:bodyPr>
          <a:lstStyle/>
          <a:p>
            <a:pPr algn="r"/>
            <a:r>
              <a:rPr lang="en-GB" b="1" dirty="0" smtClean="0"/>
              <a:t> </a:t>
            </a:r>
            <a:r>
              <a:rPr lang="en-GB" b="1" dirty="0" err="1" smtClean="0"/>
              <a:t>Lilian</a:t>
            </a:r>
            <a:r>
              <a:rPr lang="en-GB" b="1" dirty="0" smtClean="0"/>
              <a:t> </a:t>
            </a:r>
            <a:r>
              <a:rPr lang="en-GB" b="1" dirty="0" smtClean="0"/>
              <a:t>APOSTOL</a:t>
            </a:r>
          </a:p>
          <a:p>
            <a:pPr algn="r"/>
            <a:r>
              <a:rPr lang="en-GB" b="1" dirty="0" smtClean="0"/>
              <a:t>2017</a:t>
            </a:r>
            <a:endParaRPr lang="en-GB" b="1" dirty="0"/>
          </a:p>
        </p:txBody>
      </p:sp>
    </p:spTree>
    <p:extLst>
      <p:ext uri="{BB962C8B-B14F-4D97-AF65-F5344CB8AC3E}">
        <p14:creationId xmlns:p14="http://schemas.microsoft.com/office/powerpoint/2010/main" xmlns="" val="2234562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Azadlığın məhdudlaşdırılmasına dair </a:t>
            </a:r>
            <a:r>
              <a:rPr lang="en-US" dirty="0" smtClean="0"/>
              <a:t>(</a:t>
            </a:r>
            <a:r>
              <a:rPr lang="az-Latn-AZ" dirty="0" smtClean="0"/>
              <a:t>4 saylı Protokolun 2-ci Maddəsi</a:t>
            </a:r>
            <a:r>
              <a:rPr lang="en-US" dirty="0" smtClean="0"/>
              <a:t>)</a:t>
            </a:r>
            <a:endParaRPr lang="en-GB" dirty="0"/>
          </a:p>
        </p:txBody>
      </p:sp>
      <p:sp>
        <p:nvSpPr>
          <p:cNvPr id="3" name="Content Placeholder 2"/>
          <p:cNvSpPr>
            <a:spLocks noGrp="1"/>
          </p:cNvSpPr>
          <p:nvPr>
            <p:ph idx="1"/>
          </p:nvPr>
        </p:nvSpPr>
        <p:spPr>
          <a:xfrm>
            <a:off x="731520" y="1690688"/>
            <a:ext cx="10241280" cy="4910137"/>
          </a:xfrm>
        </p:spPr>
        <p:txBody>
          <a:bodyPr>
            <a:normAutofit fontScale="92500"/>
          </a:bodyPr>
          <a:lstStyle/>
          <a:p>
            <a:pPr lvl="0"/>
            <a:r>
              <a:rPr lang="az-Latn-AZ" dirty="0" smtClean="0"/>
              <a:t>Məhkəmə qeyd edir ki, azadlıqdan məhrum edilmə və azadlığın məhdudlaşdırılması arasında </a:t>
            </a:r>
            <a:r>
              <a:rPr lang="az-Latn-AZ" dirty="0"/>
              <a:t>fərq </a:t>
            </a:r>
            <a:r>
              <a:rPr lang="az-Latn-AZ" b="1" u="sng" dirty="0"/>
              <a:t>təbiət</a:t>
            </a:r>
            <a:r>
              <a:rPr lang="az-Latn-AZ" u="sng" dirty="0"/>
              <a:t> və </a:t>
            </a:r>
            <a:r>
              <a:rPr lang="az-Latn-AZ" u="sng" dirty="0" smtClean="0"/>
              <a:t>ya </a:t>
            </a:r>
            <a:r>
              <a:rPr lang="az-Latn-AZ" b="1" u="sng" dirty="0" smtClean="0"/>
              <a:t>mahiyyətlə deyil</a:t>
            </a:r>
            <a:r>
              <a:rPr lang="az-Latn-AZ" dirty="0" smtClean="0"/>
              <a:t>, sadəcə </a:t>
            </a:r>
            <a:r>
              <a:rPr lang="az-Latn-AZ" b="1" dirty="0" smtClean="0"/>
              <a:t>dərəcə</a:t>
            </a:r>
            <a:r>
              <a:rPr lang="az-Latn-AZ" dirty="0" smtClean="0"/>
              <a:t> və ya i</a:t>
            </a:r>
            <a:r>
              <a:rPr lang="az-Latn-AZ" b="1" dirty="0" smtClean="0"/>
              <a:t>ntensivliklə </a:t>
            </a:r>
            <a:r>
              <a:rPr lang="az-Latn-AZ" dirty="0" smtClean="0"/>
              <a:t>bağlıdır.</a:t>
            </a:r>
          </a:p>
          <a:p>
            <a:pPr lvl="1"/>
            <a:r>
              <a:rPr lang="az-Latn-AZ" i="1" dirty="0" smtClean="0"/>
              <a:t>Məhkəmə qarşısına çıxanlar tərəfindən qeyd </a:t>
            </a:r>
            <a:r>
              <a:rPr lang="az-Latn-AZ" i="1" dirty="0"/>
              <a:t>edildiyi kimi, bu bənd </a:t>
            </a:r>
            <a:r>
              <a:rPr lang="az-Latn-AZ" i="1" dirty="0" smtClean="0"/>
              <a:t>hərəkət etmə ilə </a:t>
            </a:r>
            <a:r>
              <a:rPr lang="az-Latn-AZ" i="1" dirty="0"/>
              <a:t>bağlı </a:t>
            </a:r>
            <a:r>
              <a:rPr lang="az-Latn-AZ" i="1" dirty="0" smtClean="0"/>
              <a:t>məhdudiyyətlərlə aid deyil</a:t>
            </a:r>
            <a:r>
              <a:rPr lang="az-Latn-AZ" i="1" dirty="0"/>
              <a:t>; bu məhdudiyyətlər 4 saylı Protokolun 2-ci </a:t>
            </a:r>
            <a:r>
              <a:rPr lang="az-Latn-AZ" i="1" dirty="0" smtClean="0"/>
              <a:t>Maddəsi tərəfindən idarə edilir...Kiminsə </a:t>
            </a:r>
            <a:r>
              <a:rPr lang="en-GB" i="1" dirty="0" smtClean="0"/>
              <a:t>"</a:t>
            </a:r>
            <a:r>
              <a:rPr lang="az-Latn-AZ" i="1" dirty="0" smtClean="0"/>
              <a:t>azadlıqdan məhrum edilməsi</a:t>
            </a:r>
            <a:r>
              <a:rPr lang="en-GB" i="1" dirty="0" smtClean="0"/>
              <a:t>" </a:t>
            </a:r>
            <a:r>
              <a:rPr lang="az-Latn-AZ" i="1" dirty="0" smtClean="0"/>
              <a:t> 5-ci Maddə çərçivəsində baş verdiyini müəyyən etmək üçün başlanğıc nöqtə onun konkret vəziyyəti olmalidır və sözügedən tədbirin  </a:t>
            </a:r>
            <a:r>
              <a:rPr lang="az-Latn-AZ" i="1" dirty="0"/>
              <a:t>tətbiq </a:t>
            </a:r>
            <a:r>
              <a:rPr lang="az-Latn-AZ" i="1" dirty="0" smtClean="0"/>
              <a:t>olunma növü, müddəti, təsiri və qaydası kimi müxtəlif meyarlar nəzərə alınmalıdır... </a:t>
            </a:r>
            <a:endParaRPr lang="az-Latn-AZ" i="1" dirty="0"/>
          </a:p>
          <a:p>
            <a:pPr lvl="1"/>
            <a:r>
              <a:rPr lang="az-Latn-AZ" i="1" dirty="0" smtClean="0"/>
              <a:t>Azadlıqdan </a:t>
            </a:r>
            <a:r>
              <a:rPr lang="az-Latn-AZ" i="1" dirty="0"/>
              <a:t>məhrum edilmə və azadlığın məhdudlaşdırılması arasında fərq təbiət və ya mahiyyətlə deyil, sadəcə dərəcə və ya intensivliklə bağlıdır</a:t>
            </a:r>
            <a:r>
              <a:rPr lang="az-Latn-AZ" i="1" dirty="0" smtClean="0"/>
              <a:t>. Bu və ya digər kateqoriyalarda təsnifat prosesi  bəzən asan olmur, çünki bəzi sərhədyanı işlər sadəcə rəy məsələsidir, məhkəmə seçim etməkdən yayına bilməz, çünki 5-ci Maddənin tətbiq edilib edilməməsi  ondan asılıdır</a:t>
            </a:r>
            <a:r>
              <a:rPr lang="en-GB" i="1" dirty="0" smtClean="0"/>
              <a:t>. (</a:t>
            </a:r>
            <a:r>
              <a:rPr lang="en-GB" i="1" u="sng" dirty="0" err="1" smtClean="0">
                <a:hlinkClick r:id="rId2"/>
              </a:rPr>
              <a:t>Guzzardi</a:t>
            </a:r>
            <a:r>
              <a:rPr lang="en-GB" i="1" u="sng" dirty="0" smtClean="0">
                <a:hlinkClick r:id="rId2"/>
              </a:rPr>
              <a:t> </a:t>
            </a:r>
            <a:r>
              <a:rPr lang="az-Latn-AZ" i="1" u="sng" dirty="0" smtClean="0">
                <a:hlinkClick r:id="rId2"/>
              </a:rPr>
              <a:t>İtaliyaya qarşı</a:t>
            </a:r>
            <a:r>
              <a:rPr lang="en-GB" i="1" dirty="0" smtClean="0"/>
              <a:t>, §§ 92- 93)</a:t>
            </a:r>
            <a:endParaRPr lang="en-GB" i="1" dirty="0"/>
          </a:p>
        </p:txBody>
      </p:sp>
    </p:spTree>
    <p:extLst>
      <p:ext uri="{BB962C8B-B14F-4D97-AF65-F5344CB8AC3E}">
        <p14:creationId xmlns:p14="http://schemas.microsoft.com/office/powerpoint/2010/main" xmlns="" val="249230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Azadlıqdan məhrum edilməni təşkil edən elementlər </a:t>
            </a:r>
            <a:r>
              <a:rPr lang="en-US" dirty="0" smtClean="0"/>
              <a:t>(</a:t>
            </a:r>
            <a:r>
              <a:rPr lang="az-Latn-AZ" dirty="0" smtClean="0"/>
              <a:t>ümumi yanaşma</a:t>
            </a:r>
            <a:r>
              <a:rPr lang="en-US" dirty="0" smtClean="0"/>
              <a:t>)</a:t>
            </a:r>
            <a:endParaRPr lang="en-GB" dirty="0"/>
          </a:p>
        </p:txBody>
      </p:sp>
      <p:sp>
        <p:nvSpPr>
          <p:cNvPr id="3" name="Content Placeholder 2"/>
          <p:cNvSpPr>
            <a:spLocks noGrp="1"/>
          </p:cNvSpPr>
          <p:nvPr>
            <p:ph idx="1"/>
          </p:nvPr>
        </p:nvSpPr>
        <p:spPr/>
        <p:txBody>
          <a:bodyPr>
            <a:normAutofit lnSpcReduction="10000"/>
          </a:bodyPr>
          <a:lstStyle/>
          <a:p>
            <a:pPr lvl="0"/>
            <a:r>
              <a:rPr lang="az-Latn-AZ" dirty="0" smtClean="0"/>
              <a:t>Vəziyyət haqqında şikayətin 5-ci Maddə daxilində </a:t>
            </a:r>
            <a:r>
              <a:rPr lang="en-GB" dirty="0" smtClean="0"/>
              <a:t>“</a:t>
            </a:r>
            <a:r>
              <a:rPr lang="az-Latn-AZ" dirty="0" smtClean="0"/>
              <a:t>azadlıqdan məhrumetmə</a:t>
            </a:r>
            <a:r>
              <a:rPr lang="en-GB" dirty="0" smtClean="0"/>
              <a:t>”</a:t>
            </a:r>
            <a:r>
              <a:rPr lang="az-Latn-AZ" dirty="0" smtClean="0"/>
              <a:t>yə </a:t>
            </a:r>
            <a:r>
              <a:rPr lang="en-GB" dirty="0" smtClean="0"/>
              <a:t> </a:t>
            </a:r>
            <a:r>
              <a:rPr lang="az-Latn-AZ" dirty="0" smtClean="0"/>
              <a:t>daxil olub olmamasını müəyyənləşdirmək üçün məhkəmə bir sıra meyarlardan istifadə edir</a:t>
            </a:r>
            <a:r>
              <a:rPr lang="en-GB" dirty="0" smtClean="0"/>
              <a:t>. </a:t>
            </a:r>
            <a:r>
              <a:rPr lang="az-Latn-AZ" dirty="0" smtClean="0"/>
              <a:t>Be meyarlara daxildir</a:t>
            </a:r>
            <a:r>
              <a:rPr lang="en-GB" dirty="0" smtClean="0"/>
              <a:t>:</a:t>
            </a:r>
          </a:p>
          <a:p>
            <a:pPr lvl="1"/>
            <a:r>
              <a:rPr lang="az-Latn-AZ" b="1" dirty="0"/>
              <a:t>ə</a:t>
            </a:r>
            <a:r>
              <a:rPr lang="az-Latn-AZ" b="1" dirty="0" smtClean="0"/>
              <a:t>rizəçinin konkret vəziyyəti </a:t>
            </a:r>
            <a:r>
              <a:rPr lang="en-GB" dirty="0" smtClean="0"/>
              <a:t> </a:t>
            </a:r>
            <a:endParaRPr lang="en-GB" dirty="0"/>
          </a:p>
          <a:p>
            <a:pPr lvl="1"/>
            <a:r>
              <a:rPr lang="az-Latn-AZ" b="1" dirty="0" smtClean="0"/>
              <a:t>növü</a:t>
            </a:r>
            <a:r>
              <a:rPr lang="en-GB" dirty="0" smtClean="0"/>
              <a:t>, </a:t>
            </a:r>
            <a:endParaRPr lang="en-GB" dirty="0"/>
          </a:p>
          <a:p>
            <a:pPr lvl="1"/>
            <a:r>
              <a:rPr lang="az-Latn-AZ" b="1" dirty="0"/>
              <a:t>m</a:t>
            </a:r>
            <a:r>
              <a:rPr lang="az-Latn-AZ" b="1" dirty="0" smtClean="0"/>
              <a:t>üddəti</a:t>
            </a:r>
            <a:r>
              <a:rPr lang="en-GB" dirty="0" smtClean="0"/>
              <a:t>, </a:t>
            </a:r>
            <a:endParaRPr lang="en-GB" dirty="0"/>
          </a:p>
          <a:p>
            <a:pPr lvl="1"/>
            <a:r>
              <a:rPr lang="az-Latn-AZ" b="1" dirty="0"/>
              <a:t>t</a:t>
            </a:r>
            <a:r>
              <a:rPr lang="az-Latn-AZ" b="1" dirty="0" smtClean="0"/>
              <a:t>əsiri </a:t>
            </a:r>
            <a:r>
              <a:rPr lang="az-Latn-AZ" dirty="0" smtClean="0"/>
              <a:t>və</a:t>
            </a:r>
            <a:r>
              <a:rPr lang="en-GB" dirty="0" smtClean="0"/>
              <a:t> </a:t>
            </a:r>
            <a:endParaRPr lang="en-GB" dirty="0"/>
          </a:p>
          <a:p>
            <a:pPr lvl="1">
              <a:lnSpc>
                <a:spcPct val="100000"/>
              </a:lnSpc>
            </a:pPr>
            <a:r>
              <a:rPr lang="az-Latn-AZ" dirty="0"/>
              <a:t>sözügedən tədbirin  </a:t>
            </a:r>
            <a:r>
              <a:rPr lang="az-Latn-AZ" b="1" dirty="0"/>
              <a:t>icra qaydası</a:t>
            </a:r>
            <a:r>
              <a:rPr lang="en-GB" b="1" dirty="0"/>
              <a:t>. </a:t>
            </a:r>
          </a:p>
          <a:p>
            <a:pPr lvl="2"/>
            <a:r>
              <a:rPr lang="az-Latn-AZ" i="1" dirty="0"/>
              <a:t>Kiminsə </a:t>
            </a:r>
            <a:r>
              <a:rPr lang="en-GB" i="1" dirty="0"/>
              <a:t>"</a:t>
            </a:r>
            <a:r>
              <a:rPr lang="az-Latn-AZ" i="1" dirty="0"/>
              <a:t>azadlıqdan məhrum edilməsi</a:t>
            </a:r>
            <a:r>
              <a:rPr lang="en-GB" i="1" dirty="0"/>
              <a:t>" </a:t>
            </a:r>
            <a:r>
              <a:rPr lang="az-Latn-AZ" i="1" dirty="0"/>
              <a:t> 5-ci Maddə çərçivəsində baş verdiyini müəyyən etmək üçün başlanğıc nöqtə onun konkret vəziyyəti olmalidır və sözügedən tədbirin  tətbiq olunma növü, müddəti, təsiri və qaydası kimi müxtəlif meyarlar nəzərə alınmalıdır </a:t>
            </a:r>
            <a:endParaRPr lang="az-Latn-AZ" i="1" dirty="0" smtClean="0"/>
          </a:p>
          <a:p>
            <a:pPr marL="914400" lvl="2" indent="0">
              <a:buNone/>
            </a:pPr>
            <a:r>
              <a:rPr lang="en-GB" i="1" dirty="0" smtClean="0"/>
              <a:t>( </a:t>
            </a:r>
            <a:r>
              <a:rPr lang="en-GB" i="1" u="sng" dirty="0" err="1">
                <a:hlinkClick r:id="rId3"/>
              </a:rPr>
              <a:t>Medvedyev</a:t>
            </a:r>
            <a:r>
              <a:rPr lang="en-GB" i="1" u="sng" dirty="0">
                <a:hlinkClick r:id="rId3"/>
              </a:rPr>
              <a:t> </a:t>
            </a:r>
            <a:r>
              <a:rPr lang="az-Latn-AZ" i="1" u="sng" dirty="0" smtClean="0">
                <a:hlinkClick r:id="rId3"/>
              </a:rPr>
              <a:t>və digərləri Fransaya qarşı</a:t>
            </a:r>
            <a:r>
              <a:rPr lang="en-GB" i="1" dirty="0" smtClean="0"/>
              <a:t>, </a:t>
            </a:r>
            <a:r>
              <a:rPr lang="en-GB" i="1" dirty="0"/>
              <a:t>§ 73)</a:t>
            </a:r>
          </a:p>
        </p:txBody>
      </p:sp>
    </p:spTree>
    <p:extLst>
      <p:ext uri="{BB962C8B-B14F-4D97-AF65-F5344CB8AC3E}">
        <p14:creationId xmlns:p14="http://schemas.microsoft.com/office/powerpoint/2010/main" xmlns="" val="1997803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Azadlıqdan məhrum edilməni təşkil edən elementlər </a:t>
            </a:r>
            <a:r>
              <a:rPr lang="en-US" dirty="0"/>
              <a:t>(</a:t>
            </a:r>
            <a:r>
              <a:rPr lang="az-Latn-AZ" dirty="0"/>
              <a:t>ümumi yanaşma</a:t>
            </a:r>
            <a:r>
              <a:rPr lang="en-US" dirty="0"/>
              <a:t>)</a:t>
            </a:r>
            <a:endParaRPr lang="en-GB" dirty="0"/>
          </a:p>
        </p:txBody>
      </p:sp>
      <p:sp>
        <p:nvSpPr>
          <p:cNvPr id="3" name="Content Placeholder 2"/>
          <p:cNvSpPr>
            <a:spLocks noGrp="1"/>
          </p:cNvSpPr>
          <p:nvPr>
            <p:ph idx="1"/>
          </p:nvPr>
        </p:nvSpPr>
        <p:spPr/>
        <p:txBody>
          <a:bodyPr>
            <a:normAutofit/>
          </a:bodyPr>
          <a:lstStyle/>
          <a:p>
            <a:pPr lvl="0"/>
            <a:r>
              <a:rPr lang="az-Latn-AZ" dirty="0" smtClean="0"/>
              <a:t>Bütün meyarlar </a:t>
            </a:r>
            <a:r>
              <a:rPr lang="az-Latn-AZ" b="1" dirty="0" smtClean="0"/>
              <a:t>obyektiv</a:t>
            </a:r>
            <a:r>
              <a:rPr lang="az-Latn-AZ" dirty="0" smtClean="0"/>
              <a:t> və </a:t>
            </a:r>
            <a:r>
              <a:rPr lang="az-Latn-AZ" b="1" dirty="0" smtClean="0"/>
              <a:t>subyektiv</a:t>
            </a:r>
            <a:r>
              <a:rPr lang="az-Latn-AZ" dirty="0" smtClean="0"/>
              <a:t> olaraq təsnif olunur</a:t>
            </a:r>
            <a:r>
              <a:rPr lang="en-GB" dirty="0" smtClean="0"/>
              <a:t>; </a:t>
            </a:r>
            <a:r>
              <a:rPr lang="az-Latn-AZ" dirty="0" smtClean="0"/>
              <a:t>ona görə də azadlıqdan məhrum edilməni qiymətləndirmək üçün iki növ element müvafiqdir</a:t>
            </a:r>
            <a:r>
              <a:rPr lang="en-GB" dirty="0" smtClean="0"/>
              <a:t>:</a:t>
            </a:r>
            <a:endParaRPr lang="en-GB" dirty="0"/>
          </a:p>
          <a:p>
            <a:pPr lvl="1"/>
            <a:r>
              <a:rPr lang="az-Latn-AZ" i="1" dirty="0" smtClean="0"/>
              <a:t>obyektiv element-</a:t>
            </a:r>
            <a:r>
              <a:rPr lang="de-DE" dirty="0" err="1" smtClean="0"/>
              <a:t>hər</a:t>
            </a:r>
            <a:r>
              <a:rPr lang="de-DE" dirty="0" smtClean="0"/>
              <a:t> </a:t>
            </a:r>
            <a:r>
              <a:rPr lang="de-DE" dirty="0" err="1"/>
              <a:t>hansı</a:t>
            </a:r>
            <a:r>
              <a:rPr lang="de-DE" dirty="0"/>
              <a:t> </a:t>
            </a:r>
            <a:r>
              <a:rPr lang="de-DE" dirty="0" err="1"/>
              <a:t>şəxsin</a:t>
            </a:r>
            <a:r>
              <a:rPr lang="de-DE" dirty="0"/>
              <a:t> </a:t>
            </a:r>
            <a:r>
              <a:rPr lang="de-DE" dirty="0" err="1"/>
              <a:t>əhəmiyyətli</a:t>
            </a:r>
            <a:r>
              <a:rPr lang="de-DE" dirty="0"/>
              <a:t> </a:t>
            </a:r>
            <a:r>
              <a:rPr lang="de-DE" dirty="0" err="1"/>
              <a:t>müddət</a:t>
            </a:r>
            <a:r>
              <a:rPr lang="de-DE" dirty="0"/>
              <a:t> </a:t>
            </a:r>
            <a:r>
              <a:rPr lang="de-DE" dirty="0" err="1"/>
              <a:t>ərzində</a:t>
            </a:r>
            <a:r>
              <a:rPr lang="de-DE" dirty="0"/>
              <a:t> </a:t>
            </a:r>
            <a:r>
              <a:rPr lang="de-DE" dirty="0" err="1"/>
              <a:t>müəyyən</a:t>
            </a:r>
            <a:r>
              <a:rPr lang="de-DE" dirty="0"/>
              <a:t> </a:t>
            </a:r>
            <a:r>
              <a:rPr lang="de-DE" dirty="0" err="1"/>
              <a:t>qapalı</a:t>
            </a:r>
            <a:r>
              <a:rPr lang="de-DE" dirty="0"/>
              <a:t> </a:t>
            </a:r>
            <a:r>
              <a:rPr lang="de-DE" dirty="0" err="1"/>
              <a:t>sahədə</a:t>
            </a:r>
            <a:r>
              <a:rPr lang="de-DE" dirty="0"/>
              <a:t> </a:t>
            </a:r>
            <a:r>
              <a:rPr lang="de-DE" dirty="0" err="1"/>
              <a:t>həbs</a:t>
            </a:r>
            <a:r>
              <a:rPr lang="de-DE" dirty="0"/>
              <a:t> </a:t>
            </a:r>
            <a:r>
              <a:rPr lang="de-DE" dirty="0" err="1"/>
              <a:t>altında</a:t>
            </a:r>
            <a:r>
              <a:rPr lang="de-DE" dirty="0"/>
              <a:t> </a:t>
            </a:r>
            <a:r>
              <a:rPr lang="de-DE" dirty="0" err="1" smtClean="0"/>
              <a:t>saxlanması</a:t>
            </a:r>
            <a:r>
              <a:rPr lang="en-GB" dirty="0" smtClean="0"/>
              <a:t>,</a:t>
            </a:r>
            <a:endParaRPr lang="en-GB" dirty="0"/>
          </a:p>
          <a:p>
            <a:pPr lvl="1"/>
            <a:r>
              <a:rPr lang="az-Latn-AZ" i="1" dirty="0" smtClean="0"/>
              <a:t>subyektiv</a:t>
            </a:r>
            <a:r>
              <a:rPr lang="en-GB" i="1" dirty="0" smtClean="0"/>
              <a:t> element</a:t>
            </a:r>
            <a:r>
              <a:rPr lang="az-Latn-AZ" i="1" dirty="0" smtClean="0"/>
              <a:t>-</a:t>
            </a:r>
            <a:r>
              <a:rPr lang="en-GB" i="1" dirty="0" smtClean="0"/>
              <a:t> </a:t>
            </a:r>
            <a:r>
              <a:rPr lang="de-DE" dirty="0" err="1" smtClean="0"/>
              <a:t>həmin</a:t>
            </a:r>
            <a:r>
              <a:rPr lang="de-DE" dirty="0" smtClean="0"/>
              <a:t> </a:t>
            </a:r>
            <a:r>
              <a:rPr lang="de-DE" dirty="0" err="1"/>
              <a:t>şəxsin</a:t>
            </a:r>
            <a:r>
              <a:rPr lang="de-DE" dirty="0"/>
              <a:t> </a:t>
            </a:r>
            <a:r>
              <a:rPr lang="de-DE" dirty="0" err="1"/>
              <a:t>sözügedən</a:t>
            </a:r>
            <a:r>
              <a:rPr lang="de-DE" dirty="0"/>
              <a:t> </a:t>
            </a:r>
            <a:r>
              <a:rPr lang="de-DE" dirty="0" err="1"/>
              <a:t>azadlıqdan</a:t>
            </a:r>
            <a:r>
              <a:rPr lang="de-DE" dirty="0"/>
              <a:t> </a:t>
            </a:r>
            <a:r>
              <a:rPr lang="de-DE" dirty="0" err="1"/>
              <a:t>məhrum</a:t>
            </a:r>
            <a:r>
              <a:rPr lang="de-DE" dirty="0"/>
              <a:t> </a:t>
            </a:r>
            <a:r>
              <a:rPr lang="de-DE" dirty="0" err="1"/>
              <a:t>edilməyə</a:t>
            </a:r>
            <a:r>
              <a:rPr lang="de-DE" dirty="0"/>
              <a:t> </a:t>
            </a:r>
            <a:r>
              <a:rPr lang="de-DE" dirty="0" err="1"/>
              <a:t>qanuni</a:t>
            </a:r>
            <a:r>
              <a:rPr lang="de-DE" dirty="0"/>
              <a:t> </a:t>
            </a:r>
            <a:r>
              <a:rPr lang="de-DE" dirty="0" err="1"/>
              <a:t>razılıq</a:t>
            </a:r>
            <a:r>
              <a:rPr lang="de-DE" dirty="0"/>
              <a:t> </a:t>
            </a:r>
            <a:r>
              <a:rPr lang="de-DE" dirty="0" err="1" smtClean="0"/>
              <a:t>verməməsi</a:t>
            </a:r>
            <a:r>
              <a:rPr lang="az-Latn-AZ" dirty="0" smtClean="0"/>
              <a:t>dir.</a:t>
            </a:r>
            <a:endParaRPr lang="en-GB" dirty="0" smtClean="0"/>
          </a:p>
          <a:p>
            <a:pPr lvl="2"/>
            <a:r>
              <a:rPr lang="en-GB" i="1" dirty="0" smtClean="0"/>
              <a:t>… </a:t>
            </a:r>
            <a:r>
              <a:rPr lang="de-DE" i="1" dirty="0"/>
              <a:t>5-ci </a:t>
            </a:r>
            <a:r>
              <a:rPr lang="de-DE" i="1" dirty="0" err="1"/>
              <a:t>maddənin</a:t>
            </a:r>
            <a:r>
              <a:rPr lang="de-DE" i="1" dirty="0"/>
              <a:t> 1-ci </a:t>
            </a:r>
            <a:r>
              <a:rPr lang="de-DE" i="1" dirty="0" err="1"/>
              <a:t>bəndi</a:t>
            </a:r>
            <a:r>
              <a:rPr lang="de-DE" i="1" dirty="0"/>
              <a:t> </a:t>
            </a:r>
            <a:r>
              <a:rPr lang="de-DE" i="1" dirty="0" err="1"/>
              <a:t>çərçivəsində</a:t>
            </a:r>
            <a:r>
              <a:rPr lang="de-DE" i="1" dirty="0"/>
              <a:t> </a:t>
            </a:r>
            <a:r>
              <a:rPr lang="de-DE" i="1" dirty="0" err="1"/>
              <a:t>azadlıqdan</a:t>
            </a:r>
            <a:r>
              <a:rPr lang="de-DE" i="1" dirty="0"/>
              <a:t> </a:t>
            </a:r>
            <a:r>
              <a:rPr lang="de-DE" i="1" dirty="0" err="1"/>
              <a:t>məhrum</a:t>
            </a:r>
            <a:r>
              <a:rPr lang="de-DE" i="1" dirty="0"/>
              <a:t> </a:t>
            </a:r>
            <a:r>
              <a:rPr lang="de-DE" i="1" dirty="0" err="1"/>
              <a:t>etmə</a:t>
            </a:r>
            <a:r>
              <a:rPr lang="de-DE" i="1" dirty="0"/>
              <a:t> </a:t>
            </a:r>
            <a:r>
              <a:rPr lang="de-DE" i="1" dirty="0" err="1"/>
              <a:t>anlayışına</a:t>
            </a:r>
            <a:r>
              <a:rPr lang="de-DE" i="1" dirty="0"/>
              <a:t> </a:t>
            </a:r>
            <a:r>
              <a:rPr lang="az-Latn-AZ" i="1" dirty="0"/>
              <a:t> yalnız </a:t>
            </a:r>
            <a:r>
              <a:rPr lang="de-DE" i="1" dirty="0" err="1"/>
              <a:t>hər</a:t>
            </a:r>
            <a:r>
              <a:rPr lang="de-DE" i="1" dirty="0"/>
              <a:t> </a:t>
            </a:r>
            <a:r>
              <a:rPr lang="de-DE" i="1" dirty="0" err="1"/>
              <a:t>hansı</a:t>
            </a:r>
            <a:r>
              <a:rPr lang="de-DE" i="1" dirty="0"/>
              <a:t> </a:t>
            </a:r>
            <a:r>
              <a:rPr lang="de-DE" i="1" dirty="0" err="1"/>
              <a:t>şəxsin</a:t>
            </a:r>
            <a:r>
              <a:rPr lang="de-DE" i="1" dirty="0"/>
              <a:t> </a:t>
            </a:r>
            <a:r>
              <a:rPr lang="de-DE" i="1" dirty="0" err="1"/>
              <a:t>əhəmiyyətli</a:t>
            </a:r>
            <a:r>
              <a:rPr lang="de-DE" i="1" dirty="0"/>
              <a:t> </a:t>
            </a:r>
            <a:r>
              <a:rPr lang="de-DE" i="1" dirty="0" err="1"/>
              <a:t>müddət</a:t>
            </a:r>
            <a:r>
              <a:rPr lang="de-DE" i="1" dirty="0"/>
              <a:t> </a:t>
            </a:r>
            <a:r>
              <a:rPr lang="de-DE" i="1" dirty="0" err="1"/>
              <a:t>ərzində</a:t>
            </a:r>
            <a:r>
              <a:rPr lang="de-DE" i="1" dirty="0"/>
              <a:t> </a:t>
            </a:r>
            <a:r>
              <a:rPr lang="de-DE" i="1" dirty="0" err="1"/>
              <a:t>müəyyən</a:t>
            </a:r>
            <a:r>
              <a:rPr lang="de-DE" i="1" dirty="0"/>
              <a:t> </a:t>
            </a:r>
            <a:r>
              <a:rPr lang="de-DE" i="1" dirty="0" err="1"/>
              <a:t>qapalı</a:t>
            </a:r>
            <a:r>
              <a:rPr lang="de-DE" i="1" dirty="0"/>
              <a:t> </a:t>
            </a:r>
            <a:r>
              <a:rPr lang="de-DE" i="1" dirty="0" err="1"/>
              <a:t>sahədə</a:t>
            </a:r>
            <a:r>
              <a:rPr lang="de-DE" i="1" dirty="0"/>
              <a:t> </a:t>
            </a:r>
            <a:r>
              <a:rPr lang="de-DE" i="1" dirty="0" err="1"/>
              <a:t>həbs</a:t>
            </a:r>
            <a:r>
              <a:rPr lang="de-DE" i="1" dirty="0"/>
              <a:t> </a:t>
            </a:r>
            <a:r>
              <a:rPr lang="de-DE" i="1" dirty="0" err="1"/>
              <a:t>altında</a:t>
            </a:r>
            <a:r>
              <a:rPr lang="de-DE" i="1" dirty="0"/>
              <a:t> </a:t>
            </a:r>
            <a:r>
              <a:rPr lang="de-DE" i="1" dirty="0" err="1"/>
              <a:t>saxlanması</a:t>
            </a:r>
            <a:r>
              <a:rPr lang="az-Latn-AZ" i="1" dirty="0"/>
              <a:t>nın obyektiv elementi daxil deyil</a:t>
            </a:r>
            <a:r>
              <a:rPr lang="en-GB" i="1" dirty="0"/>
              <a:t>. </a:t>
            </a:r>
            <a:r>
              <a:rPr lang="az-Latn-AZ" i="1" dirty="0"/>
              <a:t>Şəxs yalnız, əlavə subyektiv element kimi, </a:t>
            </a:r>
            <a:r>
              <a:rPr lang="de-DE" i="1" dirty="0" err="1"/>
              <a:t>sözügedən</a:t>
            </a:r>
            <a:r>
              <a:rPr lang="de-DE" i="1" dirty="0"/>
              <a:t> </a:t>
            </a:r>
            <a:r>
              <a:rPr lang="de-DE" i="1" dirty="0" err="1"/>
              <a:t>azadlıqdan</a:t>
            </a:r>
            <a:r>
              <a:rPr lang="de-DE" i="1" dirty="0"/>
              <a:t> </a:t>
            </a:r>
            <a:r>
              <a:rPr lang="de-DE" i="1" dirty="0" err="1"/>
              <a:t>məhrum</a:t>
            </a:r>
            <a:r>
              <a:rPr lang="de-DE" i="1" dirty="0"/>
              <a:t> </a:t>
            </a:r>
            <a:r>
              <a:rPr lang="de-DE" i="1" dirty="0" err="1"/>
              <a:t>edilməyə</a:t>
            </a:r>
            <a:r>
              <a:rPr lang="de-DE" i="1" dirty="0"/>
              <a:t> </a:t>
            </a:r>
            <a:r>
              <a:rPr lang="de-DE" i="1" dirty="0" err="1"/>
              <a:t>qanuni</a:t>
            </a:r>
            <a:r>
              <a:rPr lang="de-DE" i="1" dirty="0"/>
              <a:t> </a:t>
            </a:r>
            <a:r>
              <a:rPr lang="de-DE" i="1" dirty="0" err="1"/>
              <a:t>razılıq</a:t>
            </a:r>
            <a:r>
              <a:rPr lang="de-DE" i="1" dirty="0"/>
              <a:t> </a:t>
            </a:r>
            <a:r>
              <a:rPr lang="de-DE" i="1" dirty="0" err="1"/>
              <a:t>verməmə</a:t>
            </a:r>
            <a:r>
              <a:rPr lang="az-Latn-AZ" i="1" dirty="0"/>
              <a:t>diyi halda azadlıqdan məhrum edilmiş sayılır. </a:t>
            </a:r>
            <a:r>
              <a:rPr lang="en-GB" i="1" dirty="0" smtClean="0"/>
              <a:t>(</a:t>
            </a:r>
            <a:r>
              <a:rPr lang="en-GB" i="1" dirty="0" err="1" smtClean="0">
                <a:hlinkClick r:id="rId3"/>
              </a:rPr>
              <a:t>Storck</a:t>
            </a:r>
            <a:r>
              <a:rPr lang="en-GB" i="1" dirty="0" smtClean="0">
                <a:hlinkClick r:id="rId3"/>
              </a:rPr>
              <a:t> </a:t>
            </a:r>
            <a:r>
              <a:rPr lang="az-Latn-AZ" i="1" dirty="0" smtClean="0">
                <a:hlinkClick r:id="rId3"/>
              </a:rPr>
              <a:t>Almaniyaya qarşı</a:t>
            </a:r>
            <a:r>
              <a:rPr lang="en-GB" i="1" dirty="0" smtClean="0">
                <a:hlinkClick r:id="rId3"/>
              </a:rPr>
              <a:t>,</a:t>
            </a:r>
            <a:r>
              <a:rPr lang="en-GB" i="1" dirty="0" smtClean="0"/>
              <a:t> § 74)</a:t>
            </a:r>
          </a:p>
          <a:p>
            <a:pPr lvl="2"/>
            <a:endParaRPr lang="en-GB" i="1" dirty="0"/>
          </a:p>
        </p:txBody>
      </p:sp>
    </p:spTree>
    <p:extLst>
      <p:ext uri="{BB962C8B-B14F-4D97-AF65-F5344CB8AC3E}">
        <p14:creationId xmlns:p14="http://schemas.microsoft.com/office/powerpoint/2010/main" xmlns="" val="2714863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err="1" smtClean="0"/>
              <a:t>H</a:t>
            </a:r>
            <a:r>
              <a:rPr lang="de-DE" dirty="0" err="1" smtClean="0"/>
              <a:t>əbs</a:t>
            </a:r>
            <a:r>
              <a:rPr lang="de-DE" dirty="0" smtClean="0"/>
              <a:t> </a:t>
            </a:r>
            <a:r>
              <a:rPr lang="de-DE" dirty="0" err="1"/>
              <a:t>altında</a:t>
            </a:r>
            <a:r>
              <a:rPr lang="de-DE" dirty="0"/>
              <a:t> </a:t>
            </a:r>
            <a:r>
              <a:rPr lang="de-DE" dirty="0" err="1" smtClean="0"/>
              <a:t>saxlan</a:t>
            </a:r>
            <a:r>
              <a:rPr lang="az-Latn-AZ" dirty="0" smtClean="0"/>
              <a:t>ılmanın mahiyyəti</a:t>
            </a:r>
            <a:r>
              <a:rPr lang="en-US" dirty="0" smtClean="0"/>
              <a:t/>
            </a:r>
            <a:br>
              <a:rPr lang="en-US" dirty="0" smtClean="0"/>
            </a:br>
            <a:r>
              <a:rPr lang="en-US" dirty="0" smtClean="0"/>
              <a:t>(</a:t>
            </a:r>
            <a:r>
              <a:rPr lang="az-Latn-AZ" dirty="0" smtClean="0"/>
              <a:t>obyektiv</a:t>
            </a:r>
            <a:r>
              <a:rPr lang="en-US" dirty="0" smtClean="0"/>
              <a:t> </a:t>
            </a:r>
            <a:r>
              <a:rPr lang="en-US" dirty="0"/>
              <a:t>element)</a:t>
            </a:r>
            <a:endParaRPr lang="en-GB" dirty="0"/>
          </a:p>
        </p:txBody>
      </p:sp>
      <p:sp>
        <p:nvSpPr>
          <p:cNvPr id="3" name="Content Placeholder 2"/>
          <p:cNvSpPr>
            <a:spLocks noGrp="1"/>
          </p:cNvSpPr>
          <p:nvPr>
            <p:ph idx="1"/>
          </p:nvPr>
        </p:nvSpPr>
        <p:spPr>
          <a:xfrm>
            <a:off x="697230" y="1690688"/>
            <a:ext cx="10656570" cy="4881562"/>
          </a:xfrm>
        </p:spPr>
        <p:txBody>
          <a:bodyPr>
            <a:normAutofit fontScale="70000" lnSpcReduction="20000"/>
          </a:bodyPr>
          <a:lstStyle/>
          <a:p>
            <a:pPr marL="0" lvl="0" indent="0">
              <a:buNone/>
            </a:pPr>
            <a:r>
              <a:rPr lang="az-Latn-AZ" dirty="0" smtClean="0"/>
              <a:t>Nəzərə alınacaq obyektiv faktorlara daxildir </a:t>
            </a:r>
            <a:endParaRPr lang="en-GB" dirty="0"/>
          </a:p>
          <a:p>
            <a:pPr lvl="0"/>
            <a:r>
              <a:rPr lang="az-Latn-AZ" b="1" dirty="0"/>
              <a:t>h</a:t>
            </a:r>
            <a:r>
              <a:rPr lang="az-Latn-AZ" b="1" dirty="0" smtClean="0"/>
              <a:t>əbs altında saxlanılma </a:t>
            </a:r>
            <a:r>
              <a:rPr lang="az-Latn-AZ" dirty="0" smtClean="0"/>
              <a:t>olarsa</a:t>
            </a:r>
            <a:endParaRPr lang="en-GB" dirty="0"/>
          </a:p>
          <a:p>
            <a:pPr lvl="0"/>
            <a:r>
              <a:rPr lang="de-DE" b="1" dirty="0" err="1"/>
              <a:t>qapalı</a:t>
            </a:r>
            <a:r>
              <a:rPr lang="de-DE" b="1" dirty="0"/>
              <a:t> </a:t>
            </a:r>
            <a:r>
              <a:rPr lang="de-DE" b="1" dirty="0" err="1" smtClean="0"/>
              <a:t>sahə</a:t>
            </a:r>
            <a:r>
              <a:rPr lang="az-Latn-AZ" b="1" dirty="0" smtClean="0"/>
              <a:t> </a:t>
            </a:r>
            <a:r>
              <a:rPr lang="az-Latn-AZ" dirty="0" smtClean="0"/>
              <a:t>varsa</a:t>
            </a:r>
          </a:p>
          <a:p>
            <a:pPr lvl="0"/>
            <a:r>
              <a:rPr lang="de-DE" dirty="0" err="1"/>
              <a:t>qapalı</a:t>
            </a:r>
            <a:r>
              <a:rPr lang="de-DE" dirty="0"/>
              <a:t> </a:t>
            </a:r>
            <a:r>
              <a:rPr lang="de-DE" dirty="0" err="1" smtClean="0"/>
              <a:t>sahə</a:t>
            </a:r>
            <a:r>
              <a:rPr lang="az-Latn-AZ" dirty="0" smtClean="0"/>
              <a:t>ni </a:t>
            </a:r>
            <a:r>
              <a:rPr lang="az-Latn-AZ" b="1" dirty="0" smtClean="0"/>
              <a:t>tərk etmək imkanı </a:t>
            </a:r>
            <a:r>
              <a:rPr lang="az-Latn-AZ" dirty="0" smtClean="0"/>
              <a:t>varsa</a:t>
            </a:r>
            <a:r>
              <a:rPr lang="en-GB" dirty="0" smtClean="0"/>
              <a:t>,</a:t>
            </a:r>
            <a:endParaRPr lang="en-GB" dirty="0"/>
          </a:p>
          <a:p>
            <a:pPr lvl="0"/>
            <a:r>
              <a:rPr lang="az-Latn-AZ" dirty="0"/>
              <a:t>şəxsin hərəkətetməsinə </a:t>
            </a:r>
            <a:r>
              <a:rPr lang="az-Latn-AZ" b="1" dirty="0" smtClean="0"/>
              <a:t>nəzarət</a:t>
            </a:r>
            <a:r>
              <a:rPr lang="az-Latn-AZ" dirty="0" smtClean="0"/>
              <a:t> varsa </a:t>
            </a:r>
            <a:r>
              <a:rPr lang="az-Latn-AZ" dirty="0"/>
              <a:t>və </a:t>
            </a:r>
            <a:r>
              <a:rPr lang="az-Latn-AZ" dirty="0" smtClean="0"/>
              <a:t>nə dərəcədə</a:t>
            </a:r>
            <a:r>
              <a:rPr lang="en-GB" dirty="0" smtClean="0"/>
              <a:t>, </a:t>
            </a:r>
            <a:endParaRPr lang="en-GB" dirty="0"/>
          </a:p>
          <a:p>
            <a:pPr lvl="0"/>
            <a:r>
              <a:rPr lang="az-Latn-AZ" b="1" dirty="0" smtClean="0"/>
              <a:t>təcrid edilmə </a:t>
            </a:r>
            <a:r>
              <a:rPr lang="az-Latn-AZ" dirty="0" smtClean="0"/>
              <a:t>və </a:t>
            </a:r>
            <a:r>
              <a:rPr lang="az-Latn-AZ" b="1" dirty="0" smtClean="0"/>
              <a:t>sosial əlaqə qurmağa qadağa </a:t>
            </a:r>
            <a:r>
              <a:rPr lang="az-Latn-AZ" dirty="0" smtClean="0"/>
              <a:t>varsa və nə dərəcədə </a:t>
            </a:r>
            <a:r>
              <a:rPr lang="en-GB" dirty="0" smtClean="0"/>
              <a:t>(</a:t>
            </a:r>
            <a:r>
              <a:rPr lang="de-DE" dirty="0" err="1"/>
              <a:t>məsələn</a:t>
            </a:r>
            <a:r>
              <a:rPr lang="de-DE" dirty="0"/>
              <a:t> </a:t>
            </a:r>
            <a:r>
              <a:rPr lang="de-DE" dirty="0" err="1"/>
              <a:t>bax</a:t>
            </a:r>
            <a:r>
              <a:rPr lang="de-DE" dirty="0"/>
              <a:t>: </a:t>
            </a:r>
            <a:r>
              <a:rPr lang="az-Latn-AZ" i="1" dirty="0" smtClean="0">
                <a:hlinkClick r:id="rId2"/>
              </a:rPr>
              <a:t>Gu</a:t>
            </a:r>
            <a:r>
              <a:rPr lang="en-GB" i="1" dirty="0" err="1" smtClean="0">
                <a:hlinkClick r:id="rId2"/>
              </a:rPr>
              <a:t>zzardi</a:t>
            </a:r>
            <a:r>
              <a:rPr lang="en-GB" i="1" dirty="0" smtClean="0">
                <a:hlinkClick r:id="rId2"/>
              </a:rPr>
              <a:t> </a:t>
            </a:r>
            <a:r>
              <a:rPr lang="az-Latn-AZ" i="1" dirty="0" smtClean="0">
                <a:hlinkClick r:id="rId2"/>
              </a:rPr>
              <a:t>İtaliyaya qarşı</a:t>
            </a:r>
            <a:r>
              <a:rPr lang="en-GB" dirty="0" smtClean="0"/>
              <a:t>, </a:t>
            </a:r>
            <a:r>
              <a:rPr lang="en-GB" dirty="0"/>
              <a:t>§ 95; </a:t>
            </a:r>
            <a:r>
              <a:rPr lang="en-GB" i="1" dirty="0">
                <a:hlinkClick r:id="rId3"/>
              </a:rPr>
              <a:t>H.M.</a:t>
            </a:r>
            <a:r>
              <a:rPr lang="en-GB" i="1" dirty="0"/>
              <a:t> </a:t>
            </a:r>
            <a:r>
              <a:rPr lang="az-Latn-AZ" i="1" dirty="0" smtClean="0">
                <a:hlinkClick r:id="rId3"/>
              </a:rPr>
              <a:t>İsveçrəyə qarşı, </a:t>
            </a:r>
            <a:r>
              <a:rPr lang="en-GB" dirty="0" smtClean="0"/>
              <a:t>§ </a:t>
            </a:r>
            <a:r>
              <a:rPr lang="en-GB" dirty="0"/>
              <a:t>45; </a:t>
            </a:r>
            <a:r>
              <a:rPr lang="en-GB" i="1" dirty="0">
                <a:hlinkClick r:id="rId4"/>
              </a:rPr>
              <a:t>H.L</a:t>
            </a:r>
            <a:r>
              <a:rPr lang="en-GB" i="1" dirty="0" smtClean="0">
                <a:hlinkClick r:id="rId4"/>
              </a:rPr>
              <a:t>.</a:t>
            </a:r>
            <a:r>
              <a:rPr lang="az-Latn-AZ" i="1" dirty="0" smtClean="0">
                <a:hlinkClick r:id="rId4"/>
              </a:rPr>
              <a:t> Birləşmiş Krallığa qarşı</a:t>
            </a:r>
            <a:r>
              <a:rPr lang="en-GB" dirty="0" smtClean="0">
                <a:hlinkClick r:id="rId4"/>
              </a:rPr>
              <a:t>,</a:t>
            </a:r>
            <a:r>
              <a:rPr lang="en-GB" dirty="0" smtClean="0"/>
              <a:t> </a:t>
            </a:r>
            <a:r>
              <a:rPr lang="en-GB" dirty="0"/>
              <a:t>§ 91; </a:t>
            </a:r>
            <a:r>
              <a:rPr lang="az-Latn-AZ" dirty="0" smtClean="0"/>
              <a:t>və</a:t>
            </a:r>
            <a:r>
              <a:rPr lang="en-GB" dirty="0" smtClean="0"/>
              <a:t>)</a:t>
            </a:r>
            <a:r>
              <a:rPr lang="az-Latn-AZ" dirty="0" smtClean="0"/>
              <a:t> </a:t>
            </a:r>
          </a:p>
          <a:p>
            <a:pPr lvl="0"/>
            <a:r>
              <a:rPr lang="az-Latn-AZ" dirty="0"/>
              <a:t>n</a:t>
            </a:r>
            <a:r>
              <a:rPr lang="az-Latn-AZ" dirty="0" smtClean="0"/>
              <a:t>ə qədər qısamüddətli olmasından asılı olmayaraq </a:t>
            </a:r>
            <a:r>
              <a:rPr lang="az-Latn-AZ" b="1" dirty="0" smtClean="0"/>
              <a:t>məhrum olunma müddəti </a:t>
            </a:r>
            <a:r>
              <a:rPr lang="en-GB" dirty="0" smtClean="0"/>
              <a:t>(</a:t>
            </a:r>
            <a:r>
              <a:rPr lang="en-GB" i="1" dirty="0" err="1">
                <a:hlinkClick r:id="rId5"/>
              </a:rPr>
              <a:t>Rantsev</a:t>
            </a:r>
            <a:r>
              <a:rPr lang="en-GB" i="1" dirty="0">
                <a:hlinkClick r:id="rId5"/>
              </a:rPr>
              <a:t> </a:t>
            </a:r>
            <a:r>
              <a:rPr lang="az-Latn-AZ" i="1" dirty="0" smtClean="0">
                <a:hlinkClick r:id="rId5"/>
              </a:rPr>
              <a:t>Kipr və Rusiyaya qarşı</a:t>
            </a:r>
            <a:r>
              <a:rPr lang="en-GB" dirty="0" smtClean="0"/>
              <a:t>, </a:t>
            </a:r>
            <a:r>
              <a:rPr lang="en-GB" dirty="0"/>
              <a:t>§ 317; </a:t>
            </a:r>
            <a:r>
              <a:rPr lang="en-GB" i="1" dirty="0" err="1">
                <a:hlinkClick r:id="rId6"/>
              </a:rPr>
              <a:t>Iskandarov</a:t>
            </a:r>
            <a:r>
              <a:rPr lang="en-GB" i="1" dirty="0">
                <a:hlinkClick r:id="rId6"/>
              </a:rPr>
              <a:t> </a:t>
            </a:r>
            <a:r>
              <a:rPr lang="az-Latn-AZ" i="1" dirty="0" smtClean="0">
                <a:hlinkClick r:id="rId6"/>
              </a:rPr>
              <a:t>Rusiyaya qarşı</a:t>
            </a:r>
            <a:r>
              <a:rPr lang="en-GB" dirty="0" smtClean="0">
                <a:hlinkClick r:id="rId6"/>
              </a:rPr>
              <a:t>,</a:t>
            </a:r>
            <a:r>
              <a:rPr lang="en-GB" dirty="0" smtClean="0"/>
              <a:t> </a:t>
            </a:r>
            <a:r>
              <a:rPr lang="en-GB" dirty="0"/>
              <a:t>§ 140)</a:t>
            </a:r>
          </a:p>
          <a:p>
            <a:pPr lvl="0"/>
            <a:r>
              <a:rPr lang="az-Latn-AZ" dirty="0"/>
              <a:t>s</a:t>
            </a:r>
            <a:r>
              <a:rPr lang="az-Latn-AZ" dirty="0" smtClean="0"/>
              <a:t>axlama, axtarış, tələb etmə və s. </a:t>
            </a:r>
            <a:r>
              <a:rPr lang="az-Latn-AZ" dirty="0"/>
              <a:t>s</a:t>
            </a:r>
            <a:r>
              <a:rPr lang="az-Latn-AZ" dirty="0" smtClean="0"/>
              <a:t>əlahiyyətləri olan </a:t>
            </a:r>
            <a:r>
              <a:rPr lang="az-Latn-AZ" dirty="0"/>
              <a:t>p</a:t>
            </a:r>
            <a:r>
              <a:rPr lang="az-Latn-AZ" dirty="0" smtClean="0"/>
              <a:t>olis və ya digər orqanlar tərəfindən </a:t>
            </a:r>
            <a:r>
              <a:rPr lang="az-Latn-AZ" b="1" dirty="0" smtClean="0"/>
              <a:t>məcburetmə </a:t>
            </a:r>
            <a:r>
              <a:rPr lang="az-Latn-AZ" dirty="0" smtClean="0"/>
              <a:t>elementi olarsa</a:t>
            </a:r>
            <a:endParaRPr lang="en-GB" dirty="0"/>
          </a:p>
          <a:p>
            <a:pPr lvl="0"/>
            <a:r>
              <a:rPr lang="az-Latn-AZ" dirty="0"/>
              <a:t>x</a:t>
            </a:r>
            <a:r>
              <a:rPr lang="az-Latn-AZ" dirty="0" smtClean="0"/>
              <a:t>üsusi alətlərin istifadə edilib edilməməsindən asılı olmayaraq</a:t>
            </a:r>
            <a:r>
              <a:rPr lang="az-Latn-AZ" b="1" dirty="0" smtClean="0"/>
              <a:t>, hərəkətetmənin fiziki baxımdan məhdudlaşdırılması </a:t>
            </a:r>
            <a:r>
              <a:rPr lang="az-Latn-AZ" dirty="0" smtClean="0"/>
              <a:t>olarsa</a:t>
            </a:r>
            <a:endParaRPr lang="en-GB" dirty="0"/>
          </a:p>
          <a:p>
            <a:pPr lvl="1"/>
            <a:r>
              <a:rPr lang="de-DE" i="1" dirty="0" err="1"/>
              <a:t>Hər</a:t>
            </a:r>
            <a:r>
              <a:rPr lang="de-DE" i="1" dirty="0"/>
              <a:t> </a:t>
            </a:r>
            <a:r>
              <a:rPr lang="de-DE" i="1" dirty="0" err="1"/>
              <a:t>hansı</a:t>
            </a:r>
            <a:r>
              <a:rPr lang="de-DE" i="1" dirty="0"/>
              <a:t> </a:t>
            </a:r>
            <a:r>
              <a:rPr lang="de-DE" i="1" dirty="0" err="1"/>
              <a:t>şəxsin</a:t>
            </a:r>
            <a:r>
              <a:rPr lang="de-DE" i="1" dirty="0"/>
              <a:t> </a:t>
            </a:r>
            <a:r>
              <a:rPr lang="de-DE" i="1" dirty="0" err="1"/>
              <a:t>əlinin</a:t>
            </a:r>
            <a:r>
              <a:rPr lang="de-DE" i="1" dirty="0"/>
              <a:t> </a:t>
            </a:r>
            <a:r>
              <a:rPr lang="de-DE" i="1" dirty="0" err="1"/>
              <a:t>qandallanmaması</a:t>
            </a:r>
            <a:r>
              <a:rPr lang="de-DE" i="1" dirty="0"/>
              <a:t>, </a:t>
            </a:r>
            <a:r>
              <a:rPr lang="de-DE" i="1" dirty="0" err="1"/>
              <a:t>həbsxana</a:t>
            </a:r>
            <a:r>
              <a:rPr lang="de-DE" i="1" dirty="0"/>
              <a:t> </a:t>
            </a:r>
            <a:r>
              <a:rPr lang="de-DE" i="1" dirty="0" err="1"/>
              <a:t>hücrəsinə</a:t>
            </a:r>
            <a:r>
              <a:rPr lang="de-DE" i="1" dirty="0"/>
              <a:t> </a:t>
            </a:r>
            <a:r>
              <a:rPr lang="de-DE" i="1" dirty="0" err="1"/>
              <a:t>salınmaması</a:t>
            </a:r>
            <a:r>
              <a:rPr lang="de-DE" i="1" dirty="0"/>
              <a:t> </a:t>
            </a:r>
            <a:r>
              <a:rPr lang="de-DE" i="1" dirty="0" err="1"/>
              <a:t>və</a:t>
            </a:r>
            <a:r>
              <a:rPr lang="de-DE" i="1" dirty="0"/>
              <a:t> </a:t>
            </a:r>
            <a:r>
              <a:rPr lang="de-DE" i="1" dirty="0" err="1"/>
              <a:t>ya</a:t>
            </a:r>
            <a:r>
              <a:rPr lang="de-DE" i="1" dirty="0"/>
              <a:t> </a:t>
            </a:r>
            <a:r>
              <a:rPr lang="de-DE" i="1" dirty="0" err="1"/>
              <a:t>başqa</a:t>
            </a:r>
            <a:r>
              <a:rPr lang="de-DE" i="1" dirty="0"/>
              <a:t> </a:t>
            </a:r>
            <a:r>
              <a:rPr lang="de-DE" i="1" dirty="0" err="1"/>
              <a:t>üsulla</a:t>
            </a:r>
            <a:r>
              <a:rPr lang="de-DE" i="1" dirty="0"/>
              <a:t> </a:t>
            </a:r>
            <a:r>
              <a:rPr lang="de-DE" i="1" dirty="0" err="1"/>
              <a:t>fiziki</a:t>
            </a:r>
            <a:r>
              <a:rPr lang="de-DE" i="1" dirty="0"/>
              <a:t> </a:t>
            </a:r>
            <a:r>
              <a:rPr lang="de-DE" i="1" dirty="0" err="1"/>
              <a:t>baxımdan</a:t>
            </a:r>
            <a:r>
              <a:rPr lang="de-DE" i="1" dirty="0"/>
              <a:t> </a:t>
            </a:r>
            <a:r>
              <a:rPr lang="de-DE" i="1" dirty="0" err="1"/>
              <a:t>məhdudlaşdırılmaması</a:t>
            </a:r>
            <a:r>
              <a:rPr lang="az-Latn-AZ" i="1" dirty="0"/>
              <a:t> (aksiya iştirakçılarının məhdududiyyətləri) </a:t>
            </a:r>
            <a:r>
              <a:rPr lang="de-DE" i="1" dirty="0" err="1"/>
              <a:t>faktı</a:t>
            </a:r>
            <a:r>
              <a:rPr lang="de-DE" i="1" dirty="0"/>
              <a:t> </a:t>
            </a:r>
            <a:r>
              <a:rPr lang="de-DE" i="1" dirty="0" err="1"/>
              <a:t>azadlıqdan</a:t>
            </a:r>
            <a:r>
              <a:rPr lang="de-DE" i="1" dirty="0"/>
              <a:t> </a:t>
            </a:r>
            <a:r>
              <a:rPr lang="de-DE" i="1" dirty="0" err="1"/>
              <a:t>məhrum</a:t>
            </a:r>
            <a:r>
              <a:rPr lang="de-DE" i="1" dirty="0"/>
              <a:t> </a:t>
            </a:r>
            <a:r>
              <a:rPr lang="de-DE" i="1" dirty="0" err="1"/>
              <a:t>edilmə</a:t>
            </a:r>
            <a:r>
              <a:rPr lang="de-DE" i="1" dirty="0"/>
              <a:t> </a:t>
            </a:r>
            <a:r>
              <a:rPr lang="de-DE" i="1" dirty="0" err="1"/>
              <a:t>halının</a:t>
            </a:r>
            <a:r>
              <a:rPr lang="de-DE" i="1" dirty="0"/>
              <a:t> </a:t>
            </a:r>
            <a:r>
              <a:rPr lang="de-DE" i="1" dirty="0" err="1"/>
              <a:t>olub-olmadığının</a:t>
            </a:r>
            <a:r>
              <a:rPr lang="de-DE" i="1" dirty="0"/>
              <a:t> </a:t>
            </a:r>
            <a:r>
              <a:rPr lang="de-DE" i="1" dirty="0" err="1"/>
              <a:t>müəyyən</a:t>
            </a:r>
            <a:r>
              <a:rPr lang="de-DE" i="1" dirty="0"/>
              <a:t> </a:t>
            </a:r>
            <a:r>
              <a:rPr lang="de-DE" i="1" dirty="0" err="1"/>
              <a:t>edilməsi</a:t>
            </a:r>
            <a:r>
              <a:rPr lang="de-DE" i="1" dirty="0"/>
              <a:t> </a:t>
            </a:r>
            <a:r>
              <a:rPr lang="de-DE" i="1" dirty="0" err="1"/>
              <a:t>üçün</a:t>
            </a:r>
            <a:r>
              <a:rPr lang="de-DE" i="1" dirty="0"/>
              <a:t> </a:t>
            </a:r>
            <a:r>
              <a:rPr lang="de-DE" i="1" dirty="0" err="1"/>
              <a:t>həlledici</a:t>
            </a:r>
            <a:r>
              <a:rPr lang="de-DE" i="1" dirty="0"/>
              <a:t> </a:t>
            </a:r>
            <a:r>
              <a:rPr lang="de-DE" i="1" dirty="0" err="1"/>
              <a:t>amil</a:t>
            </a:r>
            <a:r>
              <a:rPr lang="de-DE" i="1" dirty="0"/>
              <a:t> </a:t>
            </a:r>
            <a:r>
              <a:rPr lang="de-DE" i="1" dirty="0" err="1"/>
              <a:t>deyil</a:t>
            </a:r>
            <a:r>
              <a:rPr lang="de-DE" i="1" dirty="0"/>
              <a:t> </a:t>
            </a:r>
            <a:r>
              <a:rPr lang="az-Latn-AZ" i="1" dirty="0" smtClean="0"/>
              <a:t> </a:t>
            </a:r>
            <a:r>
              <a:rPr lang="en-GB" i="1" dirty="0" smtClean="0"/>
              <a:t>(</a:t>
            </a:r>
            <a:r>
              <a:rPr lang="en-GB" i="1" u="sng" dirty="0">
                <a:hlinkClick r:id="rId7"/>
              </a:rPr>
              <a:t>M.A. </a:t>
            </a:r>
            <a:r>
              <a:rPr lang="az-Latn-AZ" i="1" u="sng" dirty="0" smtClean="0">
                <a:hlinkClick r:id="rId7"/>
              </a:rPr>
              <a:t>Kiprə qarşı</a:t>
            </a:r>
            <a:r>
              <a:rPr lang="en-GB" i="1" u="sng" dirty="0" smtClean="0">
                <a:hlinkClick r:id="rId7"/>
              </a:rPr>
              <a:t>,</a:t>
            </a:r>
            <a:r>
              <a:rPr lang="en-GB" i="1" dirty="0" smtClean="0"/>
              <a:t> </a:t>
            </a:r>
            <a:r>
              <a:rPr lang="en-GB" i="1" dirty="0"/>
              <a:t>§ 193)</a:t>
            </a:r>
          </a:p>
        </p:txBody>
      </p:sp>
    </p:spTree>
    <p:extLst>
      <p:ext uri="{BB962C8B-B14F-4D97-AF65-F5344CB8AC3E}">
        <p14:creationId xmlns:p14="http://schemas.microsoft.com/office/powerpoint/2010/main" xmlns="" val="2805899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Məhkəmənin presedent hüququna dair misallar</a:t>
            </a:r>
            <a:r>
              <a:rPr lang="en-US" dirty="0" smtClean="0"/>
              <a:t/>
            </a:r>
            <a:br>
              <a:rPr lang="en-US" dirty="0" smtClean="0"/>
            </a:br>
            <a:r>
              <a:rPr lang="en-US" dirty="0" smtClean="0"/>
              <a:t>(</a:t>
            </a:r>
            <a:r>
              <a:rPr lang="az-Latn-AZ" dirty="0" smtClean="0"/>
              <a:t>obyektiv</a:t>
            </a:r>
            <a:r>
              <a:rPr lang="en-US" dirty="0" smtClean="0"/>
              <a:t> </a:t>
            </a:r>
            <a:r>
              <a:rPr lang="en-US" dirty="0"/>
              <a:t>element</a:t>
            </a:r>
            <a:r>
              <a:rPr lang="en-US" dirty="0" smtClean="0"/>
              <a:t>):</a:t>
            </a:r>
            <a:endParaRPr lang="en-GB" dirty="0"/>
          </a:p>
        </p:txBody>
      </p:sp>
      <p:sp>
        <p:nvSpPr>
          <p:cNvPr id="3" name="Content Placeholder 2"/>
          <p:cNvSpPr>
            <a:spLocks noGrp="1"/>
          </p:cNvSpPr>
          <p:nvPr>
            <p:ph idx="1"/>
          </p:nvPr>
        </p:nvSpPr>
        <p:spPr>
          <a:xfrm>
            <a:off x="838200" y="1690688"/>
            <a:ext cx="10203180" cy="4892991"/>
          </a:xfrm>
        </p:spPr>
        <p:txBody>
          <a:bodyPr>
            <a:normAutofit fontScale="77500" lnSpcReduction="20000"/>
          </a:bodyPr>
          <a:lstStyle/>
          <a:p>
            <a:pPr lvl="0"/>
            <a:r>
              <a:rPr lang="az-Latn-AZ" i="1" dirty="0">
                <a:hlinkClick r:id="rId2"/>
              </a:rPr>
              <a:t>Gu</a:t>
            </a:r>
            <a:r>
              <a:rPr lang="en-GB" i="1" dirty="0" err="1">
                <a:hlinkClick r:id="rId2"/>
              </a:rPr>
              <a:t>zzardi</a:t>
            </a:r>
            <a:r>
              <a:rPr lang="en-GB" i="1" dirty="0">
                <a:hlinkClick r:id="rId2"/>
              </a:rPr>
              <a:t> </a:t>
            </a:r>
            <a:r>
              <a:rPr lang="az-Latn-AZ" i="1" dirty="0">
                <a:hlinkClick r:id="rId2"/>
              </a:rPr>
              <a:t>İtaliyaya qarşı</a:t>
            </a:r>
            <a:r>
              <a:rPr lang="en-GB" dirty="0" smtClean="0"/>
              <a:t>, </a:t>
            </a:r>
            <a:r>
              <a:rPr lang="en-GB" dirty="0"/>
              <a:t>- </a:t>
            </a:r>
            <a:r>
              <a:rPr lang="en-GB" dirty="0" err="1"/>
              <a:t>mütəşəkkil</a:t>
            </a:r>
            <a:r>
              <a:rPr lang="en-GB" dirty="0"/>
              <a:t> </a:t>
            </a:r>
            <a:r>
              <a:rPr lang="en-GB" dirty="0" err="1"/>
              <a:t>cinayət</a:t>
            </a:r>
            <a:r>
              <a:rPr lang="en-GB" dirty="0"/>
              <a:t> </a:t>
            </a:r>
            <a:r>
              <a:rPr lang="en-GB" dirty="0" err="1"/>
              <a:t>ittihamları</a:t>
            </a:r>
            <a:r>
              <a:rPr lang="en-GB" dirty="0"/>
              <a:t> </a:t>
            </a:r>
            <a:r>
              <a:rPr lang="az-Latn-AZ" dirty="0" smtClean="0"/>
              <a:t>ilə bağlı </a:t>
            </a:r>
            <a:r>
              <a:rPr lang="en-GB" dirty="0" err="1" smtClean="0"/>
              <a:t>profilaktik</a:t>
            </a:r>
            <a:r>
              <a:rPr lang="en-GB" dirty="0" smtClean="0"/>
              <a:t> </a:t>
            </a:r>
            <a:r>
              <a:rPr lang="en-GB" dirty="0" err="1"/>
              <a:t>tədbir</a:t>
            </a:r>
            <a:r>
              <a:rPr lang="en-GB" dirty="0"/>
              <a:t> </a:t>
            </a:r>
            <a:r>
              <a:rPr lang="en-GB" dirty="0" err="1" smtClean="0"/>
              <a:t>kimi</a:t>
            </a:r>
            <a:r>
              <a:rPr lang="az-Latn-AZ" dirty="0" smtClean="0"/>
              <a:t>, ərizəçinin təcrid olunmuş və nəzarətdə olan adaya sürgün edilməsi </a:t>
            </a:r>
          </a:p>
          <a:p>
            <a:pPr lvl="0"/>
            <a:r>
              <a:rPr lang="en-GB" i="1" dirty="0" err="1" smtClean="0">
                <a:hlinkClick r:id="rId3"/>
              </a:rPr>
              <a:t>Creangă</a:t>
            </a:r>
            <a:r>
              <a:rPr lang="en-GB" i="1" dirty="0" smtClean="0">
                <a:hlinkClick r:id="rId3"/>
              </a:rPr>
              <a:t> </a:t>
            </a:r>
            <a:r>
              <a:rPr lang="az-Latn-AZ" i="1" dirty="0" smtClean="0">
                <a:hlinkClick r:id="rId3"/>
              </a:rPr>
              <a:t>Rumıniyaya qarşı</a:t>
            </a:r>
            <a:r>
              <a:rPr lang="en-GB" dirty="0" smtClean="0"/>
              <a:t> – </a:t>
            </a:r>
            <a:r>
              <a:rPr lang="az-Latn-AZ" dirty="0" smtClean="0"/>
              <a:t>ərizəçininin məhkəməyə çağırılmasından başlayaraq, onun tutulma protokolunun 5-ci Maddəyə əsasən azadlıqdan məhrum edilmə hesab edilməsinə qədər növbədə gözlədiyi vaxt müddəti  </a:t>
            </a:r>
            <a:endParaRPr lang="en-GB" dirty="0"/>
          </a:p>
          <a:p>
            <a:pPr lvl="0"/>
            <a:r>
              <a:rPr lang="en-GB" i="1" dirty="0" err="1">
                <a:hlinkClick r:id="rId4"/>
              </a:rPr>
              <a:t>Rantsev</a:t>
            </a:r>
            <a:r>
              <a:rPr lang="en-GB" i="1" dirty="0">
                <a:hlinkClick r:id="rId4"/>
              </a:rPr>
              <a:t> </a:t>
            </a:r>
            <a:r>
              <a:rPr lang="az-Latn-AZ" i="1" dirty="0" smtClean="0">
                <a:hlinkClick r:id="rId4"/>
              </a:rPr>
              <a:t>Kipr və Rusiya qarşı </a:t>
            </a:r>
            <a:r>
              <a:rPr lang="en-GB" dirty="0" smtClean="0"/>
              <a:t> –</a:t>
            </a:r>
            <a:r>
              <a:rPr lang="az-Latn-AZ" dirty="0" smtClean="0"/>
              <a:t> </a:t>
            </a:r>
            <a:r>
              <a:rPr lang="az-Latn-AZ" dirty="0"/>
              <a:t>ərizəçinin 4 saata yaxın </a:t>
            </a:r>
            <a:r>
              <a:rPr lang="az-Latn-AZ" dirty="0" smtClean="0"/>
              <a:t>polis şöbəsində saxlanılması və sonradan onun öz istəyi ilə tərk ede bilməyəcəyi </a:t>
            </a:r>
            <a:r>
              <a:rPr lang="de-DE" dirty="0" err="1" smtClean="0"/>
              <a:t>mənzil</a:t>
            </a:r>
            <a:r>
              <a:rPr lang="az-Latn-AZ" dirty="0" smtClean="0"/>
              <a:t>ə köçürülüb</a:t>
            </a:r>
            <a:r>
              <a:rPr lang="de-DE" dirty="0" smtClean="0"/>
              <a:t> </a:t>
            </a:r>
            <a:r>
              <a:rPr lang="az-Latn-AZ" dirty="0" smtClean="0"/>
              <a:t>həbsdə saxlanılması 5-ci Maddəyə əsasən azadlıqdan məhrum edilməyə bərabərdir. </a:t>
            </a:r>
          </a:p>
          <a:p>
            <a:pPr lvl="0"/>
            <a:r>
              <a:rPr lang="en-GB" i="1" dirty="0" err="1" smtClean="0">
                <a:hlinkClick r:id="rId5"/>
              </a:rPr>
              <a:t>Stanev</a:t>
            </a:r>
            <a:r>
              <a:rPr lang="en-GB" i="1" dirty="0" smtClean="0">
                <a:hlinkClick r:id="rId5"/>
              </a:rPr>
              <a:t> </a:t>
            </a:r>
            <a:r>
              <a:rPr lang="az-Latn-AZ" i="1" dirty="0" smtClean="0">
                <a:hlinkClick r:id="rId5"/>
              </a:rPr>
              <a:t>Bolqariyaya</a:t>
            </a:r>
            <a:r>
              <a:rPr lang="en-GB" i="1" dirty="0" smtClean="0"/>
              <a:t>,</a:t>
            </a:r>
            <a:r>
              <a:rPr lang="en-GB" dirty="0" smtClean="0"/>
              <a:t> </a:t>
            </a:r>
            <a:r>
              <a:rPr lang="en-GB" dirty="0"/>
              <a:t>– </a:t>
            </a:r>
            <a:r>
              <a:rPr lang="az-Latn-AZ" dirty="0" smtClean="0"/>
              <a:t>ərizəçinin ilkin razılığına baxmayaraq, sonradan tərk etməyə cəhd göstərdiyi psixologi </a:t>
            </a:r>
            <a:r>
              <a:rPr lang="de-DE" dirty="0" err="1"/>
              <a:t>yardım</a:t>
            </a:r>
            <a:r>
              <a:rPr lang="de-DE" dirty="0"/>
              <a:t> </a:t>
            </a:r>
            <a:r>
              <a:rPr lang="de-DE" dirty="0" err="1" smtClean="0"/>
              <a:t>müəssisəsin</a:t>
            </a:r>
            <a:r>
              <a:rPr lang="az-Latn-AZ" dirty="0" smtClean="0"/>
              <a:t>d</a:t>
            </a:r>
            <a:r>
              <a:rPr lang="de-DE" dirty="0" smtClean="0"/>
              <a:t>ə </a:t>
            </a:r>
            <a:r>
              <a:rPr lang="az-Latn-AZ" dirty="0" smtClean="0"/>
              <a:t>saxlanılması</a:t>
            </a:r>
            <a:r>
              <a:rPr lang="en-GB" dirty="0" smtClean="0"/>
              <a:t>.</a:t>
            </a:r>
            <a:endParaRPr lang="en-GB" dirty="0"/>
          </a:p>
          <a:p>
            <a:pPr lvl="0"/>
            <a:r>
              <a:rPr lang="en-GB" i="1" dirty="0">
                <a:hlinkClick r:id="rId6"/>
              </a:rPr>
              <a:t>Austin </a:t>
            </a:r>
            <a:r>
              <a:rPr lang="az-Latn-AZ" i="1" dirty="0" smtClean="0">
                <a:hlinkClick r:id="rId6"/>
              </a:rPr>
              <a:t>və digərləri Birləşmiş Krallığa qarşı</a:t>
            </a:r>
            <a:r>
              <a:rPr lang="en-GB" i="1" dirty="0" smtClean="0"/>
              <a:t> </a:t>
            </a:r>
            <a:r>
              <a:rPr lang="en-GB" dirty="0" smtClean="0"/>
              <a:t> </a:t>
            </a:r>
            <a:r>
              <a:rPr lang="en-GB" dirty="0"/>
              <a:t>- </a:t>
            </a:r>
            <a:r>
              <a:rPr lang="az-Latn-AZ" dirty="0" smtClean="0"/>
              <a:t>saxlanılma və kütləvi izdihama nəzarət üsullarından istifadə</a:t>
            </a:r>
            <a:r>
              <a:rPr lang="en-GB" dirty="0" smtClean="0"/>
              <a:t>, </a:t>
            </a:r>
            <a:r>
              <a:rPr lang="az-Latn-AZ" dirty="0" smtClean="0"/>
              <a:t>xüsusilə bu kimi tədbirin əsaslandırıldığı hallarda, 5-ci Maddənin 1-ci bəndinin pozulması ilə bağlı azadlıqdan məhrum edilmə sayılmır. </a:t>
            </a:r>
          </a:p>
          <a:p>
            <a:pPr lvl="0"/>
            <a:r>
              <a:rPr lang="en-GB" u="sng" dirty="0" err="1" smtClean="0">
                <a:hlinkClick r:id="rId7"/>
              </a:rPr>
              <a:t>Medvedyev</a:t>
            </a:r>
            <a:r>
              <a:rPr lang="en-GB" u="sng" dirty="0" smtClean="0">
                <a:hlinkClick r:id="rId7"/>
              </a:rPr>
              <a:t> </a:t>
            </a:r>
            <a:r>
              <a:rPr lang="az-Latn-AZ" u="sng" dirty="0" smtClean="0">
                <a:hlinkClick r:id="rId7"/>
              </a:rPr>
              <a:t>və digərləri Fransaya qarşı </a:t>
            </a:r>
            <a:r>
              <a:rPr lang="en-GB" dirty="0" smtClean="0"/>
              <a:t> </a:t>
            </a:r>
            <a:r>
              <a:rPr lang="en-GB" dirty="0"/>
              <a:t>- </a:t>
            </a:r>
            <a:r>
              <a:rPr lang="az-Latn-AZ" dirty="0" smtClean="0"/>
              <a:t>onların gəmisinin fransız orqanları tərəfindən həbs edilməsi nəticəsində ərizəçinin azadlıqdan məhrum edilməsi </a:t>
            </a:r>
          </a:p>
          <a:p>
            <a:pPr lvl="0"/>
            <a:r>
              <a:rPr lang="en-GB" i="1" dirty="0" smtClean="0">
                <a:hlinkClick r:id="rId8"/>
              </a:rPr>
              <a:t>Mancini </a:t>
            </a:r>
            <a:r>
              <a:rPr lang="az-Latn-AZ" i="1" dirty="0" smtClean="0">
                <a:hlinkClick r:id="rId8"/>
              </a:rPr>
              <a:t>İtaliyaya qarşı</a:t>
            </a:r>
            <a:r>
              <a:rPr lang="en-GB" dirty="0" smtClean="0"/>
              <a:t>; </a:t>
            </a:r>
            <a:r>
              <a:rPr lang="en-GB" i="1" dirty="0" err="1">
                <a:hlinkClick r:id="rId9"/>
              </a:rPr>
              <a:t>Lavents</a:t>
            </a:r>
            <a:r>
              <a:rPr lang="en-GB" i="1" dirty="0">
                <a:hlinkClick r:id="rId9"/>
              </a:rPr>
              <a:t> </a:t>
            </a:r>
            <a:r>
              <a:rPr lang="az-Latn-AZ" i="1" dirty="0" smtClean="0">
                <a:hlinkClick r:id="rId9"/>
              </a:rPr>
              <a:t>Latviyaya qarşı</a:t>
            </a:r>
            <a:r>
              <a:rPr lang="en-GB" dirty="0" smtClean="0"/>
              <a:t>; </a:t>
            </a:r>
            <a:r>
              <a:rPr lang="en-GB" i="1" dirty="0" err="1">
                <a:hlinkClick r:id="rId10"/>
              </a:rPr>
              <a:t>Nikolova</a:t>
            </a:r>
            <a:r>
              <a:rPr lang="en-GB" i="1" dirty="0">
                <a:hlinkClick r:id="rId10"/>
              </a:rPr>
              <a:t> </a:t>
            </a:r>
            <a:r>
              <a:rPr lang="az-Latn-AZ" i="1" dirty="0" smtClean="0">
                <a:hlinkClick r:id="rId10"/>
              </a:rPr>
              <a:t>Bolqariyaya qarşı</a:t>
            </a:r>
            <a:r>
              <a:rPr lang="en-GB" i="1" dirty="0" smtClean="0">
                <a:hlinkClick r:id="rId10"/>
              </a:rPr>
              <a:t> (</a:t>
            </a:r>
            <a:r>
              <a:rPr lang="az-Latn-AZ" i="1" dirty="0">
                <a:hlinkClick r:id="rId10"/>
              </a:rPr>
              <a:t>s</a:t>
            </a:r>
            <a:r>
              <a:rPr lang="en-GB" i="1" dirty="0" smtClean="0">
                <a:hlinkClick r:id="rId10"/>
              </a:rPr>
              <a:t>. </a:t>
            </a:r>
            <a:r>
              <a:rPr lang="en-GB" i="1" dirty="0">
                <a:hlinkClick r:id="rId10"/>
              </a:rPr>
              <a:t>2)</a:t>
            </a:r>
            <a:r>
              <a:rPr lang="en-GB" dirty="0"/>
              <a:t>; </a:t>
            </a:r>
            <a:r>
              <a:rPr lang="az-Latn-AZ" dirty="0" smtClean="0"/>
              <a:t>və </a:t>
            </a:r>
            <a:r>
              <a:rPr lang="en-GB" i="1" dirty="0" err="1" smtClean="0">
                <a:hlinkClick r:id="rId11"/>
              </a:rPr>
              <a:t>Dacosta</a:t>
            </a:r>
            <a:r>
              <a:rPr lang="en-GB" i="1" dirty="0" smtClean="0"/>
              <a:t> </a:t>
            </a:r>
            <a:r>
              <a:rPr lang="en-GB" i="1" dirty="0">
                <a:hlinkClick r:id="rId11"/>
              </a:rPr>
              <a:t>Silva </a:t>
            </a:r>
            <a:r>
              <a:rPr lang="az-Latn-AZ" i="1" dirty="0" smtClean="0">
                <a:hlinkClick r:id="rId11"/>
              </a:rPr>
              <a:t>İspaniyaya qarşı </a:t>
            </a:r>
            <a:r>
              <a:rPr lang="en-GB" dirty="0" smtClean="0"/>
              <a:t> </a:t>
            </a:r>
            <a:r>
              <a:rPr lang="en-GB" dirty="0"/>
              <a:t>- </a:t>
            </a:r>
            <a:r>
              <a:rPr lang="az-Latn-AZ" dirty="0" smtClean="0"/>
              <a:t>cinayət icraatı zamanı ev həbsi</a:t>
            </a:r>
            <a:endParaRPr lang="en-GB" dirty="0"/>
          </a:p>
        </p:txBody>
      </p:sp>
    </p:spTree>
    <p:extLst>
      <p:ext uri="{BB962C8B-B14F-4D97-AF65-F5344CB8AC3E}">
        <p14:creationId xmlns:p14="http://schemas.microsoft.com/office/powerpoint/2010/main" xmlns="" val="3667985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Zərər çəkən şəxsin statusu</a:t>
            </a:r>
            <a:r>
              <a:rPr lang="en-GB" dirty="0" smtClean="0"/>
              <a:t/>
            </a:r>
            <a:br>
              <a:rPr lang="en-GB" dirty="0" smtClean="0"/>
            </a:br>
            <a:r>
              <a:rPr lang="en-GB" dirty="0" smtClean="0"/>
              <a:t>(</a:t>
            </a:r>
            <a:r>
              <a:rPr lang="az-Latn-AZ" dirty="0" smtClean="0"/>
              <a:t>subyektiv </a:t>
            </a:r>
            <a:r>
              <a:rPr lang="en-GB" dirty="0" smtClean="0"/>
              <a:t>element</a:t>
            </a:r>
            <a:r>
              <a:rPr lang="en-GB" dirty="0"/>
              <a:t>)</a:t>
            </a:r>
          </a:p>
        </p:txBody>
      </p:sp>
      <p:sp>
        <p:nvSpPr>
          <p:cNvPr id="3" name="Content Placeholder 2"/>
          <p:cNvSpPr>
            <a:spLocks noGrp="1"/>
          </p:cNvSpPr>
          <p:nvPr>
            <p:ph idx="1"/>
          </p:nvPr>
        </p:nvSpPr>
        <p:spPr/>
        <p:txBody>
          <a:bodyPr/>
          <a:lstStyle/>
          <a:p>
            <a:pPr lvl="0"/>
            <a:r>
              <a:rPr lang="az-Latn-AZ" dirty="0" smtClean="0"/>
              <a:t>Bu elementin şərtləri azadlıqdan məhrum olmuş şəxs </a:t>
            </a:r>
            <a:r>
              <a:rPr lang="az-Latn-AZ" dirty="0"/>
              <a:t>tərəfindən vəziyyətin </a:t>
            </a:r>
            <a:r>
              <a:rPr lang="az-Latn-AZ" b="1" dirty="0" smtClean="0"/>
              <a:t>daxili qiymətləndirməsinə </a:t>
            </a:r>
            <a:r>
              <a:rPr lang="az-Latn-AZ" dirty="0" smtClean="0"/>
              <a:t>istinda edir. Bu element baxımından İki əsas komponent məhkəmə tərfindən yoxlanılmışdır</a:t>
            </a:r>
            <a:r>
              <a:rPr lang="en-GB" dirty="0" smtClean="0"/>
              <a:t>: </a:t>
            </a:r>
            <a:endParaRPr lang="en-GB" dirty="0"/>
          </a:p>
          <a:p>
            <a:pPr lvl="1"/>
            <a:r>
              <a:rPr lang="az-Latn-AZ" dirty="0" smtClean="0"/>
              <a:t>şəxsin kənardan məhdudiyyət olmadan </a:t>
            </a:r>
            <a:r>
              <a:rPr lang="az-Latn-AZ" b="1" dirty="0" smtClean="0"/>
              <a:t>azad qərar vermək imkanı </a:t>
            </a:r>
            <a:r>
              <a:rPr lang="az-Latn-AZ" dirty="0" smtClean="0"/>
              <a:t>olmuşsa</a:t>
            </a:r>
            <a:r>
              <a:rPr lang="en-GB" dirty="0" smtClean="0"/>
              <a:t>,</a:t>
            </a:r>
            <a:endParaRPr lang="en-GB" dirty="0"/>
          </a:p>
          <a:p>
            <a:pPr lvl="1"/>
            <a:r>
              <a:rPr lang="az-Latn-AZ" dirty="0" smtClean="0"/>
              <a:t>Şəxs öz tutulmasına </a:t>
            </a:r>
            <a:r>
              <a:rPr lang="az-Latn-AZ" b="1" dirty="0" smtClean="0"/>
              <a:t>razılıq vermişsə </a:t>
            </a:r>
            <a:r>
              <a:rPr lang="az-Latn-AZ" dirty="0" smtClean="0"/>
              <a:t>və bu fakt yalnız tətbiq olunan tədbirin dərəcə və intensivliyinin qiymətləndirilməsinə aid ola bilər</a:t>
            </a:r>
            <a:endParaRPr lang="en-GB" dirty="0"/>
          </a:p>
        </p:txBody>
      </p:sp>
    </p:spTree>
    <p:extLst>
      <p:ext uri="{BB962C8B-B14F-4D97-AF65-F5344CB8AC3E}">
        <p14:creationId xmlns:p14="http://schemas.microsoft.com/office/powerpoint/2010/main" xmlns="" val="4119408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Həbsə razılıq</a:t>
            </a:r>
            <a:endParaRPr lang="en-GB" dirty="0"/>
          </a:p>
        </p:txBody>
      </p:sp>
      <p:sp>
        <p:nvSpPr>
          <p:cNvPr id="3" name="Content Placeholder 2"/>
          <p:cNvSpPr>
            <a:spLocks noGrp="1"/>
          </p:cNvSpPr>
          <p:nvPr>
            <p:ph idx="1"/>
          </p:nvPr>
        </p:nvSpPr>
        <p:spPr>
          <a:xfrm>
            <a:off x="838200" y="1794509"/>
            <a:ext cx="9601200" cy="4143375"/>
          </a:xfrm>
        </p:spPr>
        <p:txBody>
          <a:bodyPr>
            <a:normAutofit fontScale="92500" lnSpcReduction="20000"/>
          </a:bodyPr>
          <a:lstStyle/>
          <a:p>
            <a:pPr lvl="0"/>
            <a:r>
              <a:rPr lang="az-Latn-AZ" dirty="0" smtClean="0"/>
              <a:t>Sonuncu mənada</a:t>
            </a:r>
            <a:r>
              <a:rPr lang="en-GB" dirty="0" smtClean="0"/>
              <a:t>, </a:t>
            </a:r>
            <a:r>
              <a:rPr lang="az-Latn-AZ" dirty="0" smtClean="0"/>
              <a:t>məhkəmə qeyd etdi ki, azadlıqdan məhrum etmək üçün etibarlı olan razılıq, şəxsi 5-ci Maddədə nəzərdə tutlan təminatlardan məhrum etmir. </a:t>
            </a:r>
            <a:endParaRPr lang="en-GB" dirty="0" smtClean="0"/>
          </a:p>
          <a:p>
            <a:pPr lvl="1"/>
            <a:r>
              <a:rPr lang="en-GB" i="1" dirty="0" smtClean="0"/>
              <a:t>…</a:t>
            </a:r>
            <a:r>
              <a:rPr lang="az-Latn-AZ" i="1" dirty="0"/>
              <a:t>bir şəxs üçün </a:t>
            </a:r>
            <a:r>
              <a:rPr lang="az-Latn-AZ" i="1" dirty="0" smtClean="0"/>
              <a:t>demokratik </a:t>
            </a:r>
            <a:r>
              <a:rPr lang="az-Latn-AZ" i="1" dirty="0"/>
              <a:t>cəmiyyətdə </a:t>
            </a:r>
            <a:r>
              <a:rPr lang="az-Latn-AZ" i="1" dirty="0" smtClean="0"/>
              <a:t>azadlıq </a:t>
            </a:r>
            <a:r>
              <a:rPr lang="az-Latn-AZ" i="1" dirty="0"/>
              <a:t>hüququ </a:t>
            </a:r>
            <a:r>
              <a:rPr lang="az-Latn-AZ" i="1" dirty="0" smtClean="0"/>
              <a:t>cox əhəmiyyətlidir və buna görə </a:t>
            </a:r>
            <a:r>
              <a:rPr lang="de-DE" i="1" dirty="0" err="1" smtClean="0"/>
              <a:t>özünün</a:t>
            </a:r>
            <a:r>
              <a:rPr lang="de-DE" i="1" dirty="0" smtClean="0"/>
              <a:t> </a:t>
            </a:r>
            <a:r>
              <a:rPr lang="de-DE" i="1" dirty="0" err="1"/>
              <a:t>həbsə</a:t>
            </a:r>
            <a:r>
              <a:rPr lang="de-DE" i="1" dirty="0"/>
              <a:t> </a:t>
            </a:r>
            <a:r>
              <a:rPr lang="de-DE" i="1" dirty="0" err="1"/>
              <a:t>alınmasına</a:t>
            </a:r>
            <a:r>
              <a:rPr lang="de-DE" i="1" dirty="0"/>
              <a:t> </a:t>
            </a:r>
            <a:r>
              <a:rPr lang="de-DE" i="1" dirty="0" err="1"/>
              <a:t>razılıq</a:t>
            </a:r>
            <a:r>
              <a:rPr lang="de-DE" i="1" dirty="0"/>
              <a:t> </a:t>
            </a:r>
            <a:r>
              <a:rPr lang="de-DE" i="1" dirty="0" err="1" smtClean="0"/>
              <a:t>ver</a:t>
            </a:r>
            <a:r>
              <a:rPr lang="az-Latn-AZ" i="1" dirty="0" smtClean="0"/>
              <a:t>diyi səbəbdən </a:t>
            </a:r>
            <a:r>
              <a:rPr lang="de-DE" i="1" dirty="0" err="1"/>
              <a:t>Konvensiyanın</a:t>
            </a:r>
            <a:r>
              <a:rPr lang="de-DE" i="1" dirty="0"/>
              <a:t> </a:t>
            </a:r>
            <a:r>
              <a:rPr lang="de-DE" i="1" dirty="0" err="1"/>
              <a:t>təmin</a:t>
            </a:r>
            <a:r>
              <a:rPr lang="de-DE" i="1" dirty="0"/>
              <a:t> </a:t>
            </a:r>
            <a:r>
              <a:rPr lang="de-DE" i="1" dirty="0" err="1"/>
              <a:t>etdiyi</a:t>
            </a:r>
            <a:r>
              <a:rPr lang="de-DE" i="1" dirty="0"/>
              <a:t> </a:t>
            </a:r>
            <a:r>
              <a:rPr lang="de-DE" i="1" dirty="0" err="1"/>
              <a:t>müdafiədən</a:t>
            </a:r>
            <a:r>
              <a:rPr lang="de-DE" i="1" dirty="0"/>
              <a:t> </a:t>
            </a:r>
            <a:r>
              <a:rPr lang="de-DE" i="1" dirty="0" err="1"/>
              <a:t>faydalanmaq</a:t>
            </a:r>
            <a:r>
              <a:rPr lang="de-DE" i="1" dirty="0"/>
              <a:t> </a:t>
            </a:r>
            <a:r>
              <a:rPr lang="de-DE" i="1" dirty="0" err="1"/>
              <a:t>imkanından</a:t>
            </a:r>
            <a:r>
              <a:rPr lang="de-DE" i="1" dirty="0"/>
              <a:t> </a:t>
            </a:r>
            <a:r>
              <a:rPr lang="de-DE" i="1" dirty="0" err="1"/>
              <a:t>məhrum</a:t>
            </a:r>
            <a:r>
              <a:rPr lang="de-DE" i="1" dirty="0"/>
              <a:t> </a:t>
            </a:r>
            <a:r>
              <a:rPr lang="de-DE" i="1" dirty="0" err="1"/>
              <a:t>olmur</a:t>
            </a:r>
            <a:r>
              <a:rPr lang="az-Latn-AZ" i="1" dirty="0" smtClean="0"/>
              <a:t>(</a:t>
            </a:r>
            <a:r>
              <a:rPr lang="en-GB" i="1" u="sng" dirty="0" smtClean="0">
                <a:hlinkClick r:id="rId2"/>
              </a:rPr>
              <a:t>De </a:t>
            </a:r>
            <a:r>
              <a:rPr lang="en-GB" i="1" u="sng" dirty="0">
                <a:hlinkClick r:id="rId2"/>
              </a:rPr>
              <a:t>Wilde, </a:t>
            </a:r>
            <a:r>
              <a:rPr lang="en-GB" i="1" u="sng" dirty="0" err="1">
                <a:hlinkClick r:id="rId2"/>
              </a:rPr>
              <a:t>Ooms</a:t>
            </a:r>
            <a:r>
              <a:rPr lang="en-GB" i="1" u="sng" dirty="0">
                <a:hlinkClick r:id="rId2"/>
              </a:rPr>
              <a:t> and </a:t>
            </a:r>
            <a:r>
              <a:rPr lang="en-GB" i="1" u="sng" dirty="0" err="1">
                <a:hlinkClick r:id="rId2"/>
              </a:rPr>
              <a:t>Versyp</a:t>
            </a:r>
            <a:r>
              <a:rPr lang="en-GB" i="1" u="sng" dirty="0">
                <a:hlinkClick r:id="rId2"/>
              </a:rPr>
              <a:t> </a:t>
            </a:r>
            <a:r>
              <a:rPr lang="az-Latn-AZ" i="1" u="sng" dirty="0" smtClean="0">
                <a:hlinkClick r:id="rId2"/>
              </a:rPr>
              <a:t>Belçikaya qarşı</a:t>
            </a:r>
            <a:r>
              <a:rPr lang="en-GB" i="1" dirty="0" smtClean="0"/>
              <a:t>, </a:t>
            </a:r>
            <a:r>
              <a:rPr lang="en-GB" i="1" dirty="0"/>
              <a:t>§§ 64‑65), </a:t>
            </a:r>
            <a:r>
              <a:rPr lang="de-DE" i="1" dirty="0" err="1"/>
              <a:t>xüsusilə</a:t>
            </a:r>
            <a:r>
              <a:rPr lang="de-DE" i="1" dirty="0"/>
              <a:t> </a:t>
            </a:r>
            <a:r>
              <a:rPr lang="de-DE" i="1" dirty="0" err="1"/>
              <a:t>şəxs</a:t>
            </a:r>
            <a:r>
              <a:rPr lang="de-DE" i="1" dirty="0"/>
              <a:t> </a:t>
            </a:r>
            <a:r>
              <a:rPr lang="de-DE" i="1" dirty="0" err="1"/>
              <a:t>ona</a:t>
            </a:r>
            <a:r>
              <a:rPr lang="de-DE" i="1" dirty="0"/>
              <a:t> </a:t>
            </a:r>
            <a:r>
              <a:rPr lang="de-DE" i="1" dirty="0" err="1"/>
              <a:t>təklif</a:t>
            </a:r>
            <a:r>
              <a:rPr lang="de-DE" i="1" dirty="0"/>
              <a:t> </a:t>
            </a:r>
            <a:r>
              <a:rPr lang="de-DE" i="1" dirty="0" err="1"/>
              <a:t>olunan</a:t>
            </a:r>
            <a:r>
              <a:rPr lang="de-DE" i="1" dirty="0"/>
              <a:t> </a:t>
            </a:r>
            <a:r>
              <a:rPr lang="de-DE" i="1" dirty="0" err="1"/>
              <a:t>hərəkətlə</a:t>
            </a:r>
            <a:r>
              <a:rPr lang="de-DE" i="1" dirty="0"/>
              <a:t> </a:t>
            </a:r>
            <a:r>
              <a:rPr lang="de-DE" i="1" dirty="0" err="1"/>
              <a:t>razılaşmağa</a:t>
            </a:r>
            <a:r>
              <a:rPr lang="de-DE" i="1" dirty="0"/>
              <a:t> </a:t>
            </a:r>
            <a:r>
              <a:rPr lang="de-DE" i="1" dirty="0" err="1"/>
              <a:t>və</a:t>
            </a:r>
            <a:r>
              <a:rPr lang="de-DE" i="1" dirty="0"/>
              <a:t> </a:t>
            </a:r>
            <a:r>
              <a:rPr lang="de-DE" i="1" dirty="0" err="1"/>
              <a:t>ya</a:t>
            </a:r>
            <a:r>
              <a:rPr lang="de-DE" i="1" dirty="0"/>
              <a:t> </a:t>
            </a:r>
            <a:r>
              <a:rPr lang="de-DE" i="1" dirty="0" err="1"/>
              <a:t>ona</a:t>
            </a:r>
            <a:r>
              <a:rPr lang="de-DE" i="1" dirty="0"/>
              <a:t> </a:t>
            </a:r>
            <a:r>
              <a:rPr lang="de-DE" i="1" dirty="0" err="1"/>
              <a:t>etiraz</a:t>
            </a:r>
            <a:r>
              <a:rPr lang="de-DE" i="1" dirty="0"/>
              <a:t> </a:t>
            </a:r>
            <a:r>
              <a:rPr lang="de-DE" i="1" dirty="0" err="1"/>
              <a:t>etməyə</a:t>
            </a:r>
            <a:r>
              <a:rPr lang="de-DE" i="1" dirty="0"/>
              <a:t> </a:t>
            </a:r>
            <a:r>
              <a:rPr lang="de-DE" i="1" dirty="0" err="1"/>
              <a:t>hüquq</a:t>
            </a:r>
            <a:r>
              <a:rPr lang="de-DE" i="1" dirty="0"/>
              <a:t> </a:t>
            </a:r>
            <a:r>
              <a:rPr lang="de-DE" i="1" dirty="0" err="1"/>
              <a:t>qabiliyyəti</a:t>
            </a:r>
            <a:r>
              <a:rPr lang="de-DE" i="1" dirty="0"/>
              <a:t> </a:t>
            </a:r>
            <a:r>
              <a:rPr lang="de-DE" i="1" dirty="0" err="1"/>
              <a:t>olmadığı</a:t>
            </a:r>
            <a:r>
              <a:rPr lang="de-DE" i="1" dirty="0"/>
              <a:t> </a:t>
            </a:r>
            <a:r>
              <a:rPr lang="de-DE" dirty="0" err="1"/>
              <a:t>təqdirdə</a:t>
            </a:r>
            <a:r>
              <a:rPr lang="de-DE" dirty="0"/>
              <a:t> </a:t>
            </a:r>
            <a:r>
              <a:rPr lang="az-Latn-AZ" dirty="0" smtClean="0"/>
              <a:t>belə. </a:t>
            </a:r>
          </a:p>
          <a:p>
            <a:r>
              <a:rPr lang="az-Latn-AZ" dirty="0"/>
              <a:t>Hətta şəxsin əqli qabiliyyətinin olmadığı və ya məhdud olduğu xüsusi halda belə, məhkəmə bu razılığı nəzərə almadı  və qeyd </a:t>
            </a:r>
            <a:r>
              <a:rPr lang="az-Latn-AZ" dirty="0" smtClean="0"/>
              <a:t>etdi</a:t>
            </a:r>
            <a:r>
              <a:rPr lang="en-GB" dirty="0" smtClean="0"/>
              <a:t>: </a:t>
            </a:r>
          </a:p>
          <a:p>
            <a:pPr lvl="1"/>
            <a:r>
              <a:rPr lang="az-Latn-AZ" dirty="0" smtClean="0"/>
              <a:t>Şəxsin </a:t>
            </a:r>
            <a:r>
              <a:rPr lang="de-DE" dirty="0" err="1" smtClean="0"/>
              <a:t>hüquq</a:t>
            </a:r>
            <a:r>
              <a:rPr lang="de-DE" dirty="0" smtClean="0"/>
              <a:t> </a:t>
            </a:r>
            <a:r>
              <a:rPr lang="de-DE" dirty="0" err="1"/>
              <a:t>qabiliyyəti</a:t>
            </a:r>
            <a:r>
              <a:rPr lang="de-DE" dirty="0"/>
              <a:t> </a:t>
            </a:r>
            <a:r>
              <a:rPr lang="de-DE" dirty="0" err="1"/>
              <a:t>olmadığı</a:t>
            </a:r>
            <a:r>
              <a:rPr lang="de-DE" dirty="0"/>
              <a:t> </a:t>
            </a:r>
            <a:r>
              <a:rPr lang="az-Latn-AZ" dirty="0" smtClean="0"/>
              <a:t> fakt mütləq onun vəziyyəti başa düşməməsi və onunla razılaşmaması demək deyil </a:t>
            </a:r>
            <a:r>
              <a:rPr lang="en-GB" i="1" dirty="0" smtClean="0"/>
              <a:t>(</a:t>
            </a:r>
            <a:r>
              <a:rPr lang="az-Latn-AZ" i="1" dirty="0" smtClean="0">
                <a:hlinkClick r:id="rId3"/>
              </a:rPr>
              <a:t>Ş</a:t>
            </a:r>
            <a:r>
              <a:rPr lang="en-GB" i="1" dirty="0" err="1" smtClean="0">
                <a:hlinkClick r:id="rId3"/>
              </a:rPr>
              <a:t>tukaturov</a:t>
            </a:r>
            <a:r>
              <a:rPr lang="az-Latn-AZ" i="1" dirty="0" smtClean="0">
                <a:hlinkClick r:id="rId3"/>
              </a:rPr>
              <a:t> Rusiyaya qarşı</a:t>
            </a:r>
            <a:r>
              <a:rPr lang="en-GB" i="1" dirty="0" smtClean="0"/>
              <a:t>, </a:t>
            </a:r>
            <a:r>
              <a:rPr lang="en-GB" i="1" dirty="0"/>
              <a:t>§§ 107-09; </a:t>
            </a:r>
            <a:r>
              <a:rPr lang="en-GB" i="1" dirty="0">
                <a:hlinkClick r:id="rId4"/>
              </a:rPr>
              <a:t>D.D.</a:t>
            </a:r>
            <a:r>
              <a:rPr lang="en-GB" i="1" dirty="0"/>
              <a:t> </a:t>
            </a:r>
            <a:r>
              <a:rPr lang="en-GB" i="1" dirty="0" smtClean="0">
                <a:hlinkClick r:id="rId4"/>
              </a:rPr>
              <a:t>Li</a:t>
            </a:r>
            <a:r>
              <a:rPr lang="az-Latn-AZ" i="1" dirty="0" smtClean="0">
                <a:hlinkClick r:id="rId4"/>
              </a:rPr>
              <a:t>tvaya qarşı</a:t>
            </a:r>
            <a:r>
              <a:rPr lang="en-GB" i="1" dirty="0" smtClean="0"/>
              <a:t>, </a:t>
            </a:r>
            <a:r>
              <a:rPr lang="en-GB" i="1" dirty="0"/>
              <a:t>§ 150).</a:t>
            </a:r>
          </a:p>
          <a:p>
            <a:endParaRPr lang="en-GB" dirty="0"/>
          </a:p>
        </p:txBody>
      </p:sp>
    </p:spTree>
    <p:extLst>
      <p:ext uri="{BB962C8B-B14F-4D97-AF65-F5344CB8AC3E}">
        <p14:creationId xmlns:p14="http://schemas.microsoft.com/office/powerpoint/2010/main" xmlns="" val="2591187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Məhkəmənin presedent hüququna dair </a:t>
            </a:r>
            <a:r>
              <a:rPr lang="az-Latn-AZ" dirty="0" smtClean="0"/>
              <a:t>misallar</a:t>
            </a:r>
            <a:br>
              <a:rPr lang="az-Latn-AZ" dirty="0" smtClean="0"/>
            </a:br>
            <a:r>
              <a:rPr lang="en-GB" dirty="0" smtClean="0"/>
              <a:t>(</a:t>
            </a:r>
            <a:r>
              <a:rPr lang="az-Latn-AZ" dirty="0" smtClean="0"/>
              <a:t>subyektiv</a:t>
            </a:r>
            <a:r>
              <a:rPr lang="en-GB" dirty="0" smtClean="0"/>
              <a:t> </a:t>
            </a:r>
            <a:r>
              <a:rPr lang="en-GB" dirty="0"/>
              <a:t>element):</a:t>
            </a:r>
          </a:p>
        </p:txBody>
      </p:sp>
      <p:sp>
        <p:nvSpPr>
          <p:cNvPr id="3" name="Content Placeholder 2"/>
          <p:cNvSpPr>
            <a:spLocks noGrp="1"/>
          </p:cNvSpPr>
          <p:nvPr>
            <p:ph idx="1"/>
          </p:nvPr>
        </p:nvSpPr>
        <p:spPr/>
        <p:txBody>
          <a:bodyPr>
            <a:normAutofit fontScale="85000" lnSpcReduction="20000"/>
          </a:bodyPr>
          <a:lstStyle/>
          <a:p>
            <a:pPr lvl="0"/>
            <a:r>
              <a:rPr lang="en-GB" u="sng" dirty="0" smtClean="0">
                <a:hlinkClick r:id="rId2"/>
              </a:rPr>
              <a:t>Engel</a:t>
            </a:r>
            <a:r>
              <a:rPr lang="az-Latn-AZ" u="sng" dirty="0" smtClean="0">
                <a:hlinkClick r:id="rId2"/>
              </a:rPr>
              <a:t> və digərləri Niderlanda qarşı</a:t>
            </a:r>
            <a:r>
              <a:rPr lang="en-GB" dirty="0" smtClean="0"/>
              <a:t> – </a:t>
            </a:r>
            <a:r>
              <a:rPr lang="az-Latn-AZ" dirty="0" smtClean="0"/>
              <a:t>5-ci Maddə mülki şəxslərlə müqayisədə </a:t>
            </a:r>
            <a:r>
              <a:rPr lang="de-DE" dirty="0" err="1" smtClean="0"/>
              <a:t>hərbi</a:t>
            </a:r>
            <a:r>
              <a:rPr lang="de-DE" dirty="0" smtClean="0"/>
              <a:t> </a:t>
            </a:r>
            <a:r>
              <a:rPr lang="de-DE" dirty="0" err="1"/>
              <a:t>qullu</a:t>
            </a:r>
            <a:r>
              <a:rPr lang="az-Latn-AZ" dirty="0"/>
              <a:t>ğun</a:t>
            </a:r>
            <a:r>
              <a:rPr lang="de-DE" dirty="0"/>
              <a:t> </a:t>
            </a:r>
            <a:r>
              <a:rPr lang="de-DE" dirty="0" err="1"/>
              <a:t>istər-istəməz</a:t>
            </a:r>
            <a:r>
              <a:rPr lang="de-DE" dirty="0"/>
              <a:t> </a:t>
            </a:r>
            <a:r>
              <a:rPr lang="de-DE" dirty="0" err="1"/>
              <a:t>azadlığı</a:t>
            </a:r>
            <a:r>
              <a:rPr lang="de-DE" dirty="0"/>
              <a:t> </a:t>
            </a:r>
            <a:r>
              <a:rPr lang="de-DE" dirty="0" err="1"/>
              <a:t>məhdudlaşdır</a:t>
            </a:r>
            <a:r>
              <a:rPr lang="az-Latn-AZ" dirty="0"/>
              <a:t>dığı </a:t>
            </a:r>
            <a:r>
              <a:rPr lang="az-Latn-AZ" dirty="0" smtClean="0"/>
              <a:t>fikri ilə, əsgərin </a:t>
            </a:r>
            <a:r>
              <a:rPr lang="de-DE" dirty="0" smtClean="0"/>
              <a:t>normal </a:t>
            </a:r>
            <a:r>
              <a:rPr lang="de-DE" dirty="0" err="1" smtClean="0"/>
              <a:t>vəzifələrini</a:t>
            </a:r>
            <a:r>
              <a:rPr lang="de-DE" dirty="0" smtClean="0"/>
              <a:t> </a:t>
            </a:r>
            <a:r>
              <a:rPr lang="de-DE" dirty="0" err="1" smtClean="0"/>
              <a:t>icra</a:t>
            </a:r>
            <a:r>
              <a:rPr lang="az-Latn-AZ" dirty="0" smtClean="0"/>
              <a:t> etdiyi xüsusi binada saxlanılması ilə  onun xüsusi </a:t>
            </a:r>
            <a:r>
              <a:rPr lang="az-Latn-AZ" dirty="0"/>
              <a:t>«</a:t>
            </a:r>
            <a:r>
              <a:rPr lang="az-Latn-AZ" dirty="0" smtClean="0"/>
              <a:t>həbs»də olduğu halda </a:t>
            </a:r>
            <a:r>
              <a:rPr lang="az-Latn-AZ" b="1" dirty="0" smtClean="0"/>
              <a:t>tətbiq edilmir</a:t>
            </a:r>
            <a:r>
              <a:rPr lang="az-Latn-AZ" dirty="0" smtClean="0"/>
              <a:t>. Buna görə də əsgərlər onların azadlıqlarını məhdudlaşdıracaq tədbirləri qəbul etməyə məcburdurlar ki, bu da mülki şəxslər üçün azadlıqdan məhrum etməni təmsil edir.  </a:t>
            </a:r>
          </a:p>
          <a:p>
            <a:pPr lvl="0"/>
            <a:r>
              <a:rPr lang="en-GB" u="sng" dirty="0" err="1" smtClean="0">
                <a:hlinkClick r:id="rId3"/>
              </a:rPr>
              <a:t>Bollan</a:t>
            </a:r>
            <a:r>
              <a:rPr lang="en-GB" u="sng" dirty="0" smtClean="0">
                <a:hlinkClick r:id="rId3"/>
              </a:rPr>
              <a:t> </a:t>
            </a:r>
            <a:r>
              <a:rPr lang="az-Latn-AZ" u="sng" dirty="0" smtClean="0">
                <a:hlinkClick r:id="rId3"/>
              </a:rPr>
              <a:t>Birləşmiş Krallığa qarşı</a:t>
            </a:r>
            <a:r>
              <a:rPr lang="en-GB" dirty="0" smtClean="0"/>
              <a:t> (</a:t>
            </a:r>
            <a:r>
              <a:rPr lang="az-Latn-AZ" dirty="0" smtClean="0"/>
              <a:t>qərar</a:t>
            </a:r>
            <a:r>
              <a:rPr lang="en-GB" dirty="0" smtClean="0"/>
              <a:t>) </a:t>
            </a:r>
            <a:r>
              <a:rPr lang="en-GB" dirty="0"/>
              <a:t>- </a:t>
            </a:r>
            <a:r>
              <a:rPr lang="de-DE" dirty="0" err="1"/>
              <a:t>məhbusun</a:t>
            </a:r>
            <a:r>
              <a:rPr lang="de-DE" dirty="0"/>
              <a:t> </a:t>
            </a:r>
            <a:r>
              <a:rPr lang="de-DE" dirty="0" err="1"/>
              <a:t>digər</a:t>
            </a:r>
            <a:r>
              <a:rPr lang="de-DE" dirty="0"/>
              <a:t> </a:t>
            </a:r>
            <a:r>
              <a:rPr lang="de-DE" dirty="0" err="1"/>
              <a:t>məhbuslarla</a:t>
            </a:r>
            <a:r>
              <a:rPr lang="de-DE" dirty="0"/>
              <a:t> </a:t>
            </a:r>
            <a:r>
              <a:rPr lang="de-DE" dirty="0" err="1"/>
              <a:t>bir</a:t>
            </a:r>
            <a:r>
              <a:rPr lang="de-DE" dirty="0"/>
              <a:t> </a:t>
            </a:r>
            <a:r>
              <a:rPr lang="de-DE" dirty="0" err="1"/>
              <a:t>qayda</a:t>
            </a:r>
            <a:r>
              <a:rPr lang="de-DE" dirty="0"/>
              <a:t> </a:t>
            </a:r>
            <a:r>
              <a:rPr lang="de-DE" dirty="0" err="1"/>
              <a:t>olaraq</a:t>
            </a:r>
            <a:r>
              <a:rPr lang="de-DE" dirty="0"/>
              <a:t> </a:t>
            </a:r>
            <a:r>
              <a:rPr lang="de-DE" dirty="0" err="1"/>
              <a:t>sərbəst</a:t>
            </a:r>
            <a:r>
              <a:rPr lang="de-DE" dirty="0"/>
              <a:t> </a:t>
            </a:r>
            <a:r>
              <a:rPr lang="de-DE" dirty="0" err="1"/>
              <a:t>toplaşmaq</a:t>
            </a:r>
            <a:r>
              <a:rPr lang="de-DE" dirty="0"/>
              <a:t> </a:t>
            </a:r>
            <a:r>
              <a:rPr lang="de-DE" dirty="0" err="1"/>
              <a:t>əvəzinə</a:t>
            </a:r>
            <a:r>
              <a:rPr lang="de-DE" dirty="0"/>
              <a:t> </a:t>
            </a:r>
            <a:r>
              <a:rPr lang="de-DE" dirty="0" err="1"/>
              <a:t>kamerada</a:t>
            </a:r>
            <a:r>
              <a:rPr lang="de-DE" dirty="0"/>
              <a:t> </a:t>
            </a:r>
            <a:r>
              <a:rPr lang="de-DE" dirty="0" err="1" smtClean="0"/>
              <a:t>yerləşdiril</a:t>
            </a:r>
            <a:r>
              <a:rPr lang="az-Latn-AZ" dirty="0" smtClean="0"/>
              <a:t>məsi. </a:t>
            </a:r>
            <a:r>
              <a:rPr lang="de-DE" dirty="0" smtClean="0"/>
              <a:t> </a:t>
            </a:r>
            <a:r>
              <a:rPr lang="az-Latn-AZ" dirty="0" smtClean="0"/>
              <a:t>Cəzaçəkmə müəssisələrindəki məhbuslar azadlıqlarını artıq itirmişlər və buna görə də </a:t>
            </a:r>
            <a:r>
              <a:rPr lang="de-DE" dirty="0" err="1"/>
              <a:t>cəzaçəkmə</a:t>
            </a:r>
            <a:r>
              <a:rPr lang="de-DE" dirty="0"/>
              <a:t> </a:t>
            </a:r>
            <a:r>
              <a:rPr lang="de-DE" dirty="0" err="1"/>
              <a:t>müəssisəsi</a:t>
            </a:r>
            <a:r>
              <a:rPr lang="de-DE" dirty="0"/>
              <a:t> </a:t>
            </a:r>
            <a:r>
              <a:rPr lang="de-DE" dirty="0" err="1"/>
              <a:t>daxilində</a:t>
            </a:r>
            <a:r>
              <a:rPr lang="de-DE" dirty="0"/>
              <a:t> </a:t>
            </a:r>
            <a:r>
              <a:rPr lang="de-DE" dirty="0" err="1"/>
              <a:t>görülmüş</a:t>
            </a:r>
            <a:r>
              <a:rPr lang="de-DE" dirty="0"/>
              <a:t> </a:t>
            </a:r>
            <a:r>
              <a:rPr lang="de-DE" dirty="0" err="1" smtClean="0"/>
              <a:t>tədbirlər</a:t>
            </a:r>
            <a:r>
              <a:rPr lang="az-Latn-AZ" dirty="0" smtClean="0"/>
              <a:t>, 5-ci Maddəyə əsasən, adətən </a:t>
            </a:r>
            <a:r>
              <a:rPr lang="de-DE" dirty="0" err="1" smtClean="0"/>
              <a:t>azadlıqdan</a:t>
            </a:r>
            <a:r>
              <a:rPr lang="de-DE" dirty="0" smtClean="0"/>
              <a:t> </a:t>
            </a:r>
            <a:r>
              <a:rPr lang="de-DE" dirty="0" err="1"/>
              <a:t>məhrum</a:t>
            </a:r>
            <a:r>
              <a:rPr lang="de-DE" dirty="0"/>
              <a:t> </a:t>
            </a:r>
            <a:r>
              <a:rPr lang="de-DE" dirty="0" err="1"/>
              <a:t>edilmə</a:t>
            </a:r>
            <a:r>
              <a:rPr lang="de-DE" dirty="0"/>
              <a:t> </a:t>
            </a:r>
            <a:r>
              <a:rPr lang="de-DE" dirty="0" err="1"/>
              <a:t>kimi</a:t>
            </a:r>
            <a:r>
              <a:rPr lang="de-DE" dirty="0"/>
              <a:t> </a:t>
            </a:r>
            <a:r>
              <a:rPr lang="de-DE" dirty="0" err="1"/>
              <a:t>qəbul</a:t>
            </a:r>
            <a:r>
              <a:rPr lang="de-DE" dirty="0"/>
              <a:t> </a:t>
            </a:r>
            <a:r>
              <a:rPr lang="de-DE" dirty="0" err="1" smtClean="0"/>
              <a:t>edil</a:t>
            </a:r>
            <a:r>
              <a:rPr lang="az-Latn-AZ" dirty="0" smtClean="0"/>
              <a:t>mir.</a:t>
            </a:r>
          </a:p>
          <a:p>
            <a:pPr lvl="1"/>
            <a:r>
              <a:rPr lang="en-GB" i="1" dirty="0" smtClean="0"/>
              <a:t>… </a:t>
            </a:r>
            <a:r>
              <a:rPr lang="de-DE" i="1" dirty="0" err="1"/>
              <a:t>cəzaçəkmə</a:t>
            </a:r>
            <a:r>
              <a:rPr lang="de-DE" i="1" dirty="0"/>
              <a:t> </a:t>
            </a:r>
            <a:r>
              <a:rPr lang="de-DE" i="1" dirty="0" err="1"/>
              <a:t>müəssisəsi</a:t>
            </a:r>
            <a:r>
              <a:rPr lang="de-DE" i="1" dirty="0"/>
              <a:t> </a:t>
            </a:r>
            <a:r>
              <a:rPr lang="de-DE" i="1" dirty="0" err="1"/>
              <a:t>daxilində</a:t>
            </a:r>
            <a:r>
              <a:rPr lang="de-DE" i="1" dirty="0"/>
              <a:t> </a:t>
            </a:r>
            <a:r>
              <a:rPr lang="az-Latn-AZ" i="1" dirty="0" smtClean="0"/>
              <a:t> tətbiq edilən və həbs şərtlərinə </a:t>
            </a:r>
            <a:r>
              <a:rPr lang="az-Latn-AZ" i="1" dirty="0"/>
              <a:t>təsir edə </a:t>
            </a:r>
            <a:r>
              <a:rPr lang="az-Latn-AZ" i="1" dirty="0" smtClean="0"/>
              <a:t> intizam tədbirləri </a:t>
            </a:r>
            <a:r>
              <a:rPr lang="de-DE" i="1" dirty="0" err="1"/>
              <a:t>azadlıqdan</a:t>
            </a:r>
            <a:r>
              <a:rPr lang="de-DE" i="1" dirty="0"/>
              <a:t> </a:t>
            </a:r>
            <a:r>
              <a:rPr lang="de-DE" i="1" dirty="0" err="1"/>
              <a:t>məhrum</a:t>
            </a:r>
            <a:r>
              <a:rPr lang="de-DE" i="1" dirty="0"/>
              <a:t> </a:t>
            </a:r>
            <a:r>
              <a:rPr lang="de-DE" i="1" dirty="0" err="1"/>
              <a:t>edilmə</a:t>
            </a:r>
            <a:r>
              <a:rPr lang="de-DE" i="1" dirty="0"/>
              <a:t> </a:t>
            </a:r>
            <a:r>
              <a:rPr lang="de-DE" i="1" dirty="0" err="1"/>
              <a:t>kimi</a:t>
            </a:r>
            <a:r>
              <a:rPr lang="de-DE" i="1" dirty="0"/>
              <a:t> </a:t>
            </a:r>
            <a:r>
              <a:rPr lang="de-DE" i="1" dirty="0" err="1"/>
              <a:t>qəbul</a:t>
            </a:r>
            <a:r>
              <a:rPr lang="de-DE" i="1" dirty="0"/>
              <a:t> </a:t>
            </a:r>
            <a:r>
              <a:rPr lang="de-DE" i="1" dirty="0" err="1" smtClean="0"/>
              <a:t>edil</a:t>
            </a:r>
            <a:r>
              <a:rPr lang="az-Latn-AZ" i="1" dirty="0" smtClean="0"/>
              <a:t>ə bilməz. Bu tədbirlər normal hallarda qanuni saxlanılma hallarının modifikasiyası kimi qəbul edilməlidir və Konvensiyanın 5-ci Maddəsinin 1-ci Bəndinin əhatə dairəsindən kənardadır (</a:t>
            </a:r>
            <a:r>
              <a:rPr lang="en-GB" i="1" u="sng" dirty="0" err="1" smtClean="0">
                <a:hlinkClick r:id="rId3"/>
              </a:rPr>
              <a:t>Bollan</a:t>
            </a:r>
            <a:r>
              <a:rPr lang="en-GB" i="1" u="sng" dirty="0" smtClean="0">
                <a:hlinkClick r:id="rId3"/>
              </a:rPr>
              <a:t> </a:t>
            </a:r>
            <a:r>
              <a:rPr lang="az-Latn-AZ" i="1" u="sng" dirty="0">
                <a:hlinkClick r:id="rId3"/>
              </a:rPr>
              <a:t>Birləşmiş Krallığa qarşı</a:t>
            </a:r>
            <a:r>
              <a:rPr lang="en-GB" i="1" dirty="0"/>
              <a:t> (</a:t>
            </a:r>
            <a:r>
              <a:rPr lang="az-Latn-AZ" i="1" dirty="0"/>
              <a:t>qərar</a:t>
            </a:r>
            <a:r>
              <a:rPr lang="en-GB" i="1" dirty="0" smtClean="0"/>
              <a:t>)</a:t>
            </a:r>
            <a:r>
              <a:rPr lang="az-Latn-AZ" i="1" dirty="0" smtClean="0"/>
              <a:t>)</a:t>
            </a:r>
            <a:r>
              <a:rPr lang="en-GB" i="1" dirty="0" smtClean="0"/>
              <a:t> </a:t>
            </a:r>
            <a:endParaRPr lang="az-Latn-AZ" i="1" dirty="0" smtClean="0"/>
          </a:p>
          <a:p>
            <a:pPr lvl="0"/>
            <a:endParaRPr lang="en-GB" dirty="0"/>
          </a:p>
        </p:txBody>
      </p:sp>
    </p:spTree>
    <p:extLst>
      <p:ext uri="{BB962C8B-B14F-4D97-AF65-F5344CB8AC3E}">
        <p14:creationId xmlns:p14="http://schemas.microsoft.com/office/powerpoint/2010/main" xmlns="" val="1668559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Məhkəmənin presedent hüququna dair misallar</a:t>
            </a:r>
            <a:br>
              <a:rPr lang="az-Latn-AZ" dirty="0"/>
            </a:br>
            <a:r>
              <a:rPr lang="en-GB" dirty="0"/>
              <a:t>(</a:t>
            </a:r>
            <a:r>
              <a:rPr lang="az-Latn-AZ" dirty="0"/>
              <a:t>subyektiv</a:t>
            </a:r>
            <a:r>
              <a:rPr lang="en-GB" dirty="0"/>
              <a:t> element):</a:t>
            </a:r>
          </a:p>
        </p:txBody>
      </p:sp>
      <p:sp>
        <p:nvSpPr>
          <p:cNvPr id="3" name="Content Placeholder 2"/>
          <p:cNvSpPr>
            <a:spLocks noGrp="1"/>
          </p:cNvSpPr>
          <p:nvPr>
            <p:ph idx="1"/>
          </p:nvPr>
        </p:nvSpPr>
        <p:spPr>
          <a:xfrm>
            <a:off x="1371600" y="2057401"/>
            <a:ext cx="9601200" cy="4486274"/>
          </a:xfrm>
        </p:spPr>
        <p:txBody>
          <a:bodyPr>
            <a:normAutofit fontScale="70000" lnSpcReduction="20000"/>
          </a:bodyPr>
          <a:lstStyle/>
          <a:p>
            <a:pPr lvl="0"/>
            <a:r>
              <a:rPr lang="az-Latn-AZ" i="1" dirty="0" smtClean="0">
                <a:hlinkClick r:id="rId2"/>
              </a:rPr>
              <a:t>Qə</a:t>
            </a:r>
            <a:r>
              <a:rPr lang="en-GB" i="1" dirty="0" smtClean="0">
                <a:hlinkClick r:id="rId2"/>
              </a:rPr>
              <a:t>hr</a:t>
            </a:r>
            <a:r>
              <a:rPr lang="az-Latn-AZ" i="1" dirty="0" smtClean="0">
                <a:hlinkClick r:id="rId2"/>
              </a:rPr>
              <a:t>ə</a:t>
            </a:r>
            <a:r>
              <a:rPr lang="en-GB" i="1" dirty="0" err="1" smtClean="0">
                <a:hlinkClick r:id="rId2"/>
              </a:rPr>
              <a:t>manov</a:t>
            </a:r>
            <a:r>
              <a:rPr lang="en-GB" i="1" dirty="0" smtClean="0">
                <a:hlinkClick r:id="rId2"/>
              </a:rPr>
              <a:t> </a:t>
            </a:r>
            <a:r>
              <a:rPr lang="en-GB" i="1" dirty="0" err="1" smtClean="0">
                <a:hlinkClick r:id="rId2"/>
              </a:rPr>
              <a:t>Az</a:t>
            </a:r>
            <a:r>
              <a:rPr lang="az-Latn-AZ" i="1" dirty="0" smtClean="0">
                <a:hlinkClick r:id="rId2"/>
              </a:rPr>
              <a:t>ərbaycana qarşı</a:t>
            </a:r>
            <a:r>
              <a:rPr lang="en-GB" i="1" dirty="0" smtClean="0"/>
              <a:t> </a:t>
            </a:r>
            <a:r>
              <a:rPr lang="en-GB" dirty="0" smtClean="0"/>
              <a:t>(</a:t>
            </a:r>
            <a:r>
              <a:rPr lang="az-Latn-AZ" dirty="0" smtClean="0"/>
              <a:t>qərar</a:t>
            </a:r>
            <a:r>
              <a:rPr lang="en-GB" dirty="0" smtClean="0"/>
              <a:t>) – </a:t>
            </a:r>
            <a:r>
              <a:rPr lang="az-Latn-AZ" dirty="0" smtClean="0"/>
              <a:t>Hava səyahətçilərinin </a:t>
            </a:r>
            <a:r>
              <a:rPr lang="de-DE" dirty="0" err="1" smtClean="0"/>
              <a:t>təhlükəsizli</a:t>
            </a:r>
            <a:r>
              <a:rPr lang="az-Latn-AZ" dirty="0" smtClean="0"/>
              <a:t>yi</a:t>
            </a:r>
            <a:r>
              <a:rPr lang="de-DE" dirty="0" smtClean="0"/>
              <a:t> </a:t>
            </a:r>
            <a:r>
              <a:rPr lang="de-DE" dirty="0" err="1"/>
              <a:t>məqsədilə</a:t>
            </a:r>
            <a:r>
              <a:rPr lang="de-DE" dirty="0"/>
              <a:t> </a:t>
            </a:r>
            <a:r>
              <a:rPr lang="de-DE" dirty="0" err="1"/>
              <a:t>yoxlamaların</a:t>
            </a:r>
            <a:r>
              <a:rPr lang="de-DE" dirty="0"/>
              <a:t> </a:t>
            </a:r>
            <a:r>
              <a:rPr lang="de-DE" dirty="0" err="1"/>
              <a:t>aparılması</a:t>
            </a:r>
            <a:r>
              <a:rPr lang="az-Latn-AZ" dirty="0" smtClean="0"/>
              <a:t> </a:t>
            </a:r>
            <a:endParaRPr lang="en-GB" dirty="0" smtClean="0"/>
          </a:p>
          <a:p>
            <a:pPr lvl="1"/>
            <a:r>
              <a:rPr lang="en-GB" i="1" dirty="0" smtClean="0"/>
              <a:t>… </a:t>
            </a:r>
            <a:r>
              <a:rPr lang="de-DE" dirty="0" err="1"/>
              <a:t>sərnişin</a:t>
            </a:r>
            <a:r>
              <a:rPr lang="de-DE" dirty="0"/>
              <a:t> </a:t>
            </a:r>
            <a:r>
              <a:rPr lang="de-DE" dirty="0" err="1"/>
              <a:t>vəziyyətin</a:t>
            </a:r>
            <a:r>
              <a:rPr lang="de-DE" dirty="0"/>
              <a:t> </a:t>
            </a:r>
            <a:r>
              <a:rPr lang="de-DE" dirty="0" err="1"/>
              <a:t>aydınlaşdırılması</a:t>
            </a:r>
            <a:r>
              <a:rPr lang="de-DE" dirty="0"/>
              <a:t> </a:t>
            </a:r>
            <a:r>
              <a:rPr lang="de-DE" dirty="0" err="1"/>
              <a:t>üçün</a:t>
            </a:r>
            <a:r>
              <a:rPr lang="de-DE" dirty="0"/>
              <a:t> </a:t>
            </a:r>
            <a:r>
              <a:rPr lang="de-DE" dirty="0" err="1"/>
              <a:t>sərhəd</a:t>
            </a:r>
            <a:r>
              <a:rPr lang="de-DE" dirty="0"/>
              <a:t> </a:t>
            </a:r>
            <a:r>
              <a:rPr lang="de-DE" dirty="0" err="1"/>
              <a:t>xidmətinin</a:t>
            </a:r>
            <a:r>
              <a:rPr lang="de-DE" dirty="0"/>
              <a:t> </a:t>
            </a:r>
            <a:r>
              <a:rPr lang="de-DE" dirty="0" err="1"/>
              <a:t>əməkdaşları</a:t>
            </a:r>
            <a:r>
              <a:rPr lang="de-DE" dirty="0"/>
              <a:t> </a:t>
            </a:r>
            <a:r>
              <a:rPr lang="de-DE" dirty="0" err="1"/>
              <a:t>tərəfindən</a:t>
            </a:r>
            <a:r>
              <a:rPr lang="de-DE" dirty="0"/>
              <a:t> </a:t>
            </a:r>
            <a:r>
              <a:rPr lang="de-DE" dirty="0" err="1"/>
              <a:t>aeroportda</a:t>
            </a:r>
            <a:r>
              <a:rPr lang="de-DE" dirty="0"/>
              <a:t> </a:t>
            </a:r>
            <a:r>
              <a:rPr lang="de-DE" dirty="0" err="1"/>
              <a:t>sərhəd</a:t>
            </a:r>
            <a:r>
              <a:rPr lang="de-DE" dirty="0"/>
              <a:t> </a:t>
            </a:r>
            <a:r>
              <a:rPr lang="de-DE" dirty="0" err="1"/>
              <a:t>nəzarətindən</a:t>
            </a:r>
            <a:r>
              <a:rPr lang="de-DE" dirty="0"/>
              <a:t> </a:t>
            </a:r>
            <a:r>
              <a:rPr lang="de-DE" dirty="0" err="1"/>
              <a:t>keçən</a:t>
            </a:r>
            <a:r>
              <a:rPr lang="de-DE" dirty="0"/>
              <a:t> </a:t>
            </a:r>
            <a:r>
              <a:rPr lang="de-DE" dirty="0" err="1"/>
              <a:t>zaman</a:t>
            </a:r>
            <a:r>
              <a:rPr lang="de-DE" dirty="0"/>
              <a:t> </a:t>
            </a:r>
            <a:r>
              <a:rPr lang="de-DE" dirty="0" err="1" smtClean="0"/>
              <a:t>saxlanıldıqda</a:t>
            </a:r>
            <a:r>
              <a:rPr lang="de-DE" dirty="0" smtClean="0"/>
              <a:t> </a:t>
            </a:r>
            <a:r>
              <a:rPr lang="de-DE" dirty="0" err="1"/>
              <a:t>və</a:t>
            </a:r>
            <a:r>
              <a:rPr lang="de-DE" dirty="0"/>
              <a:t> </a:t>
            </a:r>
            <a:r>
              <a:rPr lang="de-DE" dirty="0" err="1"/>
              <a:t>bu</a:t>
            </a:r>
            <a:r>
              <a:rPr lang="de-DE" dirty="0"/>
              <a:t> </a:t>
            </a:r>
            <a:r>
              <a:rPr lang="de-DE" dirty="0" err="1"/>
              <a:t>saxlama</a:t>
            </a:r>
            <a:r>
              <a:rPr lang="de-DE" dirty="0"/>
              <a:t> </a:t>
            </a:r>
            <a:r>
              <a:rPr lang="de-DE" dirty="0" err="1"/>
              <a:t>sırf</a:t>
            </a:r>
            <a:r>
              <a:rPr lang="de-DE" dirty="0"/>
              <a:t> </a:t>
            </a:r>
            <a:r>
              <a:rPr lang="de-DE" dirty="0" err="1"/>
              <a:t>müvafiq</a:t>
            </a:r>
            <a:r>
              <a:rPr lang="de-DE" dirty="0"/>
              <a:t> </a:t>
            </a:r>
            <a:r>
              <a:rPr lang="de-DE" dirty="0" err="1"/>
              <a:t>formallıqların</a:t>
            </a:r>
            <a:r>
              <a:rPr lang="de-DE" dirty="0"/>
              <a:t> </a:t>
            </a:r>
            <a:r>
              <a:rPr lang="de-DE" dirty="0" err="1"/>
              <a:t>başa</a:t>
            </a:r>
            <a:r>
              <a:rPr lang="de-DE" dirty="0"/>
              <a:t> </a:t>
            </a:r>
            <a:r>
              <a:rPr lang="de-DE" dirty="0" err="1"/>
              <a:t>çatdırılması</a:t>
            </a:r>
            <a:r>
              <a:rPr lang="de-DE" dirty="0"/>
              <a:t> </a:t>
            </a:r>
            <a:r>
              <a:rPr lang="de-DE" dirty="0" err="1"/>
              <a:t>üçün</a:t>
            </a:r>
            <a:r>
              <a:rPr lang="de-DE" dirty="0"/>
              <a:t> </a:t>
            </a:r>
            <a:r>
              <a:rPr lang="de-DE" dirty="0" err="1"/>
              <a:t>zəruri</a:t>
            </a:r>
            <a:r>
              <a:rPr lang="de-DE" dirty="0"/>
              <a:t> </a:t>
            </a:r>
            <a:r>
              <a:rPr lang="de-DE" dirty="0" err="1"/>
              <a:t>olan</a:t>
            </a:r>
            <a:r>
              <a:rPr lang="de-DE" dirty="0"/>
              <a:t> </a:t>
            </a:r>
            <a:r>
              <a:rPr lang="de-DE" dirty="0" err="1"/>
              <a:t>müddətdən</a:t>
            </a:r>
            <a:r>
              <a:rPr lang="de-DE" dirty="0"/>
              <a:t> </a:t>
            </a:r>
            <a:r>
              <a:rPr lang="de-DE" dirty="0" err="1"/>
              <a:t>artıq</a:t>
            </a:r>
            <a:r>
              <a:rPr lang="de-DE" dirty="0"/>
              <a:t> </a:t>
            </a:r>
            <a:r>
              <a:rPr lang="de-DE" dirty="0" err="1"/>
              <a:t>deyildirsə</a:t>
            </a:r>
            <a:r>
              <a:rPr lang="de-DE" dirty="0"/>
              <a:t>, </a:t>
            </a:r>
            <a:r>
              <a:rPr lang="de-DE" dirty="0" err="1"/>
              <a:t>Konvensiyanın</a:t>
            </a:r>
            <a:r>
              <a:rPr lang="de-DE" dirty="0"/>
              <a:t> 5-ci </a:t>
            </a:r>
            <a:r>
              <a:rPr lang="de-DE" dirty="0" err="1"/>
              <a:t>maddəsi</a:t>
            </a:r>
            <a:r>
              <a:rPr lang="de-DE" dirty="0"/>
              <a:t> </a:t>
            </a:r>
            <a:r>
              <a:rPr lang="de-DE" dirty="0" err="1"/>
              <a:t>ilə</a:t>
            </a:r>
            <a:r>
              <a:rPr lang="de-DE" dirty="0"/>
              <a:t> </a:t>
            </a:r>
            <a:r>
              <a:rPr lang="de-DE" dirty="0" err="1"/>
              <a:t>bağlı</a:t>
            </a:r>
            <a:r>
              <a:rPr lang="de-DE" dirty="0"/>
              <a:t> </a:t>
            </a:r>
            <a:r>
              <a:rPr lang="de-DE" dirty="0" err="1"/>
              <a:t>məsələ</a:t>
            </a:r>
            <a:r>
              <a:rPr lang="de-DE" dirty="0"/>
              <a:t> </a:t>
            </a:r>
            <a:r>
              <a:rPr lang="de-DE" dirty="0" err="1"/>
              <a:t>ortaya</a:t>
            </a:r>
            <a:r>
              <a:rPr lang="de-DE" dirty="0"/>
              <a:t> </a:t>
            </a:r>
            <a:r>
              <a:rPr lang="de-DE" dirty="0" err="1"/>
              <a:t>çıxmır</a:t>
            </a:r>
            <a:r>
              <a:rPr lang="de-DE" dirty="0"/>
              <a:t> </a:t>
            </a:r>
            <a:r>
              <a:rPr lang="en-GB" i="1" dirty="0" smtClean="0"/>
              <a:t>(</a:t>
            </a:r>
            <a:r>
              <a:rPr lang="az-Latn-AZ" i="1" dirty="0">
                <a:hlinkClick r:id="rId2"/>
              </a:rPr>
              <a:t>Qə</a:t>
            </a:r>
            <a:r>
              <a:rPr lang="en-GB" i="1" dirty="0">
                <a:hlinkClick r:id="rId2"/>
              </a:rPr>
              <a:t>hr</a:t>
            </a:r>
            <a:r>
              <a:rPr lang="az-Latn-AZ" i="1" dirty="0">
                <a:hlinkClick r:id="rId2"/>
              </a:rPr>
              <a:t>ə</a:t>
            </a:r>
            <a:r>
              <a:rPr lang="en-GB" i="1" dirty="0" err="1">
                <a:hlinkClick r:id="rId2"/>
              </a:rPr>
              <a:t>manov</a:t>
            </a:r>
            <a:r>
              <a:rPr lang="en-GB" i="1" dirty="0">
                <a:hlinkClick r:id="rId2"/>
              </a:rPr>
              <a:t> </a:t>
            </a:r>
            <a:r>
              <a:rPr lang="en-GB" i="1" dirty="0" err="1">
                <a:hlinkClick r:id="rId2"/>
              </a:rPr>
              <a:t>Az</a:t>
            </a:r>
            <a:r>
              <a:rPr lang="az-Latn-AZ" i="1" dirty="0">
                <a:hlinkClick r:id="rId2"/>
              </a:rPr>
              <a:t>ərbaycana qarşı</a:t>
            </a:r>
            <a:r>
              <a:rPr lang="en-GB" i="1" dirty="0"/>
              <a:t> </a:t>
            </a:r>
            <a:r>
              <a:rPr lang="en-GB" i="1" dirty="0" smtClean="0"/>
              <a:t>(</a:t>
            </a:r>
            <a:r>
              <a:rPr lang="az-Latn-AZ" i="1" dirty="0" smtClean="0"/>
              <a:t>qərar</a:t>
            </a:r>
            <a:r>
              <a:rPr lang="en-GB" i="1" dirty="0" smtClean="0"/>
              <a:t>), § 41)</a:t>
            </a:r>
          </a:p>
          <a:p>
            <a:pPr lvl="0"/>
            <a:r>
              <a:rPr lang="az-Latn-AZ" dirty="0" smtClean="0">
                <a:hlinkClick r:id="rId3"/>
              </a:rPr>
              <a:t>Uiks</a:t>
            </a:r>
            <a:r>
              <a:rPr lang="en-GB" u="sng" dirty="0" smtClean="0">
                <a:hlinkClick r:id="rId3"/>
              </a:rPr>
              <a:t> </a:t>
            </a:r>
            <a:r>
              <a:rPr lang="az-Latn-AZ" u="sng" dirty="0" smtClean="0">
                <a:hlinkClick r:id="rId3"/>
              </a:rPr>
              <a:t>Birləşmiş Krallığa qarşı </a:t>
            </a:r>
            <a:r>
              <a:rPr lang="en-GB" dirty="0" smtClean="0"/>
              <a:t> </a:t>
            </a:r>
            <a:r>
              <a:rPr lang="en-GB" dirty="0"/>
              <a:t>– </a:t>
            </a:r>
            <a:r>
              <a:rPr lang="az-Latn-AZ" dirty="0" smtClean="0"/>
              <a:t>ömürlük həbs cəzası çəkən məhbusun </a:t>
            </a:r>
            <a:r>
              <a:rPr lang="en-GB" dirty="0" smtClean="0"/>
              <a:t>“</a:t>
            </a:r>
            <a:r>
              <a:rPr lang="en-GB" dirty="0" err="1" smtClean="0"/>
              <a:t>şərti</a:t>
            </a:r>
            <a:r>
              <a:rPr lang="en-GB" dirty="0" smtClean="0"/>
              <a:t> </a:t>
            </a:r>
            <a:r>
              <a:rPr lang="en-GB" dirty="0" err="1"/>
              <a:t>azad</a:t>
            </a:r>
            <a:r>
              <a:rPr lang="en-GB" dirty="0"/>
              <a:t> </a:t>
            </a:r>
            <a:r>
              <a:rPr lang="en-GB" dirty="0" err="1" smtClean="0"/>
              <a:t>edilməsi</a:t>
            </a:r>
            <a:r>
              <a:rPr lang="en-GB" dirty="0" smtClean="0"/>
              <a:t>” </a:t>
            </a:r>
            <a:r>
              <a:rPr lang="az-Latn-AZ" dirty="0" smtClean="0"/>
              <a:t>və </a:t>
            </a:r>
            <a:r>
              <a:rPr lang="de-DE" dirty="0" err="1"/>
              <a:t>onun</a:t>
            </a:r>
            <a:r>
              <a:rPr lang="de-DE" dirty="0"/>
              <a:t> </a:t>
            </a:r>
            <a:r>
              <a:rPr lang="de-DE" dirty="0" err="1"/>
              <a:t>cəzaçəkmə</a:t>
            </a:r>
            <a:r>
              <a:rPr lang="de-DE" dirty="0"/>
              <a:t> </a:t>
            </a:r>
            <a:r>
              <a:rPr lang="de-DE" dirty="0" err="1"/>
              <a:t>müəssisəsinə</a:t>
            </a:r>
            <a:r>
              <a:rPr lang="de-DE" dirty="0"/>
              <a:t> </a:t>
            </a:r>
            <a:r>
              <a:rPr lang="de-DE" dirty="0" err="1"/>
              <a:t>qayıtması</a:t>
            </a:r>
            <a:r>
              <a:rPr lang="de-DE" dirty="0"/>
              <a:t> </a:t>
            </a:r>
            <a:r>
              <a:rPr lang="de-DE" dirty="0" err="1"/>
              <a:t>ilə</a:t>
            </a:r>
            <a:r>
              <a:rPr lang="de-DE" dirty="0"/>
              <a:t> </a:t>
            </a:r>
            <a:r>
              <a:rPr lang="de-DE" dirty="0" err="1"/>
              <a:t>bağlı</a:t>
            </a:r>
            <a:r>
              <a:rPr lang="de-DE" dirty="0"/>
              <a:t> </a:t>
            </a:r>
            <a:r>
              <a:rPr lang="de-DE" dirty="0" err="1"/>
              <a:t>sonrakı</a:t>
            </a:r>
            <a:r>
              <a:rPr lang="de-DE" dirty="0"/>
              <a:t> </a:t>
            </a:r>
            <a:r>
              <a:rPr lang="de-DE" dirty="0" err="1" smtClean="0"/>
              <a:t>çağırış</a:t>
            </a:r>
            <a:r>
              <a:rPr lang="az-Latn-AZ" dirty="0" smtClean="0"/>
              <a:t>ı 5-ci Maddənin tələblərinə üyğun gəlir. </a:t>
            </a:r>
            <a:endParaRPr lang="en-GB" dirty="0"/>
          </a:p>
          <a:p>
            <a:pPr lvl="1"/>
            <a:r>
              <a:rPr lang="en-GB" dirty="0" smtClean="0"/>
              <a:t>“</a:t>
            </a:r>
            <a:r>
              <a:rPr lang="az-Latn-AZ" dirty="0"/>
              <a:t>Bu həqiqətdir </a:t>
            </a:r>
            <a:r>
              <a:rPr lang="az-Latn-AZ" dirty="0" smtClean="0"/>
              <a:t>ki, ingilis qanununa əsasən, amnistiya və ya cəzanın yüngülləşdirilməsi üçün kral imtiyazlarının tətbiqi istisna olmaqla</a:t>
            </a:r>
            <a:r>
              <a:rPr lang="az-Latn-AZ" dirty="0"/>
              <a:t>, ömürlük həbs </a:t>
            </a:r>
            <a:r>
              <a:rPr lang="az-Latn-AZ" dirty="0" smtClean="0"/>
              <a:t>cəzasına məhkum olunmuş şəxs heç bir zaman, hətta şərti azad edildikdə belə, azadlıq hüququnu geri almır </a:t>
            </a:r>
            <a:r>
              <a:rPr lang="en-GB" dirty="0"/>
              <a:t>[…] </a:t>
            </a:r>
            <a:r>
              <a:rPr lang="az-Latn-AZ" dirty="0" smtClean="0"/>
              <a:t>Cənab Uiks 1976-cı ilin mart ayında, Konvensiyanın 5-ci Maddəsinin (mad. 5) məqsədi üçün,  öz «azadlığını» geri qaytarıb qaytarmaması əslində sual doğurur və onun məruz qaldığı rejimin faktiki hallarından asılı idi. </a:t>
            </a:r>
            <a:r>
              <a:rPr lang="en-GB" dirty="0"/>
              <a:t>[…] </a:t>
            </a:r>
            <a:r>
              <a:rPr lang="az-Latn-AZ" dirty="0" smtClean="0"/>
              <a:t>Təbii ki, </a:t>
            </a:r>
            <a:r>
              <a:rPr lang="az-Latn-AZ" dirty="0"/>
              <a:t>ömürlük həbs cəzasına məhkum olunmuş şəxs </a:t>
            </a:r>
            <a:r>
              <a:rPr lang="az-Latn-AZ" dirty="0" smtClean="0"/>
              <a:t>üçün 1967 Aktına üyğun azad olunması əfv edilmədir və həmişə şərti xarakter daşıyır </a:t>
            </a:r>
            <a:r>
              <a:rPr lang="en-GB" dirty="0" smtClean="0"/>
              <a:t>[…]</a:t>
            </a:r>
            <a:r>
              <a:rPr lang="az-Latn-AZ" dirty="0" smtClean="0"/>
              <a:t> Bu səbəbdən, 1977-ci ildə cənab Uiksin </a:t>
            </a:r>
            <a:r>
              <a:rPr lang="de-DE" dirty="0" err="1"/>
              <a:t>cəzaçəkmə</a:t>
            </a:r>
            <a:r>
              <a:rPr lang="de-DE" dirty="0"/>
              <a:t> </a:t>
            </a:r>
            <a:r>
              <a:rPr lang="de-DE" dirty="0" err="1"/>
              <a:t>müəssisəsinə</a:t>
            </a:r>
            <a:r>
              <a:rPr lang="de-DE" dirty="0"/>
              <a:t> </a:t>
            </a:r>
            <a:r>
              <a:rPr lang="de-DE" dirty="0" err="1" smtClean="0"/>
              <a:t>qayıt</a:t>
            </a:r>
            <a:r>
              <a:rPr lang="az-Latn-AZ" dirty="0"/>
              <a:t>arılması zamanı, Daxili İşlər </a:t>
            </a:r>
            <a:r>
              <a:rPr lang="az-Latn-AZ" dirty="0" smtClean="0"/>
              <a:t>Naziri onun mövcud azadlıq hüquqnun ləğv edilib həbs statusu ilə əvəz olunmasını əmr etdi, hərçənd ki, qanunda bu hüquq deyil, imtiyaz sayılır. </a:t>
            </a:r>
            <a:r>
              <a:rPr lang="en-GB" dirty="0" smtClean="0"/>
              <a:t>(</a:t>
            </a:r>
            <a:r>
              <a:rPr lang="az-Latn-AZ" dirty="0">
                <a:hlinkClick r:id="rId3"/>
              </a:rPr>
              <a:t>Uiks</a:t>
            </a:r>
            <a:r>
              <a:rPr lang="en-GB" u="sng" dirty="0">
                <a:hlinkClick r:id="rId3"/>
              </a:rPr>
              <a:t> </a:t>
            </a:r>
            <a:r>
              <a:rPr lang="az-Latn-AZ" u="sng" dirty="0">
                <a:hlinkClick r:id="rId3"/>
              </a:rPr>
              <a:t>Birləşmiş Krallığa qarşı </a:t>
            </a:r>
            <a:r>
              <a:rPr lang="en-GB" dirty="0" smtClean="0"/>
              <a:t>. </a:t>
            </a:r>
            <a:r>
              <a:rPr lang="en-GB" dirty="0"/>
              <a:t>§ 80)</a:t>
            </a:r>
          </a:p>
        </p:txBody>
      </p:sp>
    </p:spTree>
    <p:extLst>
      <p:ext uri="{BB962C8B-B14F-4D97-AF65-F5344CB8AC3E}">
        <p14:creationId xmlns:p14="http://schemas.microsoft.com/office/powerpoint/2010/main" xmlns="" val="2340387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err="1" smtClean="0"/>
              <a:t>A</a:t>
            </a:r>
            <a:r>
              <a:rPr lang="en-US" dirty="0" err="1" smtClean="0"/>
              <a:t>zadlıq</a:t>
            </a:r>
            <a:r>
              <a:rPr lang="en-US" dirty="0" smtClean="0"/>
              <a:t> </a:t>
            </a:r>
            <a:r>
              <a:rPr lang="en-US" dirty="0" err="1"/>
              <a:t>lehinə</a:t>
            </a:r>
            <a:r>
              <a:rPr lang="en-US" dirty="0"/>
              <a:t> </a:t>
            </a:r>
            <a:r>
              <a:rPr lang="en-US" dirty="0" err="1" smtClean="0"/>
              <a:t>prezumpsiya</a:t>
            </a:r>
            <a:endParaRPr lang="en-GB" dirty="0"/>
          </a:p>
        </p:txBody>
      </p:sp>
      <p:sp>
        <p:nvSpPr>
          <p:cNvPr id="3" name="Content Placeholder 2"/>
          <p:cNvSpPr>
            <a:spLocks noGrp="1"/>
          </p:cNvSpPr>
          <p:nvPr>
            <p:ph idx="1"/>
          </p:nvPr>
        </p:nvSpPr>
        <p:spPr/>
        <p:txBody>
          <a:bodyPr>
            <a:normAutofit fontScale="92500" lnSpcReduction="20000"/>
          </a:bodyPr>
          <a:lstStyle/>
          <a:p>
            <a:pPr lvl="0"/>
            <a:r>
              <a:rPr lang="az-Latn-AZ" dirty="0" smtClean="0"/>
              <a:t>Bu anlayış məhkəmədən kənar səbəblərə tətbiq edilə biləcəyi </a:t>
            </a:r>
            <a:r>
              <a:rPr lang="az-Latn-AZ" dirty="0"/>
              <a:t>üçün </a:t>
            </a:r>
            <a:r>
              <a:rPr lang="az-Latn-AZ" dirty="0" smtClean="0"/>
              <a:t>əsasən nəzəri </a:t>
            </a:r>
            <a:r>
              <a:rPr lang="az-Latn-AZ" dirty="0"/>
              <a:t>xarakter </a:t>
            </a:r>
            <a:r>
              <a:rPr lang="az-Latn-AZ" dirty="0" smtClean="0"/>
              <a:t>daşıyır. Məhkəmə heç vaxt bu barədə danışmamışdır,ancaq aşağıdakı səbəblərdən asanlıqla onun mövcud olduğu nəticəsinə gəlmək olar</a:t>
            </a:r>
            <a:r>
              <a:rPr lang="en-GB" dirty="0" smtClean="0"/>
              <a:t>.</a:t>
            </a:r>
            <a:endParaRPr lang="en-GB" dirty="0"/>
          </a:p>
          <a:p>
            <a:pPr lvl="0"/>
            <a:r>
              <a:rPr lang="az-Latn-AZ" dirty="0" smtClean="0"/>
              <a:t>Məhkəmə qeyd edir ki, azadlıqdan məhrum edilmə zamanı məcburi tədbirlər, xüsusilə cinayət prosesləri zamanı həbs, müstəsna hallarda və yalnız yüngülləşdirici tədbirlərin tətbiqi mümkün olmadıqda həyata keçirilməlidir.</a:t>
            </a:r>
            <a:endParaRPr lang="en-GB" dirty="0" smtClean="0"/>
          </a:p>
          <a:p>
            <a:pPr lvl="1"/>
            <a:r>
              <a:rPr lang="az-Latn-AZ" i="1" dirty="0" smtClean="0"/>
              <a:t>Əsasən milli məhkəmə orqanları konkret halda ittiham olunmuş şəxsin </a:t>
            </a:r>
            <a:r>
              <a:rPr lang="az-Latn-AZ" dirty="0" smtClean="0"/>
              <a:t>məhkəmədən qabaq həbs </a:t>
            </a:r>
            <a:r>
              <a:rPr lang="de-DE" dirty="0" err="1" smtClean="0"/>
              <a:t>müddət</a:t>
            </a:r>
            <a:r>
              <a:rPr lang="az-Latn-AZ" dirty="0" smtClean="0"/>
              <a:t>inin</a:t>
            </a:r>
            <a:r>
              <a:rPr lang="de-DE" dirty="0" smtClean="0"/>
              <a:t> </a:t>
            </a:r>
            <a:r>
              <a:rPr lang="de-DE" dirty="0" err="1"/>
              <a:t>ağlabatan</a:t>
            </a:r>
            <a:r>
              <a:rPr lang="de-DE" dirty="0"/>
              <a:t> </a:t>
            </a:r>
            <a:r>
              <a:rPr lang="de-DE" dirty="0" err="1" smtClean="0"/>
              <a:t>olma</a:t>
            </a:r>
            <a:r>
              <a:rPr lang="az-Latn-AZ" dirty="0" smtClean="0"/>
              <a:t>sını təmin edir</a:t>
            </a:r>
            <a:r>
              <a:rPr lang="en-GB" i="1" dirty="0" smtClean="0"/>
              <a:t>. </a:t>
            </a:r>
            <a:r>
              <a:rPr lang="az-Latn-AZ" i="1" dirty="0" smtClean="0"/>
              <a:t>Buna görə də, onlar</a:t>
            </a:r>
            <a:r>
              <a:rPr lang="az-Latn-AZ" i="1" dirty="0"/>
              <a:t>, İctimai maraq doğuran real </a:t>
            </a:r>
            <a:r>
              <a:rPr lang="az-Latn-AZ" i="1" dirty="0" smtClean="0"/>
              <a:t>tələbin </a:t>
            </a:r>
            <a:r>
              <a:rPr lang="az-Latn-AZ" i="1" dirty="0"/>
              <a:t>olduğunun </a:t>
            </a:r>
            <a:r>
              <a:rPr lang="az-Latn-AZ" i="1" dirty="0" smtClean="0"/>
              <a:t>lehinə </a:t>
            </a:r>
            <a:r>
              <a:rPr lang="az-Latn-AZ" i="1" dirty="0"/>
              <a:t>və </a:t>
            </a:r>
            <a:r>
              <a:rPr lang="az-Latn-AZ" i="1" dirty="0" smtClean="0"/>
              <a:t>əleyhinə olan bütün vəziyyətləri öyrənməli və təqsirsizlik presumsiyası prinsipini nəzərə almaqla, fərdin azadlığına hörmət qaydasından üzaqlaşmanı əsaslandırmalı və onlar azadlığa buraxilmaqla bağlı ərizələrdə öz qərarlarını şərh etməlidirlər. </a:t>
            </a:r>
            <a:r>
              <a:rPr lang="en-GB" i="1" dirty="0" smtClean="0"/>
              <a:t>(</a:t>
            </a:r>
            <a:r>
              <a:rPr lang="en-GB" i="1" u="sng" dirty="0" smtClean="0">
                <a:hlinkClick r:id="rId2"/>
              </a:rPr>
              <a:t>To</a:t>
            </a:r>
            <a:r>
              <a:rPr lang="az-Latn-AZ" i="1" u="sng" dirty="0" smtClean="0">
                <a:hlinkClick r:id="rId2"/>
              </a:rPr>
              <a:t>t Avstriyaya qarşı</a:t>
            </a:r>
            <a:r>
              <a:rPr lang="en-GB" i="1" u="sng" dirty="0" smtClean="0">
                <a:hlinkClick r:id="rId2"/>
              </a:rPr>
              <a:t>, § 67</a:t>
            </a:r>
            <a:r>
              <a:rPr lang="en-GB" i="1" dirty="0" smtClean="0"/>
              <a:t>)</a:t>
            </a:r>
            <a:endParaRPr lang="en-GB" i="1" dirty="0"/>
          </a:p>
        </p:txBody>
      </p:sp>
    </p:spTree>
    <p:extLst>
      <p:ext uri="{BB962C8B-B14F-4D97-AF65-F5344CB8AC3E}">
        <p14:creationId xmlns:p14="http://schemas.microsoft.com/office/powerpoint/2010/main" xmlns="" val="1843511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b="1" dirty="0" smtClean="0"/>
              <a:t>Maddə</a:t>
            </a:r>
            <a:r>
              <a:rPr lang="en-GB" b="1" dirty="0" smtClean="0"/>
              <a:t> 5. </a:t>
            </a:r>
            <a:r>
              <a:rPr lang="en-GB" b="1" dirty="0"/>
              <a:t>A</a:t>
            </a:r>
            <a:r>
              <a:rPr lang="az-Latn-AZ" b="1" dirty="0"/>
              <a:t>zadlıq və toxunulmazlıq hüququ</a:t>
            </a:r>
            <a:r>
              <a:rPr lang="en-GB" b="1" dirty="0"/>
              <a:t>.</a:t>
            </a:r>
          </a:p>
        </p:txBody>
      </p:sp>
      <p:sp>
        <p:nvSpPr>
          <p:cNvPr id="3" name="Content Placeholder 2"/>
          <p:cNvSpPr>
            <a:spLocks noGrp="1"/>
          </p:cNvSpPr>
          <p:nvPr>
            <p:ph idx="1"/>
          </p:nvPr>
        </p:nvSpPr>
        <p:spPr>
          <a:xfrm>
            <a:off x="838200" y="1485900"/>
            <a:ext cx="10134600" cy="4914900"/>
          </a:xfrm>
        </p:spPr>
        <p:txBody>
          <a:bodyPr>
            <a:normAutofit fontScale="77500" lnSpcReduction="20000"/>
          </a:bodyPr>
          <a:lstStyle/>
          <a:p>
            <a:pPr marL="0" indent="0">
              <a:buNone/>
            </a:pPr>
            <a:r>
              <a:rPr lang="en-GB" dirty="0" smtClean="0"/>
              <a:t>1</a:t>
            </a:r>
            <a:r>
              <a:rPr lang="en-GB" dirty="0"/>
              <a:t>. </a:t>
            </a:r>
            <a:r>
              <a:rPr lang="de-DE" dirty="0" err="1"/>
              <a:t>Hər</a:t>
            </a:r>
            <a:r>
              <a:rPr lang="de-DE" dirty="0"/>
              <a:t> </a:t>
            </a:r>
            <a:r>
              <a:rPr lang="de-DE" dirty="0" err="1"/>
              <a:t>kəsin</a:t>
            </a:r>
            <a:r>
              <a:rPr lang="de-DE" dirty="0"/>
              <a:t> </a:t>
            </a:r>
            <a:r>
              <a:rPr lang="de-DE" dirty="0" err="1"/>
              <a:t>azadlıq</a:t>
            </a:r>
            <a:r>
              <a:rPr lang="de-DE" dirty="0"/>
              <a:t> </a:t>
            </a:r>
            <a:r>
              <a:rPr lang="de-DE" dirty="0" err="1"/>
              <a:t>və</a:t>
            </a:r>
            <a:r>
              <a:rPr lang="de-DE" dirty="0"/>
              <a:t> </a:t>
            </a:r>
            <a:r>
              <a:rPr lang="de-DE" dirty="0" err="1"/>
              <a:t>şəxsi</a:t>
            </a:r>
            <a:r>
              <a:rPr lang="de-DE" dirty="0"/>
              <a:t> </a:t>
            </a:r>
            <a:r>
              <a:rPr lang="de-DE" dirty="0" err="1"/>
              <a:t>toxunulmazlıq</a:t>
            </a:r>
            <a:r>
              <a:rPr lang="de-DE" dirty="0"/>
              <a:t> </a:t>
            </a:r>
            <a:r>
              <a:rPr lang="de-DE" dirty="0" err="1"/>
              <a:t>hüququ</a:t>
            </a:r>
            <a:r>
              <a:rPr lang="de-DE" dirty="0"/>
              <a:t> </a:t>
            </a:r>
            <a:r>
              <a:rPr lang="de-DE" dirty="0" err="1"/>
              <a:t>var</a:t>
            </a:r>
            <a:r>
              <a:rPr lang="de-DE" dirty="0"/>
              <a:t>. </a:t>
            </a:r>
            <a:r>
              <a:rPr lang="de-DE" dirty="0" err="1"/>
              <a:t>Heç</a:t>
            </a:r>
            <a:r>
              <a:rPr lang="de-DE" dirty="0"/>
              <a:t> </a:t>
            </a:r>
            <a:r>
              <a:rPr lang="de-DE" dirty="0" err="1"/>
              <a:t>kəs</a:t>
            </a:r>
            <a:r>
              <a:rPr lang="de-DE" dirty="0"/>
              <a:t> </a:t>
            </a:r>
            <a:r>
              <a:rPr lang="de-DE" dirty="0" err="1"/>
              <a:t>qanunla</a:t>
            </a:r>
            <a:r>
              <a:rPr lang="de-DE" dirty="0"/>
              <a:t> </a:t>
            </a:r>
            <a:r>
              <a:rPr lang="de-DE" dirty="0" err="1"/>
              <a:t>müəyyən</a:t>
            </a:r>
            <a:r>
              <a:rPr lang="de-DE" dirty="0"/>
              <a:t> </a:t>
            </a:r>
            <a:r>
              <a:rPr lang="de-DE" dirty="0" err="1"/>
              <a:t>olunmuş</a:t>
            </a:r>
            <a:r>
              <a:rPr lang="de-DE" dirty="0"/>
              <a:t> </a:t>
            </a:r>
            <a:r>
              <a:rPr lang="de-DE" dirty="0" err="1"/>
              <a:t>aşağıdakı</a:t>
            </a:r>
            <a:r>
              <a:rPr lang="de-DE" dirty="0"/>
              <a:t> </a:t>
            </a:r>
            <a:r>
              <a:rPr lang="de-DE" dirty="0" err="1"/>
              <a:t>hallardan</a:t>
            </a:r>
            <a:r>
              <a:rPr lang="de-DE" dirty="0"/>
              <a:t> </a:t>
            </a:r>
            <a:r>
              <a:rPr lang="de-DE" dirty="0" err="1"/>
              <a:t>və</a:t>
            </a:r>
            <a:r>
              <a:rPr lang="de-DE" dirty="0"/>
              <a:t> </a:t>
            </a:r>
            <a:r>
              <a:rPr lang="de-DE" dirty="0" err="1"/>
              <a:t>qaydadan</a:t>
            </a:r>
            <a:r>
              <a:rPr lang="de-DE" dirty="0"/>
              <a:t> </a:t>
            </a:r>
            <a:r>
              <a:rPr lang="de-DE" dirty="0" err="1"/>
              <a:t>başqa</a:t>
            </a:r>
            <a:r>
              <a:rPr lang="de-DE" dirty="0"/>
              <a:t> </a:t>
            </a:r>
            <a:r>
              <a:rPr lang="de-DE" dirty="0" err="1"/>
              <a:t>azadlıqdan</a:t>
            </a:r>
            <a:r>
              <a:rPr lang="de-DE" dirty="0"/>
              <a:t> </a:t>
            </a:r>
            <a:r>
              <a:rPr lang="de-DE" dirty="0" err="1"/>
              <a:t>məhrum</a:t>
            </a:r>
            <a:r>
              <a:rPr lang="de-DE" dirty="0"/>
              <a:t> </a:t>
            </a:r>
            <a:r>
              <a:rPr lang="de-DE" dirty="0" err="1"/>
              <a:t>edilə</a:t>
            </a:r>
            <a:r>
              <a:rPr lang="de-DE" dirty="0"/>
              <a:t> </a:t>
            </a:r>
            <a:r>
              <a:rPr lang="de-DE" dirty="0" err="1"/>
              <a:t>bilməz</a:t>
            </a:r>
            <a:r>
              <a:rPr lang="de-DE" dirty="0"/>
              <a:t> </a:t>
            </a:r>
            <a:r>
              <a:rPr lang="en-GB" dirty="0" smtClean="0"/>
              <a:t>: </a:t>
            </a:r>
            <a:endParaRPr lang="en-GB" dirty="0"/>
          </a:p>
          <a:p>
            <a:pPr lvl="1"/>
            <a:r>
              <a:rPr lang="en-GB" dirty="0"/>
              <a:t>(a) </a:t>
            </a:r>
            <a:r>
              <a:rPr lang="de-DE" dirty="0" err="1" smtClean="0"/>
              <a:t>səlahiyyətli</a:t>
            </a:r>
            <a:r>
              <a:rPr lang="de-DE" dirty="0" smtClean="0"/>
              <a:t> </a:t>
            </a:r>
            <a:r>
              <a:rPr lang="de-DE" dirty="0" err="1"/>
              <a:t>məhkəmə</a:t>
            </a:r>
            <a:r>
              <a:rPr lang="de-DE" dirty="0"/>
              <a:t> </a:t>
            </a:r>
            <a:r>
              <a:rPr lang="de-DE" dirty="0" err="1"/>
              <a:t>tərəfindən</a:t>
            </a:r>
            <a:r>
              <a:rPr lang="de-DE" dirty="0"/>
              <a:t> </a:t>
            </a:r>
            <a:r>
              <a:rPr lang="de-DE" dirty="0" err="1"/>
              <a:t>məhkum</a:t>
            </a:r>
            <a:r>
              <a:rPr lang="de-DE" dirty="0"/>
              <a:t> </a:t>
            </a:r>
            <a:r>
              <a:rPr lang="de-DE" dirty="0" err="1"/>
              <a:t>olunduqdan</a:t>
            </a:r>
            <a:r>
              <a:rPr lang="de-DE" dirty="0"/>
              <a:t> </a:t>
            </a:r>
            <a:r>
              <a:rPr lang="de-DE" dirty="0" err="1" smtClean="0"/>
              <a:t>sonra</a:t>
            </a:r>
            <a:r>
              <a:rPr lang="de-DE" dirty="0" smtClean="0"/>
              <a:t> </a:t>
            </a:r>
            <a:r>
              <a:rPr lang="de-DE" dirty="0" err="1"/>
              <a:t>şəxsi</a:t>
            </a:r>
            <a:r>
              <a:rPr lang="az-Latn-AZ" dirty="0"/>
              <a:t>n </a:t>
            </a:r>
            <a:r>
              <a:rPr lang="de-DE" dirty="0" err="1" smtClean="0"/>
              <a:t>qanuni</a:t>
            </a:r>
            <a:r>
              <a:rPr lang="de-DE" dirty="0" smtClean="0"/>
              <a:t> </a:t>
            </a:r>
            <a:r>
              <a:rPr lang="de-DE" dirty="0" err="1" smtClean="0"/>
              <a:t>həbs</a:t>
            </a:r>
            <a:r>
              <a:rPr lang="de-DE" dirty="0" smtClean="0"/>
              <a:t> </a:t>
            </a:r>
            <a:r>
              <a:rPr lang="az-Latn-AZ" dirty="0" smtClean="0"/>
              <a:t>edilməsi</a:t>
            </a:r>
            <a:r>
              <a:rPr lang="de-DE" dirty="0" smtClean="0"/>
              <a:t>;</a:t>
            </a:r>
            <a:r>
              <a:rPr lang="de-DE" dirty="0"/>
              <a:t> </a:t>
            </a:r>
            <a:endParaRPr lang="az-Latn-AZ" dirty="0" smtClean="0"/>
          </a:p>
          <a:p>
            <a:pPr lvl="1"/>
            <a:r>
              <a:rPr lang="en-GB" dirty="0" smtClean="0"/>
              <a:t> (</a:t>
            </a:r>
            <a:r>
              <a:rPr lang="en-GB" dirty="0"/>
              <a:t>b) </a:t>
            </a:r>
            <a:r>
              <a:rPr lang="de-DE" dirty="0" err="1"/>
              <a:t>məhkəmənin</a:t>
            </a:r>
            <a:r>
              <a:rPr lang="de-DE" dirty="0"/>
              <a:t> </a:t>
            </a:r>
            <a:r>
              <a:rPr lang="de-DE" dirty="0" err="1"/>
              <a:t>qanuni</a:t>
            </a:r>
            <a:r>
              <a:rPr lang="de-DE" dirty="0"/>
              <a:t> </a:t>
            </a:r>
            <a:r>
              <a:rPr lang="de-DE" dirty="0" err="1"/>
              <a:t>çıxardığı</a:t>
            </a:r>
            <a:r>
              <a:rPr lang="de-DE" dirty="0"/>
              <a:t> </a:t>
            </a:r>
            <a:r>
              <a:rPr lang="de-DE" dirty="0" err="1"/>
              <a:t>qərarı</a:t>
            </a:r>
            <a:r>
              <a:rPr lang="de-DE" dirty="0"/>
              <a:t> </a:t>
            </a:r>
            <a:r>
              <a:rPr lang="de-DE" dirty="0" err="1"/>
              <a:t>icra</a:t>
            </a:r>
            <a:r>
              <a:rPr lang="de-DE" dirty="0"/>
              <a:t> </a:t>
            </a:r>
            <a:r>
              <a:rPr lang="de-DE" dirty="0" err="1" smtClean="0"/>
              <a:t>etmə</a:t>
            </a:r>
            <a:r>
              <a:rPr lang="az-Latn-AZ" dirty="0" smtClean="0"/>
              <a:t>diyinə</a:t>
            </a:r>
            <a:r>
              <a:rPr lang="de-DE" dirty="0" smtClean="0"/>
              <a:t> </a:t>
            </a:r>
            <a:r>
              <a:rPr lang="de-DE" dirty="0" err="1"/>
              <a:t>görə</a:t>
            </a:r>
            <a:r>
              <a:rPr lang="de-DE" dirty="0"/>
              <a:t> </a:t>
            </a:r>
            <a:r>
              <a:rPr lang="de-DE" dirty="0" err="1"/>
              <a:t>və</a:t>
            </a:r>
            <a:r>
              <a:rPr lang="de-DE" dirty="0"/>
              <a:t> </a:t>
            </a:r>
            <a:r>
              <a:rPr lang="de-DE" dirty="0" err="1"/>
              <a:t>ya</a:t>
            </a:r>
            <a:r>
              <a:rPr lang="de-DE" dirty="0"/>
              <a:t> </a:t>
            </a:r>
            <a:r>
              <a:rPr lang="de-DE" dirty="0" err="1"/>
              <a:t>qanunla</a:t>
            </a:r>
            <a:r>
              <a:rPr lang="de-DE" dirty="0"/>
              <a:t> </a:t>
            </a:r>
            <a:r>
              <a:rPr lang="de-DE" dirty="0" err="1"/>
              <a:t>nəzərdə</a:t>
            </a:r>
            <a:r>
              <a:rPr lang="de-DE" dirty="0"/>
              <a:t> </a:t>
            </a:r>
            <a:r>
              <a:rPr lang="de-DE" dirty="0" err="1"/>
              <a:t>tutulmuş</a:t>
            </a:r>
            <a:r>
              <a:rPr lang="de-DE" dirty="0"/>
              <a:t> </a:t>
            </a:r>
            <a:r>
              <a:rPr lang="de-DE" dirty="0" err="1"/>
              <a:t>hər</a:t>
            </a:r>
            <a:r>
              <a:rPr lang="de-DE" dirty="0"/>
              <a:t> </a:t>
            </a:r>
            <a:r>
              <a:rPr lang="de-DE" dirty="0" err="1"/>
              <a:t>hansı</a:t>
            </a:r>
            <a:r>
              <a:rPr lang="de-DE" dirty="0"/>
              <a:t> </a:t>
            </a:r>
            <a:r>
              <a:rPr lang="de-DE" dirty="0" err="1"/>
              <a:t>öhdəliyin</a:t>
            </a:r>
            <a:r>
              <a:rPr lang="de-DE" dirty="0"/>
              <a:t> </a:t>
            </a:r>
            <a:r>
              <a:rPr lang="de-DE" dirty="0" err="1"/>
              <a:t>icra</a:t>
            </a:r>
            <a:r>
              <a:rPr lang="de-DE" dirty="0"/>
              <a:t> </a:t>
            </a:r>
            <a:r>
              <a:rPr lang="de-DE" dirty="0" err="1"/>
              <a:t>olunmasını</a:t>
            </a:r>
            <a:r>
              <a:rPr lang="de-DE" dirty="0"/>
              <a:t> </a:t>
            </a:r>
            <a:r>
              <a:rPr lang="de-DE" dirty="0" err="1"/>
              <a:t>təmin</a:t>
            </a:r>
            <a:r>
              <a:rPr lang="de-DE" dirty="0"/>
              <a:t> </a:t>
            </a:r>
            <a:r>
              <a:rPr lang="de-DE" dirty="0" err="1"/>
              <a:t>etmək</a:t>
            </a:r>
            <a:r>
              <a:rPr lang="de-DE" dirty="0"/>
              <a:t> </a:t>
            </a:r>
            <a:r>
              <a:rPr lang="de-DE" dirty="0" err="1"/>
              <a:t>məqsədilə</a:t>
            </a:r>
            <a:r>
              <a:rPr lang="de-DE" dirty="0"/>
              <a:t> </a:t>
            </a:r>
            <a:r>
              <a:rPr lang="de-DE" dirty="0" err="1"/>
              <a:t>şəxsin</a:t>
            </a:r>
            <a:r>
              <a:rPr lang="de-DE" dirty="0"/>
              <a:t> </a:t>
            </a:r>
            <a:r>
              <a:rPr lang="de-DE" dirty="0" err="1"/>
              <a:t>qanuni</a:t>
            </a:r>
            <a:r>
              <a:rPr lang="de-DE" dirty="0"/>
              <a:t> </a:t>
            </a:r>
            <a:r>
              <a:rPr lang="de-DE" dirty="0" err="1"/>
              <a:t>tutulması</a:t>
            </a:r>
            <a:r>
              <a:rPr lang="de-DE" dirty="0"/>
              <a:t> </a:t>
            </a:r>
            <a:r>
              <a:rPr lang="de-DE" dirty="0" err="1"/>
              <a:t>və</a:t>
            </a:r>
            <a:r>
              <a:rPr lang="de-DE" dirty="0"/>
              <a:t> </a:t>
            </a:r>
            <a:r>
              <a:rPr lang="de-DE" dirty="0" err="1"/>
              <a:t>ya</a:t>
            </a:r>
            <a:r>
              <a:rPr lang="de-DE" dirty="0"/>
              <a:t> </a:t>
            </a:r>
            <a:r>
              <a:rPr lang="de-DE" dirty="0" err="1"/>
              <a:t>həbsə</a:t>
            </a:r>
            <a:r>
              <a:rPr lang="de-DE" dirty="0"/>
              <a:t> </a:t>
            </a:r>
            <a:r>
              <a:rPr lang="de-DE" dirty="0" err="1"/>
              <a:t>alınması</a:t>
            </a:r>
            <a:r>
              <a:rPr lang="de-DE" dirty="0"/>
              <a:t>; </a:t>
            </a:r>
            <a:endParaRPr lang="az-Latn-AZ" dirty="0" smtClean="0"/>
          </a:p>
          <a:p>
            <a:pPr lvl="1"/>
            <a:r>
              <a:rPr lang="en-GB" dirty="0" smtClean="0"/>
              <a:t>(</a:t>
            </a:r>
            <a:r>
              <a:rPr lang="en-GB" dirty="0"/>
              <a:t>c) </a:t>
            </a:r>
            <a:r>
              <a:rPr lang="de-DE" dirty="0" err="1"/>
              <a:t>hüquq</a:t>
            </a:r>
            <a:r>
              <a:rPr lang="de-DE" dirty="0"/>
              <a:t> </a:t>
            </a:r>
            <a:r>
              <a:rPr lang="de-DE" dirty="0" err="1"/>
              <a:t>pozuntusunun</a:t>
            </a:r>
            <a:r>
              <a:rPr lang="de-DE" dirty="0"/>
              <a:t> </a:t>
            </a:r>
            <a:r>
              <a:rPr lang="de-DE" dirty="0" err="1"/>
              <a:t>törədilməsində</a:t>
            </a:r>
            <a:r>
              <a:rPr lang="de-DE" dirty="0"/>
              <a:t> </a:t>
            </a:r>
            <a:r>
              <a:rPr lang="de-DE" dirty="0" err="1"/>
              <a:t>əsaslı</a:t>
            </a:r>
            <a:r>
              <a:rPr lang="de-DE" dirty="0"/>
              <a:t> </a:t>
            </a:r>
            <a:r>
              <a:rPr lang="de-DE" dirty="0" err="1"/>
              <a:t>şübhə</a:t>
            </a:r>
            <a:r>
              <a:rPr lang="de-DE" dirty="0"/>
              <a:t> </a:t>
            </a:r>
            <a:r>
              <a:rPr lang="de-DE" dirty="0" err="1"/>
              <a:t>ilə</a:t>
            </a:r>
            <a:r>
              <a:rPr lang="de-DE" dirty="0"/>
              <a:t> </a:t>
            </a:r>
            <a:r>
              <a:rPr lang="de-DE" dirty="0" err="1"/>
              <a:t>bağlı</a:t>
            </a:r>
            <a:r>
              <a:rPr lang="de-DE" dirty="0"/>
              <a:t> </a:t>
            </a:r>
            <a:r>
              <a:rPr lang="de-DE" dirty="0" err="1"/>
              <a:t>şəxsin</a:t>
            </a:r>
            <a:r>
              <a:rPr lang="de-DE" dirty="0"/>
              <a:t> </a:t>
            </a:r>
            <a:r>
              <a:rPr lang="de-DE" dirty="0" err="1"/>
              <a:t>səlahiyyətli</a:t>
            </a:r>
            <a:r>
              <a:rPr lang="de-DE" dirty="0"/>
              <a:t> </a:t>
            </a:r>
            <a:r>
              <a:rPr lang="de-DE" dirty="0" err="1"/>
              <a:t>məhkəmə</a:t>
            </a:r>
            <a:r>
              <a:rPr lang="de-DE" dirty="0"/>
              <a:t> </a:t>
            </a:r>
            <a:r>
              <a:rPr lang="de-DE" dirty="0" err="1"/>
              <a:t>orqanı</a:t>
            </a:r>
            <a:r>
              <a:rPr lang="de-DE" dirty="0"/>
              <a:t> </a:t>
            </a:r>
            <a:r>
              <a:rPr lang="de-DE" dirty="0" err="1"/>
              <a:t>qarşısında</a:t>
            </a:r>
            <a:r>
              <a:rPr lang="de-DE" dirty="0"/>
              <a:t> </a:t>
            </a:r>
            <a:r>
              <a:rPr lang="de-DE" dirty="0" err="1"/>
              <a:t>durmasından</a:t>
            </a:r>
            <a:r>
              <a:rPr lang="de-DE" dirty="0"/>
              <a:t> </a:t>
            </a:r>
            <a:r>
              <a:rPr lang="de-DE" dirty="0" err="1"/>
              <a:t>irəli</a:t>
            </a:r>
            <a:r>
              <a:rPr lang="de-DE" dirty="0"/>
              <a:t> </a:t>
            </a:r>
            <a:r>
              <a:rPr lang="de-DE" dirty="0" err="1"/>
              <a:t>gələn</a:t>
            </a:r>
            <a:r>
              <a:rPr lang="de-DE" dirty="0"/>
              <a:t> </a:t>
            </a:r>
            <a:r>
              <a:rPr lang="de-DE" dirty="0" err="1" smtClean="0"/>
              <a:t>və</a:t>
            </a:r>
            <a:r>
              <a:rPr lang="de-DE" dirty="0" smtClean="0"/>
              <a:t> </a:t>
            </a:r>
            <a:r>
              <a:rPr lang="de-DE" dirty="0" err="1" smtClean="0"/>
              <a:t>ya</a:t>
            </a:r>
            <a:r>
              <a:rPr lang="de-DE" dirty="0" smtClean="0"/>
              <a:t> </a:t>
            </a:r>
            <a:r>
              <a:rPr lang="de-DE" dirty="0" err="1" smtClean="0"/>
              <a:t>onun</a:t>
            </a:r>
            <a:r>
              <a:rPr lang="de-DE" dirty="0" smtClean="0"/>
              <a:t> </a:t>
            </a:r>
            <a:r>
              <a:rPr lang="de-DE" dirty="0" err="1" smtClean="0"/>
              <a:t>törəd</a:t>
            </a:r>
            <a:r>
              <a:rPr lang="az-Latn-AZ" dirty="0" smtClean="0"/>
              <a:t>ə biləcəyi</a:t>
            </a:r>
            <a:r>
              <a:rPr lang="de-DE" dirty="0" smtClean="0"/>
              <a:t> </a:t>
            </a:r>
            <a:r>
              <a:rPr lang="de-DE" dirty="0" err="1"/>
              <a:t>hüquq</a:t>
            </a:r>
            <a:r>
              <a:rPr lang="de-DE" dirty="0"/>
              <a:t> </a:t>
            </a:r>
            <a:r>
              <a:rPr lang="de-DE" dirty="0" err="1" smtClean="0"/>
              <a:t>pozuntusunun</a:t>
            </a:r>
            <a:r>
              <a:rPr lang="az-Latn-AZ" dirty="0" smtClean="0"/>
              <a:t> </a:t>
            </a:r>
            <a:r>
              <a:rPr lang="de-DE" dirty="0" err="1" smtClean="0"/>
              <a:t>qarşısını</a:t>
            </a:r>
            <a:r>
              <a:rPr lang="de-DE" dirty="0" smtClean="0"/>
              <a:t> </a:t>
            </a:r>
            <a:r>
              <a:rPr lang="de-DE" dirty="0" err="1" smtClean="0"/>
              <a:t>almaq</a:t>
            </a:r>
            <a:r>
              <a:rPr lang="az-Latn-AZ" dirty="0" smtClean="0"/>
              <a:t> üçün</a:t>
            </a:r>
            <a:r>
              <a:rPr lang="de-DE" dirty="0" smtClean="0"/>
              <a:t> </a:t>
            </a:r>
            <a:r>
              <a:rPr lang="de-DE" dirty="0" err="1"/>
              <a:t>kifayət</a:t>
            </a:r>
            <a:r>
              <a:rPr lang="de-DE" dirty="0"/>
              <a:t> </a:t>
            </a:r>
            <a:r>
              <a:rPr lang="de-DE" dirty="0" err="1"/>
              <a:t>qədər</a:t>
            </a:r>
            <a:r>
              <a:rPr lang="de-DE" dirty="0"/>
              <a:t> </a:t>
            </a:r>
            <a:r>
              <a:rPr lang="de-DE" dirty="0" err="1"/>
              <a:t>zəruri</a:t>
            </a:r>
            <a:r>
              <a:rPr lang="de-DE" dirty="0"/>
              <a:t> </a:t>
            </a:r>
            <a:r>
              <a:rPr lang="de-DE" dirty="0" err="1"/>
              <a:t>əsasların</a:t>
            </a:r>
            <a:r>
              <a:rPr lang="de-DE" dirty="0"/>
              <a:t> </a:t>
            </a:r>
            <a:r>
              <a:rPr lang="de-DE" dirty="0" err="1"/>
              <a:t>olduğun</a:t>
            </a:r>
            <a:r>
              <a:rPr lang="az-Latn-AZ" dirty="0"/>
              <a:t>un</a:t>
            </a:r>
            <a:r>
              <a:rPr lang="de-DE" dirty="0"/>
              <a:t> </a:t>
            </a:r>
            <a:r>
              <a:rPr lang="de-DE" dirty="0" err="1"/>
              <a:t>hesab</a:t>
            </a:r>
            <a:r>
              <a:rPr lang="de-DE" dirty="0"/>
              <a:t> </a:t>
            </a:r>
            <a:r>
              <a:rPr lang="de-DE" dirty="0" err="1" smtClean="0"/>
              <a:t>edildiyi</a:t>
            </a:r>
            <a:r>
              <a:rPr lang="az-Latn-AZ" dirty="0" smtClean="0"/>
              <a:t> və ya </a:t>
            </a:r>
            <a:r>
              <a:rPr lang="de-DE" dirty="0" err="1"/>
              <a:t>törətdikdən</a:t>
            </a:r>
            <a:r>
              <a:rPr lang="de-DE" dirty="0"/>
              <a:t> </a:t>
            </a:r>
            <a:r>
              <a:rPr lang="de-DE" dirty="0" err="1"/>
              <a:t>sonra</a:t>
            </a:r>
            <a:r>
              <a:rPr lang="de-DE" dirty="0"/>
              <a:t> </a:t>
            </a:r>
            <a:r>
              <a:rPr lang="de-DE" dirty="0" err="1"/>
              <a:t>onun</a:t>
            </a:r>
            <a:r>
              <a:rPr lang="de-DE" dirty="0"/>
              <a:t> </a:t>
            </a:r>
            <a:r>
              <a:rPr lang="az-Latn-AZ" dirty="0" smtClean="0"/>
              <a:t>qaçmasının</a:t>
            </a:r>
            <a:r>
              <a:rPr lang="de-DE" dirty="0" smtClean="0"/>
              <a:t> </a:t>
            </a:r>
            <a:r>
              <a:rPr lang="de-DE" dirty="0" err="1"/>
              <a:t>qarşısını</a:t>
            </a:r>
            <a:r>
              <a:rPr lang="de-DE" dirty="0"/>
              <a:t> </a:t>
            </a:r>
            <a:r>
              <a:rPr lang="de-DE" dirty="0" err="1" smtClean="0"/>
              <a:t>almaq</a:t>
            </a:r>
            <a:r>
              <a:rPr lang="az-Latn-AZ" dirty="0" smtClean="0"/>
              <a:t>la bağlı olann </a:t>
            </a:r>
            <a:r>
              <a:rPr lang="de-DE" dirty="0" err="1" smtClean="0"/>
              <a:t>hallarda</a:t>
            </a:r>
            <a:r>
              <a:rPr lang="az-Latn-AZ" dirty="0" smtClean="0"/>
              <a:t> </a:t>
            </a:r>
            <a:r>
              <a:rPr lang="de-DE" dirty="0" err="1" smtClean="0"/>
              <a:t>şəxsin</a:t>
            </a:r>
            <a:r>
              <a:rPr lang="de-DE" dirty="0" smtClean="0"/>
              <a:t> </a:t>
            </a:r>
            <a:r>
              <a:rPr lang="de-DE" dirty="0" err="1"/>
              <a:t>qanuni</a:t>
            </a:r>
            <a:r>
              <a:rPr lang="de-DE" dirty="0"/>
              <a:t> </a:t>
            </a:r>
            <a:r>
              <a:rPr lang="de-DE" dirty="0" err="1"/>
              <a:t>tutulması</a:t>
            </a:r>
            <a:r>
              <a:rPr lang="de-DE" dirty="0"/>
              <a:t> </a:t>
            </a:r>
            <a:r>
              <a:rPr lang="de-DE" dirty="0" err="1"/>
              <a:t>və</a:t>
            </a:r>
            <a:r>
              <a:rPr lang="de-DE" dirty="0"/>
              <a:t> </a:t>
            </a:r>
            <a:r>
              <a:rPr lang="de-DE" dirty="0" err="1"/>
              <a:t>ya</a:t>
            </a:r>
            <a:r>
              <a:rPr lang="de-DE" dirty="0"/>
              <a:t> </a:t>
            </a:r>
            <a:r>
              <a:rPr lang="de-DE" dirty="0" err="1"/>
              <a:t>həbsə</a:t>
            </a:r>
            <a:r>
              <a:rPr lang="de-DE" dirty="0"/>
              <a:t> </a:t>
            </a:r>
            <a:r>
              <a:rPr lang="de-DE" dirty="0" err="1"/>
              <a:t>alınması</a:t>
            </a:r>
            <a:r>
              <a:rPr lang="de-DE" dirty="0"/>
              <a:t>; </a:t>
            </a:r>
            <a:endParaRPr lang="az-Latn-AZ" dirty="0" smtClean="0"/>
          </a:p>
          <a:p>
            <a:pPr lvl="1"/>
            <a:r>
              <a:rPr lang="en-GB" dirty="0" smtClean="0"/>
              <a:t>(</a:t>
            </a:r>
            <a:r>
              <a:rPr lang="en-GB" dirty="0"/>
              <a:t>d) </a:t>
            </a:r>
            <a:r>
              <a:rPr lang="de-DE" dirty="0" err="1"/>
              <a:t>yetkinlik</a:t>
            </a:r>
            <a:r>
              <a:rPr lang="de-DE" dirty="0"/>
              <a:t> </a:t>
            </a:r>
            <a:r>
              <a:rPr lang="de-DE" dirty="0" err="1"/>
              <a:t>yaşına</a:t>
            </a:r>
            <a:r>
              <a:rPr lang="de-DE" dirty="0"/>
              <a:t> </a:t>
            </a:r>
            <a:r>
              <a:rPr lang="de-DE" dirty="0" err="1"/>
              <a:t>çatmamış</a:t>
            </a:r>
            <a:r>
              <a:rPr lang="de-DE" dirty="0"/>
              <a:t> </a:t>
            </a:r>
            <a:r>
              <a:rPr lang="de-DE" dirty="0" err="1"/>
              <a:t>şəxsin</a:t>
            </a:r>
            <a:r>
              <a:rPr lang="de-DE" dirty="0"/>
              <a:t> </a:t>
            </a:r>
            <a:r>
              <a:rPr lang="de-DE" dirty="0" err="1"/>
              <a:t>tərbiyə</a:t>
            </a:r>
            <a:r>
              <a:rPr lang="de-DE" dirty="0"/>
              <a:t> </a:t>
            </a:r>
            <a:r>
              <a:rPr lang="de-DE" dirty="0" err="1"/>
              <a:t>nəzarəti</a:t>
            </a:r>
            <a:r>
              <a:rPr lang="de-DE" dirty="0"/>
              <a:t> </a:t>
            </a:r>
            <a:r>
              <a:rPr lang="de-DE" dirty="0" err="1"/>
              <a:t>üçün</a:t>
            </a:r>
            <a:r>
              <a:rPr lang="de-DE" dirty="0"/>
              <a:t> </a:t>
            </a:r>
            <a:r>
              <a:rPr lang="de-DE" dirty="0" err="1"/>
              <a:t>qanuni</a:t>
            </a:r>
            <a:r>
              <a:rPr lang="de-DE" dirty="0"/>
              <a:t> </a:t>
            </a:r>
            <a:r>
              <a:rPr lang="de-DE" dirty="0" err="1"/>
              <a:t>qərar</a:t>
            </a:r>
            <a:r>
              <a:rPr lang="de-DE" dirty="0"/>
              <a:t> </a:t>
            </a:r>
            <a:r>
              <a:rPr lang="de-DE" dirty="0" err="1"/>
              <a:t>əsasında</a:t>
            </a:r>
            <a:r>
              <a:rPr lang="de-DE" dirty="0"/>
              <a:t> </a:t>
            </a:r>
            <a:r>
              <a:rPr lang="de-DE" dirty="0" err="1"/>
              <a:t>həbsə</a:t>
            </a:r>
            <a:r>
              <a:rPr lang="de-DE" dirty="0"/>
              <a:t> </a:t>
            </a:r>
            <a:r>
              <a:rPr lang="de-DE" dirty="0" err="1"/>
              <a:t>alınması</a:t>
            </a:r>
            <a:r>
              <a:rPr lang="de-DE" dirty="0"/>
              <a:t> </a:t>
            </a:r>
            <a:r>
              <a:rPr lang="de-DE" dirty="0" err="1"/>
              <a:t>və</a:t>
            </a:r>
            <a:r>
              <a:rPr lang="de-DE" dirty="0"/>
              <a:t> </a:t>
            </a:r>
            <a:r>
              <a:rPr lang="de-DE" dirty="0" err="1"/>
              <a:t>ya</a:t>
            </a:r>
            <a:r>
              <a:rPr lang="de-DE" dirty="0"/>
              <a:t> </a:t>
            </a:r>
            <a:r>
              <a:rPr lang="de-DE" dirty="0" err="1"/>
              <a:t>onun</a:t>
            </a:r>
            <a:r>
              <a:rPr lang="de-DE" dirty="0"/>
              <a:t> </a:t>
            </a:r>
            <a:r>
              <a:rPr lang="de-DE" dirty="0" err="1"/>
              <a:t>səlahiyyətli</a:t>
            </a:r>
            <a:r>
              <a:rPr lang="de-DE" dirty="0"/>
              <a:t> </a:t>
            </a:r>
            <a:r>
              <a:rPr lang="de-DE" dirty="0" err="1"/>
              <a:t>məhkəmə</a:t>
            </a:r>
            <a:r>
              <a:rPr lang="de-DE" dirty="0"/>
              <a:t> </a:t>
            </a:r>
            <a:r>
              <a:rPr lang="de-DE" dirty="0" err="1"/>
              <a:t>orqanı</a:t>
            </a:r>
            <a:r>
              <a:rPr lang="de-DE" dirty="0"/>
              <a:t> </a:t>
            </a:r>
            <a:r>
              <a:rPr lang="de-DE" dirty="0" err="1"/>
              <a:t>qarşısında</a:t>
            </a:r>
            <a:r>
              <a:rPr lang="de-DE" dirty="0"/>
              <a:t> </a:t>
            </a:r>
            <a:r>
              <a:rPr lang="de-DE" dirty="0" err="1"/>
              <a:t>durmasından</a:t>
            </a:r>
            <a:r>
              <a:rPr lang="de-DE" dirty="0"/>
              <a:t> </a:t>
            </a:r>
            <a:r>
              <a:rPr lang="de-DE" dirty="0" err="1"/>
              <a:t>irəli</a:t>
            </a:r>
            <a:r>
              <a:rPr lang="de-DE" dirty="0"/>
              <a:t> </a:t>
            </a:r>
            <a:r>
              <a:rPr lang="de-DE" dirty="0" err="1"/>
              <a:t>gələn</a:t>
            </a:r>
            <a:r>
              <a:rPr lang="de-DE" dirty="0"/>
              <a:t> </a:t>
            </a:r>
            <a:r>
              <a:rPr lang="de-DE" dirty="0" err="1"/>
              <a:t>qanuni</a:t>
            </a:r>
            <a:r>
              <a:rPr lang="de-DE" dirty="0"/>
              <a:t> </a:t>
            </a:r>
            <a:r>
              <a:rPr lang="de-DE" dirty="0" err="1"/>
              <a:t>həbsə</a:t>
            </a:r>
            <a:r>
              <a:rPr lang="de-DE" dirty="0"/>
              <a:t> </a:t>
            </a:r>
            <a:r>
              <a:rPr lang="de-DE" dirty="0" err="1"/>
              <a:t>alınması</a:t>
            </a:r>
            <a:r>
              <a:rPr lang="de-DE" dirty="0" smtClean="0"/>
              <a:t>;</a:t>
            </a:r>
            <a:endParaRPr lang="az-Latn-AZ" dirty="0" smtClean="0"/>
          </a:p>
          <a:p>
            <a:pPr lvl="1"/>
            <a:r>
              <a:rPr lang="en-GB" dirty="0" smtClean="0"/>
              <a:t>(</a:t>
            </a:r>
            <a:r>
              <a:rPr lang="en-GB" dirty="0"/>
              <a:t>e) </a:t>
            </a:r>
            <a:r>
              <a:rPr lang="de-DE" dirty="0"/>
              <a:t> </a:t>
            </a:r>
            <a:r>
              <a:rPr lang="de-DE" dirty="0" err="1"/>
              <a:t>yoluxucu</a:t>
            </a:r>
            <a:r>
              <a:rPr lang="de-DE" dirty="0"/>
              <a:t> </a:t>
            </a:r>
            <a:r>
              <a:rPr lang="de-DE" dirty="0" err="1"/>
              <a:t>xəstəliklərin</a:t>
            </a:r>
            <a:r>
              <a:rPr lang="de-DE" dirty="0"/>
              <a:t> </a:t>
            </a:r>
            <a:r>
              <a:rPr lang="de-DE" dirty="0" err="1"/>
              <a:t>yayılmasının</a:t>
            </a:r>
            <a:r>
              <a:rPr lang="de-DE" dirty="0"/>
              <a:t> </a:t>
            </a:r>
            <a:r>
              <a:rPr lang="de-DE" dirty="0" err="1"/>
              <a:t>qarşısını</a:t>
            </a:r>
            <a:r>
              <a:rPr lang="de-DE" dirty="0"/>
              <a:t> </a:t>
            </a:r>
            <a:r>
              <a:rPr lang="de-DE" dirty="0" err="1"/>
              <a:t>almaq</a:t>
            </a:r>
            <a:r>
              <a:rPr lang="de-DE" dirty="0"/>
              <a:t> </a:t>
            </a:r>
            <a:r>
              <a:rPr lang="de-DE" dirty="0" err="1"/>
              <a:t>üçün</a:t>
            </a:r>
            <a:r>
              <a:rPr lang="de-DE" dirty="0"/>
              <a:t> </a:t>
            </a:r>
            <a:r>
              <a:rPr lang="de-DE" dirty="0" err="1"/>
              <a:t>şəxslərin</a:t>
            </a:r>
            <a:r>
              <a:rPr lang="de-DE" dirty="0"/>
              <a:t>, </a:t>
            </a:r>
            <a:r>
              <a:rPr lang="de-DE" dirty="0" err="1"/>
              <a:t>ruhi</a:t>
            </a:r>
            <a:r>
              <a:rPr lang="de-DE" dirty="0"/>
              <a:t> </a:t>
            </a:r>
            <a:r>
              <a:rPr lang="de-DE" dirty="0" err="1"/>
              <a:t>xəstələrin</a:t>
            </a:r>
            <a:r>
              <a:rPr lang="de-DE" dirty="0"/>
              <a:t>, </a:t>
            </a:r>
            <a:r>
              <a:rPr lang="de-DE" dirty="0" err="1"/>
              <a:t>alkoqolizmə</a:t>
            </a:r>
            <a:r>
              <a:rPr lang="de-DE" dirty="0"/>
              <a:t> </a:t>
            </a:r>
            <a:r>
              <a:rPr lang="de-DE" dirty="0" err="1"/>
              <a:t>və</a:t>
            </a:r>
            <a:r>
              <a:rPr lang="de-DE" dirty="0"/>
              <a:t> </a:t>
            </a:r>
            <a:r>
              <a:rPr lang="de-DE" dirty="0" err="1"/>
              <a:t>narkomaniyaya</a:t>
            </a:r>
            <a:r>
              <a:rPr lang="de-DE" dirty="0"/>
              <a:t> </a:t>
            </a:r>
            <a:r>
              <a:rPr lang="de-DE" dirty="0" err="1"/>
              <a:t>mübtəla</a:t>
            </a:r>
            <a:r>
              <a:rPr lang="de-DE" dirty="0"/>
              <a:t> </a:t>
            </a:r>
            <a:r>
              <a:rPr lang="de-DE" dirty="0" err="1"/>
              <a:t>olanların</a:t>
            </a:r>
            <a:r>
              <a:rPr lang="de-DE" dirty="0"/>
              <a:t>, </a:t>
            </a:r>
            <a:r>
              <a:rPr lang="de-DE" dirty="0" err="1"/>
              <a:t>səfillərin</a:t>
            </a:r>
            <a:r>
              <a:rPr lang="de-DE" dirty="0"/>
              <a:t> </a:t>
            </a:r>
            <a:r>
              <a:rPr lang="de-DE" dirty="0" err="1"/>
              <a:t>qanuni</a:t>
            </a:r>
            <a:r>
              <a:rPr lang="de-DE" dirty="0"/>
              <a:t> </a:t>
            </a:r>
            <a:r>
              <a:rPr lang="de-DE" dirty="0" err="1"/>
              <a:t>həbsə</a:t>
            </a:r>
            <a:r>
              <a:rPr lang="de-DE" dirty="0"/>
              <a:t> </a:t>
            </a:r>
            <a:r>
              <a:rPr lang="de-DE" dirty="0" err="1"/>
              <a:t>alınması</a:t>
            </a:r>
            <a:r>
              <a:rPr lang="de-DE" dirty="0"/>
              <a:t>; </a:t>
            </a:r>
            <a:endParaRPr lang="az-Latn-AZ" dirty="0" smtClean="0"/>
          </a:p>
          <a:p>
            <a:pPr lvl="1"/>
            <a:r>
              <a:rPr lang="en-GB" dirty="0" smtClean="0"/>
              <a:t>(</a:t>
            </a:r>
            <a:r>
              <a:rPr lang="en-GB" dirty="0"/>
              <a:t>f</a:t>
            </a:r>
            <a:r>
              <a:rPr lang="en-GB" dirty="0" smtClean="0"/>
              <a:t>)</a:t>
            </a:r>
            <a:r>
              <a:rPr lang="de-DE" dirty="0"/>
              <a:t> </a:t>
            </a:r>
            <a:r>
              <a:rPr lang="de-DE" dirty="0" err="1"/>
              <a:t>şəxsin</a:t>
            </a:r>
            <a:r>
              <a:rPr lang="de-DE" dirty="0"/>
              <a:t> </a:t>
            </a:r>
            <a:r>
              <a:rPr lang="de-DE" dirty="0" err="1"/>
              <a:t>ölkəyə</a:t>
            </a:r>
            <a:r>
              <a:rPr lang="de-DE" dirty="0"/>
              <a:t> </a:t>
            </a:r>
            <a:r>
              <a:rPr lang="de-DE" dirty="0" err="1"/>
              <a:t>qanunsuz</a:t>
            </a:r>
            <a:r>
              <a:rPr lang="de-DE" dirty="0"/>
              <a:t> </a:t>
            </a:r>
            <a:r>
              <a:rPr lang="de-DE" dirty="0" err="1"/>
              <a:t>gəlməsinin</a:t>
            </a:r>
            <a:r>
              <a:rPr lang="de-DE" dirty="0"/>
              <a:t> </a:t>
            </a:r>
            <a:r>
              <a:rPr lang="de-DE" dirty="0" err="1"/>
              <a:t>qarşısını</a:t>
            </a:r>
            <a:r>
              <a:rPr lang="de-DE" dirty="0"/>
              <a:t> </a:t>
            </a:r>
            <a:r>
              <a:rPr lang="de-DE" dirty="0" err="1"/>
              <a:t>almaq</a:t>
            </a:r>
            <a:r>
              <a:rPr lang="de-DE" dirty="0"/>
              <a:t> </a:t>
            </a:r>
            <a:r>
              <a:rPr lang="de-DE" dirty="0" err="1"/>
              <a:t>məqsədilə</a:t>
            </a:r>
            <a:r>
              <a:rPr lang="de-DE" dirty="0"/>
              <a:t> </a:t>
            </a:r>
            <a:r>
              <a:rPr lang="de-DE" dirty="0" err="1"/>
              <a:t>və</a:t>
            </a:r>
            <a:r>
              <a:rPr lang="de-DE" dirty="0"/>
              <a:t> </a:t>
            </a:r>
            <a:r>
              <a:rPr lang="de-DE" dirty="0" err="1"/>
              <a:t>ya</a:t>
            </a:r>
            <a:r>
              <a:rPr lang="de-DE" dirty="0"/>
              <a:t> </a:t>
            </a:r>
            <a:r>
              <a:rPr lang="de-DE" dirty="0" err="1"/>
              <a:t>barəsində</a:t>
            </a:r>
            <a:r>
              <a:rPr lang="de-DE" dirty="0"/>
              <a:t> </a:t>
            </a:r>
            <a:r>
              <a:rPr lang="de-DE" dirty="0" err="1"/>
              <a:t>deportasiya</a:t>
            </a:r>
            <a:r>
              <a:rPr lang="de-DE" dirty="0"/>
              <a:t>, </a:t>
            </a:r>
            <a:r>
              <a:rPr lang="de-DE" dirty="0" err="1"/>
              <a:t>yaxud</a:t>
            </a:r>
            <a:r>
              <a:rPr lang="de-DE" dirty="0"/>
              <a:t> </a:t>
            </a:r>
            <a:r>
              <a:rPr lang="de-DE" dirty="0" err="1"/>
              <a:t>ekstradisiya</a:t>
            </a:r>
            <a:r>
              <a:rPr lang="de-DE" dirty="0"/>
              <a:t> </a:t>
            </a:r>
            <a:r>
              <a:rPr lang="de-DE" dirty="0" err="1"/>
              <a:t>tədbirləri</a:t>
            </a:r>
            <a:r>
              <a:rPr lang="de-DE" dirty="0"/>
              <a:t> </a:t>
            </a:r>
            <a:r>
              <a:rPr lang="de-DE" dirty="0" err="1"/>
              <a:t>tətbiq</a:t>
            </a:r>
            <a:r>
              <a:rPr lang="de-DE" dirty="0"/>
              <a:t> </a:t>
            </a:r>
            <a:r>
              <a:rPr lang="de-DE" dirty="0" err="1"/>
              <a:t>olunan</a:t>
            </a:r>
            <a:r>
              <a:rPr lang="de-DE" dirty="0"/>
              <a:t> </a:t>
            </a:r>
            <a:r>
              <a:rPr lang="de-DE" dirty="0" err="1"/>
              <a:t>şəxsin</a:t>
            </a:r>
            <a:r>
              <a:rPr lang="de-DE" dirty="0"/>
              <a:t> </a:t>
            </a:r>
            <a:r>
              <a:rPr lang="de-DE" dirty="0" err="1"/>
              <a:t>qanuni</a:t>
            </a:r>
            <a:r>
              <a:rPr lang="de-DE" dirty="0"/>
              <a:t> </a:t>
            </a:r>
            <a:r>
              <a:rPr lang="de-DE" dirty="0" err="1"/>
              <a:t>tutulması</a:t>
            </a:r>
            <a:r>
              <a:rPr lang="de-DE" dirty="0"/>
              <a:t> </a:t>
            </a:r>
            <a:r>
              <a:rPr lang="de-DE" dirty="0" err="1"/>
              <a:t>və</a:t>
            </a:r>
            <a:r>
              <a:rPr lang="de-DE" dirty="0"/>
              <a:t> </a:t>
            </a:r>
            <a:r>
              <a:rPr lang="de-DE" dirty="0" err="1"/>
              <a:t>ya</a:t>
            </a:r>
            <a:r>
              <a:rPr lang="de-DE" dirty="0"/>
              <a:t> </a:t>
            </a:r>
            <a:r>
              <a:rPr lang="de-DE" dirty="0" err="1"/>
              <a:t>həbsə</a:t>
            </a:r>
            <a:r>
              <a:rPr lang="de-DE" dirty="0"/>
              <a:t> </a:t>
            </a:r>
            <a:r>
              <a:rPr lang="de-DE" dirty="0" err="1"/>
              <a:t>alınması</a:t>
            </a:r>
            <a:r>
              <a:rPr lang="de-DE" dirty="0"/>
              <a:t>. </a:t>
            </a:r>
            <a:endParaRPr lang="az-Latn-AZ" dirty="0" smtClean="0"/>
          </a:p>
        </p:txBody>
      </p:sp>
    </p:spTree>
    <p:extLst>
      <p:ext uri="{BB962C8B-B14F-4D97-AF65-F5344CB8AC3E}">
        <p14:creationId xmlns:p14="http://schemas.microsoft.com/office/powerpoint/2010/main" xmlns="" val="4089489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A</a:t>
            </a:r>
            <a:r>
              <a:rPr lang="en-US" dirty="0" err="1"/>
              <a:t>zadlıq</a:t>
            </a:r>
            <a:r>
              <a:rPr lang="en-US" dirty="0"/>
              <a:t> </a:t>
            </a:r>
            <a:r>
              <a:rPr lang="en-US" dirty="0" err="1"/>
              <a:t>lehinə</a:t>
            </a:r>
            <a:r>
              <a:rPr lang="en-US" dirty="0"/>
              <a:t> </a:t>
            </a:r>
            <a:r>
              <a:rPr lang="en-US" dirty="0" err="1"/>
              <a:t>prezumpsiya</a:t>
            </a:r>
            <a:endParaRPr lang="en-GB" dirty="0"/>
          </a:p>
        </p:txBody>
      </p:sp>
      <p:sp>
        <p:nvSpPr>
          <p:cNvPr id="3" name="Content Placeholder 2"/>
          <p:cNvSpPr>
            <a:spLocks noGrp="1"/>
          </p:cNvSpPr>
          <p:nvPr>
            <p:ph idx="1"/>
          </p:nvPr>
        </p:nvSpPr>
        <p:spPr>
          <a:xfrm>
            <a:off x="1371600" y="1728788"/>
            <a:ext cx="9601200" cy="4672012"/>
          </a:xfrm>
        </p:spPr>
        <p:txBody>
          <a:bodyPr>
            <a:normAutofit fontScale="92500"/>
          </a:bodyPr>
          <a:lstStyle/>
          <a:p>
            <a:pPr lvl="0"/>
            <a:r>
              <a:rPr lang="az-Latn-AZ" dirty="0" smtClean="0"/>
              <a:t>Digər sözlərlə</a:t>
            </a:r>
            <a:r>
              <a:rPr lang="en-GB" dirty="0" smtClean="0"/>
              <a:t>, </a:t>
            </a:r>
            <a:r>
              <a:rPr lang="az-Latn-AZ" dirty="0" smtClean="0"/>
              <a:t>azadlıqdan məhrum olunma</a:t>
            </a:r>
            <a:r>
              <a:rPr lang="en-GB" dirty="0" smtClean="0"/>
              <a:t>: </a:t>
            </a:r>
            <a:endParaRPr lang="en-GB" dirty="0"/>
          </a:p>
          <a:p>
            <a:pPr lvl="1"/>
            <a:r>
              <a:rPr lang="az-Latn-AZ" dirty="0" smtClean="0"/>
              <a:t>Müstəsna olmalı</a:t>
            </a:r>
            <a:endParaRPr lang="en-GB" dirty="0"/>
          </a:p>
          <a:p>
            <a:pPr lvl="1"/>
            <a:r>
              <a:rPr lang="az-Latn-AZ" dirty="0" smtClean="0"/>
              <a:t>Obyektiv olaraq əsaslandırılmalı</a:t>
            </a:r>
            <a:endParaRPr lang="en-GB" dirty="0"/>
          </a:p>
          <a:p>
            <a:pPr lvl="1"/>
            <a:r>
              <a:rPr lang="az-Latn-AZ" dirty="0" smtClean="0"/>
              <a:t>Azadlığın itməsi ilə bağlı əsaslandırma əsaslı öyrənilməli </a:t>
            </a:r>
          </a:p>
          <a:p>
            <a:pPr lvl="1"/>
            <a:r>
              <a:rPr lang="az-Latn-AZ" dirty="0" smtClean="0"/>
              <a:t>Tamamilə zəruri müddətdən artıq olmamalıdır</a:t>
            </a:r>
            <a:endParaRPr lang="en-GB" dirty="0" smtClean="0"/>
          </a:p>
          <a:p>
            <a:r>
              <a:rPr lang="az-Latn-AZ" dirty="0" smtClean="0"/>
              <a:t>Azadlıqdan məhrum edilməyə razılıq faktiki olaraq şəxsin azad olması kimi qiymətləndirilməsi ehtimalını, </a:t>
            </a:r>
            <a:r>
              <a:rPr lang="az-Latn-AZ" dirty="0"/>
              <a:t>hətta o, bu hüququ geri qaytardıqda </a:t>
            </a:r>
            <a:r>
              <a:rPr lang="az-Latn-AZ" dirty="0" smtClean="0"/>
              <a:t>belə </a:t>
            </a:r>
            <a:r>
              <a:rPr lang="en-GB" dirty="0" smtClean="0"/>
              <a:t>(</a:t>
            </a:r>
            <a:r>
              <a:rPr lang="az-Latn-AZ" dirty="0" smtClean="0"/>
              <a:t>əvvəldə </a:t>
            </a:r>
            <a:r>
              <a:rPr lang="en-GB" dirty="0" smtClean="0"/>
              <a:t>“</a:t>
            </a:r>
            <a:r>
              <a:rPr lang="az-Latn-AZ" dirty="0" smtClean="0"/>
              <a:t>razılıq</a:t>
            </a:r>
            <a:r>
              <a:rPr lang="en-GB" dirty="0" smtClean="0"/>
              <a:t>”</a:t>
            </a:r>
            <a:r>
              <a:rPr lang="az-Latn-AZ" dirty="0" smtClean="0"/>
              <a:t> haqqında oxu</a:t>
            </a:r>
            <a:r>
              <a:rPr lang="en-GB" dirty="0" smtClean="0"/>
              <a:t>)</a:t>
            </a:r>
            <a:r>
              <a:rPr lang="az-Latn-AZ" dirty="0" smtClean="0"/>
              <a:t>, təmin edir.</a:t>
            </a:r>
            <a:endParaRPr lang="en-GB" dirty="0"/>
          </a:p>
          <a:p>
            <a:r>
              <a:rPr lang="az-Latn-AZ" dirty="0" smtClean="0"/>
              <a:t>Azadlıq hüququna dair hər hansı bir məhdudiyyətlər dar mənada şərh edilməlidir</a:t>
            </a:r>
            <a:endParaRPr lang="en-GB" dirty="0"/>
          </a:p>
          <a:p>
            <a:r>
              <a:rPr lang="az-Latn-AZ" dirty="0" smtClean="0"/>
              <a:t>Bu baxımdan, hakim şəxsin azad olduğu mühakiməsi ilə başlamalıdır. </a:t>
            </a:r>
            <a:endParaRPr lang="en-GB" dirty="0"/>
          </a:p>
        </p:txBody>
      </p:sp>
    </p:spTree>
    <p:extLst>
      <p:ext uri="{BB962C8B-B14F-4D97-AF65-F5344CB8AC3E}">
        <p14:creationId xmlns:p14="http://schemas.microsoft.com/office/powerpoint/2010/main" xmlns="" val="1689826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Azadlıqdan məhrum olunma ilə bağlı pozitiv öhdəliklər</a:t>
            </a:r>
            <a:endParaRPr lang="en-GB" dirty="0"/>
          </a:p>
        </p:txBody>
      </p:sp>
      <p:sp>
        <p:nvSpPr>
          <p:cNvPr id="3" name="Content Placeholder 2"/>
          <p:cNvSpPr>
            <a:spLocks noGrp="1"/>
          </p:cNvSpPr>
          <p:nvPr>
            <p:ph idx="1"/>
          </p:nvPr>
        </p:nvSpPr>
        <p:spPr>
          <a:xfrm>
            <a:off x="1371600" y="2000250"/>
            <a:ext cx="9601200" cy="4643438"/>
          </a:xfrm>
        </p:spPr>
        <p:txBody>
          <a:bodyPr>
            <a:normAutofit fontScale="85000" lnSpcReduction="20000"/>
          </a:bodyPr>
          <a:lstStyle/>
          <a:p>
            <a:pPr marL="0" lvl="0" indent="0">
              <a:buNone/>
            </a:pPr>
            <a:r>
              <a:rPr lang="az-Latn-AZ" dirty="0" smtClean="0"/>
              <a:t>Bu Konvensiyanın ümumi şərhi ilə əlaqədar nəzərdə tutula bilər və xüsusilə özünün hər hansı bir maddəlrinə </a:t>
            </a:r>
            <a:r>
              <a:rPr lang="az-Latn-AZ" dirty="0"/>
              <a:t>təsir </a:t>
            </a:r>
            <a:r>
              <a:rPr lang="az-Latn-AZ" dirty="0" smtClean="0"/>
              <a:t>göstərən 1-ci Maddə ilə əlaqədar ola bilər</a:t>
            </a:r>
            <a:r>
              <a:rPr lang="en-GB" dirty="0" smtClean="0"/>
              <a:t>. </a:t>
            </a:r>
            <a:r>
              <a:rPr lang="az-Latn-AZ" dirty="0"/>
              <a:t>Azadlıqdan məhrum olunma ilə bağlı pozitiv </a:t>
            </a:r>
            <a:r>
              <a:rPr lang="az-Latn-AZ" dirty="0" smtClean="0"/>
              <a:t>öhdəliklərə daxildir</a:t>
            </a:r>
            <a:r>
              <a:rPr lang="en-GB" dirty="0" smtClean="0"/>
              <a:t>: </a:t>
            </a:r>
            <a:endParaRPr lang="en-GB" dirty="0"/>
          </a:p>
          <a:p>
            <a:pPr lvl="0"/>
            <a:r>
              <a:rPr lang="az-Latn-AZ" dirty="0" smtClean="0"/>
              <a:t>Azadlıqlarını qeyri-qanuni itirmiş şəxslərin buraxılması üçün səlahiyyətli orqanlar tərəfindən fəaliyyət</a:t>
            </a:r>
            <a:endParaRPr lang="en-GB" dirty="0"/>
          </a:p>
          <a:p>
            <a:pPr lvl="1"/>
            <a:r>
              <a:rPr lang="az-Latn-AZ" i="1" dirty="0" smtClean="0"/>
              <a:t>5-ci Maddənin 1-ci bəndinin birinci cümləsi dövlətin üzərinə nəinki </a:t>
            </a:r>
            <a:r>
              <a:rPr lang="az-Latn-AZ" i="1" dirty="0"/>
              <a:t>sözügedən hüquqların aktiv sürətdə </a:t>
            </a:r>
            <a:r>
              <a:rPr lang="az-Latn-AZ" i="1" dirty="0" smtClean="0"/>
              <a:t>pozulmasından çəkinməsinə, həmçinin öz yurisdiksiyaları çərçivəsində həmin hüquqların qanunsuz pozulmasına qarşı müvafiq tədbirlər görmələri ilə bağlı</a:t>
            </a:r>
            <a:r>
              <a:rPr lang="en-GB" i="1" dirty="0" smtClean="0"/>
              <a:t> </a:t>
            </a:r>
            <a:r>
              <a:rPr lang="az-Latn-AZ" i="1" dirty="0" smtClean="0"/>
              <a:t>pozitiv öhdəlik qoyur </a:t>
            </a:r>
            <a:r>
              <a:rPr lang="en-GB" i="1" dirty="0" smtClean="0"/>
              <a:t>(</a:t>
            </a:r>
            <a:r>
              <a:rPr lang="en-GB" i="1" dirty="0" smtClean="0">
                <a:hlinkClick r:id="rId2"/>
              </a:rPr>
              <a:t>El-</a:t>
            </a:r>
            <a:r>
              <a:rPr lang="en-GB" i="1" dirty="0" err="1" smtClean="0">
                <a:hlinkClick r:id="rId2"/>
              </a:rPr>
              <a:t>Masri</a:t>
            </a:r>
            <a:r>
              <a:rPr lang="en-GB" i="1" dirty="0" smtClean="0">
                <a:hlinkClick r:id="rId2"/>
              </a:rPr>
              <a:t> </a:t>
            </a:r>
            <a:r>
              <a:rPr lang="az-Latn-AZ" i="1" dirty="0" smtClean="0">
                <a:hlinkClick r:id="rId2"/>
              </a:rPr>
              <a:t>Keçmiş Yuqoslaviya Respublikası Makedoniyaya qarşı</a:t>
            </a:r>
            <a:r>
              <a:rPr lang="en-GB" i="1" dirty="0" smtClean="0"/>
              <a:t> </a:t>
            </a:r>
            <a:r>
              <a:rPr lang="en-GB" i="1" dirty="0"/>
              <a:t>[MC], § 239)</a:t>
            </a:r>
          </a:p>
          <a:p>
            <a:pPr lvl="0"/>
            <a:r>
              <a:rPr lang="az-Latn-AZ" dirty="0" smtClean="0"/>
              <a:t>Araşdırma aparmaq və cavabdeh şəxslərin cəzalandırması da daxil olmaqla qanunsuz həbslərin qarşısını almaq üçün tədbirlər </a:t>
            </a:r>
            <a:endParaRPr lang="en-GB" dirty="0" smtClean="0"/>
          </a:p>
          <a:p>
            <a:pPr lvl="1"/>
            <a:r>
              <a:rPr lang="az-Latn-AZ" i="1" dirty="0" smtClean="0"/>
              <a:t>Dövlət fiziki şəxslər tərəfindən şəxsin azadlıqdan məhrum olunmasına razılaşdıqda və bu vəziyyətə son qoymadıqda onun öhdəlikləri ilə bağlı sual yaranır. </a:t>
            </a:r>
            <a:r>
              <a:rPr lang="en-GB" i="1" dirty="0" smtClean="0"/>
              <a:t>(</a:t>
            </a:r>
            <a:r>
              <a:rPr lang="en-GB" i="1" dirty="0" err="1" smtClean="0">
                <a:hlinkClick r:id="rId3"/>
              </a:rPr>
              <a:t>Riera</a:t>
            </a:r>
            <a:r>
              <a:rPr lang="en-GB" i="1" dirty="0" smtClean="0">
                <a:hlinkClick r:id="rId3"/>
              </a:rPr>
              <a:t> Blume </a:t>
            </a:r>
            <a:r>
              <a:rPr lang="az-Latn-AZ" i="1" dirty="0" smtClean="0">
                <a:hlinkClick r:id="rId3"/>
              </a:rPr>
              <a:t>və digərləri İspaniyaya qarşı</a:t>
            </a:r>
            <a:r>
              <a:rPr lang="en-GB" i="1" dirty="0" smtClean="0"/>
              <a:t>; </a:t>
            </a:r>
            <a:r>
              <a:rPr lang="en-GB" i="1" dirty="0" err="1" smtClean="0">
                <a:hlinkClick r:id="rId4"/>
              </a:rPr>
              <a:t>Rantsev</a:t>
            </a:r>
            <a:r>
              <a:rPr lang="en-GB" i="1" dirty="0" smtClean="0">
                <a:hlinkClick r:id="rId4"/>
              </a:rPr>
              <a:t> </a:t>
            </a:r>
            <a:r>
              <a:rPr lang="az-Latn-AZ" i="1" dirty="0" smtClean="0">
                <a:hlinkClick r:id="rId4"/>
              </a:rPr>
              <a:t>Kipr və Rusiyaya qarşə</a:t>
            </a:r>
            <a:r>
              <a:rPr lang="en-GB" i="1" dirty="0" smtClean="0"/>
              <a:t>, §§ 319-21; </a:t>
            </a:r>
            <a:r>
              <a:rPr lang="en-GB" i="1" dirty="0" err="1" smtClean="0">
                <a:hlinkClick r:id="rId5"/>
              </a:rPr>
              <a:t>Medova</a:t>
            </a:r>
            <a:r>
              <a:rPr lang="en-GB" i="1" dirty="0" smtClean="0">
                <a:hlinkClick r:id="rId5"/>
              </a:rPr>
              <a:t> </a:t>
            </a:r>
            <a:r>
              <a:rPr lang="az-Latn-AZ" i="1" dirty="0" smtClean="0">
                <a:hlinkClick r:id="rId5"/>
              </a:rPr>
              <a:t>Rusiyaya qarşı</a:t>
            </a:r>
            <a:r>
              <a:rPr lang="en-GB" i="1" dirty="0" smtClean="0"/>
              <a:t>, §§ 123-25)</a:t>
            </a:r>
            <a:endParaRPr lang="en-GB" i="1" dirty="0"/>
          </a:p>
        </p:txBody>
      </p:sp>
    </p:spTree>
    <p:extLst>
      <p:ext uri="{BB962C8B-B14F-4D97-AF65-F5344CB8AC3E}">
        <p14:creationId xmlns:p14="http://schemas.microsoft.com/office/powerpoint/2010/main" xmlns="" val="3245075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5-CI MADDƏNIN 1-CI BƏNDINƏ ƏSASƏN QANUNI HƏBS EDILMƏ </a:t>
            </a:r>
            <a:r>
              <a:rPr lang="en-US" dirty="0" smtClean="0"/>
              <a:t>(</a:t>
            </a:r>
            <a:r>
              <a:rPr lang="az-Latn-AZ" dirty="0" smtClean="0"/>
              <a:t>Ümumi nəzəriyyələr</a:t>
            </a:r>
            <a:r>
              <a:rPr lang="en-US" dirty="0" smtClean="0"/>
              <a:t>)</a:t>
            </a:r>
            <a:endParaRPr lang="en-GB" dirty="0"/>
          </a:p>
        </p:txBody>
      </p:sp>
      <p:sp>
        <p:nvSpPr>
          <p:cNvPr id="3" name="Content Placeholder 2"/>
          <p:cNvSpPr>
            <a:spLocks noGrp="1"/>
          </p:cNvSpPr>
          <p:nvPr>
            <p:ph idx="1"/>
          </p:nvPr>
        </p:nvSpPr>
        <p:spPr/>
        <p:txBody>
          <a:bodyPr>
            <a:normAutofit/>
          </a:bodyPr>
          <a:lstStyle/>
          <a:p>
            <a:pPr lvl="0"/>
            <a:r>
              <a:rPr lang="az-Latn-AZ" dirty="0" smtClean="0"/>
              <a:t>Azadlıqdan məhrum edilmənin qanuniliyi şərtdir. Bu o deməkdir ki, o, olmalıdır </a:t>
            </a:r>
            <a:r>
              <a:rPr lang="en-GB" dirty="0" smtClean="0"/>
              <a:t>  </a:t>
            </a:r>
            <a:endParaRPr lang="en-GB" dirty="0"/>
          </a:p>
          <a:p>
            <a:pPr lvl="0"/>
            <a:r>
              <a:rPr lang="az-Latn-AZ" dirty="0" smtClean="0"/>
              <a:t>Rəsmi sürətdə qeyd olunmalıdır, əks halda əsassız ola bilər </a:t>
            </a:r>
            <a:r>
              <a:rPr lang="en-GB" dirty="0" smtClean="0"/>
              <a:t>(</a:t>
            </a:r>
            <a:r>
              <a:rPr lang="az-Latn-AZ" dirty="0" smtClean="0"/>
              <a:t>həbsdə saxlanma</a:t>
            </a:r>
            <a:r>
              <a:rPr lang="en-GB" dirty="0" smtClean="0"/>
              <a:t>)</a:t>
            </a:r>
            <a:endParaRPr lang="en-GB" dirty="0"/>
          </a:p>
          <a:p>
            <a:pPr lvl="0"/>
            <a:r>
              <a:rPr lang="az-Latn-AZ" dirty="0" smtClean="0"/>
              <a:t>Hüquqi prosedurlar vasitəsilə tətbiq edilməli və Konvensiyaya uyğun qanun tərəfindən təmin edilməlidir və </a:t>
            </a:r>
            <a:endParaRPr lang="en-GB" dirty="0" smtClean="0"/>
          </a:p>
          <a:p>
            <a:pPr lvl="1"/>
            <a:r>
              <a:rPr lang="az-Latn-AZ" dirty="0" smtClean="0"/>
              <a:t>Konvensiya tərəfindən tələb edilən qanun keyfiyyətinə malik olmalıdır</a:t>
            </a:r>
            <a:r>
              <a:rPr lang="en-GB" dirty="0" smtClean="0"/>
              <a:t> </a:t>
            </a:r>
          </a:p>
          <a:p>
            <a:pPr lvl="1"/>
            <a:r>
              <a:rPr lang="en-GB" dirty="0" err="1" smtClean="0"/>
              <a:t>propor</a:t>
            </a:r>
            <a:r>
              <a:rPr lang="az-Latn-AZ" dirty="0" smtClean="0"/>
              <a:t>s</a:t>
            </a:r>
            <a:r>
              <a:rPr lang="en-GB" dirty="0" err="1" smtClean="0"/>
              <a:t>ional</a:t>
            </a:r>
            <a:r>
              <a:rPr lang="en-GB" dirty="0" smtClean="0"/>
              <a:t> </a:t>
            </a:r>
            <a:r>
              <a:rPr lang="az-Latn-AZ" dirty="0" smtClean="0"/>
              <a:t>tətbiq olunmalıdır</a:t>
            </a:r>
            <a:endParaRPr lang="en-GB" dirty="0"/>
          </a:p>
          <a:p>
            <a:pPr lvl="1"/>
            <a:r>
              <a:rPr lang="az-Latn-AZ" dirty="0" smtClean="0"/>
              <a:t>Arbitraj şəkildə olmamalıdır</a:t>
            </a:r>
            <a:endParaRPr lang="en-GB" dirty="0"/>
          </a:p>
        </p:txBody>
      </p:sp>
    </p:spTree>
    <p:extLst>
      <p:ext uri="{BB962C8B-B14F-4D97-AF65-F5344CB8AC3E}">
        <p14:creationId xmlns:p14="http://schemas.microsoft.com/office/powerpoint/2010/main" xmlns="" val="3922713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Həbsdə saxlamamaq</a:t>
            </a:r>
            <a:endParaRPr lang="en-GB" dirty="0"/>
          </a:p>
        </p:txBody>
      </p:sp>
      <p:sp>
        <p:nvSpPr>
          <p:cNvPr id="3" name="Content Placeholder 2"/>
          <p:cNvSpPr>
            <a:spLocks noGrp="1"/>
          </p:cNvSpPr>
          <p:nvPr>
            <p:ph idx="1"/>
          </p:nvPr>
        </p:nvSpPr>
        <p:spPr/>
        <p:txBody>
          <a:bodyPr>
            <a:normAutofit/>
          </a:bodyPr>
          <a:lstStyle/>
          <a:p>
            <a:r>
              <a:rPr lang="en-GB" i="1" dirty="0" smtClean="0"/>
              <a:t>…</a:t>
            </a:r>
            <a:r>
              <a:rPr lang="de-DE" dirty="0"/>
              <a:t> </a:t>
            </a:r>
            <a:r>
              <a:rPr lang="de-DE" i="1" dirty="0" err="1"/>
              <a:t>hər</a:t>
            </a:r>
            <a:r>
              <a:rPr lang="de-DE" i="1" dirty="0"/>
              <a:t> </a:t>
            </a:r>
            <a:r>
              <a:rPr lang="de-DE" i="1" dirty="0" err="1"/>
              <a:t>hansı</a:t>
            </a:r>
            <a:r>
              <a:rPr lang="de-DE" i="1" dirty="0"/>
              <a:t> </a:t>
            </a:r>
            <a:r>
              <a:rPr lang="de-DE" i="1" dirty="0" err="1"/>
              <a:t>şəxsin</a:t>
            </a:r>
            <a:r>
              <a:rPr lang="de-DE" i="1" dirty="0"/>
              <a:t> </a:t>
            </a:r>
            <a:r>
              <a:rPr lang="de-DE" i="1" dirty="0" err="1"/>
              <a:t>tanınmayan</a:t>
            </a:r>
            <a:r>
              <a:rPr lang="de-DE" i="1" dirty="0"/>
              <a:t> </a:t>
            </a:r>
            <a:r>
              <a:rPr lang="de-DE" i="1" dirty="0" err="1"/>
              <a:t>həbsi</a:t>
            </a:r>
            <a:r>
              <a:rPr lang="de-DE" i="1" dirty="0"/>
              <a:t> 5-ci </a:t>
            </a:r>
            <a:r>
              <a:rPr lang="de-DE" i="1" dirty="0" err="1"/>
              <a:t>maddədə</a:t>
            </a:r>
            <a:r>
              <a:rPr lang="de-DE" i="1" dirty="0"/>
              <a:t> </a:t>
            </a:r>
            <a:r>
              <a:rPr lang="de-DE" i="1" dirty="0" err="1"/>
              <a:t>əksini</a:t>
            </a:r>
            <a:r>
              <a:rPr lang="de-DE" i="1" dirty="0"/>
              <a:t> </a:t>
            </a:r>
            <a:r>
              <a:rPr lang="de-DE" i="1" dirty="0" err="1"/>
              <a:t>tapan</a:t>
            </a:r>
            <a:r>
              <a:rPr lang="de-DE" i="1" dirty="0"/>
              <a:t> </a:t>
            </a:r>
            <a:r>
              <a:rPr lang="de-DE" i="1" dirty="0" err="1"/>
              <a:t>əsaslı</a:t>
            </a:r>
            <a:r>
              <a:rPr lang="de-DE" i="1" dirty="0"/>
              <a:t> </a:t>
            </a:r>
            <a:r>
              <a:rPr lang="de-DE" i="1" dirty="0" err="1"/>
              <a:t>əhəmiyyət</a:t>
            </a:r>
            <a:r>
              <a:rPr lang="de-DE" i="1" dirty="0"/>
              <a:t> </a:t>
            </a:r>
            <a:r>
              <a:rPr lang="de-DE" i="1" dirty="0" err="1"/>
              <a:t>kəsb</a:t>
            </a:r>
            <a:r>
              <a:rPr lang="de-DE" i="1" dirty="0"/>
              <a:t> </a:t>
            </a:r>
            <a:r>
              <a:rPr lang="de-DE" i="1" dirty="0" err="1"/>
              <a:t>edən</a:t>
            </a:r>
            <a:r>
              <a:rPr lang="de-DE" i="1" dirty="0"/>
              <a:t> </a:t>
            </a:r>
            <a:r>
              <a:rPr lang="de-DE" i="1" dirty="0" err="1"/>
              <a:t>təminatların</a:t>
            </a:r>
            <a:r>
              <a:rPr lang="de-DE" i="1" dirty="0"/>
              <a:t> </a:t>
            </a:r>
            <a:r>
              <a:rPr lang="de-DE" i="1" dirty="0" err="1"/>
              <a:t>tamamilə</a:t>
            </a:r>
            <a:r>
              <a:rPr lang="de-DE" i="1" dirty="0"/>
              <a:t> </a:t>
            </a:r>
            <a:r>
              <a:rPr lang="de-DE" i="1" dirty="0" err="1"/>
              <a:t>inkar</a:t>
            </a:r>
            <a:r>
              <a:rPr lang="de-DE" i="1" dirty="0"/>
              <a:t> </a:t>
            </a:r>
            <a:r>
              <a:rPr lang="de-DE" i="1" dirty="0" err="1"/>
              <a:t>edilməsi</a:t>
            </a:r>
            <a:r>
              <a:rPr lang="de-DE" i="1" dirty="0"/>
              <a:t> </a:t>
            </a:r>
            <a:r>
              <a:rPr lang="de-DE" i="1" dirty="0" err="1"/>
              <a:t>deməkdir</a:t>
            </a:r>
            <a:r>
              <a:rPr lang="de-DE" i="1" dirty="0"/>
              <a:t> </a:t>
            </a:r>
            <a:r>
              <a:rPr lang="de-DE" i="1" dirty="0" err="1"/>
              <a:t>və</a:t>
            </a:r>
            <a:r>
              <a:rPr lang="de-DE" i="1" dirty="0"/>
              <a:t> </a:t>
            </a:r>
            <a:r>
              <a:rPr lang="de-DE" i="1" dirty="0" err="1"/>
              <a:t>bu</a:t>
            </a:r>
            <a:r>
              <a:rPr lang="de-DE" i="1" dirty="0"/>
              <a:t>, </a:t>
            </a:r>
            <a:r>
              <a:rPr lang="de-DE" i="1" dirty="0" err="1"/>
              <a:t>müddəanın</a:t>
            </a:r>
            <a:r>
              <a:rPr lang="de-DE" i="1" dirty="0"/>
              <a:t> </a:t>
            </a:r>
            <a:r>
              <a:rPr lang="de-DE" i="1" dirty="0" err="1"/>
              <a:t>ən</a:t>
            </a:r>
            <a:r>
              <a:rPr lang="de-DE" i="1" dirty="0"/>
              <a:t> </a:t>
            </a:r>
            <a:r>
              <a:rPr lang="de-DE" i="1" dirty="0" err="1"/>
              <a:t>kobud</a:t>
            </a:r>
            <a:r>
              <a:rPr lang="de-DE" i="1" dirty="0"/>
              <a:t> </a:t>
            </a:r>
            <a:r>
              <a:rPr lang="de-DE" i="1" dirty="0" err="1"/>
              <a:t>şəkildə</a:t>
            </a:r>
            <a:r>
              <a:rPr lang="de-DE" i="1" dirty="0"/>
              <a:t> </a:t>
            </a:r>
            <a:r>
              <a:rPr lang="de-DE" i="1" dirty="0" err="1"/>
              <a:t>pozulduğunu</a:t>
            </a:r>
            <a:r>
              <a:rPr lang="de-DE" i="1" dirty="0"/>
              <a:t> </a:t>
            </a:r>
            <a:r>
              <a:rPr lang="de-DE" i="1" dirty="0" err="1" smtClean="0"/>
              <a:t>göstərir</a:t>
            </a:r>
            <a:r>
              <a:rPr lang="az-Latn-AZ" i="1" dirty="0" smtClean="0"/>
              <a:t> </a:t>
            </a:r>
            <a:r>
              <a:rPr lang="en-GB" i="1" dirty="0" smtClean="0"/>
              <a:t>(</a:t>
            </a:r>
            <a:r>
              <a:rPr lang="en-GB" i="1" dirty="0" smtClean="0">
                <a:hlinkClick r:id="rId2"/>
              </a:rPr>
              <a:t>El-</a:t>
            </a:r>
            <a:r>
              <a:rPr lang="en-GB" i="1" dirty="0" err="1" smtClean="0">
                <a:hlinkClick r:id="rId2"/>
              </a:rPr>
              <a:t>Masri</a:t>
            </a:r>
            <a:r>
              <a:rPr lang="az-Latn-AZ" i="1" dirty="0" smtClean="0">
                <a:hlinkClick r:id="rId2"/>
              </a:rPr>
              <a:t> keçmiş Yuqoslav Respublikası Makedoniyaya qarşı</a:t>
            </a:r>
            <a:r>
              <a:rPr lang="en-GB" i="1" dirty="0" smtClean="0"/>
              <a:t> </a:t>
            </a:r>
            <a:r>
              <a:rPr lang="en-GB" i="1" dirty="0"/>
              <a:t>[MC], § 233). </a:t>
            </a:r>
          </a:p>
          <a:p>
            <a:r>
              <a:rPr lang="de-DE" i="1" dirty="0" err="1"/>
              <a:t>Həbsin</a:t>
            </a:r>
            <a:r>
              <a:rPr lang="de-DE" i="1" dirty="0"/>
              <a:t> </a:t>
            </a:r>
            <a:r>
              <a:rPr lang="de-DE" i="1" dirty="0" err="1"/>
              <a:t>tarixi</a:t>
            </a:r>
            <a:r>
              <a:rPr lang="de-DE" i="1" dirty="0"/>
              <a:t>, </a:t>
            </a:r>
            <a:r>
              <a:rPr lang="de-DE" i="1" dirty="0" err="1" smtClean="0"/>
              <a:t>vaxtı</a:t>
            </a:r>
            <a:r>
              <a:rPr lang="az-Latn-AZ" i="1" dirty="0" smtClean="0"/>
              <a:t> və </a:t>
            </a:r>
            <a:r>
              <a:rPr lang="de-DE" i="1" dirty="0" err="1" smtClean="0"/>
              <a:t>yeri</a:t>
            </a:r>
            <a:r>
              <a:rPr lang="de-DE" i="1" dirty="0"/>
              <a:t>, </a:t>
            </a:r>
            <a:r>
              <a:rPr lang="de-DE" i="1" dirty="0" err="1" smtClean="0"/>
              <a:t>səbəbləri</a:t>
            </a:r>
            <a:r>
              <a:rPr lang="az-Latn-AZ" i="1" dirty="0" smtClean="0"/>
              <a:t>, </a:t>
            </a:r>
            <a:r>
              <a:rPr lang="de-DE" i="1" dirty="0" err="1" smtClean="0"/>
              <a:t>həbs</a:t>
            </a:r>
            <a:r>
              <a:rPr lang="de-DE" i="1" dirty="0" smtClean="0"/>
              <a:t> </a:t>
            </a:r>
            <a:r>
              <a:rPr lang="de-DE" i="1" dirty="0" err="1" smtClean="0"/>
              <a:t>edilənin</a:t>
            </a:r>
            <a:r>
              <a:rPr lang="az-Latn-AZ" i="1" dirty="0" smtClean="0"/>
              <a:t> </a:t>
            </a:r>
            <a:r>
              <a:rPr lang="de-DE" i="1" dirty="0" err="1" smtClean="0"/>
              <a:t>və</a:t>
            </a:r>
            <a:r>
              <a:rPr lang="de-DE" i="1" dirty="0" smtClean="0"/>
              <a:t> </a:t>
            </a:r>
            <a:r>
              <a:rPr lang="de-DE" i="1" dirty="0" err="1"/>
              <a:t>həbsi</a:t>
            </a:r>
            <a:r>
              <a:rPr lang="de-DE" i="1" dirty="0"/>
              <a:t> </a:t>
            </a:r>
            <a:r>
              <a:rPr lang="de-DE" i="1" dirty="0" err="1"/>
              <a:t>icra</a:t>
            </a:r>
            <a:r>
              <a:rPr lang="de-DE" i="1" dirty="0"/>
              <a:t> </a:t>
            </a:r>
            <a:r>
              <a:rPr lang="de-DE" i="1" dirty="0" err="1"/>
              <a:t>edənin</a:t>
            </a:r>
            <a:r>
              <a:rPr lang="de-DE" i="1" dirty="0"/>
              <a:t> </a:t>
            </a:r>
            <a:r>
              <a:rPr lang="de-DE" i="1" dirty="0" err="1"/>
              <a:t>adı</a:t>
            </a:r>
            <a:r>
              <a:rPr lang="de-DE" i="1" dirty="0"/>
              <a:t> </a:t>
            </a:r>
            <a:r>
              <a:rPr lang="de-DE" i="1" dirty="0" err="1"/>
              <a:t>kimi</a:t>
            </a:r>
            <a:r>
              <a:rPr lang="de-DE" i="1" dirty="0"/>
              <a:t> </a:t>
            </a:r>
            <a:r>
              <a:rPr lang="de-DE" i="1" dirty="0" err="1"/>
              <a:t>faktların</a:t>
            </a:r>
            <a:r>
              <a:rPr lang="de-DE" i="1" dirty="0"/>
              <a:t> </a:t>
            </a:r>
            <a:r>
              <a:rPr lang="de-DE" i="1" dirty="0" err="1"/>
              <a:t>qeydə</a:t>
            </a:r>
            <a:r>
              <a:rPr lang="de-DE" i="1" dirty="0"/>
              <a:t> </a:t>
            </a:r>
            <a:r>
              <a:rPr lang="de-DE" i="1" dirty="0" err="1"/>
              <a:t>alınmaması</a:t>
            </a:r>
            <a:r>
              <a:rPr lang="de-DE" i="1" dirty="0"/>
              <a:t> </a:t>
            </a:r>
            <a:r>
              <a:rPr lang="de-DE" i="1" dirty="0" err="1"/>
              <a:t>həmçinin</a:t>
            </a:r>
            <a:r>
              <a:rPr lang="de-DE" i="1" dirty="0"/>
              <a:t> </a:t>
            </a:r>
            <a:r>
              <a:rPr lang="de-DE" i="1" dirty="0" err="1"/>
              <a:t>Konvensiyanın</a:t>
            </a:r>
            <a:r>
              <a:rPr lang="de-DE" i="1" dirty="0"/>
              <a:t> 5 -ci </a:t>
            </a:r>
            <a:r>
              <a:rPr lang="de-DE" i="1" dirty="0" err="1"/>
              <a:t>maddəsinin</a:t>
            </a:r>
            <a:r>
              <a:rPr lang="de-DE" i="1" dirty="0"/>
              <a:t> </a:t>
            </a:r>
            <a:r>
              <a:rPr lang="de-DE" i="1" dirty="0" err="1"/>
              <a:t>məqsədinə</a:t>
            </a:r>
            <a:r>
              <a:rPr lang="de-DE" i="1" dirty="0"/>
              <a:t> </a:t>
            </a:r>
            <a:r>
              <a:rPr lang="de-DE" i="1" dirty="0" err="1"/>
              <a:t>birbaşa</a:t>
            </a:r>
            <a:r>
              <a:rPr lang="de-DE" i="1" dirty="0"/>
              <a:t> </a:t>
            </a:r>
            <a:r>
              <a:rPr lang="de-DE" i="1" dirty="0" err="1"/>
              <a:t>zidd</a:t>
            </a:r>
            <a:r>
              <a:rPr lang="de-DE" i="1" dirty="0"/>
              <a:t> </a:t>
            </a:r>
            <a:r>
              <a:rPr lang="de-DE" i="1" dirty="0" err="1"/>
              <a:t>hesab</a:t>
            </a:r>
            <a:r>
              <a:rPr lang="de-DE" i="1" dirty="0"/>
              <a:t> </a:t>
            </a:r>
            <a:r>
              <a:rPr lang="de-DE" i="1" dirty="0" err="1"/>
              <a:t>olunmalıdır</a:t>
            </a:r>
            <a:r>
              <a:rPr lang="de-DE" i="1" dirty="0"/>
              <a:t> </a:t>
            </a:r>
            <a:r>
              <a:rPr lang="en-GB" i="1" dirty="0" smtClean="0"/>
              <a:t>(</a:t>
            </a:r>
            <a:r>
              <a:rPr lang="en-GB" i="1" dirty="0">
                <a:hlinkClick r:id="rId3"/>
              </a:rPr>
              <a:t>Kurt </a:t>
            </a:r>
            <a:r>
              <a:rPr lang="az-Latn-AZ" i="1" dirty="0" smtClean="0">
                <a:hlinkClick r:id="rId3"/>
              </a:rPr>
              <a:t>Türkiyəyə qarşı</a:t>
            </a:r>
            <a:r>
              <a:rPr lang="en-GB" i="1" dirty="0" smtClean="0">
                <a:hlinkClick r:id="rId3"/>
              </a:rPr>
              <a:t>,</a:t>
            </a:r>
            <a:r>
              <a:rPr lang="en-GB" i="1" dirty="0" smtClean="0"/>
              <a:t> </a:t>
            </a:r>
            <a:r>
              <a:rPr lang="en-GB" i="1" dirty="0"/>
              <a:t>§ 125). </a:t>
            </a:r>
          </a:p>
          <a:p>
            <a:r>
              <a:rPr lang="de-DE" dirty="0" err="1"/>
              <a:t>Bu</a:t>
            </a:r>
            <a:r>
              <a:rPr lang="de-DE" dirty="0"/>
              <a:t>, </a:t>
            </a:r>
            <a:r>
              <a:rPr lang="de-DE" dirty="0" err="1"/>
              <a:t>həmçinin</a:t>
            </a:r>
            <a:r>
              <a:rPr lang="de-DE" dirty="0"/>
              <a:t> </a:t>
            </a:r>
            <a:r>
              <a:rPr lang="de-DE" dirty="0" err="1"/>
              <a:t>Konvensiyanın</a:t>
            </a:r>
            <a:r>
              <a:rPr lang="de-DE" dirty="0"/>
              <a:t> </a:t>
            </a:r>
            <a:r>
              <a:rPr lang="de-DE" dirty="0" err="1"/>
              <a:t>qanunilik</a:t>
            </a:r>
            <a:r>
              <a:rPr lang="de-DE" dirty="0"/>
              <a:t> </a:t>
            </a:r>
            <a:r>
              <a:rPr lang="de-DE" dirty="0" err="1"/>
              <a:t>tələbinə</a:t>
            </a:r>
            <a:r>
              <a:rPr lang="de-DE" dirty="0"/>
              <a:t> </a:t>
            </a:r>
            <a:r>
              <a:rPr lang="de-DE" dirty="0" err="1"/>
              <a:t>ziddir</a:t>
            </a:r>
            <a:r>
              <a:rPr lang="en-GB" i="1" dirty="0" smtClean="0"/>
              <a:t>(</a:t>
            </a:r>
            <a:r>
              <a:rPr lang="en-GB" i="1" dirty="0" smtClean="0">
                <a:hlinkClick r:id="rId4"/>
              </a:rPr>
              <a:t>An</a:t>
            </a:r>
            <a:r>
              <a:rPr lang="az-Latn-AZ" i="1" dirty="0" smtClean="0">
                <a:hlinkClick r:id="rId4"/>
              </a:rPr>
              <a:t>q</a:t>
            </a:r>
            <a:r>
              <a:rPr lang="en-GB" i="1" dirty="0" err="1" smtClean="0">
                <a:hlinkClick r:id="rId4"/>
              </a:rPr>
              <a:t>uelova</a:t>
            </a:r>
            <a:r>
              <a:rPr lang="az-Latn-AZ" i="1" dirty="0" smtClean="0">
                <a:hlinkClick r:id="rId4"/>
              </a:rPr>
              <a:t> Bolqariyaya qarşı</a:t>
            </a:r>
            <a:r>
              <a:rPr lang="en-GB" i="1" dirty="0" smtClean="0"/>
              <a:t>, </a:t>
            </a:r>
            <a:r>
              <a:rPr lang="en-GB" i="1" dirty="0"/>
              <a:t>§ 154).</a:t>
            </a:r>
          </a:p>
        </p:txBody>
      </p:sp>
    </p:spTree>
    <p:extLst>
      <p:ext uri="{BB962C8B-B14F-4D97-AF65-F5344CB8AC3E}">
        <p14:creationId xmlns:p14="http://schemas.microsoft.com/office/powerpoint/2010/main" xmlns="" val="3788974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365125"/>
            <a:ext cx="10515600" cy="1325563"/>
          </a:xfrm>
        </p:spPr>
        <p:txBody>
          <a:bodyPr/>
          <a:lstStyle/>
          <a:p>
            <a:r>
              <a:rPr lang="az-Latn-AZ" dirty="0" smtClean="0"/>
              <a:t>Qanunun keyfiyyəti</a:t>
            </a:r>
            <a:endParaRPr lang="en-GB" dirty="0"/>
          </a:p>
        </p:txBody>
      </p:sp>
      <p:sp>
        <p:nvSpPr>
          <p:cNvPr id="3" name="Content Placeholder 2"/>
          <p:cNvSpPr>
            <a:spLocks noGrp="1"/>
          </p:cNvSpPr>
          <p:nvPr>
            <p:ph idx="1"/>
          </p:nvPr>
        </p:nvSpPr>
        <p:spPr/>
        <p:txBody>
          <a:bodyPr>
            <a:normAutofit fontScale="92500" lnSpcReduction="10000"/>
          </a:bodyPr>
          <a:lstStyle/>
          <a:p>
            <a:pPr lvl="0"/>
            <a:r>
              <a:rPr lang="az-Latn-AZ" dirty="0" smtClean="0"/>
              <a:t>Azadlıqdan məhrum edilmənin yerli qanuna uyğunluğunu qiymətləndirməzdən əvvəl, məhkəmə həmin qanunun keyfiyyətini aşağıdakı meyarlar əsasında müşahidə edir</a:t>
            </a:r>
            <a:endParaRPr lang="en-GB" dirty="0"/>
          </a:p>
          <a:p>
            <a:pPr lvl="1"/>
            <a:r>
              <a:rPr lang="az-Latn-AZ" dirty="0" smtClean="0"/>
              <a:t>Əlçatanlığı</a:t>
            </a:r>
            <a:r>
              <a:rPr lang="en-GB" dirty="0" smtClean="0"/>
              <a:t> </a:t>
            </a:r>
            <a:r>
              <a:rPr lang="en-GB" dirty="0"/>
              <a:t>– </a:t>
            </a:r>
            <a:r>
              <a:rPr lang="az-Latn-AZ" dirty="0" smtClean="0"/>
              <a:t>qanunun şəffaf olmalıdır </a:t>
            </a:r>
            <a:r>
              <a:rPr lang="en-GB" dirty="0" smtClean="0"/>
              <a:t>(</a:t>
            </a:r>
            <a:r>
              <a:rPr lang="az-Latn-AZ" dirty="0" smtClean="0"/>
              <a:t>məs</a:t>
            </a:r>
            <a:r>
              <a:rPr lang="en-GB" dirty="0" smtClean="0"/>
              <a:t>. </a:t>
            </a:r>
            <a:r>
              <a:rPr lang="en-GB" i="1" dirty="0" err="1">
                <a:hlinkClick r:id="rId2"/>
              </a:rPr>
              <a:t>Amuur</a:t>
            </a:r>
            <a:r>
              <a:rPr lang="en-GB" i="1" dirty="0">
                <a:hlinkClick r:id="rId2"/>
              </a:rPr>
              <a:t> </a:t>
            </a:r>
            <a:r>
              <a:rPr lang="az-Latn-AZ" i="1" dirty="0" smtClean="0">
                <a:hlinkClick r:id="rId2"/>
              </a:rPr>
              <a:t>Fransaya qarşı</a:t>
            </a:r>
            <a:endParaRPr lang="en-GB" dirty="0"/>
          </a:p>
          <a:p>
            <a:pPr lvl="1"/>
            <a:r>
              <a:rPr lang="az-Latn-AZ" dirty="0" smtClean="0"/>
              <a:t>Aydınlığı</a:t>
            </a:r>
            <a:r>
              <a:rPr lang="en-GB" dirty="0" smtClean="0"/>
              <a:t> – </a:t>
            </a:r>
            <a:r>
              <a:rPr lang="az-Latn-AZ" dirty="0" smtClean="0"/>
              <a:t>azadlıqdan məhrum edilmənin şərtləri yerli qanunda aydın təsvir edilməsi vacibdir </a:t>
            </a:r>
          </a:p>
          <a:p>
            <a:pPr lvl="1"/>
            <a:r>
              <a:rPr lang="az-Latn-AZ" dirty="0" smtClean="0"/>
              <a:t>Qabaqcadan gözlənilən olması</a:t>
            </a:r>
            <a:r>
              <a:rPr lang="en-GB" dirty="0" smtClean="0"/>
              <a:t> – </a:t>
            </a:r>
            <a:r>
              <a:rPr lang="az-Latn-AZ" dirty="0" smtClean="0"/>
              <a:t>mövcud vəziyyətdə mümkün olduğu dərəcəd hərəkətlə bağlı nəticələri əvvəlcədən təxmin etmək </a:t>
            </a:r>
            <a:r>
              <a:rPr lang="en-GB" dirty="0" smtClean="0"/>
              <a:t>(</a:t>
            </a:r>
            <a:r>
              <a:rPr lang="en-GB" i="1" dirty="0">
                <a:hlinkClick r:id="rId3"/>
              </a:rPr>
              <a:t>Del Río Prada </a:t>
            </a:r>
            <a:r>
              <a:rPr lang="az-Latn-AZ" i="1" dirty="0" smtClean="0">
                <a:hlinkClick r:id="rId3"/>
              </a:rPr>
              <a:t>İspaniyaya qarşı</a:t>
            </a:r>
            <a:r>
              <a:rPr lang="en-GB" dirty="0" smtClean="0"/>
              <a:t>, </a:t>
            </a:r>
            <a:r>
              <a:rPr lang="en-GB" dirty="0"/>
              <a:t>§ </a:t>
            </a:r>
            <a:r>
              <a:rPr lang="en-GB" dirty="0" smtClean="0"/>
              <a:t>125)</a:t>
            </a:r>
          </a:p>
          <a:p>
            <a:r>
              <a:rPr lang="az-Latn-AZ" dirty="0" smtClean="0"/>
              <a:t>Məhkəmənin təzadlı şərhləri</a:t>
            </a:r>
            <a:endParaRPr lang="en-GB" dirty="0"/>
          </a:p>
          <a:p>
            <a:pPr lvl="2"/>
            <a:r>
              <a:rPr lang="de-DE" dirty="0" err="1" smtClean="0"/>
              <a:t>Dövlət</a:t>
            </a:r>
            <a:r>
              <a:rPr lang="de-DE" dirty="0" smtClean="0"/>
              <a:t> </a:t>
            </a:r>
            <a:r>
              <a:rPr lang="de-DE" dirty="0" err="1"/>
              <a:t>orqanları</a:t>
            </a:r>
            <a:r>
              <a:rPr lang="de-DE" dirty="0"/>
              <a:t> </a:t>
            </a:r>
            <a:r>
              <a:rPr lang="de-DE" dirty="0" err="1"/>
              <a:t>tərəfindən</a:t>
            </a:r>
            <a:r>
              <a:rPr lang="de-DE" dirty="0"/>
              <a:t> </a:t>
            </a:r>
            <a:r>
              <a:rPr lang="de-DE" dirty="0" err="1"/>
              <a:t>qeyri-müvafiq</a:t>
            </a:r>
            <a:r>
              <a:rPr lang="de-DE" dirty="0"/>
              <a:t> </a:t>
            </a:r>
            <a:r>
              <a:rPr lang="de-DE" dirty="0" err="1"/>
              <a:t>və</a:t>
            </a:r>
            <a:r>
              <a:rPr lang="de-DE" dirty="0"/>
              <a:t> </a:t>
            </a:r>
            <a:r>
              <a:rPr lang="de-DE" dirty="0" err="1"/>
              <a:t>təzadlı</a:t>
            </a:r>
            <a:r>
              <a:rPr lang="de-DE" dirty="0"/>
              <a:t> </a:t>
            </a:r>
            <a:r>
              <a:rPr lang="de-DE" dirty="0" err="1"/>
              <a:t>şəkildə</a:t>
            </a:r>
            <a:r>
              <a:rPr lang="de-DE" dirty="0"/>
              <a:t> </a:t>
            </a:r>
            <a:r>
              <a:rPr lang="de-DE" dirty="0" err="1"/>
              <a:t>təfsir</a:t>
            </a:r>
            <a:r>
              <a:rPr lang="de-DE" dirty="0"/>
              <a:t> </a:t>
            </a:r>
            <a:r>
              <a:rPr lang="de-DE" dirty="0" err="1"/>
              <a:t>edilən</a:t>
            </a:r>
            <a:r>
              <a:rPr lang="de-DE" dirty="0"/>
              <a:t> </a:t>
            </a:r>
            <a:r>
              <a:rPr lang="de-DE" dirty="0" err="1"/>
              <a:t>müddəalar</a:t>
            </a:r>
            <a:r>
              <a:rPr lang="de-DE" dirty="0"/>
              <a:t> da </a:t>
            </a:r>
            <a:r>
              <a:rPr lang="de-DE" dirty="0" err="1"/>
              <a:t>Konvensiya</a:t>
            </a:r>
            <a:r>
              <a:rPr lang="de-DE" dirty="0"/>
              <a:t> </a:t>
            </a:r>
            <a:r>
              <a:rPr lang="de-DE" dirty="0" err="1"/>
              <a:t>çərçivəsində</a:t>
            </a:r>
            <a:r>
              <a:rPr lang="de-DE" dirty="0"/>
              <a:t> </a:t>
            </a:r>
            <a:r>
              <a:rPr lang="de-DE" dirty="0" err="1"/>
              <a:t>tələb</a:t>
            </a:r>
            <a:r>
              <a:rPr lang="de-DE" dirty="0"/>
              <a:t> </a:t>
            </a:r>
            <a:r>
              <a:rPr lang="de-DE" dirty="0" err="1"/>
              <a:t>olunan</a:t>
            </a:r>
            <a:r>
              <a:rPr lang="de-DE" dirty="0"/>
              <a:t> "</a:t>
            </a:r>
            <a:r>
              <a:rPr lang="de-DE" dirty="0" err="1"/>
              <a:t>qanunun</a:t>
            </a:r>
            <a:r>
              <a:rPr lang="de-DE" dirty="0"/>
              <a:t> </a:t>
            </a:r>
            <a:r>
              <a:rPr lang="de-DE" dirty="0" err="1"/>
              <a:t>keyfiyyəti</a:t>
            </a:r>
            <a:r>
              <a:rPr lang="de-DE" dirty="0"/>
              <a:t>" </a:t>
            </a:r>
            <a:r>
              <a:rPr lang="de-DE" dirty="0" err="1"/>
              <a:t>standartına</a:t>
            </a:r>
            <a:r>
              <a:rPr lang="de-DE" dirty="0"/>
              <a:t> </a:t>
            </a:r>
            <a:r>
              <a:rPr lang="de-DE" dirty="0" err="1"/>
              <a:t>ziddir</a:t>
            </a:r>
            <a:r>
              <a:rPr lang="de-DE" dirty="0"/>
              <a:t> </a:t>
            </a:r>
            <a:r>
              <a:rPr lang="en-GB" i="1" dirty="0" smtClean="0"/>
              <a:t>(</a:t>
            </a:r>
            <a:r>
              <a:rPr lang="en-GB" i="1" dirty="0" smtClean="0">
                <a:hlinkClick r:id="rId4"/>
              </a:rPr>
              <a:t>N</a:t>
            </a:r>
            <a:r>
              <a:rPr lang="az-Latn-AZ" i="1" dirty="0" smtClean="0">
                <a:hlinkClick r:id="rId4"/>
              </a:rPr>
              <a:t>ə</a:t>
            </a:r>
            <a:r>
              <a:rPr lang="en-GB" i="1" dirty="0" err="1" smtClean="0">
                <a:hlinkClick r:id="rId4"/>
              </a:rPr>
              <a:t>srulloyev</a:t>
            </a:r>
            <a:r>
              <a:rPr lang="en-GB" i="1" dirty="0" smtClean="0">
                <a:hlinkClick r:id="rId4"/>
              </a:rPr>
              <a:t> </a:t>
            </a:r>
            <a:r>
              <a:rPr lang="az-Latn-AZ" i="1" dirty="0" smtClean="0">
                <a:hlinkClick r:id="rId4"/>
              </a:rPr>
              <a:t>Rusiyaya qarşı</a:t>
            </a:r>
            <a:r>
              <a:rPr lang="en-GB" i="1" dirty="0" smtClean="0">
                <a:hlinkClick r:id="rId4"/>
              </a:rPr>
              <a:t>,</a:t>
            </a:r>
            <a:r>
              <a:rPr lang="en-GB" i="1" dirty="0" smtClean="0"/>
              <a:t> </a:t>
            </a:r>
            <a:r>
              <a:rPr lang="en-GB" i="1" dirty="0"/>
              <a:t>§ 77; </a:t>
            </a:r>
            <a:r>
              <a:rPr lang="en-GB" i="1" dirty="0" err="1">
                <a:hlinkClick r:id="rId5"/>
              </a:rPr>
              <a:t>Ječius</a:t>
            </a:r>
            <a:r>
              <a:rPr lang="en-GB" i="1" dirty="0">
                <a:hlinkClick r:id="rId5"/>
              </a:rPr>
              <a:t> </a:t>
            </a:r>
            <a:r>
              <a:rPr lang="az-Latn-AZ" i="1" dirty="0" smtClean="0">
                <a:hlinkClick r:id="rId5"/>
              </a:rPr>
              <a:t>Litvaya qarşı </a:t>
            </a:r>
            <a:r>
              <a:rPr lang="en-GB" i="1" dirty="0" smtClean="0"/>
              <a:t>, </a:t>
            </a:r>
            <a:r>
              <a:rPr lang="en-GB" i="1" dirty="0"/>
              <a:t>§§ 53-59).</a:t>
            </a:r>
          </a:p>
          <a:p>
            <a:endParaRPr lang="en-GB" dirty="0"/>
          </a:p>
        </p:txBody>
      </p:sp>
    </p:spTree>
    <p:extLst>
      <p:ext uri="{BB962C8B-B14F-4D97-AF65-F5344CB8AC3E}">
        <p14:creationId xmlns:p14="http://schemas.microsoft.com/office/powerpoint/2010/main" xmlns="" val="2879942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Dəqiqlik mütləq tələb deyil</a:t>
            </a:r>
            <a:endParaRPr lang="en-GB" dirty="0"/>
          </a:p>
        </p:txBody>
      </p:sp>
      <p:sp>
        <p:nvSpPr>
          <p:cNvPr id="3" name="Content Placeholder 2"/>
          <p:cNvSpPr>
            <a:spLocks noGrp="1"/>
          </p:cNvSpPr>
          <p:nvPr>
            <p:ph idx="1"/>
          </p:nvPr>
        </p:nvSpPr>
        <p:spPr/>
        <p:txBody>
          <a:bodyPr>
            <a:normAutofit lnSpcReduction="10000"/>
          </a:bodyPr>
          <a:lstStyle/>
          <a:p>
            <a:r>
              <a:rPr lang="az-Latn-AZ" dirty="0" smtClean="0"/>
              <a:t>Qanun tam dəqiq olmamalı, ancaq məhkəmə praktikası tərəfindən tamamlanması üçün yetərincə aydın olmalıdır</a:t>
            </a:r>
            <a:endParaRPr lang="en-GB" dirty="0" smtClean="0"/>
          </a:p>
          <a:p>
            <a:pPr lvl="1"/>
            <a:r>
              <a:rPr lang="en-US" dirty="0" smtClean="0"/>
              <a:t>… </a:t>
            </a:r>
            <a:r>
              <a:rPr lang="az-Latn-AZ" dirty="0" smtClean="0"/>
              <a:t>qanununların ümumi xarakterli </a:t>
            </a:r>
            <a:r>
              <a:rPr lang="az-Latn-AZ" dirty="0"/>
              <a:t>olması üçün qanunların </a:t>
            </a:r>
            <a:r>
              <a:rPr lang="az-Latn-AZ" dirty="0" smtClean="0"/>
              <a:t>mətninin </a:t>
            </a:r>
            <a:r>
              <a:rPr lang="az-Latn-AZ" dirty="0"/>
              <a:t>həmişə dəqiq </a:t>
            </a:r>
            <a:r>
              <a:rPr lang="az-Latn-AZ" dirty="0" smtClean="0"/>
              <a:t>olmaması prinsipin məntiqi nəticəsidir</a:t>
            </a:r>
            <a:r>
              <a:rPr lang="en-US" dirty="0" smtClean="0"/>
              <a:t>. … </a:t>
            </a:r>
            <a:r>
              <a:rPr lang="az-Latn-AZ" dirty="0" smtClean="0"/>
              <a:t>Buna görə də bir çox qanunlar çox və ya az dərəcədə qeyri-müəyyən formada hazırlanmış və onların şərhi və tətbiqi təcrübədən asılıdır.  Buna baxmayaraq,cinayət qanunu da daxil olmaqla qanun sistemində, dəqiq tərtib olunmuş qanun müddəası məhkəmə şərhi üçün qaçılmaz element ola bilər. Hər bir zaman, qeyri-aydın məsələlərin aydınlaşdırılması və dəyişən vəziyyətlər üçün adaptasiya olmağa ehtiyac olacaq. Bir daha, dəqiqlik arzuolunan olsa da, o, həddindən artıq sərtlilik gətirə bilər və qanun dəyişən vəziyyətlərlə ayaqlaşmağı bacarmalıdır. Məhkəməyə həvalə edilmiş hökm vermə hüququ bu kimi yozulabiləcək şübhələri aradan qaldırmaq  üçündür</a:t>
            </a:r>
            <a:r>
              <a:rPr lang="en-US" dirty="0" smtClean="0"/>
              <a:t>. … (</a:t>
            </a:r>
            <a:r>
              <a:rPr lang="az-Latn-AZ" dirty="0" smtClean="0"/>
              <a:t>bax</a:t>
            </a:r>
            <a:r>
              <a:rPr lang="en-US" dirty="0" smtClean="0"/>
              <a:t> </a:t>
            </a:r>
            <a:r>
              <a:rPr lang="en-GB" dirty="0" smtClean="0">
                <a:hlinkClick r:id="rId2"/>
              </a:rPr>
              <a:t>Del Río Prada </a:t>
            </a:r>
            <a:r>
              <a:rPr lang="az-Latn-AZ" dirty="0" smtClean="0">
                <a:hlinkClick r:id="rId2"/>
              </a:rPr>
              <a:t>İspaniyaya qarşı</a:t>
            </a:r>
            <a:r>
              <a:rPr lang="en-GB" dirty="0" smtClean="0"/>
              <a:t>, § </a:t>
            </a:r>
            <a:r>
              <a:rPr lang="en-GB" dirty="0" smtClean="0">
                <a:effectLst/>
              </a:rPr>
              <a:t>92 -93</a:t>
            </a:r>
            <a:r>
              <a:rPr lang="en-US" dirty="0" smtClean="0"/>
              <a:t>).</a:t>
            </a:r>
          </a:p>
          <a:p>
            <a:pPr lvl="1"/>
            <a:endParaRPr lang="en-GB" dirty="0"/>
          </a:p>
        </p:txBody>
      </p:sp>
    </p:spTree>
    <p:extLst>
      <p:ext uri="{BB962C8B-B14F-4D97-AF65-F5344CB8AC3E}">
        <p14:creationId xmlns:p14="http://schemas.microsoft.com/office/powerpoint/2010/main" xmlns="" val="25703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Milli qanunvericiliyə uyğunluq</a:t>
            </a:r>
            <a:endParaRPr lang="en-GB" dirty="0"/>
          </a:p>
        </p:txBody>
      </p:sp>
      <p:sp>
        <p:nvSpPr>
          <p:cNvPr id="3" name="Content Placeholder 2"/>
          <p:cNvSpPr>
            <a:spLocks noGrp="1"/>
          </p:cNvSpPr>
          <p:nvPr>
            <p:ph idx="1"/>
          </p:nvPr>
        </p:nvSpPr>
        <p:spPr/>
        <p:txBody>
          <a:bodyPr>
            <a:normAutofit/>
          </a:bodyPr>
          <a:lstStyle/>
          <a:p>
            <a:pPr lvl="0"/>
            <a:r>
              <a:rPr lang="az-Latn-AZ" dirty="0" smtClean="0"/>
              <a:t>Bu prinsipə əsasən yerli və beynəlxalq qanunlara riayət edilməməsi 5-ci Maddənin pozulmasına gətirib çıxarır</a:t>
            </a:r>
            <a:r>
              <a:rPr lang="en-GB" dirty="0" smtClean="0"/>
              <a:t>.</a:t>
            </a:r>
            <a:endParaRPr lang="en-GB" dirty="0"/>
          </a:p>
          <a:p>
            <a:pPr lvl="1"/>
            <a:r>
              <a:rPr lang="az-Latn-AZ" dirty="0" smtClean="0"/>
              <a:t>Qanunilik tələbinə uyğun olmaq üçün həbs «qanunda təsvir edilən prosedura uyğun olmalıdır»</a:t>
            </a:r>
            <a:r>
              <a:rPr lang="en-GB" dirty="0" smtClean="0"/>
              <a:t>. </a:t>
            </a:r>
            <a:r>
              <a:rPr lang="az-Latn-AZ" dirty="0" smtClean="0"/>
              <a:t>Bu, həbsin milli </a:t>
            </a:r>
            <a:r>
              <a:rPr lang="az-Latn-AZ" dirty="0"/>
              <a:t>qanunun maddi-hüquqi qaydalarına və </a:t>
            </a:r>
            <a:r>
              <a:rPr lang="az-Latn-AZ" dirty="0" smtClean="0"/>
              <a:t>ya müvafiq beynəlxalq qanuna </a:t>
            </a:r>
            <a:r>
              <a:rPr lang="en-GB" dirty="0"/>
              <a:t>(</a:t>
            </a:r>
            <a:r>
              <a:rPr lang="en-GB" i="1" dirty="0" err="1">
                <a:hlinkClick r:id="rId2"/>
              </a:rPr>
              <a:t>Medvedyev</a:t>
            </a:r>
            <a:r>
              <a:rPr lang="en-GB" i="1" dirty="0">
                <a:hlinkClick r:id="rId2"/>
              </a:rPr>
              <a:t> </a:t>
            </a:r>
            <a:r>
              <a:rPr lang="az-Latn-AZ" i="1" dirty="0" smtClean="0">
                <a:hlinkClick r:id="rId2"/>
              </a:rPr>
              <a:t>və digərləri Fransaya qarşı</a:t>
            </a:r>
            <a:r>
              <a:rPr lang="en-GB" i="1" dirty="0" smtClean="0"/>
              <a:t> </a:t>
            </a:r>
            <a:r>
              <a:rPr lang="en-GB" dirty="0"/>
              <a:t>[MC], § </a:t>
            </a:r>
            <a:r>
              <a:rPr lang="en-GB" dirty="0" smtClean="0"/>
              <a:t>79</a:t>
            </a:r>
            <a:r>
              <a:rPr lang="az-Latn-AZ" dirty="0" smtClean="0"/>
              <a:t>) uyğun olması deməkdir </a:t>
            </a:r>
            <a:r>
              <a:rPr lang="en-GB" dirty="0" smtClean="0"/>
              <a:t>(</a:t>
            </a:r>
            <a:r>
              <a:rPr lang="en-GB" i="1" dirty="0">
                <a:hlinkClick r:id="rId3"/>
              </a:rPr>
              <a:t>Del Río Prada </a:t>
            </a:r>
            <a:r>
              <a:rPr lang="az-Latn-AZ" i="1" dirty="0" smtClean="0">
                <a:hlinkClick r:id="rId3"/>
              </a:rPr>
              <a:t>İspaniyaya qarşı</a:t>
            </a:r>
            <a:r>
              <a:rPr lang="en-GB" i="1" dirty="0" smtClean="0"/>
              <a:t> </a:t>
            </a:r>
            <a:r>
              <a:rPr lang="en-GB" dirty="0"/>
              <a:t>[MC], § </a:t>
            </a:r>
            <a:r>
              <a:rPr lang="en-GB" dirty="0" smtClean="0"/>
              <a:t>125) </a:t>
            </a:r>
          </a:p>
          <a:p>
            <a:r>
              <a:rPr lang="de-DE" dirty="0" err="1"/>
              <a:t>Məsələn</a:t>
            </a:r>
            <a:r>
              <a:rPr lang="de-DE" dirty="0"/>
              <a:t>, </a:t>
            </a:r>
            <a:r>
              <a:rPr lang="de-DE" dirty="0" err="1"/>
              <a:t>səlahiyyətli</a:t>
            </a:r>
            <a:r>
              <a:rPr lang="de-DE" dirty="0"/>
              <a:t> </a:t>
            </a:r>
            <a:r>
              <a:rPr lang="de-DE" dirty="0" err="1"/>
              <a:t>orqanlar</a:t>
            </a:r>
            <a:r>
              <a:rPr lang="de-DE" dirty="0"/>
              <a:t> </a:t>
            </a:r>
            <a:r>
              <a:rPr lang="de-DE" dirty="0" err="1"/>
              <a:t>qanunla</a:t>
            </a:r>
            <a:r>
              <a:rPr lang="de-DE" dirty="0"/>
              <a:t> </a:t>
            </a:r>
            <a:r>
              <a:rPr lang="de-DE" dirty="0" err="1"/>
              <a:t>müəyyən</a:t>
            </a:r>
            <a:r>
              <a:rPr lang="de-DE" dirty="0"/>
              <a:t> </a:t>
            </a:r>
            <a:r>
              <a:rPr lang="de-DE" dirty="0" err="1"/>
              <a:t>edilmiş</a:t>
            </a:r>
            <a:r>
              <a:rPr lang="de-DE" dirty="0"/>
              <a:t> </a:t>
            </a:r>
            <a:r>
              <a:rPr lang="de-DE" dirty="0" err="1"/>
              <a:t>zaman</a:t>
            </a:r>
            <a:r>
              <a:rPr lang="de-DE" dirty="0"/>
              <a:t> </a:t>
            </a:r>
            <a:r>
              <a:rPr lang="de-DE" dirty="0" err="1"/>
              <a:t>çərçivəsində</a:t>
            </a:r>
            <a:r>
              <a:rPr lang="de-DE" dirty="0"/>
              <a:t> </a:t>
            </a:r>
            <a:r>
              <a:rPr lang="de-DE" dirty="0" err="1"/>
              <a:t>həbsin</a:t>
            </a:r>
            <a:r>
              <a:rPr lang="de-DE" dirty="0"/>
              <a:t> </a:t>
            </a:r>
            <a:r>
              <a:rPr lang="de-DE" dirty="0" err="1"/>
              <a:t>müddətinin</a:t>
            </a:r>
            <a:r>
              <a:rPr lang="de-DE" dirty="0"/>
              <a:t> </a:t>
            </a:r>
            <a:r>
              <a:rPr lang="de-DE" dirty="0" err="1"/>
              <a:t>uzadılması</a:t>
            </a:r>
            <a:r>
              <a:rPr lang="de-DE" dirty="0"/>
              <a:t> </a:t>
            </a:r>
            <a:r>
              <a:rPr lang="de-DE" dirty="0" err="1"/>
              <a:t>haqqında</a:t>
            </a:r>
            <a:r>
              <a:rPr lang="de-DE" dirty="0"/>
              <a:t> </a:t>
            </a:r>
            <a:r>
              <a:rPr lang="de-DE" dirty="0" err="1"/>
              <a:t>ərizə</a:t>
            </a:r>
            <a:r>
              <a:rPr lang="de-DE" dirty="0"/>
              <a:t> </a:t>
            </a:r>
            <a:r>
              <a:rPr lang="de-DE" dirty="0" err="1"/>
              <a:t>təqdim</a:t>
            </a:r>
            <a:r>
              <a:rPr lang="de-DE" dirty="0"/>
              <a:t> </a:t>
            </a:r>
            <a:r>
              <a:rPr lang="de-DE" dirty="0" err="1"/>
              <a:t>etmədiklərinə</a:t>
            </a:r>
            <a:r>
              <a:rPr lang="de-DE" dirty="0"/>
              <a:t> </a:t>
            </a:r>
            <a:r>
              <a:rPr lang="de-DE" dirty="0" err="1"/>
              <a:t>görə</a:t>
            </a:r>
            <a:r>
              <a:rPr lang="de-DE" dirty="0"/>
              <a:t> </a:t>
            </a:r>
            <a:r>
              <a:rPr lang="de-DE" dirty="0" err="1"/>
              <a:t>Məhkəmə</a:t>
            </a:r>
            <a:r>
              <a:rPr lang="de-DE" dirty="0"/>
              <a:t> 5-ci </a:t>
            </a:r>
            <a:r>
              <a:rPr lang="de-DE" dirty="0" err="1"/>
              <a:t>maddənin</a:t>
            </a:r>
            <a:r>
              <a:rPr lang="de-DE" dirty="0"/>
              <a:t> </a:t>
            </a:r>
            <a:r>
              <a:rPr lang="de-DE" dirty="0" err="1"/>
              <a:t>pozulduğunu</a:t>
            </a:r>
            <a:r>
              <a:rPr lang="de-DE" dirty="0"/>
              <a:t> </a:t>
            </a:r>
            <a:r>
              <a:rPr lang="de-DE" dirty="0" err="1"/>
              <a:t>müəyyən</a:t>
            </a:r>
            <a:r>
              <a:rPr lang="de-DE" dirty="0"/>
              <a:t> </a:t>
            </a:r>
            <a:r>
              <a:rPr lang="de-DE" dirty="0" err="1"/>
              <a:t>edib</a:t>
            </a:r>
            <a:r>
              <a:rPr lang="en-GB" dirty="0" smtClean="0"/>
              <a:t>(</a:t>
            </a:r>
            <a:r>
              <a:rPr lang="en-GB" i="1" dirty="0" smtClean="0">
                <a:hlinkClick r:id="rId4"/>
              </a:rPr>
              <a:t>G.K. </a:t>
            </a:r>
            <a:r>
              <a:rPr lang="az-Latn-AZ" i="1" dirty="0" smtClean="0">
                <a:hlinkClick r:id="rId4"/>
              </a:rPr>
              <a:t>Polşaya qarşı</a:t>
            </a:r>
            <a:r>
              <a:rPr lang="en-GB" dirty="0" smtClean="0"/>
              <a:t>, § 76).</a:t>
            </a:r>
            <a:endParaRPr lang="en-GB" dirty="0"/>
          </a:p>
        </p:txBody>
      </p:sp>
    </p:spTree>
    <p:extLst>
      <p:ext uri="{BB962C8B-B14F-4D97-AF65-F5344CB8AC3E}">
        <p14:creationId xmlns:p14="http://schemas.microsoft.com/office/powerpoint/2010/main" xmlns="" val="1465377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Milli qanunvericiliyə uyğunluğun yoxlanılması</a:t>
            </a:r>
            <a:endParaRPr lang="en-GB" dirty="0"/>
          </a:p>
        </p:txBody>
      </p:sp>
      <p:sp>
        <p:nvSpPr>
          <p:cNvPr id="3" name="Content Placeholder 2"/>
          <p:cNvSpPr>
            <a:spLocks noGrp="1"/>
          </p:cNvSpPr>
          <p:nvPr>
            <p:ph idx="1"/>
          </p:nvPr>
        </p:nvSpPr>
        <p:spPr/>
        <p:txBody>
          <a:bodyPr/>
          <a:lstStyle/>
          <a:p>
            <a:pPr lvl="0"/>
            <a:r>
              <a:rPr lang="az-Latn-AZ" dirty="0" smtClean="0"/>
              <a:t>Bu prinsip qeyd edir ki, yerli orqanlar və milli məhkəmənin gəldiyi nəticələrdən asılı olmayaraq, müəyyən həbsin 5-ci Maddəyə uyğunluğunu yoxlayan son instansiya məhkəmədir.</a:t>
            </a:r>
          </a:p>
          <a:p>
            <a:pPr lvl="1"/>
            <a:r>
              <a:rPr lang="az-Latn-AZ" i="1" dirty="0" smtClean="0"/>
              <a:t>5-ci Maddənin 1-ci bəndindən söz gedəndə, məhkəmə milli qanunvericiliyə riayət edilib edilməməsini yoxlamalıdır </a:t>
            </a:r>
            <a:r>
              <a:rPr lang="en-GB" i="1" dirty="0" smtClean="0"/>
              <a:t>(</a:t>
            </a:r>
            <a:r>
              <a:rPr lang="en-GB" i="1" dirty="0" err="1">
                <a:hlinkClick r:id="rId2"/>
              </a:rPr>
              <a:t>Creangă</a:t>
            </a:r>
            <a:r>
              <a:rPr lang="en-GB" i="1" dirty="0">
                <a:hlinkClick r:id="rId2"/>
              </a:rPr>
              <a:t> </a:t>
            </a:r>
            <a:r>
              <a:rPr lang="az-Latn-AZ" i="1" dirty="0" smtClean="0">
                <a:hlinkClick r:id="rId2"/>
              </a:rPr>
              <a:t>Rumıniyaya qarşı</a:t>
            </a:r>
            <a:r>
              <a:rPr lang="en-GB" i="1" dirty="0" smtClean="0"/>
              <a:t> </a:t>
            </a:r>
            <a:r>
              <a:rPr lang="en-GB" i="1" dirty="0"/>
              <a:t>[MC], § 101; </a:t>
            </a:r>
            <a:r>
              <a:rPr lang="en-GB" i="1" dirty="0" err="1">
                <a:hlinkClick r:id="rId3"/>
              </a:rPr>
              <a:t>Baranowski</a:t>
            </a:r>
            <a:r>
              <a:rPr lang="en-GB" i="1" dirty="0">
                <a:hlinkClick r:id="rId3"/>
              </a:rPr>
              <a:t> </a:t>
            </a:r>
            <a:r>
              <a:rPr lang="az-Latn-AZ" i="1" dirty="0" smtClean="0">
                <a:hlinkClick r:id="rId3"/>
              </a:rPr>
              <a:t>Polşaya qarşı</a:t>
            </a:r>
            <a:r>
              <a:rPr lang="en-GB" i="1" dirty="0" smtClean="0"/>
              <a:t>, </a:t>
            </a:r>
            <a:r>
              <a:rPr lang="en-GB" i="1" dirty="0"/>
              <a:t>§ 50; </a:t>
            </a:r>
            <a:r>
              <a:rPr lang="en-GB" i="1" dirty="0">
                <a:hlinkClick r:id="rId4"/>
              </a:rPr>
              <a:t>Benham </a:t>
            </a:r>
            <a:r>
              <a:rPr lang="az-Latn-AZ" i="1" dirty="0" smtClean="0">
                <a:hlinkClick r:id="rId4"/>
              </a:rPr>
              <a:t>Birləşmiş Krallığa qarşı</a:t>
            </a:r>
            <a:r>
              <a:rPr lang="en-GB" i="1" dirty="0" smtClean="0"/>
              <a:t>, </a:t>
            </a:r>
            <a:r>
              <a:rPr lang="en-GB" i="1" dirty="0"/>
              <a:t>§ 41).</a:t>
            </a:r>
          </a:p>
          <a:p>
            <a:pPr marL="0" indent="0">
              <a:buNone/>
            </a:pPr>
            <a:endParaRPr lang="en-GB" dirty="0"/>
          </a:p>
        </p:txBody>
      </p:sp>
    </p:spTree>
    <p:extLst>
      <p:ext uri="{BB962C8B-B14F-4D97-AF65-F5344CB8AC3E}">
        <p14:creationId xmlns:p14="http://schemas.microsoft.com/office/powerpoint/2010/main" xmlns="" val="14342965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Hüquqi müəyyənlik prinsipi</a:t>
            </a:r>
            <a:endParaRPr lang="en-GB" dirty="0"/>
          </a:p>
        </p:txBody>
      </p:sp>
      <p:sp>
        <p:nvSpPr>
          <p:cNvPr id="3" name="Content Placeholder 2"/>
          <p:cNvSpPr>
            <a:spLocks noGrp="1"/>
          </p:cNvSpPr>
          <p:nvPr>
            <p:ph idx="1"/>
          </p:nvPr>
        </p:nvSpPr>
        <p:spPr/>
        <p:txBody>
          <a:bodyPr>
            <a:normAutofit lnSpcReduction="10000"/>
          </a:bodyPr>
          <a:lstStyle/>
          <a:p>
            <a:pPr lvl="0"/>
            <a:r>
              <a:rPr lang="az-Latn-AZ" dirty="0" smtClean="0"/>
              <a:t>Prinsip ilk öncə nəzərdə tutur:</a:t>
            </a:r>
            <a:endParaRPr lang="en-GB" dirty="0"/>
          </a:p>
          <a:p>
            <a:pPr lvl="1"/>
            <a:r>
              <a:rPr lang="az-Latn-AZ" dirty="0" smtClean="0"/>
              <a:t>Ümumilikdə qanunun keyfiyyətini </a:t>
            </a:r>
            <a:r>
              <a:rPr lang="en-GB" dirty="0" smtClean="0"/>
              <a:t>(</a:t>
            </a:r>
            <a:r>
              <a:rPr lang="az-Latn-AZ" dirty="0" smtClean="0"/>
              <a:t>yuxarıda bax</a:t>
            </a:r>
            <a:r>
              <a:rPr lang="en-GB" dirty="0" smtClean="0"/>
              <a:t>)</a:t>
            </a:r>
            <a:endParaRPr lang="en-GB" dirty="0"/>
          </a:p>
          <a:p>
            <a:pPr lvl="1"/>
            <a:r>
              <a:rPr lang="az-Latn-AZ" dirty="0" smtClean="0"/>
              <a:t>Qanunun</a:t>
            </a:r>
            <a:r>
              <a:rPr lang="az-Latn-AZ" dirty="0"/>
              <a:t> </a:t>
            </a:r>
            <a:r>
              <a:rPr lang="az-Latn-AZ" dirty="0" smtClean="0"/>
              <a:t>müddəalarından asılı olmayaraq, </a:t>
            </a:r>
            <a:r>
              <a:rPr lang="az-Latn-AZ" b="1" dirty="0" smtClean="0"/>
              <a:t>müəyyən vəziyyətdə </a:t>
            </a:r>
            <a:r>
              <a:rPr lang="az-Latn-AZ" dirty="0" smtClean="0"/>
              <a:t>müəyyən şəxsin prizmasından həbsin aydınlığı və qabaqcadan bəlli olmasını.</a:t>
            </a:r>
            <a:endParaRPr lang="en-GB" dirty="0"/>
          </a:p>
          <a:p>
            <a:pPr lvl="0"/>
            <a:r>
              <a:rPr lang="de-DE" dirty="0" err="1"/>
              <a:t>Məsələn</a:t>
            </a:r>
            <a:r>
              <a:rPr lang="de-DE" dirty="0"/>
              <a:t>, </a:t>
            </a:r>
            <a:r>
              <a:rPr lang="de-DE" dirty="0" err="1"/>
              <a:t>hər</a:t>
            </a:r>
            <a:r>
              <a:rPr lang="de-DE" dirty="0"/>
              <a:t> </a:t>
            </a:r>
            <a:r>
              <a:rPr lang="de-DE" dirty="0" err="1"/>
              <a:t>hansı</a:t>
            </a:r>
            <a:r>
              <a:rPr lang="de-DE" dirty="0"/>
              <a:t> </a:t>
            </a:r>
            <a:r>
              <a:rPr lang="de-DE" dirty="0" err="1"/>
              <a:t>şəxsin</a:t>
            </a:r>
            <a:r>
              <a:rPr lang="de-DE" dirty="0"/>
              <a:t> </a:t>
            </a:r>
            <a:r>
              <a:rPr lang="de-DE" dirty="0" err="1"/>
              <a:t>milli</a:t>
            </a:r>
            <a:r>
              <a:rPr lang="de-DE" dirty="0"/>
              <a:t> </a:t>
            </a:r>
            <a:r>
              <a:rPr lang="de-DE" dirty="0" err="1"/>
              <a:t>qanunvericilikdə</a:t>
            </a:r>
            <a:r>
              <a:rPr lang="de-DE" dirty="0"/>
              <a:t> </a:t>
            </a:r>
            <a:r>
              <a:rPr lang="de-DE" dirty="0" err="1"/>
              <a:t>və</a:t>
            </a:r>
            <a:r>
              <a:rPr lang="de-DE" dirty="0"/>
              <a:t> </a:t>
            </a:r>
            <a:r>
              <a:rPr lang="de-DE" dirty="0" err="1"/>
              <a:t>ya</a:t>
            </a:r>
            <a:r>
              <a:rPr lang="de-DE" dirty="0"/>
              <a:t> </a:t>
            </a:r>
            <a:r>
              <a:rPr lang="de-DE" dirty="0" err="1"/>
              <a:t>presedent</a:t>
            </a:r>
            <a:r>
              <a:rPr lang="de-DE" dirty="0"/>
              <a:t> </a:t>
            </a:r>
            <a:r>
              <a:rPr lang="de-DE" dirty="0" err="1"/>
              <a:t>hüququnda</a:t>
            </a:r>
            <a:r>
              <a:rPr lang="de-DE" dirty="0"/>
              <a:t> </a:t>
            </a:r>
            <a:r>
              <a:rPr lang="de-DE" dirty="0" err="1"/>
              <a:t>nəzərdə</a:t>
            </a:r>
            <a:r>
              <a:rPr lang="de-DE" dirty="0"/>
              <a:t> </a:t>
            </a:r>
            <a:r>
              <a:rPr lang="de-DE" dirty="0" err="1"/>
              <a:t>tutulan</a:t>
            </a:r>
            <a:r>
              <a:rPr lang="de-DE" dirty="0"/>
              <a:t> konkret </a:t>
            </a:r>
            <a:r>
              <a:rPr lang="de-DE" dirty="0" err="1"/>
              <a:t>əsas</a:t>
            </a:r>
            <a:r>
              <a:rPr lang="de-DE" dirty="0"/>
              <a:t> </a:t>
            </a:r>
            <a:r>
              <a:rPr lang="de-DE" dirty="0" err="1"/>
              <a:t>olmadan</a:t>
            </a:r>
            <a:r>
              <a:rPr lang="de-DE" dirty="0"/>
              <a:t> </a:t>
            </a:r>
            <a:r>
              <a:rPr lang="de-DE" b="1" dirty="0" err="1"/>
              <a:t>ittihamın</a:t>
            </a:r>
            <a:r>
              <a:rPr lang="de-DE" b="1" dirty="0"/>
              <a:t> </a:t>
            </a:r>
            <a:r>
              <a:rPr lang="de-DE" b="1" dirty="0" err="1"/>
              <a:t>irəli</a:t>
            </a:r>
            <a:r>
              <a:rPr lang="de-DE" b="1" dirty="0"/>
              <a:t> </a:t>
            </a:r>
            <a:r>
              <a:rPr lang="de-DE" b="1" dirty="0" err="1"/>
              <a:t>sürülməsi</a:t>
            </a:r>
            <a:r>
              <a:rPr lang="de-DE" b="1" dirty="0"/>
              <a:t> </a:t>
            </a:r>
            <a:r>
              <a:rPr lang="de-DE" b="1" dirty="0" err="1"/>
              <a:t>əsasında</a:t>
            </a:r>
            <a:r>
              <a:rPr lang="de-DE" b="1" dirty="0"/>
              <a:t> </a:t>
            </a:r>
            <a:r>
              <a:rPr lang="de-DE" b="1" dirty="0" err="1"/>
              <a:t>həbsdə</a:t>
            </a:r>
            <a:r>
              <a:rPr lang="de-DE" b="1" dirty="0"/>
              <a:t> </a:t>
            </a:r>
            <a:r>
              <a:rPr lang="de-DE" b="1" dirty="0" err="1"/>
              <a:t>saxlanması</a:t>
            </a:r>
            <a:r>
              <a:rPr lang="de-DE" b="1" dirty="0"/>
              <a:t> </a:t>
            </a:r>
            <a:r>
              <a:rPr lang="de-DE" dirty="0" err="1"/>
              <a:t>təcrübəsi</a:t>
            </a:r>
            <a:r>
              <a:rPr lang="de-DE" dirty="0"/>
              <a:t> 5 § 1-ci </a:t>
            </a:r>
            <a:r>
              <a:rPr lang="de-DE" dirty="0" err="1"/>
              <a:t>maddənin</a:t>
            </a:r>
            <a:r>
              <a:rPr lang="de-DE" dirty="0"/>
              <a:t> </a:t>
            </a:r>
            <a:r>
              <a:rPr lang="de-DE" dirty="0" err="1"/>
              <a:t>pozulması</a:t>
            </a:r>
            <a:r>
              <a:rPr lang="de-DE" dirty="0"/>
              <a:t> </a:t>
            </a:r>
            <a:r>
              <a:rPr lang="de-DE" dirty="0" err="1"/>
              <a:t>deməkdir</a:t>
            </a:r>
            <a:r>
              <a:rPr lang="de-DE" dirty="0"/>
              <a:t> </a:t>
            </a:r>
            <a:r>
              <a:rPr lang="en-GB" dirty="0" smtClean="0"/>
              <a:t>(</a:t>
            </a:r>
            <a:r>
              <a:rPr lang="en-GB" i="1" dirty="0" err="1" smtClean="0">
                <a:hlinkClick r:id="rId2"/>
              </a:rPr>
              <a:t>Baranowski</a:t>
            </a:r>
            <a:r>
              <a:rPr lang="az-Latn-AZ" i="1" dirty="0" smtClean="0">
                <a:hlinkClick r:id="rId2"/>
              </a:rPr>
              <a:t> Polşaya qarşı</a:t>
            </a:r>
            <a:r>
              <a:rPr lang="en-GB" dirty="0" smtClean="0">
                <a:hlinkClick r:id="rId2"/>
              </a:rPr>
              <a:t>,</a:t>
            </a:r>
            <a:r>
              <a:rPr lang="en-GB" dirty="0" smtClean="0"/>
              <a:t> </a:t>
            </a:r>
            <a:r>
              <a:rPr lang="en-GB" dirty="0"/>
              <a:t>§§ 50-58). </a:t>
            </a:r>
          </a:p>
          <a:p>
            <a:pPr lvl="0"/>
            <a:r>
              <a:rPr lang="de-DE" dirty="0" err="1"/>
              <a:t>Bənzər</a:t>
            </a:r>
            <a:r>
              <a:rPr lang="de-DE" dirty="0"/>
              <a:t> </a:t>
            </a:r>
            <a:r>
              <a:rPr lang="de-DE" dirty="0" err="1"/>
              <a:t>qaydada</a:t>
            </a:r>
            <a:r>
              <a:rPr lang="de-DE" dirty="0"/>
              <a:t> </a:t>
            </a:r>
            <a:r>
              <a:rPr lang="de-DE" dirty="0" err="1"/>
              <a:t>dəqiq</a:t>
            </a:r>
            <a:r>
              <a:rPr lang="de-DE" dirty="0"/>
              <a:t> </a:t>
            </a:r>
            <a:r>
              <a:rPr lang="de-DE" dirty="0" err="1"/>
              <a:t>qanuni</a:t>
            </a:r>
            <a:r>
              <a:rPr lang="de-DE" dirty="0"/>
              <a:t> </a:t>
            </a:r>
            <a:r>
              <a:rPr lang="de-DE" dirty="0" err="1"/>
              <a:t>əsas</a:t>
            </a:r>
            <a:r>
              <a:rPr lang="de-DE" dirty="0"/>
              <a:t> </a:t>
            </a:r>
            <a:r>
              <a:rPr lang="de-DE" dirty="0" err="1"/>
              <a:t>olmadan</a:t>
            </a:r>
            <a:r>
              <a:rPr lang="de-DE" dirty="0"/>
              <a:t> </a:t>
            </a:r>
            <a:r>
              <a:rPr lang="de-DE" dirty="0" err="1"/>
              <a:t>məhkəmədən</a:t>
            </a:r>
            <a:r>
              <a:rPr lang="de-DE" dirty="0"/>
              <a:t> </a:t>
            </a:r>
            <a:r>
              <a:rPr lang="de-DE" dirty="0" err="1"/>
              <a:t>əvvəl</a:t>
            </a:r>
            <a:r>
              <a:rPr lang="de-DE" dirty="0"/>
              <a:t> </a:t>
            </a:r>
            <a:r>
              <a:rPr lang="de-DE" dirty="0" err="1"/>
              <a:t>həbs</a:t>
            </a:r>
            <a:r>
              <a:rPr lang="de-DE" dirty="0"/>
              <a:t> </a:t>
            </a:r>
            <a:r>
              <a:rPr lang="de-DE" dirty="0" err="1"/>
              <a:t>müddətinin</a:t>
            </a:r>
            <a:r>
              <a:rPr lang="de-DE" dirty="0"/>
              <a:t> </a:t>
            </a:r>
            <a:r>
              <a:rPr lang="az-Latn-AZ" b="1" dirty="0" smtClean="0"/>
              <a:t>avtomatik </a:t>
            </a:r>
            <a:r>
              <a:rPr lang="de-DE" b="1" dirty="0" err="1" smtClean="0"/>
              <a:t>uzadılması</a:t>
            </a:r>
            <a:r>
              <a:rPr lang="de-DE" b="1" dirty="0" smtClean="0"/>
              <a:t> </a:t>
            </a:r>
            <a:r>
              <a:rPr lang="de-DE" dirty="0"/>
              <a:t>5 § 1-ci </a:t>
            </a:r>
            <a:r>
              <a:rPr lang="de-DE" dirty="0" err="1"/>
              <a:t>maddəyə</a:t>
            </a:r>
            <a:r>
              <a:rPr lang="de-DE" dirty="0"/>
              <a:t> </a:t>
            </a:r>
            <a:r>
              <a:rPr lang="de-DE" dirty="0" err="1"/>
              <a:t>ziddir</a:t>
            </a:r>
            <a:r>
              <a:rPr lang="de-DE" dirty="0"/>
              <a:t> </a:t>
            </a:r>
            <a:r>
              <a:rPr lang="en-GB" dirty="0" smtClean="0"/>
              <a:t>(</a:t>
            </a:r>
            <a:r>
              <a:rPr lang="en-GB" i="1" dirty="0" err="1" smtClean="0">
                <a:hlinkClick r:id="rId3"/>
              </a:rPr>
              <a:t>Svipsta</a:t>
            </a:r>
            <a:r>
              <a:rPr lang="en-GB" i="1" dirty="0" smtClean="0"/>
              <a:t> </a:t>
            </a:r>
            <a:r>
              <a:rPr lang="az-Latn-AZ" i="1" dirty="0" smtClean="0">
                <a:hlinkClick r:id="rId3"/>
              </a:rPr>
              <a:t>Latviyaya qarşı</a:t>
            </a:r>
            <a:r>
              <a:rPr lang="en-GB" dirty="0" smtClean="0"/>
              <a:t>, </a:t>
            </a:r>
            <a:r>
              <a:rPr lang="en-GB" dirty="0"/>
              <a:t>§ 86).</a:t>
            </a:r>
          </a:p>
          <a:p>
            <a:endParaRPr lang="en-GB" dirty="0"/>
          </a:p>
        </p:txBody>
      </p:sp>
    </p:spTree>
    <p:extLst>
      <p:ext uri="{BB962C8B-B14F-4D97-AF65-F5344CB8AC3E}">
        <p14:creationId xmlns:p14="http://schemas.microsoft.com/office/powerpoint/2010/main" xmlns="" val="2952622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Əsassızlığın</a:t>
            </a:r>
            <a:r>
              <a:rPr lang="de-DE" dirty="0"/>
              <a:t> </a:t>
            </a:r>
            <a:r>
              <a:rPr lang="de-DE" dirty="0" err="1"/>
              <a:t>yolverilməzliyi</a:t>
            </a:r>
            <a:endParaRPr lang="en-GB" dirty="0"/>
          </a:p>
        </p:txBody>
      </p:sp>
      <p:sp>
        <p:nvSpPr>
          <p:cNvPr id="3" name="Content Placeholder 2"/>
          <p:cNvSpPr>
            <a:spLocks noGrp="1"/>
          </p:cNvSpPr>
          <p:nvPr>
            <p:ph idx="1"/>
          </p:nvPr>
        </p:nvSpPr>
        <p:spPr>
          <a:xfrm>
            <a:off x="1371600" y="1485899"/>
            <a:ext cx="9601200" cy="5014913"/>
          </a:xfrm>
        </p:spPr>
        <p:txBody>
          <a:bodyPr>
            <a:normAutofit fontScale="85000" lnSpcReduction="20000"/>
          </a:bodyPr>
          <a:lstStyle/>
          <a:p>
            <a:pPr lvl="0"/>
            <a:r>
              <a:rPr lang="az-Latn-AZ" dirty="0" smtClean="0"/>
              <a:t>Bu prinsipini ümumiləşdirmək çətindir, çünki bura ayrı-ayrı hallar əsasında qiymətləndirmə daxildir. Buna baxmayaraq, prinsip aşağıdakı qaydalara hörmət edir</a:t>
            </a:r>
            <a:r>
              <a:rPr lang="en-GB" dirty="0" smtClean="0"/>
              <a:t>: </a:t>
            </a:r>
            <a:endParaRPr lang="en-GB" dirty="0"/>
          </a:p>
          <a:p>
            <a:pPr lvl="0"/>
            <a:r>
              <a:rPr lang="az-Latn-AZ" dirty="0" smtClean="0"/>
              <a:t>Milli qanunvericiliyə uyğunluq qanunilik göstəricisi deyildir </a:t>
            </a:r>
            <a:endParaRPr lang="en-GB" dirty="0" smtClean="0"/>
          </a:p>
          <a:p>
            <a:pPr lvl="1"/>
            <a:r>
              <a:rPr lang="de-DE" dirty="0"/>
              <a:t>5-ci </a:t>
            </a:r>
            <a:r>
              <a:rPr lang="de-DE" dirty="0" err="1"/>
              <a:t>maddənin</a:t>
            </a:r>
            <a:r>
              <a:rPr lang="de-DE" dirty="0"/>
              <a:t> 1-ci </a:t>
            </a:r>
            <a:r>
              <a:rPr lang="de-DE" dirty="0" err="1"/>
              <a:t>bəndinə</a:t>
            </a:r>
            <a:r>
              <a:rPr lang="de-DE" dirty="0"/>
              <a:t> </a:t>
            </a:r>
            <a:r>
              <a:rPr lang="de-DE" dirty="0" err="1"/>
              <a:t>əsasən</a:t>
            </a:r>
            <a:r>
              <a:rPr lang="de-DE" dirty="0"/>
              <a:t> "</a:t>
            </a:r>
            <a:r>
              <a:rPr lang="de-DE" dirty="0" err="1"/>
              <a:t>əsassızlığın</a:t>
            </a:r>
            <a:r>
              <a:rPr lang="de-DE" dirty="0"/>
              <a:t> </a:t>
            </a:r>
            <a:r>
              <a:rPr lang="de-DE" dirty="0" err="1"/>
              <a:t>yolverilməzliyi</a:t>
            </a:r>
            <a:r>
              <a:rPr lang="de-DE" dirty="0"/>
              <a:t>" </a:t>
            </a:r>
            <a:r>
              <a:rPr lang="de-DE" dirty="0" err="1"/>
              <a:t>anlayışı</a:t>
            </a:r>
            <a:r>
              <a:rPr lang="de-DE" dirty="0"/>
              <a:t> </a:t>
            </a:r>
            <a:r>
              <a:rPr lang="de-DE" dirty="0" err="1"/>
              <a:t>milli</a:t>
            </a:r>
            <a:r>
              <a:rPr lang="de-DE" dirty="0"/>
              <a:t> </a:t>
            </a:r>
            <a:r>
              <a:rPr lang="de-DE" dirty="0" err="1"/>
              <a:t>qanunvericiliyə</a:t>
            </a:r>
            <a:r>
              <a:rPr lang="de-DE" dirty="0"/>
              <a:t> </a:t>
            </a:r>
            <a:r>
              <a:rPr lang="de-DE" dirty="0" err="1"/>
              <a:t>uyğunluqla</a:t>
            </a:r>
            <a:r>
              <a:rPr lang="de-DE" dirty="0"/>
              <a:t> </a:t>
            </a:r>
            <a:r>
              <a:rPr lang="de-DE" dirty="0" err="1"/>
              <a:t>məhdudlaşmır</a:t>
            </a:r>
            <a:r>
              <a:rPr lang="de-DE" dirty="0"/>
              <a:t>, </a:t>
            </a:r>
            <a:r>
              <a:rPr lang="de-DE" dirty="0" err="1"/>
              <a:t>belə</a:t>
            </a:r>
            <a:r>
              <a:rPr lang="de-DE" dirty="0"/>
              <a:t> </a:t>
            </a:r>
            <a:r>
              <a:rPr lang="de-DE" dirty="0" err="1"/>
              <a:t>ki</a:t>
            </a:r>
            <a:r>
              <a:rPr lang="de-DE" dirty="0"/>
              <a:t>, </a:t>
            </a:r>
            <a:r>
              <a:rPr lang="de-DE" dirty="0" err="1"/>
              <a:t>azadlıqdan</a:t>
            </a:r>
            <a:r>
              <a:rPr lang="de-DE" dirty="0"/>
              <a:t> </a:t>
            </a:r>
            <a:r>
              <a:rPr lang="de-DE" dirty="0" err="1"/>
              <a:t>məhrum</a:t>
            </a:r>
            <a:r>
              <a:rPr lang="de-DE" dirty="0"/>
              <a:t> </a:t>
            </a:r>
            <a:r>
              <a:rPr lang="de-DE" dirty="0" err="1"/>
              <a:t>etmə</a:t>
            </a:r>
            <a:r>
              <a:rPr lang="de-DE" dirty="0"/>
              <a:t> </a:t>
            </a:r>
            <a:r>
              <a:rPr lang="de-DE" dirty="0" err="1"/>
              <a:t>milli</a:t>
            </a:r>
            <a:r>
              <a:rPr lang="de-DE" dirty="0"/>
              <a:t> </a:t>
            </a:r>
            <a:r>
              <a:rPr lang="de-DE" dirty="0" err="1"/>
              <a:t>qanunvericilik</a:t>
            </a:r>
            <a:r>
              <a:rPr lang="de-DE" dirty="0"/>
              <a:t> </a:t>
            </a:r>
            <a:r>
              <a:rPr lang="de-DE" dirty="0" err="1"/>
              <a:t>çərçivəsində</a:t>
            </a:r>
            <a:r>
              <a:rPr lang="de-DE" dirty="0"/>
              <a:t> </a:t>
            </a:r>
            <a:r>
              <a:rPr lang="de-DE" dirty="0" err="1"/>
              <a:t>qanuni</a:t>
            </a:r>
            <a:r>
              <a:rPr lang="de-DE" dirty="0"/>
              <a:t> </a:t>
            </a:r>
            <a:r>
              <a:rPr lang="de-DE" dirty="0" err="1"/>
              <a:t>olsa</a:t>
            </a:r>
            <a:r>
              <a:rPr lang="de-DE" dirty="0"/>
              <a:t> da, </a:t>
            </a:r>
            <a:r>
              <a:rPr lang="de-DE" dirty="0" err="1"/>
              <a:t>əsassız</a:t>
            </a:r>
            <a:r>
              <a:rPr lang="de-DE" dirty="0"/>
              <a:t> </a:t>
            </a:r>
            <a:r>
              <a:rPr lang="de-DE" dirty="0" err="1"/>
              <a:t>xarakter</a:t>
            </a:r>
            <a:r>
              <a:rPr lang="de-DE" dirty="0"/>
              <a:t> </a:t>
            </a:r>
            <a:r>
              <a:rPr lang="de-DE" dirty="0" err="1"/>
              <a:t>daşıya</a:t>
            </a:r>
            <a:r>
              <a:rPr lang="de-DE" dirty="0"/>
              <a:t>, </a:t>
            </a:r>
            <a:r>
              <a:rPr lang="de-DE" dirty="0" err="1"/>
              <a:t>beləliklə</a:t>
            </a:r>
            <a:r>
              <a:rPr lang="de-DE" dirty="0"/>
              <a:t>, </a:t>
            </a:r>
            <a:r>
              <a:rPr lang="de-DE" dirty="0" err="1"/>
              <a:t>Konvensiyaya</a:t>
            </a:r>
            <a:r>
              <a:rPr lang="de-DE" dirty="0"/>
              <a:t> </a:t>
            </a:r>
            <a:r>
              <a:rPr lang="de-DE" dirty="0" err="1"/>
              <a:t>zidd</a:t>
            </a:r>
            <a:r>
              <a:rPr lang="de-DE" dirty="0"/>
              <a:t> </a:t>
            </a:r>
            <a:r>
              <a:rPr lang="de-DE" dirty="0" err="1"/>
              <a:t>ola</a:t>
            </a:r>
            <a:r>
              <a:rPr lang="de-DE" dirty="0"/>
              <a:t> </a:t>
            </a:r>
            <a:r>
              <a:rPr lang="de-DE" dirty="0" err="1" smtClean="0"/>
              <a:t>bilər</a:t>
            </a:r>
            <a:r>
              <a:rPr lang="en-GB" i="1" dirty="0" smtClean="0"/>
              <a:t>(</a:t>
            </a:r>
            <a:r>
              <a:rPr lang="en-GB" i="1" dirty="0" err="1" smtClean="0">
                <a:hlinkClick r:id="rId2"/>
              </a:rPr>
              <a:t>Creangă</a:t>
            </a:r>
            <a:r>
              <a:rPr lang="en-GB" i="1" dirty="0" smtClean="0">
                <a:hlinkClick r:id="rId2"/>
              </a:rPr>
              <a:t> </a:t>
            </a:r>
            <a:r>
              <a:rPr lang="az-Latn-AZ" i="1" dirty="0" smtClean="0">
                <a:hlinkClick r:id="rId2"/>
              </a:rPr>
              <a:t>Rumıniyaya qarşı</a:t>
            </a:r>
            <a:r>
              <a:rPr lang="en-GB" i="1" dirty="0" smtClean="0">
                <a:hlinkClick r:id="rId2"/>
              </a:rPr>
              <a:t>,</a:t>
            </a:r>
            <a:r>
              <a:rPr lang="en-GB" i="1" dirty="0" smtClean="0"/>
              <a:t> § 84; </a:t>
            </a:r>
            <a:r>
              <a:rPr lang="en-GB" i="1" dirty="0" smtClean="0">
                <a:hlinkClick r:id="rId3"/>
              </a:rPr>
              <a:t>A. </a:t>
            </a:r>
            <a:r>
              <a:rPr lang="az-Latn-AZ" i="1" dirty="0" smtClean="0">
                <a:hlinkClick r:id="rId3"/>
              </a:rPr>
              <a:t>Və digərləri Birləşmiş Krallığa qarşı </a:t>
            </a:r>
            <a:r>
              <a:rPr lang="en-GB" i="1" dirty="0" smtClean="0"/>
              <a:t>[MC], § 164).</a:t>
            </a:r>
          </a:p>
          <a:p>
            <a:pPr lvl="0"/>
            <a:r>
              <a:rPr lang="az-Latn-AZ" dirty="0" smtClean="0"/>
              <a:t>Rəsmi orqanlar tərəfindən istifadə edilən vasitələri və əhatə dairəsi arasında uyğunsuzluq olmamalıdır. Məsələn, həbs milli qanunvericiliyə uyğun olduğu halda, 5-ci Maddəyə zidd ola bilər.</a:t>
            </a:r>
          </a:p>
          <a:p>
            <a:pPr lvl="1"/>
            <a:r>
              <a:rPr lang="de-DE" dirty="0" err="1"/>
              <a:t>əsassızlıq</a:t>
            </a:r>
            <a:r>
              <a:rPr lang="de-DE" dirty="0"/>
              <a:t> </a:t>
            </a:r>
            <a:r>
              <a:rPr lang="de-DE" dirty="0" err="1"/>
              <a:t>dövlət</a:t>
            </a:r>
            <a:r>
              <a:rPr lang="de-DE" dirty="0"/>
              <a:t> </a:t>
            </a:r>
            <a:r>
              <a:rPr lang="de-DE" dirty="0" err="1"/>
              <a:t>orqanları</a:t>
            </a:r>
            <a:r>
              <a:rPr lang="de-DE" dirty="0"/>
              <a:t> </a:t>
            </a:r>
            <a:r>
              <a:rPr lang="de-DE" dirty="0" err="1"/>
              <a:t>tərəfindən</a:t>
            </a:r>
            <a:r>
              <a:rPr lang="de-DE" dirty="0"/>
              <a:t> </a:t>
            </a:r>
            <a:r>
              <a:rPr lang="de-DE" dirty="0" err="1"/>
              <a:t>pis</a:t>
            </a:r>
            <a:r>
              <a:rPr lang="de-DE" dirty="0"/>
              <a:t> </a:t>
            </a:r>
            <a:r>
              <a:rPr lang="de-DE" dirty="0" err="1"/>
              <a:t>niyyət</a:t>
            </a:r>
            <a:r>
              <a:rPr lang="de-DE" dirty="0"/>
              <a:t> </a:t>
            </a:r>
            <a:r>
              <a:rPr lang="de-DE" dirty="0" err="1"/>
              <a:t>və</a:t>
            </a:r>
            <a:r>
              <a:rPr lang="de-DE" dirty="0"/>
              <a:t> </a:t>
            </a:r>
            <a:r>
              <a:rPr lang="de-DE" dirty="0" err="1"/>
              <a:t>ya</a:t>
            </a:r>
            <a:r>
              <a:rPr lang="de-DE" dirty="0"/>
              <a:t> </a:t>
            </a:r>
            <a:r>
              <a:rPr lang="de-DE" dirty="0" err="1"/>
              <a:t>aldatma</a:t>
            </a:r>
            <a:r>
              <a:rPr lang="de-DE" dirty="0"/>
              <a:t> </a:t>
            </a:r>
            <a:r>
              <a:rPr lang="de-DE" dirty="0" err="1"/>
              <a:t>elementi</a:t>
            </a:r>
            <a:r>
              <a:rPr lang="de-DE" dirty="0"/>
              <a:t> </a:t>
            </a:r>
            <a:r>
              <a:rPr lang="de-DE" dirty="0" err="1"/>
              <a:t>mövcud</a:t>
            </a:r>
            <a:r>
              <a:rPr lang="de-DE" dirty="0"/>
              <a:t> </a:t>
            </a:r>
            <a:r>
              <a:rPr lang="de-DE" dirty="0" err="1"/>
              <a:t>olduqda</a:t>
            </a:r>
            <a:r>
              <a:rPr lang="de-DE" dirty="0"/>
              <a:t>; </a:t>
            </a:r>
            <a:r>
              <a:rPr lang="de-DE" dirty="0" err="1"/>
              <a:t>həbs</a:t>
            </a:r>
            <a:r>
              <a:rPr lang="de-DE" dirty="0"/>
              <a:t> </a:t>
            </a:r>
            <a:r>
              <a:rPr lang="de-DE" dirty="0" err="1"/>
              <a:t>qərarı</a:t>
            </a:r>
            <a:r>
              <a:rPr lang="de-DE" dirty="0"/>
              <a:t> </a:t>
            </a:r>
            <a:r>
              <a:rPr lang="de-DE" dirty="0" err="1"/>
              <a:t>və</a:t>
            </a:r>
            <a:r>
              <a:rPr lang="de-DE" dirty="0"/>
              <a:t> </a:t>
            </a:r>
            <a:r>
              <a:rPr lang="de-DE" dirty="0" err="1"/>
              <a:t>həbsin</a:t>
            </a:r>
            <a:r>
              <a:rPr lang="de-DE" dirty="0"/>
              <a:t> </a:t>
            </a:r>
            <a:r>
              <a:rPr lang="de-DE" dirty="0" err="1"/>
              <a:t>icrası</a:t>
            </a:r>
            <a:r>
              <a:rPr lang="de-DE" dirty="0"/>
              <a:t> </a:t>
            </a:r>
            <a:r>
              <a:rPr lang="de-DE" dirty="0" err="1"/>
              <a:t>əslində</a:t>
            </a:r>
            <a:r>
              <a:rPr lang="de-DE" dirty="0"/>
              <a:t> 5 § 1-ci </a:t>
            </a:r>
            <a:r>
              <a:rPr lang="de-DE" dirty="0" err="1"/>
              <a:t>maddənin</a:t>
            </a:r>
            <a:r>
              <a:rPr lang="de-DE" dirty="0"/>
              <a:t> </a:t>
            </a:r>
            <a:r>
              <a:rPr lang="de-DE" dirty="0" err="1"/>
              <a:t>müvafiq</a:t>
            </a:r>
            <a:r>
              <a:rPr lang="de-DE" dirty="0"/>
              <a:t> </a:t>
            </a:r>
            <a:r>
              <a:rPr lang="de-DE" dirty="0" err="1"/>
              <a:t>yarımbəndilə</a:t>
            </a:r>
            <a:r>
              <a:rPr lang="de-DE" dirty="0"/>
              <a:t> </a:t>
            </a:r>
            <a:r>
              <a:rPr lang="de-DE" dirty="0" err="1"/>
              <a:t>müəyyən</a:t>
            </a:r>
            <a:r>
              <a:rPr lang="de-DE" dirty="0"/>
              <a:t> </a:t>
            </a:r>
            <a:r>
              <a:rPr lang="de-DE" dirty="0" err="1"/>
              <a:t>edilmiş</a:t>
            </a:r>
            <a:r>
              <a:rPr lang="de-DE" dirty="0"/>
              <a:t> </a:t>
            </a:r>
            <a:r>
              <a:rPr lang="de-DE" dirty="0" err="1"/>
              <a:t>məhdudiyyətlərin</a:t>
            </a:r>
            <a:r>
              <a:rPr lang="de-DE" dirty="0"/>
              <a:t> </a:t>
            </a:r>
            <a:r>
              <a:rPr lang="de-DE" dirty="0" err="1"/>
              <a:t>məqsədinə</a:t>
            </a:r>
            <a:r>
              <a:rPr lang="de-DE" dirty="0"/>
              <a:t> </a:t>
            </a:r>
            <a:r>
              <a:rPr lang="de-DE" dirty="0" err="1"/>
              <a:t>cavab</a:t>
            </a:r>
            <a:r>
              <a:rPr lang="de-DE" dirty="0"/>
              <a:t> </a:t>
            </a:r>
            <a:r>
              <a:rPr lang="de-DE" dirty="0" err="1"/>
              <a:t>vermədikdə</a:t>
            </a:r>
            <a:r>
              <a:rPr lang="de-DE" dirty="0"/>
              <a:t>; </a:t>
            </a:r>
            <a:r>
              <a:rPr lang="de-DE" dirty="0" err="1"/>
              <a:t>yol</a:t>
            </a:r>
            <a:r>
              <a:rPr lang="de-DE" dirty="0"/>
              <a:t> </a:t>
            </a:r>
            <a:r>
              <a:rPr lang="de-DE" dirty="0" err="1"/>
              <a:t>verilən</a:t>
            </a:r>
            <a:r>
              <a:rPr lang="de-DE" dirty="0"/>
              <a:t> </a:t>
            </a:r>
            <a:r>
              <a:rPr lang="de-DE" dirty="0" err="1"/>
              <a:t>azadlıqdan</a:t>
            </a:r>
            <a:r>
              <a:rPr lang="de-DE" dirty="0"/>
              <a:t> </a:t>
            </a:r>
            <a:r>
              <a:rPr lang="de-DE" dirty="0" err="1"/>
              <a:t>məhrum</a:t>
            </a:r>
            <a:r>
              <a:rPr lang="de-DE" dirty="0"/>
              <a:t> </a:t>
            </a:r>
            <a:r>
              <a:rPr lang="de-DE" dirty="0" err="1"/>
              <a:t>etmənin</a:t>
            </a:r>
            <a:r>
              <a:rPr lang="de-DE" dirty="0"/>
              <a:t> </a:t>
            </a:r>
            <a:r>
              <a:rPr lang="de-DE" dirty="0" err="1"/>
              <a:t>əsasları</a:t>
            </a:r>
            <a:r>
              <a:rPr lang="de-DE" dirty="0"/>
              <a:t> </a:t>
            </a:r>
            <a:r>
              <a:rPr lang="de-DE" dirty="0" err="1"/>
              <a:t>ilə</a:t>
            </a:r>
            <a:r>
              <a:rPr lang="de-DE" dirty="0"/>
              <a:t> </a:t>
            </a:r>
            <a:r>
              <a:rPr lang="de-DE" dirty="0" err="1"/>
              <a:t>həbsin</a:t>
            </a:r>
            <a:r>
              <a:rPr lang="de-DE" dirty="0"/>
              <a:t> </a:t>
            </a:r>
            <a:r>
              <a:rPr lang="de-DE" dirty="0" err="1"/>
              <a:t>yeri</a:t>
            </a:r>
            <a:r>
              <a:rPr lang="de-DE" dirty="0"/>
              <a:t> </a:t>
            </a:r>
            <a:r>
              <a:rPr lang="de-DE" dirty="0" err="1"/>
              <a:t>və</a:t>
            </a:r>
            <a:r>
              <a:rPr lang="de-DE" dirty="0"/>
              <a:t> </a:t>
            </a:r>
            <a:r>
              <a:rPr lang="de-DE" dirty="0" err="1"/>
              <a:t>şəraiti</a:t>
            </a:r>
            <a:r>
              <a:rPr lang="de-DE" dirty="0"/>
              <a:t> </a:t>
            </a:r>
            <a:r>
              <a:rPr lang="de-DE" dirty="0" err="1"/>
              <a:t>arasında</a:t>
            </a:r>
            <a:r>
              <a:rPr lang="de-DE" dirty="0"/>
              <a:t> </a:t>
            </a:r>
            <a:r>
              <a:rPr lang="de-DE" dirty="0" err="1"/>
              <a:t>heç</a:t>
            </a:r>
            <a:r>
              <a:rPr lang="de-DE" dirty="0"/>
              <a:t> </a:t>
            </a:r>
            <a:r>
              <a:rPr lang="de-DE" dirty="0" err="1"/>
              <a:t>bir</a:t>
            </a:r>
            <a:r>
              <a:rPr lang="de-DE" dirty="0"/>
              <a:t> </a:t>
            </a:r>
            <a:r>
              <a:rPr lang="de-DE" dirty="0" err="1"/>
              <a:t>bağlılıq</a:t>
            </a:r>
            <a:r>
              <a:rPr lang="de-DE" dirty="0"/>
              <a:t> </a:t>
            </a:r>
            <a:r>
              <a:rPr lang="de-DE" dirty="0" err="1"/>
              <a:t>olmadıqda</a:t>
            </a:r>
            <a:r>
              <a:rPr lang="de-DE" dirty="0"/>
              <a:t>; </a:t>
            </a:r>
            <a:r>
              <a:rPr lang="de-DE" dirty="0" err="1"/>
              <a:t>həbsin</a:t>
            </a:r>
            <a:r>
              <a:rPr lang="de-DE" dirty="0"/>
              <a:t> </a:t>
            </a:r>
            <a:r>
              <a:rPr lang="de-DE" dirty="0" err="1"/>
              <a:t>əsasları</a:t>
            </a:r>
            <a:r>
              <a:rPr lang="de-DE" dirty="0"/>
              <a:t> </a:t>
            </a:r>
            <a:r>
              <a:rPr lang="de-DE" dirty="0" err="1"/>
              <a:t>ilə</a:t>
            </a:r>
            <a:r>
              <a:rPr lang="de-DE" dirty="0"/>
              <a:t> </a:t>
            </a:r>
            <a:r>
              <a:rPr lang="de-DE" dirty="0" err="1"/>
              <a:t>sözügedən</a:t>
            </a:r>
            <a:r>
              <a:rPr lang="de-DE" dirty="0"/>
              <a:t> </a:t>
            </a:r>
            <a:r>
              <a:rPr lang="de-DE" dirty="0" err="1"/>
              <a:t>həbs</a:t>
            </a:r>
            <a:r>
              <a:rPr lang="de-DE" dirty="0"/>
              <a:t> </a:t>
            </a:r>
            <a:r>
              <a:rPr lang="de-DE" dirty="0" err="1"/>
              <a:t>arasında</a:t>
            </a:r>
            <a:r>
              <a:rPr lang="de-DE" dirty="0"/>
              <a:t> </a:t>
            </a:r>
            <a:r>
              <a:rPr lang="de-DE" dirty="0" err="1"/>
              <a:t>proporsionallıq</a:t>
            </a:r>
            <a:r>
              <a:rPr lang="de-DE" dirty="0"/>
              <a:t> </a:t>
            </a:r>
            <a:r>
              <a:rPr lang="de-DE" dirty="0" err="1"/>
              <a:t>olmadıqda</a:t>
            </a:r>
            <a:r>
              <a:rPr lang="de-DE" dirty="0"/>
              <a:t> </a:t>
            </a:r>
            <a:r>
              <a:rPr lang="de-DE" dirty="0" err="1"/>
              <a:t>ortaya</a:t>
            </a:r>
            <a:r>
              <a:rPr lang="de-DE" dirty="0"/>
              <a:t> </a:t>
            </a:r>
            <a:r>
              <a:rPr lang="de-DE" dirty="0" err="1"/>
              <a:t>çıxa</a:t>
            </a:r>
            <a:r>
              <a:rPr lang="de-DE" dirty="0"/>
              <a:t> </a:t>
            </a:r>
            <a:r>
              <a:rPr lang="de-DE" dirty="0" err="1"/>
              <a:t>bilər</a:t>
            </a:r>
            <a:r>
              <a:rPr lang="de-DE" dirty="0"/>
              <a:t> </a:t>
            </a:r>
            <a:r>
              <a:rPr lang="en-GB" i="1" dirty="0" smtClean="0"/>
              <a:t>(</a:t>
            </a:r>
            <a:r>
              <a:rPr lang="en-GB" i="1" dirty="0">
                <a:hlinkClick r:id="rId4"/>
              </a:rPr>
              <a:t>James, Wells and Lee </a:t>
            </a:r>
            <a:r>
              <a:rPr lang="az-Latn-AZ" i="1" dirty="0" smtClean="0">
                <a:hlinkClick r:id="rId4"/>
              </a:rPr>
              <a:t>Birləşmiş Krallığa qarşı</a:t>
            </a:r>
            <a:r>
              <a:rPr lang="en-GB" i="1" dirty="0" smtClean="0"/>
              <a:t> </a:t>
            </a:r>
            <a:r>
              <a:rPr lang="en-GB" i="1" dirty="0"/>
              <a:t>§§ 191-95; and </a:t>
            </a:r>
            <a:r>
              <a:rPr lang="en-GB" i="1" dirty="0" err="1">
                <a:hlinkClick r:id="rId5"/>
              </a:rPr>
              <a:t>Saadi</a:t>
            </a:r>
            <a:r>
              <a:rPr lang="en-GB" i="1" dirty="0">
                <a:hlinkClick r:id="rId5"/>
              </a:rPr>
              <a:t> </a:t>
            </a:r>
            <a:r>
              <a:rPr lang="az-Latn-AZ" i="1" dirty="0" smtClean="0">
                <a:hlinkClick r:id="rId5"/>
              </a:rPr>
              <a:t>Birləşmiş Krallığa qarşı</a:t>
            </a:r>
            <a:r>
              <a:rPr lang="en-GB" i="1" dirty="0" smtClean="0"/>
              <a:t> </a:t>
            </a:r>
            <a:r>
              <a:rPr lang="en-GB" i="1" dirty="0"/>
              <a:t>[MC], §§ 68-74</a:t>
            </a:r>
            <a:r>
              <a:rPr lang="en-GB" i="1" dirty="0" smtClean="0"/>
              <a:t>)</a:t>
            </a:r>
            <a:endParaRPr lang="en-GB" i="1" dirty="0"/>
          </a:p>
        </p:txBody>
      </p:sp>
    </p:spTree>
    <p:extLst>
      <p:ext uri="{BB962C8B-B14F-4D97-AF65-F5344CB8AC3E}">
        <p14:creationId xmlns:p14="http://schemas.microsoft.com/office/powerpoint/2010/main" xmlns="" val="1857532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a:t>Maddə</a:t>
            </a:r>
            <a:r>
              <a:rPr lang="en-GB" b="1" dirty="0"/>
              <a:t> 5. A</a:t>
            </a:r>
            <a:r>
              <a:rPr lang="az-Latn-AZ" b="1" dirty="0"/>
              <a:t>zadlıq və toxunulmazlıq hüququ</a:t>
            </a:r>
            <a:r>
              <a:rPr lang="en-GB" b="1" dirty="0" smtClean="0"/>
              <a:t>.</a:t>
            </a:r>
            <a:endParaRPr lang="en-GB" dirty="0"/>
          </a:p>
        </p:txBody>
      </p:sp>
      <p:sp>
        <p:nvSpPr>
          <p:cNvPr id="3" name="Content Placeholder 2"/>
          <p:cNvSpPr>
            <a:spLocks noGrp="1"/>
          </p:cNvSpPr>
          <p:nvPr>
            <p:ph idx="1"/>
          </p:nvPr>
        </p:nvSpPr>
        <p:spPr>
          <a:xfrm>
            <a:off x="838200" y="1500187"/>
            <a:ext cx="10134600" cy="5100637"/>
          </a:xfrm>
        </p:spPr>
        <p:txBody>
          <a:bodyPr>
            <a:normAutofit fontScale="92500" lnSpcReduction="20000"/>
          </a:bodyPr>
          <a:lstStyle/>
          <a:p>
            <a:pPr marL="0" indent="0">
              <a:buNone/>
            </a:pPr>
            <a:r>
              <a:rPr lang="en-US" dirty="0"/>
              <a:t>2. </a:t>
            </a:r>
            <a:r>
              <a:rPr lang="az-Latn-AZ" dirty="0" smtClean="0"/>
              <a:t>T</a:t>
            </a:r>
            <a:r>
              <a:rPr lang="de-DE" dirty="0" err="1" smtClean="0"/>
              <a:t>utulmuş</a:t>
            </a:r>
            <a:r>
              <a:rPr lang="de-DE" dirty="0" smtClean="0"/>
              <a:t> </a:t>
            </a:r>
            <a:r>
              <a:rPr lang="de-DE" dirty="0" err="1"/>
              <a:t>hər</a:t>
            </a:r>
            <a:r>
              <a:rPr lang="de-DE" dirty="0"/>
              <a:t> </a:t>
            </a:r>
            <a:r>
              <a:rPr lang="de-DE" dirty="0" err="1"/>
              <a:t>bir</a:t>
            </a:r>
            <a:r>
              <a:rPr lang="de-DE" dirty="0"/>
              <a:t> </a:t>
            </a:r>
            <a:r>
              <a:rPr lang="de-DE" dirty="0" err="1"/>
              <a:t>kəsə</a:t>
            </a:r>
            <a:r>
              <a:rPr lang="de-DE" dirty="0"/>
              <a:t> </a:t>
            </a:r>
            <a:r>
              <a:rPr lang="de-DE" dirty="0" err="1"/>
              <a:t>ona</a:t>
            </a:r>
            <a:r>
              <a:rPr lang="de-DE" dirty="0"/>
              <a:t> </a:t>
            </a:r>
            <a:r>
              <a:rPr lang="de-DE" dirty="0" err="1"/>
              <a:t>aydın</a:t>
            </a:r>
            <a:r>
              <a:rPr lang="de-DE" dirty="0"/>
              <a:t> </a:t>
            </a:r>
            <a:r>
              <a:rPr lang="de-DE" dirty="0" err="1"/>
              <a:t>olan</a:t>
            </a:r>
            <a:r>
              <a:rPr lang="de-DE" dirty="0"/>
              <a:t> </a:t>
            </a:r>
            <a:r>
              <a:rPr lang="de-DE" dirty="0" err="1"/>
              <a:t>dildə</a:t>
            </a:r>
            <a:r>
              <a:rPr lang="de-DE" dirty="0"/>
              <a:t> </a:t>
            </a:r>
            <a:r>
              <a:rPr lang="de-DE" dirty="0" err="1"/>
              <a:t>onun</a:t>
            </a:r>
            <a:r>
              <a:rPr lang="de-DE" dirty="0"/>
              <a:t> </a:t>
            </a:r>
            <a:r>
              <a:rPr lang="de-DE" dirty="0" err="1"/>
              <a:t>tutulmasının</a:t>
            </a:r>
            <a:r>
              <a:rPr lang="de-DE" dirty="0"/>
              <a:t> </a:t>
            </a:r>
            <a:r>
              <a:rPr lang="de-DE" dirty="0" err="1"/>
              <a:t>səbəbləri</a:t>
            </a:r>
            <a:r>
              <a:rPr lang="de-DE" dirty="0"/>
              <a:t> </a:t>
            </a:r>
            <a:r>
              <a:rPr lang="de-DE" dirty="0" err="1"/>
              <a:t>və</a:t>
            </a:r>
            <a:r>
              <a:rPr lang="de-DE" dirty="0"/>
              <a:t> </a:t>
            </a:r>
            <a:r>
              <a:rPr lang="de-DE" dirty="0" err="1"/>
              <a:t>ona</a:t>
            </a:r>
            <a:r>
              <a:rPr lang="de-DE" dirty="0"/>
              <a:t> </a:t>
            </a:r>
            <a:r>
              <a:rPr lang="de-DE" dirty="0" err="1"/>
              <a:t>qarşı</a:t>
            </a:r>
            <a:r>
              <a:rPr lang="de-DE" dirty="0"/>
              <a:t> </a:t>
            </a:r>
            <a:r>
              <a:rPr lang="de-DE" dirty="0" err="1"/>
              <a:t>irəli</a:t>
            </a:r>
            <a:r>
              <a:rPr lang="de-DE" dirty="0"/>
              <a:t> </a:t>
            </a:r>
            <a:r>
              <a:rPr lang="de-DE" dirty="0" err="1"/>
              <a:t>sürülən</a:t>
            </a:r>
            <a:r>
              <a:rPr lang="de-DE" dirty="0"/>
              <a:t> </a:t>
            </a:r>
            <a:r>
              <a:rPr lang="de-DE" dirty="0" err="1"/>
              <a:t>istənilən</a:t>
            </a:r>
            <a:r>
              <a:rPr lang="de-DE" dirty="0"/>
              <a:t> </a:t>
            </a:r>
            <a:r>
              <a:rPr lang="de-DE" dirty="0" err="1"/>
              <a:t>ittiham</a:t>
            </a:r>
            <a:r>
              <a:rPr lang="de-DE" dirty="0"/>
              <a:t> </a:t>
            </a:r>
            <a:r>
              <a:rPr lang="de-DE" dirty="0" err="1"/>
              <a:t>barədə</a:t>
            </a:r>
            <a:r>
              <a:rPr lang="de-DE" dirty="0"/>
              <a:t> </a:t>
            </a:r>
            <a:r>
              <a:rPr lang="de-DE" dirty="0" err="1"/>
              <a:t>dərhal</a:t>
            </a:r>
            <a:r>
              <a:rPr lang="de-DE" dirty="0"/>
              <a:t> </a:t>
            </a:r>
            <a:r>
              <a:rPr lang="de-DE" dirty="0" err="1"/>
              <a:t>məlumat</a:t>
            </a:r>
            <a:r>
              <a:rPr lang="de-DE" dirty="0"/>
              <a:t> </a:t>
            </a:r>
            <a:r>
              <a:rPr lang="de-DE" dirty="0" err="1"/>
              <a:t>verilir</a:t>
            </a:r>
            <a:r>
              <a:rPr lang="de-DE" dirty="0"/>
              <a:t>. </a:t>
            </a:r>
            <a:endParaRPr lang="az-Latn-AZ" dirty="0" smtClean="0"/>
          </a:p>
          <a:p>
            <a:pPr marL="0" indent="0">
              <a:buNone/>
            </a:pPr>
            <a:r>
              <a:rPr lang="en-US" dirty="0" smtClean="0"/>
              <a:t>3</a:t>
            </a:r>
            <a:r>
              <a:rPr lang="en-US" dirty="0"/>
              <a:t>. </a:t>
            </a:r>
            <a:r>
              <a:rPr lang="de-DE" dirty="0"/>
              <a:t> </a:t>
            </a:r>
            <a:r>
              <a:rPr lang="de-DE" dirty="0" err="1"/>
              <a:t>Bu</a:t>
            </a:r>
            <a:r>
              <a:rPr lang="de-DE" dirty="0"/>
              <a:t> </a:t>
            </a:r>
            <a:r>
              <a:rPr lang="de-DE" dirty="0" err="1"/>
              <a:t>maddənin</a:t>
            </a:r>
            <a:r>
              <a:rPr lang="de-DE" dirty="0"/>
              <a:t> I </a:t>
            </a:r>
            <a:r>
              <a:rPr lang="de-DE" dirty="0" err="1"/>
              <a:t>bəndinin</a:t>
            </a:r>
            <a:r>
              <a:rPr lang="de-DE" dirty="0"/>
              <a:t> "s" alt </a:t>
            </a:r>
            <a:r>
              <a:rPr lang="de-DE" dirty="0" err="1"/>
              <a:t>bəndinə</a:t>
            </a:r>
            <a:r>
              <a:rPr lang="de-DE" dirty="0"/>
              <a:t> </a:t>
            </a:r>
            <a:r>
              <a:rPr lang="de-DE" dirty="0" err="1"/>
              <a:t>müvafiq</a:t>
            </a:r>
            <a:r>
              <a:rPr lang="de-DE" dirty="0"/>
              <a:t> </a:t>
            </a:r>
            <a:r>
              <a:rPr lang="de-DE" dirty="0" err="1"/>
              <a:t>olaraq</a:t>
            </a:r>
            <a:r>
              <a:rPr lang="de-DE" dirty="0"/>
              <a:t> </a:t>
            </a:r>
            <a:r>
              <a:rPr lang="de-DE" dirty="0" err="1"/>
              <a:t>tutulmuş</a:t>
            </a:r>
            <a:r>
              <a:rPr lang="de-DE" dirty="0"/>
              <a:t> </a:t>
            </a:r>
            <a:r>
              <a:rPr lang="de-DE" dirty="0" err="1"/>
              <a:t>və</a:t>
            </a:r>
            <a:r>
              <a:rPr lang="de-DE" dirty="0"/>
              <a:t> </a:t>
            </a:r>
            <a:r>
              <a:rPr lang="de-DE" dirty="0" err="1"/>
              <a:t>ya</a:t>
            </a:r>
            <a:r>
              <a:rPr lang="de-DE" dirty="0"/>
              <a:t> </a:t>
            </a:r>
            <a:r>
              <a:rPr lang="de-DE" dirty="0" err="1"/>
              <a:t>həbsə</a:t>
            </a:r>
            <a:r>
              <a:rPr lang="de-DE" dirty="0"/>
              <a:t> </a:t>
            </a:r>
            <a:r>
              <a:rPr lang="de-DE" dirty="0" err="1"/>
              <a:t>alınmış</a:t>
            </a:r>
            <a:r>
              <a:rPr lang="de-DE" dirty="0"/>
              <a:t> </a:t>
            </a:r>
            <a:r>
              <a:rPr lang="de-DE" dirty="0" err="1"/>
              <a:t>hər</a:t>
            </a:r>
            <a:r>
              <a:rPr lang="de-DE" dirty="0"/>
              <a:t> </a:t>
            </a:r>
            <a:r>
              <a:rPr lang="de-DE" dirty="0" err="1"/>
              <a:t>kəs</a:t>
            </a:r>
            <a:r>
              <a:rPr lang="de-DE" dirty="0"/>
              <a:t>, </a:t>
            </a:r>
            <a:r>
              <a:rPr lang="de-DE" dirty="0" err="1"/>
              <a:t>dərhal</a:t>
            </a:r>
            <a:r>
              <a:rPr lang="de-DE" dirty="0"/>
              <a:t> </a:t>
            </a:r>
            <a:r>
              <a:rPr lang="de-DE" dirty="0" err="1"/>
              <a:t>hakimin</a:t>
            </a:r>
            <a:r>
              <a:rPr lang="de-DE" dirty="0"/>
              <a:t> </a:t>
            </a:r>
            <a:r>
              <a:rPr lang="de-DE" dirty="0" err="1"/>
              <a:t>və</a:t>
            </a:r>
            <a:r>
              <a:rPr lang="de-DE" dirty="0"/>
              <a:t> </a:t>
            </a:r>
            <a:r>
              <a:rPr lang="de-DE" dirty="0" err="1"/>
              <a:t>ya</a:t>
            </a:r>
            <a:r>
              <a:rPr lang="de-DE" dirty="0"/>
              <a:t> </a:t>
            </a:r>
            <a:r>
              <a:rPr lang="de-DE" dirty="0" err="1"/>
              <a:t>qanunla</a:t>
            </a:r>
            <a:r>
              <a:rPr lang="de-DE" dirty="0"/>
              <a:t> </a:t>
            </a:r>
            <a:r>
              <a:rPr lang="de-DE" dirty="0" err="1"/>
              <a:t>məhkəmə</a:t>
            </a:r>
            <a:r>
              <a:rPr lang="de-DE" dirty="0"/>
              <a:t> </a:t>
            </a:r>
            <a:r>
              <a:rPr lang="de-DE" dirty="0" err="1"/>
              <a:t>hakimiyyətini</a:t>
            </a:r>
            <a:r>
              <a:rPr lang="de-DE" dirty="0"/>
              <a:t> </a:t>
            </a:r>
            <a:r>
              <a:rPr lang="de-DE" dirty="0" err="1"/>
              <a:t>həyata</a:t>
            </a:r>
            <a:r>
              <a:rPr lang="de-DE" dirty="0"/>
              <a:t> </a:t>
            </a:r>
            <a:r>
              <a:rPr lang="de-DE" dirty="0" err="1"/>
              <a:t>keçirmək</a:t>
            </a:r>
            <a:r>
              <a:rPr lang="de-DE" dirty="0"/>
              <a:t> </a:t>
            </a:r>
            <a:r>
              <a:rPr lang="de-DE" dirty="0" err="1"/>
              <a:t>səlahiyyəti</a:t>
            </a:r>
            <a:r>
              <a:rPr lang="de-DE" dirty="0"/>
              <a:t> </a:t>
            </a:r>
            <a:r>
              <a:rPr lang="de-DE" dirty="0" err="1"/>
              <a:t>verilmiş</a:t>
            </a:r>
            <a:r>
              <a:rPr lang="de-DE" dirty="0"/>
              <a:t> </a:t>
            </a:r>
            <a:r>
              <a:rPr lang="de-DE" dirty="0" err="1"/>
              <a:t>vəzifəli</a:t>
            </a:r>
            <a:r>
              <a:rPr lang="de-DE" dirty="0"/>
              <a:t> </a:t>
            </a:r>
            <a:r>
              <a:rPr lang="de-DE" dirty="0" err="1"/>
              <a:t>şəxsin</a:t>
            </a:r>
            <a:r>
              <a:rPr lang="de-DE" dirty="0"/>
              <a:t> </a:t>
            </a:r>
            <a:r>
              <a:rPr lang="de-DE" dirty="0" err="1"/>
              <a:t>yanına</a:t>
            </a:r>
            <a:r>
              <a:rPr lang="de-DE" dirty="0"/>
              <a:t> </a:t>
            </a:r>
            <a:r>
              <a:rPr lang="de-DE" dirty="0" err="1"/>
              <a:t>gətirilir</a:t>
            </a:r>
            <a:r>
              <a:rPr lang="de-DE" dirty="0"/>
              <a:t> </a:t>
            </a:r>
            <a:r>
              <a:rPr lang="de-DE" dirty="0" err="1"/>
              <a:t>və</a:t>
            </a:r>
            <a:r>
              <a:rPr lang="de-DE" dirty="0"/>
              <a:t> </a:t>
            </a:r>
            <a:r>
              <a:rPr lang="de-DE" dirty="0" err="1"/>
              <a:t>ağlabatan</a:t>
            </a:r>
            <a:r>
              <a:rPr lang="de-DE" dirty="0"/>
              <a:t> </a:t>
            </a:r>
            <a:r>
              <a:rPr lang="de-DE" dirty="0" err="1"/>
              <a:t>müddət</a:t>
            </a:r>
            <a:r>
              <a:rPr lang="de-DE" dirty="0"/>
              <a:t> </a:t>
            </a:r>
            <a:r>
              <a:rPr lang="de-DE" dirty="0" err="1"/>
              <a:t>ərzində</a:t>
            </a:r>
            <a:r>
              <a:rPr lang="de-DE" dirty="0"/>
              <a:t> </a:t>
            </a:r>
            <a:r>
              <a:rPr lang="de-DE" dirty="0" err="1"/>
              <a:t>məhkəmə</a:t>
            </a:r>
            <a:r>
              <a:rPr lang="de-DE" dirty="0"/>
              <a:t> </a:t>
            </a:r>
            <a:r>
              <a:rPr lang="de-DE" dirty="0" err="1"/>
              <a:t>araşdırması</a:t>
            </a:r>
            <a:r>
              <a:rPr lang="de-DE" dirty="0"/>
              <a:t> </a:t>
            </a:r>
            <a:r>
              <a:rPr lang="de-DE" dirty="0" err="1"/>
              <a:t>və</a:t>
            </a:r>
            <a:r>
              <a:rPr lang="de-DE" dirty="0"/>
              <a:t> </a:t>
            </a:r>
            <a:r>
              <a:rPr lang="de-DE" dirty="0" err="1"/>
              <a:t>ya</a:t>
            </a:r>
            <a:r>
              <a:rPr lang="de-DE" dirty="0"/>
              <a:t> </a:t>
            </a:r>
            <a:r>
              <a:rPr lang="de-DE" dirty="0" err="1"/>
              <a:t>məhkəməyə</a:t>
            </a:r>
            <a:r>
              <a:rPr lang="de-DE" dirty="0"/>
              <a:t> </a:t>
            </a:r>
            <a:r>
              <a:rPr lang="de-DE" dirty="0" err="1"/>
              <a:t>qədər</a:t>
            </a:r>
            <a:r>
              <a:rPr lang="de-DE" dirty="0"/>
              <a:t> </a:t>
            </a:r>
            <a:r>
              <a:rPr lang="de-DE" dirty="0" err="1"/>
              <a:t>azad</a:t>
            </a:r>
            <a:r>
              <a:rPr lang="de-DE" dirty="0"/>
              <a:t> </a:t>
            </a:r>
            <a:r>
              <a:rPr lang="de-DE" dirty="0" err="1"/>
              <a:t>edilmək</a:t>
            </a:r>
            <a:r>
              <a:rPr lang="de-DE" dirty="0"/>
              <a:t> </a:t>
            </a:r>
            <a:r>
              <a:rPr lang="de-DE" dirty="0" err="1"/>
              <a:t>hüququna</a:t>
            </a:r>
            <a:r>
              <a:rPr lang="de-DE" dirty="0"/>
              <a:t> </a:t>
            </a:r>
            <a:r>
              <a:rPr lang="de-DE" dirty="0" err="1"/>
              <a:t>malikdir</a:t>
            </a:r>
            <a:r>
              <a:rPr lang="de-DE" dirty="0"/>
              <a:t>. Azad </a:t>
            </a:r>
            <a:r>
              <a:rPr lang="de-DE" dirty="0" err="1"/>
              <a:t>edilmək</a:t>
            </a:r>
            <a:r>
              <a:rPr lang="de-DE" dirty="0"/>
              <a:t> </a:t>
            </a:r>
            <a:r>
              <a:rPr lang="de-DE" dirty="0" err="1"/>
              <a:t>məhkəmədə</a:t>
            </a:r>
            <a:r>
              <a:rPr lang="de-DE" dirty="0"/>
              <a:t> </a:t>
            </a:r>
            <a:r>
              <a:rPr lang="de-DE" dirty="0" err="1"/>
              <a:t>iştirak</a:t>
            </a:r>
            <a:r>
              <a:rPr lang="de-DE" dirty="0"/>
              <a:t> </a:t>
            </a:r>
            <a:r>
              <a:rPr lang="de-DE" dirty="0" err="1"/>
              <a:t>etmə</a:t>
            </a:r>
            <a:r>
              <a:rPr lang="de-DE" dirty="0"/>
              <a:t> </a:t>
            </a:r>
            <a:r>
              <a:rPr lang="de-DE" dirty="0" err="1"/>
              <a:t>təminatlarının</a:t>
            </a:r>
            <a:r>
              <a:rPr lang="de-DE" dirty="0"/>
              <a:t> </a:t>
            </a:r>
            <a:r>
              <a:rPr lang="de-DE" dirty="0" err="1"/>
              <a:t>təqdim</a:t>
            </a:r>
            <a:r>
              <a:rPr lang="de-DE" dirty="0"/>
              <a:t> </a:t>
            </a:r>
            <a:r>
              <a:rPr lang="de-DE" dirty="0" err="1"/>
              <a:t>edilməsilə</a:t>
            </a:r>
            <a:r>
              <a:rPr lang="de-DE" dirty="0"/>
              <a:t> </a:t>
            </a:r>
            <a:r>
              <a:rPr lang="de-DE" dirty="0" err="1"/>
              <a:t>şərtləndirilə</a:t>
            </a:r>
            <a:r>
              <a:rPr lang="de-DE" dirty="0"/>
              <a:t> </a:t>
            </a:r>
            <a:r>
              <a:rPr lang="de-DE" dirty="0" err="1"/>
              <a:t>bilər</a:t>
            </a:r>
            <a:r>
              <a:rPr lang="de-DE" dirty="0"/>
              <a:t>. </a:t>
            </a:r>
            <a:endParaRPr lang="en-US" dirty="0"/>
          </a:p>
          <a:p>
            <a:pPr marL="0" indent="0">
              <a:buNone/>
            </a:pPr>
            <a:r>
              <a:rPr lang="en-US" dirty="0"/>
              <a:t>4. </a:t>
            </a:r>
            <a:r>
              <a:rPr lang="de-DE" dirty="0"/>
              <a:t> </a:t>
            </a:r>
            <a:r>
              <a:rPr lang="de-DE" dirty="0" err="1"/>
              <a:t>Tutulma</a:t>
            </a:r>
            <a:r>
              <a:rPr lang="de-DE" dirty="0"/>
              <a:t> </a:t>
            </a:r>
            <a:r>
              <a:rPr lang="de-DE" dirty="0" err="1"/>
              <a:t>və</a:t>
            </a:r>
            <a:r>
              <a:rPr lang="de-DE" dirty="0"/>
              <a:t> </a:t>
            </a:r>
            <a:r>
              <a:rPr lang="de-DE" dirty="0" err="1"/>
              <a:t>ya</a:t>
            </a:r>
            <a:r>
              <a:rPr lang="de-DE" dirty="0"/>
              <a:t> </a:t>
            </a:r>
            <a:r>
              <a:rPr lang="de-DE" dirty="0" err="1"/>
              <a:t>həbsə</a:t>
            </a:r>
            <a:r>
              <a:rPr lang="de-DE" dirty="0"/>
              <a:t> </a:t>
            </a:r>
            <a:r>
              <a:rPr lang="de-DE" dirty="0" err="1"/>
              <a:t>alma</a:t>
            </a:r>
            <a:r>
              <a:rPr lang="de-DE" dirty="0"/>
              <a:t> </a:t>
            </a:r>
            <a:r>
              <a:rPr lang="de-DE" dirty="0" err="1"/>
              <a:t>nəticəsində</a:t>
            </a:r>
            <a:r>
              <a:rPr lang="de-DE" dirty="0"/>
              <a:t> </a:t>
            </a:r>
            <a:r>
              <a:rPr lang="de-DE" dirty="0" err="1"/>
              <a:t>azadlıqdan</a:t>
            </a:r>
            <a:r>
              <a:rPr lang="de-DE" dirty="0"/>
              <a:t> </a:t>
            </a:r>
            <a:r>
              <a:rPr lang="de-DE" dirty="0" err="1"/>
              <a:t>məhrum</a:t>
            </a:r>
            <a:r>
              <a:rPr lang="de-DE" dirty="0"/>
              <a:t> </a:t>
            </a:r>
            <a:r>
              <a:rPr lang="de-DE" dirty="0" err="1"/>
              <a:t>edilmiş</a:t>
            </a:r>
            <a:r>
              <a:rPr lang="de-DE" dirty="0"/>
              <a:t> </a:t>
            </a:r>
            <a:r>
              <a:rPr lang="de-DE" dirty="0" err="1"/>
              <a:t>hər</a:t>
            </a:r>
            <a:r>
              <a:rPr lang="de-DE" dirty="0"/>
              <a:t> </a:t>
            </a:r>
            <a:r>
              <a:rPr lang="de-DE" dirty="0" err="1"/>
              <a:t>kəs</a:t>
            </a:r>
            <a:r>
              <a:rPr lang="de-DE" dirty="0"/>
              <a:t> </a:t>
            </a:r>
            <a:r>
              <a:rPr lang="de-DE" dirty="0" err="1"/>
              <a:t>onun</a:t>
            </a:r>
            <a:r>
              <a:rPr lang="de-DE" dirty="0"/>
              <a:t> </a:t>
            </a:r>
            <a:r>
              <a:rPr lang="de-DE" dirty="0" err="1"/>
              <a:t>həbsə</a:t>
            </a:r>
            <a:r>
              <a:rPr lang="de-DE" dirty="0"/>
              <a:t> </a:t>
            </a:r>
            <a:r>
              <a:rPr lang="de-DE" dirty="0" err="1"/>
              <a:t>alınmasının</a:t>
            </a:r>
            <a:r>
              <a:rPr lang="de-DE" dirty="0"/>
              <a:t> </a:t>
            </a:r>
            <a:r>
              <a:rPr lang="de-DE" dirty="0" err="1"/>
              <a:t>qanuniliyinə</a:t>
            </a:r>
            <a:r>
              <a:rPr lang="de-DE" dirty="0"/>
              <a:t> </a:t>
            </a:r>
            <a:r>
              <a:rPr lang="de-DE" dirty="0" err="1"/>
              <a:t>məhkəmə</a:t>
            </a:r>
            <a:r>
              <a:rPr lang="de-DE" dirty="0"/>
              <a:t> </a:t>
            </a:r>
            <a:r>
              <a:rPr lang="de-DE" dirty="0" err="1"/>
              <a:t>tərəfindən</a:t>
            </a:r>
            <a:r>
              <a:rPr lang="de-DE" dirty="0"/>
              <a:t> </a:t>
            </a:r>
            <a:r>
              <a:rPr lang="de-DE" dirty="0" err="1"/>
              <a:t>təxirə</a:t>
            </a:r>
            <a:r>
              <a:rPr lang="de-DE" dirty="0"/>
              <a:t> </a:t>
            </a:r>
            <a:r>
              <a:rPr lang="de-DE" dirty="0" err="1"/>
              <a:t>salınmadan</a:t>
            </a:r>
            <a:r>
              <a:rPr lang="de-DE" dirty="0"/>
              <a:t> </a:t>
            </a:r>
            <a:r>
              <a:rPr lang="de-DE" dirty="0" err="1"/>
              <a:t>baxılmaq</a:t>
            </a:r>
            <a:r>
              <a:rPr lang="de-DE" dirty="0"/>
              <a:t> </a:t>
            </a:r>
            <a:r>
              <a:rPr lang="de-DE" dirty="0" err="1"/>
              <a:t>hüququna</a:t>
            </a:r>
            <a:r>
              <a:rPr lang="de-DE" dirty="0"/>
              <a:t> </a:t>
            </a:r>
            <a:r>
              <a:rPr lang="de-DE" dirty="0" err="1"/>
              <a:t>və</a:t>
            </a:r>
            <a:r>
              <a:rPr lang="de-DE" dirty="0"/>
              <a:t> </a:t>
            </a:r>
            <a:r>
              <a:rPr lang="de-DE" dirty="0" err="1"/>
              <a:t>əgər</a:t>
            </a:r>
            <a:r>
              <a:rPr lang="de-DE" dirty="0"/>
              <a:t> </a:t>
            </a:r>
            <a:r>
              <a:rPr lang="de-DE" dirty="0" err="1"/>
              <a:t>onun</a:t>
            </a:r>
            <a:r>
              <a:rPr lang="de-DE" dirty="0"/>
              <a:t> </a:t>
            </a:r>
            <a:r>
              <a:rPr lang="de-DE" dirty="0" err="1"/>
              <a:t>həbsi</a:t>
            </a:r>
            <a:r>
              <a:rPr lang="de-DE" dirty="0"/>
              <a:t> </a:t>
            </a:r>
            <a:r>
              <a:rPr lang="de-DE" dirty="0" err="1"/>
              <a:t>məhkəmə</a:t>
            </a:r>
            <a:r>
              <a:rPr lang="de-DE" dirty="0"/>
              <a:t> </a:t>
            </a:r>
            <a:r>
              <a:rPr lang="de-DE" dirty="0" err="1"/>
              <a:t>tərəfindən</a:t>
            </a:r>
            <a:r>
              <a:rPr lang="de-DE" dirty="0"/>
              <a:t> </a:t>
            </a:r>
            <a:r>
              <a:rPr lang="de-DE" dirty="0" err="1"/>
              <a:t>qanunsuz</a:t>
            </a:r>
            <a:r>
              <a:rPr lang="de-DE" dirty="0"/>
              <a:t> </a:t>
            </a:r>
            <a:r>
              <a:rPr lang="de-DE" dirty="0" err="1"/>
              <a:t>hesab</a:t>
            </a:r>
            <a:r>
              <a:rPr lang="de-DE" dirty="0"/>
              <a:t> </a:t>
            </a:r>
            <a:r>
              <a:rPr lang="de-DE" dirty="0" err="1"/>
              <a:t>edilibsə</a:t>
            </a:r>
            <a:r>
              <a:rPr lang="de-DE" dirty="0"/>
              <a:t>, </a:t>
            </a:r>
            <a:r>
              <a:rPr lang="de-DE" dirty="0" err="1"/>
              <a:t>azad</a:t>
            </a:r>
            <a:r>
              <a:rPr lang="de-DE" dirty="0"/>
              <a:t> </a:t>
            </a:r>
            <a:r>
              <a:rPr lang="de-DE" dirty="0" err="1"/>
              <a:t>edilmək</a:t>
            </a:r>
            <a:r>
              <a:rPr lang="de-DE" dirty="0"/>
              <a:t> </a:t>
            </a:r>
            <a:r>
              <a:rPr lang="de-DE" dirty="0" err="1"/>
              <a:t>hüququna</a:t>
            </a:r>
            <a:r>
              <a:rPr lang="de-DE" dirty="0"/>
              <a:t> </a:t>
            </a:r>
            <a:r>
              <a:rPr lang="de-DE" dirty="0" err="1" smtClean="0"/>
              <a:t>malikdir</a:t>
            </a:r>
            <a:r>
              <a:rPr lang="en-US" dirty="0" smtClean="0"/>
              <a:t>. </a:t>
            </a:r>
            <a:endParaRPr lang="en-US" dirty="0"/>
          </a:p>
          <a:p>
            <a:pPr marL="0" indent="0">
              <a:buNone/>
            </a:pPr>
            <a:r>
              <a:rPr lang="en-US" dirty="0"/>
              <a:t>5. </a:t>
            </a:r>
            <a:r>
              <a:rPr lang="de-DE" dirty="0" err="1"/>
              <a:t>Bu</a:t>
            </a:r>
            <a:r>
              <a:rPr lang="de-DE" dirty="0"/>
              <a:t> </a:t>
            </a:r>
            <a:r>
              <a:rPr lang="de-DE" dirty="0" err="1"/>
              <a:t>maddənin</a:t>
            </a:r>
            <a:r>
              <a:rPr lang="de-DE" dirty="0"/>
              <a:t> </a:t>
            </a:r>
            <a:r>
              <a:rPr lang="de-DE" dirty="0" err="1"/>
              <a:t>müddəalarının</a:t>
            </a:r>
            <a:r>
              <a:rPr lang="de-DE" dirty="0"/>
              <a:t> </a:t>
            </a:r>
            <a:r>
              <a:rPr lang="de-DE" dirty="0" err="1"/>
              <a:t>pozulması</a:t>
            </a:r>
            <a:r>
              <a:rPr lang="de-DE" dirty="0"/>
              <a:t> </a:t>
            </a:r>
            <a:r>
              <a:rPr lang="de-DE" dirty="0" err="1"/>
              <a:t>ilə</a:t>
            </a:r>
            <a:r>
              <a:rPr lang="de-DE" dirty="0"/>
              <a:t> </a:t>
            </a:r>
            <a:r>
              <a:rPr lang="de-DE" dirty="0" err="1"/>
              <a:t>tutulmadan</a:t>
            </a:r>
            <a:r>
              <a:rPr lang="de-DE" dirty="0"/>
              <a:t> </a:t>
            </a:r>
            <a:r>
              <a:rPr lang="de-DE" dirty="0" err="1"/>
              <a:t>və</a:t>
            </a:r>
            <a:r>
              <a:rPr lang="de-DE" dirty="0"/>
              <a:t> </a:t>
            </a:r>
            <a:r>
              <a:rPr lang="de-DE" dirty="0" err="1"/>
              <a:t>ya</a:t>
            </a:r>
            <a:r>
              <a:rPr lang="de-DE" dirty="0"/>
              <a:t> </a:t>
            </a:r>
            <a:r>
              <a:rPr lang="de-DE" dirty="0" err="1"/>
              <a:t>həbsə</a:t>
            </a:r>
            <a:r>
              <a:rPr lang="de-DE" dirty="0"/>
              <a:t> </a:t>
            </a:r>
            <a:r>
              <a:rPr lang="de-DE" dirty="0" err="1"/>
              <a:t>almadan</a:t>
            </a:r>
            <a:r>
              <a:rPr lang="de-DE" dirty="0"/>
              <a:t> </a:t>
            </a:r>
            <a:r>
              <a:rPr lang="de-DE" dirty="0" err="1"/>
              <a:t>zərər</a:t>
            </a:r>
            <a:r>
              <a:rPr lang="de-DE" dirty="0"/>
              <a:t> </a:t>
            </a:r>
            <a:r>
              <a:rPr lang="de-DE" dirty="0" err="1"/>
              <a:t>çəkmiş</a:t>
            </a:r>
            <a:r>
              <a:rPr lang="de-DE" dirty="0"/>
              <a:t> </a:t>
            </a:r>
            <a:r>
              <a:rPr lang="de-DE" dirty="0" err="1"/>
              <a:t>hər</a:t>
            </a:r>
            <a:r>
              <a:rPr lang="de-DE" dirty="0"/>
              <a:t> </a:t>
            </a:r>
            <a:r>
              <a:rPr lang="de-DE" dirty="0" err="1"/>
              <a:t>kəsin</a:t>
            </a:r>
            <a:r>
              <a:rPr lang="de-DE" dirty="0"/>
              <a:t> </a:t>
            </a:r>
            <a:r>
              <a:rPr lang="de-DE" dirty="0" err="1"/>
              <a:t>iddia</a:t>
            </a:r>
            <a:r>
              <a:rPr lang="de-DE" dirty="0"/>
              <a:t> </a:t>
            </a:r>
            <a:r>
              <a:rPr lang="de-DE" dirty="0" err="1"/>
              <a:t>ilə</a:t>
            </a:r>
            <a:r>
              <a:rPr lang="de-DE" dirty="0"/>
              <a:t> </a:t>
            </a:r>
            <a:r>
              <a:rPr lang="de-DE" dirty="0" err="1"/>
              <a:t>təmin</a:t>
            </a:r>
            <a:r>
              <a:rPr lang="de-DE" dirty="0"/>
              <a:t> </a:t>
            </a:r>
            <a:r>
              <a:rPr lang="de-DE" dirty="0" err="1"/>
              <a:t>olunan</a:t>
            </a:r>
            <a:r>
              <a:rPr lang="de-DE" dirty="0"/>
              <a:t> </a:t>
            </a:r>
            <a:r>
              <a:rPr lang="de-DE" dirty="0" err="1"/>
              <a:t>kompensasiya</a:t>
            </a:r>
            <a:r>
              <a:rPr lang="de-DE" dirty="0"/>
              <a:t> </a:t>
            </a:r>
            <a:r>
              <a:rPr lang="de-DE" dirty="0" err="1"/>
              <a:t>hüququ</a:t>
            </a:r>
            <a:r>
              <a:rPr lang="de-DE" dirty="0"/>
              <a:t> </a:t>
            </a:r>
            <a:r>
              <a:rPr lang="de-DE" dirty="0" err="1"/>
              <a:t>var</a:t>
            </a:r>
            <a:r>
              <a:rPr lang="de-DE" dirty="0"/>
              <a:t>. </a:t>
            </a:r>
            <a:endParaRPr lang="en-US" dirty="0"/>
          </a:p>
        </p:txBody>
      </p:sp>
    </p:spTree>
    <p:extLst>
      <p:ext uri="{BB962C8B-B14F-4D97-AF65-F5344CB8AC3E}">
        <p14:creationId xmlns:p14="http://schemas.microsoft.com/office/powerpoint/2010/main" xmlns="" val="9390207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Əsassızlığın</a:t>
            </a:r>
            <a:r>
              <a:rPr lang="de-DE" dirty="0"/>
              <a:t> </a:t>
            </a:r>
            <a:r>
              <a:rPr lang="de-DE" dirty="0" err="1"/>
              <a:t>yolverilməzliyi</a:t>
            </a:r>
            <a:endParaRPr lang="en-GB" dirty="0"/>
          </a:p>
        </p:txBody>
      </p:sp>
      <p:sp>
        <p:nvSpPr>
          <p:cNvPr id="3" name="Content Placeholder 2"/>
          <p:cNvSpPr>
            <a:spLocks noGrp="1"/>
          </p:cNvSpPr>
          <p:nvPr>
            <p:ph idx="1"/>
          </p:nvPr>
        </p:nvSpPr>
        <p:spPr>
          <a:xfrm>
            <a:off x="1371600" y="1543051"/>
            <a:ext cx="9601200" cy="4886324"/>
          </a:xfrm>
        </p:spPr>
        <p:txBody>
          <a:bodyPr>
            <a:normAutofit lnSpcReduction="10000"/>
          </a:bodyPr>
          <a:lstStyle/>
          <a:p>
            <a:pPr lvl="0"/>
            <a:r>
              <a:rPr lang="az-Latn-AZ" dirty="0" smtClean="0"/>
              <a:t>Həbs üçün rəsmi əmr istisna olmaqla, heç bir əsası və izahatı olmayan qərar qanunsuz hesab edilə bilər</a:t>
            </a:r>
          </a:p>
          <a:p>
            <a:pPr lvl="1"/>
            <a:r>
              <a:rPr lang="az-Latn-AZ" dirty="0" smtClean="0"/>
              <a:t>Ali Məhkəmə ərizəçinin həbsi üçün hüquqi əsaslar məsələsi sahəsində təhlil aparmamışdır. Faktiki olaraq, onların davamlı həbsi yalnız qərarın </a:t>
            </a:r>
            <a:r>
              <a:rPr lang="en-GB" dirty="0" err="1" smtClean="0"/>
              <a:t>operativ</a:t>
            </a:r>
            <a:r>
              <a:rPr lang="en-GB" dirty="0" smtClean="0"/>
              <a:t> </a:t>
            </a:r>
            <a:r>
              <a:rPr lang="az-Latn-AZ" dirty="0" smtClean="0"/>
              <a:t>hissəsində göstərilmişdir və onların həbsinə dair səbəblər göstərilməmişdir. Bundan əlavə, məhkəmə ərizəçilərin hansı müddət ərzində həbsdə olacaqları haqqında məlumat verməmişdir...şəxsin həbsi barəsində qərar vermək hüququna malik olan məhkəmə, vəziyyətin nə qədər qeyri-adi olmasından asılı olmayaraq, həmçinin, həbsin əsasları haqqında məliumat vermək hüququna malikdir.  Bu, həbsin müstəsna hal olması və heç kəsin qanunsuz saxlanılmaması prinsipindən irəli gəlir.</a:t>
            </a:r>
            <a:r>
              <a:rPr lang="en-GB" dirty="0" smtClean="0"/>
              <a:t>… </a:t>
            </a:r>
            <a:r>
              <a:rPr lang="az-Latn-AZ" dirty="0" smtClean="0"/>
              <a:t>Ali Məhkəmənin qəraraında ərizəçinin həbsi ilə bağlı heç bir əsasın olmaması halında</a:t>
            </a:r>
            <a:r>
              <a:rPr lang="en-GB" dirty="0" smtClean="0"/>
              <a:t>…, </a:t>
            </a:r>
            <a:r>
              <a:rPr lang="az-Latn-AZ" dirty="0" smtClean="0"/>
              <a:t>5-ci Maddənin 1-ci bəndində əsaslı surətdə göstərilən hansı səbəblərin tətbiq edildiyini yoxlamaq qeyri-mümkündür. </a:t>
            </a:r>
            <a:r>
              <a:rPr lang="en-GB" dirty="0" smtClean="0"/>
              <a:t>(</a:t>
            </a:r>
            <a:r>
              <a:rPr lang="en-GB" u="sng" dirty="0" err="1">
                <a:hlinkClick r:id="rId2"/>
              </a:rPr>
              <a:t>Levinta</a:t>
            </a:r>
            <a:r>
              <a:rPr lang="en-GB" u="sng" dirty="0">
                <a:hlinkClick r:id="rId2"/>
              </a:rPr>
              <a:t> </a:t>
            </a:r>
            <a:r>
              <a:rPr lang="az-Latn-AZ" u="sng" dirty="0" smtClean="0">
                <a:hlinkClick r:id="rId2"/>
              </a:rPr>
              <a:t>Moldovaya qarşı</a:t>
            </a:r>
            <a:r>
              <a:rPr lang="en-GB" u="sng" dirty="0" smtClean="0">
                <a:hlinkClick r:id="rId2"/>
              </a:rPr>
              <a:t> </a:t>
            </a:r>
            <a:r>
              <a:rPr lang="en-GB" u="sng" dirty="0">
                <a:hlinkClick r:id="rId2"/>
              </a:rPr>
              <a:t>(2)</a:t>
            </a:r>
            <a:r>
              <a:rPr lang="en-GB" dirty="0"/>
              <a:t>, § </a:t>
            </a:r>
            <a:r>
              <a:rPr lang="en-GB" dirty="0" smtClean="0"/>
              <a:t>32-34</a:t>
            </a:r>
            <a:r>
              <a:rPr lang="az-Latn-AZ" dirty="0" smtClean="0"/>
              <a:t>)</a:t>
            </a:r>
            <a:endParaRPr lang="en-GB" dirty="0"/>
          </a:p>
        </p:txBody>
      </p:sp>
    </p:spTree>
    <p:extLst>
      <p:ext uri="{BB962C8B-B14F-4D97-AF65-F5344CB8AC3E}">
        <p14:creationId xmlns:p14="http://schemas.microsoft.com/office/powerpoint/2010/main" xmlns="" val="37396465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Məhkəmə qərarı</a:t>
            </a:r>
            <a:endParaRPr lang="en-GB" dirty="0"/>
          </a:p>
        </p:txBody>
      </p:sp>
      <p:sp>
        <p:nvSpPr>
          <p:cNvPr id="3" name="Content Placeholder 2"/>
          <p:cNvSpPr>
            <a:spLocks noGrp="1"/>
          </p:cNvSpPr>
          <p:nvPr>
            <p:ph idx="1"/>
          </p:nvPr>
        </p:nvSpPr>
        <p:spPr>
          <a:xfrm>
            <a:off x="1371600" y="1471613"/>
            <a:ext cx="9601200" cy="5100637"/>
          </a:xfrm>
        </p:spPr>
        <p:txBody>
          <a:bodyPr>
            <a:normAutofit fontScale="92500" lnSpcReduction="20000"/>
          </a:bodyPr>
          <a:lstStyle/>
          <a:p>
            <a:pPr lvl="0"/>
            <a:r>
              <a:rPr lang="az-Latn-AZ" dirty="0" smtClean="0"/>
              <a:t>Bu tələb</a:t>
            </a:r>
            <a:r>
              <a:rPr lang="az-Latn-AZ" dirty="0"/>
              <a:t>, </a:t>
            </a:r>
            <a:r>
              <a:rPr lang="az-Latn-AZ" dirty="0" smtClean="0"/>
              <a:t>şəxsi həbs etmək üçün hüquqi haqqı olan orqan tərəfindən verilən fərdiləşdirilmiş </a:t>
            </a:r>
            <a:r>
              <a:rPr lang="az-Latn-AZ" dirty="0"/>
              <a:t>yazılı </a:t>
            </a:r>
            <a:r>
              <a:rPr lang="az-Latn-AZ" dirty="0" smtClean="0"/>
              <a:t>sərəncamın olmasını nəzərdə tutur. Bu mənada, qərarın ləğv edilməsi və fundamental olmayan bəzi xətalar həbsin qanuniliyinə təsir edə bilməz.</a:t>
            </a:r>
          </a:p>
          <a:p>
            <a:pPr lvl="1"/>
            <a:r>
              <a:rPr lang="de-DE" dirty="0" err="1"/>
              <a:t>Məhkəmə</a:t>
            </a:r>
            <a:r>
              <a:rPr lang="de-DE" dirty="0"/>
              <a:t> </a:t>
            </a:r>
            <a:r>
              <a:rPr lang="de-DE" dirty="0" err="1"/>
              <a:t>qərarına</a:t>
            </a:r>
            <a:r>
              <a:rPr lang="de-DE" dirty="0"/>
              <a:t> </a:t>
            </a:r>
            <a:r>
              <a:rPr lang="de-DE" dirty="0" err="1"/>
              <a:t>əsaslanan</a:t>
            </a:r>
            <a:r>
              <a:rPr lang="de-DE" dirty="0"/>
              <a:t> </a:t>
            </a:r>
            <a:r>
              <a:rPr lang="de-DE" dirty="0" err="1"/>
              <a:t>həbs</a:t>
            </a:r>
            <a:r>
              <a:rPr lang="de-DE" dirty="0"/>
              <a:t> </a:t>
            </a:r>
            <a:r>
              <a:rPr lang="de-DE" dirty="0" err="1"/>
              <a:t>mahiyyət</a:t>
            </a:r>
            <a:r>
              <a:rPr lang="de-DE" dirty="0"/>
              <a:t> </a:t>
            </a:r>
            <a:r>
              <a:rPr lang="de-DE" dirty="0" err="1"/>
              <a:t>etibarilə</a:t>
            </a:r>
            <a:r>
              <a:rPr lang="de-DE" dirty="0"/>
              <a:t> "</a:t>
            </a:r>
            <a:r>
              <a:rPr lang="de-DE" dirty="0" err="1"/>
              <a:t>qanuni"dir</a:t>
            </a:r>
            <a:r>
              <a:rPr lang="de-DE" dirty="0"/>
              <a:t>. </a:t>
            </a:r>
            <a:r>
              <a:rPr lang="de-DE" dirty="0" err="1"/>
              <a:t>Sonradan</a:t>
            </a:r>
            <a:r>
              <a:rPr lang="de-DE" dirty="0"/>
              <a:t> </a:t>
            </a:r>
            <a:r>
              <a:rPr lang="de-DE" dirty="0" err="1"/>
              <a:t>daha</a:t>
            </a:r>
            <a:r>
              <a:rPr lang="de-DE" dirty="0"/>
              <a:t> </a:t>
            </a:r>
            <a:r>
              <a:rPr lang="de-DE" dirty="0" err="1"/>
              <a:t>yüksək</a:t>
            </a:r>
            <a:r>
              <a:rPr lang="de-DE" dirty="0"/>
              <a:t> </a:t>
            </a:r>
            <a:r>
              <a:rPr lang="de-DE" dirty="0" err="1"/>
              <a:t>instansiya</a:t>
            </a:r>
            <a:r>
              <a:rPr lang="de-DE" dirty="0"/>
              <a:t> </a:t>
            </a:r>
            <a:r>
              <a:rPr lang="de-DE" dirty="0" err="1"/>
              <a:t>məhkəməsi</a:t>
            </a:r>
            <a:r>
              <a:rPr lang="de-DE" dirty="0"/>
              <a:t> </a:t>
            </a:r>
            <a:r>
              <a:rPr lang="de-DE" dirty="0" err="1"/>
              <a:t>tərəfindən</a:t>
            </a:r>
            <a:r>
              <a:rPr lang="de-DE" dirty="0"/>
              <a:t> </a:t>
            </a:r>
            <a:r>
              <a:rPr lang="de-DE" dirty="0" err="1"/>
              <a:t>qeyri-qanuni</a:t>
            </a:r>
            <a:r>
              <a:rPr lang="de-DE" dirty="0"/>
              <a:t> </a:t>
            </a:r>
            <a:r>
              <a:rPr lang="de-DE" dirty="0" err="1"/>
              <a:t>hesab</a:t>
            </a:r>
            <a:r>
              <a:rPr lang="de-DE" dirty="0"/>
              <a:t> </a:t>
            </a:r>
            <a:r>
              <a:rPr lang="de-DE" dirty="0" err="1"/>
              <a:t>edilən</a:t>
            </a:r>
            <a:r>
              <a:rPr lang="de-DE" dirty="0"/>
              <a:t> </a:t>
            </a:r>
            <a:r>
              <a:rPr lang="de-DE" dirty="0" err="1"/>
              <a:t>qərara</a:t>
            </a:r>
            <a:r>
              <a:rPr lang="de-DE" dirty="0"/>
              <a:t> </a:t>
            </a:r>
            <a:r>
              <a:rPr lang="de-DE" dirty="0" err="1"/>
              <a:t>əsaslanan</a:t>
            </a:r>
            <a:r>
              <a:rPr lang="de-DE" dirty="0"/>
              <a:t> </a:t>
            </a:r>
            <a:r>
              <a:rPr lang="de-DE" dirty="0" err="1"/>
              <a:t>həbs</a:t>
            </a:r>
            <a:r>
              <a:rPr lang="de-DE" dirty="0"/>
              <a:t> </a:t>
            </a:r>
            <a:r>
              <a:rPr lang="de-DE" dirty="0" err="1"/>
              <a:t>milli</a:t>
            </a:r>
            <a:r>
              <a:rPr lang="de-DE" dirty="0"/>
              <a:t> </a:t>
            </a:r>
            <a:r>
              <a:rPr lang="de-DE" dirty="0" err="1"/>
              <a:t>qanunvericiliyə</a:t>
            </a:r>
            <a:r>
              <a:rPr lang="de-DE" dirty="0"/>
              <a:t> </a:t>
            </a:r>
            <a:r>
              <a:rPr lang="de-DE" dirty="0" err="1"/>
              <a:t>əsasən</a:t>
            </a:r>
            <a:r>
              <a:rPr lang="de-DE" dirty="0"/>
              <a:t> </a:t>
            </a:r>
            <a:r>
              <a:rPr lang="de-DE" dirty="0" err="1"/>
              <a:t>qanuni</a:t>
            </a:r>
            <a:r>
              <a:rPr lang="de-DE" dirty="0"/>
              <a:t> </a:t>
            </a:r>
            <a:r>
              <a:rPr lang="de-DE" dirty="0" err="1"/>
              <a:t>ola</a:t>
            </a:r>
            <a:r>
              <a:rPr lang="de-DE" dirty="0"/>
              <a:t> </a:t>
            </a:r>
            <a:r>
              <a:rPr lang="de-DE" dirty="0" err="1"/>
              <a:t>bilər</a:t>
            </a:r>
            <a:r>
              <a:rPr lang="de-DE" dirty="0"/>
              <a:t> (</a:t>
            </a:r>
            <a:r>
              <a:rPr lang="de-DE" sz="2500" i="1" u="sng" dirty="0" err="1">
                <a:solidFill>
                  <a:schemeClr val="accent1">
                    <a:lumMod val="75000"/>
                  </a:schemeClr>
                </a:solidFill>
              </a:rPr>
              <a:t>Bozano</a:t>
            </a:r>
            <a:r>
              <a:rPr lang="de-DE" sz="2500" i="1" u="sng" dirty="0">
                <a:solidFill>
                  <a:schemeClr val="accent1">
                    <a:lumMod val="75000"/>
                  </a:schemeClr>
                </a:solidFill>
              </a:rPr>
              <a:t> </a:t>
            </a:r>
            <a:r>
              <a:rPr lang="de-DE" sz="2500" i="1" u="sng" dirty="0" err="1">
                <a:solidFill>
                  <a:schemeClr val="accent1">
                    <a:lumMod val="75000"/>
                  </a:schemeClr>
                </a:solidFill>
              </a:rPr>
              <a:t>Fransaya</a:t>
            </a:r>
            <a:r>
              <a:rPr lang="de-DE" sz="2500" i="1" u="sng" dirty="0">
                <a:solidFill>
                  <a:schemeClr val="accent1">
                    <a:lumMod val="75000"/>
                  </a:schemeClr>
                </a:solidFill>
              </a:rPr>
              <a:t> </a:t>
            </a:r>
            <a:r>
              <a:rPr lang="de-DE" sz="2500" i="1" u="sng" dirty="0" err="1">
                <a:solidFill>
                  <a:schemeClr val="accent1">
                    <a:lumMod val="75000"/>
                  </a:schemeClr>
                </a:solidFill>
              </a:rPr>
              <a:t>qarşı</a:t>
            </a:r>
            <a:r>
              <a:rPr lang="de-DE" dirty="0"/>
              <a:t>, § 55). </a:t>
            </a:r>
            <a:r>
              <a:rPr lang="de-DE" dirty="0" err="1" smtClean="0"/>
              <a:t>Beləliklə</a:t>
            </a:r>
            <a:r>
              <a:rPr lang="de-DE" dirty="0"/>
              <a:t>, </a:t>
            </a:r>
            <a:r>
              <a:rPr lang="de-DE" dirty="0" err="1"/>
              <a:t>həbs</a:t>
            </a:r>
            <a:r>
              <a:rPr lang="de-DE" dirty="0"/>
              <a:t> </a:t>
            </a:r>
            <a:r>
              <a:rPr lang="de-DE" dirty="0" err="1"/>
              <a:t>qərarındakı</a:t>
            </a:r>
            <a:r>
              <a:rPr lang="de-DE" dirty="0"/>
              <a:t> </a:t>
            </a:r>
            <a:r>
              <a:rPr lang="de-DE" dirty="0" err="1"/>
              <a:t>xətalar</a:t>
            </a:r>
            <a:r>
              <a:rPr lang="de-DE" dirty="0"/>
              <a:t> </a:t>
            </a:r>
            <a:r>
              <a:rPr lang="de-DE" dirty="0" err="1"/>
              <a:t>belə</a:t>
            </a:r>
            <a:r>
              <a:rPr lang="de-DE" dirty="0"/>
              <a:t> </a:t>
            </a:r>
            <a:r>
              <a:rPr lang="de-DE" dirty="0" err="1"/>
              <a:t>hər</a:t>
            </a:r>
            <a:r>
              <a:rPr lang="de-DE" dirty="0"/>
              <a:t> </a:t>
            </a:r>
            <a:r>
              <a:rPr lang="de-DE" dirty="0" err="1"/>
              <a:t>zaman</a:t>
            </a:r>
            <a:r>
              <a:rPr lang="de-DE" dirty="0"/>
              <a:t> </a:t>
            </a:r>
            <a:r>
              <a:rPr lang="de-DE" dirty="0" err="1"/>
              <a:t>həbs</a:t>
            </a:r>
            <a:r>
              <a:rPr lang="de-DE" dirty="0"/>
              <a:t> </a:t>
            </a:r>
            <a:r>
              <a:rPr lang="de-DE" dirty="0" err="1"/>
              <a:t>müddətinin</a:t>
            </a:r>
            <a:r>
              <a:rPr lang="de-DE" dirty="0"/>
              <a:t> 5-ci </a:t>
            </a:r>
            <a:r>
              <a:rPr lang="de-DE" dirty="0" err="1"/>
              <a:t>maddənin</a:t>
            </a:r>
            <a:r>
              <a:rPr lang="de-DE" dirty="0"/>
              <a:t> 1-ci </a:t>
            </a:r>
            <a:r>
              <a:rPr lang="de-DE" dirty="0" err="1"/>
              <a:t>bəndi</a:t>
            </a:r>
            <a:r>
              <a:rPr lang="de-DE" dirty="0"/>
              <a:t> </a:t>
            </a:r>
            <a:r>
              <a:rPr lang="de-DE" dirty="0" err="1"/>
              <a:t>çərçivəsində</a:t>
            </a:r>
            <a:r>
              <a:rPr lang="de-DE" dirty="0"/>
              <a:t> </a:t>
            </a:r>
            <a:r>
              <a:rPr lang="de-DE" dirty="0" err="1"/>
              <a:t>qeyri-qanuni</a:t>
            </a:r>
            <a:r>
              <a:rPr lang="de-DE" dirty="0"/>
              <a:t> </a:t>
            </a:r>
            <a:r>
              <a:rPr lang="de-DE" dirty="0" err="1"/>
              <a:t>hesab</a:t>
            </a:r>
            <a:r>
              <a:rPr lang="de-DE" dirty="0"/>
              <a:t> </a:t>
            </a:r>
            <a:r>
              <a:rPr lang="de-DE" dirty="0" err="1"/>
              <a:t>edilməsinə</a:t>
            </a:r>
            <a:r>
              <a:rPr lang="de-DE" dirty="0"/>
              <a:t> </a:t>
            </a:r>
            <a:r>
              <a:rPr lang="de-DE" dirty="0" err="1"/>
              <a:t>rəvac</a:t>
            </a:r>
            <a:r>
              <a:rPr lang="de-DE" dirty="0"/>
              <a:t> </a:t>
            </a:r>
            <a:r>
              <a:rPr lang="de-DE" dirty="0" err="1"/>
              <a:t>vermir</a:t>
            </a:r>
            <a:r>
              <a:rPr lang="de-DE" dirty="0"/>
              <a:t> (</a:t>
            </a:r>
            <a:r>
              <a:rPr lang="de-DE" i="1" dirty="0" err="1">
                <a:solidFill>
                  <a:schemeClr val="accent1">
                    <a:lumMod val="75000"/>
                  </a:schemeClr>
                </a:solidFill>
              </a:rPr>
              <a:t>Yefimenko</a:t>
            </a:r>
            <a:r>
              <a:rPr lang="de-DE" i="1" dirty="0">
                <a:solidFill>
                  <a:schemeClr val="accent1">
                    <a:lumMod val="75000"/>
                  </a:schemeClr>
                </a:solidFill>
              </a:rPr>
              <a:t> </a:t>
            </a:r>
            <a:r>
              <a:rPr lang="de-DE" i="1" dirty="0" err="1">
                <a:solidFill>
                  <a:schemeClr val="accent1">
                    <a:lumMod val="75000"/>
                  </a:schemeClr>
                </a:solidFill>
              </a:rPr>
              <a:t>Rusiyaya</a:t>
            </a:r>
            <a:r>
              <a:rPr lang="de-DE" i="1" dirty="0">
                <a:solidFill>
                  <a:schemeClr val="accent1">
                    <a:lumMod val="75000"/>
                  </a:schemeClr>
                </a:solidFill>
              </a:rPr>
              <a:t> </a:t>
            </a:r>
            <a:r>
              <a:rPr lang="de-DE" i="1" dirty="0" err="1">
                <a:solidFill>
                  <a:schemeClr val="accent1">
                    <a:lumMod val="75000"/>
                  </a:schemeClr>
                </a:solidFill>
              </a:rPr>
              <a:t>qarşı</a:t>
            </a:r>
            <a:r>
              <a:rPr lang="de-DE" dirty="0"/>
              <a:t>, §§ 102-08; </a:t>
            </a:r>
            <a:r>
              <a:rPr lang="de-DE" i="1" dirty="0" err="1">
                <a:solidFill>
                  <a:schemeClr val="accent1">
                    <a:lumMod val="75000"/>
                  </a:schemeClr>
                </a:solidFill>
              </a:rPr>
              <a:t>Cesiusn</a:t>
            </a:r>
            <a:r>
              <a:rPr lang="de-DE" i="1" dirty="0">
                <a:solidFill>
                  <a:schemeClr val="accent1">
                    <a:lumMod val="75000"/>
                  </a:schemeClr>
                </a:solidFill>
              </a:rPr>
              <a:t> </a:t>
            </a:r>
            <a:r>
              <a:rPr lang="de-DE" i="1" dirty="0" err="1">
                <a:solidFill>
                  <a:schemeClr val="accent1">
                    <a:lumMod val="75000"/>
                  </a:schemeClr>
                </a:solidFill>
              </a:rPr>
              <a:t>Litvaya</a:t>
            </a:r>
            <a:r>
              <a:rPr lang="de-DE" i="1" dirty="0">
                <a:solidFill>
                  <a:schemeClr val="accent1">
                    <a:lumMod val="75000"/>
                  </a:schemeClr>
                </a:solidFill>
              </a:rPr>
              <a:t> </a:t>
            </a:r>
            <a:r>
              <a:rPr lang="de-DE" i="1" dirty="0" err="1">
                <a:solidFill>
                  <a:schemeClr val="accent1">
                    <a:lumMod val="75000"/>
                  </a:schemeClr>
                </a:solidFill>
              </a:rPr>
              <a:t>qarşı</a:t>
            </a:r>
            <a:r>
              <a:rPr lang="de-DE" dirty="0"/>
              <a:t>, § 68; </a:t>
            </a:r>
            <a:r>
              <a:rPr lang="de-DE" i="1" dirty="0" err="1">
                <a:solidFill>
                  <a:schemeClr val="accent1">
                    <a:lumMod val="75000"/>
                  </a:schemeClr>
                </a:solidFill>
              </a:rPr>
              <a:t>Benham</a:t>
            </a:r>
            <a:r>
              <a:rPr lang="de-DE" i="1" dirty="0">
                <a:solidFill>
                  <a:schemeClr val="accent1">
                    <a:lumMod val="75000"/>
                  </a:schemeClr>
                </a:solidFill>
              </a:rPr>
              <a:t> </a:t>
            </a:r>
            <a:r>
              <a:rPr lang="de-DE" i="1" dirty="0" err="1">
                <a:solidFill>
                  <a:schemeClr val="accent1">
                    <a:lumMod val="75000"/>
                  </a:schemeClr>
                </a:solidFill>
              </a:rPr>
              <a:t>Birləşmiş</a:t>
            </a:r>
            <a:r>
              <a:rPr lang="de-DE" i="1" dirty="0">
                <a:solidFill>
                  <a:schemeClr val="accent1">
                    <a:lumMod val="75000"/>
                  </a:schemeClr>
                </a:solidFill>
              </a:rPr>
              <a:t> </a:t>
            </a:r>
            <a:r>
              <a:rPr lang="de-DE" i="1" dirty="0" err="1">
                <a:solidFill>
                  <a:schemeClr val="accent1">
                    <a:lumMod val="75000"/>
                  </a:schemeClr>
                </a:solidFill>
              </a:rPr>
              <a:t>Krallığa</a:t>
            </a:r>
            <a:r>
              <a:rPr lang="de-DE" i="1" dirty="0">
                <a:solidFill>
                  <a:schemeClr val="accent1">
                    <a:lumMod val="75000"/>
                  </a:schemeClr>
                </a:solidFill>
              </a:rPr>
              <a:t> </a:t>
            </a:r>
            <a:r>
              <a:rPr lang="de-DE" i="1" dirty="0" err="1">
                <a:solidFill>
                  <a:schemeClr val="accent1">
                    <a:lumMod val="75000"/>
                  </a:schemeClr>
                </a:solidFill>
              </a:rPr>
              <a:t>qarşı</a:t>
            </a:r>
            <a:r>
              <a:rPr lang="de-DE" dirty="0"/>
              <a:t>, §§ 42-47). </a:t>
            </a:r>
            <a:endParaRPr lang="az-Latn-AZ" dirty="0" smtClean="0"/>
          </a:p>
          <a:p>
            <a:pPr lvl="0"/>
            <a:r>
              <a:rPr lang="az-Latn-AZ" dirty="0" smtClean="0"/>
              <a:t>Ancaq </a:t>
            </a:r>
            <a:r>
              <a:rPr lang="de-DE" dirty="0" err="1"/>
              <a:t>müvafiq</a:t>
            </a:r>
            <a:r>
              <a:rPr lang="de-DE" dirty="0"/>
              <a:t> </a:t>
            </a:r>
            <a:r>
              <a:rPr lang="az-Latn-AZ" dirty="0" smtClean="0"/>
              <a:t>məhkəmə istintaqı </a:t>
            </a:r>
            <a:r>
              <a:rPr lang="en-GB" i="1" dirty="0">
                <a:hlinkClick r:id="rId2"/>
              </a:rPr>
              <a:t>Lloyd and </a:t>
            </a:r>
            <a:r>
              <a:rPr lang="en-GB" i="1" dirty="0" err="1">
                <a:hlinkClick r:id="rId2"/>
              </a:rPr>
              <a:t>othersv</a:t>
            </a:r>
            <a:r>
              <a:rPr lang="en-GB" i="1" dirty="0">
                <a:hlinkClick r:id="rId2"/>
              </a:rPr>
              <a:t>. the United</a:t>
            </a:r>
            <a:r>
              <a:rPr lang="en-GB" i="1" dirty="0"/>
              <a:t> </a:t>
            </a:r>
            <a:r>
              <a:rPr lang="en-GB" i="1" dirty="0">
                <a:hlinkClick r:id="rId2"/>
              </a:rPr>
              <a:t>Kingdom</a:t>
            </a:r>
            <a:r>
              <a:rPr lang="en-GB" dirty="0"/>
              <a:t>, §§ 108 and 116)</a:t>
            </a:r>
            <a:r>
              <a:rPr lang="az-Latn-AZ" dirty="0" smtClean="0"/>
              <a:t>, çağırışın olmaması </a:t>
            </a:r>
            <a:r>
              <a:rPr lang="en-GB" dirty="0" smtClean="0"/>
              <a:t>(</a:t>
            </a:r>
            <a:r>
              <a:rPr lang="de-DE" i="1" dirty="0" err="1">
                <a:solidFill>
                  <a:schemeClr val="accent1">
                    <a:lumMod val="75000"/>
                  </a:schemeClr>
                </a:solidFill>
              </a:rPr>
              <a:t>Xudoyorov</a:t>
            </a:r>
            <a:r>
              <a:rPr lang="de-DE" i="1" dirty="0">
                <a:solidFill>
                  <a:schemeClr val="accent1">
                    <a:lumMod val="75000"/>
                  </a:schemeClr>
                </a:solidFill>
              </a:rPr>
              <a:t> </a:t>
            </a:r>
            <a:r>
              <a:rPr lang="de-DE" i="1" dirty="0" err="1">
                <a:solidFill>
                  <a:schemeClr val="accent1">
                    <a:lumMod val="75000"/>
                  </a:schemeClr>
                </a:solidFill>
              </a:rPr>
              <a:t>Rusiyaya</a:t>
            </a:r>
            <a:r>
              <a:rPr lang="de-DE" i="1" dirty="0">
                <a:solidFill>
                  <a:schemeClr val="accent1">
                    <a:lumMod val="75000"/>
                  </a:schemeClr>
                </a:solidFill>
              </a:rPr>
              <a:t> </a:t>
            </a:r>
            <a:r>
              <a:rPr lang="de-DE" i="1" dirty="0" err="1">
                <a:solidFill>
                  <a:schemeClr val="accent1">
                    <a:lumMod val="75000"/>
                  </a:schemeClr>
                </a:solidFill>
              </a:rPr>
              <a:t>qarşı</a:t>
            </a:r>
            <a:r>
              <a:rPr lang="de-DE" i="1" dirty="0">
                <a:solidFill>
                  <a:schemeClr val="accent1">
                    <a:lumMod val="75000"/>
                  </a:schemeClr>
                </a:solidFill>
              </a:rPr>
              <a:t>, </a:t>
            </a:r>
            <a:r>
              <a:rPr lang="en-GB" dirty="0" smtClean="0"/>
              <a:t>§ 129)</a:t>
            </a:r>
            <a:r>
              <a:rPr lang="az-Latn-AZ" dirty="0" smtClean="0"/>
              <a:t> və s. kimi qanunpozuntuları olan hallar ola bilər ki, bunlar da müvafiq məhkəmə qərarının olmadığı hallardır.  Hər bir halda, qərar verilən zaman qanunun müddəalarının pozulması onun olmaması deməkdir. </a:t>
            </a:r>
          </a:p>
        </p:txBody>
      </p:sp>
    </p:spTree>
    <p:extLst>
      <p:ext uri="{BB962C8B-B14F-4D97-AF65-F5344CB8AC3E}">
        <p14:creationId xmlns:p14="http://schemas.microsoft.com/office/powerpoint/2010/main" xmlns="" val="33578239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Qanuniliyin tələbinə uyğun qərarlaın əsaslandırılması</a:t>
            </a:r>
            <a:endParaRPr lang="en-GB" dirty="0"/>
          </a:p>
        </p:txBody>
      </p:sp>
      <p:sp>
        <p:nvSpPr>
          <p:cNvPr id="3" name="Content Placeholder 2"/>
          <p:cNvSpPr>
            <a:spLocks noGrp="1"/>
          </p:cNvSpPr>
          <p:nvPr>
            <p:ph idx="1"/>
          </p:nvPr>
        </p:nvSpPr>
        <p:spPr/>
        <p:txBody>
          <a:bodyPr>
            <a:normAutofit/>
          </a:bodyPr>
          <a:lstStyle/>
          <a:p>
            <a:pPr lvl="0"/>
            <a:r>
              <a:rPr lang="az-Latn-AZ" dirty="0" smtClean="0"/>
              <a:t>Əsaslandırılmış qərar Konvensiyanın 5-ci Maddəsinin 3-cü bəndinə əsasən təminatdır və 5-ci Maddənin 1-ci bəndində (c) göstərilən mümkün səbəbə istinad edir (həbsdə saxlanılma). Yalnız bəzən əsaslı qərarın olması tələbinə, qanunilik prinsipi ilə əlaqəsi olmadığı hallarda da, 5-ci Maddənin 1-ci bəndi çərçivəsində riayət edilir </a:t>
            </a:r>
          </a:p>
        </p:txBody>
      </p:sp>
    </p:spTree>
    <p:extLst>
      <p:ext uri="{BB962C8B-B14F-4D97-AF65-F5344CB8AC3E}">
        <p14:creationId xmlns:p14="http://schemas.microsoft.com/office/powerpoint/2010/main" xmlns="" val="146303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Qanuniliyin tələbinə uyğun qərarlaın əsaslandırılması</a:t>
            </a:r>
            <a:endParaRPr lang="en-GB" dirty="0"/>
          </a:p>
        </p:txBody>
      </p:sp>
      <p:sp>
        <p:nvSpPr>
          <p:cNvPr id="3" name="Content Placeholder 2"/>
          <p:cNvSpPr>
            <a:spLocks noGrp="1"/>
          </p:cNvSpPr>
          <p:nvPr>
            <p:ph idx="1"/>
          </p:nvPr>
        </p:nvSpPr>
        <p:spPr>
          <a:xfrm>
            <a:off x="1371600" y="1900239"/>
            <a:ext cx="9601200" cy="4814886"/>
          </a:xfrm>
        </p:spPr>
        <p:txBody>
          <a:bodyPr>
            <a:normAutofit fontScale="85000" lnSpcReduction="10000"/>
          </a:bodyPr>
          <a:lstStyle/>
          <a:p>
            <a:pPr marL="0" lvl="0" indent="0">
              <a:buNone/>
            </a:pPr>
            <a:r>
              <a:rPr lang="az-Latn-AZ" dirty="0" smtClean="0"/>
              <a:t>Bu tələbə uyğun, məhkəmə aşağıdakı hallara riayət edir</a:t>
            </a:r>
            <a:r>
              <a:rPr lang="en-GB" dirty="0" smtClean="0"/>
              <a:t>: </a:t>
            </a:r>
            <a:endParaRPr lang="en-GB" dirty="0"/>
          </a:p>
          <a:p>
            <a:pPr lvl="0"/>
            <a:r>
              <a:rPr lang="az-Latn-AZ" dirty="0" smtClean="0"/>
              <a:t>Heç bir səbəbin olmaması</a:t>
            </a:r>
            <a:endParaRPr lang="en-GB" dirty="0"/>
          </a:p>
          <a:p>
            <a:pPr lvl="1"/>
            <a:r>
              <a:rPr lang="en-GB" i="1" dirty="0"/>
              <a:t>… </a:t>
            </a:r>
            <a:r>
              <a:rPr lang="de-DE" i="1" dirty="0" err="1"/>
              <a:t>məhkəmə</a:t>
            </a:r>
            <a:r>
              <a:rPr lang="de-DE" i="1" dirty="0"/>
              <a:t> </a:t>
            </a:r>
            <a:r>
              <a:rPr lang="de-DE" i="1" dirty="0" err="1"/>
              <a:t>orqanlarının</a:t>
            </a:r>
            <a:r>
              <a:rPr lang="de-DE" i="1" dirty="0"/>
              <a:t> </a:t>
            </a:r>
            <a:r>
              <a:rPr lang="de-DE" i="1" dirty="0" err="1"/>
              <a:t>uzunmüddətli</a:t>
            </a:r>
            <a:r>
              <a:rPr lang="de-DE" i="1" dirty="0"/>
              <a:t> </a:t>
            </a:r>
            <a:r>
              <a:rPr lang="de-DE" i="1" dirty="0" err="1"/>
              <a:t>həbsə</a:t>
            </a:r>
            <a:r>
              <a:rPr lang="de-DE" i="1" dirty="0"/>
              <a:t> </a:t>
            </a:r>
            <a:r>
              <a:rPr lang="de-DE" i="1" dirty="0" err="1"/>
              <a:t>icazə</a:t>
            </a:r>
            <a:r>
              <a:rPr lang="de-DE" i="1" dirty="0"/>
              <a:t> </a:t>
            </a:r>
            <a:r>
              <a:rPr lang="de-DE" i="1" dirty="0" err="1"/>
              <a:t>verən</a:t>
            </a:r>
            <a:r>
              <a:rPr lang="de-DE" i="1" dirty="0"/>
              <a:t> </a:t>
            </a:r>
            <a:r>
              <a:rPr lang="de-DE" i="1" dirty="0" err="1"/>
              <a:t>qərarlarında</a:t>
            </a:r>
            <a:r>
              <a:rPr lang="de-DE" i="1" dirty="0"/>
              <a:t> </a:t>
            </a:r>
            <a:r>
              <a:rPr lang="de-DE" i="1" dirty="0" err="1"/>
              <a:t>hər</a:t>
            </a:r>
            <a:r>
              <a:rPr lang="de-DE" i="1" dirty="0"/>
              <a:t> </a:t>
            </a:r>
            <a:r>
              <a:rPr lang="de-DE" i="1" dirty="0" err="1"/>
              <a:t>hansı</a:t>
            </a:r>
            <a:r>
              <a:rPr lang="de-DE" i="1" dirty="0"/>
              <a:t> </a:t>
            </a:r>
            <a:r>
              <a:rPr lang="de-DE" i="1" dirty="0" err="1"/>
              <a:t>əsasın</a:t>
            </a:r>
            <a:r>
              <a:rPr lang="de-DE" i="1" dirty="0"/>
              <a:t> </a:t>
            </a:r>
            <a:r>
              <a:rPr lang="de-DE" i="1" dirty="0" err="1"/>
              <a:t>göstərilməməsi</a:t>
            </a:r>
            <a:r>
              <a:rPr lang="de-DE" i="1" dirty="0"/>
              <a:t> 5-ci </a:t>
            </a:r>
            <a:r>
              <a:rPr lang="de-DE" i="1" dirty="0" err="1"/>
              <a:t>maddənin</a:t>
            </a:r>
            <a:r>
              <a:rPr lang="de-DE" i="1" dirty="0"/>
              <a:t> 1-ci </a:t>
            </a:r>
            <a:r>
              <a:rPr lang="de-DE" i="1" dirty="0" err="1"/>
              <a:t>bəndində</a:t>
            </a:r>
            <a:r>
              <a:rPr lang="de-DE" i="1" dirty="0"/>
              <a:t> </a:t>
            </a:r>
            <a:r>
              <a:rPr lang="de-DE" i="1" dirty="0" err="1"/>
              <a:t>müəyyən</a:t>
            </a:r>
            <a:r>
              <a:rPr lang="de-DE" i="1" dirty="0"/>
              <a:t> </a:t>
            </a:r>
            <a:r>
              <a:rPr lang="de-DE" i="1" dirty="0" err="1"/>
              <a:t>edilən</a:t>
            </a:r>
            <a:r>
              <a:rPr lang="de-DE" i="1" dirty="0"/>
              <a:t> </a:t>
            </a:r>
            <a:r>
              <a:rPr lang="de-DE" i="1" dirty="0" err="1"/>
              <a:t>əsassızlıqdan</a:t>
            </a:r>
            <a:r>
              <a:rPr lang="de-DE" i="1" dirty="0"/>
              <a:t> </a:t>
            </a:r>
            <a:r>
              <a:rPr lang="de-DE" i="1" dirty="0" err="1"/>
              <a:t>müdafiə</a:t>
            </a:r>
            <a:r>
              <a:rPr lang="de-DE" i="1" dirty="0"/>
              <a:t> </a:t>
            </a:r>
            <a:r>
              <a:rPr lang="de-DE" i="1" dirty="0" err="1"/>
              <a:t>prinsipinə</a:t>
            </a:r>
            <a:r>
              <a:rPr lang="de-DE" i="1" dirty="0"/>
              <a:t> </a:t>
            </a:r>
            <a:r>
              <a:rPr lang="de-DE" i="1" dirty="0" err="1"/>
              <a:t>zidd</a:t>
            </a:r>
            <a:r>
              <a:rPr lang="de-DE" i="1" dirty="0"/>
              <a:t> </a:t>
            </a:r>
            <a:r>
              <a:rPr lang="de-DE" i="1" dirty="0" err="1"/>
              <a:t>ola</a:t>
            </a:r>
            <a:r>
              <a:rPr lang="de-DE" i="1" dirty="0"/>
              <a:t> </a:t>
            </a:r>
            <a:r>
              <a:rPr lang="de-DE" i="1" dirty="0" err="1"/>
              <a:t>bilər</a:t>
            </a:r>
            <a:r>
              <a:rPr lang="de-DE" i="1" dirty="0"/>
              <a:t> (</a:t>
            </a:r>
            <a:r>
              <a:rPr lang="de-DE" i="1" dirty="0" err="1">
                <a:solidFill>
                  <a:schemeClr val="accent1">
                    <a:lumMod val="75000"/>
                  </a:schemeClr>
                </a:solidFill>
              </a:rPr>
              <a:t>Staşaitis</a:t>
            </a:r>
            <a:r>
              <a:rPr lang="de-DE" i="1" dirty="0">
                <a:solidFill>
                  <a:schemeClr val="accent1">
                    <a:lumMod val="75000"/>
                  </a:schemeClr>
                </a:solidFill>
              </a:rPr>
              <a:t> </a:t>
            </a:r>
            <a:r>
              <a:rPr lang="de-DE" i="1" dirty="0" err="1">
                <a:solidFill>
                  <a:schemeClr val="accent1">
                    <a:lumMod val="75000"/>
                  </a:schemeClr>
                </a:solidFill>
              </a:rPr>
              <a:t>Litvaya</a:t>
            </a:r>
            <a:r>
              <a:rPr lang="de-DE" i="1" dirty="0">
                <a:solidFill>
                  <a:schemeClr val="accent1">
                    <a:lumMod val="75000"/>
                  </a:schemeClr>
                </a:solidFill>
              </a:rPr>
              <a:t> </a:t>
            </a:r>
            <a:r>
              <a:rPr lang="de-DE" i="1" dirty="0" err="1">
                <a:solidFill>
                  <a:schemeClr val="accent1">
                    <a:lumMod val="75000"/>
                  </a:schemeClr>
                </a:solidFill>
              </a:rPr>
              <a:t>qarşı</a:t>
            </a:r>
            <a:r>
              <a:rPr lang="de-DE" i="1" dirty="0"/>
              <a:t>, §§ 66-67)</a:t>
            </a:r>
            <a:endParaRPr lang="az-Latn-AZ" i="1" dirty="0" smtClean="0"/>
          </a:p>
          <a:p>
            <a:pPr lvl="0"/>
            <a:r>
              <a:rPr lang="az-Latn-AZ" dirty="0" smtClean="0"/>
              <a:t>Milli qanunavericilikdən sadə bir sitat gətirməklə, yığcam və steriotip səbəblər</a:t>
            </a:r>
            <a:endParaRPr lang="en-GB" dirty="0" smtClean="0"/>
          </a:p>
          <a:p>
            <a:pPr lvl="1"/>
            <a:r>
              <a:rPr lang="en-GB" i="1" dirty="0" smtClean="0"/>
              <a:t>… </a:t>
            </a:r>
            <a:r>
              <a:rPr lang="de-DE" i="1" dirty="0" err="1"/>
              <a:t>həddən</a:t>
            </a:r>
            <a:r>
              <a:rPr lang="de-DE" i="1" dirty="0"/>
              <a:t> </a:t>
            </a:r>
            <a:r>
              <a:rPr lang="de-DE" i="1" dirty="0" err="1"/>
              <a:t>artıq</a:t>
            </a:r>
            <a:r>
              <a:rPr lang="de-DE" i="1" dirty="0"/>
              <a:t> </a:t>
            </a:r>
            <a:r>
              <a:rPr lang="de-DE" i="1" dirty="0" err="1"/>
              <a:t>yığcam</a:t>
            </a:r>
            <a:r>
              <a:rPr lang="de-DE" i="1" dirty="0"/>
              <a:t> </a:t>
            </a:r>
            <a:r>
              <a:rPr lang="de-DE" i="1" dirty="0" err="1"/>
              <a:t>olan</a:t>
            </a:r>
            <a:r>
              <a:rPr lang="de-DE" i="1" dirty="0"/>
              <a:t>, </a:t>
            </a:r>
            <a:r>
              <a:rPr lang="de-DE" i="1" dirty="0" err="1"/>
              <a:t>həbsə</a:t>
            </a:r>
            <a:r>
              <a:rPr lang="de-DE" i="1" dirty="0"/>
              <a:t> </a:t>
            </a:r>
            <a:r>
              <a:rPr lang="de-DE" i="1" dirty="0" err="1"/>
              <a:t>icazə</a:t>
            </a:r>
            <a:r>
              <a:rPr lang="de-DE" i="1" dirty="0"/>
              <a:t> </a:t>
            </a:r>
            <a:r>
              <a:rPr lang="de-DE" i="1" dirty="0" err="1"/>
              <a:t>verən</a:t>
            </a:r>
            <a:r>
              <a:rPr lang="de-DE" i="1" dirty="0"/>
              <a:t> </a:t>
            </a:r>
            <a:r>
              <a:rPr lang="de-DE" i="1" dirty="0" err="1"/>
              <a:t>hər</a:t>
            </a:r>
            <a:r>
              <a:rPr lang="de-DE" i="1" dirty="0"/>
              <a:t> </a:t>
            </a:r>
            <a:r>
              <a:rPr lang="de-DE" i="1" dirty="0" err="1"/>
              <a:t>hansı</a:t>
            </a:r>
            <a:r>
              <a:rPr lang="de-DE" i="1" dirty="0"/>
              <a:t> </a:t>
            </a:r>
            <a:r>
              <a:rPr lang="de-DE" i="1" dirty="0" err="1"/>
              <a:t>hüquqi</a:t>
            </a:r>
            <a:r>
              <a:rPr lang="de-DE" i="1" dirty="0"/>
              <a:t> </a:t>
            </a:r>
            <a:r>
              <a:rPr lang="de-DE" i="1" dirty="0" err="1"/>
              <a:t>müddəaya</a:t>
            </a:r>
            <a:r>
              <a:rPr lang="de-DE" i="1" dirty="0"/>
              <a:t> </a:t>
            </a:r>
            <a:r>
              <a:rPr lang="de-DE" i="1" dirty="0" err="1"/>
              <a:t>istinad</a:t>
            </a:r>
            <a:r>
              <a:rPr lang="de-DE" i="1" dirty="0"/>
              <a:t> </a:t>
            </a:r>
            <a:r>
              <a:rPr lang="de-DE" i="1" dirty="0" err="1"/>
              <a:t>etməyən</a:t>
            </a:r>
            <a:r>
              <a:rPr lang="de-DE" i="1" dirty="0"/>
              <a:t> </a:t>
            </a:r>
            <a:r>
              <a:rPr lang="de-DE" i="1" dirty="0" err="1"/>
              <a:t>qərar</a:t>
            </a:r>
            <a:r>
              <a:rPr lang="de-DE" i="1" dirty="0"/>
              <a:t> </a:t>
            </a:r>
            <a:r>
              <a:rPr lang="de-DE" i="1" dirty="0" err="1"/>
              <a:t>əsassızlığın</a:t>
            </a:r>
            <a:r>
              <a:rPr lang="de-DE" i="1" dirty="0"/>
              <a:t> </a:t>
            </a:r>
            <a:r>
              <a:rPr lang="de-DE" i="1" dirty="0" err="1"/>
              <a:t>yolverilməzliyinə</a:t>
            </a:r>
            <a:r>
              <a:rPr lang="de-DE" i="1" dirty="0"/>
              <a:t> </a:t>
            </a:r>
            <a:r>
              <a:rPr lang="de-DE" i="1" dirty="0" err="1"/>
              <a:t>qarşı</a:t>
            </a:r>
            <a:r>
              <a:rPr lang="de-DE" i="1" dirty="0"/>
              <a:t> </a:t>
            </a:r>
            <a:r>
              <a:rPr lang="de-DE" i="1" dirty="0" err="1"/>
              <a:t>yetərli</a:t>
            </a:r>
            <a:r>
              <a:rPr lang="de-DE" i="1" dirty="0"/>
              <a:t> </a:t>
            </a:r>
            <a:r>
              <a:rPr lang="de-DE" i="1" dirty="0" err="1"/>
              <a:t>müdafiə</a:t>
            </a:r>
            <a:r>
              <a:rPr lang="de-DE" i="1" dirty="0"/>
              <a:t> </a:t>
            </a:r>
            <a:r>
              <a:rPr lang="de-DE" i="1" dirty="0" err="1"/>
              <a:t>təmin</a:t>
            </a:r>
            <a:r>
              <a:rPr lang="de-DE" i="1" dirty="0"/>
              <a:t> </a:t>
            </a:r>
            <a:r>
              <a:rPr lang="de-DE" i="1" dirty="0" err="1"/>
              <a:t>edə</a:t>
            </a:r>
            <a:r>
              <a:rPr lang="de-DE" i="1" dirty="0"/>
              <a:t> </a:t>
            </a:r>
            <a:r>
              <a:rPr lang="de-DE" i="1" dirty="0" err="1"/>
              <a:t>bilməyəcək</a:t>
            </a:r>
            <a:r>
              <a:rPr lang="de-DE" i="1" dirty="0"/>
              <a:t> (</a:t>
            </a:r>
            <a:r>
              <a:rPr lang="de-DE" i="1" dirty="0" err="1">
                <a:solidFill>
                  <a:schemeClr val="accent1">
                    <a:lumMod val="75000"/>
                  </a:schemeClr>
                </a:solidFill>
              </a:rPr>
              <a:t>Xudoyorov</a:t>
            </a:r>
            <a:r>
              <a:rPr lang="de-DE" i="1" dirty="0">
                <a:solidFill>
                  <a:schemeClr val="accent1">
                    <a:lumMod val="75000"/>
                  </a:schemeClr>
                </a:solidFill>
              </a:rPr>
              <a:t> </a:t>
            </a:r>
            <a:r>
              <a:rPr lang="de-DE" i="1" dirty="0" err="1">
                <a:solidFill>
                  <a:schemeClr val="accent1">
                    <a:lumMod val="75000"/>
                  </a:schemeClr>
                </a:solidFill>
              </a:rPr>
              <a:t>Rusiyaya</a:t>
            </a:r>
            <a:r>
              <a:rPr lang="de-DE" i="1" dirty="0">
                <a:solidFill>
                  <a:schemeClr val="accent1">
                    <a:lumMod val="75000"/>
                  </a:schemeClr>
                </a:solidFill>
              </a:rPr>
              <a:t> </a:t>
            </a:r>
            <a:r>
              <a:rPr lang="de-DE" i="1" dirty="0" err="1">
                <a:solidFill>
                  <a:schemeClr val="accent1">
                    <a:lumMod val="75000"/>
                  </a:schemeClr>
                </a:solidFill>
              </a:rPr>
              <a:t>qarşı</a:t>
            </a:r>
            <a:r>
              <a:rPr lang="de-DE" i="1" dirty="0"/>
              <a:t>, § 157) </a:t>
            </a:r>
            <a:endParaRPr lang="az-Latn-AZ" i="1" dirty="0" smtClean="0"/>
          </a:p>
          <a:p>
            <a:pPr lvl="0"/>
            <a:r>
              <a:rPr lang="az-Latn-AZ" dirty="0" smtClean="0"/>
              <a:t>Fərdiləşmənin olmaması və alternativ tədbirlərin nəzərə alınmaması </a:t>
            </a:r>
            <a:endParaRPr lang="en-GB" dirty="0"/>
          </a:p>
          <a:p>
            <a:pPr lvl="1"/>
            <a:r>
              <a:rPr lang="de-DE" i="1" dirty="0" err="1"/>
              <a:t>Tələb</a:t>
            </a:r>
            <a:r>
              <a:rPr lang="de-DE" i="1" dirty="0"/>
              <a:t> </a:t>
            </a:r>
            <a:r>
              <a:rPr lang="de-DE" i="1" dirty="0" err="1"/>
              <a:t>olunan</a:t>
            </a:r>
            <a:r>
              <a:rPr lang="de-DE" i="1" dirty="0"/>
              <a:t> </a:t>
            </a:r>
            <a:r>
              <a:rPr lang="de-DE" i="1" dirty="0" err="1"/>
              <a:t>odur</a:t>
            </a:r>
            <a:r>
              <a:rPr lang="de-DE" i="1" dirty="0"/>
              <a:t> </a:t>
            </a:r>
            <a:r>
              <a:rPr lang="de-DE" i="1" dirty="0" err="1"/>
              <a:t>ki</a:t>
            </a:r>
            <a:r>
              <a:rPr lang="de-DE" i="1" dirty="0"/>
              <a:t>, </a:t>
            </a:r>
            <a:r>
              <a:rPr lang="de-DE" i="1" dirty="0" err="1"/>
              <a:t>həbs</a:t>
            </a:r>
            <a:r>
              <a:rPr lang="de-DE" i="1" dirty="0"/>
              <a:t> </a:t>
            </a:r>
            <a:r>
              <a:rPr lang="de-DE" i="1" dirty="0" err="1"/>
              <a:t>qərarı</a:t>
            </a:r>
            <a:r>
              <a:rPr lang="de-DE" i="1" dirty="0"/>
              <a:t> konkret </a:t>
            </a:r>
            <a:r>
              <a:rPr lang="de-DE" i="1" dirty="0" err="1"/>
              <a:t>əsaslara</a:t>
            </a:r>
            <a:r>
              <a:rPr lang="de-DE" i="1" dirty="0"/>
              <a:t> </a:t>
            </a:r>
            <a:r>
              <a:rPr lang="de-DE" i="1" dirty="0" err="1"/>
              <a:t>söykənməli</a:t>
            </a:r>
            <a:r>
              <a:rPr lang="de-DE" i="1" dirty="0"/>
              <a:t> </a:t>
            </a:r>
            <a:r>
              <a:rPr lang="de-DE" i="1" dirty="0" err="1"/>
              <a:t>və</a:t>
            </a:r>
            <a:r>
              <a:rPr lang="de-DE" i="1" dirty="0"/>
              <a:t> konkret </a:t>
            </a:r>
            <a:r>
              <a:rPr lang="de-DE" i="1" dirty="0" err="1"/>
              <a:t>vaxt</a:t>
            </a:r>
            <a:r>
              <a:rPr lang="de-DE" i="1" dirty="0"/>
              <a:t> </a:t>
            </a:r>
            <a:r>
              <a:rPr lang="de-DE" i="1" dirty="0" err="1"/>
              <a:t>müddəti</a:t>
            </a:r>
            <a:r>
              <a:rPr lang="de-DE" i="1" dirty="0"/>
              <a:t> </a:t>
            </a:r>
            <a:r>
              <a:rPr lang="de-DE" i="1" dirty="0" err="1"/>
              <a:t>müəyyən</a:t>
            </a:r>
            <a:r>
              <a:rPr lang="de-DE" i="1" dirty="0"/>
              <a:t> </a:t>
            </a:r>
            <a:r>
              <a:rPr lang="de-DE" i="1" dirty="0" err="1"/>
              <a:t>etməlidir</a:t>
            </a:r>
            <a:r>
              <a:rPr lang="de-DE" i="1" dirty="0"/>
              <a:t> (</a:t>
            </a:r>
            <a:r>
              <a:rPr lang="de-DE" i="1" dirty="0" err="1">
                <a:solidFill>
                  <a:schemeClr val="accent1">
                    <a:lumMod val="75000"/>
                  </a:schemeClr>
                </a:solidFill>
              </a:rPr>
              <a:t>Meloni</a:t>
            </a:r>
            <a:r>
              <a:rPr lang="de-DE" i="1" dirty="0">
                <a:solidFill>
                  <a:schemeClr val="accent1">
                    <a:lumMod val="75000"/>
                  </a:schemeClr>
                </a:solidFill>
              </a:rPr>
              <a:t> </a:t>
            </a:r>
            <a:r>
              <a:rPr lang="de-DE" i="1" dirty="0" err="1">
                <a:solidFill>
                  <a:schemeClr val="accent1">
                    <a:lumMod val="75000"/>
                  </a:schemeClr>
                </a:solidFill>
              </a:rPr>
              <a:t>İsveçrəyə</a:t>
            </a:r>
            <a:r>
              <a:rPr lang="de-DE" i="1" dirty="0">
                <a:solidFill>
                  <a:schemeClr val="accent1">
                    <a:lumMod val="75000"/>
                  </a:schemeClr>
                </a:solidFill>
              </a:rPr>
              <a:t> </a:t>
            </a:r>
            <a:r>
              <a:rPr lang="de-DE" i="1" dirty="0" err="1">
                <a:solidFill>
                  <a:schemeClr val="accent1">
                    <a:lumMod val="75000"/>
                  </a:schemeClr>
                </a:solidFill>
              </a:rPr>
              <a:t>qarşı</a:t>
            </a:r>
            <a:r>
              <a:rPr lang="de-DE" i="1" dirty="0"/>
              <a:t>, § 53). </a:t>
            </a:r>
            <a:r>
              <a:rPr lang="de-DE" i="1" dirty="0" err="1"/>
              <a:t>Bundan</a:t>
            </a:r>
            <a:r>
              <a:rPr lang="de-DE" i="1" dirty="0"/>
              <a:t> </a:t>
            </a:r>
            <a:r>
              <a:rPr lang="de-DE" i="1" dirty="0" err="1"/>
              <a:t>əlavə</a:t>
            </a:r>
            <a:r>
              <a:rPr lang="de-DE" i="1" dirty="0"/>
              <a:t>, </a:t>
            </a:r>
            <a:r>
              <a:rPr lang="de-DE" i="1" dirty="0" err="1"/>
              <a:t>səlahiyyətli</a:t>
            </a:r>
            <a:r>
              <a:rPr lang="de-DE" i="1" dirty="0"/>
              <a:t> </a:t>
            </a:r>
            <a:r>
              <a:rPr lang="de-DE" i="1" dirty="0" err="1"/>
              <a:t>hakimiyyət</a:t>
            </a:r>
            <a:r>
              <a:rPr lang="de-DE" i="1" dirty="0"/>
              <a:t> </a:t>
            </a:r>
            <a:r>
              <a:rPr lang="de-DE" i="1" dirty="0" err="1"/>
              <a:t>orqanları</a:t>
            </a:r>
            <a:r>
              <a:rPr lang="de-DE" i="1" dirty="0"/>
              <a:t> </a:t>
            </a:r>
            <a:r>
              <a:rPr lang="de-DE" i="1" dirty="0" err="1"/>
              <a:t>həbsə</a:t>
            </a:r>
            <a:r>
              <a:rPr lang="de-DE" i="1" dirty="0"/>
              <a:t> </a:t>
            </a:r>
            <a:r>
              <a:rPr lang="de-DE" i="1" dirty="0" err="1"/>
              <a:t>nisbətən</a:t>
            </a:r>
            <a:r>
              <a:rPr lang="de-DE" i="1" dirty="0"/>
              <a:t> </a:t>
            </a:r>
            <a:r>
              <a:rPr lang="de-DE" i="1" dirty="0" err="1"/>
              <a:t>daha</a:t>
            </a:r>
            <a:r>
              <a:rPr lang="de-DE" i="1" dirty="0"/>
              <a:t> </a:t>
            </a:r>
            <a:r>
              <a:rPr lang="de-DE" i="1" dirty="0" err="1"/>
              <a:t>az</a:t>
            </a:r>
            <a:r>
              <a:rPr lang="de-DE" i="1" dirty="0"/>
              <a:t> </a:t>
            </a:r>
            <a:r>
              <a:rPr lang="de-DE" i="1" dirty="0" err="1"/>
              <a:t>müdaxilə</a:t>
            </a:r>
            <a:r>
              <a:rPr lang="de-DE" i="1" dirty="0"/>
              <a:t> </a:t>
            </a:r>
            <a:r>
              <a:rPr lang="de-DE" i="1" dirty="0" err="1"/>
              <a:t>tədbirlərini</a:t>
            </a:r>
            <a:r>
              <a:rPr lang="de-DE" i="1" dirty="0"/>
              <a:t> </a:t>
            </a:r>
            <a:r>
              <a:rPr lang="de-DE" i="1" dirty="0" err="1"/>
              <a:t>tətbiq</a:t>
            </a:r>
            <a:r>
              <a:rPr lang="de-DE" i="1" dirty="0"/>
              <a:t> </a:t>
            </a:r>
            <a:r>
              <a:rPr lang="de-DE" i="1" dirty="0" err="1"/>
              <a:t>etmək</a:t>
            </a:r>
            <a:r>
              <a:rPr lang="de-DE" i="1" dirty="0"/>
              <a:t> </a:t>
            </a:r>
            <a:r>
              <a:rPr lang="de-DE" i="1" dirty="0" err="1"/>
              <a:t>imkanını</a:t>
            </a:r>
            <a:r>
              <a:rPr lang="de-DE" i="1" dirty="0"/>
              <a:t> </a:t>
            </a:r>
            <a:r>
              <a:rPr lang="de-DE" i="1" dirty="0" err="1"/>
              <a:t>nəzərdən</a:t>
            </a:r>
            <a:r>
              <a:rPr lang="de-DE" i="1" dirty="0"/>
              <a:t> </a:t>
            </a:r>
            <a:r>
              <a:rPr lang="de-DE" i="1" dirty="0" err="1"/>
              <a:t>keçirməlidirlər</a:t>
            </a:r>
            <a:r>
              <a:rPr lang="de-DE" i="1" dirty="0"/>
              <a:t> (</a:t>
            </a:r>
            <a:r>
              <a:rPr lang="de-DE" i="1" dirty="0" err="1">
                <a:solidFill>
                  <a:schemeClr val="accent1">
                    <a:lumMod val="75000"/>
                  </a:schemeClr>
                </a:solidFill>
              </a:rPr>
              <a:t>Ambruşkeviç</a:t>
            </a:r>
            <a:r>
              <a:rPr lang="de-DE" i="1" dirty="0">
                <a:solidFill>
                  <a:schemeClr val="accent1">
                    <a:lumMod val="75000"/>
                  </a:schemeClr>
                </a:solidFill>
              </a:rPr>
              <a:t> </a:t>
            </a:r>
            <a:r>
              <a:rPr lang="de-DE" i="1" dirty="0" err="1">
                <a:solidFill>
                  <a:schemeClr val="accent1">
                    <a:lumMod val="75000"/>
                  </a:schemeClr>
                </a:solidFill>
              </a:rPr>
              <a:t>Polşaya</a:t>
            </a:r>
            <a:r>
              <a:rPr lang="de-DE" i="1" dirty="0">
                <a:solidFill>
                  <a:schemeClr val="accent1">
                    <a:lumMod val="75000"/>
                  </a:schemeClr>
                </a:solidFill>
              </a:rPr>
              <a:t> </a:t>
            </a:r>
            <a:r>
              <a:rPr lang="de-DE" i="1" dirty="0" err="1">
                <a:solidFill>
                  <a:schemeClr val="accent1">
                    <a:lumMod val="75000"/>
                  </a:schemeClr>
                </a:solidFill>
              </a:rPr>
              <a:t>qarşı</a:t>
            </a:r>
            <a:r>
              <a:rPr lang="de-DE" i="1" dirty="0"/>
              <a:t>, § 32) </a:t>
            </a:r>
            <a:endParaRPr lang="az-Latn-AZ" i="1" dirty="0"/>
          </a:p>
        </p:txBody>
      </p:sp>
    </p:spTree>
    <p:extLst>
      <p:ext uri="{BB962C8B-B14F-4D97-AF65-F5344CB8AC3E}">
        <p14:creationId xmlns:p14="http://schemas.microsoft.com/office/powerpoint/2010/main" xmlns="" val="8565333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Bəzi</a:t>
            </a:r>
            <a:r>
              <a:rPr lang="de-DE" dirty="0"/>
              <a:t> </a:t>
            </a:r>
            <a:r>
              <a:rPr lang="de-DE" dirty="0" err="1"/>
              <a:t>yolverilən</a:t>
            </a:r>
            <a:r>
              <a:rPr lang="de-DE" dirty="0"/>
              <a:t> </a:t>
            </a:r>
            <a:r>
              <a:rPr lang="de-DE" dirty="0" err="1"/>
              <a:t>prosessual</a:t>
            </a:r>
            <a:r>
              <a:rPr lang="de-DE" dirty="0"/>
              <a:t> </a:t>
            </a:r>
            <a:r>
              <a:rPr lang="de-DE" dirty="0" err="1"/>
              <a:t>xətalar</a:t>
            </a:r>
            <a:endParaRPr lang="en-GB" dirty="0"/>
          </a:p>
        </p:txBody>
      </p:sp>
      <p:sp>
        <p:nvSpPr>
          <p:cNvPr id="3" name="Content Placeholder 2"/>
          <p:cNvSpPr>
            <a:spLocks noGrp="1"/>
          </p:cNvSpPr>
          <p:nvPr>
            <p:ph idx="1"/>
          </p:nvPr>
        </p:nvSpPr>
        <p:spPr/>
        <p:txBody>
          <a:bodyPr>
            <a:normAutofit/>
          </a:bodyPr>
          <a:lstStyle/>
          <a:p>
            <a:r>
              <a:rPr lang="az-Latn-AZ" dirty="0" smtClean="0"/>
              <a:t>Həbsi yumuşaltmayan bəzi prosessual xətalar və hüquqi səhvlər 5-ci Maddənin 1-ci bəndinə əsasən hüquqi hesab oluna bilər. 5-ci Maddənin 1ci bəndinin «qanun tərəfindən təsvir edilən prosedur</a:t>
            </a:r>
            <a:r>
              <a:rPr lang="az-Latn-AZ" dirty="0"/>
              <a:t>» mətnini nəzərdə </a:t>
            </a:r>
            <a:r>
              <a:rPr lang="az-Latn-AZ" dirty="0" smtClean="0"/>
              <a:t>saxlanılmalı və buna görə də qanunilik prinsipi tam uyğunluq kimi qəbul edilməməlidir. Yalnız azadlıq hüququ və təhlükəsizliyə ciddi təsir etməyən bəzi xətalar və uyğunsuzluqlar qəbul ediləndir.</a:t>
            </a:r>
          </a:p>
        </p:txBody>
      </p:sp>
    </p:spTree>
    <p:extLst>
      <p:ext uri="{BB962C8B-B14F-4D97-AF65-F5344CB8AC3E}">
        <p14:creationId xmlns:p14="http://schemas.microsoft.com/office/powerpoint/2010/main" xmlns="" val="1557416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Bəzi</a:t>
            </a:r>
            <a:r>
              <a:rPr lang="de-DE" dirty="0"/>
              <a:t> </a:t>
            </a:r>
            <a:r>
              <a:rPr lang="de-DE" dirty="0" err="1"/>
              <a:t>yolverilən</a:t>
            </a:r>
            <a:r>
              <a:rPr lang="de-DE" dirty="0"/>
              <a:t> </a:t>
            </a:r>
            <a:r>
              <a:rPr lang="de-DE" dirty="0" err="1"/>
              <a:t>prosessual</a:t>
            </a:r>
            <a:r>
              <a:rPr lang="de-DE" dirty="0"/>
              <a:t> </a:t>
            </a:r>
            <a:r>
              <a:rPr lang="de-DE" dirty="0" err="1"/>
              <a:t>xətalar</a:t>
            </a:r>
            <a:endParaRPr lang="en-GB" dirty="0"/>
          </a:p>
        </p:txBody>
      </p:sp>
      <p:sp>
        <p:nvSpPr>
          <p:cNvPr id="3" name="Content Placeholder 2"/>
          <p:cNvSpPr>
            <a:spLocks noGrp="1"/>
          </p:cNvSpPr>
          <p:nvPr>
            <p:ph idx="1"/>
          </p:nvPr>
        </p:nvSpPr>
        <p:spPr/>
        <p:txBody>
          <a:bodyPr/>
          <a:lstStyle/>
          <a:p>
            <a:pPr lvl="0"/>
            <a:r>
              <a:rPr lang="az-Latn-AZ" dirty="0" smtClean="0"/>
              <a:t>Bəzi misallar</a:t>
            </a:r>
            <a:r>
              <a:rPr lang="en-GB" dirty="0" smtClean="0"/>
              <a:t>: </a:t>
            </a:r>
            <a:endParaRPr lang="en-GB" dirty="0"/>
          </a:p>
          <a:p>
            <a:pPr lvl="1"/>
            <a:r>
              <a:rPr lang="de-DE" dirty="0" err="1" smtClean="0"/>
              <a:t>səlahiyyətli</a:t>
            </a:r>
            <a:r>
              <a:rPr lang="de-DE" dirty="0" smtClean="0"/>
              <a:t> </a:t>
            </a:r>
            <a:r>
              <a:rPr lang="de-DE" dirty="0" err="1"/>
              <a:t>orqanların</a:t>
            </a:r>
            <a:r>
              <a:rPr lang="de-DE" dirty="0"/>
              <a:t> </a:t>
            </a:r>
            <a:r>
              <a:rPr lang="de-DE" dirty="0" err="1"/>
              <a:t>doğrudan</a:t>
            </a:r>
            <a:r>
              <a:rPr lang="de-DE" dirty="0"/>
              <a:t> da, </a:t>
            </a:r>
            <a:r>
              <a:rPr lang="de-DE" dirty="0" err="1"/>
              <a:t>ərizəçiyə</a:t>
            </a:r>
            <a:r>
              <a:rPr lang="de-DE" dirty="0"/>
              <a:t> </a:t>
            </a:r>
            <a:r>
              <a:rPr lang="az-Latn-AZ" dirty="0"/>
              <a:t>həbs barəsində məlumat verildiyini hesab etdiyi halda, </a:t>
            </a:r>
            <a:r>
              <a:rPr lang="de-DE" dirty="0" err="1"/>
              <a:t>bu</a:t>
            </a:r>
            <a:r>
              <a:rPr lang="de-DE" dirty="0"/>
              <a:t> </a:t>
            </a:r>
            <a:r>
              <a:rPr lang="de-DE" dirty="0" err="1"/>
              <a:t>barədə</a:t>
            </a:r>
            <a:r>
              <a:rPr lang="az-Latn-AZ" dirty="0"/>
              <a:t> </a:t>
            </a:r>
            <a:r>
              <a:rPr lang="de-DE" dirty="0" err="1"/>
              <a:t>rəsmi</a:t>
            </a:r>
            <a:r>
              <a:rPr lang="de-DE" dirty="0"/>
              <a:t> </a:t>
            </a:r>
            <a:r>
              <a:rPr lang="de-DE" dirty="0" err="1"/>
              <a:t>qaydada</a:t>
            </a:r>
            <a:r>
              <a:rPr lang="de-DE" dirty="0"/>
              <a:t> </a:t>
            </a:r>
            <a:r>
              <a:rPr lang="de-DE" dirty="0" err="1"/>
              <a:t>məlumat</a:t>
            </a:r>
            <a:r>
              <a:rPr lang="de-DE" dirty="0"/>
              <a:t> </a:t>
            </a:r>
            <a:r>
              <a:rPr lang="de-DE" dirty="0" err="1" smtClean="0"/>
              <a:t>verilməməsi</a:t>
            </a:r>
            <a:r>
              <a:rPr lang="az-Latn-AZ" dirty="0" smtClean="0"/>
              <a:t> </a:t>
            </a:r>
            <a:r>
              <a:rPr lang="de-DE" dirty="0" smtClean="0"/>
              <a:t>r(</a:t>
            </a:r>
            <a:r>
              <a:rPr lang="de-DE" dirty="0" err="1" smtClean="0"/>
              <a:t>Marturana</a:t>
            </a:r>
            <a:r>
              <a:rPr lang="de-DE" dirty="0" smtClean="0"/>
              <a:t> </a:t>
            </a:r>
            <a:r>
              <a:rPr lang="de-DE" dirty="0" err="1"/>
              <a:t>İtaliyaya</a:t>
            </a:r>
            <a:r>
              <a:rPr lang="de-DE" dirty="0"/>
              <a:t> </a:t>
            </a:r>
            <a:r>
              <a:rPr lang="de-DE" dirty="0" err="1"/>
              <a:t>qarşı</a:t>
            </a:r>
            <a:r>
              <a:rPr lang="de-DE" dirty="0"/>
              <a:t>, § 79 </a:t>
            </a:r>
            <a:r>
              <a:rPr lang="az-Latn-AZ" dirty="0" smtClean="0"/>
              <a:t>)</a:t>
            </a:r>
            <a:endParaRPr lang="az-Latn-AZ" dirty="0"/>
          </a:p>
          <a:p>
            <a:pPr lvl="1"/>
            <a:r>
              <a:rPr lang="de-DE" dirty="0" err="1"/>
              <a:t>Həbs</a:t>
            </a:r>
            <a:r>
              <a:rPr lang="de-DE" dirty="0"/>
              <a:t> </a:t>
            </a:r>
            <a:r>
              <a:rPr lang="de-DE" dirty="0" err="1"/>
              <a:t>orderində</a:t>
            </a:r>
            <a:r>
              <a:rPr lang="de-DE" dirty="0"/>
              <a:t> </a:t>
            </a:r>
            <a:r>
              <a:rPr lang="de-DE" dirty="0" err="1"/>
              <a:t>və</a:t>
            </a:r>
            <a:r>
              <a:rPr lang="de-DE" dirty="0"/>
              <a:t> </a:t>
            </a:r>
            <a:r>
              <a:rPr lang="de-DE" dirty="0" err="1"/>
              <a:t>ya</a:t>
            </a:r>
            <a:r>
              <a:rPr lang="de-DE" dirty="0"/>
              <a:t> </a:t>
            </a:r>
            <a:r>
              <a:rPr lang="de-DE" dirty="0" err="1"/>
              <a:t>qərarında</a:t>
            </a:r>
            <a:r>
              <a:rPr lang="de-DE" dirty="0"/>
              <a:t> </a:t>
            </a:r>
            <a:r>
              <a:rPr lang="de-DE" dirty="0" err="1"/>
              <a:t>məhkəmə</a:t>
            </a:r>
            <a:r>
              <a:rPr lang="de-DE" dirty="0"/>
              <a:t> </a:t>
            </a:r>
            <a:r>
              <a:rPr lang="de-DE" dirty="0" err="1"/>
              <a:t>orqanı</a:t>
            </a:r>
            <a:r>
              <a:rPr lang="de-DE" dirty="0"/>
              <a:t> </a:t>
            </a:r>
            <a:r>
              <a:rPr lang="de-DE" dirty="0" err="1"/>
              <a:t>tərəfindən</a:t>
            </a:r>
            <a:r>
              <a:rPr lang="de-DE" dirty="0"/>
              <a:t> </a:t>
            </a:r>
            <a:r>
              <a:rPr lang="de-DE" dirty="0" err="1"/>
              <a:t>sonradan</a:t>
            </a:r>
            <a:r>
              <a:rPr lang="de-DE" dirty="0"/>
              <a:t> </a:t>
            </a:r>
            <a:r>
              <a:rPr lang="de-DE" dirty="0" err="1"/>
              <a:t>düzəldilən</a:t>
            </a:r>
            <a:r>
              <a:rPr lang="de-DE" dirty="0"/>
              <a:t> </a:t>
            </a:r>
            <a:r>
              <a:rPr lang="de-DE" dirty="0" err="1"/>
              <a:t>adi</a:t>
            </a:r>
            <a:r>
              <a:rPr lang="de-DE" dirty="0"/>
              <a:t> </a:t>
            </a:r>
            <a:r>
              <a:rPr lang="de-DE" dirty="0" err="1"/>
              <a:t>kargüzarlıq</a:t>
            </a:r>
            <a:r>
              <a:rPr lang="de-DE" dirty="0"/>
              <a:t> </a:t>
            </a:r>
            <a:r>
              <a:rPr lang="de-DE" dirty="0" err="1"/>
              <a:t>xətası</a:t>
            </a:r>
            <a:r>
              <a:rPr lang="de-DE" dirty="0"/>
              <a:t> (</a:t>
            </a:r>
            <a:r>
              <a:rPr lang="de-DE" dirty="0">
                <a:solidFill>
                  <a:schemeClr val="accent1">
                    <a:lumMod val="75000"/>
                  </a:schemeClr>
                </a:solidFill>
              </a:rPr>
              <a:t>Nikolov </a:t>
            </a:r>
            <a:r>
              <a:rPr lang="de-DE" dirty="0" err="1">
                <a:solidFill>
                  <a:schemeClr val="accent1">
                    <a:lumMod val="75000"/>
                  </a:schemeClr>
                </a:solidFill>
              </a:rPr>
              <a:t>Bolqarıstana</a:t>
            </a:r>
            <a:r>
              <a:rPr lang="de-DE" dirty="0">
                <a:solidFill>
                  <a:schemeClr val="accent1">
                    <a:lumMod val="75000"/>
                  </a:schemeClr>
                </a:solidFill>
              </a:rPr>
              <a:t> </a:t>
            </a:r>
            <a:r>
              <a:rPr lang="de-DE" dirty="0" err="1">
                <a:solidFill>
                  <a:schemeClr val="accent1">
                    <a:lumMod val="75000"/>
                  </a:schemeClr>
                </a:solidFill>
              </a:rPr>
              <a:t>qarşı</a:t>
            </a:r>
            <a:r>
              <a:rPr lang="de-DE" dirty="0"/>
              <a:t>, § </a:t>
            </a:r>
            <a:r>
              <a:rPr lang="de-DE" dirty="0" smtClean="0"/>
              <a:t>63</a:t>
            </a:r>
            <a:r>
              <a:rPr lang="az-Latn-AZ" dirty="0" smtClean="0"/>
              <a:t>)</a:t>
            </a:r>
          </a:p>
          <a:p>
            <a:pPr lvl="1"/>
            <a:r>
              <a:rPr lang="de-DE" dirty="0" err="1"/>
              <a:t>Məhkəmələrin</a:t>
            </a:r>
            <a:r>
              <a:rPr lang="de-DE" dirty="0"/>
              <a:t> </a:t>
            </a:r>
            <a:r>
              <a:rPr lang="de-DE" dirty="0" err="1"/>
              <a:t>gəldikləri</a:t>
            </a:r>
            <a:r>
              <a:rPr lang="de-DE" dirty="0"/>
              <a:t> </a:t>
            </a:r>
            <a:r>
              <a:rPr lang="de-DE" dirty="0" err="1"/>
              <a:t>nəticəni</a:t>
            </a:r>
            <a:r>
              <a:rPr lang="de-DE" dirty="0"/>
              <a:t> </a:t>
            </a:r>
            <a:r>
              <a:rPr lang="de-DE" dirty="0" err="1"/>
              <a:t>təsdiq</a:t>
            </a:r>
            <a:r>
              <a:rPr lang="de-DE" dirty="0"/>
              <a:t> </a:t>
            </a:r>
            <a:r>
              <a:rPr lang="de-DE" dirty="0" err="1"/>
              <a:t>etmək</a:t>
            </a:r>
            <a:r>
              <a:rPr lang="de-DE" dirty="0"/>
              <a:t> </a:t>
            </a:r>
            <a:r>
              <a:rPr lang="de-DE" dirty="0" err="1"/>
              <a:t>üçün</a:t>
            </a:r>
            <a:r>
              <a:rPr lang="de-DE" dirty="0"/>
              <a:t> </a:t>
            </a:r>
            <a:r>
              <a:rPr lang="de-DE" dirty="0" err="1"/>
              <a:t>qeyd</a:t>
            </a:r>
            <a:r>
              <a:rPr lang="de-DE" dirty="0"/>
              <a:t> </a:t>
            </a:r>
            <a:r>
              <a:rPr lang="de-DE" dirty="0" err="1"/>
              <a:t>etdikləri</a:t>
            </a:r>
            <a:r>
              <a:rPr lang="de-DE" dirty="0"/>
              <a:t> </a:t>
            </a:r>
            <a:r>
              <a:rPr lang="de-DE" dirty="0" err="1"/>
              <a:t>faktları</a:t>
            </a:r>
            <a:r>
              <a:rPr lang="de-DE" dirty="0"/>
              <a:t> </a:t>
            </a:r>
            <a:r>
              <a:rPr lang="de-DE" dirty="0" err="1"/>
              <a:t>nəzərə</a:t>
            </a:r>
            <a:r>
              <a:rPr lang="de-DE" dirty="0"/>
              <a:t> </a:t>
            </a:r>
            <a:r>
              <a:rPr lang="de-DE" dirty="0" err="1"/>
              <a:t>alaraq</a:t>
            </a:r>
            <a:r>
              <a:rPr lang="de-DE" dirty="0"/>
              <a:t> </a:t>
            </a:r>
            <a:r>
              <a:rPr lang="de-DE" dirty="0" err="1"/>
              <a:t>ərizəçinin</a:t>
            </a:r>
            <a:r>
              <a:rPr lang="de-DE" dirty="0"/>
              <a:t> </a:t>
            </a:r>
            <a:r>
              <a:rPr lang="de-DE" dirty="0" err="1"/>
              <a:t>həbsdə</a:t>
            </a:r>
            <a:r>
              <a:rPr lang="de-DE" dirty="0"/>
              <a:t> </a:t>
            </a:r>
            <a:r>
              <a:rPr lang="de-DE" dirty="0" err="1"/>
              <a:t>saxlanmasının</a:t>
            </a:r>
            <a:r>
              <a:rPr lang="de-DE" dirty="0"/>
              <a:t> formal </a:t>
            </a:r>
            <a:r>
              <a:rPr lang="de-DE" dirty="0" err="1"/>
              <a:t>əsasının</a:t>
            </a:r>
            <a:r>
              <a:rPr lang="de-DE" dirty="0"/>
              <a:t> </a:t>
            </a:r>
            <a:r>
              <a:rPr lang="de-DE" dirty="0" err="1"/>
              <a:t>əvəz</a:t>
            </a:r>
            <a:r>
              <a:rPr lang="de-DE" dirty="0"/>
              <a:t> </a:t>
            </a:r>
            <a:r>
              <a:rPr lang="de-DE" dirty="0" err="1"/>
              <a:t>edilməsi</a:t>
            </a:r>
            <a:r>
              <a:rPr lang="de-DE" dirty="0"/>
              <a:t> (</a:t>
            </a:r>
            <a:r>
              <a:rPr lang="de-DE" i="1" dirty="0" err="1">
                <a:solidFill>
                  <a:schemeClr val="accent1">
                    <a:lumMod val="75000"/>
                  </a:schemeClr>
                </a:solidFill>
              </a:rPr>
              <a:t>Qaidyurgis</a:t>
            </a:r>
            <a:r>
              <a:rPr lang="de-DE" i="1" dirty="0">
                <a:solidFill>
                  <a:schemeClr val="accent1">
                    <a:lumMod val="75000"/>
                  </a:schemeClr>
                </a:solidFill>
              </a:rPr>
              <a:t> </a:t>
            </a:r>
            <a:r>
              <a:rPr lang="de-DE" i="1" dirty="0" err="1">
                <a:solidFill>
                  <a:schemeClr val="accent1">
                    <a:lumMod val="75000"/>
                  </a:schemeClr>
                </a:solidFill>
              </a:rPr>
              <a:t>Litvaya</a:t>
            </a:r>
            <a:r>
              <a:rPr lang="de-DE" i="1" dirty="0">
                <a:solidFill>
                  <a:schemeClr val="accent1">
                    <a:lumMod val="75000"/>
                  </a:schemeClr>
                </a:solidFill>
              </a:rPr>
              <a:t> </a:t>
            </a:r>
            <a:r>
              <a:rPr lang="de-DE" i="1" dirty="0" err="1">
                <a:solidFill>
                  <a:schemeClr val="accent1">
                    <a:lumMod val="75000"/>
                  </a:schemeClr>
                </a:solidFill>
              </a:rPr>
              <a:t>qarşı</a:t>
            </a:r>
            <a:r>
              <a:rPr lang="de-DE" i="1" dirty="0">
                <a:solidFill>
                  <a:schemeClr val="accent1">
                    <a:lumMod val="75000"/>
                  </a:schemeClr>
                </a:solidFill>
              </a:rPr>
              <a:t> </a:t>
            </a:r>
            <a:r>
              <a:rPr lang="de-DE" dirty="0"/>
              <a:t>(</a:t>
            </a:r>
            <a:r>
              <a:rPr lang="de-DE" dirty="0" err="1"/>
              <a:t>dec</a:t>
            </a:r>
            <a:r>
              <a:rPr lang="de-DE" dirty="0" smtClean="0"/>
              <a:t>.))</a:t>
            </a:r>
            <a:endParaRPr lang="en-GB" dirty="0"/>
          </a:p>
        </p:txBody>
      </p:sp>
    </p:spTree>
    <p:extLst>
      <p:ext uri="{BB962C8B-B14F-4D97-AF65-F5344CB8AC3E}">
        <p14:creationId xmlns:p14="http://schemas.microsoft.com/office/powerpoint/2010/main" xmlns="" val="29752437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Azad </a:t>
            </a:r>
            <a:r>
              <a:rPr lang="de-DE" dirty="0" err="1"/>
              <a:t>etmə</a:t>
            </a:r>
            <a:r>
              <a:rPr lang="de-DE" dirty="0"/>
              <a:t> </a:t>
            </a:r>
            <a:r>
              <a:rPr lang="de-DE" dirty="0" err="1"/>
              <a:t>haqqına</a:t>
            </a:r>
            <a:r>
              <a:rPr lang="de-DE" dirty="0"/>
              <a:t> </a:t>
            </a:r>
            <a:r>
              <a:rPr lang="de-DE" dirty="0" err="1"/>
              <a:t>qərarın</a:t>
            </a:r>
            <a:r>
              <a:rPr lang="de-DE" dirty="0"/>
              <a:t> </a:t>
            </a:r>
            <a:r>
              <a:rPr lang="de-DE" dirty="0" err="1"/>
              <a:t>icrasında</a:t>
            </a:r>
            <a:r>
              <a:rPr lang="de-DE" dirty="0"/>
              <a:t> </a:t>
            </a:r>
            <a:r>
              <a:rPr lang="de-DE" dirty="0" err="1"/>
              <a:t>yubanma</a:t>
            </a:r>
            <a:endParaRPr lang="en-GB" dirty="0"/>
          </a:p>
        </p:txBody>
      </p:sp>
      <p:sp>
        <p:nvSpPr>
          <p:cNvPr id="3" name="Content Placeholder 2"/>
          <p:cNvSpPr>
            <a:spLocks noGrp="1"/>
          </p:cNvSpPr>
          <p:nvPr>
            <p:ph idx="1"/>
          </p:nvPr>
        </p:nvSpPr>
        <p:spPr/>
        <p:txBody>
          <a:bodyPr>
            <a:normAutofit/>
          </a:bodyPr>
          <a:lstStyle/>
          <a:p>
            <a:r>
              <a:rPr lang="az-Latn-AZ" smtClean="0"/>
              <a:t>Qəraraların </a:t>
            </a:r>
            <a:r>
              <a:rPr lang="az-Latn-AZ" dirty="0" smtClean="0"/>
              <a:t>verilməsində bəzi yubanmalar qəbul olunsa da, rəsmi orqanlar bunu </a:t>
            </a:r>
            <a:r>
              <a:rPr lang="de-DE" dirty="0" err="1"/>
              <a:t>minimuma</a:t>
            </a:r>
            <a:r>
              <a:rPr lang="de-DE" dirty="0"/>
              <a:t> </a:t>
            </a:r>
            <a:r>
              <a:rPr lang="de-DE" dirty="0" err="1"/>
              <a:t>endirməyə</a:t>
            </a:r>
            <a:r>
              <a:rPr lang="de-DE" dirty="0"/>
              <a:t> </a:t>
            </a:r>
            <a:r>
              <a:rPr lang="de-DE" dirty="0" err="1" smtClean="0"/>
              <a:t>çalışmalıdırlar</a:t>
            </a:r>
            <a:r>
              <a:rPr lang="az-Latn-AZ" dirty="0" smtClean="0"/>
              <a:t>.  Saxlanılan şəxsin azad olunması ilə bağlı qərarın gecikdirilməsi 5-ci Maddənin 1-ci bəndi uyğun gəlmir. Məsələn, ə</a:t>
            </a:r>
            <a:r>
              <a:rPr lang="de-DE" dirty="0" err="1" smtClean="0"/>
              <a:t>rizəçinin</a:t>
            </a:r>
            <a:r>
              <a:rPr lang="de-DE" dirty="0" smtClean="0"/>
              <a:t> </a:t>
            </a:r>
            <a:r>
              <a:rPr lang="de-DE" dirty="0"/>
              <a:t>"</a:t>
            </a:r>
            <a:r>
              <a:rPr lang="de-DE" dirty="0" err="1"/>
              <a:t>dərhal</a:t>
            </a:r>
            <a:r>
              <a:rPr lang="de-DE" dirty="0"/>
              <a:t>" </a:t>
            </a:r>
            <a:r>
              <a:rPr lang="de-DE" dirty="0" err="1"/>
              <a:t>azad</a:t>
            </a:r>
            <a:r>
              <a:rPr lang="de-DE" dirty="0"/>
              <a:t> </a:t>
            </a:r>
            <a:r>
              <a:rPr lang="de-DE" dirty="0" err="1"/>
              <a:t>edilməsi</a:t>
            </a:r>
            <a:r>
              <a:rPr lang="de-DE" dirty="0"/>
              <a:t> </a:t>
            </a:r>
            <a:r>
              <a:rPr lang="de-DE" dirty="0" err="1"/>
              <a:t>haqqında</a:t>
            </a:r>
            <a:r>
              <a:rPr lang="de-DE" dirty="0"/>
              <a:t> </a:t>
            </a:r>
            <a:r>
              <a:rPr lang="de-DE" dirty="0" err="1"/>
              <a:t>qərarın</a:t>
            </a:r>
            <a:r>
              <a:rPr lang="de-DE" dirty="0"/>
              <a:t> </a:t>
            </a:r>
            <a:r>
              <a:rPr lang="de-DE" dirty="0" err="1"/>
              <a:t>icrasında</a:t>
            </a:r>
            <a:r>
              <a:rPr lang="de-DE" dirty="0"/>
              <a:t> on </a:t>
            </a:r>
            <a:r>
              <a:rPr lang="de-DE" dirty="0" err="1"/>
              <a:t>bir</a:t>
            </a:r>
            <a:r>
              <a:rPr lang="de-DE" dirty="0"/>
              <a:t> </a:t>
            </a:r>
            <a:r>
              <a:rPr lang="de-DE" dirty="0" err="1"/>
              <a:t>saatlıq</a:t>
            </a:r>
            <a:r>
              <a:rPr lang="de-DE" dirty="0"/>
              <a:t> </a:t>
            </a:r>
            <a:r>
              <a:rPr lang="de-DE" dirty="0" err="1"/>
              <a:t>yubanma</a:t>
            </a:r>
            <a:r>
              <a:rPr lang="de-DE" dirty="0"/>
              <a:t> </a:t>
            </a:r>
            <a:r>
              <a:rPr lang="de-DE" dirty="0" err="1"/>
              <a:t>Konvensiyanın</a:t>
            </a:r>
            <a:r>
              <a:rPr lang="de-DE" dirty="0"/>
              <a:t> 5 § 1-ci </a:t>
            </a:r>
            <a:r>
              <a:rPr lang="de-DE" dirty="0" err="1"/>
              <a:t>maddəsinə</a:t>
            </a:r>
            <a:r>
              <a:rPr lang="de-DE" dirty="0"/>
              <a:t> </a:t>
            </a:r>
            <a:r>
              <a:rPr lang="de-DE" dirty="0" err="1"/>
              <a:t>zidd</a:t>
            </a:r>
            <a:r>
              <a:rPr lang="de-DE" dirty="0"/>
              <a:t> </a:t>
            </a:r>
            <a:r>
              <a:rPr lang="de-DE" dirty="0" err="1"/>
              <a:t>hesab</a:t>
            </a:r>
            <a:r>
              <a:rPr lang="de-DE" dirty="0"/>
              <a:t> </a:t>
            </a:r>
            <a:r>
              <a:rPr lang="de-DE" dirty="0" err="1"/>
              <a:t>olunmuşdur</a:t>
            </a:r>
            <a:r>
              <a:rPr lang="de-DE" dirty="0"/>
              <a:t> (</a:t>
            </a:r>
            <a:r>
              <a:rPr lang="de-DE" dirty="0" err="1"/>
              <a:t>eyni</a:t>
            </a:r>
            <a:r>
              <a:rPr lang="de-DE" dirty="0"/>
              <a:t> </a:t>
            </a:r>
            <a:r>
              <a:rPr lang="de-DE" dirty="0" err="1"/>
              <a:t>mənbə</a:t>
            </a:r>
            <a:r>
              <a:rPr lang="de-DE" dirty="0"/>
              <a:t>; </a:t>
            </a:r>
            <a:r>
              <a:rPr lang="de-DE" dirty="0" err="1"/>
              <a:t>Kuin</a:t>
            </a:r>
            <a:r>
              <a:rPr lang="de-DE" dirty="0"/>
              <a:t> </a:t>
            </a:r>
            <a:r>
              <a:rPr lang="de-DE" dirty="0" err="1"/>
              <a:t>Fransaya</a:t>
            </a:r>
            <a:r>
              <a:rPr lang="de-DE" dirty="0"/>
              <a:t> </a:t>
            </a:r>
            <a:r>
              <a:rPr lang="de-DE" dirty="0" err="1"/>
              <a:t>qarşı</a:t>
            </a:r>
            <a:r>
              <a:rPr lang="de-DE" dirty="0"/>
              <a:t>, §§ 39-43</a:t>
            </a:r>
            <a:r>
              <a:rPr lang="de-DE" dirty="0" smtClean="0"/>
              <a:t>)</a:t>
            </a:r>
            <a:endParaRPr lang="az-Latn-AZ" dirty="0" smtClean="0"/>
          </a:p>
        </p:txBody>
      </p:sp>
    </p:spTree>
    <p:extLst>
      <p:ext uri="{BB962C8B-B14F-4D97-AF65-F5344CB8AC3E}">
        <p14:creationId xmlns:p14="http://schemas.microsoft.com/office/powerpoint/2010/main" xmlns="" val="2992402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z-Latn-AZ" dirty="0" smtClean="0"/>
              <a:t>Azadlıq </a:t>
            </a:r>
            <a:r>
              <a:rPr lang="az-Latn-AZ" dirty="0"/>
              <a:t>və toxunulmazlıq hüququnun ümumi təsviri</a:t>
            </a:r>
            <a:endParaRPr lang="en-GB" dirty="0"/>
          </a:p>
        </p:txBody>
      </p:sp>
      <p:sp>
        <p:nvSpPr>
          <p:cNvPr id="3" name="Content Placeholder 2"/>
          <p:cNvSpPr>
            <a:spLocks noGrp="1"/>
          </p:cNvSpPr>
          <p:nvPr>
            <p:ph idx="1"/>
          </p:nvPr>
        </p:nvSpPr>
        <p:spPr>
          <a:xfrm>
            <a:off x="685800" y="1954530"/>
            <a:ext cx="10287000" cy="4343400"/>
          </a:xfrm>
        </p:spPr>
        <p:txBody>
          <a:bodyPr>
            <a:normAutofit fontScale="92500" lnSpcReduction="10000"/>
          </a:bodyPr>
          <a:lstStyle/>
          <a:p>
            <a:pPr lvl="0"/>
            <a:r>
              <a:rPr lang="az-Latn-AZ" dirty="0" smtClean="0"/>
              <a:t>5-ci Maddə əsasən bir sıra </a:t>
            </a:r>
            <a:r>
              <a:rPr lang="az-Latn-AZ" b="1" dirty="0" smtClean="0"/>
              <a:t>prosessual təminatlardan </a:t>
            </a:r>
            <a:r>
              <a:rPr lang="az-Latn-AZ" dirty="0" smtClean="0"/>
              <a:t>ibarət olab </a:t>
            </a:r>
            <a:r>
              <a:rPr lang="az-Latn-AZ" b="1" dirty="0" smtClean="0"/>
              <a:t>maddi</a:t>
            </a:r>
            <a:r>
              <a:rPr lang="az-Latn-AZ" dirty="0" smtClean="0"/>
              <a:t> hüquqdur.</a:t>
            </a:r>
            <a:r>
              <a:rPr lang="en-GB" dirty="0" smtClean="0"/>
              <a:t> </a:t>
            </a:r>
            <a:r>
              <a:rPr lang="az-Latn-AZ" dirty="0" smtClean="0"/>
              <a:t>Məsəl üçün, azad olmaq hüququ əsas hüquqdur, ancaq məhkəmə nəzarəti (</a:t>
            </a:r>
            <a:r>
              <a:rPr lang="en-GB" dirty="0"/>
              <a:t>habeas </a:t>
            </a:r>
            <a:r>
              <a:rPr lang="en-GB" dirty="0" smtClean="0"/>
              <a:t>corpus</a:t>
            </a:r>
            <a:r>
              <a:rPr lang="az-Latn-AZ" dirty="0" smtClean="0"/>
              <a:t>) hüququ və ya şəxsin tutulması ilə əlaqədar verilmiş haqlı qərar prosessual təminatlardır</a:t>
            </a:r>
            <a:r>
              <a:rPr lang="en-GB" dirty="0" smtClean="0"/>
              <a:t>. </a:t>
            </a:r>
            <a:r>
              <a:rPr lang="az-Latn-AZ" dirty="0" smtClean="0"/>
              <a:t>Bu fərq </a:t>
            </a:r>
            <a:r>
              <a:rPr lang="az-Latn-AZ" dirty="0"/>
              <a:t>təcrübədə </a:t>
            </a:r>
            <a:r>
              <a:rPr lang="az-Latn-AZ" dirty="0" smtClean="0"/>
              <a:t>vacibdir, çünki </a:t>
            </a:r>
            <a:r>
              <a:rPr lang="az-Latn-AZ" dirty="0"/>
              <a:t>təhlükəsiz təminatlar hüququna malik </a:t>
            </a:r>
            <a:r>
              <a:rPr lang="az-Latn-AZ" dirty="0" smtClean="0"/>
              <a:t>olan müxtəlif prosessual sahələr ola bilər. </a:t>
            </a:r>
          </a:p>
          <a:p>
            <a:pPr lvl="0"/>
            <a:r>
              <a:rPr lang="az-Latn-AZ" dirty="0"/>
              <a:t>5-ci Maddə </a:t>
            </a:r>
            <a:r>
              <a:rPr lang="az-Latn-AZ" b="1" dirty="0" smtClean="0"/>
              <a:t>məhdududlaşdırılmış </a:t>
            </a:r>
            <a:r>
              <a:rPr lang="az-Latn-AZ" dirty="0" smtClean="0"/>
              <a:t>hüquq olub</a:t>
            </a:r>
            <a:r>
              <a:rPr lang="en-GB" dirty="0" smtClean="0"/>
              <a:t> </a:t>
            </a:r>
            <a:r>
              <a:rPr lang="az-Latn-AZ" dirty="0" smtClean="0"/>
              <a:t>xüsusi hallarda </a:t>
            </a:r>
            <a:r>
              <a:rPr lang="az-Latn-AZ" b="1" dirty="0" smtClean="0"/>
              <a:t>məhdudiyyətlərə yol verir</a:t>
            </a:r>
            <a:r>
              <a:rPr lang="az-Latn-AZ" dirty="0" smtClean="0"/>
              <a:t> və bu yalnız Maddənin təsvir etdiyi hallara tətbiq edilir. </a:t>
            </a:r>
            <a:r>
              <a:rPr lang="az-Latn-AZ" dirty="0"/>
              <a:t>Onun </a:t>
            </a:r>
            <a:r>
              <a:rPr lang="az-Latn-AZ" dirty="0" smtClean="0"/>
              <a:t>mütləq xarakteri olmadığı üçün dövlət orqanları şəxsin azadlığına müdaxilə edə bilər, ancaq bu, yalnız qanunda təsvir edilən hallarda və qanunda olan prosedurlara əməl etməklə mümkündür. Bu şərtlərin hətta birinə belə etinasız yanaşmaq</a:t>
            </a:r>
            <a:r>
              <a:rPr lang="az-Latn-AZ" dirty="0"/>
              <a:t>, bütövlükdə azadlıq hüququnun pozulmasına gətirib çıxaracaq. </a:t>
            </a:r>
            <a:endParaRPr lang="az-Latn-AZ" dirty="0" smtClean="0"/>
          </a:p>
          <a:p>
            <a:pPr marL="0" lvl="0" indent="0">
              <a:buNone/>
            </a:pPr>
            <a:endParaRPr lang="az-Latn-AZ" dirty="0" smtClean="0"/>
          </a:p>
          <a:p>
            <a:pPr marL="0" lvl="0" indent="0">
              <a:buNone/>
            </a:pPr>
            <a:endParaRPr lang="en-GB" dirty="0"/>
          </a:p>
        </p:txBody>
      </p:sp>
    </p:spTree>
    <p:extLst>
      <p:ext uri="{BB962C8B-B14F-4D97-AF65-F5344CB8AC3E}">
        <p14:creationId xmlns:p14="http://schemas.microsoft.com/office/powerpoint/2010/main" xmlns="" val="1028761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5-ci Maddənin strukturu</a:t>
            </a:r>
            <a:endParaRPr lang="en-GB" dirty="0"/>
          </a:p>
        </p:txBody>
      </p:sp>
      <p:sp>
        <p:nvSpPr>
          <p:cNvPr id="3" name="Content Placeholder 2"/>
          <p:cNvSpPr>
            <a:spLocks noGrp="1"/>
          </p:cNvSpPr>
          <p:nvPr>
            <p:ph idx="1"/>
          </p:nvPr>
        </p:nvSpPr>
        <p:spPr>
          <a:xfrm>
            <a:off x="674370" y="1528763"/>
            <a:ext cx="10298430" cy="4872037"/>
          </a:xfrm>
        </p:spPr>
        <p:txBody>
          <a:bodyPr>
            <a:normAutofit fontScale="92500" lnSpcReduction="20000"/>
          </a:bodyPr>
          <a:lstStyle/>
          <a:p>
            <a:r>
              <a:rPr lang="az-Latn-AZ" dirty="0" smtClean="0"/>
              <a:t>QAYDA</a:t>
            </a:r>
            <a:r>
              <a:rPr lang="en-GB" dirty="0" smtClean="0"/>
              <a:t>- </a:t>
            </a:r>
            <a:r>
              <a:rPr lang="az-Latn-AZ" dirty="0" smtClean="0"/>
              <a:t>Hüququn tərifi, əhatə sahəsi və əsas anlayışlar </a:t>
            </a:r>
            <a:r>
              <a:rPr lang="en-GB" dirty="0" smtClean="0"/>
              <a:t>(</a:t>
            </a:r>
            <a:r>
              <a:rPr lang="az-Latn-AZ" dirty="0" smtClean="0"/>
              <a:t>Maddə</a:t>
            </a:r>
            <a:r>
              <a:rPr lang="en-GB" dirty="0" smtClean="0"/>
              <a:t> 5 § 1, </a:t>
            </a:r>
            <a:r>
              <a:rPr lang="az-Latn-AZ" dirty="0" smtClean="0"/>
              <a:t>birinci cümlə</a:t>
            </a:r>
            <a:r>
              <a:rPr lang="en-GB" dirty="0" smtClean="0"/>
              <a:t>). </a:t>
            </a:r>
          </a:p>
          <a:p>
            <a:r>
              <a:rPr lang="az-Latn-AZ" dirty="0" smtClean="0"/>
              <a:t>Qaydadan İSTİSNALAR</a:t>
            </a:r>
            <a:r>
              <a:rPr lang="en-GB" dirty="0" smtClean="0"/>
              <a:t>:</a:t>
            </a:r>
          </a:p>
          <a:p>
            <a:pPr lvl="1"/>
            <a:r>
              <a:rPr lang="az-Latn-AZ" dirty="0" smtClean="0"/>
              <a:t>Qanunilik</a:t>
            </a:r>
            <a:r>
              <a:rPr lang="en-GB" dirty="0" smtClean="0"/>
              <a:t>– </a:t>
            </a:r>
            <a:r>
              <a:rPr lang="az-Latn-AZ" dirty="0" smtClean="0"/>
              <a:t>ümumi şərtlər </a:t>
            </a:r>
            <a:r>
              <a:rPr lang="en-GB" dirty="0" smtClean="0"/>
              <a:t>(</a:t>
            </a:r>
            <a:r>
              <a:rPr lang="az-Latn-AZ" dirty="0" smtClean="0"/>
              <a:t>Maddə</a:t>
            </a:r>
            <a:r>
              <a:rPr lang="en-GB" dirty="0" smtClean="0"/>
              <a:t> 5 § 1 </a:t>
            </a:r>
            <a:r>
              <a:rPr lang="az-Latn-AZ" dirty="0" smtClean="0"/>
              <a:t>ikinci cümlə</a:t>
            </a:r>
            <a:r>
              <a:rPr lang="en-GB" dirty="0" smtClean="0"/>
              <a:t>).</a:t>
            </a:r>
          </a:p>
          <a:p>
            <a:pPr lvl="1"/>
            <a:r>
              <a:rPr lang="az-Latn-AZ" dirty="0" smtClean="0"/>
              <a:t>Azadlıqdan məhrum etməyi icazə verən təsvir edilmiş xüsusi vəziyyətlər </a:t>
            </a:r>
            <a:r>
              <a:rPr lang="en-GB" dirty="0" smtClean="0"/>
              <a:t>(</a:t>
            </a:r>
            <a:r>
              <a:rPr lang="az-Latn-AZ" dirty="0" smtClean="0"/>
              <a:t>Maddə</a:t>
            </a:r>
            <a:r>
              <a:rPr lang="en-GB" dirty="0" smtClean="0"/>
              <a:t> 5 § 1 (a-f). </a:t>
            </a:r>
          </a:p>
          <a:p>
            <a:r>
              <a:rPr lang="az-Latn-AZ" dirty="0" smtClean="0"/>
              <a:t>Xüsusi prosessual təminatlar</a:t>
            </a:r>
            <a:r>
              <a:rPr lang="en-GB" dirty="0" smtClean="0"/>
              <a:t>– </a:t>
            </a:r>
            <a:r>
              <a:rPr lang="az-Latn-AZ" dirty="0" smtClean="0"/>
              <a:t>xüsusi prosessual hüquqlar</a:t>
            </a:r>
            <a:r>
              <a:rPr lang="en-GB" dirty="0"/>
              <a:t> :</a:t>
            </a:r>
            <a:endParaRPr lang="en-GB" dirty="0" smtClean="0"/>
          </a:p>
          <a:p>
            <a:pPr lvl="1"/>
            <a:r>
              <a:rPr lang="az-Latn-AZ" dirty="0" smtClean="0"/>
              <a:t>Məlumat  alma hüququ</a:t>
            </a:r>
            <a:r>
              <a:rPr lang="en-GB" dirty="0" smtClean="0"/>
              <a:t>: (</a:t>
            </a:r>
            <a:r>
              <a:rPr lang="az-Latn-AZ" dirty="0" smtClean="0"/>
              <a:t>Maddə</a:t>
            </a:r>
            <a:r>
              <a:rPr lang="en-GB" dirty="0" smtClean="0"/>
              <a:t> 5 § 2)</a:t>
            </a:r>
          </a:p>
          <a:p>
            <a:pPr lvl="2"/>
            <a:r>
              <a:rPr lang="az-Latn-AZ" dirty="0" smtClean="0"/>
              <a:t>İttihamlar barədə</a:t>
            </a:r>
            <a:r>
              <a:rPr lang="en-GB" dirty="0" smtClean="0"/>
              <a:t> </a:t>
            </a:r>
          </a:p>
          <a:p>
            <a:pPr lvl="2"/>
            <a:r>
              <a:rPr lang="de-DE" dirty="0" err="1" smtClean="0"/>
              <a:t>tutulma</a:t>
            </a:r>
            <a:r>
              <a:rPr lang="de-DE" dirty="0" smtClean="0"/>
              <a:t> </a:t>
            </a:r>
            <a:r>
              <a:rPr lang="de-DE" dirty="0" err="1"/>
              <a:t>səbəbləri</a:t>
            </a:r>
            <a:r>
              <a:rPr lang="de-DE" dirty="0"/>
              <a:t> </a:t>
            </a:r>
            <a:r>
              <a:rPr lang="az-Latn-AZ" dirty="0" smtClean="0"/>
              <a:t>barədə</a:t>
            </a:r>
            <a:endParaRPr lang="en-GB" dirty="0" smtClean="0"/>
          </a:p>
          <a:p>
            <a:pPr lvl="1"/>
            <a:r>
              <a:rPr lang="az-Latn-AZ" dirty="0" err="1" smtClean="0"/>
              <a:t>M</a:t>
            </a:r>
            <a:r>
              <a:rPr lang="en-GB" dirty="0" err="1" smtClean="0"/>
              <a:t>əhkəmə</a:t>
            </a:r>
            <a:r>
              <a:rPr lang="en-GB" dirty="0" smtClean="0"/>
              <a:t> </a:t>
            </a:r>
            <a:r>
              <a:rPr lang="en-GB" dirty="0" err="1"/>
              <a:t>həbs</a:t>
            </a:r>
            <a:r>
              <a:rPr lang="en-GB" dirty="0"/>
              <a:t> </a:t>
            </a:r>
            <a:r>
              <a:rPr lang="en-GB" dirty="0" err="1" smtClean="0"/>
              <a:t>qərarı</a:t>
            </a:r>
            <a:r>
              <a:rPr lang="az-Latn-AZ" dirty="0" smtClean="0"/>
              <a:t> hüququ </a:t>
            </a:r>
            <a:r>
              <a:rPr lang="en-GB" dirty="0" smtClean="0"/>
              <a:t>(</a:t>
            </a:r>
            <a:r>
              <a:rPr lang="az-Latn-AZ" dirty="0" smtClean="0"/>
              <a:t>Maddə </a:t>
            </a:r>
            <a:r>
              <a:rPr lang="en-GB" dirty="0" smtClean="0"/>
              <a:t>5 § 3)</a:t>
            </a:r>
          </a:p>
          <a:p>
            <a:pPr lvl="1"/>
            <a:r>
              <a:rPr lang="az-Latn-AZ" dirty="0" smtClean="0"/>
              <a:t>Ağlabatan məhkəmə hüququ </a:t>
            </a:r>
            <a:r>
              <a:rPr lang="en-GB" dirty="0" smtClean="0"/>
              <a:t>(</a:t>
            </a:r>
            <a:r>
              <a:rPr lang="az-Latn-AZ" dirty="0" smtClean="0"/>
              <a:t>Maddə</a:t>
            </a:r>
            <a:r>
              <a:rPr lang="en-GB" dirty="0" smtClean="0"/>
              <a:t> 5 § 3)</a:t>
            </a:r>
          </a:p>
          <a:p>
            <a:pPr lvl="1"/>
            <a:r>
              <a:rPr lang="az-Latn-AZ" dirty="0" err="1"/>
              <a:t>M</a:t>
            </a:r>
            <a:r>
              <a:rPr lang="de-DE" dirty="0" err="1" smtClean="0"/>
              <a:t>əhkəməyə</a:t>
            </a:r>
            <a:r>
              <a:rPr lang="de-DE" dirty="0" smtClean="0"/>
              <a:t> </a:t>
            </a:r>
            <a:r>
              <a:rPr lang="de-DE" dirty="0" err="1"/>
              <a:t>qədər</a:t>
            </a:r>
            <a:r>
              <a:rPr lang="de-DE" dirty="0"/>
              <a:t> </a:t>
            </a:r>
            <a:r>
              <a:rPr lang="de-DE" dirty="0" err="1"/>
              <a:t>azad</a:t>
            </a:r>
            <a:r>
              <a:rPr lang="de-DE" dirty="0"/>
              <a:t> </a:t>
            </a:r>
            <a:r>
              <a:rPr lang="de-DE" dirty="0" err="1"/>
              <a:t>edilmək</a:t>
            </a:r>
            <a:r>
              <a:rPr lang="de-DE" dirty="0"/>
              <a:t> </a:t>
            </a:r>
            <a:r>
              <a:rPr lang="de-DE" dirty="0" err="1" smtClean="0"/>
              <a:t>hüququ</a:t>
            </a:r>
            <a:r>
              <a:rPr lang="az-Latn-AZ" dirty="0" smtClean="0"/>
              <a:t> </a:t>
            </a:r>
            <a:r>
              <a:rPr lang="en-GB" dirty="0" smtClean="0"/>
              <a:t>(</a:t>
            </a:r>
            <a:r>
              <a:rPr lang="az-Latn-AZ" dirty="0" smtClean="0"/>
              <a:t>Maddə</a:t>
            </a:r>
            <a:r>
              <a:rPr lang="en-GB" dirty="0" smtClean="0"/>
              <a:t> 5 § 3)</a:t>
            </a:r>
          </a:p>
          <a:p>
            <a:pPr lvl="1"/>
            <a:r>
              <a:rPr lang="az-Latn-AZ" dirty="0" smtClean="0"/>
              <a:t>Məhkəmə nəzarəti hüququ</a:t>
            </a:r>
            <a:r>
              <a:rPr lang="en-GB" dirty="0" smtClean="0"/>
              <a:t>/Habeas corpus (</a:t>
            </a:r>
            <a:r>
              <a:rPr lang="az-Latn-AZ" dirty="0" smtClean="0"/>
              <a:t>Maddə</a:t>
            </a:r>
            <a:r>
              <a:rPr lang="en-GB" dirty="0" smtClean="0"/>
              <a:t> 5 § 4)</a:t>
            </a:r>
          </a:p>
          <a:p>
            <a:pPr lvl="1"/>
            <a:r>
              <a:rPr lang="az-Latn-AZ" dirty="0" smtClean="0"/>
              <a:t>Kompensasiya hüququ </a:t>
            </a:r>
            <a:r>
              <a:rPr lang="en-GB" dirty="0" smtClean="0"/>
              <a:t>(</a:t>
            </a:r>
            <a:r>
              <a:rPr lang="az-Latn-AZ" dirty="0" smtClean="0"/>
              <a:t>Maddə </a:t>
            </a:r>
            <a:r>
              <a:rPr lang="en-GB" dirty="0" smtClean="0"/>
              <a:t>5 § 5)</a:t>
            </a:r>
            <a:endParaRPr lang="en-GB" dirty="0"/>
          </a:p>
        </p:txBody>
      </p:sp>
    </p:spTree>
    <p:extLst>
      <p:ext uri="{BB962C8B-B14F-4D97-AF65-F5344CB8AC3E}">
        <p14:creationId xmlns:p14="http://schemas.microsoft.com/office/powerpoint/2010/main" xmlns="" val="3338120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5-ci Maddənin məqsədi</a:t>
            </a:r>
            <a:endParaRPr lang="en-GB" dirty="0"/>
          </a:p>
        </p:txBody>
      </p:sp>
      <p:sp>
        <p:nvSpPr>
          <p:cNvPr id="3" name="Content Placeholder 2"/>
          <p:cNvSpPr>
            <a:spLocks noGrp="1"/>
          </p:cNvSpPr>
          <p:nvPr>
            <p:ph idx="1"/>
          </p:nvPr>
        </p:nvSpPr>
        <p:spPr>
          <a:xfrm>
            <a:off x="720090" y="1474471"/>
            <a:ext cx="10252710" cy="5083492"/>
          </a:xfrm>
        </p:spPr>
        <p:txBody>
          <a:bodyPr/>
          <a:lstStyle/>
          <a:p>
            <a:r>
              <a:rPr lang="az-Latn-AZ" dirty="0" smtClean="0"/>
              <a:t>qanunsuz həbsin  qarşısını almaq</a:t>
            </a:r>
            <a:endParaRPr lang="az-Latn-AZ" dirty="0"/>
          </a:p>
          <a:p>
            <a:pPr lvl="1"/>
            <a:r>
              <a:rPr lang="az-Latn-AZ" i="1" dirty="0" smtClean="0"/>
              <a:t>Konvensiyanın 5-ci Maddəsi 2, 3 vı 4-cü Maddələr ilə birgə fərdin fiziki təhlükəsizliyini müdafiə edən hüquqlar fundamental hüquqların ön sırasındadır (məs. </a:t>
            </a:r>
            <a:r>
              <a:rPr lang="az-Latn-AZ" i="1" dirty="0"/>
              <a:t>o</a:t>
            </a:r>
            <a:r>
              <a:rPr lang="az-Latn-AZ" i="1" dirty="0" smtClean="0"/>
              <a:t>nun Kurt Türkiyəyə qarşı məsələsində olduğu kimi səxsin itkin düşməsi hallarında 2, 3 və 4-cü Maddələri ilə </a:t>
            </a:r>
            <a:r>
              <a:rPr lang="az-Latn-AZ" i="1" dirty="0"/>
              <a:t>əlaqəsinə bax, </a:t>
            </a:r>
            <a:r>
              <a:rPr lang="it-IT" i="1" dirty="0"/>
              <a:t>25 </a:t>
            </a:r>
            <a:r>
              <a:rPr lang="it-IT" i="1" dirty="0" err="1"/>
              <a:t>may</a:t>
            </a:r>
            <a:r>
              <a:rPr lang="it-IT" i="1" dirty="0"/>
              <a:t> 1998-ci il, </a:t>
            </a:r>
            <a:r>
              <a:rPr lang="az-Latn-AZ" i="1" dirty="0"/>
              <a:t>123-cü bənd, </a:t>
            </a:r>
            <a:r>
              <a:rPr lang="it-IT" i="1" dirty="0" err="1"/>
              <a:t>Mühakimə</a:t>
            </a:r>
            <a:r>
              <a:rPr lang="it-IT" i="1" dirty="0"/>
              <a:t> </a:t>
            </a:r>
            <a:r>
              <a:rPr lang="it-IT" i="1" dirty="0" err="1"/>
              <a:t>və</a:t>
            </a:r>
            <a:r>
              <a:rPr lang="it-IT" i="1" dirty="0"/>
              <a:t> </a:t>
            </a:r>
            <a:r>
              <a:rPr lang="it-IT" i="1" dirty="0" err="1"/>
              <a:t>Qərarlar</a:t>
            </a:r>
            <a:r>
              <a:rPr lang="it-IT" i="1" dirty="0"/>
              <a:t> </a:t>
            </a:r>
            <a:r>
              <a:rPr lang="it-IT" i="1" dirty="0" err="1"/>
              <a:t>hesabat</a:t>
            </a:r>
            <a:r>
              <a:rPr lang="az-Latn-AZ" i="1" dirty="0"/>
              <a:t>ları </a:t>
            </a:r>
            <a:r>
              <a:rPr lang="en-GB" i="1" dirty="0"/>
              <a:t>1998-III</a:t>
            </a:r>
            <a:r>
              <a:rPr lang="az-Latn-AZ" i="1" dirty="0" smtClean="0"/>
              <a:t>) və bu </a:t>
            </a:r>
            <a:r>
              <a:rPr lang="az-Latn-AZ" i="1" dirty="0"/>
              <a:t>baxımdan </a:t>
            </a:r>
            <a:r>
              <a:rPr lang="az-Latn-AZ" i="1" dirty="0" smtClean="0"/>
              <a:t>çox </a:t>
            </a:r>
            <a:r>
              <a:rPr lang="az-Latn-AZ" i="1" dirty="0"/>
              <a:t>böyük əhəmiyyət </a:t>
            </a:r>
            <a:r>
              <a:rPr lang="az-Latn-AZ" i="1" dirty="0" smtClean="0"/>
              <a:t>kəsb edir. Onun əsas məqsədi azadlıqdan qanunsuz və haqsız məhrum etmənin qarşısını almaqdır </a:t>
            </a:r>
            <a:r>
              <a:rPr lang="en-GB" i="1" dirty="0" smtClean="0"/>
              <a:t>(</a:t>
            </a:r>
            <a:r>
              <a:rPr lang="en-GB" i="1" dirty="0" smtClean="0">
                <a:hlinkClick r:id="rId3"/>
              </a:rPr>
              <a:t>McKay </a:t>
            </a:r>
            <a:r>
              <a:rPr lang="az-Latn-AZ" i="1" dirty="0" smtClean="0">
                <a:hlinkClick r:id="rId3"/>
              </a:rPr>
              <a:t>Böyük Britaniyaya qarşı</a:t>
            </a:r>
            <a:r>
              <a:rPr lang="en-GB" i="1" dirty="0" smtClean="0">
                <a:hlinkClick r:id="rId3"/>
              </a:rPr>
              <a:t> </a:t>
            </a:r>
            <a:r>
              <a:rPr lang="en-GB" i="1" dirty="0" smtClean="0"/>
              <a:t>[MC], 30</a:t>
            </a:r>
            <a:r>
              <a:rPr lang="az-Latn-AZ" i="1" dirty="0" smtClean="0"/>
              <a:t>-cu bənd</a:t>
            </a:r>
            <a:r>
              <a:rPr lang="en-GB" i="1" dirty="0" smtClean="0"/>
              <a:t>)</a:t>
            </a:r>
            <a:endParaRPr lang="en-GB" i="1" dirty="0"/>
          </a:p>
        </p:txBody>
      </p:sp>
    </p:spTree>
    <p:extLst>
      <p:ext uri="{BB962C8B-B14F-4D97-AF65-F5344CB8AC3E}">
        <p14:creationId xmlns:p14="http://schemas.microsoft.com/office/powerpoint/2010/main" xmlns="" val="1540911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az-Latn-AZ" dirty="0" smtClean="0"/>
              <a:t>Azadlıq</a:t>
            </a:r>
            <a:r>
              <a:rPr lang="en-GB" dirty="0" smtClean="0"/>
              <a:t>” </a:t>
            </a:r>
            <a:r>
              <a:rPr lang="az-Latn-AZ" dirty="0" smtClean="0"/>
              <a:t>və</a:t>
            </a:r>
            <a:r>
              <a:rPr lang="en-GB" dirty="0" smtClean="0"/>
              <a:t> “</a:t>
            </a:r>
            <a:r>
              <a:rPr lang="az-Latn-AZ" dirty="0" smtClean="0"/>
              <a:t>Təhlükəsizlik</a:t>
            </a:r>
            <a:r>
              <a:rPr lang="en-GB" dirty="0" smtClean="0"/>
              <a:t>”</a:t>
            </a:r>
            <a:endParaRPr lang="en-GB" dirty="0"/>
          </a:p>
        </p:txBody>
      </p:sp>
      <p:sp>
        <p:nvSpPr>
          <p:cNvPr id="3" name="Content Placeholder 2"/>
          <p:cNvSpPr>
            <a:spLocks noGrp="1"/>
          </p:cNvSpPr>
          <p:nvPr>
            <p:ph idx="1"/>
          </p:nvPr>
        </p:nvSpPr>
        <p:spPr>
          <a:xfrm>
            <a:off x="838200" y="1414464"/>
            <a:ext cx="10134600" cy="4757736"/>
          </a:xfrm>
        </p:spPr>
        <p:txBody>
          <a:bodyPr>
            <a:normAutofit fontScale="92500" lnSpcReduction="20000"/>
          </a:bodyPr>
          <a:lstStyle/>
          <a:p>
            <a:pPr lvl="0"/>
            <a:r>
              <a:rPr lang="en-GB" dirty="0" smtClean="0"/>
              <a:t> “</a:t>
            </a:r>
            <a:r>
              <a:rPr lang="az-Latn-AZ" dirty="0"/>
              <a:t>A</a:t>
            </a:r>
            <a:r>
              <a:rPr lang="az-Latn-AZ" dirty="0" smtClean="0"/>
              <a:t>zadlıq</a:t>
            </a:r>
            <a:r>
              <a:rPr lang="en-GB" dirty="0" smtClean="0"/>
              <a:t>”, </a:t>
            </a:r>
            <a:r>
              <a:rPr lang="az-Latn-AZ" dirty="0" smtClean="0"/>
              <a:t>fəlsəfi mənada, </a:t>
            </a:r>
            <a:r>
              <a:rPr lang="az-Latn-AZ" b="1" dirty="0" smtClean="0"/>
              <a:t>heç bir xarici təsir </a:t>
            </a:r>
            <a:r>
              <a:rPr lang="az-Latn-AZ" b="1" dirty="0"/>
              <a:t>olmadan mümkün </a:t>
            </a:r>
            <a:r>
              <a:rPr lang="az-Latn-AZ" b="1" dirty="0" smtClean="0"/>
              <a:t>variantlar </a:t>
            </a:r>
            <a:r>
              <a:rPr lang="az-Latn-AZ" b="1" dirty="0"/>
              <a:t>arasında seçim </a:t>
            </a:r>
            <a:r>
              <a:rPr lang="az-Latn-AZ" b="1" dirty="0" smtClean="0"/>
              <a:t>etmək imkanıdır</a:t>
            </a:r>
            <a:r>
              <a:rPr lang="en-GB" dirty="0" smtClean="0"/>
              <a:t>. </a:t>
            </a:r>
            <a:r>
              <a:rPr lang="az-Latn-AZ" dirty="0" smtClean="0"/>
              <a:t>Hüquqi mənada, Konvensiya 5-ci Maddədə </a:t>
            </a:r>
            <a:r>
              <a:rPr lang="en-GB" dirty="0" smtClean="0"/>
              <a:t>“</a:t>
            </a:r>
            <a:r>
              <a:rPr lang="az-Latn-AZ" dirty="0" smtClean="0"/>
              <a:t>azadlığın</a:t>
            </a:r>
            <a:r>
              <a:rPr lang="en-GB" dirty="0" smtClean="0"/>
              <a:t>”</a:t>
            </a:r>
            <a:r>
              <a:rPr lang="az-Latn-AZ" dirty="0" smtClean="0"/>
              <a:t> təsəviri üçün eyni izahatdan istifadə edir, amma o, bu anlayışın əsasən </a:t>
            </a:r>
            <a:r>
              <a:rPr lang="az-Latn-AZ" b="1" dirty="0" smtClean="0"/>
              <a:t>fiziki aspektini </a:t>
            </a:r>
            <a:r>
              <a:rPr lang="az-Latn-AZ" dirty="0" smtClean="0"/>
              <a:t>nəzərdə tutur.</a:t>
            </a:r>
          </a:p>
          <a:p>
            <a:pPr lvl="0"/>
            <a:r>
              <a:rPr lang="en-GB" dirty="0" smtClean="0"/>
              <a:t>“</a:t>
            </a:r>
            <a:r>
              <a:rPr lang="az-Latn-AZ" dirty="0" smtClean="0"/>
              <a:t>azadlıq və təhlükəsizlik</a:t>
            </a:r>
            <a:r>
              <a:rPr lang="en-GB" dirty="0" smtClean="0"/>
              <a:t>”</a:t>
            </a:r>
            <a:r>
              <a:rPr lang="az-Latn-AZ" dirty="0" smtClean="0"/>
              <a:t> ifadəsi bütövlükdə oxunmalıdır</a:t>
            </a:r>
            <a:r>
              <a:rPr lang="en-GB" dirty="0" smtClean="0"/>
              <a:t>. “</a:t>
            </a:r>
            <a:r>
              <a:rPr lang="az-Latn-AZ" dirty="0" smtClean="0"/>
              <a:t>Şəxsin təhlükəsizliyi</a:t>
            </a:r>
            <a:r>
              <a:rPr lang="en-GB" dirty="0" smtClean="0"/>
              <a:t>” </a:t>
            </a:r>
            <a:r>
              <a:rPr lang="az-Latn-AZ" dirty="0" smtClean="0"/>
              <a:t>fiziki azadlıq kontekstində başa düşülməlidir və müxtəlif məsələlərə (sosial təhlükəsizlik və ya özəl təhlükəsizlik kimi) aid olduğu anlamı kimi qəbul edilməməlidir</a:t>
            </a:r>
            <a:r>
              <a:rPr lang="en-GB" dirty="0" smtClean="0"/>
              <a:t>.</a:t>
            </a:r>
          </a:p>
          <a:p>
            <a:pPr lvl="1"/>
            <a:r>
              <a:rPr lang="en-GB" i="1" dirty="0" smtClean="0"/>
              <a:t>… </a:t>
            </a:r>
            <a:r>
              <a:rPr lang="az-Latn-AZ" i="1" dirty="0" smtClean="0"/>
              <a:t>Burada söhbət yalnız </a:t>
            </a:r>
            <a:r>
              <a:rPr lang="en-GB" i="1" dirty="0"/>
              <a:t>" </a:t>
            </a:r>
            <a:r>
              <a:rPr lang="az-Latn-AZ" i="1" dirty="0" smtClean="0"/>
              <a:t>azadlıq hüququ</a:t>
            </a:r>
            <a:r>
              <a:rPr lang="en-GB" i="1" dirty="0"/>
              <a:t> " </a:t>
            </a:r>
            <a:r>
              <a:rPr lang="az-Latn-AZ" i="1" dirty="0" smtClean="0"/>
              <a:t>ndan deyil, həmçinin </a:t>
            </a:r>
            <a:r>
              <a:rPr lang="en-GB" i="1" dirty="0" smtClean="0"/>
              <a:t>«</a:t>
            </a:r>
            <a:r>
              <a:rPr lang="az-Latn-AZ" i="1" dirty="0" smtClean="0"/>
              <a:t>şəxsin təhlükəsizlik hüquq</a:t>
            </a:r>
            <a:r>
              <a:rPr lang="en-GB" i="1" dirty="0" smtClean="0"/>
              <a:t>«</a:t>
            </a:r>
            <a:r>
              <a:rPr lang="az-Latn-AZ" i="1" dirty="0" smtClean="0"/>
              <a:t>undan da gedir</a:t>
            </a:r>
            <a:r>
              <a:rPr lang="en-GB" i="1" dirty="0" smtClean="0"/>
              <a:t> (</a:t>
            </a:r>
            <a:r>
              <a:rPr lang="en-GB" i="1" u="sng" dirty="0" err="1" smtClean="0">
                <a:hlinkClick r:id="rId3"/>
              </a:rPr>
              <a:t>Bozano</a:t>
            </a:r>
            <a:r>
              <a:rPr lang="en-GB" i="1" u="sng" dirty="0" smtClean="0">
                <a:hlinkClick r:id="rId3"/>
              </a:rPr>
              <a:t> </a:t>
            </a:r>
            <a:r>
              <a:rPr lang="az-Latn-AZ" i="1" u="sng" dirty="0" smtClean="0">
                <a:hlinkClick r:id="rId3"/>
              </a:rPr>
              <a:t>Fransaya qarşı</a:t>
            </a:r>
            <a:r>
              <a:rPr lang="en-GB" i="1" dirty="0" smtClean="0"/>
              <a:t>, § 54).</a:t>
            </a:r>
          </a:p>
          <a:p>
            <a:r>
              <a:rPr lang="az-Latn-AZ" dirty="0" smtClean="0"/>
              <a:t>Bəzən bu sözlərin anlaşılması tərcümə və </a:t>
            </a:r>
            <a:r>
              <a:rPr lang="az-Latn-AZ" b="1" dirty="0" smtClean="0"/>
              <a:t>dildən</a:t>
            </a:r>
            <a:r>
              <a:rPr lang="az-Latn-AZ" dirty="0" smtClean="0"/>
              <a:t> asılıdır</a:t>
            </a:r>
            <a:r>
              <a:rPr lang="en-GB" dirty="0" smtClean="0"/>
              <a:t>. </a:t>
            </a:r>
            <a:r>
              <a:rPr lang="az-Latn-AZ" dirty="0" smtClean="0"/>
              <a:t>Məsəl üçün 5-ci Maddədə </a:t>
            </a:r>
            <a:r>
              <a:rPr lang="en-GB" dirty="0"/>
              <a:t>“</a:t>
            </a:r>
            <a:r>
              <a:rPr lang="az-Latn-AZ" dirty="0"/>
              <a:t>təhlükəsizlik</a:t>
            </a:r>
            <a:r>
              <a:rPr lang="en-GB" dirty="0"/>
              <a:t>”</a:t>
            </a:r>
            <a:r>
              <a:rPr lang="az-Latn-AZ" dirty="0"/>
              <a:t> termini</a:t>
            </a:r>
            <a:r>
              <a:rPr lang="en-GB" dirty="0"/>
              <a:t> </a:t>
            </a:r>
            <a:r>
              <a:rPr lang="az-Latn-AZ" dirty="0"/>
              <a:t>, rus </a:t>
            </a:r>
            <a:r>
              <a:rPr lang="az-Latn-AZ" dirty="0" smtClean="0"/>
              <a:t>dilində </a:t>
            </a:r>
            <a:r>
              <a:rPr lang="en-GB" dirty="0" smtClean="0"/>
              <a:t>“</a:t>
            </a:r>
            <a:r>
              <a:rPr lang="az-Latn-AZ" dirty="0" smtClean="0"/>
              <a:t>toxunulmazlıq</a:t>
            </a:r>
            <a:r>
              <a:rPr lang="en-GB" dirty="0" smtClean="0"/>
              <a:t>” (“</a:t>
            </a:r>
            <a:r>
              <a:rPr lang="en-GB" dirty="0" err="1" smtClean="0"/>
              <a:t>неприкосновенность</a:t>
            </a:r>
            <a:r>
              <a:rPr lang="en-GB" dirty="0" smtClean="0"/>
              <a:t>”) </a:t>
            </a:r>
            <a:r>
              <a:rPr lang="az-Latn-AZ" dirty="0" smtClean="0"/>
              <a:t>kimi tərcümə olunur və anlayışın </a:t>
            </a:r>
            <a:r>
              <a:rPr lang="en-GB" dirty="0" smtClean="0"/>
              <a:t>“</a:t>
            </a:r>
            <a:r>
              <a:rPr lang="az-Latn-AZ" dirty="0" smtClean="0"/>
              <a:t>fiziki</a:t>
            </a:r>
            <a:r>
              <a:rPr lang="en-GB" dirty="0" smtClean="0"/>
              <a:t>” </a:t>
            </a:r>
            <a:r>
              <a:rPr lang="az-Latn-AZ" dirty="0" smtClean="0"/>
              <a:t>aspektini əsas götürür</a:t>
            </a:r>
            <a:r>
              <a:rPr lang="en-GB" dirty="0" smtClean="0"/>
              <a:t>.</a:t>
            </a:r>
            <a:r>
              <a:rPr lang="az-Latn-AZ" dirty="0" smtClean="0"/>
              <a:t> Fransız dilində</a:t>
            </a:r>
            <a:r>
              <a:rPr lang="en-GB" dirty="0" smtClean="0"/>
              <a:t> “</a:t>
            </a:r>
            <a:r>
              <a:rPr lang="en-GB" dirty="0" err="1" smtClean="0"/>
              <a:t>sûreté</a:t>
            </a:r>
            <a:r>
              <a:rPr lang="en-GB" dirty="0" smtClean="0"/>
              <a:t>”</a:t>
            </a:r>
            <a:r>
              <a:rPr lang="az-Latn-AZ" dirty="0" smtClean="0"/>
              <a:t> sözü istifadə olunur ki, bu da əsasən </a:t>
            </a:r>
            <a:r>
              <a:rPr lang="en-GB" dirty="0" smtClean="0"/>
              <a:t>“</a:t>
            </a:r>
            <a:r>
              <a:rPr lang="az-Latn-AZ" dirty="0" smtClean="0"/>
              <a:t>təhlükısizlikdən</a:t>
            </a:r>
            <a:r>
              <a:rPr lang="en-GB" dirty="0" smtClean="0"/>
              <a:t>” </a:t>
            </a:r>
            <a:r>
              <a:rPr lang="az-Latn-AZ" dirty="0" smtClean="0"/>
              <a:t>çox</a:t>
            </a:r>
            <a:r>
              <a:rPr lang="en-GB" dirty="0" smtClean="0"/>
              <a:t> “</a:t>
            </a:r>
            <a:r>
              <a:rPr lang="az-Latn-AZ" dirty="0" smtClean="0"/>
              <a:t>salamatlılıq</a:t>
            </a:r>
            <a:r>
              <a:rPr lang="en-GB" dirty="0" smtClean="0"/>
              <a:t>”</a:t>
            </a:r>
            <a:r>
              <a:rPr lang="az-Latn-AZ" dirty="0" smtClean="0"/>
              <a:t> mənasına gəlir.</a:t>
            </a:r>
            <a:endParaRPr lang="en-GB" dirty="0"/>
          </a:p>
        </p:txBody>
      </p:sp>
    </p:spTree>
    <p:extLst>
      <p:ext uri="{BB962C8B-B14F-4D97-AF65-F5344CB8AC3E}">
        <p14:creationId xmlns:p14="http://schemas.microsoft.com/office/powerpoint/2010/main" xmlns="" val="2857129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az-Latn-AZ" dirty="0" smtClean="0"/>
              <a:t>Tutulma</a:t>
            </a:r>
            <a:r>
              <a:rPr lang="en-GB" dirty="0" smtClean="0"/>
              <a:t>” v</a:t>
            </a:r>
            <a:r>
              <a:rPr lang="az-Latn-AZ" dirty="0" smtClean="0"/>
              <a:t>ə </a:t>
            </a:r>
            <a:r>
              <a:rPr lang="en-GB" dirty="0" smtClean="0"/>
              <a:t>“</a:t>
            </a:r>
            <a:r>
              <a:rPr lang="az-Latn-AZ" dirty="0" smtClean="0"/>
              <a:t>həbsə alınma</a:t>
            </a:r>
            <a:r>
              <a:rPr lang="en-GB" dirty="0" smtClean="0"/>
              <a:t>”</a:t>
            </a:r>
            <a:endParaRPr lang="en-GB" dirty="0"/>
          </a:p>
        </p:txBody>
      </p:sp>
      <p:sp>
        <p:nvSpPr>
          <p:cNvPr id="3" name="Content Placeholder 2"/>
          <p:cNvSpPr>
            <a:spLocks noGrp="1"/>
          </p:cNvSpPr>
          <p:nvPr>
            <p:ph idx="1"/>
          </p:nvPr>
        </p:nvSpPr>
        <p:spPr/>
        <p:txBody>
          <a:bodyPr>
            <a:normAutofit/>
          </a:bodyPr>
          <a:lstStyle/>
          <a:p>
            <a:pPr lvl="0"/>
            <a:r>
              <a:rPr lang="en-GB" dirty="0" smtClean="0"/>
              <a:t>“</a:t>
            </a:r>
            <a:r>
              <a:rPr lang="az-Latn-AZ" dirty="0" smtClean="0"/>
              <a:t>Tutulma</a:t>
            </a:r>
            <a:r>
              <a:rPr lang="en-GB" dirty="0" smtClean="0"/>
              <a:t>” </a:t>
            </a:r>
            <a:r>
              <a:rPr lang="az-Latn-AZ" dirty="0" smtClean="0"/>
              <a:t>və</a:t>
            </a:r>
            <a:r>
              <a:rPr lang="en-GB" dirty="0" smtClean="0"/>
              <a:t> “</a:t>
            </a:r>
            <a:r>
              <a:rPr lang="az-Latn-AZ" dirty="0" smtClean="0"/>
              <a:t>həbsə alınma</a:t>
            </a:r>
            <a:r>
              <a:rPr lang="en-GB" dirty="0" smtClean="0"/>
              <a:t>” </a:t>
            </a:r>
            <a:r>
              <a:rPr lang="az-Latn-AZ" b="1" dirty="0" smtClean="0"/>
              <a:t>müstəqil</a:t>
            </a:r>
            <a:r>
              <a:rPr lang="az-Latn-AZ" dirty="0" smtClean="0"/>
              <a:t> və </a:t>
            </a:r>
            <a:r>
              <a:rPr lang="az-Latn-AZ" b="1" dirty="0" smtClean="0"/>
              <a:t>bir-birini əvəz edən </a:t>
            </a:r>
            <a:r>
              <a:rPr lang="az-Latn-AZ" dirty="0" smtClean="0"/>
              <a:t>terminlərdir. </a:t>
            </a:r>
            <a:r>
              <a:rPr lang="en-GB" dirty="0" smtClean="0"/>
              <a:t> </a:t>
            </a:r>
            <a:r>
              <a:rPr lang="az-Latn-AZ" dirty="0" smtClean="0"/>
              <a:t>Onların yerli qanunvericilikdə göstərilən formal fərqlərindən asılı olmayaraq, onlar Konvensiyada istifadə olunur. Şəxs azadlıqdan məhrum edildikdə o, Konvensiya baxımından </a:t>
            </a:r>
            <a:r>
              <a:rPr lang="en-GB" dirty="0" smtClean="0"/>
              <a:t>“</a:t>
            </a:r>
            <a:r>
              <a:rPr lang="az-Latn-AZ" dirty="0" smtClean="0"/>
              <a:t>tutlmuş</a:t>
            </a:r>
            <a:r>
              <a:rPr lang="en-GB" dirty="0" smtClean="0"/>
              <a:t>” </a:t>
            </a:r>
            <a:r>
              <a:rPr lang="az-Latn-AZ" dirty="0" smtClean="0"/>
              <a:t>hesab edilir. Bu, presedent hüququnda göstərilməmişdir, hərçənd ki, istifadə edilən dildən bunu müəyyən etmək olar ki, burada adətən heç bir aydın fərq tapmaq mümkün olmur.</a:t>
            </a:r>
            <a:r>
              <a:rPr lang="en-GB" dirty="0" smtClean="0"/>
              <a:t> </a:t>
            </a:r>
            <a:endParaRPr lang="en-GB" dirty="0"/>
          </a:p>
          <a:p>
            <a:pPr lvl="1"/>
            <a:r>
              <a:rPr lang="en-GB" i="1" dirty="0"/>
              <a:t>… </a:t>
            </a:r>
            <a:r>
              <a:rPr lang="az-Latn-AZ" i="1" dirty="0" smtClean="0"/>
              <a:t>Dövlət tərəfindən konkret vəziyyətə verilən xarakteristika və ya xarakteristikanın </a:t>
            </a:r>
            <a:r>
              <a:rPr lang="az-Latn-AZ" i="1" dirty="0"/>
              <a:t>yoxluğu məhkəmənin </a:t>
            </a:r>
            <a:r>
              <a:rPr lang="az-Latn-AZ" i="1" dirty="0" smtClean="0"/>
              <a:t>azadlıqdan məhrum etmənin mövcud olması ilə bağlı qərarına həlledici </a:t>
            </a:r>
            <a:r>
              <a:rPr lang="az-Latn-AZ" i="1" dirty="0"/>
              <a:t>təsir </a:t>
            </a:r>
            <a:r>
              <a:rPr lang="az-Latn-AZ" i="1" dirty="0" smtClean="0"/>
              <a:t>göstərə bilməz </a:t>
            </a:r>
            <a:r>
              <a:rPr lang="en-GB" i="1" dirty="0" smtClean="0"/>
              <a:t>( </a:t>
            </a:r>
            <a:r>
              <a:rPr lang="en-GB" i="1" dirty="0" err="1" smtClean="0">
                <a:hlinkClick r:id="rId3"/>
              </a:rPr>
              <a:t>Creang</a:t>
            </a:r>
            <a:r>
              <a:rPr lang="az-Latn-AZ" i="1" dirty="0" smtClean="0">
                <a:hlinkClick r:id="rId3"/>
              </a:rPr>
              <a:t>a</a:t>
            </a:r>
            <a:r>
              <a:rPr lang="en-GB" i="1" dirty="0" smtClean="0">
                <a:hlinkClick r:id="rId3"/>
              </a:rPr>
              <a:t> R</a:t>
            </a:r>
            <a:r>
              <a:rPr lang="az-Latn-AZ" i="1" dirty="0" smtClean="0">
                <a:hlinkClick r:id="rId3"/>
              </a:rPr>
              <a:t>umımiyaya qarşı</a:t>
            </a:r>
            <a:r>
              <a:rPr lang="en-GB" i="1" dirty="0" smtClean="0"/>
              <a:t>, </a:t>
            </a:r>
            <a:r>
              <a:rPr lang="en-GB" i="1" dirty="0"/>
              <a:t>§ 92)</a:t>
            </a:r>
          </a:p>
        </p:txBody>
      </p:sp>
    </p:spTree>
    <p:extLst>
      <p:ext uri="{BB962C8B-B14F-4D97-AF65-F5344CB8AC3E}">
        <p14:creationId xmlns:p14="http://schemas.microsoft.com/office/powerpoint/2010/main" xmlns="" val="2509633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Azadlıqdan məhrum edilmə</a:t>
            </a:r>
            <a:endParaRPr lang="en-GB" dirty="0"/>
          </a:p>
        </p:txBody>
      </p:sp>
      <p:sp>
        <p:nvSpPr>
          <p:cNvPr id="3" name="Content Placeholder 2"/>
          <p:cNvSpPr>
            <a:spLocks noGrp="1"/>
          </p:cNvSpPr>
          <p:nvPr>
            <p:ph idx="1"/>
          </p:nvPr>
        </p:nvSpPr>
        <p:spPr/>
        <p:txBody>
          <a:bodyPr/>
          <a:lstStyle/>
          <a:p>
            <a:pPr lvl="0"/>
            <a:r>
              <a:rPr lang="az-Latn-AZ" dirty="0" smtClean="0"/>
              <a:t>Sabit bir tərifi yoxdur</a:t>
            </a:r>
            <a:r>
              <a:rPr lang="en-GB" dirty="0" smtClean="0"/>
              <a:t>. </a:t>
            </a:r>
          </a:p>
          <a:p>
            <a:pPr lvl="0"/>
            <a:r>
              <a:rPr lang="az-Latn-AZ" dirty="0" smtClean="0"/>
              <a:t>Mütəqil termindir və onu XARAKTERIZƏ ETMƏK ÜÇÜN yalnız müəyyən MEYARLAR vardır</a:t>
            </a:r>
            <a:r>
              <a:rPr lang="en-GB" dirty="0" smtClean="0"/>
              <a:t>. </a:t>
            </a:r>
            <a:endParaRPr lang="en-GB" dirty="0"/>
          </a:p>
          <a:p>
            <a:pPr marL="0" indent="0">
              <a:buNone/>
            </a:pPr>
            <a:endParaRPr lang="en-GB" dirty="0"/>
          </a:p>
        </p:txBody>
      </p:sp>
    </p:spTree>
    <p:extLst>
      <p:ext uri="{BB962C8B-B14F-4D97-AF65-F5344CB8AC3E}">
        <p14:creationId xmlns:p14="http://schemas.microsoft.com/office/powerpoint/2010/main" xmlns="" val="395491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4152</Words>
  <Application>Microsoft Office PowerPoint</Application>
  <PresentationFormat>Произвольный</PresentationFormat>
  <Paragraphs>199</Paragraphs>
  <Slides>36</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Office Theme</vt:lpstr>
      <vt:lpstr>Azadlıq və toxunulmazlıq hüququ 5-ci Maddəyə əsasən (ÜMUMİ HİSSƏ)</vt:lpstr>
      <vt:lpstr>Maddə 5. Azadlıq və toxunulmazlıq hüququ.</vt:lpstr>
      <vt:lpstr>Maddə 5. Azadlıq və toxunulmazlıq hüququ.</vt:lpstr>
      <vt:lpstr>Azadlıq və toxunulmazlıq hüququnun ümumi təsviri</vt:lpstr>
      <vt:lpstr>5-ci Maddənin strukturu</vt:lpstr>
      <vt:lpstr>5-ci Maddənin məqsədi</vt:lpstr>
      <vt:lpstr>“Azadlıq” və “Təhlükəsizlik”</vt:lpstr>
      <vt:lpstr>“Tutulma” və “həbsə alınma”</vt:lpstr>
      <vt:lpstr>Azadlıqdan məhrum edilmə</vt:lpstr>
      <vt:lpstr>Azadlığın məhdudlaşdırılmasına dair (4 saylı Protokolun 2-ci Maddəsi)</vt:lpstr>
      <vt:lpstr>Azadlıqdan məhrum edilməni təşkil edən elementlər (ümumi yanaşma)</vt:lpstr>
      <vt:lpstr>Azadlıqdan məhrum edilməni təşkil edən elementlər (ümumi yanaşma)</vt:lpstr>
      <vt:lpstr>Həbs altında saxlanılmanın mahiyyəti (obyektiv element)</vt:lpstr>
      <vt:lpstr>Məhkəmənin presedent hüququna dair misallar (obyektiv element):</vt:lpstr>
      <vt:lpstr>Zərər çəkən şəxsin statusu (subyektiv element)</vt:lpstr>
      <vt:lpstr>Həbsə razılıq</vt:lpstr>
      <vt:lpstr>Məhkəmənin presedent hüququna dair misallar (subyektiv element):</vt:lpstr>
      <vt:lpstr>Məhkəmənin presedent hüququna dair misallar (subyektiv element):</vt:lpstr>
      <vt:lpstr>Azadlıq lehinə prezumpsiya</vt:lpstr>
      <vt:lpstr>Azadlıq lehinə prezumpsiya</vt:lpstr>
      <vt:lpstr>Azadlıqdan məhrum olunma ilə bağlı pozitiv öhdəliklər</vt:lpstr>
      <vt:lpstr>5-CI MADDƏNIN 1-CI BƏNDINƏ ƏSASƏN QANUNI HƏBS EDILMƏ (Ümumi nəzəriyyələr)</vt:lpstr>
      <vt:lpstr>Həbsdə saxlamamaq</vt:lpstr>
      <vt:lpstr>Qanunun keyfiyyəti</vt:lpstr>
      <vt:lpstr>Dəqiqlik mütləq tələb deyil</vt:lpstr>
      <vt:lpstr>Milli qanunvericiliyə uyğunluq</vt:lpstr>
      <vt:lpstr>Milli qanunvericiliyə uyğunluğun yoxlanılması</vt:lpstr>
      <vt:lpstr>Hüquqi müəyyənlik prinsipi</vt:lpstr>
      <vt:lpstr>Əsassızlığın yolverilməzliyi</vt:lpstr>
      <vt:lpstr>Əsassızlığın yolverilməzliyi</vt:lpstr>
      <vt:lpstr>Məhkəmə qərarı</vt:lpstr>
      <vt:lpstr>Qanuniliyin tələbinə uyğun qərarlaın əsaslandırılması</vt:lpstr>
      <vt:lpstr>Qanuniliyin tələbinə uyğun qərarlaın əsaslandırılması</vt:lpstr>
      <vt:lpstr>Bəzi yolverilən prosessual xətalar</vt:lpstr>
      <vt:lpstr>Bəzi yolverilən prosessual xətalar</vt:lpstr>
      <vt:lpstr>Azad etmə haqqına qərarın icrasında yubanma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liberty and security under Article 5 of the Convention (GENERAL PART)</dc:title>
  <dc:creator>Lilian APOSTOL</dc:creator>
  <cp:lastModifiedBy>samsung</cp:lastModifiedBy>
  <cp:revision>251</cp:revision>
  <dcterms:created xsi:type="dcterms:W3CDTF">2016-12-29T18:12:38Z</dcterms:created>
  <dcterms:modified xsi:type="dcterms:W3CDTF">2017-07-16T10:48:44Z</dcterms:modified>
</cp:coreProperties>
</file>