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311" r:id="rId3"/>
    <p:sldId id="289" r:id="rId4"/>
    <p:sldId id="290" r:id="rId5"/>
    <p:sldId id="291" r:id="rId6"/>
    <p:sldId id="292" r:id="rId7"/>
    <p:sldId id="293" r:id="rId8"/>
    <p:sldId id="296" r:id="rId9"/>
    <p:sldId id="307" r:id="rId10"/>
    <p:sldId id="295" r:id="rId11"/>
    <p:sldId id="298" r:id="rId12"/>
    <p:sldId id="297" r:id="rId13"/>
    <p:sldId id="281" r:id="rId14"/>
    <p:sldId id="300" r:id="rId15"/>
    <p:sldId id="301" r:id="rId16"/>
    <p:sldId id="305" r:id="rId17"/>
    <p:sldId id="306" r:id="rId18"/>
    <p:sldId id="308" r:id="rId19"/>
    <p:sldId id="302" r:id="rId20"/>
    <p:sldId id="309" r:id="rId21"/>
    <p:sldId id="303" r:id="rId22"/>
    <p:sldId id="263" r:id="rId23"/>
    <p:sldId id="31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3885B1-A17D-4C4E-89B6-D1676EE22266}"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7AB741-0F8C-43E6-99A5-590155EF2F60}" type="slidenum">
              <a:rPr lang="en-US"/>
              <a:pPr>
                <a:defRPr/>
              </a:pPr>
              <a:t>‹#›</a:t>
            </a:fld>
            <a:endParaRPr lang="en-US"/>
          </a:p>
        </p:txBody>
      </p:sp>
    </p:spTree>
    <p:extLst>
      <p:ext uri="{BB962C8B-B14F-4D97-AF65-F5344CB8AC3E}">
        <p14:creationId xmlns:p14="http://schemas.microsoft.com/office/powerpoint/2010/main" val="197825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F7E6FE-93E4-4B7D-9424-099675604D74}"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EA1453-C2CF-4239-994F-E485306CD993}" type="slidenum">
              <a:rPr lang="en-US"/>
              <a:pPr>
                <a:defRPr/>
              </a:pPr>
              <a:t>‹#›</a:t>
            </a:fld>
            <a:endParaRPr lang="en-US"/>
          </a:p>
        </p:txBody>
      </p:sp>
    </p:spTree>
    <p:extLst>
      <p:ext uri="{BB962C8B-B14F-4D97-AF65-F5344CB8AC3E}">
        <p14:creationId xmlns:p14="http://schemas.microsoft.com/office/powerpoint/2010/main" val="365944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6ED1E2-23BD-4175-B200-DF3A1DA69631}"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C71D90-92AC-4F1F-84EC-2B8C5C7928EA}" type="slidenum">
              <a:rPr lang="en-US"/>
              <a:pPr>
                <a:defRPr/>
              </a:pPr>
              <a:t>‹#›</a:t>
            </a:fld>
            <a:endParaRPr lang="en-US"/>
          </a:p>
        </p:txBody>
      </p:sp>
    </p:spTree>
    <p:extLst>
      <p:ext uri="{BB962C8B-B14F-4D97-AF65-F5344CB8AC3E}">
        <p14:creationId xmlns:p14="http://schemas.microsoft.com/office/powerpoint/2010/main" val="188391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882754-4785-4946-BF27-6C9A1F37C8DA}"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F8276D-2DC5-41E3-A809-BD0BC3925631}" type="slidenum">
              <a:rPr lang="en-US"/>
              <a:pPr>
                <a:defRPr/>
              </a:pPr>
              <a:t>‹#›</a:t>
            </a:fld>
            <a:endParaRPr lang="en-US"/>
          </a:p>
        </p:txBody>
      </p:sp>
    </p:spTree>
    <p:extLst>
      <p:ext uri="{BB962C8B-B14F-4D97-AF65-F5344CB8AC3E}">
        <p14:creationId xmlns:p14="http://schemas.microsoft.com/office/powerpoint/2010/main" val="328057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5D2301-2DB3-4242-8504-66CB77A0B017}" type="datetimeFigureOut">
              <a:rPr lang="en-US"/>
              <a:pPr>
                <a:defRPr/>
              </a:pPr>
              <a:t>10/28/2017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3035A7-1285-4181-B190-00A71F9862A6}" type="slidenum">
              <a:rPr lang="en-US"/>
              <a:pPr>
                <a:defRPr/>
              </a:pPr>
              <a:t>‹#›</a:t>
            </a:fld>
            <a:endParaRPr lang="en-US"/>
          </a:p>
        </p:txBody>
      </p:sp>
    </p:spTree>
    <p:extLst>
      <p:ext uri="{BB962C8B-B14F-4D97-AF65-F5344CB8AC3E}">
        <p14:creationId xmlns:p14="http://schemas.microsoft.com/office/powerpoint/2010/main" val="45570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290C4E5-C680-4749-B4D5-AC1A64BE6636}"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1B88A2-8B90-47A3-948F-0CAEB79BF4A1}" type="slidenum">
              <a:rPr lang="en-US"/>
              <a:pPr>
                <a:defRPr/>
              </a:pPr>
              <a:t>‹#›</a:t>
            </a:fld>
            <a:endParaRPr lang="en-US"/>
          </a:p>
        </p:txBody>
      </p:sp>
    </p:spTree>
    <p:extLst>
      <p:ext uri="{BB962C8B-B14F-4D97-AF65-F5344CB8AC3E}">
        <p14:creationId xmlns:p14="http://schemas.microsoft.com/office/powerpoint/2010/main" val="134239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3B6EE44-925B-45FC-A187-00745754E90E}" type="datetimeFigureOut">
              <a:rPr lang="en-US"/>
              <a:pPr>
                <a:defRPr/>
              </a:pPr>
              <a:t>10/28/2017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FC96600-D9D7-47F5-BF13-1E00636F78D7}" type="slidenum">
              <a:rPr lang="en-US"/>
              <a:pPr>
                <a:defRPr/>
              </a:pPr>
              <a:t>‹#›</a:t>
            </a:fld>
            <a:endParaRPr lang="en-US"/>
          </a:p>
        </p:txBody>
      </p:sp>
    </p:spTree>
    <p:extLst>
      <p:ext uri="{BB962C8B-B14F-4D97-AF65-F5344CB8AC3E}">
        <p14:creationId xmlns:p14="http://schemas.microsoft.com/office/powerpoint/2010/main" val="121243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3FD71B-DE7B-43AB-B9AC-1D00F0A66BBD}" type="datetimeFigureOut">
              <a:rPr lang="en-US"/>
              <a:pPr>
                <a:defRPr/>
              </a:pPr>
              <a:t>10/28/2017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76A659-D2EB-4AAC-A2C5-52DAA2165B83}" type="slidenum">
              <a:rPr lang="en-US"/>
              <a:pPr>
                <a:defRPr/>
              </a:pPr>
              <a:t>‹#›</a:t>
            </a:fld>
            <a:endParaRPr lang="en-US"/>
          </a:p>
        </p:txBody>
      </p:sp>
    </p:spTree>
    <p:extLst>
      <p:ext uri="{BB962C8B-B14F-4D97-AF65-F5344CB8AC3E}">
        <p14:creationId xmlns:p14="http://schemas.microsoft.com/office/powerpoint/2010/main" val="207465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3AA51D-27D8-4573-B060-F109DC01DB46}" type="datetimeFigureOut">
              <a:rPr lang="en-US"/>
              <a:pPr>
                <a:defRPr/>
              </a:pPr>
              <a:t>10/28/2017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FD5B39-42FF-4D96-B59C-393C982F5B29}" type="slidenum">
              <a:rPr lang="en-US"/>
              <a:pPr>
                <a:defRPr/>
              </a:pPr>
              <a:t>‹#›</a:t>
            </a:fld>
            <a:endParaRPr lang="en-US"/>
          </a:p>
        </p:txBody>
      </p:sp>
    </p:spTree>
    <p:extLst>
      <p:ext uri="{BB962C8B-B14F-4D97-AF65-F5344CB8AC3E}">
        <p14:creationId xmlns:p14="http://schemas.microsoft.com/office/powerpoint/2010/main" val="37833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308246-9BC8-4947-BD16-8F08F5272DB6}"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89E208-C888-454A-A78E-61C9F0BDA9DD}" type="slidenum">
              <a:rPr lang="en-US"/>
              <a:pPr>
                <a:defRPr/>
              </a:pPr>
              <a:t>‹#›</a:t>
            </a:fld>
            <a:endParaRPr lang="en-US"/>
          </a:p>
        </p:txBody>
      </p:sp>
    </p:spTree>
    <p:extLst>
      <p:ext uri="{BB962C8B-B14F-4D97-AF65-F5344CB8AC3E}">
        <p14:creationId xmlns:p14="http://schemas.microsoft.com/office/powerpoint/2010/main" val="220475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32641E-67F9-41D4-B82E-F770D81AC9EC}" type="datetimeFigureOut">
              <a:rPr lang="en-US"/>
              <a:pPr>
                <a:defRPr/>
              </a:pPr>
              <a:t>10/28/2017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01237B-84D2-445F-A5ED-D5A40E8063EA}" type="slidenum">
              <a:rPr lang="en-US"/>
              <a:pPr>
                <a:defRPr/>
              </a:pPr>
              <a:t>‹#›</a:t>
            </a:fld>
            <a:endParaRPr lang="en-US"/>
          </a:p>
        </p:txBody>
      </p:sp>
    </p:spTree>
    <p:extLst>
      <p:ext uri="{BB962C8B-B14F-4D97-AF65-F5344CB8AC3E}">
        <p14:creationId xmlns:p14="http://schemas.microsoft.com/office/powerpoint/2010/main" val="73858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7B2F23-AF1F-4D92-A8F7-BE0AAC12E3DA}" type="datetimeFigureOut">
              <a:rPr lang="en-US"/>
              <a:pPr>
                <a:defRPr/>
              </a:pPr>
              <a:t>10/28/2017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FD1301-F769-4AA3-8A68-BE5B0A6F86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457200"/>
            <a:ext cx="8229600" cy="2209800"/>
          </a:xfrm>
        </p:spPr>
        <p:txBody>
          <a:bodyPr/>
          <a:lstStyle/>
          <a:p>
            <a:pPr eaLnBrk="1" hangingPunct="1"/>
            <a:r>
              <a:rPr lang="az-Latn-AZ" smtClean="0"/>
              <a:t/>
            </a:r>
            <a:br>
              <a:rPr lang="az-Latn-AZ" smtClean="0"/>
            </a:br>
            <a:r>
              <a:rPr lang="az-Latn-AZ" b="1" smtClean="0"/>
              <a:t>Maddə 5</a:t>
            </a:r>
            <a:br>
              <a:rPr lang="az-Latn-AZ" b="1" smtClean="0"/>
            </a:br>
            <a:r>
              <a:rPr lang="az-Latn-AZ" b="1" smtClean="0"/>
              <a:t>Azadlıq və toxunulmazlıq hüququ</a:t>
            </a:r>
            <a:r>
              <a:rPr lang="az-Latn-AZ" smtClean="0"/>
              <a:t/>
            </a:r>
            <a:br>
              <a:rPr lang="az-Latn-AZ" smtClean="0"/>
            </a:br>
            <a:r>
              <a:rPr lang="az-Latn-AZ" smtClean="0"/>
              <a:t>5.1 (a), (e), (f)</a:t>
            </a:r>
            <a:br>
              <a:rPr lang="az-Latn-AZ" smtClean="0"/>
            </a:br>
            <a:endParaRPr lang="ru-RU" smtClean="0"/>
          </a:p>
        </p:txBody>
      </p:sp>
      <p:sp>
        <p:nvSpPr>
          <p:cNvPr id="2051" name="Content Placeholder 2"/>
          <p:cNvSpPr>
            <a:spLocks noGrp="1"/>
          </p:cNvSpPr>
          <p:nvPr>
            <p:ph idx="1"/>
          </p:nvPr>
        </p:nvSpPr>
        <p:spPr>
          <a:xfrm>
            <a:off x="457200" y="4648200"/>
            <a:ext cx="8229600" cy="1477963"/>
          </a:xfrm>
        </p:spPr>
        <p:txBody>
          <a:bodyPr/>
          <a:lstStyle/>
          <a:p>
            <a:pPr algn="r" eaLnBrk="1" hangingPunct="1">
              <a:buFont typeface="Arial" charset="0"/>
              <a:buNone/>
            </a:pPr>
            <a:r>
              <a:rPr lang="az-Latn-AZ" smtClean="0"/>
              <a:t>Günel Sevdimalıyeva</a:t>
            </a:r>
          </a:p>
          <a:p>
            <a:pPr algn="r" eaLnBrk="1" hangingPunct="1">
              <a:buFont typeface="Arial" charset="0"/>
              <a:buNone/>
            </a:pPr>
            <a:r>
              <a:rPr lang="az-Latn-AZ" i="1" smtClean="0"/>
              <a:t>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
            </a:r>
            <a:br>
              <a:rPr lang="az-Latn-AZ" dirty="0" smtClean="0"/>
            </a:br>
            <a:r>
              <a:rPr lang="az-Latn-AZ" dirty="0" smtClean="0"/>
              <a:t>5-1(a)</a:t>
            </a:r>
            <a:br>
              <a:rPr lang="az-Latn-AZ" dirty="0" smtClean="0"/>
            </a:br>
            <a:r>
              <a:rPr lang="az-Latn-AZ" dirty="0" smtClean="0"/>
              <a:t>Həbs ittiham hökmündən sonra baş tutmalıdır	</a:t>
            </a:r>
            <a:endParaRPr lang="ru-RU"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endParaRPr lang="az-Latn-AZ" dirty="0" smtClean="0"/>
          </a:p>
          <a:p>
            <a:pPr eaLnBrk="1" fontAlgn="auto" hangingPunct="1">
              <a:spcAft>
                <a:spcPts val="0"/>
              </a:spcAft>
              <a:buFont typeface="Arial" pitchFamily="34" charset="0"/>
              <a:buChar char="•"/>
              <a:defRPr/>
            </a:pPr>
            <a:r>
              <a:rPr lang="az-Latn-AZ" dirty="0" smtClean="0"/>
              <a:t>"Sonra" termini sadəcə həbsin vaxt baxımından ittiham hökmündən sonra baş tutmalı olduğunu bildirmir: həmçinin həbs ittiham hökmünün nəticəsi olmalı, ondan asılı olmalı və ittiham hökmü əsasında baş verməlidir. Bir sözlə, ittiham hökmü ilə sözügedən azadlıqdan məhrum etmə arasında yetərli səbəbli əlaqə olmalıdır (Van Droogenbroeck v. Belgium, </a:t>
            </a:r>
            <a:r>
              <a:rPr lang="en-US" dirty="0" smtClean="0"/>
              <a:t>Weeks v. United Kingdom</a:t>
            </a:r>
            <a:r>
              <a:rPr lang="az-Latn-AZ" dirty="0" smtClean="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az-Latn-AZ" smtClean="0"/>
              <a:t>Əsaslı şübhə</a:t>
            </a:r>
            <a:endParaRPr lang="ru-RU" smtClean="0"/>
          </a:p>
        </p:txBody>
      </p:sp>
      <p:sp>
        <p:nvSpPr>
          <p:cNvPr id="12291" name="Content Placeholder 2"/>
          <p:cNvSpPr>
            <a:spLocks noGrp="1"/>
          </p:cNvSpPr>
          <p:nvPr>
            <p:ph idx="1"/>
          </p:nvPr>
        </p:nvSpPr>
        <p:spPr/>
        <p:txBody>
          <a:bodyPr/>
          <a:lstStyle/>
          <a:p>
            <a:pPr eaLnBrk="1" hangingPunct="1"/>
            <a:r>
              <a:rPr lang="az-Latn-AZ" smtClean="0"/>
              <a:t>ərizəçinin həbsinin əsaslı olmaqla Konvensiyanın 5-ci maddəsinin 1-ci maddəsinə uyğun olması üçün polisin ittihamı irəli sürmək üçün şəxsi həbs edən anda və ya həbsdə saxlanıldığı müddətdə kifayət qədər sübutların olmasına ehtiyac yoxdur (Brogan və digərlərinin (v. Birləşmiş Krallıq) qərarları və Erdagöz-ün Türkiyəyə qarşı qərarı)</a:t>
            </a:r>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az-Latn-AZ" smtClean="0"/>
              <a:t>Əsaslı şübhə</a:t>
            </a:r>
            <a:endParaRPr lang="ru-RU"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az-Latn-AZ" dirty="0" smtClean="0"/>
              <a:t>Məcburi deyil ki, saxlanılan şəxsə qarşı dərhal ittiham irəli sürülsün və ya o məhkəməyə gətirilsin. Eləcə də, tutulmuş şəxsə qarşı nəticədə ittiham irəli sürülməsi və ya onun məhkəmə prosesində olması zəruri deyil. Dindirmə məqsədilə tutulmanın obyekti, tutulmanın əsasını təşkil edən şübhələrin təsdiq olunması və ya aradan qaldırılması yolu ilə cinayətin istintaqının davam etdirilməsidir. Beləliklə, şübhəyə səbəb olan faktların, mühakimə olunma və ya cinayətin istintaqı prosesinin növbəti mərhələsi olan - ittihamın irəli sürülməsinə haqq qazandırılması üçün zəruri olan faktlarla eyni səviyyədə olmasına ehtiyac yoxdur</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az-Latn-AZ" smtClean="0"/>
              <a:t>Əsaslı şübhə</a:t>
            </a:r>
            <a:endParaRPr lang="ru-RU"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az-Latn-AZ" dirty="0" smtClean="0"/>
              <a:t>şübhənin əsaslı səbəblərə söykənməli olduğu barədə tələb əsassız tutmaya və həbsə qarşı təminatın zəruri tərkib hissəsini təşkil edir. Şübhənin daxili inama əsaslanması (“vicdanlı şübhə”) yetərli deyil. </a:t>
            </a:r>
            <a:r>
              <a:rPr lang="az-Latn-AZ" b="1" dirty="0" smtClean="0"/>
              <a:t>“Əsaslı şübhə” sözləri müvafiq şəxsin cinayət əməli törətməsinə obyektiv müşahidəçini inandıra biləcək faktların və ya məlumatların mövcudluğunu bildirir. </a:t>
            </a:r>
            <a:r>
              <a:rPr lang="az-Latn-AZ" dirty="0" smtClean="0"/>
              <a:t>Nəyin “əsaslı” olması isə bütün aidiyyatı hallardan asılıdır (</a:t>
            </a:r>
            <a:r>
              <a:rPr lang="az-Latn-AZ" i="1" dirty="0" smtClean="0"/>
              <a:t>Foks, Kempbell və Hartli Birləşmiş Krallığa qarşı</a:t>
            </a:r>
            <a:r>
              <a:rPr lang="az-Latn-AZ" dirty="0" smtClean="0"/>
              <a:t>). Azadlıqdan məhrum etmənin müddəti də tələb olunan şübhə səviyyəsindən asılı ola bilər (bax </a:t>
            </a:r>
            <a:r>
              <a:rPr lang="az-Latn-AZ" i="1" dirty="0" smtClean="0"/>
              <a:t>Murray</a:t>
            </a:r>
            <a:r>
              <a:rPr lang="az-Latn-AZ" dirty="0" smtClean="0"/>
              <a:t>, yuxarıda istinad edilən, § 56).</a:t>
            </a:r>
            <a:endParaRPr lang="ru-RU" dirty="0" smtClean="0"/>
          </a:p>
          <a:p>
            <a:pPr eaLnBrk="1" fontAlgn="auto" hangingPunct="1">
              <a:spcAft>
                <a:spcPts val="0"/>
              </a:spcAft>
              <a:buFont typeface="Arial" pitchFamily="34" charset="0"/>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az-Latn-AZ" dirty="0" smtClean="0"/>
              <a:t>Şübhənin “əsaslılığını” qiymətləndirərkən, Məhkəməyə 5-ci Maddənin 1 (c) bəndinə yüklənmiş müdafiə mexanizminin aparıcı tərkibinə tam yerin verilib-verilməməsini müəyyənləşdirmək imkanı yaradılmalıdır. Nəticə etibarı ilə, cavabdeh Hökumət, sözügedən həbs olunmuş şəxsin ona aid edilən cinayət əməlinin törətmiş ola bilməsinə dair əsaslı şübhələrin yarandığı qaneedici və ən azından bir qədər fakt və məlumatla Məhkəməni təmin etməlidir (bax </a:t>
            </a:r>
            <a:r>
              <a:rPr lang="az-Latn-AZ" i="1" dirty="0" smtClean="0"/>
              <a:t>Fox, Campbell və Hartley</a:t>
            </a:r>
            <a:r>
              <a:rPr lang="az-Latn-AZ" dirty="0" smtClean="0"/>
              <a:t>, yuxarıda istinad edilən, §34).</a:t>
            </a:r>
            <a:endParaRPr lang="ru-RU" dirty="0" smtClean="0"/>
          </a:p>
          <a:p>
            <a:pPr eaLnBrk="1" fontAlgn="auto" hangingPunct="1">
              <a:spcAft>
                <a:spcPts val="0"/>
              </a:spcAft>
              <a:buFont typeface="Arial" pitchFamily="34" charset="0"/>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az-Latn-AZ" dirty="0" smtClean="0"/>
              <a:t>həbs olunmuş şəxsin cinayət əməli törətdiyinə dair əsaslı şübhənin daimi mövcudluğu davamlı saxlanmanın qanuniliyinə qoyulan tələbdir (</a:t>
            </a:r>
            <a:r>
              <a:rPr lang="az-Latn-AZ" i="1" dirty="0" smtClean="0"/>
              <a:t>Stögmüller Avstiyaya qarşı </a:t>
            </a:r>
            <a:r>
              <a:rPr lang="az-Latn-AZ" dirty="0" smtClean="0"/>
              <a:t>və </a:t>
            </a:r>
            <a:r>
              <a:rPr lang="az-Latn-AZ" i="1" dirty="0" smtClean="0"/>
              <a:t>McKay Birləşmiş Krallığa qarşı</a:t>
            </a:r>
            <a:r>
              <a:rPr lang="az-Latn-AZ" dirty="0" smtClean="0"/>
              <a:t>). Müvafiq olaraq, əsaslı şübhə həm həbs və ilkin saxlanma dövründə mövcud olmalıdır, həm də uzadılmış saxlanma hallarında mütləq göstərilməlidir ki, şübhə mövcudluğunu davam etmiş və bütün saxlanma müddəti ərzində “əsaslı” olaraq qalmışdır.</a:t>
            </a:r>
          </a:p>
          <a:p>
            <a:pPr eaLnBrk="1" fontAlgn="auto" hangingPunct="1">
              <a:spcAft>
                <a:spcPts val="0"/>
              </a:spcAft>
              <a:buFont typeface="Arial" pitchFamily="34" charset="0"/>
              <a:buChar char="•"/>
              <a:defRPr/>
            </a:pPr>
            <a:r>
              <a:rPr lang="az-Latn-AZ" dirty="0" smtClean="0"/>
              <a:t>5-ci maddənin tətbiqi meyarları kimi “dərəcə” və “intensivlik” anlayışları  ancaq hərəkət etmək azadlığına qoyulan məhdudiyyətə aiddir, saxlanılan yerin şəraiti (komfortu) və ya daxili qaydalarındakı fərqlərlə bağlı deyil.  Nəticə etibarilə, Məhkəmə həmin meyarı ərizəçinin saxlandığı yerdən asılı olmayaraq azadlıqdan məhrumetmənin bütün müddətinə tətbiq edir.</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
            </a:r>
            <a:br>
              <a:rPr lang="az-Latn-AZ" dirty="0" smtClean="0"/>
            </a:br>
            <a:r>
              <a:rPr lang="az-Latn-AZ" dirty="0" smtClean="0"/>
              <a:t>5-1 (e) </a:t>
            </a:r>
            <a:r>
              <a:rPr lang="az-Latn-AZ" sz="3100" dirty="0" smtClean="0"/>
              <a:t>"infeksion xəstəliklərin yayılmasının qarşısının alınması məqsədi ilə" həbsinin qanuniliyinin qiymətləndirilməsi üçün əsas meyarlar aşağıdakılardır: </a:t>
            </a:r>
            <a:br>
              <a:rPr lang="az-Latn-AZ" sz="3100" dirty="0" smtClean="0"/>
            </a:br>
            <a:endParaRPr lang="ru-RU" sz="3100"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endParaRPr lang="az-Latn-AZ" dirty="0" smtClean="0"/>
          </a:p>
          <a:p>
            <a:pPr eaLnBrk="1" fontAlgn="auto" hangingPunct="1">
              <a:spcAft>
                <a:spcPts val="0"/>
              </a:spcAft>
              <a:buFont typeface="Arial" pitchFamily="34" charset="0"/>
              <a:buChar char="•"/>
              <a:defRPr/>
            </a:pPr>
            <a:r>
              <a:rPr lang="az-Latn-AZ" dirty="0" smtClean="0"/>
              <a:t>– infeksion xəstəliyin yayılması əhalinin sağlamlığı və təhlükəsizliyi üçün təhlükə təşkil edib-etməməsi; </a:t>
            </a:r>
          </a:p>
          <a:p>
            <a:pPr eaLnBrk="1" fontAlgn="auto" hangingPunct="1">
              <a:spcAft>
                <a:spcPts val="0"/>
              </a:spcAft>
              <a:buFont typeface="Arial" pitchFamily="34" charset="0"/>
              <a:buChar char="•"/>
              <a:defRPr/>
            </a:pPr>
            <a:r>
              <a:rPr lang="az-Latn-AZ" dirty="0" smtClean="0"/>
              <a:t>– daha az sərt tədbirlər nəzərdən keçirilərək ictimai marağın qorunması üçün yetərsiz hesab olunduğu üçün infeksiyaya yoluxmuş şəxsin həbsinin xəstəliyin yayılmasının qarşısının alınması üçün son çarə olub-olmaması (Enhorn İsveçə qarşı);</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az-Latn-AZ" smtClean="0"/>
              <a:t>5-1(e)</a:t>
            </a:r>
            <a:endParaRPr lang="ru-RU"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az-Latn-AZ" dirty="0" smtClean="0"/>
              <a:t>     "Ruhi xəstə" termininə dəqiq tərif vermək mümkün deyil, çünki psixiatriya həm tibbi, həm də cəmiyyətin münasibəti baxımından daimi inkişafda olan sahədir. Lakin bu o demək deyil ki, kimsə sadəcə baxış və davranışları müəyyən edilmiş normalardan fərqləndiyinə görə həbs ediləbilər (Rakeviç Rusiyaya qarşı, § 26).</a:t>
            </a:r>
          </a:p>
          <a:p>
            <a:pPr eaLnBrk="1" fontAlgn="auto" hangingPunct="1">
              <a:spcAft>
                <a:spcPts val="0"/>
              </a:spcAft>
              <a:buFont typeface="Arial" pitchFamily="34" charset="0"/>
              <a:buNone/>
              <a:defRPr/>
            </a:pPr>
            <a:r>
              <a:rPr lang="az-Latn-AZ" dirty="0" smtClean="0"/>
              <a:t> 	Aşağıdakı üç minimum şərtə əməl edilmədiyi halda, hər hansı şəxs "ruhi xəstə" olduğuna görə azadlıqdan məhrum edilə bilməz</a:t>
            </a:r>
          </a:p>
          <a:p>
            <a:pPr eaLnBrk="1" fontAlgn="auto" hangingPunct="1">
              <a:spcAft>
                <a:spcPts val="0"/>
              </a:spcAft>
              <a:buFont typeface="Arial" pitchFamily="34" charset="0"/>
              <a:buNone/>
              <a:defRPr/>
            </a:pPr>
            <a:r>
              <a:rPr lang="az-Latn-AZ" dirty="0" smtClean="0"/>
              <a:t>–   təcili həbs tələb olunmadığı təqdirdə, şəxsin ruhi xəstə olduğu obyektiv tibbi rəydə etibarlı şəkildə göstərilməlidir;</a:t>
            </a:r>
          </a:p>
          <a:p>
            <a:pPr eaLnBrk="1" fontAlgn="auto" hangingPunct="1">
              <a:spcAft>
                <a:spcPts val="0"/>
              </a:spcAft>
              <a:buFont typeface="Arial" pitchFamily="34" charset="0"/>
              <a:buNone/>
              <a:defRPr/>
            </a:pPr>
            <a:r>
              <a:rPr lang="az-Latn-AZ" dirty="0" smtClean="0"/>
              <a:t> –  şəxsin psixi xəstəliyinin dərəcəsi məcburi həbsi tələb etməlidir. Azadlıqdan məhrum edilmənin verilən şəraitdə zəruri olduğu göstərilməlidir;</a:t>
            </a:r>
          </a:p>
          <a:p>
            <a:pPr eaLnBrk="1" fontAlgn="auto" hangingPunct="1">
              <a:spcAft>
                <a:spcPts val="0"/>
              </a:spcAft>
              <a:buFont typeface="Arial" pitchFamily="34" charset="0"/>
              <a:buNone/>
              <a:defRPr/>
            </a:pPr>
            <a:r>
              <a:rPr lang="az-Latn-AZ" dirty="0" smtClean="0"/>
              <a:t>–   obyektiv tibbi rəylə təsdiq edilən psixi xəstəlik həbs müddətində davam etməlidir.</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az-Latn-AZ" smtClean="0"/>
              <a:t>5-1(e)</a:t>
            </a:r>
            <a:endParaRPr lang="ru-RU" smtClean="0"/>
          </a:p>
        </p:txBody>
      </p:sp>
      <p:sp>
        <p:nvSpPr>
          <p:cNvPr id="19459" name="Content Placeholder 2"/>
          <p:cNvSpPr>
            <a:spLocks noGrp="1"/>
          </p:cNvSpPr>
          <p:nvPr>
            <p:ph idx="1"/>
          </p:nvPr>
        </p:nvSpPr>
        <p:spPr/>
        <p:txBody>
          <a:bodyPr/>
          <a:lstStyle/>
          <a:p>
            <a:pPr eaLnBrk="1" hangingPunct="1"/>
            <a:r>
              <a:rPr lang="az-Latn-AZ" smtClean="0"/>
              <a:t>Səfil – daimi yaşayış yeri, dolanışıq vasitəsi, müntəzəm məşğuliyyəti və ya peşəsi olmayan şəxslər (De </a:t>
            </a:r>
            <a:r>
              <a:rPr lang="en-US" smtClean="0"/>
              <a:t>Wilde, Ooms and Versyp v. Belgium</a:t>
            </a:r>
            <a:r>
              <a:rPr lang="az-Latn-AZ" smtClean="0"/>
              <a:t>)</a:t>
            </a:r>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5-1 (f)</a:t>
            </a:r>
            <a:endParaRPr lang="ru-RU" smtClean="0"/>
          </a:p>
        </p:txBody>
      </p:sp>
      <p:sp>
        <p:nvSpPr>
          <p:cNvPr id="20483" name="Content Placeholder 2"/>
          <p:cNvSpPr>
            <a:spLocks noGrp="1"/>
          </p:cNvSpPr>
          <p:nvPr>
            <p:ph idx="1"/>
          </p:nvPr>
        </p:nvSpPr>
        <p:spPr/>
        <p:txBody>
          <a:bodyPr/>
          <a:lstStyle/>
          <a:p>
            <a:pPr eaLnBrk="1" hangingPunct="1"/>
            <a:r>
              <a:rPr lang="az-Latn-AZ" smtClean="0"/>
              <a:t>Qarayev Azərbaycana qarşı;</a:t>
            </a:r>
          </a:p>
          <a:p>
            <a:pPr eaLnBrk="1" hangingPunct="1"/>
            <a:r>
              <a:rPr lang="en-US" smtClean="0"/>
              <a:t>Amuur Fransaya qar</a:t>
            </a:r>
            <a:r>
              <a:rPr lang="az-Latn-AZ" smtClean="0"/>
              <a:t>şı;</a:t>
            </a:r>
          </a:p>
          <a:p>
            <a:pPr eaLnBrk="1" hangingPunct="1"/>
            <a:r>
              <a:rPr lang="az-Latn-AZ" smtClean="0"/>
              <a:t>Saadi Fransaya qarşı;</a:t>
            </a:r>
          </a:p>
          <a:p>
            <a:pPr eaLnBrk="1" hangingPunct="1"/>
            <a:r>
              <a:rPr lang="az-Latn-AZ" smtClean="0"/>
              <a:t>Çonka Belçikaya qarşı;</a:t>
            </a:r>
            <a:endParaRPr lang="en-US" smtClean="0"/>
          </a:p>
          <a:p>
            <a:pPr eaLnBrk="1" hangingPunct="1"/>
            <a:r>
              <a:rPr lang="en-US" smtClean="0"/>
              <a:t>Na</a:t>
            </a:r>
            <a:r>
              <a:rPr lang="az-Latn-AZ" smtClean="0"/>
              <a:t>ğıyev Azərbaycana qarşı;</a:t>
            </a:r>
          </a:p>
          <a:p>
            <a:pPr eaLnBrk="1" hangingPunct="1"/>
            <a:r>
              <a:rPr lang="az-Latn-AZ" smtClean="0"/>
              <a:t>Bozano Fransaya qarşı;</a:t>
            </a:r>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az-Latn-AZ" smtClean="0"/>
              <a:t>5-1(a)</a:t>
            </a:r>
            <a:endParaRPr lang="ru-RU" smtClean="0"/>
          </a:p>
        </p:txBody>
      </p:sp>
      <p:sp>
        <p:nvSpPr>
          <p:cNvPr id="3075" name="Content Placeholder 2"/>
          <p:cNvSpPr>
            <a:spLocks noGrp="1"/>
          </p:cNvSpPr>
          <p:nvPr>
            <p:ph idx="1"/>
          </p:nvPr>
        </p:nvSpPr>
        <p:spPr/>
        <p:txBody>
          <a:bodyPr/>
          <a:lstStyle/>
          <a:p>
            <a:pPr eaLnBrk="1" hangingPunct="1"/>
            <a:r>
              <a:rPr lang="az-Latn-AZ" smtClean="0"/>
              <a:t>5-ci maddənin məqsədi fərdi qanunsuzluqdan qorumaq olduğuna görə (</a:t>
            </a:r>
            <a:r>
              <a:rPr lang="az-Latn-AZ" i="1" smtClean="0"/>
              <a:t>Stafford Birləşmiş Krallığa qarşı</a:t>
            </a:r>
            <a:r>
              <a:rPr lang="az-Latn-AZ" smtClean="0"/>
              <a:t>), “məhkum olunma” ədalət mühakiməsinin kobudcasına inkar edilməsinin nəticəsi olmamalıdır (</a:t>
            </a:r>
            <a:r>
              <a:rPr lang="az-Latn-AZ" i="1" smtClean="0"/>
              <a:t>Drozd və Yanousek Fransaya və İspaniyaya qarşı</a:t>
            </a:r>
            <a:r>
              <a:rPr lang="az-Latn-AZ" smtClean="0"/>
              <a:t>)</a:t>
            </a:r>
            <a:endParaRPr lang="az-Latn-AZ" i="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ru-RU" smtClean="0"/>
          </a:p>
        </p:txBody>
      </p:sp>
      <p:sp>
        <p:nvSpPr>
          <p:cNvPr id="21507" name="Content Placeholder 2"/>
          <p:cNvSpPr>
            <a:spLocks noGrp="1"/>
          </p:cNvSpPr>
          <p:nvPr>
            <p:ph idx="1"/>
          </p:nvPr>
        </p:nvSpPr>
        <p:spPr/>
        <p:txBody>
          <a:bodyPr/>
          <a:lstStyle/>
          <a:p>
            <a:pPr eaLnBrk="1" hangingPunct="1"/>
            <a:r>
              <a:rPr lang="az-Latn-AZ" smtClean="0"/>
              <a:t>Həbsin müddəti milli qanunvericilikdən asılıdır</a:t>
            </a:r>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az-Latn-AZ" smtClean="0"/>
              <a:t>5-1(f)</a:t>
            </a:r>
            <a:endParaRPr lang="ru-RU" smtClean="0"/>
          </a:p>
        </p:txBody>
      </p:sp>
      <p:sp>
        <p:nvSpPr>
          <p:cNvPr id="3" name="Content Placeholder 2"/>
          <p:cNvSpPr>
            <a:spLocks noGrp="1"/>
          </p:cNvSpPr>
          <p:nvPr>
            <p:ph idx="1"/>
          </p:nvPr>
        </p:nvSpPr>
        <p:spPr>
          <a:xfrm>
            <a:off x="457200" y="1219200"/>
            <a:ext cx="8229600" cy="4906963"/>
          </a:xfrm>
        </p:spPr>
        <p:txBody>
          <a:bodyPr rtlCol="0">
            <a:normAutofit fontScale="70000" lnSpcReduction="20000"/>
          </a:bodyPr>
          <a:lstStyle/>
          <a:p>
            <a:pPr eaLnBrk="1" fontAlgn="auto" hangingPunct="1">
              <a:spcAft>
                <a:spcPts val="0"/>
              </a:spcAft>
              <a:buFont typeface="Arial" pitchFamily="34" charset="0"/>
              <a:buChar char="•"/>
              <a:defRPr/>
            </a:pPr>
            <a:r>
              <a:rPr lang="az-Latn-AZ" dirty="0" smtClean="0"/>
              <a:t>"Şəxsin ölkəyə qanunsuz gəlməsinin qarşısını almaq" ifadəsinin mənası: Əcnəbilərin ölkəyə girişinə və ölkədə yaşamasına nəzarət etmək hüququna malik olan dövlət sığınacaq almaq məqsədi ilə və ya hər hansı digər məqsədlə ölkəyə giriş üçün icazə istəyən potensial immiqrantları həbsdə saxlamaq hüququna malik olmalıdır. Belə "icazə" verilənə qədər ölkəyə giriş "qanunsuz" sayılır və ölkəyə giriş üçün icazə almalı olan, amma hələ onu almayan şəxsin həbsdə saxlanılması sözün əsl mənasında "şəxsin ölkəyə qanunsuz gəlməsinin qarşısını almaq" məqsədi daşıyan tədbir sayıla bilər. Məhkəmə bununla razılaşa bilməz ki, ərizəçi ölkəyə daxil olub özünü hakimiyyət orqanlarının ixtiyarına verən kimi onun ölkəyə girişi "qanuni" şəkil alır. 5-ci maddənin 1-ci bəndinin "f" yarımbəndində nəzərdə tutulmuş tədbir yalnız ölkəyə girişə qoyulan məhdudiyyətlərdən yayınmağa çalışan şəxslərin həbsə alınması məhdudlaşmır. Həmin yarımbənd yalnız belə şəxslərə şamil olunsaydı, bu cür məhdud şərh BMT-nin və Avropa Şurasının göstərişlərinə və tövsiyələrinə zidd olardı. </a:t>
            </a:r>
            <a:r>
              <a:rPr lang="az-Latn-AZ" i="1" dirty="0" smtClean="0"/>
              <a:t>(Saadinin işi)</a:t>
            </a:r>
            <a:endParaRPr lang="ru-RU"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it-IT" dirty="0" smtClean="0"/>
              <a:t>5-ci maddənin 1-ci bəndinin "f" yarımbəndi</a:t>
            </a:r>
            <a:r>
              <a:rPr lang="az-Latn-AZ" dirty="0" smtClean="0"/>
              <a:t> </a:t>
            </a:r>
            <a:endParaRPr lang="ru-RU" dirty="0"/>
          </a:p>
        </p:txBody>
      </p:sp>
      <p:sp>
        <p:nvSpPr>
          <p:cNvPr id="3" name="Content Placeholder 2"/>
          <p:cNvSpPr>
            <a:spLocks noGrp="1"/>
          </p:cNvSpPr>
          <p:nvPr>
            <p:ph idx="1"/>
          </p:nvPr>
        </p:nvSpPr>
        <p:spPr>
          <a:xfrm>
            <a:off x="457200" y="1219200"/>
            <a:ext cx="8229600" cy="4906963"/>
          </a:xfrm>
        </p:spPr>
        <p:txBody>
          <a:bodyPr rtlCol="0">
            <a:normAutofit fontScale="77500" lnSpcReduction="20000"/>
          </a:bodyPr>
          <a:lstStyle/>
          <a:p>
            <a:pPr eaLnBrk="1" fontAlgn="auto" hangingPunct="1">
              <a:spcAft>
                <a:spcPts val="0"/>
              </a:spcAft>
              <a:buFont typeface="Arial" pitchFamily="34" charset="0"/>
              <a:buChar char="•"/>
              <a:defRPr/>
            </a:pPr>
            <a:r>
              <a:rPr lang="az-Latn-AZ" dirty="0" smtClean="0"/>
              <a:t>bu cür həbsdə saxlanılmanın əsaslı olaraq zəruri hesab edilməsi tələb olunmur, mütənasiblik prinsipi isə sadəcə bu cür həbsdə saxlanılmanın əsassız olaraq uzun müddət davam etməməsini tələb edir. Müvafiq olaraq, yarımbəndin birinci müddəası əsasında həbsə alınma dörd meyara cavab verdiyi təqdirdə qanunsuz hesab edilmir: </a:t>
            </a:r>
          </a:p>
          <a:p>
            <a:pPr eaLnBrk="1" fontAlgn="auto" hangingPunct="1">
              <a:spcAft>
                <a:spcPts val="0"/>
              </a:spcAft>
              <a:buFont typeface="Arial" pitchFamily="34" charset="0"/>
              <a:buChar char="•"/>
              <a:defRPr/>
            </a:pPr>
            <a:r>
              <a:rPr lang="az-Latn-AZ" dirty="0" smtClean="0"/>
              <a:t>həbs vicdanlı niyyətlə həyata keçirilibsə; </a:t>
            </a:r>
          </a:p>
          <a:p>
            <a:pPr eaLnBrk="1" fontAlgn="auto" hangingPunct="1">
              <a:spcAft>
                <a:spcPts val="0"/>
              </a:spcAft>
              <a:buFont typeface="Arial" pitchFamily="34" charset="0"/>
              <a:buChar char="•"/>
              <a:defRPr/>
            </a:pPr>
            <a:r>
              <a:rPr lang="az-Latn-AZ" dirty="0" smtClean="0"/>
              <a:t>yalnız şəxsin ölkəyə qanunsuz gəlməsinin qarşısını almaq məqsədi ilə həyata keçirilibsə; </a:t>
            </a:r>
          </a:p>
          <a:p>
            <a:pPr eaLnBrk="1" fontAlgn="auto" hangingPunct="1">
              <a:spcAft>
                <a:spcPts val="0"/>
              </a:spcAft>
              <a:buFont typeface="Arial" pitchFamily="34" charset="0"/>
              <a:buChar char="•"/>
              <a:defRPr/>
            </a:pPr>
            <a:r>
              <a:rPr lang="az-Latn-AZ" dirty="0" smtClean="0"/>
              <a:t>ərizəçinin saxlanıldığı yer və saxlanma şəraiti müəyyən edilərkən onun öz həyatına görə ehtiyatlandığı üçün öz ölkəsindən qaçdığı nəzərə alınıbsa; </a:t>
            </a:r>
          </a:p>
          <a:p>
            <a:pPr eaLnBrk="1" fontAlgn="auto" hangingPunct="1">
              <a:spcAft>
                <a:spcPts val="0"/>
              </a:spcAft>
              <a:buFont typeface="Arial" pitchFamily="34" charset="0"/>
              <a:buChar char="•"/>
              <a:defRPr/>
            </a:pPr>
            <a:r>
              <a:rPr lang="az-Latn-AZ" dirty="0" smtClean="0"/>
              <a:t>həbsdə saxlanma müddəti həbsin məqsədinin tələb etdiyi müddətdən həddən artıq çox deyilsə </a:t>
            </a:r>
            <a:r>
              <a:rPr lang="az-Latn-AZ" i="1" dirty="0" smtClean="0"/>
              <a:t>(Saadinin işi)</a:t>
            </a:r>
            <a:r>
              <a:rPr lang="az-Latn-AZ" dirty="0" smtClean="0"/>
              <a:t>.</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ru-RU" smtClean="0"/>
          </a:p>
        </p:txBody>
      </p:sp>
      <p:sp>
        <p:nvSpPr>
          <p:cNvPr id="24579" name="Content Placeholder 2"/>
          <p:cNvSpPr>
            <a:spLocks noGrp="1"/>
          </p:cNvSpPr>
          <p:nvPr>
            <p:ph idx="1"/>
          </p:nvPr>
        </p:nvSpPr>
        <p:spPr/>
        <p:txBody>
          <a:bodyPr/>
          <a:lstStyle/>
          <a:p>
            <a:pPr eaLnBrk="1" hangingPunct="1"/>
            <a:r>
              <a:rPr lang="az-Latn-AZ" smtClean="0"/>
              <a:t>5-1(f) çərçivəsində hər hansı azadlıqdan məhrumetmə deportasiya və ekstradisiya icraatlarının həyata keçirildiyi müddətdə əsaslı hesab edilə bilər.</a:t>
            </a:r>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az-Latn-AZ" smtClean="0"/>
              <a:t>5-1(a)</a:t>
            </a:r>
            <a:endParaRPr lang="ru-RU"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az-Latn-AZ" dirty="0" smtClean="0"/>
              <a:t>5-ci maddənin §1(a) yarımbəndi hər hansı məhkəmə tərəfindən verilən, azadlıqdan məhrum etməyə gətirib çıxaran “ittiham hökmlərinə” şamil edilir və sözügedən Dövlətin daxili qanunvericiliyinə əsasən cinayət və ya intizam hüquq pozuntusu kimi təsnif edilməsindən asılı olmayaraq şəxsin təqsirli bilindiyi hüquq pozuntusunun hüquqi xarakterinə görə fərqlənmir (Engel və başqaları Niderlanda qarşı, § 68; Qalstyan Ermənistana qarşı, § 46).</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az-Latn-AZ" smtClean="0"/>
              <a:t>Engel meyarları</a:t>
            </a:r>
            <a:endParaRPr lang="ru-RU"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None/>
              <a:defRPr/>
            </a:pPr>
            <a:r>
              <a:rPr lang="az-Latn-AZ" dirty="0" smtClean="0"/>
              <a:t>1) Daxili qanunvericilikdə ittihamın tövsifi;</a:t>
            </a:r>
          </a:p>
          <a:p>
            <a:pPr eaLnBrk="1" fontAlgn="auto" hangingPunct="1">
              <a:spcAft>
                <a:spcPts val="0"/>
              </a:spcAft>
              <a:buFont typeface="Arial" pitchFamily="34" charset="0"/>
              <a:buChar char="•"/>
              <a:defRPr/>
            </a:pPr>
            <a:endParaRPr lang="az-Latn-AZ" dirty="0" smtClean="0"/>
          </a:p>
          <a:p>
            <a:pPr eaLnBrk="1" fontAlgn="auto" hangingPunct="1">
              <a:spcAft>
                <a:spcPts val="0"/>
              </a:spcAft>
              <a:buFont typeface="Arial" pitchFamily="34" charset="0"/>
              <a:buNone/>
              <a:defRPr/>
            </a:pPr>
            <a:r>
              <a:rPr lang="az-Latn-AZ" dirty="0" smtClean="0"/>
              <a:t>2) Hüquq pozuntusunun xarakteri;</a:t>
            </a:r>
          </a:p>
          <a:p>
            <a:pPr marL="514350" indent="-514350" eaLnBrk="1" fontAlgn="auto" hangingPunct="1">
              <a:spcAft>
                <a:spcPts val="0"/>
              </a:spcAft>
              <a:buFont typeface="Arial" pitchFamily="34" charset="0"/>
              <a:buAutoNum type="alphaUcParenR"/>
              <a:defRPr/>
            </a:pPr>
            <a:r>
              <a:rPr lang="az-Latn-AZ" dirty="0" smtClean="0"/>
              <a:t>Pozulmuş hüquq normasının tətbiq dairəsi;</a:t>
            </a:r>
          </a:p>
          <a:p>
            <a:pPr marL="514350" indent="-514350" eaLnBrk="1" fontAlgn="auto" hangingPunct="1">
              <a:spcAft>
                <a:spcPts val="0"/>
              </a:spcAft>
              <a:buFont typeface="Arial" pitchFamily="34" charset="0"/>
              <a:buAutoNum type="alphaUcParenR"/>
              <a:defRPr/>
            </a:pPr>
            <a:r>
              <a:rPr lang="az-Latn-AZ" dirty="0" smtClean="0"/>
              <a:t>Cəzanın məqsədi</a:t>
            </a:r>
          </a:p>
          <a:p>
            <a:pPr marL="514350" indent="-514350" eaLnBrk="1" fontAlgn="auto" hangingPunct="1">
              <a:spcAft>
                <a:spcPts val="0"/>
              </a:spcAft>
              <a:buFont typeface="Arial" pitchFamily="34" charset="0"/>
              <a:buNone/>
              <a:defRPr/>
            </a:pPr>
            <a:endParaRPr lang="az-Latn-AZ" dirty="0" smtClean="0"/>
          </a:p>
          <a:p>
            <a:pPr eaLnBrk="1" fontAlgn="auto" hangingPunct="1">
              <a:spcAft>
                <a:spcPts val="0"/>
              </a:spcAft>
              <a:buFont typeface="Arial" pitchFamily="34" charset="0"/>
              <a:buNone/>
              <a:defRPr/>
            </a:pPr>
            <a:r>
              <a:rPr lang="az-Latn-AZ" dirty="0" smtClean="0"/>
              <a:t>3) Cəzanın xarakteri və ağırlığı</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az-Latn-AZ" smtClean="0"/>
              <a:t>5-1(a)</a:t>
            </a:r>
            <a:endParaRPr lang="ru-RU"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az-Latn-AZ" dirty="0" smtClean="0"/>
              <a:t>Bu müddəa İştirakçı Dövlətlərin səlahiyyətli məhkəmələr tərəfindən əraziləri xaricində çıxardığı həbs qərarlarının icra edilməsinin qarşısını almır. İştirakçı Dövlətlər şəxsin məhkum olunduğu məhkəmə prosesinin 6-cı maddəyə uyğun olub-olmadığını yoxlamaq öhdəliyi daşımasalar da (Drozd və Yanusek Fransa və İspaniyaya qarşı) ittiham hökmü ədalət mühakiməsindən kobud şəkildə imtina edilməsi nəticəsində çıxarıla bilməz (İlaşku və başqaları Moldova və Rusiyaya qarşı; Stoiçkov Bolqarıstana qarşı).</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az-Latn-AZ" smtClean="0"/>
              <a:t>5-1(a)</a:t>
            </a:r>
            <a:endParaRPr lang="ru-RU" smtClean="0"/>
          </a:p>
        </p:txBody>
      </p:sp>
      <p:sp>
        <p:nvSpPr>
          <p:cNvPr id="7171" name="Content Placeholder 2"/>
          <p:cNvSpPr>
            <a:spLocks noGrp="1"/>
          </p:cNvSpPr>
          <p:nvPr>
            <p:ph idx="1"/>
          </p:nvPr>
        </p:nvSpPr>
        <p:spPr/>
        <p:txBody>
          <a:bodyPr/>
          <a:lstStyle/>
          <a:p>
            <a:pPr eaLnBrk="1" hangingPunct="1"/>
            <a:r>
              <a:rPr lang="az-Latn-AZ" smtClean="0"/>
              <a:t>Əgər ittiham hökmü "6-cı maddə və ya onun əhatə etdiyi prinsiplərə aşkar şəkildə zidd olan" məhkəmə prosesinin nəticəsində qəbul edilsə, bundan irəli gələn azadlıqdan məhrum etmə 5-ci maddənin § 1 (a) yarımbəndi çərçivəsində əsaslandırıla bilməyəcək </a:t>
            </a:r>
            <a:r>
              <a:rPr lang="az-Latn-AZ" i="1" smtClean="0"/>
              <a:t>(Stoichkov v. Bulgaria)</a:t>
            </a:r>
            <a:endParaRPr lang="ru-RU" i="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z-Latn-AZ" dirty="0" smtClean="0"/>
              <a:t>5-1(a)</a:t>
            </a:r>
            <a:br>
              <a:rPr lang="az-Latn-AZ" dirty="0" smtClean="0"/>
            </a:br>
            <a:r>
              <a:rPr lang="az-Latn-AZ" dirty="0" smtClean="0"/>
              <a:t>Səlahiyyətli məhkəmə</a:t>
            </a:r>
            <a:endParaRPr lang="ru-RU" dirty="0"/>
          </a:p>
        </p:txBody>
      </p:sp>
      <p:sp>
        <p:nvSpPr>
          <p:cNvPr id="8195" name="Content Placeholder 2"/>
          <p:cNvSpPr>
            <a:spLocks noGrp="1"/>
          </p:cNvSpPr>
          <p:nvPr>
            <p:ph idx="1"/>
          </p:nvPr>
        </p:nvSpPr>
        <p:spPr/>
        <p:txBody>
          <a:bodyPr/>
          <a:lstStyle/>
          <a:p>
            <a:pPr eaLnBrk="1" hangingPunct="1"/>
            <a:r>
              <a:rPr lang="az-Latn-AZ" smtClean="0"/>
              <a:t>"Qanun əsasında yaradılmamış" məhkəmə "səlahiyyətli" deyildir</a:t>
            </a:r>
          </a:p>
          <a:p>
            <a:pPr eaLnBrk="1" hangingPunct="1">
              <a:buFont typeface="Arial" charset="0"/>
              <a:buNone/>
            </a:pPr>
            <a:r>
              <a:rPr lang="az-Latn-AZ" smtClean="0"/>
              <a:t>	(Yefimenko Rusiyaya qarşı).</a:t>
            </a: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az-Latn-AZ" smtClean="0"/>
              <a:t>5-1(a)</a:t>
            </a:r>
            <a:endParaRPr lang="ru-RU" smtClean="0"/>
          </a:p>
        </p:txBody>
      </p:sp>
      <p:sp>
        <p:nvSpPr>
          <p:cNvPr id="3" name="Content Placeholder 2"/>
          <p:cNvSpPr>
            <a:spLocks noGrp="1"/>
          </p:cNvSpPr>
          <p:nvPr>
            <p:ph idx="1"/>
          </p:nvPr>
        </p:nvSpPr>
        <p:spPr>
          <a:xfrm>
            <a:off x="457200" y="1219200"/>
            <a:ext cx="8229600" cy="4906963"/>
          </a:xfrm>
        </p:spPr>
        <p:txBody>
          <a:bodyPr rtlCol="0">
            <a:normAutofit fontScale="92500" lnSpcReduction="20000"/>
          </a:bodyPr>
          <a:lstStyle/>
          <a:p>
            <a:pPr eaLnBrk="1" fontAlgn="auto" hangingPunct="1">
              <a:spcAft>
                <a:spcPts val="0"/>
              </a:spcAft>
              <a:buFont typeface="Arial" pitchFamily="34" charset="0"/>
              <a:buChar char="•"/>
              <a:defRPr/>
            </a:pPr>
            <a:r>
              <a:rPr lang="az-Latn-AZ" dirty="0" smtClean="0"/>
              <a:t>Məhkəmə qərarına əsaslanan həbs mahiyyət etibarilə qanunidir. Məhkəmənin qərar çıxararkən milli qanunvericilik çərçivəsində səhvə yol verdiyinin aşkar edilməsi müvafiq həbs müddətinin qanuniliyi üçün geriyə qüvvəyə malik olması mütləq deyil. Strasburq orqanları barələrindəki ittiham hökmlərinin və ya cəza tədbirlərinin fakt və ya qanun xətalarına əsaslandığı barədə yerli apellyasiya məhkəmələri qərar çıxardığından şikayət edən, cinayətə görə məhkum edilmiş şəxslərin ərizələrini təmin etməkdən imtina etmişlər (Benham Birləşmiş Krallığa qarşı).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az-Latn-AZ" smtClean="0"/>
              <a:t>5-1(a)</a:t>
            </a:r>
            <a:endParaRPr lang="ru-RU" smtClean="0"/>
          </a:p>
        </p:txBody>
      </p:sp>
      <p:sp>
        <p:nvSpPr>
          <p:cNvPr id="10243" name="Content Placeholder 2"/>
          <p:cNvSpPr>
            <a:spLocks noGrp="1"/>
          </p:cNvSpPr>
          <p:nvPr>
            <p:ph idx="1"/>
          </p:nvPr>
        </p:nvSpPr>
        <p:spPr/>
        <p:txBody>
          <a:bodyPr/>
          <a:lstStyle/>
          <a:p>
            <a:pPr eaLnBrk="1" hangingPunct="1"/>
            <a:r>
              <a:rPr lang="az-Latn-AZ" smtClean="0"/>
              <a:t>yerli qanunvericilikdə heç bir əsası olmayan yaxud özbaşına olan, ittiham hökmündən sonra baş tutan həbs qanunsuzdur (Tsirlis və Kulumpas Yunanıstana qarşı).</a:t>
            </a:r>
            <a:endParaRPr lang="ru-RU" smtClean="0"/>
          </a:p>
          <a:p>
            <a:pPr eaLnBrk="1" hangingPunct="1"/>
            <a:endParaRPr lang="ru-RU"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1316</Words>
  <Application>Microsoft Office PowerPoint</Application>
  <PresentationFormat>Экран (4:3)</PresentationFormat>
  <Paragraphs>67</Paragraphs>
  <Slides>23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23</vt:i4>
      </vt:variant>
    </vt:vector>
  </HeadingPairs>
  <TitlesOfParts>
    <vt:vector size="26" baseType="lpstr">
      <vt:lpstr>Arial</vt:lpstr>
      <vt:lpstr>Calibri</vt:lpstr>
      <vt:lpstr>Office Theme</vt:lpstr>
      <vt:lpstr> Maddə 5 Azadlıq və toxunulmazlıq hüququ 5.1 (a), (e), (f) </vt:lpstr>
      <vt:lpstr>5-1(a)</vt:lpstr>
      <vt:lpstr>5-1(a)</vt:lpstr>
      <vt:lpstr>Engel meyarları</vt:lpstr>
      <vt:lpstr>5-1(a)</vt:lpstr>
      <vt:lpstr>5-1(a)</vt:lpstr>
      <vt:lpstr>5-1(a) Səlahiyyətli məhkəmə</vt:lpstr>
      <vt:lpstr>5-1(a)</vt:lpstr>
      <vt:lpstr>5-1(a)</vt:lpstr>
      <vt:lpstr> 5-1(a) Həbs ittiham hökmündən sonra baş tutmalıdır </vt:lpstr>
      <vt:lpstr>Əsaslı şübhə</vt:lpstr>
      <vt:lpstr>Əsaslı şübhə</vt:lpstr>
      <vt:lpstr>Əsaslı şübhə</vt:lpstr>
      <vt:lpstr>Презентация PowerPoint</vt:lpstr>
      <vt:lpstr>Презентация PowerPoint</vt:lpstr>
      <vt:lpstr> 5-1 (e) "infeksion xəstəliklərin yayılmasının qarşısının alınması məqsədi ilə" həbsinin qanuniliyinin qiymətləndirilməsi üçün əsas meyarlar aşağıdakılardır:  </vt:lpstr>
      <vt:lpstr>5-1(e)</vt:lpstr>
      <vt:lpstr>5-1(e)</vt:lpstr>
      <vt:lpstr>5-1 (f)</vt:lpstr>
      <vt:lpstr>Презентация PowerPoint</vt:lpstr>
      <vt:lpstr>5-1(f)</vt:lpstr>
      <vt:lpstr>5-ci maddənin 1-ci bəndinin "f" yarımbəndi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USER</cp:lastModifiedBy>
  <cp:revision>113</cp:revision>
  <dcterms:created xsi:type="dcterms:W3CDTF">2006-08-16T00:00:00Z</dcterms:created>
  <dcterms:modified xsi:type="dcterms:W3CDTF">2017-10-28T07:54:03Z</dcterms:modified>
</cp:coreProperties>
</file>