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306" r:id="rId3"/>
    <p:sldId id="279" r:id="rId4"/>
    <p:sldId id="302" r:id="rId5"/>
    <p:sldId id="260" r:id="rId6"/>
    <p:sldId id="303" r:id="rId7"/>
    <p:sldId id="267" r:id="rId8"/>
    <p:sldId id="285" r:id="rId9"/>
    <p:sldId id="305" r:id="rId10"/>
    <p:sldId id="284" r:id="rId11"/>
    <p:sldId id="287" r:id="rId12"/>
    <p:sldId id="286" r:id="rId13"/>
    <p:sldId id="304" r:id="rId14"/>
    <p:sldId id="280" r:id="rId15"/>
    <p:sldId id="301" r:id="rId16"/>
    <p:sldId id="300" r:id="rId17"/>
    <p:sldId id="268" r:id="rId18"/>
    <p:sldId id="269" r:id="rId19"/>
    <p:sldId id="270" r:id="rId20"/>
    <p:sldId id="271" r:id="rId21"/>
    <p:sldId id="272"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D2F0A64-28AD-40B2-A9C3-52E7CA40E80D}" type="datetimeFigureOut">
              <a:rPr lang="en-US"/>
              <a:pPr>
                <a:defRPr/>
              </a:pPr>
              <a:t>10/28/2017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EE2380-6CC9-4EA3-861C-F2648537D337}" type="slidenum">
              <a:rPr lang="en-US"/>
              <a:pPr>
                <a:defRPr/>
              </a:pPr>
              <a:t>‹#›</a:t>
            </a:fld>
            <a:endParaRPr lang="en-US"/>
          </a:p>
        </p:txBody>
      </p:sp>
    </p:spTree>
    <p:extLst>
      <p:ext uri="{BB962C8B-B14F-4D97-AF65-F5344CB8AC3E}">
        <p14:creationId xmlns:p14="http://schemas.microsoft.com/office/powerpoint/2010/main" val="28368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DA93A1F-4731-47AD-B45D-BC729B25F09D}" type="datetimeFigureOut">
              <a:rPr lang="en-US"/>
              <a:pPr>
                <a:defRPr/>
              </a:pPr>
              <a:t>10/28/2017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9EA8C8-052B-4981-A505-7374F03FF724}" type="slidenum">
              <a:rPr lang="en-US"/>
              <a:pPr>
                <a:defRPr/>
              </a:pPr>
              <a:t>‹#›</a:t>
            </a:fld>
            <a:endParaRPr lang="en-US"/>
          </a:p>
        </p:txBody>
      </p:sp>
    </p:spTree>
    <p:extLst>
      <p:ext uri="{BB962C8B-B14F-4D97-AF65-F5344CB8AC3E}">
        <p14:creationId xmlns:p14="http://schemas.microsoft.com/office/powerpoint/2010/main" val="2757819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D2614B-DF7F-4BF0-8F7C-C3A727E6F630}" type="datetimeFigureOut">
              <a:rPr lang="en-US"/>
              <a:pPr>
                <a:defRPr/>
              </a:pPr>
              <a:t>10/28/2017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C9E9E3-3075-430B-A8C0-3DE5748AE77F}" type="slidenum">
              <a:rPr lang="en-US"/>
              <a:pPr>
                <a:defRPr/>
              </a:pPr>
              <a:t>‹#›</a:t>
            </a:fld>
            <a:endParaRPr lang="en-US"/>
          </a:p>
        </p:txBody>
      </p:sp>
    </p:spTree>
    <p:extLst>
      <p:ext uri="{BB962C8B-B14F-4D97-AF65-F5344CB8AC3E}">
        <p14:creationId xmlns:p14="http://schemas.microsoft.com/office/powerpoint/2010/main" val="468023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5541E5A-CF1A-42F3-B489-361233DC544A}" type="datetimeFigureOut">
              <a:rPr lang="en-US"/>
              <a:pPr>
                <a:defRPr/>
              </a:pPr>
              <a:t>10/28/2017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0E2716-B618-424A-AEDA-507DAE1FC45B}" type="slidenum">
              <a:rPr lang="en-US"/>
              <a:pPr>
                <a:defRPr/>
              </a:pPr>
              <a:t>‹#›</a:t>
            </a:fld>
            <a:endParaRPr lang="en-US"/>
          </a:p>
        </p:txBody>
      </p:sp>
    </p:spTree>
    <p:extLst>
      <p:ext uri="{BB962C8B-B14F-4D97-AF65-F5344CB8AC3E}">
        <p14:creationId xmlns:p14="http://schemas.microsoft.com/office/powerpoint/2010/main" val="905688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C0B0139-60CB-49FF-86C1-6EEB0D367931}" type="datetimeFigureOut">
              <a:rPr lang="en-US"/>
              <a:pPr>
                <a:defRPr/>
              </a:pPr>
              <a:t>10/28/2017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F249EE-1FCF-476D-9976-9A4AB6975C45}" type="slidenum">
              <a:rPr lang="en-US"/>
              <a:pPr>
                <a:defRPr/>
              </a:pPr>
              <a:t>‹#›</a:t>
            </a:fld>
            <a:endParaRPr lang="en-US"/>
          </a:p>
        </p:txBody>
      </p:sp>
    </p:spTree>
    <p:extLst>
      <p:ext uri="{BB962C8B-B14F-4D97-AF65-F5344CB8AC3E}">
        <p14:creationId xmlns:p14="http://schemas.microsoft.com/office/powerpoint/2010/main" val="2872282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F4484E0-A9AE-4A5B-ABAE-0BEC7B270DE3}" type="datetimeFigureOut">
              <a:rPr lang="en-US"/>
              <a:pPr>
                <a:defRPr/>
              </a:pPr>
              <a:t>10/28/2017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B0B4B0-E749-4E2F-A76F-9DD6DD181F57}" type="slidenum">
              <a:rPr lang="en-US"/>
              <a:pPr>
                <a:defRPr/>
              </a:pPr>
              <a:t>‹#›</a:t>
            </a:fld>
            <a:endParaRPr lang="en-US"/>
          </a:p>
        </p:txBody>
      </p:sp>
    </p:spTree>
    <p:extLst>
      <p:ext uri="{BB962C8B-B14F-4D97-AF65-F5344CB8AC3E}">
        <p14:creationId xmlns:p14="http://schemas.microsoft.com/office/powerpoint/2010/main" val="125025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799FA5A-00DD-4B00-8742-3C71AEB41234}" type="datetimeFigureOut">
              <a:rPr lang="en-US"/>
              <a:pPr>
                <a:defRPr/>
              </a:pPr>
              <a:t>10/28/2017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0653AB0-FCFD-44DF-BE19-F1A952EC1C85}" type="slidenum">
              <a:rPr lang="en-US"/>
              <a:pPr>
                <a:defRPr/>
              </a:pPr>
              <a:t>‹#›</a:t>
            </a:fld>
            <a:endParaRPr lang="en-US"/>
          </a:p>
        </p:txBody>
      </p:sp>
    </p:spTree>
    <p:extLst>
      <p:ext uri="{BB962C8B-B14F-4D97-AF65-F5344CB8AC3E}">
        <p14:creationId xmlns:p14="http://schemas.microsoft.com/office/powerpoint/2010/main" val="2029861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3E52F52-CF7B-40C6-9987-879F1D83ED15}" type="datetimeFigureOut">
              <a:rPr lang="en-US"/>
              <a:pPr>
                <a:defRPr/>
              </a:pPr>
              <a:t>10/28/2017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FAE345F-6CED-49CF-B4AF-C26386057581}" type="slidenum">
              <a:rPr lang="en-US"/>
              <a:pPr>
                <a:defRPr/>
              </a:pPr>
              <a:t>‹#›</a:t>
            </a:fld>
            <a:endParaRPr lang="en-US"/>
          </a:p>
        </p:txBody>
      </p:sp>
    </p:spTree>
    <p:extLst>
      <p:ext uri="{BB962C8B-B14F-4D97-AF65-F5344CB8AC3E}">
        <p14:creationId xmlns:p14="http://schemas.microsoft.com/office/powerpoint/2010/main" val="2643619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204D9ED-88C4-4075-BFBD-A439D248998D}" type="datetimeFigureOut">
              <a:rPr lang="en-US"/>
              <a:pPr>
                <a:defRPr/>
              </a:pPr>
              <a:t>10/28/2017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42A938E-4928-4AC7-A2FB-5209CD7E1C2E}" type="slidenum">
              <a:rPr lang="en-US"/>
              <a:pPr>
                <a:defRPr/>
              </a:pPr>
              <a:t>‹#›</a:t>
            </a:fld>
            <a:endParaRPr lang="en-US"/>
          </a:p>
        </p:txBody>
      </p:sp>
    </p:spTree>
    <p:extLst>
      <p:ext uri="{BB962C8B-B14F-4D97-AF65-F5344CB8AC3E}">
        <p14:creationId xmlns:p14="http://schemas.microsoft.com/office/powerpoint/2010/main" val="940200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7E75A67-0220-4A86-A46A-39B9A008C004}" type="datetimeFigureOut">
              <a:rPr lang="en-US"/>
              <a:pPr>
                <a:defRPr/>
              </a:pPr>
              <a:t>10/28/2017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0982A9-5ECC-4C8E-8E15-7E8867D402D0}" type="slidenum">
              <a:rPr lang="en-US"/>
              <a:pPr>
                <a:defRPr/>
              </a:pPr>
              <a:t>‹#›</a:t>
            </a:fld>
            <a:endParaRPr lang="en-US"/>
          </a:p>
        </p:txBody>
      </p:sp>
    </p:spTree>
    <p:extLst>
      <p:ext uri="{BB962C8B-B14F-4D97-AF65-F5344CB8AC3E}">
        <p14:creationId xmlns:p14="http://schemas.microsoft.com/office/powerpoint/2010/main" val="1280933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6F222A-5F61-4D49-9EED-967D6F6BFD0D}" type="datetimeFigureOut">
              <a:rPr lang="en-US"/>
              <a:pPr>
                <a:defRPr/>
              </a:pPr>
              <a:t>10/28/2017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18A3F0-3DE8-459D-AF2E-9731614156B7}" type="slidenum">
              <a:rPr lang="en-US"/>
              <a:pPr>
                <a:defRPr/>
              </a:pPr>
              <a:t>‹#›</a:t>
            </a:fld>
            <a:endParaRPr lang="en-US"/>
          </a:p>
        </p:txBody>
      </p:sp>
    </p:spTree>
    <p:extLst>
      <p:ext uri="{BB962C8B-B14F-4D97-AF65-F5344CB8AC3E}">
        <p14:creationId xmlns:p14="http://schemas.microsoft.com/office/powerpoint/2010/main" val="3200307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AE56C72-2BB5-40CB-9C8D-E2DBBCFAC728}" type="datetimeFigureOut">
              <a:rPr lang="en-US"/>
              <a:pPr>
                <a:defRPr/>
              </a:pPr>
              <a:t>10/28/2017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5EFC1DD-9C53-406D-90F0-3EB5249BC48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457200" y="274638"/>
            <a:ext cx="8229600" cy="2544762"/>
          </a:xfrm>
        </p:spPr>
        <p:txBody>
          <a:bodyPr/>
          <a:lstStyle/>
          <a:p>
            <a:pPr eaLnBrk="1" hangingPunct="1"/>
            <a:r>
              <a:rPr lang="az-Latn-AZ" b="1" smtClean="0"/>
              <a:t>Azadlıq və toxunulmazlıq hüququ</a:t>
            </a:r>
            <a:br>
              <a:rPr lang="az-Latn-AZ" b="1" smtClean="0"/>
            </a:br>
            <a:r>
              <a:rPr lang="en-US" b="1" smtClean="0"/>
              <a:t>Madd</a:t>
            </a:r>
            <a:r>
              <a:rPr lang="az-Latn-AZ" b="1" smtClean="0"/>
              <a:t>ə 5.3 və 5.4</a:t>
            </a:r>
            <a:endParaRPr lang="ru-RU" b="1" smtClean="0"/>
          </a:p>
        </p:txBody>
      </p:sp>
      <p:sp>
        <p:nvSpPr>
          <p:cNvPr id="2051" name="Content Placeholder 2"/>
          <p:cNvSpPr>
            <a:spLocks noGrp="1"/>
          </p:cNvSpPr>
          <p:nvPr>
            <p:ph idx="1"/>
          </p:nvPr>
        </p:nvSpPr>
        <p:spPr>
          <a:xfrm>
            <a:off x="457200" y="4343400"/>
            <a:ext cx="8229600" cy="1782763"/>
          </a:xfrm>
        </p:spPr>
        <p:txBody>
          <a:bodyPr/>
          <a:lstStyle/>
          <a:p>
            <a:pPr lvl="3" algn="ctr" eaLnBrk="1" hangingPunct="1">
              <a:buFont typeface="Arial" charset="0"/>
              <a:buNone/>
            </a:pPr>
            <a:r>
              <a:rPr lang="az-Latn-AZ" sz="3600" smtClean="0"/>
              <a:t>Günel Sevdimalıyeva </a:t>
            </a:r>
          </a:p>
          <a:p>
            <a:pPr lvl="3" algn="ctr" eaLnBrk="1" hangingPunct="1">
              <a:buFont typeface="Arial" charset="0"/>
              <a:buNone/>
            </a:pPr>
            <a:r>
              <a:rPr lang="az-Latn-AZ" sz="3600" smtClean="0"/>
              <a:t>2017</a:t>
            </a:r>
            <a:endParaRPr lang="ru-RU" sz="36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az-Latn-AZ" dirty="0" smtClean="0"/>
              <a:t/>
            </a:r>
            <a:br>
              <a:rPr lang="az-Latn-AZ" dirty="0" smtClean="0"/>
            </a:br>
            <a:r>
              <a:rPr lang="az-Latn-AZ" dirty="0" smtClean="0"/>
              <a:t>Həbsdə saxlanma müddətinin uzadılması üçün əsas hesab oluna bilməz</a:t>
            </a:r>
            <a:endParaRPr lang="ru-RU" dirty="0"/>
          </a:p>
        </p:txBody>
      </p:sp>
      <p:sp>
        <p:nvSpPr>
          <p:cNvPr id="11267" name="Content Placeholder 2"/>
          <p:cNvSpPr>
            <a:spLocks noGrp="1"/>
          </p:cNvSpPr>
          <p:nvPr>
            <p:ph idx="1"/>
          </p:nvPr>
        </p:nvSpPr>
        <p:spPr/>
        <p:txBody>
          <a:bodyPr/>
          <a:lstStyle/>
          <a:p>
            <a:pPr eaLnBrk="1" hangingPunct="1"/>
            <a:endParaRPr lang="az-Latn-AZ" smtClean="0"/>
          </a:p>
          <a:p>
            <a:pPr eaLnBrk="1" hangingPunct="1"/>
            <a:r>
              <a:rPr lang="az-Latn-AZ" smtClean="0"/>
              <a:t>İstintaqın hələ başa çatdırılmaması;</a:t>
            </a:r>
          </a:p>
          <a:p>
            <a:pPr eaLnBrk="1" hangingPunct="1"/>
            <a:r>
              <a:rPr lang="az-Latn-AZ" smtClean="0"/>
              <a:t>istintaq hərəkətlərinin həyata keçirilməsi zərurəti;</a:t>
            </a:r>
          </a:p>
          <a:p>
            <a:pPr eaLnBrk="1" hangingPunct="1"/>
            <a:r>
              <a:rPr lang="az-Latn-AZ" smtClean="0"/>
              <a:t>Istintaqın bəzi iştirakçılarının iş qrafikinin sıxlığı;</a:t>
            </a:r>
          </a:p>
          <a:p>
            <a:pPr eaLnBrk="1" hangingPunct="1"/>
            <a:r>
              <a:rPr lang="az-Latn-AZ" smtClean="0"/>
              <a:t>Vəkilin iş materialları ilə tanış olmaması</a:t>
            </a:r>
            <a:endParaRPr lang="ru-RU"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endParaRPr lang="ru-RU" smtClean="0"/>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None/>
              <a:defRPr/>
            </a:pPr>
            <a:r>
              <a:rPr lang="az-Latn-AZ" dirty="0" smtClean="0"/>
              <a:t>	şəxsin üzləşə biləcəyi cəzanın ağırlığı ədalət mühakiməsindən yayınma riskinin qiymətləndirilməsində əhəmiyyətli element olsa da, ittihamların ağırlığı özlüyündə uzun müddət ibtidai həbsdə saxlanılmağa haqq qazandıra bilməz (</a:t>
            </a:r>
            <a:r>
              <a:rPr lang="az-Latn-AZ" i="1" dirty="0" smtClean="0"/>
              <a:t>İlijkov Bolqarıstana qarşı</a:t>
            </a:r>
            <a:r>
              <a:rPr lang="az-Latn-AZ" dirty="0" smtClean="0"/>
              <a:t>). Bundan başqa, həbsdə saxlanılmağa haqq qazandıra bilən ədalət mühakiməsindən yayınma riski yalnız şəxsin üzləşə biləcəyi cəzanın ağırlığı əsasında qiymətləndirilə bilməz. Ədalət mühakiməsindən yayınma riski onun mövcudluğunu ya təsdiq edən, ya da həmin riski ibtidai həbsə haqq qazandırılmasını mümkünsüz edən dərəcədə minimuma endirən bir sıra digər müvafiq amillərə istinadən qiymətləndirilməlidir (</a:t>
            </a:r>
            <a:r>
              <a:rPr lang="az-Latn-AZ" i="1" dirty="0" smtClean="0"/>
              <a:t>Pançenko Rusiyaya qarşı)</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endParaRPr lang="ru-RU" smtClean="0"/>
          </a:p>
        </p:txBody>
      </p:sp>
      <p:sp>
        <p:nvSpPr>
          <p:cNvPr id="13315" name="Content Placeholder 2"/>
          <p:cNvSpPr>
            <a:spLocks noGrp="1"/>
          </p:cNvSpPr>
          <p:nvPr>
            <p:ph idx="1"/>
          </p:nvPr>
        </p:nvSpPr>
        <p:spPr/>
        <p:txBody>
          <a:bodyPr/>
          <a:lstStyle/>
          <a:p>
            <a:pPr eaLnBrk="1" hangingPunct="1"/>
            <a:r>
              <a:rPr lang="az-Latn-AZ" smtClean="0"/>
              <a:t>5-ci maddənin 3-cü bəndinin məqsədləri üçün nəzərə alınmalı olan ümumi müddət –təqsirləndirilən şəxsin həbsə alındığı gündən başlayır və “məsuliyyət məsələsinin, hətta yalnız birinci instansiya məhkəməsi tərəfindən olsa belə, həll edildiyi gün başa çatır”</a:t>
            </a:r>
            <a:endParaRPr lang="ru-RU"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endParaRPr lang="ru-RU" smtClean="0"/>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az-Latn-AZ" dirty="0" smtClean="0"/>
              <a:t>5-ci maddənin 3-cü bəndinə əsasən orqanlar şəxsin azad olunmasına və ya həbs olunmasına qərar verərkən onun məhkəmədə iştirakını təmin etmək üçün alternativ qətimkan tədbirlərini nəzərdən keçirməlidirlər. Həqiqətən, qeyd edilən maddə yalnız “ağlabatan müddətdə işinə baxılma və ya məhkəməyə qədər azad olunma” hüququnu müəyyən etmir, eyni zamanda “azad olunmanın məhkəmə prosesində iştirak etmək üçün təminatlarla şərtləndirilməsini” nəzərdə tutur (Jablonski Polşaya qarşı) İstintaqdan gizlənmə riski girov və ya digər təminatlar vasitəsilə aradan qaldırıla bildiyi halda, təqsirləndirilən şəxs azadlığa buraxılmalıdır və belə alternativləri həmişə lazımi qaydada nəzərdən keçirtmək yerli hakimiyyət orqanlarının üzərinə düşür</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az-Latn-AZ" smtClean="0"/>
              <a:t>Zəmanət müqabilində azadolunma</a:t>
            </a:r>
            <a:endParaRPr lang="ru-RU" smtClean="0"/>
          </a:p>
        </p:txBody>
      </p:sp>
      <p:sp>
        <p:nvSpPr>
          <p:cNvPr id="15363" name="Content Placeholder 2"/>
          <p:cNvSpPr>
            <a:spLocks noGrp="1"/>
          </p:cNvSpPr>
          <p:nvPr>
            <p:ph idx="1"/>
          </p:nvPr>
        </p:nvSpPr>
        <p:spPr/>
        <p:txBody>
          <a:bodyPr/>
          <a:lstStyle/>
          <a:p>
            <a:pPr eaLnBrk="1" hangingPunct="1"/>
            <a:r>
              <a:rPr lang="az-Latn-AZ" smtClean="0"/>
              <a:t>McKay Birləşmiş Krallığa qarşı;</a:t>
            </a:r>
          </a:p>
          <a:p>
            <a:pPr eaLnBrk="1" hangingPunct="1"/>
            <a:r>
              <a:rPr lang="az-Latn-AZ" smtClean="0"/>
              <a:t>Piruzyan Ermənistana qarşı;</a:t>
            </a:r>
            <a:endParaRPr lang="ru-RU"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az-Latn-AZ" smtClean="0"/>
              <a:t>   5-ci maddənin 4-cü bəndi	</a:t>
            </a:r>
            <a:endParaRPr lang="ru-RU" smtClean="0"/>
          </a:p>
        </p:txBody>
      </p:sp>
      <p:sp>
        <p:nvSpPr>
          <p:cNvPr id="16387" name="Content Placeholder 2"/>
          <p:cNvSpPr>
            <a:spLocks noGrp="1"/>
          </p:cNvSpPr>
          <p:nvPr>
            <p:ph idx="1"/>
          </p:nvPr>
        </p:nvSpPr>
        <p:spPr/>
        <p:txBody>
          <a:bodyPr/>
          <a:lstStyle/>
          <a:p>
            <a:pPr eaLnBrk="1" hangingPunct="1"/>
            <a:r>
              <a:rPr lang="az-Latn-AZ" smtClean="0"/>
              <a:t>Bu öhdəlik şəxsin həbsdə saxlanması üçün irəli sürülən əsaslardan asılı olmayaraq tətbiq edilir.</a:t>
            </a:r>
            <a:endParaRPr lang="ru-RU"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az-Latn-AZ" smtClean="0"/>
              <a:t>5-ci maddənin 4-cü bəndi</a:t>
            </a:r>
            <a:endParaRPr lang="ru-RU" smtClean="0"/>
          </a:p>
        </p:txBody>
      </p:sp>
      <p:sp>
        <p:nvSpPr>
          <p:cNvPr id="17411" name="Content Placeholder 2"/>
          <p:cNvSpPr>
            <a:spLocks noGrp="1"/>
          </p:cNvSpPr>
          <p:nvPr>
            <p:ph idx="1"/>
          </p:nvPr>
        </p:nvSpPr>
        <p:spPr/>
        <p:txBody>
          <a:bodyPr/>
          <a:lstStyle/>
          <a:p>
            <a:pPr eaLnBrk="1" hangingPunct="1"/>
            <a:r>
              <a:rPr lang="az-Latn-AZ" smtClean="0"/>
              <a:t>İşə məhkəmə tərəfindən baxılma zərurəti;</a:t>
            </a:r>
          </a:p>
          <a:p>
            <a:pPr eaLnBrk="1" hangingPunct="1"/>
            <a:r>
              <a:rPr lang="az-Latn-AZ" smtClean="0"/>
              <a:t>Hüquqi yardım təmin etməklə və çəkişmə prinsipinə riayət etməklə tərəflərin dinlənilməsinin təmin edilməsi;</a:t>
            </a:r>
          </a:p>
          <a:p>
            <a:pPr eaLnBrk="1" hangingPunct="1"/>
            <a:r>
              <a:rPr lang="az-Latn-AZ" smtClean="0"/>
              <a:t>Həbsdə saxlanma məsələsinin qanuniliyinə geniş mənada baxılması;</a:t>
            </a:r>
          </a:p>
          <a:p>
            <a:pPr eaLnBrk="1" hangingPunct="1"/>
            <a:r>
              <a:rPr lang="az-Latn-AZ" smtClean="0"/>
              <a:t>Bu hərəkətlərin tez bir zamanda həyata keçirilməsi.</a:t>
            </a:r>
            <a:endParaRPr lang="ru-RU"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az-Latn-AZ" smtClean="0"/>
              <a:t>5-ci maddənin 4-cü bəndi</a:t>
            </a:r>
            <a:endParaRPr lang="ru-RU" smtClean="0"/>
          </a:p>
        </p:txBody>
      </p:sp>
      <p:sp>
        <p:nvSpPr>
          <p:cNvPr id="18435" name="Content Placeholder 2"/>
          <p:cNvSpPr>
            <a:spLocks noGrp="1"/>
          </p:cNvSpPr>
          <p:nvPr>
            <p:ph idx="1"/>
          </p:nvPr>
        </p:nvSpPr>
        <p:spPr/>
        <p:txBody>
          <a:bodyPr/>
          <a:lstStyle/>
          <a:p>
            <a:pPr eaLnBrk="1" hangingPunct="1"/>
            <a:r>
              <a:rPr lang="az-Latn-AZ" smtClean="0"/>
              <a:t>5-ci maddənin 4-cü bəndi məhkəməyəqədər həbsin qanuniliyinin yoxlanılması üçün məhkəmə iclası keçirilməsini tələb etsə də, bir qayda olaraq, belə iclasın açıq olmasını tələb etmir </a:t>
            </a:r>
            <a:r>
              <a:rPr lang="az-Latn-AZ" i="1" smtClean="0"/>
              <a:t>(Raynprext (Reinprecht) Avstriyaya qarşı, Fərhad Əliyev Azərbaycana qarşı)</a:t>
            </a:r>
            <a:endParaRPr lang="ru-RU"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az-Latn-AZ" smtClean="0"/>
              <a:t>5-ci maddənin 4-cü bəndi</a:t>
            </a:r>
            <a:endParaRPr lang="ru-RU" smtClean="0"/>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az-Latn-AZ" dirty="0" smtClean="0"/>
              <a:t>tutulan və ya həbsə alınan şəxs 5-ci maddənin 1-ci bəndində nəzərdə tutulan mənada azadlıqdan məhrum edilməsinin "qanuniliyi" məsələsi üçün əhəmiyyətli olan prosessual və maddi hüquqi şərtlərə riayət edilib-edilmədiyinin, 5-ci maddənin 4-cü bəndi vasitəsilə, məhkəmə tərəfindən yoxlanılması hüququna malikdir. Bu о deməkdir ki, səlahiyyətli məhkəmə təkcə daxili qanunvericilikdəki prosessual tələblərə riayət edilib-edilmədiyini deyil, həm də şikayətçinin tutulmasına səbəb olmuş şübhənin əsaslılığını və onun tutulmasının və həbsdə saxlanmasınm daşıdığı məqsədin qanuniliyini yoxlamalıdır (</a:t>
            </a:r>
            <a:r>
              <a:rPr lang="az-Latn-AZ" i="1" dirty="0" smtClean="0"/>
              <a:t>Brogan and Others)</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az-Latn-AZ" smtClean="0"/>
              <a:t>5-ci maddənin 4-c bəndi</a:t>
            </a:r>
            <a:endParaRPr lang="ru-RU" smtClean="0"/>
          </a:p>
        </p:txBody>
      </p:sp>
      <p:sp>
        <p:nvSpPr>
          <p:cNvPr id="3" name="Content Placeholder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Char char="•"/>
              <a:defRPr/>
            </a:pPr>
            <a:r>
              <a:rPr lang="az-Latn-AZ" dirty="0" smtClean="0"/>
              <a:t>Şəxsin həbsi 5-ci maddənin 1(c) bəndinin tətbiq dairəsinə düşürsə, о zaman məhkəmə iclasının keçirilməsi tələb olunur </a:t>
            </a:r>
            <a:r>
              <a:rPr lang="az-Latn-AZ" i="1" dirty="0" smtClean="0"/>
              <a:t>(bax: Assenov və Başqaları (Assenov and Others) Bolqarıstana qarşı, </a:t>
            </a:r>
            <a:r>
              <a:rPr lang="az-Latn-AZ" dirty="0" smtClean="0"/>
              <a:t>28 oktyabr 1998-ci il, 162-ci bənd, Qərar və Qarardadlar Toplusu, 1998-VIII). Tutulmuş şəxsin şəxsən və ya müəyyən formada təmsil olunmaqla dinlənilməsi imkanı azadlıqdan məhrumetmə məsələləri ilə bağlı keçirilən icraatlardakı təməl təminatlar arasında xüsusi yer tutur </a:t>
            </a:r>
            <a:r>
              <a:rPr lang="az-Latn-AZ" i="1" dirty="0" smtClean="0"/>
              <a:t>(bax: Kampanis (Kampanis) Yunamstana qarşı, </a:t>
            </a:r>
            <a:r>
              <a:rPr lang="az-Latn-AZ" dirty="0" smtClean="0"/>
              <a:t>13 iyul 1995-ci il, 47-ci bənd, A Seriyaları, № 318-B). Bundan başqa, tutulmuş şəxsin və ya onun vəkilinin tutulmanın qanuniliyi məsələsinə səmərəli şəkildə etiraz edə bilməsi üçün istintaq materiallarındakı sənədlərlə tanış olmasına imkan yaradılmadıqda tərəflərin bərаbərliyi təmin edilmiş olmur </a:t>
            </a:r>
            <a:r>
              <a:rPr lang="az-Latn-AZ" i="1" dirty="0" smtClean="0"/>
              <a:t>(bax: Lami (Lamy) Belçikaya qarşı, </a:t>
            </a:r>
            <a:r>
              <a:rPr lang="az-Latn-AZ" dirty="0" smtClean="0"/>
              <a:t>30 mart 1989-cu 29-cu bənd, A Seriyaları, N 151)</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az-Latn-AZ" smtClean="0"/>
              <a:t>5-3</a:t>
            </a:r>
            <a:endParaRPr lang="ru-RU" smtClean="0"/>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az-Latn-AZ" dirty="0" smtClean="0"/>
              <a:t>5-ci maddənin 3-cü bəndi özbaşına həbslərə qarşı təminatların hüquqi bazasının bir hissəsi olaraq struktur baxımından iki ayrıca şaxə ilə bağlıdır: tutulmadan sonrakı ilkin mərhələlər (bu zaman tutulmuş şəxs dövlət orqanlarının ixtiyarına verilir) və şəxsin cinayət məhkəməsi tərəfindən işinə baxılmasını gözlədiyi müddət (bu müddətdə şübhəli şəxs həbsdə saxlanıla, yaxud müəyyən şərtlərlə və ya qeyd-şərtsiz azad edilə bilər). Bu iki şaxə fərqli hüquqları nəzərdə tutur və məntiqi cəhətdən və ya zaman baxımından zahirən bir-biri ilə əlaqəli deyil.</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az-Latn-AZ" smtClean="0"/>
              <a:t>5-4</a:t>
            </a:r>
            <a:endParaRPr lang="ru-RU" smtClean="0"/>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az-Latn-AZ" dirty="0" smtClean="0"/>
              <a:t>5-ci maddənin 4-cü bəndi iştirakçı dövlətləri ibtidai həbsdən azad edilmək üçün verilmiş şikayətlərə baxılması ilə bağlı ikinci instansiya səviyyəsini yaratmağa məcbur etmir. Bununla belə, daxili qanunvericilikdə bu cür apellyasiya şikayəti sistemi nəzərdə tutulubsa, apellyasiya instansiyası orqanı da 5-ci maddənin 4-cü bəndinin tələblərinə riayət etməlidir </a:t>
            </a:r>
            <a:r>
              <a:rPr lang="az-Latn-AZ" i="1" dirty="0" smtClean="0"/>
              <a:t>(Tot (Toth) Avstriyaya qarşı</a:t>
            </a:r>
            <a:r>
              <a:rPr lang="az-Latn-AZ" dirty="0" smtClean="0"/>
              <a:t>). Həbsə alınma və ya həbs müddətinin uzadılması barədə məhkəmə qərarlarına gəldikdə, 5-ci maddənin 4-cü bəndi özlüyündə bu qərarlardan apellyasiya şikayəti vermək hüququnu nəzərdə tutmur və azı bir instansiya səviyyəsində məhkəmə orqanının müdaxiləsi bu tələblərə cavab verir.</a:t>
            </a:r>
            <a:endParaRPr lang="ru-RU" dirty="0" smtClean="0"/>
          </a:p>
          <a:p>
            <a:pPr eaLnBrk="1" fontAlgn="auto" hangingPunct="1">
              <a:spcAft>
                <a:spcPts val="0"/>
              </a:spcAft>
              <a:buFont typeface="Arial" pitchFamily="34" charset="0"/>
              <a:buChar char="•"/>
              <a:defRPr/>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az-Latn-AZ" smtClean="0"/>
              <a:t>5-ci maddəsinin 4-cü bəndi</a:t>
            </a:r>
            <a:endParaRPr lang="ru-RU" smtClean="0"/>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az-Latn-AZ" dirty="0" smtClean="0"/>
              <a:t>Konvensiyanın 5-ci maddəsinin 4-cü bəndi tutulmuş şəxsin izahatlarında yer alan hər bir arqumenti araşdırmaq öhdəliyini müəyyən etməsə də, məhkəməyəqədər həbsdə saxlanmaya qarşı şikayətlərə baxan hakim tutulmuş şəxs tərəfindən istinad edilən və Konvensiyanın məqsədləri üçün azadlıqdan məhrum edilmənin "qanuniliyi" məsələsinə dair önəmli şərtlərin mövcudluğunu şübhə altına ala bilən konkret faktları nəzərə almalıdır </a:t>
            </a:r>
            <a:r>
              <a:rPr lang="az-Latn-AZ" i="1" dirty="0" smtClean="0"/>
              <a:t>(İlijkov Bolqarıstana qarşı, </a:t>
            </a:r>
            <a:r>
              <a:rPr lang="az-Latn-AZ" i="1" smtClean="0"/>
              <a:t>Nikolova Bolqarıstana </a:t>
            </a:r>
            <a:r>
              <a:rPr lang="az-Latn-AZ" i="1" dirty="0" smtClean="0"/>
              <a:t>qarşı</a:t>
            </a:r>
            <a:r>
              <a:rPr lang="az-Latn-AZ" dirty="0" smtClean="0"/>
              <a:t>).</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az-Latn-AZ" smtClean="0"/>
              <a:t>5-3</a:t>
            </a:r>
            <a:endParaRPr lang="ru-RU" smtClean="0"/>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az-Latn-AZ" dirty="0" smtClean="0"/>
              <a:t>tutulmanın və həbsə alınmanın qanuniliyini ilk dəfə avtomatik olaraq yoxlayarkən məhkəmə hakimiyyətini həyata keçirmək səlahiyyəti verilmiş vəzifəli şəxs qanunilik məsələlərini və şübhəli şəxsin cinayət törətdiyinə dair əsaslı şübhənin olub-olmadığını, başqa sözlə, həbsdə saxlanmanın 5-ci maddənin 1-ci bəndinin “c” yarımbəndi ilə icazə verilən halların əhatə dairəsinə düşüb-düşmədiyini yoxlamaq səlahiyyətinə malik olmalıdır. Əgər həbsdə saxlanma həmin halların əhatə dairəsinə düşmürsə və ya qanunsuzdursa, onda məhkəmə hakimiyyətini həyata keçirmək səlahiyyəti verilmiş vəzifəli şəxs tutulmuş şəxsi azad etmək səlahiyyətinə malik olmalıdır.</a:t>
            </a:r>
          </a:p>
          <a:p>
            <a:pPr eaLnBrk="1" fontAlgn="auto" hangingPunct="1">
              <a:spcAft>
                <a:spcPts val="0"/>
              </a:spcAft>
              <a:buFont typeface="Arial" pitchFamily="34" charset="0"/>
              <a:buNone/>
              <a:defRPr/>
            </a:pPr>
            <a:endParaRPr lang="az-Latn-AZ"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az-Latn-AZ" smtClean="0"/>
              <a:t>5-3</a:t>
            </a:r>
            <a:endParaRPr lang="ru-RU" smtClean="0"/>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az-Latn-AZ" dirty="0" smtClean="0"/>
              <a:t>Məhkəmənin oturuşmuş presedent hüququna uyğun olaraq, 5-ci maddə azad edilmənin lehinə prezumpsiyanı nəzərdə tutur. 5-ci maddənin 3-cü bəndinin birinci cümləsinin ikinci hissəsi məhkəmə orqanlarına ağlabatan müddət ərzində təqsirləndirilən şəxsin məhkəmə araşdırmasını həyata keçirməkdən, ya da onu məhkəməyə qədər azad etməkdən savayı başqa seçim yeri qoymur. Məhkum edilənə qədər şəxsin təqsirsiz olduğu ehtimal edilməlidir və nəzərdən keçirilən bəndin məqsədi mahiyyət etibarı ilə onu tələb etməkdən ibarətdir ki, həmin şəxsin həbsdə saxlanılma müddəti ağlabatan həddi keçən kimi o, müvəqqəti (şərti) olaraq azadlığa buraxılmalıdır</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az-Latn-AZ" dirty="0" smtClean="0"/>
              <a:t/>
            </a:r>
            <a:br>
              <a:rPr lang="az-Latn-AZ" dirty="0" smtClean="0"/>
            </a:br>
            <a:r>
              <a:rPr lang="az-Latn-AZ" dirty="0" smtClean="0"/>
              <a:t> “İşə aidiyyəti olan” və “kifayətidici” dəlillər</a:t>
            </a:r>
            <a:endParaRPr lang="ru-RU" dirty="0"/>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None/>
              <a:defRPr/>
            </a:pPr>
            <a:r>
              <a:rPr lang="az-Latn-AZ" dirty="0" smtClean="0"/>
              <a:t>	</a:t>
            </a:r>
          </a:p>
          <a:p>
            <a:pPr eaLnBrk="1" fontAlgn="auto" hangingPunct="1">
              <a:spcAft>
                <a:spcPts val="0"/>
              </a:spcAft>
              <a:buFont typeface="Arial" pitchFamily="34" charset="0"/>
              <a:buNone/>
              <a:defRPr/>
            </a:pPr>
            <a:r>
              <a:rPr lang="az-Latn-AZ" dirty="0" smtClean="0"/>
              <a:t>	Tutulan şəxsin cinayət əməlini törətməsinə əsaslı şübhənin olması həbsin davam etdirilməsinin qanuniliyi üçün </a:t>
            </a:r>
            <a:r>
              <a:rPr lang="az-Latn-AZ" i="1" dirty="0" smtClean="0"/>
              <a:t>sine qua non</a:t>
            </a:r>
            <a:r>
              <a:rPr lang="az-Latn-AZ" dirty="0" smtClean="0"/>
              <a:t>-dur (məcburi şərtdir), lakin </a:t>
            </a:r>
            <a:r>
              <a:rPr lang="az-Latn-AZ" b="1" i="1" dirty="0" smtClean="0"/>
              <a:t>müəyyən müddət keçdikdən </a:t>
            </a:r>
            <a:r>
              <a:rPr lang="az-Latn-AZ" dirty="0" smtClean="0"/>
              <a:t>sonra bu artıq kifayət etmir və bu halda Məhkəmə müəyyən etməlidir ki, məhkəmə orqanları tərəfindən təqdim olunan digər hallar azadlıqdan məhrum etməyə əsas verməkdə davam edir. Belə əsasların </a:t>
            </a:r>
            <a:r>
              <a:rPr lang="az-Latn-AZ" b="1" i="1" dirty="0" smtClean="0"/>
              <a:t>“müvafiq” və “yetərli”</a:t>
            </a:r>
            <a:r>
              <a:rPr lang="az-Latn-AZ" dirty="0" smtClean="0"/>
              <a:t> olduğu halda, Məhkəmə həmçinin qane olmalıdır ki, yerli orqanlar icraatın gedişində </a:t>
            </a:r>
            <a:r>
              <a:rPr lang="az-Latn-AZ" b="1" i="1" dirty="0" smtClean="0"/>
              <a:t>“xüsusi səy”</a:t>
            </a:r>
            <a:r>
              <a:rPr lang="az-Latn-AZ" dirty="0" smtClean="0"/>
              <a:t> göstərmişdir (Labita İtaliyaya qarşı).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az-Latn-AZ" dirty="0" smtClean="0"/>
              <a:t>təqsirli bilindiyi halda qərar verilməzdən əvvəl şəxsin həbsi üçün qəbul edilən əsas səbəblər:</a:t>
            </a:r>
            <a:endParaRPr lang="ru-RU" dirty="0"/>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endParaRPr lang="az-Latn-AZ" dirty="0" smtClean="0"/>
          </a:p>
          <a:p>
            <a:pPr eaLnBrk="1" fontAlgn="auto" hangingPunct="1">
              <a:spcAft>
                <a:spcPts val="0"/>
              </a:spcAft>
              <a:buFont typeface="Arial" pitchFamily="34" charset="0"/>
              <a:buChar char="•"/>
              <a:defRPr/>
            </a:pPr>
            <a:r>
              <a:rPr lang="az-Latn-AZ" dirty="0" smtClean="0"/>
              <a:t>təqsirləndirilən şəxsin məhkəməyə gəlməmə (gizlənmə) riski (Stöqmüller Avstriyaya qarşı § 15); </a:t>
            </a:r>
          </a:p>
          <a:p>
            <a:pPr eaLnBrk="1" fontAlgn="auto" hangingPunct="1">
              <a:spcAft>
                <a:spcPts val="0"/>
              </a:spcAft>
              <a:buFont typeface="Arial" pitchFamily="34" charset="0"/>
              <a:buChar char="•"/>
              <a:defRPr/>
            </a:pPr>
            <a:r>
              <a:rPr lang="az-Latn-AZ" dirty="0" smtClean="0"/>
              <a:t>təqsirləndirilən şəxsin azad olunduğu təqdirdə ədalət mühakiməsinin həyata keçirilməsinə maneə törədəcəyi riski (Vemhoff Almaniyaya qarşı, § 14</a:t>
            </a:r>
            <a:r>
              <a:rPr lang="en-US" dirty="0" smtClean="0"/>
              <a:t>; W. </a:t>
            </a:r>
            <a:r>
              <a:rPr lang="en-US" dirty="0" err="1" smtClean="0"/>
              <a:t>Isve</a:t>
            </a:r>
            <a:r>
              <a:rPr lang="az-Latn-AZ" dirty="0" smtClean="0"/>
              <a:t>çrəyə qarşı);</a:t>
            </a:r>
          </a:p>
          <a:p>
            <a:pPr eaLnBrk="1" fontAlgn="auto" hangingPunct="1">
              <a:spcAft>
                <a:spcPts val="0"/>
              </a:spcAft>
              <a:buFont typeface="Arial" pitchFamily="34" charset="0"/>
              <a:buChar char="•"/>
              <a:defRPr/>
            </a:pPr>
            <a:r>
              <a:rPr lang="az-Latn-AZ" dirty="0" smtClean="0"/>
              <a:t>digər cinayət əməlləri törədəcəyi riski (Matznetter Avstriyaya qarşı § 9)</a:t>
            </a:r>
          </a:p>
          <a:p>
            <a:pPr eaLnBrk="1" fontAlgn="auto" hangingPunct="1">
              <a:spcAft>
                <a:spcPts val="0"/>
              </a:spcAft>
              <a:buFont typeface="Arial" pitchFamily="34" charset="0"/>
              <a:buChar char="•"/>
              <a:defRPr/>
            </a:pPr>
            <a:r>
              <a:rPr lang="az-Latn-AZ" dirty="0" smtClean="0"/>
              <a:t>ictimai qaydanı pozması riski və təqsirləndirilən şəxsin müdafiəsi (Letelye, § 51)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endParaRPr lang="ru-RU" smtClean="0"/>
          </a:p>
        </p:txBody>
      </p:sp>
      <p:sp>
        <p:nvSpPr>
          <p:cNvPr id="8195" name="Content Placeholder 2"/>
          <p:cNvSpPr>
            <a:spLocks noGrp="1"/>
          </p:cNvSpPr>
          <p:nvPr>
            <p:ph idx="1"/>
          </p:nvPr>
        </p:nvSpPr>
        <p:spPr/>
        <p:txBody>
          <a:bodyPr/>
          <a:lstStyle/>
          <a:p>
            <a:pPr eaLnBrk="1" hangingPunct="1"/>
            <a:r>
              <a:rPr lang="az-Latn-AZ" smtClean="0"/>
              <a:t>əlavə istintaqın zəruriliyi və ya işin icraatının yekunlaşmaması şəxsin məhkəmə araşdırmasına qədər həbsdə saxlanılması üçün 5-ci maddənin 3-cü bəndinin məqsədləri baxımından qəbul edilə bilən səbəblər deyil </a:t>
            </a:r>
            <a:r>
              <a:rPr lang="az-Latn-AZ" i="1" smtClean="0"/>
              <a:t>(Piruzyan Ermənistana qarşı).</a:t>
            </a:r>
            <a:r>
              <a:rPr lang="az-Latn-AZ" smtClean="0"/>
              <a:t> </a:t>
            </a:r>
            <a:endParaRPr lang="ru-RU"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endParaRPr lang="ru-RU" smtClean="0"/>
          </a:p>
        </p:txBody>
      </p:sp>
      <p:sp>
        <p:nvSpPr>
          <p:cNvPr id="9219" name="Content Placeholder 2"/>
          <p:cNvSpPr>
            <a:spLocks noGrp="1"/>
          </p:cNvSpPr>
          <p:nvPr>
            <p:ph idx="1"/>
          </p:nvPr>
        </p:nvSpPr>
        <p:spPr/>
        <p:txBody>
          <a:bodyPr/>
          <a:lstStyle/>
          <a:p>
            <a:pPr eaLnBrk="1" hangingPunct="1"/>
            <a:r>
              <a:rPr lang="az-Latn-AZ" smtClean="0"/>
              <a:t>konkret işdə davamlı həbsə yalnız o halda haqq qazandırmaq olar ki, təqsirsizlik prezumpsiyasına baxmayaraq, Konvensiyanın 5-ci maddəsində nəzərdə tutulmuş fərdin azadlığına hörmət hüququnu üstələyən həqiqi ictimai maraq tələbinin konkret əlamətləri mövcud olsun (</a:t>
            </a:r>
            <a:r>
              <a:rPr lang="az-Latn-AZ" i="1" smtClean="0"/>
              <a:t>Kudla Polşaya qarşı</a:t>
            </a:r>
            <a:r>
              <a:rPr lang="az-Latn-AZ" smtClean="0"/>
              <a:t>). </a:t>
            </a:r>
            <a:endParaRPr lang="ru-RU" smtClean="0"/>
          </a:p>
          <a:p>
            <a:pPr eaLnBrk="1" hangingPunct="1"/>
            <a:endParaRPr lang="ru-RU"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az-Latn-AZ" dirty="0" smtClean="0"/>
              <a:t>Xüsusi səy-Nəzərə alınmalı olan müddət	</a:t>
            </a:r>
            <a:endParaRPr lang="ru-RU" dirty="0"/>
          </a:p>
        </p:txBody>
      </p:sp>
      <p:sp>
        <p:nvSpPr>
          <p:cNvPr id="10243" name="Content Placeholder 2"/>
          <p:cNvSpPr>
            <a:spLocks noGrp="1"/>
          </p:cNvSpPr>
          <p:nvPr>
            <p:ph idx="1"/>
          </p:nvPr>
        </p:nvSpPr>
        <p:spPr/>
        <p:txBody>
          <a:bodyPr/>
          <a:lstStyle/>
          <a:p>
            <a:pPr eaLnBrk="1" hangingPunct="1"/>
            <a:r>
              <a:rPr lang="az-Latn-AZ" smtClean="0"/>
              <a:t>Barfus Çexiyaya qarşı;</a:t>
            </a:r>
          </a:p>
          <a:p>
            <a:pPr eaLnBrk="1" hangingPunct="1"/>
            <a:r>
              <a:rPr lang="az-Latn-AZ" smtClean="0"/>
              <a:t>Çesky Çexiyaya qarşı;</a:t>
            </a:r>
          </a:p>
          <a:p>
            <a:pPr eaLnBrk="1" hangingPunct="1"/>
            <a:r>
              <a:rPr lang="az-Latn-AZ" smtClean="0"/>
              <a:t>Punzelt Çexiyaya qarşı;</a:t>
            </a:r>
            <a:endParaRPr lang="ru-RU"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1076</TotalTime>
  <Words>1107</Words>
  <Application>Microsoft Office PowerPoint</Application>
  <PresentationFormat>Экран (4:3)</PresentationFormat>
  <Paragraphs>53</Paragraphs>
  <Slides>21</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21</vt:i4>
      </vt:variant>
    </vt:vector>
  </HeadingPairs>
  <TitlesOfParts>
    <vt:vector size="24" baseType="lpstr">
      <vt:lpstr>Arial</vt:lpstr>
      <vt:lpstr>Calibri</vt:lpstr>
      <vt:lpstr>Office Theme</vt:lpstr>
      <vt:lpstr>Azadlıq və toxunulmazlıq hüququ Maddə 5.3 və 5.4</vt:lpstr>
      <vt:lpstr>5-3</vt:lpstr>
      <vt:lpstr>5-3</vt:lpstr>
      <vt:lpstr>5-3</vt:lpstr>
      <vt:lpstr>  “İşə aidiyyəti olan” və “kifayətidici” dəlillər</vt:lpstr>
      <vt:lpstr>təqsirli bilindiyi halda qərar verilməzdən əvvəl şəxsin həbsi üçün qəbul edilən əsas səbəblər:</vt:lpstr>
      <vt:lpstr>Презентация PowerPoint</vt:lpstr>
      <vt:lpstr>Презентация PowerPoint</vt:lpstr>
      <vt:lpstr>Xüsusi səy-Nəzərə alınmalı olan müddət </vt:lpstr>
      <vt:lpstr> Həbsdə saxlanma müddətinin uzadılması üçün əsas hesab oluna bilməz</vt:lpstr>
      <vt:lpstr>Презентация PowerPoint</vt:lpstr>
      <vt:lpstr>Презентация PowerPoint</vt:lpstr>
      <vt:lpstr>Презентация PowerPoint</vt:lpstr>
      <vt:lpstr>Zəmanət müqabilində azadolunma</vt:lpstr>
      <vt:lpstr>   5-ci maddənin 4-cü bəndi </vt:lpstr>
      <vt:lpstr>5-ci maddənin 4-cü bəndi</vt:lpstr>
      <vt:lpstr>5-ci maddənin 4-cü bəndi</vt:lpstr>
      <vt:lpstr>5-ci maddənin 4-cü bəndi</vt:lpstr>
      <vt:lpstr>5-ci maddənin 4-c bəndi</vt:lpstr>
      <vt:lpstr>5-4</vt:lpstr>
      <vt:lpstr>5-ci maddəsinin 4-cü bəndi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Gunel</dc:creator>
  <cp:lastModifiedBy>USER</cp:lastModifiedBy>
  <cp:revision>125</cp:revision>
  <dcterms:created xsi:type="dcterms:W3CDTF">2006-08-16T00:00:00Z</dcterms:created>
  <dcterms:modified xsi:type="dcterms:W3CDTF">2017-10-28T07:54:20Z</dcterms:modified>
</cp:coreProperties>
</file>