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F8FAC5C8-7E51-49F9-B0D8-064CF346F44B}" type="datetimeFigureOut">
              <a:rPr lang="ru-RU" smtClean="0"/>
              <a:t>02.07.2016</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36E0A220-2508-4F3D-A601-2893E6088BFE}" type="slidenum">
              <a:rPr lang="ru-RU" smtClean="0"/>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8FAC5C8-7E51-49F9-B0D8-064CF346F44B}" type="datetimeFigureOut">
              <a:rPr lang="ru-RU" smtClean="0"/>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0A220-2508-4F3D-A601-2893E6088BF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8FAC5C8-7E51-49F9-B0D8-064CF346F44B}" type="datetimeFigureOut">
              <a:rPr lang="ru-RU" smtClean="0"/>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0A220-2508-4F3D-A601-2893E6088BFE}" type="slidenum">
              <a:rPr lang="ru-RU" smtClean="0"/>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8FAC5C8-7E51-49F9-B0D8-064CF346F44B}" type="datetimeFigureOut">
              <a:rPr lang="ru-RU" smtClean="0"/>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0A220-2508-4F3D-A601-2893E6088BFE}" type="slidenum">
              <a:rPr lang="ru-RU" smtClean="0"/>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F8FAC5C8-7E51-49F9-B0D8-064CF346F44B}" type="datetimeFigureOut">
              <a:rPr lang="ru-RU" smtClean="0"/>
              <a:t>02.07.2016</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36E0A220-2508-4F3D-A601-2893E6088BFE}" type="slidenum">
              <a:rPr lang="ru-RU" smtClean="0"/>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8FAC5C8-7E51-49F9-B0D8-064CF346F44B}" type="datetimeFigureOut">
              <a:rPr lang="ru-RU" smtClean="0"/>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E0A220-2508-4F3D-A601-2893E6088BFE}" type="slidenum">
              <a:rPr lang="ru-RU" smtClean="0"/>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F8FAC5C8-7E51-49F9-B0D8-064CF346F44B}" type="datetimeFigureOut">
              <a:rPr lang="ru-RU" smtClean="0"/>
              <a:t>02.07.2016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E0A220-2508-4F3D-A601-2893E6088BFE}" type="slidenum">
              <a:rPr lang="ru-RU" smtClean="0"/>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8FAC5C8-7E51-49F9-B0D8-064CF346F44B}" type="datetimeFigureOut">
              <a:rPr lang="ru-RU" smtClean="0"/>
              <a:t>02.07.2016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E0A220-2508-4F3D-A601-2893E6088BFE}" type="slidenum">
              <a:rPr lang="ru-RU" smtClean="0"/>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8FAC5C8-7E51-49F9-B0D8-064CF346F44B}" type="datetimeFigureOut">
              <a:rPr lang="ru-RU" smtClean="0"/>
              <a:t>02.07.2016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E0A220-2508-4F3D-A601-2893E6088BFE}" type="slidenum">
              <a:rPr lang="ru-RU" smtClean="0"/>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8FAC5C8-7E51-49F9-B0D8-064CF346F44B}" type="datetimeFigureOut">
              <a:rPr lang="ru-RU" smtClean="0"/>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E0A220-2508-4F3D-A601-2893E6088BFE}"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8FAC5C8-7E51-49F9-B0D8-064CF346F44B}" type="datetimeFigureOut">
              <a:rPr lang="ru-RU" smtClean="0"/>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E0A220-2508-4F3D-A601-2893E6088BFE}"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FAC5C8-7E51-49F9-B0D8-064CF346F44B}" type="datetimeFigureOut">
              <a:rPr lang="ru-RU" smtClean="0"/>
              <a:t>02.07.2016</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6E0A220-2508-4F3D-A601-2893E6088BFE}" type="slidenum">
              <a:rPr lang="ru-RU" smtClean="0"/>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udoc.echr.coe.int/sites/eng/pages/search.aspx?i=001-95081" TargetMode="External"/><Relationship Id="rId2" Type="http://schemas.openxmlformats.org/officeDocument/2006/relationships/hyperlink" Target="http://hudoc.echr.coe.int/sites/eng/pages/search.aspx?i=001-108690" TargetMode="External"/><Relationship Id="rId1" Type="http://schemas.openxmlformats.org/officeDocument/2006/relationships/slideLayout" Target="../slideLayouts/slideLayout2.xml"/><Relationship Id="rId4" Type="http://schemas.openxmlformats.org/officeDocument/2006/relationships/hyperlink" Target="http://hudoc.echr.coe.int/sites/eng/pages/search.aspx?i=001-79109"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hudoc.echr.coe.int/sites/eng/pages/search.aspx?i=001-100292" TargetMode="External"/><Relationship Id="rId2" Type="http://schemas.openxmlformats.org/officeDocument/2006/relationships/hyperlink" Target="http://hudoc.echr.coe.int/sites/eng/pages/search.aspx?i=001-5763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hudoc.echr.coe.int/sites/eng/pages/search.aspx?i=001-60649" TargetMode="External"/><Relationship Id="rId2" Type="http://schemas.openxmlformats.org/officeDocument/2006/relationships/hyperlink" Target="http://hudoc.echr.coe.int/sites/eng/pages/search.aspx?i=001-12289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udoc.echr.coe.int/sites/eng/pages/search.aspx?i=001-91403" TargetMode="External"/><Relationship Id="rId2" Type="http://schemas.openxmlformats.org/officeDocument/2006/relationships/hyperlink" Target="http://hudoc.echr.coe.int/sites/eng/pages/search.aspx?i=001-694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1428736"/>
            <a:ext cx="6858000" cy="2500330"/>
          </a:xfrm>
        </p:spPr>
        <p:txBody>
          <a:bodyPr>
            <a:normAutofit fontScale="90000"/>
          </a:bodyPr>
          <a:lstStyle/>
          <a:p>
            <a:r>
              <a:rPr lang="az-Latn-AZ" b="1" i="1" dirty="0" smtClean="0">
                <a:latin typeface="Times New Roman" pitchFamily="18" charset="0"/>
                <a:cs typeface="Times New Roman" pitchFamily="18" charset="0"/>
              </a:rPr>
              <a:t>          Həbsə alınmanın qanuniliyinə                                                          məhkəmə tərəfindən təxirə salınmadan baxılması hüququ (maddə 5.4)</a:t>
            </a:r>
            <a:r>
              <a:rPr lang="az-Latn-AZ" dirty="0" smtClean="0">
                <a:latin typeface="Times New Roman" pitchFamily="18" charset="0"/>
                <a:cs typeface="Times New Roman" pitchFamily="18" charset="0"/>
              </a:rPr>
              <a:t/>
            </a:r>
            <a:br>
              <a:rPr lang="az-Latn-AZ" dirty="0" smtClean="0">
                <a:latin typeface="Times New Roman" pitchFamily="18" charset="0"/>
                <a:cs typeface="Times New Roman" pitchFamily="18" charset="0"/>
              </a:rPr>
            </a:br>
            <a:r>
              <a:rPr lang="az-Latn-AZ" dirty="0" smtClean="0">
                <a:latin typeface="Times New Roman" pitchFamily="18" charset="0"/>
                <a:cs typeface="Times New Roman" pitchFamily="18" charset="0"/>
              </a:rPr>
              <a:t/>
            </a:r>
            <a:br>
              <a:rPr lang="az-Latn-AZ" dirty="0" smtClean="0">
                <a:latin typeface="Times New Roman" pitchFamily="18" charset="0"/>
                <a:cs typeface="Times New Roman" pitchFamily="18" charset="0"/>
              </a:rPr>
            </a:br>
            <a:r>
              <a:rPr lang="az-Latn-AZ" dirty="0" smtClean="0">
                <a:latin typeface="Times New Roman" pitchFamily="18" charset="0"/>
                <a:cs typeface="Times New Roman" pitchFamily="18" charset="0"/>
              </a:rPr>
              <a:t/>
            </a:r>
            <a:br>
              <a:rPr lang="az-Latn-AZ" dirty="0" smtClean="0">
                <a:latin typeface="Times New Roman" pitchFamily="18" charset="0"/>
                <a:cs typeface="Times New Roman" pitchFamily="18" charset="0"/>
              </a:rPr>
            </a:br>
            <a:r>
              <a:rPr lang="az-Latn-AZ" b="1" i="1" dirty="0" smtClean="0">
                <a:latin typeface="Times New Roman" pitchFamily="18" charset="0"/>
                <a:cs typeface="Times New Roman" pitchFamily="18" charset="0"/>
              </a:rPr>
              <a:t>Kompensasiya hüququ (maddə 5.5) </a:t>
            </a:r>
            <a:endParaRPr lang="ru-RU" b="1"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219200" y="5124450"/>
            <a:ext cx="7025208" cy="896838"/>
          </a:xfrm>
        </p:spPr>
        <p:txBody>
          <a:bodyPr>
            <a:normAutofit fontScale="92500" lnSpcReduction="10000"/>
          </a:bodyPr>
          <a:lstStyle/>
          <a:p>
            <a:r>
              <a:rPr lang="az-Latn-AZ" sz="2800" b="1" i="1" dirty="0" smtClean="0">
                <a:solidFill>
                  <a:srgbClr val="FF0000"/>
                </a:solidFill>
                <a:latin typeface="Times New Roman" pitchFamily="18" charset="0"/>
                <a:cs typeface="Times New Roman" pitchFamily="18" charset="0"/>
              </a:rPr>
              <a:t>Günel Sadiqova,  Azər </a:t>
            </a:r>
            <a:r>
              <a:rPr lang="az-Latn-AZ" sz="2800" b="1" i="1" dirty="0" smtClean="0">
                <a:solidFill>
                  <a:srgbClr val="FF0000"/>
                </a:solidFill>
                <a:latin typeface="Times New Roman" pitchFamily="18" charset="0"/>
                <a:cs typeface="Times New Roman" pitchFamily="18" charset="0"/>
              </a:rPr>
              <a:t>Nağıyev</a:t>
            </a:r>
            <a:endParaRPr lang="en-US" sz="2800" b="1" i="1" dirty="0" smtClean="0">
              <a:solidFill>
                <a:srgbClr val="FF0000"/>
              </a:solidFill>
              <a:latin typeface="Times New Roman" pitchFamily="18" charset="0"/>
              <a:cs typeface="Times New Roman" pitchFamily="18" charset="0"/>
            </a:endParaRPr>
          </a:p>
          <a:p>
            <a:r>
              <a:rPr lang="en-US" sz="2800" b="1" i="1" dirty="0" smtClean="0">
                <a:solidFill>
                  <a:srgbClr val="FF0000"/>
                </a:solidFill>
                <a:latin typeface="Times New Roman" pitchFamily="18" charset="0"/>
                <a:cs typeface="Times New Roman" pitchFamily="18" charset="0"/>
              </a:rPr>
              <a:t>2015</a:t>
            </a:r>
            <a:endParaRPr lang="ru-RU" sz="2800" b="1" i="1" dirty="0">
              <a:solidFill>
                <a:srgbClr val="FF0000"/>
              </a:solidFill>
              <a:latin typeface="Times New Roman" pitchFamily="18" charset="0"/>
              <a:cs typeface="Times New Roman" pitchFamily="18" charset="0"/>
            </a:endParaRPr>
          </a:p>
        </p:txBody>
      </p:sp>
      <p:pic>
        <p:nvPicPr>
          <p:cNvPr id="4" name="Рисунок 3" descr="femida-foto-4.jpg"/>
          <p:cNvPicPr>
            <a:picLocks noChangeAspect="1"/>
          </p:cNvPicPr>
          <p:nvPr/>
        </p:nvPicPr>
        <p:blipFill>
          <a:blip r:embed="rId2" cstate="print"/>
          <a:stretch>
            <a:fillRect/>
          </a:stretch>
        </p:blipFill>
        <p:spPr>
          <a:xfrm>
            <a:off x="285720" y="428604"/>
            <a:ext cx="2071702" cy="30718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pPr algn="just"/>
            <a:r>
              <a:rPr lang="az-Latn-AZ" sz="2800" i="1" dirty="0" smtClean="0">
                <a:latin typeface="Times New Roman" pitchFamily="18" charset="0"/>
                <a:cs typeface="Times New Roman" pitchFamily="18" charset="0"/>
              </a:rPr>
              <a:t>Kompensasiya hüququ nə vaxt həyata keçirilir:</a:t>
            </a:r>
          </a:p>
          <a:p>
            <a:pPr algn="just"/>
            <a:endParaRPr lang="az-Latn-AZ" sz="2800" i="1" dirty="0" smtClean="0">
              <a:latin typeface="Times New Roman" pitchFamily="18" charset="0"/>
              <a:cs typeface="Times New Roman" pitchFamily="18" charset="0"/>
            </a:endParaRPr>
          </a:p>
          <a:p>
            <a:pPr algn="just"/>
            <a:r>
              <a:rPr lang="az-Latn-AZ" sz="2800" i="1" dirty="0" smtClean="0">
                <a:latin typeface="Times New Roman" pitchFamily="18" charset="0"/>
                <a:cs typeface="Times New Roman" pitchFamily="18" charset="0"/>
              </a:rPr>
              <a:t>İcrası məcburi olan </a:t>
            </a:r>
            <a:r>
              <a:rPr lang="kk-KZ" sz="2800" i="1" dirty="0" smtClean="0">
                <a:latin typeface="Times New Roman" pitchFamily="18" charset="0"/>
                <a:cs typeface="Times New Roman" pitchFamily="18" charset="0"/>
              </a:rPr>
              <a:t>kompensasiya hüququ Məhkəmənin hökmündən əvvəl və ya sonra həyata keçiril</a:t>
            </a:r>
            <a:r>
              <a:rPr lang="az-Latn-AZ" sz="2800" i="1" dirty="0" smtClean="0">
                <a:latin typeface="Times New Roman" pitchFamily="18" charset="0"/>
                <a:cs typeface="Times New Roman" pitchFamily="18" charset="0"/>
              </a:rPr>
              <a:t>məlidir.</a:t>
            </a:r>
            <a:r>
              <a:rPr lang="kk-KZ" sz="2800" i="1" dirty="0" smtClean="0">
                <a:latin typeface="Times New Roman" pitchFamily="18" charset="0"/>
                <a:cs typeface="Times New Roman" pitchFamily="18" charset="0"/>
              </a:rPr>
              <a:t> (</a:t>
            </a:r>
            <a:r>
              <a:rPr lang="kk-KZ" sz="2800" i="1" dirty="0" smtClean="0">
                <a:latin typeface="Times New Roman" pitchFamily="18" charset="0"/>
                <a:cs typeface="Times New Roman" pitchFamily="18" charset="0"/>
                <a:hlinkClick r:id="rId2"/>
              </a:rPr>
              <a:t>Stanev Bolqarıstana qarşı</a:t>
            </a:r>
            <a:r>
              <a:rPr lang="az-Latn-AZ" sz="2800" i="1" dirty="0" smtClean="0">
                <a:latin typeface="Times New Roman" pitchFamily="18" charset="0"/>
                <a:cs typeface="Times New Roman" pitchFamily="18" charset="0"/>
              </a:rPr>
              <a:t>)</a:t>
            </a:r>
          </a:p>
          <a:p>
            <a:pPr algn="just"/>
            <a:endParaRPr lang="az-Latn-AZ" sz="2800" i="1" dirty="0" smtClean="0">
              <a:latin typeface="Times New Roman" pitchFamily="18" charset="0"/>
              <a:cs typeface="Times New Roman" pitchFamily="18" charset="0"/>
            </a:endParaRPr>
          </a:p>
          <a:p>
            <a:pPr algn="just"/>
            <a:r>
              <a:rPr lang="kk-KZ" sz="2800" i="1" dirty="0" smtClean="0">
                <a:latin typeface="Times New Roman" pitchFamily="18" charset="0"/>
                <a:cs typeface="Times New Roman" pitchFamily="18" charset="0"/>
              </a:rPr>
              <a:t>Kompensasiya həm nəzəri(</a:t>
            </a:r>
            <a:r>
              <a:rPr lang="kk-KZ" sz="2800" i="1" dirty="0" smtClean="0">
                <a:latin typeface="Times New Roman" pitchFamily="18" charset="0"/>
                <a:cs typeface="Times New Roman" pitchFamily="18" charset="0"/>
                <a:hlinkClick r:id="rId3"/>
              </a:rPr>
              <a:t>Dubovik Ukraynaya qarşı</a:t>
            </a:r>
            <a:r>
              <a:rPr lang="kk-KZ" sz="2800" i="1" dirty="0" smtClean="0">
                <a:latin typeface="Times New Roman" pitchFamily="18" charset="0"/>
                <a:cs typeface="Times New Roman" pitchFamily="18" charset="0"/>
              </a:rPr>
              <a:t>, § 74), həm də praktik baxımdan əlçatımlı olmalıdır (</a:t>
            </a:r>
            <a:r>
              <a:rPr lang="kk-KZ" sz="2800" i="1" dirty="0" smtClean="0">
                <a:latin typeface="Times New Roman" pitchFamily="18" charset="0"/>
                <a:cs typeface="Times New Roman" pitchFamily="18" charset="0"/>
                <a:hlinkClick r:id="rId4"/>
              </a:rPr>
              <a:t>Çitayev və Çitayev Rusiyaya qarşı</a:t>
            </a:r>
            <a:r>
              <a:rPr lang="az-Latn-AZ" sz="2800" i="1" dirty="0" smtClean="0">
                <a:latin typeface="Times New Roman" pitchFamily="18" charset="0"/>
                <a:cs typeface="Times New Roman" pitchFamily="18" charset="0"/>
              </a:rPr>
              <a:t>)</a:t>
            </a:r>
            <a:endParaRPr lang="ru-RU"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642918"/>
            <a:ext cx="8229600" cy="5500726"/>
          </a:xfrm>
        </p:spPr>
        <p:txBody>
          <a:bodyPr>
            <a:normAutofit/>
          </a:bodyPr>
          <a:lstStyle/>
          <a:p>
            <a:pPr algn="just"/>
            <a:r>
              <a:rPr lang="kk-KZ" b="1" i="1" dirty="0" smtClean="0">
                <a:latin typeface="Times New Roman" pitchFamily="18" charset="0"/>
                <a:cs typeface="Times New Roman" pitchFamily="18" charset="0"/>
              </a:rPr>
              <a:t>Zərərin mövcudluğu</a:t>
            </a:r>
            <a:endParaRPr lang="ru-RU" b="1" i="1" dirty="0" smtClean="0">
              <a:latin typeface="Times New Roman" pitchFamily="18" charset="0"/>
              <a:cs typeface="Times New Roman" pitchFamily="18" charset="0"/>
            </a:endParaRPr>
          </a:p>
          <a:p>
            <a:pPr algn="just"/>
            <a:r>
              <a:rPr lang="kk-KZ" i="1" dirty="0" smtClean="0">
                <a:latin typeface="Times New Roman" pitchFamily="18" charset="0"/>
                <a:cs typeface="Times New Roman" pitchFamily="18" charset="0"/>
              </a:rPr>
              <a:t>5-ci maddənin §5-ci bəndi İştirakçı Dövlətlərin kompensasiyanı sözügedən şəxsin pozuntunun səbəb olduğu zərəri</a:t>
            </a:r>
            <a:r>
              <a:rPr lang="en-US" i="1" dirty="0" smtClean="0">
                <a:latin typeface="Times New Roman" pitchFamily="18" charset="0"/>
                <a:cs typeface="Times New Roman" pitchFamily="18" charset="0"/>
              </a:rPr>
              <a:t> </a:t>
            </a:r>
            <a:r>
              <a:rPr lang="kk-KZ" i="1" dirty="0" smtClean="0">
                <a:latin typeface="Times New Roman" pitchFamily="18" charset="0"/>
                <a:cs typeface="Times New Roman" pitchFamily="18" charset="0"/>
              </a:rPr>
              <a:t>göstərmək qabiliyyətindən asılı olaraq ödəməsinə qadağa qoymur. Kompensasiya edilməli olan maddi və ya qeyri-maddi zərər mövcud olmadığı təqdirdə "kompensasiya" məsələsi ortaya çıxmır (</a:t>
            </a:r>
            <a:r>
              <a:rPr lang="kk-KZ" i="1" dirty="0" smtClean="0">
                <a:latin typeface="Times New Roman" pitchFamily="18" charset="0"/>
                <a:cs typeface="Times New Roman" pitchFamily="18" charset="0"/>
                <a:hlinkClick r:id="rId2"/>
              </a:rPr>
              <a:t>Vassink Niderlanda qarşı</a:t>
            </a:r>
            <a:r>
              <a:rPr lang="kk-KZ" i="1" dirty="0" smtClean="0">
                <a:latin typeface="Times New Roman" pitchFamily="18" charset="0"/>
                <a:cs typeface="Times New Roman" pitchFamily="18" charset="0"/>
              </a:rPr>
              <a:t>, § 38).</a:t>
            </a:r>
            <a:endParaRPr lang="ru-RU"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r>
              <a:rPr lang="kk-KZ" i="1" dirty="0" smtClean="0">
                <a:latin typeface="Times New Roman" pitchFamily="18" charset="0"/>
                <a:cs typeface="Times New Roman" pitchFamily="18" charset="0"/>
              </a:rPr>
              <a:t>Lakin qeyri-qanuni həbsin nəticəsi olan qeyri-maddi zərərə dair dəlilin tələb olunmasında ifrat formalizm kompensasiya hüququ ilə ziddiyyət təşkil edir (</a:t>
            </a:r>
            <a:r>
              <a:rPr lang="kk-KZ" i="1" dirty="0" smtClean="0">
                <a:latin typeface="Times New Roman" pitchFamily="18" charset="0"/>
                <a:cs typeface="Times New Roman" pitchFamily="18" charset="0"/>
                <a:hlinkClick r:id="rId3"/>
              </a:rPr>
              <a:t>Danev Bolqarıstana qarşı</a:t>
            </a:r>
            <a:r>
              <a:rPr lang="kk-KZ" i="1" dirty="0" smtClean="0">
                <a:latin typeface="Times New Roman" pitchFamily="18" charset="0"/>
                <a:cs typeface="Times New Roman" pitchFamily="18" charset="0"/>
              </a:rPr>
              <a:t>, §§ 34-35).</a:t>
            </a:r>
            <a:endParaRPr lang="ru-RU" i="1" dirty="0" smtClean="0">
              <a:latin typeface="Times New Roman" pitchFamily="18" charset="0"/>
              <a:cs typeface="Times New Roman" pitchFamily="18" charset="0"/>
            </a:endParaRPr>
          </a:p>
          <a:p>
            <a:pPr algn="just"/>
            <a:endParaRPr lang="ru-RU"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785794"/>
            <a:ext cx="8229600" cy="4937760"/>
          </a:xfrm>
        </p:spPr>
        <p:txBody>
          <a:bodyPr/>
          <a:lstStyle/>
          <a:p>
            <a:pPr>
              <a:buNone/>
            </a:pPr>
            <a:r>
              <a:rPr lang="az-Latn-AZ" dirty="0" smtClean="0"/>
              <a:t>		</a:t>
            </a:r>
          </a:p>
          <a:p>
            <a:pPr algn="ctr">
              <a:buNone/>
            </a:pPr>
            <a:endParaRPr lang="az-Latn-AZ" sz="6000" b="1" dirty="0" smtClean="0">
              <a:latin typeface="Times New Roman" pitchFamily="18" charset="0"/>
              <a:cs typeface="Times New Roman" pitchFamily="18" charset="0"/>
            </a:endParaRPr>
          </a:p>
          <a:p>
            <a:pPr algn="ctr">
              <a:buNone/>
            </a:pPr>
            <a:r>
              <a:rPr lang="az-Latn-AZ" sz="6000" b="1" dirty="0" smtClean="0">
                <a:solidFill>
                  <a:srgbClr val="FF0000"/>
                </a:solidFill>
                <a:latin typeface="Times New Roman" pitchFamily="18" charset="0"/>
                <a:cs typeface="Times New Roman" pitchFamily="18" charset="0"/>
              </a:rPr>
              <a:t>Diqqətinizə görə minnətdaram!</a:t>
            </a:r>
            <a:endParaRPr lang="ru-RU" sz="6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0"/>
            <a:ext cx="8229600" cy="6858000"/>
          </a:xfrm>
        </p:spPr>
        <p:txBody>
          <a:bodyPr>
            <a:normAutofit/>
          </a:bodyPr>
          <a:lstStyle/>
          <a:p>
            <a:pPr algn="just"/>
            <a:endParaRPr lang="az-Latn-AZ"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endParaRPr lang="az-Latn-AZ" b="1" i="1" dirty="0" smtClean="0">
              <a:solidFill>
                <a:schemeClr val="accent5">
                  <a:lumMod val="50000"/>
                </a:schemeClr>
              </a:solidFill>
              <a:latin typeface="Times New Roman" pitchFamily="18" charset="0"/>
              <a:cs typeface="Times New Roman" pitchFamily="18" charset="0"/>
            </a:endParaRPr>
          </a:p>
          <a:p>
            <a:pPr algn="just"/>
            <a:r>
              <a:rPr lang="kk-KZ" b="1" i="1" dirty="0" smtClean="0">
                <a:solidFill>
                  <a:schemeClr val="accent5">
                    <a:lumMod val="50000"/>
                  </a:schemeClr>
                </a:solidFill>
                <a:latin typeface="Times New Roman" pitchFamily="18" charset="0"/>
                <a:cs typeface="Times New Roman" pitchFamily="18" charset="0"/>
              </a:rPr>
              <a:t>Tutulma və ya həbsə alınma nəticəsində azadlıqdan məhrum edilmiş hər kəs onun həbsə alınmasının qanuniliyinə məhkəmə tərəfindən təxirə salınmadan baxılması hüququna və əgər onun həbsi məhkəmə tərəfindən qanunsuz hesab edilibsə, azad edilmək hüququna malikdir.</a:t>
            </a:r>
            <a:endParaRPr lang="ru-RU" b="1" dirty="0">
              <a:solidFill>
                <a:schemeClr val="accent5">
                  <a:lumMod val="50000"/>
                </a:schemeClr>
              </a:solidFill>
              <a:latin typeface="Times New Roman" pitchFamily="18" charset="0"/>
              <a:cs typeface="Times New Roman" pitchFamily="18" charset="0"/>
            </a:endParaRPr>
          </a:p>
        </p:txBody>
      </p:sp>
      <p:pic>
        <p:nvPicPr>
          <p:cNvPr id="4" name="Рисунок 3" descr="99986.jpg"/>
          <p:cNvPicPr>
            <a:picLocks noChangeAspect="1"/>
          </p:cNvPicPr>
          <p:nvPr/>
        </p:nvPicPr>
        <p:blipFill>
          <a:blip r:embed="rId2"/>
          <a:stretch>
            <a:fillRect/>
          </a:stretch>
        </p:blipFill>
        <p:spPr>
          <a:xfrm>
            <a:off x="0" y="0"/>
            <a:ext cx="9144000" cy="428625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99794"/>
          </a:xfrm>
        </p:spPr>
        <p:txBody>
          <a:bodyPr>
            <a:normAutofit/>
          </a:bodyPr>
          <a:lstStyle/>
          <a:p>
            <a:pPr algn="just"/>
            <a:r>
              <a:rPr lang="kk-KZ" b="1" i="1" dirty="0" smtClean="0">
                <a:latin typeface="Times New Roman" pitchFamily="18" charset="0"/>
                <a:cs typeface="Times New Roman" pitchFamily="18" charset="0"/>
              </a:rPr>
              <a:t>Müddəanın məqsədi</a:t>
            </a:r>
            <a:endParaRPr lang="ru-RU" b="1" i="1" dirty="0" smtClean="0">
              <a:latin typeface="Times New Roman" pitchFamily="18" charset="0"/>
              <a:cs typeface="Times New Roman" pitchFamily="18" charset="0"/>
            </a:endParaRPr>
          </a:p>
          <a:p>
            <a:pPr algn="just"/>
            <a:endParaRPr lang="az-Latn-A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5-ci maddənin 4-cü bəndi Konvensiyanın </a:t>
            </a:r>
            <a:r>
              <a:rPr lang="kk-KZ" i="1" dirty="0" smtClean="0">
                <a:latin typeface="Times New Roman" pitchFamily="18" charset="0"/>
                <a:cs typeface="Times New Roman" pitchFamily="18" charset="0"/>
              </a:rPr>
              <a:t>habeas corpus</a:t>
            </a:r>
            <a:r>
              <a:rPr lang="kk-KZ" dirty="0" smtClean="0">
                <a:latin typeface="Times New Roman" pitchFamily="18" charset="0"/>
                <a:cs typeface="Times New Roman" pitchFamily="18" charset="0"/>
              </a:rPr>
              <a:t> (tutulmuş şəxsin məhkəməyə gətirilməsinə sərəncam verən) müddəasıdır</a:t>
            </a:r>
            <a:r>
              <a:rPr lang="az-Latn-AZ" dirty="0" smtClean="0">
                <a:latin typeface="Times New Roman" pitchFamily="18" charset="0"/>
                <a:cs typeface="Times New Roman" pitchFamily="18" charset="0"/>
              </a:rPr>
              <a:t>.</a:t>
            </a:r>
          </a:p>
          <a:p>
            <a:pPr algn="just"/>
            <a:endParaRPr lang="az-Latn-AZ" dirty="0" smtClean="0">
              <a:latin typeface="Times New Roman" pitchFamily="18" charset="0"/>
              <a:cs typeface="Times New Roman" pitchFamily="18" charset="0"/>
            </a:endParaRPr>
          </a:p>
          <a:p>
            <a:pPr algn="just"/>
            <a:r>
              <a:rPr lang="kk-KZ" b="1" i="1" dirty="0" smtClean="0">
                <a:latin typeface="Times New Roman" pitchFamily="18" charset="0"/>
                <a:cs typeface="Times New Roman" pitchFamily="18" charset="0"/>
              </a:rPr>
              <a:t>Tələb edilən qiymətləndirmənin xarakteri</a:t>
            </a:r>
            <a:endParaRPr lang="az-Latn-AZ" b="1" i="1" dirty="0" smtClean="0">
              <a:latin typeface="Times New Roman" pitchFamily="18" charset="0"/>
              <a:cs typeface="Times New Roman" pitchFamily="18" charset="0"/>
            </a:endParaRPr>
          </a:p>
          <a:p>
            <a:pPr algn="just">
              <a:buNone/>
            </a:pPr>
            <a:endParaRPr lang="ru-RU" b="1" i="1"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5-ci maddənin §4-cü bəndi həbs olunmuş və ya tutulmuş şəxsə azadlıqdan məhrum edilməsinin 5-ci maddənin §1-ci bəndi çərçivəsində qanuniliyi üçün vacib olan prosesual və maddi-hüquqi şərtlərə məhkəmə tərəfindən baxılması üçün məhkəmə işi qaldırmaq hüququ verir</a:t>
            </a:r>
            <a:r>
              <a:rPr lang="az-Latn-A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42918"/>
            <a:ext cx="8229600" cy="5514042"/>
          </a:xfrm>
        </p:spPr>
        <p:txBody>
          <a:bodyPr>
            <a:normAutofit lnSpcReduction="10000"/>
          </a:bodyPr>
          <a:lstStyle/>
          <a:p>
            <a:r>
              <a:rPr lang="kk-KZ" dirty="0" smtClean="0">
                <a:latin typeface="Times New Roman" pitchFamily="18" charset="0"/>
                <a:cs typeface="Times New Roman" pitchFamily="18" charset="0"/>
              </a:rPr>
              <a:t>“</a:t>
            </a:r>
            <a:r>
              <a:rPr lang="az-Latn-AZ" dirty="0" smtClean="0">
                <a:latin typeface="Times New Roman" pitchFamily="18" charset="0"/>
                <a:cs typeface="Times New Roman" pitchFamily="18" charset="0"/>
              </a:rPr>
              <a:t>Q</a:t>
            </a:r>
            <a:r>
              <a:rPr lang="kk-KZ" dirty="0" smtClean="0">
                <a:latin typeface="Times New Roman" pitchFamily="18" charset="0"/>
                <a:cs typeface="Times New Roman" pitchFamily="18" charset="0"/>
              </a:rPr>
              <a:t>anunilik" anlayışı</a:t>
            </a:r>
            <a:r>
              <a:rPr lang="az-Latn-AZ" dirty="0" smtClean="0">
                <a:latin typeface="Times New Roman" pitchFamily="18" charset="0"/>
                <a:cs typeface="Times New Roman" pitchFamily="18" charset="0"/>
              </a:rPr>
              <a:t> - </a:t>
            </a:r>
            <a:r>
              <a:rPr lang="kk-KZ" dirty="0" smtClean="0">
                <a:latin typeface="Times New Roman" pitchFamily="18" charset="0"/>
                <a:cs typeface="Times New Roman" pitchFamily="18" charset="0"/>
              </a:rPr>
              <a:t> 5-ci maddənin § 1-ci maddəsi ilə eynidir</a:t>
            </a:r>
            <a:r>
              <a:rPr lang="az-Latn-A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a:t>
            </a:r>
            <a:r>
              <a:rPr lang="kk-KZ" i="1" dirty="0" smtClean="0">
                <a:latin typeface="Times New Roman" pitchFamily="18" charset="0"/>
                <a:cs typeface="Times New Roman" pitchFamily="18" charset="0"/>
                <a:hlinkClick r:id="rId2"/>
              </a:rPr>
              <a:t>Suso Musa Maltaya qarşı</a:t>
            </a:r>
            <a:r>
              <a:rPr lang="kk-KZ" dirty="0" smtClean="0">
                <a:latin typeface="Times New Roman" pitchFamily="18" charset="0"/>
                <a:cs typeface="Times New Roman" pitchFamily="18" charset="0"/>
              </a:rPr>
              <a:t>, § 50).</a:t>
            </a:r>
            <a:endParaRPr lang="az-Latn-AZ" dirty="0" smtClean="0">
              <a:latin typeface="Times New Roman" pitchFamily="18" charset="0"/>
              <a:cs typeface="Times New Roman" pitchFamily="18" charset="0"/>
            </a:endParaRPr>
          </a:p>
          <a:p>
            <a:endParaRPr lang="az-Latn-AZ" dirty="0" smtClean="0">
              <a:latin typeface="Times New Roman" pitchFamily="18" charset="0"/>
              <a:cs typeface="Times New Roman" pitchFamily="18" charset="0"/>
            </a:endParaRPr>
          </a:p>
          <a:p>
            <a:endParaRPr lang="az-Latn-AZ"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“Səlahiyyətli məhkəmə” anlayışı – apellyasiya məhkəməsi</a:t>
            </a:r>
          </a:p>
          <a:p>
            <a:endParaRPr lang="az-Latn-AZ" dirty="0" smtClean="0">
              <a:latin typeface="Times New Roman" pitchFamily="18" charset="0"/>
              <a:cs typeface="Times New Roman" pitchFamily="18" charset="0"/>
            </a:endParaRPr>
          </a:p>
          <a:p>
            <a:endParaRPr lang="az-Latn-AZ"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"Məhkəmə" həbsin qeyri-qanuni olduğunu aşkar etdikdə, azadlığa buraxılma haqqında qərar qəbul etmək səlahiyyətinə malik olmalıdır; yalnız tövsiyə vermək səlahiyyəti yetərli deyil (</a:t>
            </a:r>
            <a:r>
              <a:rPr lang="kk-KZ" i="1" dirty="0" smtClean="0">
                <a:latin typeface="Times New Roman" pitchFamily="18" charset="0"/>
                <a:cs typeface="Times New Roman" pitchFamily="18" charset="0"/>
                <a:hlinkClick r:id="rId3"/>
              </a:rPr>
              <a:t>Benjamin və Vilson Birləşmiş Krallığa qarşı</a:t>
            </a:r>
            <a:r>
              <a:rPr lang="kk-KZ" dirty="0" smtClean="0">
                <a:latin typeface="Times New Roman" pitchFamily="18" charset="0"/>
                <a:cs typeface="Times New Roman" pitchFamily="18" charset="0"/>
              </a:rPr>
              <a:t>, §§ 33-34).</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2800" b="1" i="1" dirty="0" smtClean="0">
                <a:solidFill>
                  <a:schemeClr val="tx1"/>
                </a:solidFill>
                <a:latin typeface="Times New Roman" pitchFamily="18" charset="0"/>
                <a:cs typeface="Times New Roman" pitchFamily="18" charset="0"/>
              </a:rPr>
              <a:t>Həbsin qanuniliyi araşdırılarkən diqqət yetirilməli olan hallar:</a:t>
            </a:r>
            <a:endParaRPr lang="ru-RU" sz="2800" b="1" i="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357158" y="1142984"/>
            <a:ext cx="8572560" cy="5500726"/>
          </a:xfrm>
        </p:spPr>
        <p:txBody>
          <a:bodyPr>
            <a:normAutofit fontScale="92500" lnSpcReduction="20000"/>
          </a:bodyPr>
          <a:lstStyle/>
          <a:p>
            <a:pPr algn="just"/>
            <a:r>
              <a:rPr lang="az-Latn-AZ" dirty="0" smtClean="0">
                <a:latin typeface="Times New Roman" pitchFamily="18" charset="0"/>
                <a:cs typeface="Times New Roman" pitchFamily="18" charset="0"/>
              </a:rPr>
              <a:t>“Səlahiyyətli məhkəmə” – </a:t>
            </a:r>
            <a:r>
              <a:rPr lang="az-Latn-AZ" b="1" i="1" dirty="0" smtClean="0">
                <a:latin typeface="Times New Roman" pitchFamily="18" charset="0"/>
                <a:cs typeface="Times New Roman" pitchFamily="18" charset="0"/>
              </a:rPr>
              <a:t>X Birləşmiş Krallığa qarşı iş;</a:t>
            </a:r>
          </a:p>
          <a:p>
            <a:pPr algn="just">
              <a:buNone/>
            </a:pPr>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“Çəkişmə prinsipi” – </a:t>
            </a:r>
            <a:r>
              <a:rPr lang="az-Latn-AZ" b="1" i="1" dirty="0" smtClean="0">
                <a:latin typeface="Times New Roman" pitchFamily="18" charset="0"/>
                <a:cs typeface="Times New Roman" pitchFamily="18" charset="0"/>
              </a:rPr>
              <a:t>Megyeri Almaniyaya qarşı iş, Vinterverp Niderlanda qarşı iş;</a:t>
            </a:r>
          </a:p>
          <a:p>
            <a:pPr algn="just"/>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“İttiham materialları ilə taniş olmaq” hüququ – </a:t>
            </a:r>
            <a:r>
              <a:rPr lang="az-Latn-AZ" b="1" i="1" dirty="0" smtClean="0">
                <a:latin typeface="Times New Roman" pitchFamily="18" charset="0"/>
                <a:cs typeface="Times New Roman" pitchFamily="18" charset="0"/>
              </a:rPr>
              <a:t>Lami Belçikaya qarşı iş, Sançes-Reyss İsveçrəyə qarşı iş</a:t>
            </a:r>
          </a:p>
          <a:p>
            <a:pPr algn="just"/>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Sübutetmə vəzifəsi – </a:t>
            </a:r>
            <a:r>
              <a:rPr lang="az-Latn-AZ" b="1" i="1" dirty="0" smtClean="0">
                <a:latin typeface="Times New Roman" pitchFamily="18" charset="0"/>
                <a:cs typeface="Times New Roman" pitchFamily="18" charset="0"/>
              </a:rPr>
              <a:t>Hatçison Reyd Birləşmiş Krallığa qarşı iş</a:t>
            </a:r>
          </a:p>
          <a:p>
            <a:pPr algn="just"/>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Şikayətin tez həll olunması – </a:t>
            </a:r>
            <a:r>
              <a:rPr lang="az-Latn-AZ" b="1" i="1" dirty="0" smtClean="0">
                <a:latin typeface="Times New Roman" pitchFamily="18" charset="0"/>
                <a:cs typeface="Times New Roman" pitchFamily="18" charset="0"/>
              </a:rPr>
              <a:t>De Yonq, Balyet və Van den Brink Niderlanda qarşı iş</a:t>
            </a:r>
          </a:p>
          <a:p>
            <a:pPr algn="just"/>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Həbsin qanuniliyinin müntəzəm qaydada yoxlanılması -</a:t>
            </a:r>
            <a:r>
              <a:rPr lang="az-Latn-AZ" b="1" i="1" dirty="0" smtClean="0">
                <a:latin typeface="Times New Roman" pitchFamily="18" charset="0"/>
                <a:cs typeface="Times New Roman" pitchFamily="18" charset="0"/>
              </a:rPr>
              <a:t>Betçiseri İtaliyaya qarşı iş</a:t>
            </a:r>
            <a:endParaRPr lang="ru-RU" b="1" i="1" dirty="0" smtClean="0"/>
          </a:p>
          <a:p>
            <a:pPr algn="just"/>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571480"/>
            <a:ext cx="8229600" cy="5715040"/>
          </a:xfrm>
        </p:spPr>
        <p:txBody>
          <a:bodyPr/>
          <a:lstStyle/>
          <a:p>
            <a:pPr>
              <a:buNone/>
            </a:pPr>
            <a:endParaRPr lang="az-Latn-AZ" dirty="0" smtClean="0"/>
          </a:p>
          <a:p>
            <a:pPr>
              <a:buNone/>
            </a:pPr>
            <a:endParaRPr lang="az-Latn-AZ" dirty="0" smtClean="0"/>
          </a:p>
          <a:p>
            <a:pPr>
              <a:buNone/>
            </a:pPr>
            <a:endParaRPr lang="az-Latn-AZ" dirty="0" smtClean="0"/>
          </a:p>
          <a:p>
            <a:pPr>
              <a:buNone/>
            </a:pPr>
            <a:endParaRPr lang="az-Latn-AZ" dirty="0" smtClean="0"/>
          </a:p>
          <a:p>
            <a:pPr>
              <a:buNone/>
            </a:pPr>
            <a:r>
              <a:rPr lang="az-Latn-AZ" sz="4000" b="1" dirty="0" smtClean="0">
                <a:latin typeface="Times New Roman" pitchFamily="18" charset="0"/>
                <a:cs typeface="Times New Roman" pitchFamily="18" charset="0"/>
              </a:rPr>
              <a:t> </a:t>
            </a:r>
            <a:r>
              <a:rPr lang="az-Latn-AZ" sz="5400" b="1" dirty="0" smtClean="0">
                <a:latin typeface="Times New Roman" pitchFamily="18" charset="0"/>
                <a:cs typeface="Times New Roman" pitchFamily="18" charset="0"/>
              </a:rPr>
              <a:t>Kompensasiya </a:t>
            </a:r>
          </a:p>
          <a:p>
            <a:pPr>
              <a:buNone/>
            </a:pPr>
            <a:r>
              <a:rPr lang="az-Latn-AZ" sz="5400" b="1" dirty="0" smtClean="0">
                <a:latin typeface="Times New Roman" pitchFamily="18" charset="0"/>
                <a:cs typeface="Times New Roman" pitchFamily="18" charset="0"/>
              </a:rPr>
              <a:t>       hüququ </a:t>
            </a:r>
          </a:p>
          <a:p>
            <a:pPr>
              <a:buNone/>
            </a:pPr>
            <a:endParaRPr lang="az-Latn-AZ" sz="4000" b="1" dirty="0" smtClean="0">
              <a:latin typeface="Times New Roman" pitchFamily="18" charset="0"/>
              <a:cs typeface="Times New Roman" pitchFamily="18" charset="0"/>
            </a:endParaRPr>
          </a:p>
          <a:p>
            <a:pPr>
              <a:buNone/>
            </a:pPr>
            <a:r>
              <a:rPr lang="az-Latn-AZ" sz="4000" b="1" dirty="0" smtClean="0">
                <a:latin typeface="Times New Roman" pitchFamily="18" charset="0"/>
                <a:cs typeface="Times New Roman" pitchFamily="18" charset="0"/>
              </a:rPr>
              <a:t>         Maddə 5.5</a:t>
            </a:r>
            <a:endParaRPr lang="ru-RU" sz="4000" b="1" dirty="0">
              <a:latin typeface="Times New Roman" pitchFamily="18" charset="0"/>
              <a:cs typeface="Times New Roman" pitchFamily="18" charset="0"/>
            </a:endParaRPr>
          </a:p>
        </p:txBody>
      </p:sp>
      <p:pic>
        <p:nvPicPr>
          <p:cNvPr id="4" name="Рисунок 3" descr="compensation-md.png"/>
          <p:cNvPicPr>
            <a:picLocks noChangeAspect="1"/>
          </p:cNvPicPr>
          <p:nvPr/>
        </p:nvPicPr>
        <p:blipFill>
          <a:blip r:embed="rId2"/>
          <a:stretch>
            <a:fillRect/>
          </a:stretch>
        </p:blipFill>
        <p:spPr>
          <a:xfrm>
            <a:off x="4572000" y="1214422"/>
            <a:ext cx="3589834" cy="44291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8229600" cy="5715040"/>
          </a:xfrm>
        </p:spPr>
        <p:txBody>
          <a:bodyPr>
            <a:normAutofit/>
          </a:bodyPr>
          <a:lstStyle/>
          <a:p>
            <a:endParaRPr lang="az-Latn-AZ" sz="2800" i="1" dirty="0" smtClean="0">
              <a:latin typeface="Times New Roman" pitchFamily="18" charset="0"/>
              <a:cs typeface="Times New Roman" pitchFamily="18" charset="0"/>
            </a:endParaRPr>
          </a:p>
          <a:p>
            <a:r>
              <a:rPr lang="kk-KZ" sz="2800" i="1" dirty="0" smtClean="0">
                <a:latin typeface="Times New Roman" pitchFamily="18" charset="0"/>
                <a:cs typeface="Times New Roman" pitchFamily="18" charset="0"/>
              </a:rPr>
              <a:t>Bu maddənin </a:t>
            </a:r>
            <a:r>
              <a:rPr lang="az-Latn-AZ" sz="2800" i="1" dirty="0" smtClean="0">
                <a:latin typeface="Times New Roman" pitchFamily="18" charset="0"/>
                <a:cs typeface="Times New Roman" pitchFamily="18" charset="0"/>
              </a:rPr>
              <a:t>müddəalarının pozulması ilə tutulmağa və ya həbsə alınmağa məruz qalan hər kəsin iddia ilə təmin olunan kompensasiya hüququ var </a:t>
            </a:r>
            <a:r>
              <a:rPr lang="kk-KZ" sz="2800" i="1" dirty="0" smtClean="0">
                <a:latin typeface="Times New Roman" pitchFamily="18" charset="0"/>
                <a:cs typeface="Times New Roman" pitchFamily="18" charset="0"/>
              </a:rPr>
              <a:t>.</a:t>
            </a:r>
            <a:endParaRPr lang="az-Latn-AZ" sz="2800" i="1" dirty="0" smtClean="0">
              <a:latin typeface="Times New Roman" pitchFamily="18" charset="0"/>
              <a:cs typeface="Times New Roman" pitchFamily="18" charset="0"/>
            </a:endParaRPr>
          </a:p>
          <a:p>
            <a:endParaRPr lang="az-Latn-AZ" sz="2800" i="1" dirty="0" smtClean="0">
              <a:latin typeface="Times New Roman" pitchFamily="18" charset="0"/>
              <a:cs typeface="Times New Roman" pitchFamily="18" charset="0"/>
            </a:endParaRPr>
          </a:p>
          <a:p>
            <a:r>
              <a:rPr lang="az-Latn-AZ" sz="2800" b="1" i="1" dirty="0" smtClean="0">
                <a:latin typeface="Times New Roman" pitchFamily="18" charset="0"/>
                <a:cs typeface="Times New Roman" pitchFamily="18" charset="0"/>
              </a:rPr>
              <a:t>Botsano İtaliyaya qarşı işdə Komissiyanın rəyi – </a:t>
            </a:r>
            <a:r>
              <a:rPr lang="az-Latn-AZ" sz="2800" i="1" dirty="0" smtClean="0">
                <a:latin typeface="Times New Roman" pitchFamily="18" charset="0"/>
                <a:cs typeface="Times New Roman" pitchFamily="18" charset="0"/>
              </a:rPr>
              <a:t>kompensasiya geniş anlayışdır. </a:t>
            </a:r>
          </a:p>
          <a:p>
            <a:endParaRPr lang="az-Latn-AZ" sz="2800" i="1" dirty="0" smtClean="0">
              <a:latin typeface="Times New Roman" pitchFamily="18" charset="0"/>
              <a:cs typeface="Times New Roman" pitchFamily="18" charset="0"/>
            </a:endParaRPr>
          </a:p>
          <a:p>
            <a:r>
              <a:rPr lang="az-Latn-AZ" sz="2800" b="1" i="1" dirty="0" smtClean="0">
                <a:latin typeface="Times New Roman" pitchFamily="18" charset="0"/>
                <a:cs typeface="Times New Roman" pitchFamily="18" charset="0"/>
              </a:rPr>
              <a:t>Vassink Niderlanda qarşı iş – </a:t>
            </a:r>
            <a:r>
              <a:rPr lang="az-Latn-AZ" sz="2800" i="1" dirty="0" smtClean="0">
                <a:latin typeface="Times New Roman" pitchFamily="18" charset="0"/>
                <a:cs typeface="Times New Roman" pitchFamily="18" charset="0"/>
              </a:rPr>
              <a:t>şəxs ziyana uğradığını sübuta yetirməlidir. </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8229600" cy="5585480"/>
          </a:xfrm>
        </p:spPr>
        <p:txBody>
          <a:bodyPr>
            <a:normAutofit/>
          </a:bodyPr>
          <a:lstStyle/>
          <a:p>
            <a:r>
              <a:rPr lang="az-Latn-AZ" sz="2800" dirty="0" smtClean="0">
                <a:latin typeface="Times New Roman" pitchFamily="18" charset="0"/>
                <a:cs typeface="Times New Roman" pitchFamily="18" charset="0"/>
              </a:rPr>
              <a:t>Ziyana daxildir:</a:t>
            </a:r>
          </a:p>
          <a:p>
            <a:endParaRPr lang="az-Latn-AZ" sz="2800" dirty="0" smtClean="0">
              <a:latin typeface="Times New Roman" pitchFamily="18" charset="0"/>
              <a:cs typeface="Times New Roman" pitchFamily="18" charset="0"/>
            </a:endParaRPr>
          </a:p>
          <a:p>
            <a:r>
              <a:rPr lang="az-Latn-AZ" sz="2800" dirty="0" smtClean="0">
                <a:latin typeface="Times New Roman" pitchFamily="18" charset="0"/>
                <a:cs typeface="Times New Roman" pitchFamily="18" charset="0"/>
              </a:rPr>
              <a:t>- pul itkisi;</a:t>
            </a:r>
          </a:p>
          <a:p>
            <a:r>
              <a:rPr lang="az-Latn-AZ" sz="2800" dirty="0" smtClean="0">
                <a:latin typeface="Times New Roman" pitchFamily="18" charset="0"/>
                <a:cs typeface="Times New Roman" pitchFamily="18" charset="0"/>
              </a:rPr>
              <a:t>- ağrıya və əzaba düçar olma;</a:t>
            </a:r>
          </a:p>
          <a:p>
            <a:r>
              <a:rPr lang="az-Latn-AZ" sz="2800" dirty="0" smtClean="0">
                <a:latin typeface="Times New Roman" pitchFamily="18" charset="0"/>
                <a:cs typeface="Times New Roman" pitchFamily="18" charset="0"/>
              </a:rPr>
              <a:t>- emosional sarsıntı keçirmə</a:t>
            </a:r>
          </a:p>
          <a:p>
            <a:endParaRPr lang="az-Latn-AZ" sz="2800" dirty="0" smtClean="0">
              <a:latin typeface="Times New Roman" pitchFamily="18" charset="0"/>
              <a:cs typeface="Times New Roman" pitchFamily="18" charset="0"/>
            </a:endParaRPr>
          </a:p>
          <a:p>
            <a:pPr algn="just"/>
            <a:r>
              <a:rPr lang="az-Latn-AZ" sz="2800" i="1" dirty="0" smtClean="0">
                <a:latin typeface="Times New Roman" pitchFamily="18" charset="0"/>
                <a:cs typeface="Times New Roman" pitchFamily="18" charset="0"/>
              </a:rPr>
              <a:t>Komissiya qeyd edir ki, bu məbləğlər pozuntunun ciddiliyini özündə əks etdirməlidir </a:t>
            </a:r>
            <a:r>
              <a:rPr lang="az-Latn-AZ" sz="2800" b="1" i="1" dirty="0" smtClean="0">
                <a:latin typeface="Times New Roman" pitchFamily="18" charset="0"/>
                <a:cs typeface="Times New Roman" pitchFamily="18" charset="0"/>
              </a:rPr>
              <a:t>(X Birləşmiş Krallığa qarşı iş) </a:t>
            </a:r>
            <a:endParaRPr lang="ru-RU" sz="28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just"/>
            <a:r>
              <a:rPr lang="kk-KZ" i="1" dirty="0" smtClean="0">
                <a:latin typeface="Times New Roman" pitchFamily="18" charset="0"/>
                <a:cs typeface="Times New Roman" pitchFamily="18" charset="0"/>
              </a:rPr>
              <a:t>5-ci maddənin § 5-ci bəndinin tətbiq edilə bilməsi  </a:t>
            </a:r>
            <a:r>
              <a:rPr lang="az-Latn-AZ" i="1" dirty="0" smtClean="0">
                <a:latin typeface="Times New Roman" pitchFamily="18" charset="0"/>
                <a:cs typeface="Times New Roman" pitchFamily="18" charset="0"/>
              </a:rPr>
              <a:t>yerli  qanunsuzluğun  aşkar edilməsindən deyil</a:t>
            </a:r>
            <a:r>
              <a:rPr lang="kk-KZ" i="1" dirty="0" smtClean="0">
                <a:latin typeface="Times New Roman" pitchFamily="18" charset="0"/>
                <a:cs typeface="Times New Roman" pitchFamily="18" charset="0"/>
              </a:rPr>
              <a:t>,  </a:t>
            </a:r>
            <a:r>
              <a:rPr lang="az-Latn-AZ" i="1" dirty="0" smtClean="0">
                <a:latin typeface="Times New Roman" pitchFamily="18" charset="0"/>
                <a:cs typeface="Times New Roman" pitchFamily="18" charset="0"/>
              </a:rPr>
              <a:t>şəxsin azad edilə bilməsi ilə nəticələnən 5-ci maddənin pozuntusuna dair sübutdan asılıdır </a:t>
            </a:r>
            <a:r>
              <a:rPr lang="kk-KZ" i="1" dirty="0" smtClean="0">
                <a:latin typeface="Times New Roman" pitchFamily="18" charset="0"/>
                <a:cs typeface="Times New Roman" pitchFamily="18" charset="0"/>
              </a:rPr>
              <a:t>(</a:t>
            </a:r>
            <a:r>
              <a:rPr lang="kk-KZ" i="1" dirty="0" smtClean="0">
                <a:latin typeface="Times New Roman" pitchFamily="18" charset="0"/>
                <a:cs typeface="Times New Roman" pitchFamily="18" charset="0"/>
                <a:hlinkClick r:id="rId2"/>
              </a:rPr>
              <a:t>Blekstok Birləşmiş Krallığa qarşı</a:t>
            </a:r>
            <a:r>
              <a:rPr lang="kk-KZ" i="1" dirty="0" smtClean="0">
                <a:latin typeface="Times New Roman" pitchFamily="18" charset="0"/>
                <a:cs typeface="Times New Roman" pitchFamily="18" charset="0"/>
              </a:rPr>
              <a:t>, § 51</a:t>
            </a:r>
            <a:r>
              <a:rPr lang="az-Latn-AZ" i="1" dirty="0" smtClean="0">
                <a:latin typeface="Times New Roman" pitchFamily="18" charset="0"/>
                <a:cs typeface="Times New Roman" pitchFamily="18" charset="0"/>
              </a:rPr>
              <a:t>)</a:t>
            </a:r>
          </a:p>
          <a:p>
            <a:pPr algn="just"/>
            <a:endParaRPr lang="az-Latn-AZ" i="1" dirty="0" smtClean="0">
              <a:latin typeface="Times New Roman" pitchFamily="18" charset="0"/>
              <a:cs typeface="Times New Roman" pitchFamily="18" charset="0"/>
            </a:endParaRPr>
          </a:p>
          <a:p>
            <a:pPr algn="just"/>
            <a:r>
              <a:rPr lang="kk-KZ" i="1" dirty="0" smtClean="0">
                <a:latin typeface="Times New Roman" pitchFamily="18" charset="0"/>
                <a:cs typeface="Times New Roman" pitchFamily="18" charset="0"/>
              </a:rPr>
              <a:t>5-ci maddənin §5-ci bəndi milli məhkəmələr qarşısında birbaşa və məcburi qüvvəyə malik kompensasiya hüququ təmin edir (</a:t>
            </a:r>
            <a:r>
              <a:rPr lang="kk-KZ" i="1" dirty="0" smtClean="0">
                <a:latin typeface="Times New Roman" pitchFamily="18" charset="0"/>
                <a:cs typeface="Times New Roman" pitchFamily="18" charset="0"/>
                <a:hlinkClick r:id="rId3"/>
              </a:rPr>
              <a:t>A. və başqaları Birləşmiş Krallığa qarşı</a:t>
            </a:r>
            <a:r>
              <a:rPr lang="az-Latn-AZ" i="1" dirty="0" smtClean="0">
                <a:latin typeface="Times New Roman" pitchFamily="18" charset="0"/>
                <a:cs typeface="Times New Roman" pitchFamily="18" charset="0"/>
              </a:rPr>
              <a:t>)</a:t>
            </a:r>
            <a:endParaRPr lang="ru-RU"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58</TotalTime>
  <Words>427</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Начальная</vt:lpstr>
      <vt:lpstr>          Həbsə alınmanın qanuniliyinə                                                          məhkəmə tərəfindən təxirə salınmadan baxılması hüququ (maddə 5.4)   Kompensasiya hüququ (maddə 5.5) </vt:lpstr>
      <vt:lpstr>PowerPoint Presentation</vt:lpstr>
      <vt:lpstr>PowerPoint Presentation</vt:lpstr>
      <vt:lpstr>PowerPoint Presentation</vt:lpstr>
      <vt:lpstr>Həbsin qanuniliyi araşdırılarkən diqqət yetirilməli olan hallar: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Həbsə alınmanın qanuniliyinə                                                          məhkəmə tərəfindən təxirə salınmadan baxılması hüququ (maddə 5.4)   Kompensasiya hüququ (maddə 5.5)</dc:title>
  <dc:creator>DELL</dc:creator>
  <cp:lastModifiedBy>ROVSHANOVA Vafa</cp:lastModifiedBy>
  <cp:revision>8</cp:revision>
  <dcterms:created xsi:type="dcterms:W3CDTF">2015-11-29T18:37:49Z</dcterms:created>
  <dcterms:modified xsi:type="dcterms:W3CDTF">2016-07-02T09:57:21Z</dcterms:modified>
</cp:coreProperties>
</file>