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6F81A-CEB7-4D22-81B5-EAE197AFCC58}" type="datetimeFigureOut">
              <a:rPr lang="fr-FR"/>
              <a:pPr>
                <a:defRPr/>
              </a:pPr>
              <a:t>26/11/2016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82E31-F58A-4CD1-909C-5B3EB079F5B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66F7E-B416-4A84-98C0-FA268A72D465}" type="datetimeFigureOut">
              <a:rPr lang="fr-FR"/>
              <a:pPr>
                <a:defRPr/>
              </a:pPr>
              <a:t>26/11/2016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3A511-D10D-4862-8F14-F8B3F3BF7FE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43F8-6350-48C7-834F-A4F7E59E015A}" type="datetimeFigureOut">
              <a:rPr lang="fr-FR"/>
              <a:pPr>
                <a:defRPr/>
              </a:pPr>
              <a:t>26/11/2016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E1872-B671-4AB4-BDA2-4DCC8A6CE39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4EC1C-E2FA-44BC-B046-7D6A7B3B0D02}" type="datetimeFigureOut">
              <a:rPr lang="fr-FR"/>
              <a:pPr>
                <a:defRPr/>
              </a:pPr>
              <a:t>26/11/2016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594DF-A28E-4D57-85E6-A81D20F8EB7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BD7F1-A6B2-43C3-89BB-162C9260D87E}" type="datetimeFigureOut">
              <a:rPr lang="fr-FR"/>
              <a:pPr>
                <a:defRPr/>
              </a:pPr>
              <a:t>26/11/2016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34662-6AC8-4025-BAC9-A8844F10E9A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0FB77-F9E5-4C01-9D38-DBD8F7075217}" type="datetimeFigureOut">
              <a:rPr lang="fr-FR"/>
              <a:pPr>
                <a:defRPr/>
              </a:pPr>
              <a:t>26/11/2016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BA18A-C2E8-467A-AF37-9566BBA81C2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27832-1541-44AC-8297-C313E67FCF5D}" type="datetimeFigureOut">
              <a:rPr lang="fr-FR"/>
              <a:pPr>
                <a:defRPr/>
              </a:pPr>
              <a:t>26/11/2016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2C6B7-48B9-4ACC-A6CE-8857F9D2427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68236-1C81-4BC3-AFDF-54D85408EB49}" type="datetimeFigureOut">
              <a:rPr lang="fr-FR"/>
              <a:pPr>
                <a:defRPr/>
              </a:pPr>
              <a:t>26/11/2016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BA8DB-FD29-4575-8B6B-FC605C1ECCE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F58CF-006F-44EC-8621-78B12E17698F}" type="datetimeFigureOut">
              <a:rPr lang="fr-FR"/>
              <a:pPr>
                <a:defRPr/>
              </a:pPr>
              <a:t>26/11/2016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105B9-A4DA-42F0-BCAB-565197D81D1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0A778-8CD8-46F2-8338-54C3ED1E1176}" type="datetimeFigureOut">
              <a:rPr lang="fr-FR"/>
              <a:pPr>
                <a:defRPr/>
              </a:pPr>
              <a:t>26/11/2016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D0FCA-6F07-474A-BC8B-7AC6635A859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5AFD1-7146-40B8-859C-7E321EF61726}" type="datetimeFigureOut">
              <a:rPr lang="fr-FR"/>
              <a:pPr>
                <a:defRPr/>
              </a:pPr>
              <a:t>26/11/2016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A1233-1881-4491-9A59-BD063ACCEB0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809FBB-218E-48FA-B67C-CDA9635376B7}" type="datetimeFigureOut">
              <a:rPr lang="fr-FR"/>
              <a:pPr>
                <a:defRPr/>
              </a:pPr>
              <a:t>26/11/2016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697118-C3C3-4EFB-AA99-E7B34A0C7FA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Konvensiyanın 5-ci Maddəsi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Calibri" pitchFamily="34" charset="0"/>
              <a:buNone/>
            </a:pPr>
            <a:r>
              <a:rPr lang="fr-FR" altLang="en-US" smtClean="0">
                <a:solidFill>
                  <a:srgbClr val="898989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Azadlıq və şəxsi toxunulmazlıq hüququ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2506662"/>
          </a:xfrm>
        </p:spPr>
        <p:txBody>
          <a:bodyPr/>
          <a:lstStyle/>
          <a:p>
            <a:pPr eaLnBrk="1" hangingPunct="1"/>
            <a:r>
              <a:rPr lang="fr-FR" altLang="en-US" sz="40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Saxlanılan şəxsləri dərhal məhkəmə məmuru və məntiqi baxımdan məqbul vaxt çərçivəsində məhkəmə qarşısına çıxarmaq və ya azad etmək öhdəliyi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>
          <a:xfrm>
            <a:off x="457200" y="3141663"/>
            <a:ext cx="8362950" cy="2984500"/>
          </a:xfrm>
        </p:spPr>
        <p:txBody>
          <a:bodyPr/>
          <a:lstStyle/>
          <a:p>
            <a:pPr eaLnBrk="1" hangingPunct="1"/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Səlahiyyətli hüquq-mühafizə orqanının xarakteri </a:t>
            </a:r>
          </a:p>
          <a:p>
            <a:pPr eaLnBrk="1" hangingPunct="1"/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Səlahiyyətli hüquq-mühafizə orqanının rolu </a:t>
            </a:r>
          </a:p>
          <a:p>
            <a:pPr eaLnBrk="1" hangingPunct="1"/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Nəzarət üçün vaxt çərçivəsi </a:t>
            </a:r>
          </a:p>
          <a:p>
            <a:pPr eaLnBrk="1" hangingPunct="1"/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Fövqəladə hallar</a:t>
            </a:r>
          </a:p>
          <a:p>
            <a:pPr eaLnBrk="1" hangingPunct="1"/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Davam edən nəzarət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z="40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Saxlanılmanın leqal olmadığı ilə bağlı etiraz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Məhkəmə ehtiyacı </a:t>
            </a:r>
          </a:p>
          <a:p>
            <a:pPr eaLnBrk="1" hangingPunct="1"/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 Şəxsi iştirak </a:t>
            </a:r>
          </a:p>
          <a:p>
            <a:pPr eaLnBrk="1" hangingPunct="1"/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Hüquqi konsultasiyadan, çəkişmə prosesindən və silahların bərabərliyindən istifadə imkanı</a:t>
            </a:r>
          </a:p>
          <a:p>
            <a:pPr eaLnBrk="1" hangingPunct="1"/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Leqallığın müəyyən edilməsi </a:t>
            </a:r>
          </a:p>
          <a:p>
            <a:pPr eaLnBrk="1" hangingPunct="1"/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Qərarlar yubanmadan qəbul edilməlidir </a:t>
            </a:r>
          </a:p>
          <a:p>
            <a:pPr eaLnBrk="1" hangingPunct="1"/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5 (3)-cü maddə ilə əlaqə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z="40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Azadlıq lehinə prezumpsiya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611188" y="1600200"/>
            <a:ext cx="7921625" cy="45259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Calibri" pitchFamily="34" charset="0"/>
              <a:buNone/>
            </a:pPr>
            <a:r>
              <a:rPr lang="fr-FR" altLang="en-US" sz="30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“Hər kəsin azadlıq və şəxsi toxunulmazlıq hüququ vardır” </a:t>
            </a:r>
            <a:r>
              <a:rPr lang="fr-FR" altLang="en-US" sz="3000" b="1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+ </a:t>
            </a:r>
            <a:r>
              <a:rPr lang="fr-FR" altLang="en-US" sz="30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“Heç </a:t>
            </a:r>
            <a:r>
              <a:rPr lang="az-Latn-AZ" altLang="en-US" sz="30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kəs qanunla müəyyən olunmuş aşağıdakı hallardan və qaydadan başqa azadlıqdan məhrum edilə bilməz</a:t>
            </a:r>
            <a:r>
              <a:rPr lang="fr-FR" altLang="en-US" sz="30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”.</a:t>
            </a:r>
          </a:p>
          <a:p>
            <a:pPr algn="just" eaLnBrk="1" hangingPunct="1">
              <a:lnSpc>
                <a:spcPct val="90000"/>
              </a:lnSpc>
              <a:buFont typeface="Calibri" pitchFamily="34" charset="0"/>
              <a:buNone/>
            </a:pPr>
            <a:r>
              <a:rPr lang="fr-FR" altLang="en-US" sz="3000" b="1" u="sng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azadlığın mütləq surətdə</a:t>
            </a:r>
            <a:r>
              <a:rPr lang="fr-FR" altLang="en-US" sz="3000" b="1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 zəruri olan müddətdən çox itirilməməsini və bu itki əsaslandırıla bilmədikdə asanlıqla bərpa edilə bilməsini təmin edən məcburi tələb.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Saxlanılmanın qanuniliyi</a:t>
            </a:r>
            <a:endParaRPr lang="fr-FR" altLang="en-US" smtClean="0">
              <a:solidFill>
                <a:srgbClr val="000000"/>
              </a:solidFill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eaLnBrk="1" hangingPunct="1"/>
            <a:r>
              <a:rPr lang="fr-FR" altLang="en-US" sz="28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Milli qanunvericili</a:t>
            </a:r>
            <a:r>
              <a:rPr lang="az-Latn-AZ" altLang="en-US" sz="28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yə formal riayət olunma</a:t>
            </a:r>
            <a:r>
              <a:rPr lang="fr-FR" altLang="en-US" sz="28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 </a:t>
            </a:r>
          </a:p>
          <a:p>
            <a:pPr eaLnBrk="1" hangingPunct="1"/>
            <a:r>
              <a:rPr lang="fr-FR" altLang="en-US" sz="28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Hüquqi əsasın qüvvədə qalmaqda davam etməsinin əhəmiyyəti</a:t>
            </a:r>
          </a:p>
          <a:p>
            <a:pPr eaLnBrk="1" hangingPunct="1"/>
            <a:r>
              <a:rPr lang="fr-FR" altLang="en-US" sz="28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Yerli Konvensiyaya Uyğunluq praktikasına yanlış yönləndirici etimad. </a:t>
            </a:r>
          </a:p>
          <a:p>
            <a:pPr eaLnBrk="1" hangingPunct="1"/>
            <a:r>
              <a:rPr lang="fr-FR" altLang="en-US" sz="28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Konvensiyaya görə qanunilik anlayışı</a:t>
            </a:r>
          </a:p>
          <a:p>
            <a:pPr eaLnBrk="1" hangingPunct="1"/>
            <a:r>
              <a:rPr lang="fr-FR" altLang="en-US" sz="28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Konvensiya müddəalarına uyğunsuzluq</a:t>
            </a:r>
          </a:p>
          <a:p>
            <a:pPr eaLnBrk="1" hangingPunct="1"/>
            <a:r>
              <a:rPr lang="fr-FR" altLang="en-US" sz="28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Səlahiyyətdən sui-istifadə </a:t>
            </a:r>
          </a:p>
          <a:p>
            <a:pPr eaLnBrk="1" hangingPunct="1"/>
            <a:r>
              <a:rPr lang="fr-FR" altLang="en-US" sz="28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Əlçatanlıq, qabaqcadan bilinmə və digər zəmanətlər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altLang="en-US" sz="32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Cinayət təqibinin bir hissəsi kimi azadlıqdan məhrum edilmə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781550"/>
          </a:xfrm>
        </p:spPr>
        <p:txBody>
          <a:bodyPr/>
          <a:lstStyle/>
          <a:p>
            <a:pPr eaLnBrk="1" hangingPunct="1">
              <a:buFont typeface="Calibri" pitchFamily="34" charset="0"/>
              <a:buNone/>
            </a:pPr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5 (1)-ci maddədə tanınan üç vəziyyət : </a:t>
            </a:r>
          </a:p>
          <a:p>
            <a:pPr eaLnBrk="1" hangingPunct="1">
              <a:buFontTx/>
              <a:buChar char="-"/>
            </a:pPr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cinayətin törədilməsində iştirakda şübhəli bilinən hər hansı şəxsin saxlanması (para. c); </a:t>
            </a:r>
          </a:p>
          <a:p>
            <a:pPr eaLnBrk="1" hangingPunct="1">
              <a:buFontTx/>
              <a:buChar char="-"/>
            </a:pPr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kiminsə cinayətin törədilməsinə görə cəza olaraq həbs edilməsi (para. a);</a:t>
            </a:r>
          </a:p>
          <a:p>
            <a:pPr eaLnBrk="1" hangingPunct="1">
              <a:buFontTx/>
              <a:buChar char="-"/>
            </a:pPr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hər hansı şəxsin başqa ölkəyə ekstradisiya barədə irəli sürdüyü xahiş ilə əlaqədar saxlanması (para. f).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Cinayətdə şübhəli bilinən şəxslər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en-US" sz="30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Səlahiyyətli hüquq-mühafizə orqanı qarşısında təqdimat </a:t>
            </a:r>
          </a:p>
          <a:p>
            <a:pPr eaLnBrk="1" hangingPunct="1">
              <a:lnSpc>
                <a:spcPct val="90000"/>
              </a:lnSpc>
            </a:pPr>
            <a:r>
              <a:rPr lang="fr-FR" altLang="en-US" sz="30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Əsaslı şübhə</a:t>
            </a:r>
          </a:p>
          <a:p>
            <a:pPr eaLnBrk="1" hangingPunct="1">
              <a:lnSpc>
                <a:spcPct val="90000"/>
              </a:lnSpc>
            </a:pPr>
            <a:r>
              <a:rPr lang="fr-FR" altLang="en-US" sz="30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 Məhkəmə prosesinə qədər saxlanılma zərurəti</a:t>
            </a:r>
          </a:p>
          <a:p>
            <a:pPr eaLnBrk="1" hangingPunct="1">
              <a:lnSpc>
                <a:spcPct val="90000"/>
              </a:lnSpc>
            </a:pPr>
            <a:r>
              <a:rPr lang="fr-FR" altLang="en-US" sz="30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Məhkəməyə qədər saxlanılmanın əsaslandırılması</a:t>
            </a:r>
          </a:p>
          <a:p>
            <a:pPr eaLnBrk="1" hangingPunct="1">
              <a:lnSpc>
                <a:spcPct val="90000"/>
              </a:lnSpc>
            </a:pPr>
            <a:r>
              <a:rPr lang="fr-FR" altLang="en-US" sz="30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Ədalət mühakiməsinin həyata keçirilməsinə müdaxilə riski</a:t>
            </a:r>
          </a:p>
          <a:p>
            <a:pPr eaLnBrk="1" hangingPunct="1">
              <a:lnSpc>
                <a:spcPct val="90000"/>
              </a:lnSpc>
            </a:pPr>
            <a:r>
              <a:rPr lang="fr-FR" altLang="en-US" sz="30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Cinayətin qarşısının alınması zərurəti </a:t>
            </a:r>
          </a:p>
          <a:p>
            <a:pPr eaLnBrk="1" hangingPunct="1">
              <a:lnSpc>
                <a:spcPct val="90000"/>
              </a:lnSpc>
            </a:pPr>
            <a:r>
              <a:rPr lang="fr-FR" altLang="en-US" sz="30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İctimai asayişi qorumaq zərurəti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Məhkəməyə qədər saxlanılmanın əsaslandırılması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qaçış riski; </a:t>
            </a:r>
          </a:p>
          <a:p>
            <a:pPr eaLnBrk="1" hangingPunct="1"/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ədalət mühakiməsinin həyata keçirilməsinə müdaxilə riski; </a:t>
            </a:r>
          </a:p>
          <a:p>
            <a:pPr eaLnBrk="1" hangingPunct="1"/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cinayətin qarşısını almaq zərurəti; </a:t>
            </a:r>
          </a:p>
          <a:p>
            <a:pPr eaLnBrk="1" hangingPunct="1"/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ictimai asayişi qorumaq zərurəti.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Zaminlik şərtləri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968875"/>
          </a:xfrm>
        </p:spPr>
        <p:txBody>
          <a:bodyPr/>
          <a:lstStyle/>
          <a:p>
            <a:pPr eaLnBrk="1" hangingPunct="1"/>
            <a:r>
              <a:rPr lang="fr-FR" altLang="en-US" sz="30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`işin məhkəmə baxışının gözlənilməsi dövründə zaminliyə götürülmə lehinə güclü prezumpsiya.</a:t>
            </a:r>
          </a:p>
          <a:p>
            <a:pPr eaLnBrk="1" hangingPunct="1"/>
            <a:r>
              <a:rPr lang="fr-FR" altLang="en-US" sz="30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girov məbləğinin yalnız ərizəçinin ayağına yazılan itkiyə münasibətdə hesablanması Konvensiyaya zidd olardı </a:t>
            </a:r>
            <a:r>
              <a:rPr lang="fr-FR" altLang="en-US" sz="20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(</a:t>
            </a:r>
            <a:r>
              <a:rPr lang="fr-FR" altLang="en-US" sz="2000" i="1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Neumeister Avstriyaya qarşı)</a:t>
            </a:r>
          </a:p>
          <a:p>
            <a:pPr algn="just" eaLnBrk="1" hangingPunct="1"/>
            <a:r>
              <a:rPr lang="fr-FR" altLang="en-US" sz="30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"Onu gizlənmək arzusundan çəkindirmək" məqsədi üçün yetərli olandan artıq məbləğin müəyyən edilməsi zaminə buraxılmaq hüququnu pozardı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Məhkəməyə qədər saxlanılma müddəti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0" indent="0" algn="just" eaLnBrk="1" hangingPunct="1">
              <a:buFont typeface="Calibri" pitchFamily="34" charset="0"/>
              <a:buNone/>
            </a:pPr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“</a:t>
            </a:r>
            <a:r>
              <a:rPr lang="fr-FR" altLang="en-US" i="1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verilən halda saxlanılmanın davam etməsi yalnız həqiqi ictimai marağa dəlalət edən aşkar əlamətlər olduqda mümkündür ki, bu, təqsirsizlik prezumpsiyasına rəğmən azadlıq hüququnu üstələyir</a:t>
            </a:r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” (Punzelt Çex Respublikasına qarşı)</a:t>
            </a:r>
          </a:p>
          <a:p>
            <a:pPr marL="0" indent="0" algn="just" eaLnBrk="1" hangingPunct="1">
              <a:buFont typeface="Calibri" pitchFamily="34" charset="0"/>
              <a:buNone/>
            </a:pPr>
            <a:endParaRPr lang="fr-FR" altLang="en-US" smtClean="0">
              <a:solidFill>
                <a:srgbClr val="000000"/>
              </a:solidFill>
              <a:ea typeface="Calibri" pitchFamily="34" charset="0"/>
              <a:cs typeface="Calibri" pitchFamily="34" charset="0"/>
              <a:sym typeface="Calibri" pitchFamily="34" charset="0"/>
            </a:endParaRPr>
          </a:p>
          <a:p>
            <a:pPr marL="0" indent="0" algn="just" eaLnBrk="1" hangingPunct="1">
              <a:buFont typeface="Calibri" pitchFamily="34" charset="0"/>
              <a:buNone/>
            </a:pPr>
            <a:r>
              <a:rPr lang="fr-FR" altLang="en-US" b="1" u="sng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Səlahiyyətli orqanlar məhkəməyə qədər saxlanma müddətinin uzadılması üçün əsasların olduğunu sübuta yetirmək öhdəliyi daşıyırlar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z="40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Həbs üçün dərhal səbəb göstərmək öhdəliyi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Öhdəlik yarandıqda </a:t>
            </a:r>
          </a:p>
          <a:p>
            <a:pPr eaLnBrk="1" hangingPunct="1"/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İzahatın xarakteri </a:t>
            </a:r>
          </a:p>
          <a:p>
            <a:pPr eaLnBrk="1" hangingPunct="1"/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İzahatın anlaşıla bilməsi </a:t>
            </a:r>
          </a:p>
          <a:p>
            <a:pPr eaLnBrk="1" hangingPunct="1"/>
            <a:r>
              <a:rPr lang="fr-FR" altLang="en-US" smtClean="0">
                <a:solidFill>
                  <a:srgbClr val="000000"/>
                </a:solidFill>
                <a:ea typeface="Calibri" pitchFamily="34" charset="0"/>
                <a:cs typeface="Calibri" pitchFamily="34" charset="0"/>
                <a:sym typeface="Calibri" pitchFamily="34" charset="0"/>
              </a:rPr>
              <a:t>Vaxtın müəyyən edilməsi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409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Thème Office</vt:lpstr>
      <vt:lpstr>Konvensiyanın 5-ci Maddəsi</vt:lpstr>
      <vt:lpstr>Azadlıq lehinə prezumpsiya</vt:lpstr>
      <vt:lpstr>Saxlanılmanın qanuniliyi</vt:lpstr>
      <vt:lpstr>Cinayət təqibinin bir hissəsi kimi azadlıqdan məhrum edilmə</vt:lpstr>
      <vt:lpstr>Cinayətdə şübhəli bilinən şəxslər</vt:lpstr>
      <vt:lpstr>Məhkəməyə qədər saxlanılmanın əsaslandırılması</vt:lpstr>
      <vt:lpstr>Zaminlik şərtləri</vt:lpstr>
      <vt:lpstr>Məhkəməyə qədər saxlanılma müddəti</vt:lpstr>
      <vt:lpstr>Həbs üçün dərhal səbəb göstərmək öhdəliyi</vt:lpstr>
      <vt:lpstr>Saxlanılan şəxsləri dərhal məhkəmə məmuru və məntiqi baxımdan məqbul vaxt çərçivəsində məhkəmə qarşısına çıxarmaq və ya azad etmək öhdəliyi</vt:lpstr>
      <vt:lpstr>Saxlanılmanın leqal olmadığı ilə bağlı etiraz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 5 of the Convention</dc:title>
  <dc:creator>Konul Gasimova</dc:creator>
  <cp:lastModifiedBy>Eldar</cp:lastModifiedBy>
  <cp:revision>31</cp:revision>
  <dcterms:created xsi:type="dcterms:W3CDTF">2015-04-28T19:30:56Z</dcterms:created>
  <dcterms:modified xsi:type="dcterms:W3CDTF">2016-11-26T14:39:06Z</dcterms:modified>
</cp:coreProperties>
</file>