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1"/>
  </p:notesMasterIdLst>
  <p:handoutMasterIdLst>
    <p:handoutMasterId r:id="rId22"/>
  </p:handoutMasterIdLst>
  <p:sldIdLst>
    <p:sldId id="340" r:id="rId2"/>
    <p:sldId id="306" r:id="rId3"/>
    <p:sldId id="342" r:id="rId4"/>
    <p:sldId id="343" r:id="rId5"/>
    <p:sldId id="348" r:id="rId6"/>
    <p:sldId id="352" r:id="rId7"/>
    <p:sldId id="349" r:id="rId8"/>
    <p:sldId id="350" r:id="rId9"/>
    <p:sldId id="354" r:id="rId10"/>
    <p:sldId id="356" r:id="rId11"/>
    <p:sldId id="355" r:id="rId12"/>
    <p:sldId id="344" r:id="rId13"/>
    <p:sldId id="345" r:id="rId14"/>
    <p:sldId id="358" r:id="rId15"/>
    <p:sldId id="360" r:id="rId16"/>
    <p:sldId id="351" r:id="rId17"/>
    <p:sldId id="357" r:id="rId18"/>
    <p:sldId id="346" r:id="rId19"/>
    <p:sldId id="347" r:id="rId20"/>
  </p:sldIdLst>
  <p:sldSz cx="9144000" cy="6858000" type="screen4x3"/>
  <p:notesSz cx="6877050" cy="10002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1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820" autoAdjust="0"/>
    <p:restoredTop sz="98746" autoAdjust="0"/>
  </p:normalViewPr>
  <p:slideViewPr>
    <p:cSldViewPr>
      <p:cViewPr>
        <p:scale>
          <a:sx n="100" d="100"/>
          <a:sy n="100" d="100"/>
        </p:scale>
        <p:origin x="-98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90" y="-120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60BBA54F-D7AD-4553-A1B2-399C4AA1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56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5" rIns="96451" bIns="482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523B968-FC78-4EA8-B609-BBB8FF655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1F2C430-B7E9-40D7-A0CA-81336D4E3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0CDE-E145-4274-A4C2-0F9728F6B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BA9D-6C48-4AAF-9F0D-7010D7DDC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CBBB-2A7D-43AE-A390-A6158548C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55AF6-41E3-4F33-AE66-DC951B50A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7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4C33-F501-48E1-A342-FFD9B0C83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2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12FD5D-8EAA-41DC-B053-4A63C7FD9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8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63B6-67D5-4452-9D9C-42987C28B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9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6C21-3FAD-48CE-AA8B-16FFAD6D2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7CB3-3FA0-4409-97E2-3F6FBAEB8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8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ED0D3-7D65-48EE-950E-E3B2C23CB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7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9F738170-B221-49FE-9756-F20D5BAE0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5" r:id="rId2"/>
    <p:sldLayoutId id="2147484036" r:id="rId3"/>
    <p:sldLayoutId id="2147484037" r:id="rId4"/>
    <p:sldLayoutId id="2147484044" r:id="rId5"/>
    <p:sldLayoutId id="2147484045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8385175" cy="1828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FFFF"/>
                </a:solidFill>
              </a:rPr>
              <a:t/>
            </a:r>
            <a:br>
              <a:rPr lang="en-US" altLang="en-US" dirty="0" smtClean="0">
                <a:solidFill>
                  <a:srgbClr val="FFFFFF"/>
                </a:solidFill>
              </a:rPr>
            </a:br>
            <a:r>
              <a:rPr lang="en-US" altLang="en-US" dirty="0" err="1" smtClean="0">
                <a:solidFill>
                  <a:srgbClr val="FFFFFF"/>
                </a:solidFill>
              </a:rPr>
              <a:t>Maddə</a:t>
            </a:r>
            <a:r>
              <a:rPr lang="en-US" altLang="en-US" dirty="0" smtClean="0">
                <a:solidFill>
                  <a:srgbClr val="FFFFFF"/>
                </a:solidFill>
              </a:rPr>
              <a:t> 5: </a:t>
            </a:r>
            <a:r>
              <a:rPr lang="en-US" altLang="en-US" dirty="0" err="1" smtClean="0">
                <a:solidFill>
                  <a:srgbClr val="FFFFFF"/>
                </a:solidFill>
              </a:rPr>
              <a:t>prosessual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dirty="0" err="1" smtClean="0">
                <a:solidFill>
                  <a:srgbClr val="FFFFFF"/>
                </a:solidFill>
              </a:rPr>
              <a:t>təminatlar</a:t>
            </a: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>
              <a:buClrTx/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424456"/>
                </a:solidFill>
              </a:rPr>
              <a:t>Henry </a:t>
            </a:r>
            <a:r>
              <a:rPr lang="en-US" altLang="en-US" dirty="0" err="1" smtClean="0">
                <a:solidFill>
                  <a:srgbClr val="424456"/>
                </a:solidFill>
              </a:rPr>
              <a:t>Lovat</a:t>
            </a:r>
            <a:endParaRPr lang="en-US" altLang="en-US" dirty="0" smtClean="0">
              <a:solidFill>
                <a:srgbClr val="424456"/>
              </a:solidFill>
            </a:endParaRPr>
          </a:p>
          <a:p>
            <a:pPr marL="63500">
              <a:buClrTx/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424456"/>
                </a:solidFill>
              </a:rPr>
              <a:t>2016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/>
          <a:lstStyle/>
          <a:p>
            <a:pPr>
              <a:buSzPct val="100000"/>
            </a:pPr>
            <a:r>
              <a:rPr lang="en-US" altLang="en-US" sz="3000" dirty="0" err="1" smtClean="0">
                <a:solidFill>
                  <a:srgbClr val="424456"/>
                </a:solidFill>
              </a:rPr>
              <a:t>Həbs</a:t>
            </a:r>
            <a:r>
              <a:rPr lang="en-US" altLang="en-US" sz="3000" dirty="0" smtClean="0">
                <a:solidFill>
                  <a:srgbClr val="424456"/>
                </a:solidFill>
              </a:rPr>
              <a:t> </a:t>
            </a:r>
            <a:r>
              <a:rPr lang="en-US" altLang="en-US" sz="3000" dirty="0" err="1" smtClean="0">
                <a:solidFill>
                  <a:srgbClr val="424456"/>
                </a:solidFill>
              </a:rPr>
              <a:t>qətimkan</a:t>
            </a:r>
            <a:r>
              <a:rPr lang="en-US" altLang="en-US" sz="3000" dirty="0" smtClean="0">
                <a:solidFill>
                  <a:srgbClr val="424456"/>
                </a:solidFill>
              </a:rPr>
              <a:t> </a:t>
            </a:r>
            <a:r>
              <a:rPr lang="en-US" altLang="en-US" sz="3000" dirty="0" err="1" smtClean="0">
                <a:solidFill>
                  <a:srgbClr val="424456"/>
                </a:solidFill>
              </a:rPr>
              <a:t>tədbiri</a:t>
            </a:r>
            <a:r>
              <a:rPr lang="en-US" altLang="en-US" sz="3000" dirty="0" smtClean="0">
                <a:solidFill>
                  <a:srgbClr val="424456"/>
                </a:solidFill>
              </a:rPr>
              <a:t> </a:t>
            </a:r>
            <a:r>
              <a:rPr lang="en-US" altLang="en-US" sz="3000" dirty="0" err="1" smtClean="0">
                <a:solidFill>
                  <a:srgbClr val="424456"/>
                </a:solidFill>
              </a:rPr>
              <a:t>təminatları</a:t>
            </a:r>
            <a:endParaRPr lang="en-US" altLang="en-US" sz="3000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6540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Həmçinin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zaminliyin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qəbul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olunduğu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hallarda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məbləğ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şübhəlinin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iştrakını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təmin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etmək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məqsədinə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istinadən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müəyyən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edilməli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zəruri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olduğundan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artıq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hansı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digər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məqsəd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təyin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edilməməlidir</a:t>
            </a:r>
            <a:r>
              <a:rPr lang="en-US" altLang="en-US" sz="1800" dirty="0" smtClean="0">
                <a:solidFill>
                  <a:srgbClr val="438086"/>
                </a:solidFill>
              </a:rPr>
              <a:t>. 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i="1" dirty="0" err="1" smtClean="0">
                <a:solidFill>
                  <a:srgbClr val="53548A"/>
                </a:solidFill>
              </a:rPr>
              <a:t>Neumeister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Avstriyaya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(1968)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Zaminə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buraxılmanın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rədd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edilməsi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digər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səbəb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kimi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əvvəl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təkrar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cinayət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əməlinin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törədilməsi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riskinin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mövcudluğu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göstərilir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dirty="0" err="1" smtClean="0">
                <a:solidFill>
                  <a:srgbClr val="53548A"/>
                </a:solidFill>
              </a:rPr>
              <a:t>Mümkündür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baxmayaraq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ki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bu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cür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asılılıq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bəzi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hallarda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məqbul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sayıla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bilər</a:t>
            </a:r>
            <a:r>
              <a:rPr lang="en-US" altLang="en-US" sz="1800" dirty="0" smtClean="0">
                <a:solidFill>
                  <a:srgbClr val="53548A"/>
                </a:solidFill>
              </a:rPr>
              <a:t> -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məsələn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Assenov</a:t>
            </a:r>
            <a:r>
              <a:rPr lang="en-US" altLang="en-US" sz="1800" dirty="0" smtClean="0">
                <a:solidFill>
                  <a:srgbClr val="53548A"/>
                </a:solidFill>
              </a:rPr>
              <a:t> –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səlahiyyətli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orqanlar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seriyalı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oğurluq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ittihamına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zaminə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buraxılmanın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rədd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edilməsi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üçün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əsas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kimi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istinad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etmişdilər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lakin</a:t>
            </a:r>
            <a:r>
              <a:rPr lang="en-US" altLang="en-US" sz="1800" dirty="0" smtClean="0">
                <a:solidFill>
                  <a:srgbClr val="53548A"/>
                </a:solidFill>
              </a:rPr>
              <a:t> risk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ümumiyyətlə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birdən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çox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keçmiş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davranışa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istinad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edərək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əsaslandırılmalıdır</a:t>
            </a:r>
            <a:r>
              <a:rPr lang="en-US" altLang="en-US" sz="1800" dirty="0" smtClean="0">
                <a:solidFill>
                  <a:srgbClr val="53548A"/>
                </a:solidFill>
              </a:rPr>
              <a:t> (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Muller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Fransaya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(1997)).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Zaminə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buraxılmanın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rədd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edilməsi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üzrə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digər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səbəblərin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qiymətləndirilməsi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parametrlər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müəyyən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hallar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mövcuddur</a:t>
            </a:r>
            <a:r>
              <a:rPr lang="en-US" altLang="en-US" sz="1800" dirty="0" smtClean="0">
                <a:solidFill>
                  <a:srgbClr val="438086"/>
                </a:solidFill>
              </a:rPr>
              <a:t>: 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dirty="0" err="1" smtClean="0">
                <a:solidFill>
                  <a:srgbClr val="53548A"/>
                </a:solidFill>
              </a:rPr>
              <a:t>Sübutun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yox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edilməsi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riski</a:t>
            </a:r>
            <a:endParaRPr lang="en-US" altLang="en-US" sz="1800" dirty="0" smtClean="0">
              <a:solidFill>
                <a:srgbClr val="53548A"/>
              </a:solidFill>
            </a:endParaRP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i="1" dirty="0" err="1" smtClean="0">
                <a:solidFill>
                  <a:srgbClr val="53548A"/>
                </a:solidFill>
              </a:rPr>
              <a:t>Vemhoff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Almaniyaya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(1968)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dirty="0" err="1" smtClean="0">
                <a:solidFill>
                  <a:srgbClr val="53548A"/>
                </a:solidFill>
              </a:rPr>
              <a:t>Gizli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razılaşma</a:t>
            </a:r>
            <a:r>
              <a:rPr lang="en-US" altLang="en-US" sz="1800" dirty="0" smtClean="0">
                <a:solidFill>
                  <a:srgbClr val="53548A"/>
                </a:solidFill>
              </a:rPr>
              <a:t> -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yalan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ifadə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verməyə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dair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razılığa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gəlmək</a:t>
            </a:r>
            <a:r>
              <a:rPr lang="en-US" altLang="en-US" sz="1800" dirty="0" smtClean="0">
                <a:solidFill>
                  <a:srgbClr val="53548A"/>
                </a:solidFill>
              </a:rPr>
              <a:t>.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i="1" dirty="0" err="1" smtClean="0">
                <a:solidFill>
                  <a:srgbClr val="53548A"/>
                </a:solidFill>
              </a:rPr>
              <a:t>Ringeisen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Avstriyaya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(1971)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97884B1F-4D6A-4E34-AB4F-6B474EFBA4AD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/>
          <a:lstStyle/>
          <a:p>
            <a:pPr>
              <a:buSzPct val="100000"/>
            </a:pPr>
            <a:r>
              <a:rPr lang="en-US" altLang="en-US" dirty="0" err="1" smtClean="0">
                <a:solidFill>
                  <a:srgbClr val="424456"/>
                </a:solidFill>
              </a:rPr>
              <a:t>Həbs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qətimkan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tədbiri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təminatları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 err="1" smtClean="0">
                <a:solidFill>
                  <a:srgbClr val="000000"/>
                </a:solidFill>
              </a:rPr>
              <a:t>Ağlabatan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müddət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ərzində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mühakimə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hüququndan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yalnız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məhkəməyə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qədər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olunma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halı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olduqda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istifadə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edilə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bilər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000" dirty="0" err="1" smtClean="0">
                <a:solidFill>
                  <a:srgbClr val="438086"/>
                </a:solidFill>
              </a:rPr>
              <a:t>Günahsız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olduğu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güman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edilən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şəxsdən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gözlənilməli</a:t>
            </a:r>
            <a:r>
              <a:rPr lang="en-US" altLang="en-US" sz="2000" dirty="0" smtClean="0">
                <a:solidFill>
                  <a:srgbClr val="438086"/>
                </a:solidFill>
              </a:rPr>
              <a:t> "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fədakarlıq</a:t>
            </a:r>
            <a:r>
              <a:rPr lang="en-US" altLang="en-US" sz="2000" dirty="0" smtClean="0">
                <a:solidFill>
                  <a:srgbClr val="438086"/>
                </a:solidFill>
              </a:rPr>
              <a:t>"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faktına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əsasən</a:t>
            </a:r>
            <a:r>
              <a:rPr lang="en-US" altLang="en-US" sz="2000" dirty="0" smtClean="0">
                <a:solidFill>
                  <a:srgbClr val="438086"/>
                </a:solidFill>
              </a:rPr>
              <a:t> ilk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növbədə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ölçülməli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müddətinin</a:t>
            </a:r>
            <a:r>
              <a:rPr lang="en-US" altLang="en-US" sz="2000" dirty="0" smtClean="0">
                <a:solidFill>
                  <a:srgbClr val="438086"/>
                </a:solidFill>
              </a:rPr>
              <a:t> “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əsaslılığı</a:t>
            </a:r>
            <a:r>
              <a:rPr lang="en-US" altLang="en-US" sz="2000" dirty="0" smtClean="0">
                <a:solidFill>
                  <a:srgbClr val="438086"/>
                </a:solidFill>
              </a:rPr>
              <a:t>”.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000" dirty="0" err="1" smtClean="0">
                <a:solidFill>
                  <a:srgbClr val="438086"/>
                </a:solidFill>
              </a:rPr>
              <a:t>Hər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bir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halda</a:t>
            </a:r>
            <a:r>
              <a:rPr lang="en-US" altLang="en-US" sz="2000" dirty="0" smtClean="0">
                <a:solidFill>
                  <a:srgbClr val="438086"/>
                </a:solidFill>
              </a:rPr>
              <a:t>,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şəxs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olunduğu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zaman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məsələni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qarşısına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çıxarmaq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2000" dirty="0" smtClean="0">
                <a:solidFill>
                  <a:srgbClr val="438086"/>
                </a:solidFill>
              </a:rPr>
              <a:t> "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xüsusi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səy</a:t>
            </a:r>
            <a:r>
              <a:rPr lang="en-US" altLang="en-US" sz="2000" dirty="0" smtClean="0">
                <a:solidFill>
                  <a:srgbClr val="438086"/>
                </a:solidFill>
              </a:rPr>
              <a:t>"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göstərilməlidir</a:t>
            </a:r>
            <a:r>
              <a:rPr lang="en-US" altLang="en-US" sz="20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2000" i="1" dirty="0" err="1" smtClean="0">
                <a:solidFill>
                  <a:srgbClr val="53548A"/>
                </a:solidFill>
              </a:rPr>
              <a:t>Stogmuller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Almaniyaya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2000" dirty="0" smtClean="0">
                <a:solidFill>
                  <a:srgbClr val="53548A"/>
                </a:solidFill>
              </a:rPr>
              <a:t> (1969)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0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olunmuş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şəxs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işinə</a:t>
            </a:r>
            <a:r>
              <a:rPr lang="en-US" altLang="en-US" sz="2000" dirty="0" smtClean="0">
                <a:solidFill>
                  <a:srgbClr val="438086"/>
                </a:solidFill>
              </a:rPr>
              <a:t> "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sürətli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baxılma</a:t>
            </a:r>
            <a:r>
              <a:rPr lang="en-US" altLang="en-US" sz="2000" dirty="0" smtClean="0">
                <a:solidFill>
                  <a:srgbClr val="438086"/>
                </a:solidFill>
              </a:rPr>
              <a:t>"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hququna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malikdir</a:t>
            </a:r>
            <a:r>
              <a:rPr lang="en-US" altLang="en-US" sz="20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2000" i="1" dirty="0" err="1" smtClean="0">
                <a:solidFill>
                  <a:srgbClr val="53548A"/>
                </a:solidFill>
              </a:rPr>
              <a:t>Vemhoff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Almaniyaya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2000" dirty="0" smtClean="0">
                <a:solidFill>
                  <a:srgbClr val="53548A"/>
                </a:solidFill>
              </a:rPr>
              <a:t> (1968)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000" dirty="0" err="1" smtClean="0">
                <a:solidFill>
                  <a:srgbClr val="438086"/>
                </a:solidFill>
              </a:rPr>
              <a:t>Bir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neçə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aydan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çox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fəaliyyətsizlik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dövrü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lazımi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qədər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səyin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göstərilmədiyinə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işarə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edir</a:t>
            </a:r>
            <a:r>
              <a:rPr lang="en-US" altLang="en-US" sz="2000" dirty="0" smtClean="0">
                <a:solidFill>
                  <a:srgbClr val="438086"/>
                </a:solidFill>
              </a:rPr>
              <a:t>.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Məsələn</a:t>
            </a:r>
            <a:r>
              <a:rPr lang="en-US" altLang="en-US" sz="2000" dirty="0" smtClean="0">
                <a:solidFill>
                  <a:srgbClr val="438086"/>
                </a:solidFill>
              </a:rPr>
              <a:t>, 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2000" dirty="0" smtClean="0">
                <a:solidFill>
                  <a:srgbClr val="53548A"/>
                </a:solidFill>
              </a:rPr>
              <a:t>2.5-5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il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arasında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məhkəməyə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qədər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həbsdə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saxlanılma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dövrlərinin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həddindən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artıq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uzun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olduğu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müəyyən</a:t>
            </a:r>
            <a:r>
              <a:rPr lang="en-US" altLang="en-US" sz="2000" dirty="0" smtClean="0">
                <a:solidFill>
                  <a:srgbClr val="53548A"/>
                </a:solidFill>
              </a:rPr>
              <a:t>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edilmişdir</a:t>
            </a:r>
            <a:r>
              <a:rPr lang="en-US" altLang="en-US" sz="2000" dirty="0" smtClean="0">
                <a:solidFill>
                  <a:srgbClr val="53548A"/>
                </a:solidFill>
              </a:rPr>
              <a:t>.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sz="2000" i="1" dirty="0" err="1" smtClean="0">
                <a:solidFill>
                  <a:srgbClr val="53548A"/>
                </a:solidFill>
              </a:rPr>
              <a:t>Punzelt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Çex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Respublikasına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2000" dirty="0" smtClean="0">
                <a:solidFill>
                  <a:srgbClr val="53548A"/>
                </a:solidFill>
              </a:rPr>
              <a:t> (2000) </a:t>
            </a:r>
            <a:r>
              <a:rPr lang="en-US" altLang="en-US" sz="2000" dirty="0" err="1" smtClean="0">
                <a:solidFill>
                  <a:srgbClr val="53548A"/>
                </a:solidFill>
              </a:rPr>
              <a:t>və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PB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Fransaya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2000" dirty="0" smtClean="0">
                <a:solidFill>
                  <a:srgbClr val="53548A"/>
                </a:solidFill>
              </a:rPr>
              <a:t> (2000)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97884B1F-4D6A-4E34-AB4F-6B474EFBA4AD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/>
          <a:lstStyle/>
          <a:p>
            <a:pPr>
              <a:buSzPct val="100000"/>
            </a:pPr>
            <a:r>
              <a:rPr lang="en-US" altLang="en-US" sz="3400" dirty="0" err="1" smtClean="0">
                <a:solidFill>
                  <a:srgbClr val="424456"/>
                </a:solidFill>
              </a:rPr>
              <a:t>Maddə</a:t>
            </a:r>
            <a:r>
              <a:rPr lang="en-US" altLang="en-US" sz="3400" dirty="0" smtClean="0">
                <a:solidFill>
                  <a:srgbClr val="424456"/>
                </a:solidFill>
              </a:rPr>
              <a:t> 5(2): </a:t>
            </a:r>
            <a:r>
              <a:rPr lang="az-Latn-AZ" altLang="en-US" sz="3400" dirty="0" smtClean="0">
                <a:solidFill>
                  <a:srgbClr val="424456"/>
                </a:solidFill>
              </a:rPr>
              <a:t>məlumat </a:t>
            </a:r>
            <a:r>
              <a:rPr lang="en-US" altLang="en-US" sz="3400" dirty="0" err="1" smtClean="0">
                <a:solidFill>
                  <a:srgbClr val="424456"/>
                </a:solidFill>
              </a:rPr>
              <a:t>almaq</a:t>
            </a:r>
            <a:r>
              <a:rPr lang="en-US" altLang="en-US" sz="3400" dirty="0" smtClean="0">
                <a:solidFill>
                  <a:srgbClr val="424456"/>
                </a:solidFill>
              </a:rPr>
              <a:t> </a:t>
            </a:r>
            <a:r>
              <a:rPr lang="en-US" altLang="en-US" sz="3400" dirty="0" err="1" smtClean="0">
                <a:solidFill>
                  <a:srgbClr val="424456"/>
                </a:solidFill>
              </a:rPr>
              <a:t>hüququ</a:t>
            </a:r>
            <a:endParaRPr lang="en-US" altLang="en-US" sz="3400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07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500" dirty="0" err="1" smtClean="0">
                <a:solidFill>
                  <a:srgbClr val="000000"/>
                </a:solidFill>
              </a:rPr>
              <a:t>Bütün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olunan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şəxslər</a:t>
            </a:r>
            <a:r>
              <a:rPr lang="az-Latn-AZ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əşamil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olunur</a:t>
            </a:r>
            <a:r>
              <a:rPr lang="en-US" altLang="en-US" sz="15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500" dirty="0" err="1" smtClean="0">
                <a:solidFill>
                  <a:srgbClr val="000000"/>
                </a:solidFill>
              </a:rPr>
              <a:t>Fərdlər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edilmələrinin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ya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onlara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qarşı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irəli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sürülən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hər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hansı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ittihamın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səbəbləri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barədə</a:t>
            </a:r>
            <a:endParaRPr lang="en-US" altLang="en-US" sz="1500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err="1" smtClean="0">
                <a:solidFill>
                  <a:srgbClr val="438086"/>
                </a:solidFill>
              </a:rPr>
              <a:t>Dərhal</a:t>
            </a:r>
            <a:r>
              <a:rPr lang="en-US" altLang="en-US" sz="1500" dirty="0" smtClean="0">
                <a:solidFill>
                  <a:srgbClr val="438086"/>
                </a:solidFill>
              </a:rPr>
              <a:t>,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err="1" smtClean="0">
                <a:solidFill>
                  <a:srgbClr val="438086"/>
                </a:solidFill>
              </a:rPr>
              <a:t>Başa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düşdükləri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dildə</a:t>
            </a:r>
            <a:endParaRPr lang="en-US" altLang="en-US" sz="1500" dirty="0" smtClean="0">
              <a:solidFill>
                <a:srgbClr val="438086"/>
              </a:solidFill>
            </a:endParaRP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err="1" smtClean="0">
                <a:solidFill>
                  <a:srgbClr val="438086"/>
                </a:solidFill>
              </a:rPr>
              <a:t>məlumatdırılmalıdırlar</a:t>
            </a:r>
            <a:r>
              <a:rPr lang="en-US" altLang="en-US" sz="1500" dirty="0" smtClean="0">
                <a:solidFill>
                  <a:srgbClr val="438086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500" dirty="0" err="1" smtClean="0">
                <a:solidFill>
                  <a:srgbClr val="000000"/>
                </a:solidFill>
              </a:rPr>
              <a:t>Əsaslandırma</a:t>
            </a:r>
            <a:r>
              <a:rPr lang="en-US" altLang="en-US" sz="1500" dirty="0" smtClean="0">
                <a:solidFill>
                  <a:srgbClr val="000000"/>
                </a:solidFill>
              </a:rPr>
              <a:t>: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həbsin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qanuniliyinə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etiraz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etmək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imkanı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verir</a:t>
            </a:r>
            <a:r>
              <a:rPr lang="en-US" altLang="en-US" sz="15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err="1" smtClean="0">
                <a:solidFill>
                  <a:srgbClr val="438086"/>
                </a:solidFill>
              </a:rPr>
              <a:t>Təqdim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edilən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informasiya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saxlanılan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şəxsin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hüquqi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müdafiə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hazırlamasına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imkan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verəcək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dərəcədə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müfəssəl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olmamalı</a:t>
            </a:r>
            <a:r>
              <a:rPr lang="en-US" altLang="en-US" sz="1500" dirty="0" smtClean="0">
                <a:solidFill>
                  <a:srgbClr val="438086"/>
                </a:solidFill>
              </a:rPr>
              <a:t> (Mad. 6(3)),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lakin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ən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azı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ümumi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mənada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aydın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olmalıdır</a:t>
            </a:r>
            <a:r>
              <a:rPr lang="en-US" altLang="en-US" sz="1500" dirty="0" smtClean="0">
                <a:solidFill>
                  <a:srgbClr val="438086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500" dirty="0" err="1" smtClean="0">
                <a:solidFill>
                  <a:srgbClr val="000000"/>
                </a:solidFill>
              </a:rPr>
              <a:t>Bildirişinvaxtı</a:t>
            </a:r>
            <a:r>
              <a:rPr lang="en-US" altLang="en-US" sz="15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i="1" dirty="0" smtClean="0">
                <a:solidFill>
                  <a:srgbClr val="438086"/>
                </a:solidFill>
              </a:rPr>
              <a:t>Murray BK-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500" dirty="0" smtClean="0">
                <a:solidFill>
                  <a:srgbClr val="438086"/>
                </a:solidFill>
              </a:rPr>
              <a:t> (1994)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500" dirty="0" err="1" smtClean="0">
                <a:solidFill>
                  <a:srgbClr val="53548A"/>
                </a:solidFill>
              </a:rPr>
              <a:t>Bildirişin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məzmunu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və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operativliyinin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yetərliliyi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məhkəmə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işinin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xüsusiyyətlərindən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asılıdır</a:t>
            </a:r>
            <a:r>
              <a:rPr lang="en-US" altLang="en-US" sz="1500" dirty="0" smtClean="0">
                <a:solidFill>
                  <a:srgbClr val="53548A"/>
                </a:solidFill>
              </a:rPr>
              <a:t>.</a:t>
            </a:r>
            <a:r>
              <a:rPr lang="en-US" altLang="en-US" sz="1500" dirty="0" smtClean="0">
                <a:solidFill>
                  <a:srgbClr val="438086"/>
                </a:solidFill>
              </a:rPr>
              <a:t> 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Həbs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və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həbsin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əsasında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duran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səbəbin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şikayətçinin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diqqətinə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çatdırıldığı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dindirilmə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arasında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keçən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bir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neçə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saat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operativlik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tələbinin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pozulması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üçün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kafi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hesab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olunmur</a:t>
            </a:r>
            <a:r>
              <a:rPr lang="en-US" altLang="en-US" sz="1500" dirty="0" smtClean="0">
                <a:solidFill>
                  <a:srgbClr val="53548A"/>
                </a:solidFill>
              </a:rPr>
              <a:t> .</a:t>
            </a:r>
          </a:p>
          <a:p>
            <a:pPr>
              <a:lnSpc>
                <a:spcPct val="80000"/>
              </a:lnSpc>
            </a:pPr>
            <a:r>
              <a:rPr lang="en-US" altLang="en-US" sz="15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5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err="1" smtClean="0">
                <a:solidFill>
                  <a:srgbClr val="000000"/>
                </a:solidFill>
              </a:rPr>
              <a:t>üçünəsas</a:t>
            </a:r>
            <a:endParaRPr lang="en-US" altLang="en-US" sz="1500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err="1" smtClean="0">
                <a:solidFill>
                  <a:srgbClr val="438086"/>
                </a:solidFill>
              </a:rPr>
              <a:t>Hallar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özləri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çox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şeyi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izah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edir</a:t>
            </a:r>
            <a:r>
              <a:rPr lang="en-US" altLang="en-US" sz="1500" dirty="0" smtClean="0">
                <a:solidFill>
                  <a:srgbClr val="438086"/>
                </a:solidFill>
              </a:rPr>
              <a:t>: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Dikme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Türkiyəyə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500" dirty="0" smtClean="0">
                <a:solidFill>
                  <a:srgbClr val="438086"/>
                </a:solidFill>
              </a:rPr>
              <a:t> (2000)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500" dirty="0" smtClean="0">
                <a:solidFill>
                  <a:srgbClr val="53548A"/>
                </a:solidFill>
              </a:rPr>
              <a:t>Polis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saxta</a:t>
            </a:r>
            <a:r>
              <a:rPr lang="en-US" altLang="en-US" sz="1500" dirty="0" smtClean="0">
                <a:solidFill>
                  <a:srgbClr val="53548A"/>
                </a:solidFill>
              </a:rPr>
              <a:t> İD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sənədləri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təqdim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etdiyini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aşkar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etdiyi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zaman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şikayətçini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həbs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etmişdir</a:t>
            </a:r>
            <a:r>
              <a:rPr lang="en-US" altLang="en-US" sz="1500" dirty="0" smtClean="0">
                <a:solidFill>
                  <a:srgbClr val="53548A"/>
                </a:solidFill>
              </a:rPr>
              <a:t>.</a:t>
            </a:r>
            <a:r>
              <a:rPr lang="en-US" altLang="en-US" sz="1500" dirty="0" smtClean="0">
                <a:solidFill>
                  <a:srgbClr val="438086"/>
                </a:solidFill>
              </a:rPr>
              <a:t> 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Şikayətçi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həbsin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səbəbinin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ona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aydın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olmadığından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şikayət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edə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bilməzdi</a:t>
            </a:r>
            <a:r>
              <a:rPr lang="en-US" altLang="en-US" sz="1500" dirty="0" smtClean="0">
                <a:solidFill>
                  <a:srgbClr val="53548A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err="1" smtClean="0">
                <a:solidFill>
                  <a:srgbClr val="438086"/>
                </a:solidFill>
              </a:rPr>
              <a:t>Lakin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Kerr BK-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500" dirty="0" smtClean="0">
                <a:solidFill>
                  <a:srgbClr val="438086"/>
                </a:solidFill>
              </a:rPr>
              <a:t> (1999) –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terrozimlə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əlaqəli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işi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Şikayətçiyə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sadəcə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ümumi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mənada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qanunvericilik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bazası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barədə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məlumat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verilmişdir</a:t>
            </a:r>
            <a:r>
              <a:rPr lang="en-US" altLang="en-US" sz="1500" dirty="0" smtClean="0">
                <a:solidFill>
                  <a:srgbClr val="438086"/>
                </a:solidFill>
              </a:rPr>
              <a:t>. 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500" dirty="0" err="1" smtClean="0">
                <a:solidFill>
                  <a:srgbClr val="53548A"/>
                </a:solidFill>
              </a:rPr>
              <a:t>Müəyyən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mənada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pozulma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halı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olsa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da</a:t>
            </a:r>
            <a:r>
              <a:rPr lang="en-US" altLang="en-US" sz="1500" dirty="0" smtClean="0">
                <a:solidFill>
                  <a:srgbClr val="53548A"/>
                </a:solidFill>
              </a:rPr>
              <a:t>,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lakin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ardıcıl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dindirilmə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zamanı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həbsin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səbəbləri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kifayət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qədər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aydın</a:t>
            </a:r>
            <a:r>
              <a:rPr lang="en-US" altLang="en-US" sz="1500" dirty="0" smtClean="0">
                <a:solidFill>
                  <a:srgbClr val="53548A"/>
                </a:solidFill>
              </a:rPr>
              <a:t> </a:t>
            </a:r>
            <a:r>
              <a:rPr lang="en-US" altLang="en-US" sz="1500" dirty="0" err="1" smtClean="0">
                <a:solidFill>
                  <a:srgbClr val="53548A"/>
                </a:solidFill>
              </a:rPr>
              <a:t>olmuşdur</a:t>
            </a:r>
            <a:r>
              <a:rPr lang="en-US" altLang="en-US" sz="1500" dirty="0" smtClean="0">
                <a:solidFill>
                  <a:srgbClr val="53548A"/>
                </a:solidFill>
              </a:rPr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7F69D519-80CF-41C9-9D95-89C9B5E91F23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79296" cy="1066800"/>
          </a:xfrm>
        </p:spPr>
        <p:txBody>
          <a:bodyPr/>
          <a:lstStyle/>
          <a:p>
            <a:pPr>
              <a:buSzPct val="100000"/>
            </a:pPr>
            <a:r>
              <a:rPr lang="en-US" altLang="en-US" sz="2400" dirty="0" err="1" smtClean="0">
                <a:solidFill>
                  <a:srgbClr val="424456"/>
                </a:solidFill>
              </a:rPr>
              <a:t>Maddə</a:t>
            </a:r>
            <a:r>
              <a:rPr lang="en-US" altLang="en-US" sz="2400" dirty="0" smtClean="0">
                <a:solidFill>
                  <a:srgbClr val="424456"/>
                </a:solidFill>
              </a:rPr>
              <a:t> 5(4): "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Hab</a:t>
            </a:r>
            <a:r>
              <a:rPr lang="az-Latn-AZ" altLang="en-US" sz="2400" dirty="0" smtClean="0">
                <a:solidFill>
                  <a:srgbClr val="424456"/>
                </a:solidFill>
              </a:rPr>
              <a:t>e</a:t>
            </a:r>
            <a:r>
              <a:rPr lang="en-US" altLang="en-US" sz="2400" dirty="0" smtClean="0">
                <a:solidFill>
                  <a:srgbClr val="424456"/>
                </a:solidFill>
              </a:rPr>
              <a:t>as </a:t>
            </a:r>
            <a:r>
              <a:rPr lang="az-Latn-AZ" altLang="en-US" sz="2400" dirty="0" err="1" smtClean="0">
                <a:solidFill>
                  <a:srgbClr val="424456"/>
                </a:solidFill>
              </a:rPr>
              <a:t>c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orpus</a:t>
            </a:r>
            <a:r>
              <a:rPr lang="en-US" altLang="en-US" sz="2400" dirty="0" smtClean="0">
                <a:solidFill>
                  <a:srgbClr val="424456"/>
                </a:solidFill>
              </a:rPr>
              <a:t>" (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Həbsin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qanuni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olub-olmadığının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müəyyən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edilməsi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üçün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həbs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olunmuş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şəxsin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məhkəməyə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gətirilməsi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haqqında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məhkəmə</a:t>
            </a:r>
            <a:r>
              <a:rPr lang="en-US" altLang="en-US" sz="2400" dirty="0" smtClean="0">
                <a:solidFill>
                  <a:srgbClr val="424456"/>
                </a:solidFill>
              </a:rPr>
              <a:t> 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əmri</a:t>
            </a:r>
            <a:r>
              <a:rPr lang="en-US" altLang="en-US" sz="2400" dirty="0" smtClean="0">
                <a:solidFill>
                  <a:srgbClr val="424456"/>
                </a:solidFill>
              </a:rPr>
              <a:t>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73588"/>
          </a:xfrm>
        </p:spPr>
        <p:txBody>
          <a:bodyPr/>
          <a:lstStyle/>
          <a:p>
            <a:r>
              <a:rPr lang="en-US" altLang="en-US" sz="1800" dirty="0" smtClean="0">
                <a:solidFill>
                  <a:srgbClr val="000000"/>
                </a:solidFill>
              </a:rPr>
              <a:t> "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Tutulma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ya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alınma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nəticəsində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azadlıqdan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məhrum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edilmiş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kəs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onun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alınmasının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qanuniliyinə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tərəfindən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təxirə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salınmadan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baxılması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hüququna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əgər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onun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tərəfindən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qanunsuz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hesab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edilibsə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azad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edilmək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hüququna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malikdir</a:t>
            </a:r>
            <a:r>
              <a:rPr lang="en-US" altLang="en-US" sz="1800" dirty="0" smtClean="0">
                <a:solidFill>
                  <a:srgbClr val="000000"/>
                </a:solidFill>
              </a:rPr>
              <a:t>.”</a:t>
            </a:r>
          </a:p>
          <a:p>
            <a:pPr lvl="1"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Orqan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standart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olmaya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bilər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lakin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qənaətbəxş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prosessual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təminatları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tətbiq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"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xarakterli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orqan</a:t>
            </a:r>
            <a:r>
              <a:rPr lang="en-US" altLang="en-US" sz="1800" dirty="0" smtClean="0">
                <a:solidFill>
                  <a:srgbClr val="438086"/>
                </a:solidFill>
              </a:rPr>
              <a:t>"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olmalıdır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buClr>
                <a:srgbClr val="53548A"/>
              </a:buClr>
            </a:pPr>
            <a:r>
              <a:rPr lang="en-US" altLang="en-US" sz="1800" i="1" dirty="0" smtClean="0">
                <a:solidFill>
                  <a:srgbClr val="53548A"/>
                </a:solidFill>
              </a:rPr>
              <a:t>Weeks BK-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(1987), 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De Wilde,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Ooms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və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Versyp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Belçikaya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(1970)</a:t>
            </a:r>
          </a:p>
          <a:p>
            <a:pPr lvl="1">
              <a:buClr>
                <a:srgbClr val="438086"/>
              </a:buClr>
            </a:pPr>
            <a:r>
              <a:rPr lang="en-US" altLang="en-US" sz="1800" dirty="0" smtClean="0">
                <a:solidFill>
                  <a:srgbClr val="438086"/>
                </a:solidFill>
              </a:rPr>
              <a:t>"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"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işində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iştirak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tərəflərdən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ayrı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müstəqil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olmalıdır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buClr>
                <a:srgbClr val="53548A"/>
              </a:buClr>
            </a:pPr>
            <a:r>
              <a:rPr lang="en-US" altLang="en-US" sz="1800" i="1" dirty="0" err="1" smtClean="0">
                <a:solidFill>
                  <a:srgbClr val="53548A"/>
                </a:solidFill>
              </a:rPr>
              <a:t>Neumeister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Avstriyaya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(1968)</a:t>
            </a:r>
          </a:p>
          <a:p>
            <a:pPr lvl="1"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Zəmanət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təmin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olunarsa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sərbəst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buraxılma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barədə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əmr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vermək</a:t>
            </a:r>
            <a:r>
              <a:rPr lang="en-US" altLang="en-US" sz="1800" dirty="0" smtClean="0">
                <a:solidFill>
                  <a:srgbClr val="438086"/>
                </a:solidFill>
              </a:rPr>
              <a:t> (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sadəcə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tövsiyə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etmək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deyil</a:t>
            </a:r>
            <a:r>
              <a:rPr lang="en-US" altLang="en-US" sz="1800" dirty="0" smtClean="0">
                <a:solidFill>
                  <a:srgbClr val="438086"/>
                </a:solidFill>
              </a:rPr>
              <a:t>)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səlahiyyəti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olmalıdır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buClr>
                <a:srgbClr val="53548A"/>
              </a:buClr>
            </a:pP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Singh BK-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(1996)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B3439827-B12C-4913-965D-85DF92F34718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79296" cy="1066800"/>
          </a:xfrm>
        </p:spPr>
        <p:txBody>
          <a:bodyPr/>
          <a:lstStyle/>
          <a:p>
            <a:pPr>
              <a:buSzPct val="100000"/>
            </a:pPr>
            <a:r>
              <a:rPr lang="en-US" altLang="en-US" sz="2400" dirty="0" err="1" smtClean="0">
                <a:solidFill>
                  <a:srgbClr val="424456"/>
                </a:solidFill>
              </a:rPr>
              <a:t>Maddə</a:t>
            </a:r>
            <a:r>
              <a:rPr lang="en-US" altLang="en-US" sz="2400" dirty="0" smtClean="0">
                <a:solidFill>
                  <a:srgbClr val="424456"/>
                </a:solidFill>
              </a:rPr>
              <a:t> 5(4): "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Hab</a:t>
            </a:r>
            <a:r>
              <a:rPr lang="az-Latn-AZ" altLang="en-US" sz="2400" dirty="0" smtClean="0">
                <a:solidFill>
                  <a:srgbClr val="424456"/>
                </a:solidFill>
              </a:rPr>
              <a:t>e</a:t>
            </a:r>
            <a:r>
              <a:rPr lang="en-US" altLang="en-US" sz="2400" dirty="0" smtClean="0">
                <a:solidFill>
                  <a:srgbClr val="424456"/>
                </a:solidFill>
              </a:rPr>
              <a:t>as </a:t>
            </a:r>
            <a:r>
              <a:rPr lang="az-Latn-AZ" altLang="en-US" sz="2400" dirty="0" err="1" smtClean="0">
                <a:solidFill>
                  <a:srgbClr val="424456"/>
                </a:solidFill>
              </a:rPr>
              <a:t>c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orpus</a:t>
            </a:r>
            <a:r>
              <a:rPr lang="en-US" altLang="en-US" sz="2400" dirty="0" smtClean="0">
                <a:solidFill>
                  <a:srgbClr val="424456"/>
                </a:solidFill>
              </a:rPr>
              <a:t>”</a:t>
            </a:r>
            <a:r>
              <a:rPr lang="az-Latn-AZ" altLang="en-US" sz="2400" dirty="0" smtClean="0">
                <a:solidFill>
                  <a:srgbClr val="424456"/>
                </a:solidFill>
              </a:rPr>
              <a:t> (davamı)</a:t>
            </a:r>
            <a:endParaRPr lang="en-US" altLang="en-US" sz="2400" dirty="0" smtClean="0">
              <a:solidFill>
                <a:srgbClr val="424456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73588"/>
          </a:xfrm>
        </p:spPr>
        <p:txBody>
          <a:bodyPr/>
          <a:lstStyle/>
          <a:p>
            <a:r>
              <a:rPr lang="en-US" altLang="en-US" sz="1600" dirty="0" err="1" smtClean="0">
                <a:solidFill>
                  <a:srgbClr val="000000"/>
                </a:solidFill>
              </a:rPr>
              <a:t>Müqayisə</a:t>
            </a:r>
            <a:r>
              <a:rPr lang="en-US" altLang="en-US" sz="1600" dirty="0" smtClean="0">
                <a:solidFill>
                  <a:srgbClr val="000000"/>
                </a:solidFill>
              </a:rPr>
              <a:t> et: 5(3)-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cü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maddə</a:t>
            </a:r>
            <a:r>
              <a:rPr lang="en-US" altLang="en-US" sz="1600" dirty="0" smtClean="0">
                <a:solidFill>
                  <a:srgbClr val="000000"/>
                </a:solidFill>
              </a:rPr>
              <a:t> –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söhbət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avtomatik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baxışından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getmir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lakin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Strasburq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Məhkəməsi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olunmuş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şəxsin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imkanlarından</a:t>
            </a:r>
            <a:r>
              <a:rPr lang="en-US" altLang="en-US" sz="1600" dirty="0" smtClean="0">
                <a:solidFill>
                  <a:srgbClr val="000000"/>
                </a:solidFill>
              </a:rPr>
              <a:t> (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məs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əqli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sağlamlıqla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əlaqədar</a:t>
            </a:r>
            <a:r>
              <a:rPr lang="en-US" altLang="en-US" sz="1600" dirty="0" smtClean="0">
                <a:solidFill>
                  <a:srgbClr val="000000"/>
                </a:solidFill>
              </a:rPr>
              <a:t>)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məhrum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edilməsi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kimi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müsbət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məsuliyyətə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cəlb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olunmasına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qərar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vermişdir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16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icraatlarının</a:t>
            </a:r>
            <a:r>
              <a:rPr lang="az-Latn-AZ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həcmi</a:t>
            </a:r>
            <a:r>
              <a:rPr lang="az-Latn-AZ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yalnız</a:t>
            </a:r>
            <a:r>
              <a:rPr lang="az-Latn-AZ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tutulmanın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qanuniliyini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ələ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alacaq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dərəcədə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geniş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olmalıdır</a:t>
            </a:r>
            <a:r>
              <a:rPr lang="en-US" altLang="en-US" sz="1600" dirty="0" smtClean="0">
                <a:solidFill>
                  <a:srgbClr val="000000"/>
                </a:solidFill>
              </a:rPr>
              <a:t>. </a:t>
            </a:r>
          </a:p>
          <a:p>
            <a:pPr lvl="1">
              <a:buClr>
                <a:srgbClr val="438086"/>
              </a:buClr>
            </a:pPr>
            <a:r>
              <a:rPr lang="en-US" altLang="en-US" sz="1600" i="1" dirty="0" smtClean="0">
                <a:solidFill>
                  <a:srgbClr val="438086"/>
                </a:solidFill>
              </a:rPr>
              <a:t>E 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Norveçə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(1990)</a:t>
            </a:r>
            <a:r>
              <a:rPr lang="en-US" altLang="en-US" sz="1600" dirty="0" smtClean="0">
                <a:solidFill>
                  <a:srgbClr val="438086"/>
                </a:solidFill>
              </a:rPr>
              <a:t>: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bu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mərhələdə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məhkəmənin</a:t>
            </a:r>
            <a:r>
              <a:rPr lang="en-US" altLang="en-US" sz="1600" dirty="0" smtClean="0">
                <a:solidFill>
                  <a:srgbClr val="438086"/>
                </a:solidFill>
              </a:rPr>
              <a:t> "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işinin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bütün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aspektlərini</a:t>
            </a:r>
            <a:r>
              <a:rPr lang="en-US" altLang="en-US" sz="1600" dirty="0" smtClean="0">
                <a:solidFill>
                  <a:srgbClr val="438086"/>
                </a:solidFill>
              </a:rPr>
              <a:t>"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əhatə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etməsinə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ehtiyac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yoxdur</a:t>
            </a:r>
            <a:r>
              <a:rPr lang="en-US" altLang="en-US" sz="1600" dirty="0" smtClean="0">
                <a:solidFill>
                  <a:srgbClr val="438086"/>
                </a:solidFill>
              </a:rPr>
              <a:t>.</a:t>
            </a:r>
          </a:p>
          <a:p>
            <a:r>
              <a:rPr lang="en-US" altLang="en-US" sz="1600" dirty="0" err="1" smtClean="0">
                <a:solidFill>
                  <a:srgbClr val="000000"/>
                </a:solidFill>
              </a:rPr>
              <a:t>Lakin</a:t>
            </a:r>
            <a:r>
              <a:rPr lang="az-Latn-AZ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</a:rPr>
              <a:t>5-ci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Maddənin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müddəalarına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uyğun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olaraq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həbsdə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saxlanılmanın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qanuniliyini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yoxlaya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bilməlidir</a:t>
            </a:r>
            <a:r>
              <a:rPr lang="en-US" altLang="en-US" sz="1600" dirty="0" smtClean="0">
                <a:solidFill>
                  <a:srgbClr val="000000"/>
                </a:solidFill>
              </a:rPr>
              <a:t>: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məsələn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</a:rPr>
              <a:t>  Mad. 5(1)(c)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ilə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əlaqədar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tutulma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məhkəməcinayət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əməli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ittihamı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üçün</a:t>
            </a:r>
            <a:r>
              <a:rPr lang="en-US" altLang="en-US" sz="1600" dirty="0" smtClean="0">
                <a:solidFill>
                  <a:srgbClr val="000000"/>
                </a:solidFill>
              </a:rPr>
              <a:t> "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əsaslı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şübhə</a:t>
            </a:r>
            <a:r>
              <a:rPr lang="en-US" altLang="en-US" sz="1600" dirty="0" smtClean="0">
                <a:solidFill>
                  <a:srgbClr val="000000"/>
                </a:solidFill>
              </a:rPr>
              <a:t>"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üçün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sübutun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yetərliyini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araşdıra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bilməldir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buClr>
                <a:srgbClr val="438086"/>
              </a:buClr>
            </a:pPr>
            <a:r>
              <a:rPr lang="en-US" altLang="en-US" sz="1600" dirty="0" err="1" smtClean="0">
                <a:solidFill>
                  <a:srgbClr val="438086"/>
                </a:solidFill>
              </a:rPr>
              <a:t>Deportasiya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kontekstlərində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mürəkkəb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ola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bilər</a:t>
            </a:r>
            <a:r>
              <a:rPr lang="en-US" altLang="en-US" sz="1600" dirty="0" smtClean="0">
                <a:solidFill>
                  <a:srgbClr val="438086"/>
                </a:solidFill>
              </a:rPr>
              <a:t>: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deportasiya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prosesinin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həqiqətən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əsaslı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olub-olmadığını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qiymətləndirə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bilməlidir</a:t>
            </a:r>
            <a:r>
              <a:rPr lang="en-US" altLang="en-US" sz="1600" dirty="0" smtClean="0">
                <a:solidFill>
                  <a:srgbClr val="438086"/>
                </a:solidFill>
              </a:rPr>
              <a:t>. (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Chahal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BK-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(1996)</a:t>
            </a:r>
            <a:r>
              <a:rPr lang="en-US" altLang="en-US" sz="1600" dirty="0" smtClean="0">
                <a:solidFill>
                  <a:srgbClr val="438086"/>
                </a:solidFill>
              </a:rPr>
              <a:t>) </a:t>
            </a:r>
          </a:p>
          <a:p>
            <a:pPr lvl="1">
              <a:buClr>
                <a:srgbClr val="438086"/>
              </a:buClr>
            </a:pPr>
            <a:r>
              <a:rPr lang="en-US" altLang="en-US" sz="1600" dirty="0" err="1" smtClean="0">
                <a:solidFill>
                  <a:srgbClr val="438086"/>
                </a:solidFill>
              </a:rPr>
              <a:t>Əhəmiyyəti</a:t>
            </a:r>
            <a:r>
              <a:rPr lang="en-US" altLang="en-US" sz="1600" dirty="0" smtClean="0">
                <a:solidFill>
                  <a:srgbClr val="438086"/>
                </a:solidFill>
              </a:rPr>
              <a:t>: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deportasiya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kontekstində</a:t>
            </a:r>
            <a:r>
              <a:rPr lang="en-US" altLang="en-US" sz="1600" dirty="0" smtClean="0">
                <a:solidFill>
                  <a:srgbClr val="438086"/>
                </a:solidFill>
              </a:rPr>
              <a:t> (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məsələn</a:t>
            </a:r>
            <a:r>
              <a:rPr lang="en-US" altLang="en-US" sz="1600" dirty="0" smtClean="0">
                <a:solidFill>
                  <a:srgbClr val="438086"/>
                </a:solidFill>
              </a:rPr>
              <a:t>,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terrorizm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kontekstlərində</a:t>
            </a:r>
            <a:r>
              <a:rPr lang="en-US" altLang="en-US" sz="1600" dirty="0" smtClean="0">
                <a:solidFill>
                  <a:srgbClr val="438086"/>
                </a:solidFill>
              </a:rPr>
              <a:t>)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bəzi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sübutlar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məhdudlaşdırılsa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belə</a:t>
            </a:r>
            <a:r>
              <a:rPr lang="en-US" altLang="en-US" sz="1600" dirty="0" smtClean="0">
                <a:solidFill>
                  <a:srgbClr val="438086"/>
                </a:solidFill>
              </a:rPr>
              <a:t>,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müttəhimin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həbsin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qanuniliyinə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etiraz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etməsi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kifayət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qədər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sübut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təmin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edilməlidir</a:t>
            </a:r>
            <a:r>
              <a:rPr lang="en-US" altLang="en-US" sz="1600" dirty="0" smtClean="0">
                <a:solidFill>
                  <a:srgbClr val="438086"/>
                </a:solidFill>
              </a:rPr>
              <a:t>. (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A 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digərləri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BK-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600" i="1" dirty="0" smtClean="0">
                <a:solidFill>
                  <a:srgbClr val="438086"/>
                </a:solidFill>
              </a:rPr>
              <a:t> (2009)</a:t>
            </a:r>
            <a:r>
              <a:rPr lang="en-US" altLang="en-US" sz="1600" dirty="0" smtClean="0">
                <a:solidFill>
                  <a:srgbClr val="438086"/>
                </a:solidFill>
              </a:rPr>
              <a:t>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B3439827-B12C-4913-965D-85DF92F34718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579296" cy="785818"/>
          </a:xfrm>
        </p:spPr>
        <p:txBody>
          <a:bodyPr/>
          <a:lstStyle/>
          <a:p>
            <a:pPr>
              <a:buSzPct val="100000"/>
            </a:pPr>
            <a:r>
              <a:rPr lang="en-US" altLang="en-US" sz="2400" dirty="0" err="1" smtClean="0">
                <a:solidFill>
                  <a:srgbClr val="424456"/>
                </a:solidFill>
              </a:rPr>
              <a:t>Maddə</a:t>
            </a:r>
            <a:r>
              <a:rPr lang="en-US" altLang="en-US" sz="2400" dirty="0" smtClean="0">
                <a:solidFill>
                  <a:srgbClr val="424456"/>
                </a:solidFill>
              </a:rPr>
              <a:t> 5(4): "</a:t>
            </a:r>
            <a:r>
              <a:rPr lang="en-US" altLang="en-US" sz="2400" dirty="0" err="1" smtClean="0">
                <a:solidFill>
                  <a:srgbClr val="424456"/>
                </a:solidFill>
              </a:rPr>
              <a:t>Hab</a:t>
            </a:r>
            <a:r>
              <a:rPr lang="az-Latn-AZ" altLang="en-US" sz="2400" dirty="0" smtClean="0">
                <a:solidFill>
                  <a:srgbClr val="424456"/>
                </a:solidFill>
              </a:rPr>
              <a:t>eas corpus</a:t>
            </a:r>
            <a:r>
              <a:rPr lang="en-US" altLang="en-US" sz="2400" dirty="0" smtClean="0">
                <a:solidFill>
                  <a:srgbClr val="424456"/>
                </a:solidFill>
              </a:rPr>
              <a:t>”</a:t>
            </a:r>
            <a:r>
              <a:rPr lang="az-Latn-AZ" altLang="en-US" sz="2400" dirty="0" smtClean="0">
                <a:solidFill>
                  <a:srgbClr val="424456"/>
                </a:solidFill>
              </a:rPr>
              <a:t> (davamı) </a:t>
            </a:r>
            <a:endParaRPr lang="en-US" altLang="en-US" sz="2400" dirty="0" smtClean="0">
              <a:solidFill>
                <a:srgbClr val="424456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11710"/>
          </a:xfrm>
        </p:spPr>
        <p:txBody>
          <a:bodyPr/>
          <a:lstStyle/>
          <a:p>
            <a:r>
              <a:rPr lang="en-US" altLang="en-US" sz="13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araşdırmasının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prossesual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aspektləri</a:t>
            </a:r>
            <a:r>
              <a:rPr lang="en-US" altLang="en-US" sz="13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buClr>
                <a:srgbClr val="438086"/>
              </a:buClr>
            </a:pPr>
            <a:r>
              <a:rPr lang="en-US" altLang="en-US" sz="1300" dirty="0" err="1" smtClean="0">
                <a:solidFill>
                  <a:srgbClr val="438086"/>
                </a:solidFill>
              </a:rPr>
              <a:t>Prosedurun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forması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fərqli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ola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bilər</a:t>
            </a:r>
            <a:r>
              <a:rPr lang="en-US" altLang="en-US" sz="1300" dirty="0" smtClean="0">
                <a:solidFill>
                  <a:srgbClr val="438086"/>
                </a:solidFill>
              </a:rPr>
              <a:t>,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lakin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Maddə</a:t>
            </a:r>
            <a:r>
              <a:rPr lang="en-US" altLang="en-US" sz="1300" dirty="0" smtClean="0">
                <a:solidFill>
                  <a:srgbClr val="438086"/>
                </a:solidFill>
              </a:rPr>
              <a:t> 5(1)(c)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ilə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əlaqədar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şikayətçinin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əqli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sağlamlığının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xarakterinin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qiymətləndirilməsi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tələb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olunan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hallarda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cinayətə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görə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çəkişmə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proseduru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tələb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olunur</a:t>
            </a:r>
            <a:r>
              <a:rPr lang="en-US" altLang="en-US" sz="1300" dirty="0" smtClean="0">
                <a:solidFill>
                  <a:srgbClr val="438086"/>
                </a:solidFill>
              </a:rPr>
              <a:t>.</a:t>
            </a:r>
          </a:p>
          <a:p>
            <a:pPr lvl="1">
              <a:buClr>
                <a:srgbClr val="438086"/>
              </a:buClr>
            </a:pPr>
            <a:r>
              <a:rPr lang="en-US" altLang="en-US" sz="1300" dirty="0" err="1" smtClean="0">
                <a:solidFill>
                  <a:srgbClr val="438086"/>
                </a:solidFill>
              </a:rPr>
              <a:t>İşə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baxılması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avtomatik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arayış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kifayət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edir</a:t>
            </a:r>
            <a:r>
              <a:rPr lang="en-US" altLang="en-US" sz="1300" dirty="0" smtClean="0">
                <a:solidFill>
                  <a:srgbClr val="438086"/>
                </a:solidFill>
              </a:rPr>
              <a:t>,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lakin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şikayətçi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işə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baxılması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müraciət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edə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bilməlidir</a:t>
            </a:r>
            <a:r>
              <a:rPr lang="en-US" altLang="en-US" sz="13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buClr>
                <a:srgbClr val="53548A"/>
              </a:buClr>
            </a:pPr>
            <a:r>
              <a:rPr lang="en-US" altLang="en-US" sz="1300" i="1" dirty="0" err="1" smtClean="0">
                <a:solidFill>
                  <a:srgbClr val="53548A"/>
                </a:solidFill>
              </a:rPr>
              <a:t>Rakevich</a:t>
            </a:r>
            <a:r>
              <a:rPr lang="en-US" altLang="en-US" sz="13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53548A"/>
                </a:solidFill>
              </a:rPr>
              <a:t>Rusiyaya</a:t>
            </a:r>
            <a:r>
              <a:rPr lang="en-US" altLang="en-US" sz="13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300" i="1" dirty="0" smtClean="0">
                <a:solidFill>
                  <a:srgbClr val="53548A"/>
                </a:solidFill>
              </a:rPr>
              <a:t> (2003)</a:t>
            </a:r>
            <a:r>
              <a:rPr lang="en-US" altLang="en-US" sz="1300" dirty="0" smtClean="0">
                <a:solidFill>
                  <a:srgbClr val="53548A"/>
                </a:solidFill>
              </a:rPr>
              <a:t>: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həbs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olunmuş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şəxs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psixi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sağlamlığı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səbəbiylə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işə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baxılması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üçün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öz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vəsatətini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qaldıra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bilmir</a:t>
            </a:r>
            <a:r>
              <a:rPr lang="en-US" altLang="en-US" sz="1300" dirty="0" smtClean="0">
                <a:solidFill>
                  <a:srgbClr val="53548A"/>
                </a:solidFill>
              </a:rPr>
              <a:t>: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pozulma</a:t>
            </a:r>
            <a:r>
              <a:rPr lang="en-US" altLang="en-US" sz="1300" dirty="0" smtClean="0">
                <a:solidFill>
                  <a:srgbClr val="53548A"/>
                </a:solidFill>
              </a:rPr>
              <a:t> </a:t>
            </a:r>
            <a:r>
              <a:rPr lang="en-US" altLang="en-US" sz="1300" dirty="0" err="1" smtClean="0">
                <a:solidFill>
                  <a:srgbClr val="53548A"/>
                </a:solidFill>
              </a:rPr>
              <a:t>halı</a:t>
            </a:r>
            <a:r>
              <a:rPr lang="en-US" altLang="en-US" sz="1300" dirty="0" smtClean="0">
                <a:solidFill>
                  <a:srgbClr val="53548A"/>
                </a:solidFill>
              </a:rPr>
              <a:t>. </a:t>
            </a:r>
          </a:p>
          <a:p>
            <a:pPr lvl="1">
              <a:buClr>
                <a:srgbClr val="438086"/>
              </a:buClr>
            </a:pPr>
            <a:r>
              <a:rPr lang="en-US" altLang="en-US" sz="1300" dirty="0" err="1" smtClean="0">
                <a:solidFill>
                  <a:srgbClr val="438086"/>
                </a:solidFill>
              </a:rPr>
              <a:t>Şikayətçi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qərarına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etiraz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edə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bilmək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məqsədilə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tutulma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əsas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təşkil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edən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məlumat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sənədləri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əldə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etməlidir</a:t>
            </a:r>
            <a:r>
              <a:rPr lang="en-US" altLang="en-US" sz="1300" dirty="0" smtClean="0">
                <a:solidFill>
                  <a:srgbClr val="438086"/>
                </a:solidFill>
              </a:rPr>
              <a:t> (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qüvvələrin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bərabərliyi</a:t>
            </a:r>
            <a:r>
              <a:rPr lang="en-US" altLang="en-US" sz="1300" dirty="0" smtClean="0">
                <a:solidFill>
                  <a:srgbClr val="438086"/>
                </a:solidFill>
              </a:rPr>
              <a:t>).</a:t>
            </a:r>
          </a:p>
          <a:p>
            <a:pPr lvl="2">
              <a:buClr>
                <a:srgbClr val="53548A"/>
              </a:buClr>
            </a:pPr>
            <a:r>
              <a:rPr lang="en-US" altLang="en-US" sz="1300" i="1" dirty="0" err="1" smtClean="0">
                <a:solidFill>
                  <a:srgbClr val="53548A"/>
                </a:solidFill>
              </a:rPr>
              <a:t>Lamy</a:t>
            </a:r>
            <a:r>
              <a:rPr lang="en-US" altLang="en-US" sz="13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53548A"/>
                </a:solidFill>
              </a:rPr>
              <a:t>Belçikaya</a:t>
            </a:r>
            <a:r>
              <a:rPr lang="en-US" altLang="en-US" sz="13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300" i="1" dirty="0" smtClean="0">
                <a:solidFill>
                  <a:srgbClr val="53548A"/>
                </a:solidFill>
              </a:rPr>
              <a:t>, 1989</a:t>
            </a:r>
          </a:p>
          <a:p>
            <a:r>
              <a:rPr lang="en-US" altLang="en-US" sz="1300" dirty="0" err="1" smtClean="0">
                <a:solidFill>
                  <a:srgbClr val="000000"/>
                </a:solidFill>
              </a:rPr>
              <a:t>Ümumiyyətlə</a:t>
            </a:r>
            <a:r>
              <a:rPr lang="en-US" altLang="en-US" sz="1300" dirty="0" smtClean="0">
                <a:solidFill>
                  <a:srgbClr val="000000"/>
                </a:solidFill>
              </a:rPr>
              <a:t>,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məhkəməyə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müraciət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etmədən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prokurorun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təkbaşına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məhkəməyə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müraciət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edilmədən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qərar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qəbul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etməsi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yetərli</a:t>
            </a:r>
            <a:r>
              <a:rPr lang="en-US" altLang="en-US" sz="1300" dirty="0" smtClean="0">
                <a:solidFill>
                  <a:srgbClr val="000000"/>
                </a:solidFill>
              </a:rPr>
              <a:t> </a:t>
            </a:r>
            <a:r>
              <a:rPr lang="en-US" altLang="en-US" sz="1300" dirty="0" err="1" smtClean="0">
                <a:solidFill>
                  <a:srgbClr val="000000"/>
                </a:solidFill>
              </a:rPr>
              <a:t>deyil</a:t>
            </a:r>
            <a:r>
              <a:rPr lang="en-US" altLang="en-US" sz="13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buClr>
                <a:srgbClr val="438086"/>
              </a:buClr>
            </a:pPr>
            <a:r>
              <a:rPr lang="en-US" altLang="en-US" sz="1300" i="1" dirty="0" err="1" smtClean="0">
                <a:solidFill>
                  <a:srgbClr val="438086"/>
                </a:solidFill>
              </a:rPr>
              <a:t>Assenov</a:t>
            </a:r>
            <a:r>
              <a:rPr lang="en-US" altLang="en-US" sz="13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438086"/>
                </a:solidFill>
              </a:rPr>
              <a:t>Bolqarıstana</a:t>
            </a:r>
            <a:r>
              <a:rPr lang="en-US" altLang="en-US" sz="13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300" i="1" dirty="0" smtClean="0">
                <a:solidFill>
                  <a:srgbClr val="438086"/>
                </a:solidFill>
              </a:rPr>
              <a:t> (1998)</a:t>
            </a:r>
            <a:r>
              <a:rPr lang="en-US" altLang="en-US" sz="1300" dirty="0" smtClean="0">
                <a:solidFill>
                  <a:srgbClr val="438086"/>
                </a:solidFill>
              </a:rPr>
              <a:t>: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Həbsdə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saxlanılma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qeyri-müstəqil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prokurorun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verdiyi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müvəqqəti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qərar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ilə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tərəfindən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yalnız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iki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ildə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bir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dəfə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nəzərdən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keçirilmişdir</a:t>
            </a:r>
            <a:r>
              <a:rPr lang="en-US" altLang="en-US" sz="1300" dirty="0" smtClean="0">
                <a:solidFill>
                  <a:srgbClr val="438086"/>
                </a:solidFill>
              </a:rPr>
              <a:t>. 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Təcrübədə</a:t>
            </a:r>
            <a:r>
              <a:rPr lang="en-US" altLang="en-US" sz="1300" dirty="0" smtClean="0">
                <a:solidFill>
                  <a:srgbClr val="438086"/>
                </a:solidFill>
              </a:rPr>
              <a:t> 5-ci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Maddənin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pozulduğu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aşkarlanmışdır</a:t>
            </a:r>
            <a:r>
              <a:rPr lang="en-US" altLang="en-US" sz="1300" dirty="0" smtClean="0">
                <a:solidFill>
                  <a:srgbClr val="438086"/>
                </a:solidFill>
              </a:rPr>
              <a:t>.</a:t>
            </a:r>
          </a:p>
          <a:p>
            <a:pPr lvl="1">
              <a:buClr>
                <a:srgbClr val="438086"/>
              </a:buClr>
            </a:pPr>
            <a:r>
              <a:rPr lang="en-US" altLang="en-US" sz="1300" dirty="0" err="1" smtClean="0">
                <a:solidFill>
                  <a:srgbClr val="438086"/>
                </a:solidFill>
              </a:rPr>
              <a:t>Həmçinin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eyni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dövrə</a:t>
            </a:r>
            <a:r>
              <a:rPr lang="en-US" altLang="en-US" sz="1300" dirty="0" smtClean="0">
                <a:solidFill>
                  <a:srgbClr val="438086"/>
                </a:solidFill>
              </a:rPr>
              <a:t> aid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Polşa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işlərini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nəzərdən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keçirin</a:t>
            </a:r>
            <a:r>
              <a:rPr lang="en-US" altLang="en-US" sz="1300" dirty="0" smtClean="0">
                <a:solidFill>
                  <a:srgbClr val="438086"/>
                </a:solidFill>
              </a:rPr>
              <a:t>. 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Polşa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qanunları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şikayətçiyə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həbsdə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saxlanmaya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etiraz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olaraq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məhkəməyə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müraciət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etmək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imkanı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verirdi</a:t>
            </a:r>
            <a:r>
              <a:rPr lang="en-US" altLang="en-US" sz="1300" dirty="0" smtClean="0">
                <a:solidFill>
                  <a:srgbClr val="438086"/>
                </a:solidFill>
              </a:rPr>
              <a:t>,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lakin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nə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şikayətçiyə</a:t>
            </a:r>
            <a:r>
              <a:rPr lang="en-US" altLang="en-US" sz="1300" dirty="0" smtClean="0">
                <a:solidFill>
                  <a:srgbClr val="438086"/>
                </a:solidFill>
              </a:rPr>
              <a:t>,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nə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də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hüquq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məsləhətçisinə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sərbəst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buraxılmanın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rədd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edilməsinin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səbəbini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öyrənmək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iclaslarında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iştirak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etmək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hüququ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verilməmişdi</a:t>
            </a:r>
            <a:r>
              <a:rPr lang="en-US" altLang="en-US" sz="1300" dirty="0" smtClean="0">
                <a:solidFill>
                  <a:srgbClr val="438086"/>
                </a:solidFill>
              </a:rPr>
              <a:t>. 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Təcrübələrdə</a:t>
            </a:r>
            <a:r>
              <a:rPr lang="en-US" altLang="en-US" sz="1300" dirty="0" smtClean="0">
                <a:solidFill>
                  <a:srgbClr val="438086"/>
                </a:solidFill>
              </a:rPr>
              <a:t> 5-ci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Maddənin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pozulması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aşkarlanmışdır</a:t>
            </a:r>
            <a:r>
              <a:rPr lang="en-US" altLang="en-US" sz="1300" dirty="0" smtClean="0">
                <a:solidFill>
                  <a:srgbClr val="438086"/>
                </a:solidFill>
              </a:rPr>
              <a:t>. </a:t>
            </a:r>
            <a:r>
              <a:rPr lang="en-US" altLang="en-US" sz="1300" i="1" dirty="0" err="1" smtClean="0">
                <a:solidFill>
                  <a:srgbClr val="438086"/>
                </a:solidFill>
              </a:rPr>
              <a:t>Niedbala</a:t>
            </a:r>
            <a:r>
              <a:rPr lang="en-US" altLang="en-US" sz="13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438086"/>
                </a:solidFill>
              </a:rPr>
              <a:t>Polşaya</a:t>
            </a:r>
            <a:r>
              <a:rPr lang="en-US" altLang="en-US" sz="13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3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300" dirty="0" smtClean="0">
                <a:solidFill>
                  <a:srgbClr val="438086"/>
                </a:solidFill>
              </a:rPr>
              <a:t> (2000)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nümunəsinə</a:t>
            </a:r>
            <a:r>
              <a:rPr lang="en-US" altLang="en-US" sz="1300" dirty="0" smtClean="0">
                <a:solidFill>
                  <a:srgbClr val="438086"/>
                </a:solidFill>
              </a:rPr>
              <a:t> </a:t>
            </a:r>
            <a:r>
              <a:rPr lang="en-US" altLang="en-US" sz="1300" dirty="0" err="1" smtClean="0">
                <a:solidFill>
                  <a:srgbClr val="438086"/>
                </a:solidFill>
              </a:rPr>
              <a:t>baxın</a:t>
            </a:r>
            <a:r>
              <a:rPr lang="en-US" altLang="en-US" sz="1300" dirty="0" smtClean="0">
                <a:solidFill>
                  <a:srgbClr val="438086"/>
                </a:solidFill>
              </a:rPr>
              <a:t>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B3439827-B12C-4913-965D-85DF92F34718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/>
          <a:lstStyle/>
          <a:p>
            <a:pPr>
              <a:buSzPct val="100000"/>
            </a:pPr>
            <a:r>
              <a:rPr lang="en-US" altLang="en-US" dirty="0" smtClean="0">
                <a:solidFill>
                  <a:srgbClr val="424456"/>
                </a:solidFill>
              </a:rPr>
              <a:t>"</a:t>
            </a:r>
            <a:r>
              <a:rPr lang="en-US" altLang="en-US" dirty="0" err="1" smtClean="0">
                <a:solidFill>
                  <a:srgbClr val="424456"/>
                </a:solidFill>
              </a:rPr>
              <a:t>Hab</a:t>
            </a:r>
            <a:r>
              <a:rPr lang="az-Latn-AZ" altLang="en-US" dirty="0" smtClean="0">
                <a:solidFill>
                  <a:srgbClr val="424456"/>
                </a:solidFill>
              </a:rPr>
              <a:t>e</a:t>
            </a:r>
            <a:r>
              <a:rPr lang="en-US" altLang="en-US" dirty="0" smtClean="0">
                <a:solidFill>
                  <a:srgbClr val="424456"/>
                </a:solidFill>
              </a:rPr>
              <a:t>as </a:t>
            </a:r>
            <a:r>
              <a:rPr lang="az-Latn-AZ" altLang="en-US" dirty="0" err="1" smtClean="0">
                <a:solidFill>
                  <a:srgbClr val="424456"/>
                </a:solidFill>
              </a:rPr>
              <a:t>c</a:t>
            </a:r>
            <a:r>
              <a:rPr lang="en-US" altLang="en-US" dirty="0" err="1" smtClean="0">
                <a:solidFill>
                  <a:srgbClr val="424456"/>
                </a:solidFill>
              </a:rPr>
              <a:t>orpus</a:t>
            </a:r>
            <a:r>
              <a:rPr lang="en-US" altLang="en-US" dirty="0" smtClean="0">
                <a:solidFill>
                  <a:srgbClr val="424456"/>
                </a:solidFill>
              </a:rPr>
              <a:t>" (</a:t>
            </a:r>
            <a:r>
              <a:rPr lang="en-US" altLang="en-US" dirty="0" err="1" smtClean="0">
                <a:solidFill>
                  <a:srgbClr val="424456"/>
                </a:solidFill>
              </a:rPr>
              <a:t>davamı</a:t>
            </a:r>
            <a:r>
              <a:rPr lang="en-US" altLang="en-US" dirty="0" smtClean="0">
                <a:solidFill>
                  <a:srgbClr val="424456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9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Nə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zaman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araşdırılması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tələb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olunur</a:t>
            </a:r>
            <a:r>
              <a:rPr lang="en-US" altLang="en-US" sz="1800" dirty="0" smtClean="0">
                <a:solidFill>
                  <a:srgbClr val="000000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5(4)-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ci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Maddəyə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əsasən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qanuniliyi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barədə</a:t>
            </a:r>
            <a:r>
              <a:rPr lang="en-US" altLang="en-US" sz="1800" dirty="0" smtClean="0">
                <a:solidFill>
                  <a:srgbClr val="000000"/>
                </a:solidFill>
              </a:rPr>
              <a:t> "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sürətlə</a:t>
            </a:r>
            <a:r>
              <a:rPr lang="en-US" altLang="en-US" sz="1800" dirty="0" smtClean="0">
                <a:solidFill>
                  <a:srgbClr val="000000"/>
                </a:solidFill>
              </a:rPr>
              <a:t>"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qərar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qəbul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edilməlidir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yəni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həm</a:t>
            </a:r>
            <a:r>
              <a:rPr lang="en-US" altLang="en-US" sz="1800" dirty="0" smtClean="0">
                <a:solidFill>
                  <a:srgbClr val="000000"/>
                </a:solidFill>
              </a:rPr>
              <a:t> (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800" dirty="0" smtClean="0">
                <a:solidFill>
                  <a:srgbClr val="000000"/>
                </a:solidFill>
              </a:rPr>
              <a:t>)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saxlanmaya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qarşı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etiraz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etmək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imkanlarının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olması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həm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də</a:t>
            </a:r>
            <a:r>
              <a:rPr lang="en-US" altLang="en-US" sz="1800" dirty="0" smtClean="0">
                <a:solidFill>
                  <a:srgbClr val="000000"/>
                </a:solidFill>
              </a:rPr>
              <a:t> (ii)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saxlanmaya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qarşı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etiraz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üzrə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proseslərinin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aparıldığı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sürət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səy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nəzərdə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tutulur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Buna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görə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də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qərar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işinin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bütün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hallarından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asılı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olacaq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Məsələn</a:t>
            </a:r>
            <a:r>
              <a:rPr lang="en-US" altLang="en-US" sz="1800" dirty="0" smtClean="0">
                <a:solidFill>
                  <a:srgbClr val="438086"/>
                </a:solidFill>
              </a:rPr>
              <a:t>,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şübhəli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narkotik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qaçaqçısının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birbaşa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zaminə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buraxılmasına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dairərizə</a:t>
            </a:r>
            <a:r>
              <a:rPr lang="en-US" altLang="en-US" sz="1800" dirty="0" smtClean="0">
                <a:solidFill>
                  <a:srgbClr val="438086"/>
                </a:solidFill>
              </a:rPr>
              <a:t>: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üçhəftəlik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prosesi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çox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uzundur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i="1" dirty="0" err="1" smtClean="0">
                <a:solidFill>
                  <a:srgbClr val="53548A"/>
                </a:solidFill>
              </a:rPr>
              <a:t>Rehbok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Sloveniyaya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(2000)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Məsələn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əgər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tibbi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mürəkkəb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məsələlər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nəzərə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alınmalıdırsa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prosesləri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əsaslı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şəkildə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daha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uzun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bilər</a:t>
            </a:r>
            <a:r>
              <a:rPr lang="en-US" altLang="en-US" sz="1800" dirty="0" smtClean="0">
                <a:solidFill>
                  <a:srgbClr val="438086"/>
                </a:solidFill>
              </a:rPr>
              <a:t>: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Lakin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bu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halda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belə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Baranovski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Polşaya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işində</a:t>
            </a:r>
            <a:r>
              <a:rPr lang="en-US" altLang="en-US" sz="1800" dirty="0" smtClean="0">
                <a:solidFill>
                  <a:srgbClr val="438086"/>
                </a:solidFill>
              </a:rPr>
              <a:t> (2000)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kardioloqun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hesabatını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əldə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etmək</a:t>
            </a:r>
            <a:r>
              <a:rPr lang="en-US" altLang="en-US" sz="1800" dirty="0" smtClean="0">
                <a:solidFill>
                  <a:srgbClr val="438086"/>
                </a:solidFill>
              </a:rPr>
              <a:t> 6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həftə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daha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sonra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nevroloji</a:t>
            </a:r>
            <a:r>
              <a:rPr lang="en-US" altLang="en-US" sz="1800" dirty="0" smtClean="0">
                <a:solidFill>
                  <a:srgbClr val="438086"/>
                </a:solidFill>
              </a:rPr>
              <a:t> /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psixoloji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sübutun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alınması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bir</a:t>
            </a:r>
            <a:r>
              <a:rPr lang="en-US" altLang="en-US" sz="1800" dirty="0" smtClean="0">
                <a:solidFill>
                  <a:srgbClr val="438086"/>
                </a:solidFill>
              </a:rPr>
              <a:t> ay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çəkmişdir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  <a:r>
              <a:rPr lang="en-US" altLang="en-US" sz="1800" dirty="0" smtClean="0">
                <a:solidFill>
                  <a:srgbClr val="000000"/>
                </a:solidFill>
              </a:rPr>
              <a:t> 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Götürülən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müddət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yetərli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səyin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olmadığını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əks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etdirdiyi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800" dirty="0" smtClean="0">
                <a:solidFill>
                  <a:srgbClr val="438086"/>
                </a:solidFill>
              </a:rPr>
              <a:t> 5-ci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Maddənin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pozulması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halı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qeydə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alınmışdır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52103F65-358C-4EF1-9832-E69F18A37065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/>
          <a:lstStyle/>
          <a:p>
            <a:pPr>
              <a:buSzPct val="100000"/>
            </a:pPr>
            <a:r>
              <a:rPr lang="en-US" altLang="en-US" dirty="0" smtClean="0">
                <a:solidFill>
                  <a:srgbClr val="424456"/>
                </a:solidFill>
              </a:rPr>
              <a:t>"</a:t>
            </a:r>
            <a:r>
              <a:rPr lang="en-US" altLang="en-US" dirty="0" err="1" smtClean="0">
                <a:solidFill>
                  <a:srgbClr val="424456"/>
                </a:solidFill>
              </a:rPr>
              <a:t>Habias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korpus</a:t>
            </a:r>
            <a:r>
              <a:rPr lang="en-US" altLang="en-US" dirty="0" smtClean="0">
                <a:solidFill>
                  <a:srgbClr val="424456"/>
                </a:solidFill>
              </a:rPr>
              <a:t>" (</a:t>
            </a:r>
            <a:r>
              <a:rPr lang="en-US" altLang="en-US" dirty="0" err="1" smtClean="0">
                <a:solidFill>
                  <a:srgbClr val="424456"/>
                </a:solidFill>
              </a:rPr>
              <a:t>davamı</a:t>
            </a:r>
            <a:r>
              <a:rPr lang="en-US" altLang="en-US" dirty="0" smtClean="0">
                <a:solidFill>
                  <a:srgbClr val="424456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9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Müəyyən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müddət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üçün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saxlanılmaya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əmr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verən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tərəfindən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ilkin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araşdırılmanın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aparılması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kafi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hesab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edilə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bilər</a:t>
            </a:r>
            <a:r>
              <a:rPr lang="en-US" altLang="en-US" sz="18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Həbsdə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saxlanılma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üçün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zəruriliyin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müəyən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edilməsi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vaxt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keçdikcə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dəyişə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bilər</a:t>
            </a:r>
            <a:r>
              <a:rPr lang="en-US" altLang="en-US" sz="1800" dirty="0" smtClean="0">
                <a:solidFill>
                  <a:srgbClr val="000000"/>
                </a:solidFill>
              </a:rPr>
              <a:t> (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məsələn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psixoloji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xəstəlik</a:t>
            </a:r>
            <a:r>
              <a:rPr lang="en-US" altLang="en-US" sz="1800" dirty="0" smtClean="0">
                <a:solidFill>
                  <a:srgbClr val="000000"/>
                </a:solidFill>
              </a:rPr>
              <a:t>),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olunmuş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şəxs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saxlanılmasına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etiraz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etmək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üçün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vaxtaşırı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müraciət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etmək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hüququna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malikdir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Təhlükə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zərər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vurmaq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riskinin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mövcud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olduğu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zamanla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dəyişə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bilən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işləri</a:t>
            </a:r>
            <a:r>
              <a:rPr lang="en-US" altLang="en-US" sz="1800" dirty="0" smtClean="0">
                <a:solidFill>
                  <a:srgbClr val="438086"/>
                </a:solidFill>
              </a:rPr>
              <a:t>, o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cümlədən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həbs-qətiimkan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halları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daxildir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Bax</a:t>
            </a:r>
            <a:r>
              <a:rPr lang="en-US" altLang="en-US" sz="1800" dirty="0" smtClean="0">
                <a:solidFill>
                  <a:srgbClr val="438086"/>
                </a:solidFill>
              </a:rPr>
              <a:t>: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De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Jong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,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Baljet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van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der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Brink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Hollandiyaya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800" dirty="0" smtClean="0">
                <a:solidFill>
                  <a:srgbClr val="438086"/>
                </a:solidFill>
              </a:rPr>
              <a:t> (1984);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Davam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edən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həbsdə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saxlanılmanın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səbəbi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olaraq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ictimaiyyətə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təhlükə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yaratma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göstərilsə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belə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qısa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intervallarla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nəzərdən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keçirilməlidir</a:t>
            </a:r>
            <a:r>
              <a:rPr lang="en-US" altLang="en-US" sz="1800" dirty="0" smtClean="0">
                <a:solidFill>
                  <a:srgbClr val="438086"/>
                </a:solidFill>
              </a:rPr>
              <a:t> (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məsələn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bir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aylıq</a:t>
            </a:r>
            <a:r>
              <a:rPr lang="en-US" altLang="en-US" sz="1800" dirty="0" smtClean="0">
                <a:solidFill>
                  <a:srgbClr val="438086"/>
                </a:solidFill>
              </a:rPr>
              <a:t> interval).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smtClean="0">
                <a:solidFill>
                  <a:srgbClr val="438086"/>
                </a:solidFill>
              </a:rPr>
              <a:t>(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Bezicheri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İtaliyaya</a:t>
            </a:r>
            <a:r>
              <a:rPr lang="en-US" altLang="en-US" sz="18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800" dirty="0" smtClean="0">
                <a:solidFill>
                  <a:srgbClr val="438086"/>
                </a:solidFill>
              </a:rPr>
              <a:t> (1989)).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Bu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cür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hallarda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araşdırmalar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saxlanılma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ilə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bağlı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narahatlıqlara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xitab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etməli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qaydasında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sürətli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prosessual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baxımdan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ədalətli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təşkil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olunmaldır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800" i="1" dirty="0" smtClean="0">
                <a:solidFill>
                  <a:srgbClr val="000000"/>
                </a:solidFill>
              </a:rPr>
              <a:t>Oldham BK-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ya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000000"/>
                </a:solidFill>
              </a:rPr>
              <a:t>qarşı</a:t>
            </a:r>
            <a:r>
              <a:rPr lang="en-US" altLang="en-US" sz="1800" dirty="0" smtClean="0">
                <a:solidFill>
                  <a:srgbClr val="000000"/>
                </a:solidFill>
              </a:rPr>
              <a:t> (2000):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Təkrar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olunduqdan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sonra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baxışları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arasındakı</a:t>
            </a:r>
            <a:r>
              <a:rPr lang="en-US" altLang="en-US" sz="1800" dirty="0" smtClean="0">
                <a:solidFill>
                  <a:srgbClr val="000000"/>
                </a:solidFill>
              </a:rPr>
              <a:t> 2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illik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müddətin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çox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uzun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olduğu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aşkar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edilmişdir</a:t>
            </a:r>
            <a:r>
              <a:rPr lang="en-US" altLang="en-US" sz="1800" dirty="0" smtClea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52103F65-358C-4EF1-9832-E69F18A37065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/>
          <a:lstStyle/>
          <a:p>
            <a:pPr>
              <a:buSzPct val="100000"/>
            </a:pPr>
            <a:r>
              <a:rPr lang="en-US" altLang="en-US" dirty="0" err="1" smtClean="0">
                <a:solidFill>
                  <a:srgbClr val="424456"/>
                </a:solidFill>
              </a:rPr>
              <a:t>Maddə</a:t>
            </a:r>
            <a:r>
              <a:rPr lang="en-US" altLang="en-US" dirty="0" smtClean="0">
                <a:solidFill>
                  <a:srgbClr val="424456"/>
                </a:solidFill>
              </a:rPr>
              <a:t> 5(5): </a:t>
            </a:r>
            <a:r>
              <a:rPr lang="en-US" altLang="en-US" dirty="0" err="1" smtClean="0">
                <a:solidFill>
                  <a:srgbClr val="424456"/>
                </a:solidFill>
              </a:rPr>
              <a:t>kompensasiya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647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"Bu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maddənin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şərtlərinə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əsasən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qanunsuz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edilən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ya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saxlanılan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şəxs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kompensasiya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tələb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etmək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hüququna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malikdir</a:t>
            </a:r>
            <a:r>
              <a:rPr lang="en-US" altLang="en-US" sz="1600" dirty="0" smtClean="0">
                <a:solidFill>
                  <a:srgbClr val="000000"/>
                </a:solidFill>
              </a:rPr>
              <a:t>.”</a:t>
            </a:r>
          </a:p>
          <a:p>
            <a:pPr>
              <a:lnSpc>
                <a:spcPct val="80000"/>
              </a:lnSpc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dirty="0" err="1" smtClean="0">
                <a:solidFill>
                  <a:srgbClr val="000000"/>
                </a:solidFill>
              </a:rPr>
              <a:t>Ümumiyyətlə</a:t>
            </a:r>
            <a:r>
              <a:rPr lang="en-US" altLang="en-US" sz="1600" dirty="0" smtClean="0">
                <a:solidFill>
                  <a:srgbClr val="000000"/>
                </a:solidFill>
              </a:rPr>
              <a:t>, Mad. 5(5) Mad. 13 (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səmərəli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hüquqi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müdafiə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vasitəsi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hüququ</a:t>
            </a:r>
            <a:r>
              <a:rPr lang="en-US" altLang="en-US" sz="1600" dirty="0" smtClean="0">
                <a:solidFill>
                  <a:srgbClr val="000000"/>
                </a:solidFill>
              </a:rPr>
              <a:t>)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ilə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əvəz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olunur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dirty="0" err="1" smtClean="0">
                <a:solidFill>
                  <a:srgbClr val="000000"/>
                </a:solidFill>
              </a:rPr>
              <a:t>Lakin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ilkin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pozuntu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üçün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təzminatın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verilməsini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nəzərdə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tutan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əlavə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yerli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hüququn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mövcud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olduğu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hallar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istisna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olmaqla</a:t>
            </a:r>
            <a:r>
              <a:rPr lang="en-US" altLang="en-US" sz="1600" dirty="0" smtClean="0">
                <a:solidFill>
                  <a:srgbClr val="000000"/>
                </a:solidFill>
              </a:rPr>
              <a:t>, 5-ci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Maddənin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istənilən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pozulması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əlavə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olaraq</a:t>
            </a:r>
            <a:r>
              <a:rPr lang="en-US" altLang="en-US" sz="1600" dirty="0" smtClean="0">
                <a:solidFill>
                  <a:srgbClr val="000000"/>
                </a:solidFill>
              </a:rPr>
              <a:t> 5(5)-in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şərtlərinin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pozulmasına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rəvac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verəcək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err="1" smtClean="0">
                <a:solidFill>
                  <a:srgbClr val="438086"/>
                </a:solidFill>
              </a:rPr>
              <a:t>Məsələn</a:t>
            </a:r>
            <a:r>
              <a:rPr lang="en-US" altLang="en-US" sz="1500" dirty="0" smtClean="0">
                <a:solidFill>
                  <a:srgbClr val="438086"/>
                </a:solidFill>
              </a:rPr>
              <a:t>,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Houtman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Meeus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Belçikaya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500" dirty="0" smtClean="0">
                <a:solidFill>
                  <a:srgbClr val="438086"/>
                </a:solidFill>
              </a:rPr>
              <a:t> (2009), 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A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digərləri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BK-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500" i="1" dirty="0" smtClean="0">
                <a:solidFill>
                  <a:srgbClr val="438086"/>
                </a:solidFill>
              </a:rPr>
              <a:t> </a:t>
            </a:r>
            <a:r>
              <a:rPr lang="en-US" altLang="en-US" sz="1500" i="1" dirty="0" err="1" smtClean="0">
                <a:solidFill>
                  <a:srgbClr val="438086"/>
                </a:solidFill>
              </a:rPr>
              <a:t>qarşı</a:t>
            </a:r>
            <a:r>
              <a:rPr lang="en-US" altLang="en-US" sz="1500" dirty="0" smtClean="0">
                <a:solidFill>
                  <a:srgbClr val="438086"/>
                </a:solidFill>
              </a:rPr>
              <a:t> (2009)</a:t>
            </a:r>
          </a:p>
          <a:p>
            <a:pPr>
              <a:lnSpc>
                <a:spcPct val="80000"/>
              </a:lnSpc>
            </a:pPr>
            <a:endParaRPr lang="en-US" altLang="en-US" sz="1500" dirty="0" smtClean="0">
              <a:solidFill>
                <a:srgbClr val="438086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dirty="0" err="1" smtClean="0">
                <a:solidFill>
                  <a:srgbClr val="000000"/>
                </a:solidFill>
              </a:rPr>
              <a:t>Münasib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sayıla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bilər</a:t>
            </a:r>
            <a:r>
              <a:rPr lang="en-US" altLang="en-US" sz="1600" dirty="0" smtClean="0">
                <a:solidFill>
                  <a:srgbClr val="000000"/>
                </a:solidFill>
              </a:rPr>
              <a:t>.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Məsələn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bax</a:t>
            </a:r>
            <a:r>
              <a:rPr lang="en-US" altLang="en-US" sz="1600" dirty="0" smtClean="0">
                <a:solidFill>
                  <a:srgbClr val="000000"/>
                </a:solidFill>
              </a:rPr>
              <a:t>: 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Fox, Campbell </a:t>
            </a:r>
            <a:r>
              <a:rPr lang="en-US" altLang="en-US" sz="1600" i="1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 Hartley BK-</a:t>
            </a:r>
            <a:r>
              <a:rPr lang="en-US" altLang="en-US" sz="1600" i="1" dirty="0" err="1" smtClean="0">
                <a:solidFill>
                  <a:srgbClr val="000000"/>
                </a:solidFill>
              </a:rPr>
              <a:t>ya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000000"/>
                </a:solidFill>
              </a:rPr>
              <a:t>qarşı</a:t>
            </a:r>
            <a:r>
              <a:rPr lang="en-US" altLang="en-US" sz="1600" dirty="0" smtClean="0">
                <a:solidFill>
                  <a:srgbClr val="000000"/>
                </a:solidFill>
              </a:rPr>
              <a:t> (1990),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Brogan BK-</a:t>
            </a:r>
            <a:r>
              <a:rPr lang="en-US" altLang="en-US" sz="1600" i="1" dirty="0" err="1" smtClean="0">
                <a:solidFill>
                  <a:srgbClr val="000000"/>
                </a:solidFill>
              </a:rPr>
              <a:t>ya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000000"/>
                </a:solidFill>
              </a:rPr>
              <a:t>qarşı</a:t>
            </a:r>
            <a:r>
              <a:rPr lang="en-US" altLang="en-US" sz="1600" dirty="0" smtClean="0">
                <a:solidFill>
                  <a:srgbClr val="000000"/>
                </a:solidFill>
              </a:rPr>
              <a:t> (1988).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Şimali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İrlandiyada</a:t>
            </a:r>
            <a:r>
              <a:rPr lang="az-Latn-AZ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smtClean="0">
                <a:solidFill>
                  <a:srgbClr val="438086"/>
                </a:solidFill>
              </a:rPr>
              <a:t>terror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əleyhinə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müvafiq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qanunvericiliyə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uyğun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olaraq</a:t>
            </a:r>
            <a:r>
              <a:rPr lang="en-US" altLang="en-US" sz="1500" dirty="0" smtClean="0">
                <a:solidFill>
                  <a:srgbClr val="438086"/>
                </a:solidFill>
              </a:rPr>
              <a:t>,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tutulma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təzminatın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ödəənilməsinə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dair</a:t>
            </a:r>
            <a:r>
              <a:rPr lang="az-Latn-AZ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heç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bir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qanunun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aliliyi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prinsipi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yox</a:t>
            </a:r>
            <a:r>
              <a:rPr lang="en-US" altLang="en-US" sz="1500" dirty="0" smtClean="0">
                <a:solidFill>
                  <a:srgbClr val="438086"/>
                </a:solidFill>
              </a:rPr>
              <a:t> </a:t>
            </a:r>
            <a:r>
              <a:rPr lang="en-US" altLang="en-US" sz="1500" dirty="0" err="1" smtClean="0">
                <a:solidFill>
                  <a:srgbClr val="438086"/>
                </a:solidFill>
              </a:rPr>
              <a:t>idi</a:t>
            </a:r>
            <a:r>
              <a:rPr lang="en-US" altLang="en-US" sz="1500" dirty="0" smtClean="0">
                <a:solidFill>
                  <a:srgbClr val="438086"/>
                </a:solidFill>
              </a:rPr>
              <a:t>.  </a:t>
            </a:r>
          </a:p>
          <a:p>
            <a:pPr>
              <a:lnSpc>
                <a:spcPct val="80000"/>
              </a:lnSpc>
            </a:pPr>
            <a:r>
              <a:rPr lang="en-US" altLang="en-US" sz="1600" dirty="0" err="1" smtClean="0">
                <a:solidFill>
                  <a:srgbClr val="000000"/>
                </a:solidFill>
              </a:rPr>
              <a:t>Həmçinin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Hood BK-</a:t>
            </a:r>
            <a:r>
              <a:rPr lang="en-US" altLang="en-US" sz="1600" i="1" dirty="0" err="1" smtClean="0">
                <a:solidFill>
                  <a:srgbClr val="000000"/>
                </a:solidFill>
              </a:rPr>
              <a:t>ya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000000"/>
                </a:solidFill>
              </a:rPr>
              <a:t>qarşı</a:t>
            </a:r>
            <a:r>
              <a:rPr lang="en-US" altLang="en-US" sz="1600" dirty="0" smtClean="0">
                <a:solidFill>
                  <a:srgbClr val="000000"/>
                </a:solidFill>
              </a:rPr>
              <a:t> (1999)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işinə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bax</a:t>
            </a:r>
            <a:r>
              <a:rPr lang="en-US" altLang="en-US" sz="16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600" dirty="0" err="1" smtClean="0">
                <a:solidFill>
                  <a:srgbClr val="438086"/>
                </a:solidFill>
              </a:rPr>
              <a:t>Ağır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həbsi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təsdiq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edilməsində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qeyri-müstəqil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hərbi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məmurun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rolu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təzminat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tələb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etmək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imkanı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mövcud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deyil</a:t>
            </a:r>
            <a:r>
              <a:rPr lang="en-US" altLang="en-US" sz="1600" dirty="0" smtClean="0">
                <a:solidFill>
                  <a:srgbClr val="438086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sz="1600" dirty="0" smtClean="0">
              <a:solidFill>
                <a:srgbClr val="438086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Nadir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hallarda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şikayətçilər</a:t>
            </a:r>
            <a:r>
              <a:rPr lang="en-US" altLang="en-US" sz="1600" dirty="0" smtClean="0">
                <a:solidFill>
                  <a:srgbClr val="000000"/>
                </a:solidFill>
              </a:rPr>
              <a:t> Mad. 41-ə ("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ədalətli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kompensasiya</a:t>
            </a:r>
            <a:r>
              <a:rPr lang="en-US" altLang="en-US" sz="1600" dirty="0" smtClean="0">
                <a:solidFill>
                  <a:srgbClr val="000000"/>
                </a:solidFill>
              </a:rPr>
              <a:t>")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əsasən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zərərlərlə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bağlı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iddia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irəli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sürmüşlər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3970B17C-C2B3-4A8C-83EB-0A1050B53D5C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smtClean="0">
                <a:solidFill>
                  <a:srgbClr val="424456"/>
                </a:solidFill>
              </a:rPr>
              <a:t>Digər müvafiq təminatlar?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Ümumilikdə CPT Hesabatlarını, İstanbul Protokolunu və 3-cü Maddə ilə müəyyən edilən təminatları xatırlayın...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7BDF2AC1-1A1B-4A3A-B087-B94EE1B2F45E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>
              <a:buSzPct val="100000"/>
            </a:pPr>
            <a:r>
              <a:rPr lang="en-US" altLang="en-US" sz="3500" smtClean="0">
                <a:solidFill>
                  <a:srgbClr val="424456"/>
                </a:solidFill>
              </a:rPr>
              <a:t>Sessiyanın Məqsədləri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r>
              <a:rPr lang="en-US" altLang="en-US" sz="3000" dirty="0" err="1" smtClean="0">
                <a:solidFill>
                  <a:srgbClr val="000000"/>
                </a:solidFill>
              </a:rPr>
              <a:t>Aşağıdakıların</a:t>
            </a:r>
            <a:r>
              <a:rPr lang="en-US" altLang="en-US" sz="3000" dirty="0" smtClean="0">
                <a:solidFill>
                  <a:srgbClr val="000000"/>
                </a:solidFill>
              </a:rPr>
              <a:t> </a:t>
            </a:r>
            <a:r>
              <a:rPr lang="az-Latn-AZ" altLang="en-US" sz="3000" dirty="0" smtClean="0">
                <a:solidFill>
                  <a:srgbClr val="000000"/>
                </a:solidFill>
              </a:rPr>
              <a:t>nəzərdən keçirilməsi</a:t>
            </a:r>
            <a:r>
              <a:rPr lang="en-US" altLang="en-US" sz="30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buClr>
                <a:srgbClr val="438086"/>
              </a:buClr>
            </a:pPr>
            <a:endParaRPr lang="en-US" altLang="en-US" sz="3000" dirty="0" smtClean="0">
              <a:solidFill>
                <a:srgbClr val="000000"/>
              </a:solidFill>
            </a:endParaRPr>
          </a:p>
          <a:p>
            <a:pPr lvl="1">
              <a:buClr>
                <a:srgbClr val="438086"/>
              </a:buClr>
            </a:pPr>
            <a:r>
              <a:rPr lang="en-US" altLang="en-US" dirty="0" err="1" smtClean="0">
                <a:solidFill>
                  <a:srgbClr val="438086"/>
                </a:solidFill>
              </a:rPr>
              <a:t>Əsassız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risklərini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minimuma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endirmək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prosessual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təminatlar</a:t>
            </a:r>
            <a:endParaRPr lang="en-US" altLang="en-US" dirty="0" smtClean="0">
              <a:solidFill>
                <a:srgbClr val="438086"/>
              </a:solidFill>
            </a:endParaRPr>
          </a:p>
          <a:p>
            <a:pPr lvl="1">
              <a:buClr>
                <a:srgbClr val="438086"/>
              </a:buClr>
            </a:pPr>
            <a:endParaRPr lang="en-US" altLang="en-US" dirty="0" smtClean="0">
              <a:solidFill>
                <a:srgbClr val="438086"/>
              </a:solidFill>
            </a:endParaRPr>
          </a:p>
          <a:p>
            <a:endParaRPr lang="en-US" altLang="en-US" sz="2600" dirty="0" smtClean="0">
              <a:solidFill>
                <a:srgbClr val="438086"/>
              </a:solidFill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B1636F62-6FD2-4D01-BEA8-DA4C5AD2452A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dirty="0" err="1" smtClean="0">
                <a:solidFill>
                  <a:srgbClr val="424456"/>
                </a:solidFill>
              </a:rPr>
              <a:t>Maddə</a:t>
            </a:r>
            <a:r>
              <a:rPr lang="en-US" altLang="en-US" dirty="0" smtClean="0">
                <a:solidFill>
                  <a:srgbClr val="424456"/>
                </a:solidFill>
              </a:rPr>
              <a:t> 5: </a:t>
            </a:r>
            <a:r>
              <a:rPr lang="en-US" altLang="en-US" dirty="0" err="1" smtClean="0">
                <a:solidFill>
                  <a:srgbClr val="424456"/>
                </a:solidFill>
              </a:rPr>
              <a:t>əsaslar</a:t>
            </a:r>
            <a:r>
              <a:rPr lang="az-Latn-AZ" altLang="en-US" dirty="0" smtClean="0">
                <a:solidFill>
                  <a:srgbClr val="424456"/>
                </a:solidFill>
              </a:rPr>
              <a:t>ı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rgbClr val="000000"/>
                </a:solidFill>
              </a:rPr>
              <a:t>Presedent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hüququ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baxımından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ən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mürəkkəb</a:t>
            </a:r>
            <a:r>
              <a:rPr lang="en-US" altLang="en-US" dirty="0" smtClean="0">
                <a:solidFill>
                  <a:srgbClr val="000000"/>
                </a:solidFill>
              </a:rPr>
              <a:t> AİH</a:t>
            </a:r>
            <a:r>
              <a:rPr lang="az-Latn-AZ" altLang="en-US" dirty="0" smtClean="0">
                <a:solidFill>
                  <a:srgbClr val="000000"/>
                </a:solidFill>
              </a:rPr>
              <a:t>K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maddələrindən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biridir</a:t>
            </a:r>
            <a:r>
              <a:rPr lang="en-US" alt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 </a:t>
            </a:r>
            <a:r>
              <a:rPr lang="en-US" altLang="en-US" dirty="0" err="1" smtClean="0">
                <a:solidFill>
                  <a:srgbClr val="000000"/>
                </a:solidFill>
              </a:rPr>
              <a:t>Maddənin</a:t>
            </a:r>
            <a:r>
              <a:rPr lang="az-Latn-AZ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məqsədi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</a:p>
          <a:p>
            <a:pPr lvl="1">
              <a:buClr>
                <a:srgbClr val="438086"/>
              </a:buClr>
            </a:pPr>
            <a:r>
              <a:rPr lang="en-US" altLang="en-US" dirty="0" err="1" smtClean="0">
                <a:solidFill>
                  <a:srgbClr val="438086"/>
                </a:solidFill>
              </a:rPr>
              <a:t>Azadlıqdan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məhrum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olunmuş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şəxslər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məqbul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şəraitin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yaradılması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ilə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əsassız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həbsdən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müdafiənin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təmin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edilməsi</a:t>
            </a:r>
            <a:r>
              <a:rPr lang="en-US" altLang="en-US" dirty="0" smtClean="0">
                <a:solidFill>
                  <a:srgbClr val="438086"/>
                </a:solidFill>
              </a:rPr>
              <a:t> (</a:t>
            </a:r>
            <a:r>
              <a:rPr lang="en-US" altLang="en-US" dirty="0" err="1" smtClean="0">
                <a:solidFill>
                  <a:srgbClr val="438086"/>
                </a:solidFill>
              </a:rPr>
              <a:t>bənd</a:t>
            </a:r>
            <a:r>
              <a:rPr lang="en-US" altLang="en-US" dirty="0" smtClean="0">
                <a:solidFill>
                  <a:srgbClr val="438086"/>
                </a:solidFill>
              </a:rPr>
              <a:t>.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438086"/>
                </a:solidFill>
              </a:rPr>
              <a:t>(1)(a) – (f)), </a:t>
            </a:r>
            <a:r>
              <a:rPr lang="en-US" altLang="en-US" dirty="0" err="1" smtClean="0">
                <a:solidFill>
                  <a:srgbClr val="438086"/>
                </a:solidFill>
              </a:rPr>
              <a:t>və</a:t>
            </a:r>
            <a:endParaRPr lang="en-US" altLang="en-US" dirty="0" smtClean="0">
              <a:solidFill>
                <a:srgbClr val="438086"/>
              </a:solidFill>
            </a:endParaRPr>
          </a:p>
          <a:p>
            <a:pPr lvl="1">
              <a:buClr>
                <a:srgbClr val="438086"/>
              </a:buClr>
            </a:pPr>
            <a:r>
              <a:rPr lang="en-US" altLang="en-US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olunmuş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şəxslər</a:t>
            </a:r>
            <a:r>
              <a:rPr lang="az-Latn-AZ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müəyyən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hüquqların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təsbit</a:t>
            </a:r>
            <a:r>
              <a:rPr lang="en-US" altLang="en-US" dirty="0" smtClean="0">
                <a:solidFill>
                  <a:srgbClr val="438086"/>
                </a:solidFill>
              </a:rPr>
              <a:t> </a:t>
            </a:r>
            <a:r>
              <a:rPr lang="en-US" altLang="en-US" dirty="0" err="1" smtClean="0">
                <a:solidFill>
                  <a:srgbClr val="438086"/>
                </a:solidFill>
              </a:rPr>
              <a:t>olunması</a:t>
            </a:r>
            <a:r>
              <a:rPr lang="en-US" altLang="en-US" dirty="0" smtClean="0">
                <a:solidFill>
                  <a:srgbClr val="438086"/>
                </a:solidFill>
              </a:rPr>
              <a:t> (“</a:t>
            </a:r>
            <a:r>
              <a:rPr lang="en-US" altLang="en-US" dirty="0" err="1" smtClean="0">
                <a:solidFill>
                  <a:srgbClr val="438086"/>
                </a:solidFill>
              </a:rPr>
              <a:t>təminatlar</a:t>
            </a:r>
            <a:r>
              <a:rPr lang="en-US" altLang="en-US" dirty="0" smtClean="0">
                <a:solidFill>
                  <a:srgbClr val="438086"/>
                </a:solidFill>
              </a:rPr>
              <a:t>”: </a:t>
            </a:r>
            <a:r>
              <a:rPr lang="en-US" altLang="en-US" dirty="0" err="1" smtClean="0">
                <a:solidFill>
                  <a:srgbClr val="438086"/>
                </a:solidFill>
              </a:rPr>
              <a:t>bənd</a:t>
            </a:r>
            <a:r>
              <a:rPr lang="en-US" altLang="en-US" dirty="0" smtClean="0">
                <a:solidFill>
                  <a:srgbClr val="438086"/>
                </a:solidFill>
              </a:rPr>
              <a:t>.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438086"/>
                </a:solidFill>
              </a:rPr>
              <a:t>(2) – (5)).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EC02F83C-4614-40B8-9ED4-362A6111EF39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14380"/>
          </a:xfrm>
        </p:spPr>
        <p:txBody>
          <a:bodyPr/>
          <a:lstStyle/>
          <a:p>
            <a:pPr>
              <a:buSzPct val="100000"/>
            </a:pPr>
            <a:r>
              <a:rPr lang="en-US" altLang="en-US" sz="3400" dirty="0" err="1" smtClean="0">
                <a:solidFill>
                  <a:srgbClr val="424456"/>
                </a:solidFill>
              </a:rPr>
              <a:t>Maddə</a:t>
            </a:r>
            <a:r>
              <a:rPr lang="en-US" altLang="en-US" sz="3400" dirty="0" smtClean="0">
                <a:solidFill>
                  <a:srgbClr val="424456"/>
                </a:solidFill>
              </a:rPr>
              <a:t> 5(3) (</a:t>
            </a:r>
            <a:r>
              <a:rPr lang="en-US" altLang="en-US" sz="3400" dirty="0" err="1" smtClean="0">
                <a:solidFill>
                  <a:srgbClr val="424456"/>
                </a:solidFill>
              </a:rPr>
              <a:t>və</a:t>
            </a:r>
            <a:r>
              <a:rPr lang="en-US" altLang="en-US" sz="3400" dirty="0" smtClean="0">
                <a:solidFill>
                  <a:srgbClr val="424456"/>
                </a:solidFill>
              </a:rPr>
              <a:t> 5(1)(c))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226"/>
          </a:xfrm>
        </p:spPr>
        <p:txBody>
          <a:bodyPr/>
          <a:lstStyle/>
          <a:p>
            <a:r>
              <a:rPr lang="az-Latn-AZ" sz="2000" dirty="0" smtClean="0"/>
              <a:t>5 (1) (c) </a:t>
            </a:r>
            <a:r>
              <a:rPr lang="en-GB" sz="2000" dirty="0" err="1" smtClean="0"/>
              <a:t>Heç</a:t>
            </a:r>
            <a:r>
              <a:rPr lang="en-GB" sz="2000" dirty="0" smtClean="0"/>
              <a:t> </a:t>
            </a:r>
            <a:r>
              <a:rPr lang="en-GB" sz="2000" dirty="0" err="1" smtClean="0"/>
              <a:t>kəs</a:t>
            </a:r>
            <a:r>
              <a:rPr lang="en-GB" sz="2000" dirty="0" smtClean="0"/>
              <a:t> </a:t>
            </a:r>
            <a:r>
              <a:rPr lang="en-GB" sz="2000" dirty="0" err="1" smtClean="0"/>
              <a:t>aşağıdakı</a:t>
            </a:r>
            <a:r>
              <a:rPr lang="en-GB" sz="2000" dirty="0" smtClean="0"/>
              <a:t> </a:t>
            </a:r>
            <a:r>
              <a:rPr lang="en-GB" sz="2000" dirty="0" err="1" smtClean="0"/>
              <a:t>hallardan</a:t>
            </a:r>
            <a:r>
              <a:rPr lang="en-GB" sz="2000" dirty="0" smtClean="0"/>
              <a:t> </a:t>
            </a:r>
            <a:r>
              <a:rPr lang="en-GB" sz="2000" dirty="0" err="1" smtClean="0"/>
              <a:t>və</a:t>
            </a:r>
            <a:r>
              <a:rPr lang="en-GB" sz="2000" dirty="0" smtClean="0"/>
              <a:t> </a:t>
            </a:r>
            <a:r>
              <a:rPr lang="en-GB" sz="2000" dirty="0" err="1" smtClean="0"/>
              <a:t>qanunla</a:t>
            </a:r>
            <a:r>
              <a:rPr lang="en-GB" sz="2000" dirty="0" smtClean="0"/>
              <a:t> </a:t>
            </a:r>
            <a:r>
              <a:rPr lang="en-GB" sz="2000" dirty="0" err="1" smtClean="0"/>
              <a:t>müəyyən</a:t>
            </a:r>
            <a:r>
              <a:rPr lang="en-GB" sz="2000" dirty="0" smtClean="0"/>
              <a:t> </a:t>
            </a:r>
            <a:r>
              <a:rPr lang="en-GB" sz="2000" dirty="0" err="1" smtClean="0"/>
              <a:t>olunmuş</a:t>
            </a:r>
            <a:r>
              <a:rPr lang="en-GB" sz="2000" dirty="0" smtClean="0"/>
              <a:t> </a:t>
            </a:r>
            <a:r>
              <a:rPr lang="en-GB" sz="2000" dirty="0" err="1" smtClean="0"/>
              <a:t>qaydadan</a:t>
            </a:r>
            <a:r>
              <a:rPr lang="en-GB" sz="2000" dirty="0" smtClean="0"/>
              <a:t> </a:t>
            </a:r>
            <a:r>
              <a:rPr lang="en-GB" sz="2000" dirty="0" err="1" smtClean="0"/>
              <a:t>başqa</a:t>
            </a:r>
            <a:r>
              <a:rPr lang="en-GB" sz="2000" dirty="0" smtClean="0"/>
              <a:t> </a:t>
            </a:r>
            <a:r>
              <a:rPr lang="en-GB" sz="2000" dirty="0" err="1" smtClean="0"/>
              <a:t>azadlıqdan</a:t>
            </a:r>
            <a:r>
              <a:rPr lang="en-GB" sz="2000" dirty="0" smtClean="0"/>
              <a:t> </a:t>
            </a:r>
            <a:r>
              <a:rPr lang="en-GB" sz="2000" dirty="0" err="1" smtClean="0"/>
              <a:t>məhrum</a:t>
            </a:r>
            <a:r>
              <a:rPr lang="en-GB" sz="2000" dirty="0" smtClean="0"/>
              <a:t> </a:t>
            </a:r>
            <a:r>
              <a:rPr lang="en-GB" sz="2000" dirty="0" err="1" smtClean="0"/>
              <a:t>edilə</a:t>
            </a:r>
            <a:r>
              <a:rPr lang="en-GB" sz="2000" dirty="0" smtClean="0"/>
              <a:t> </a:t>
            </a:r>
            <a:r>
              <a:rPr lang="en-GB" sz="2000" dirty="0" err="1" smtClean="0"/>
              <a:t>bilməz</a:t>
            </a:r>
            <a:r>
              <a:rPr lang="az-Latn-AZ" sz="2000" dirty="0" smtClean="0"/>
              <a:t> ...</a:t>
            </a:r>
            <a:r>
              <a:rPr lang="en-GB" sz="2000" dirty="0" smtClean="0"/>
              <a:t>:</a:t>
            </a:r>
            <a:r>
              <a:rPr lang="az-Latn-AZ" sz="2000" dirty="0" smtClean="0"/>
              <a:t> “</a:t>
            </a:r>
            <a:r>
              <a:rPr lang="en-GB" sz="2000" dirty="0" err="1" smtClean="0"/>
              <a:t>hüquq</a:t>
            </a:r>
            <a:r>
              <a:rPr lang="en-GB" sz="2000" dirty="0" smtClean="0"/>
              <a:t> </a:t>
            </a:r>
            <a:r>
              <a:rPr lang="en-GB" sz="2000" dirty="0" err="1" smtClean="0"/>
              <a:t>pozuntusunun</a:t>
            </a:r>
            <a:r>
              <a:rPr lang="en-GB" sz="2000" dirty="0" smtClean="0"/>
              <a:t> </a:t>
            </a:r>
            <a:r>
              <a:rPr lang="en-GB" sz="2000" dirty="0" err="1" smtClean="0"/>
              <a:t>törədilməsində</a:t>
            </a:r>
            <a:r>
              <a:rPr lang="en-GB" sz="2000" dirty="0" smtClean="0"/>
              <a:t> </a:t>
            </a:r>
            <a:r>
              <a:rPr lang="en-GB" sz="2000" dirty="0" err="1" smtClean="0"/>
              <a:t>əsaslı</a:t>
            </a:r>
            <a:r>
              <a:rPr lang="en-GB" sz="2000" dirty="0" smtClean="0"/>
              <a:t> </a:t>
            </a:r>
            <a:r>
              <a:rPr lang="en-GB" sz="2000" dirty="0" err="1" smtClean="0"/>
              <a:t>şübhə</a:t>
            </a:r>
            <a:r>
              <a:rPr lang="en-GB" sz="2000" dirty="0" smtClean="0"/>
              <a:t> </a:t>
            </a:r>
            <a:r>
              <a:rPr lang="en-GB" sz="2000" dirty="0" err="1" smtClean="0"/>
              <a:t>ilə</a:t>
            </a:r>
            <a:r>
              <a:rPr lang="en-GB" sz="2000" dirty="0" smtClean="0"/>
              <a:t> </a:t>
            </a:r>
            <a:r>
              <a:rPr lang="en-GB" sz="2000" dirty="0" err="1" smtClean="0"/>
              <a:t>bağlı</a:t>
            </a:r>
            <a:r>
              <a:rPr lang="en-GB" sz="2000" dirty="0" smtClean="0"/>
              <a:t> </a:t>
            </a:r>
            <a:r>
              <a:rPr lang="en-GB" sz="2000" dirty="0" err="1" smtClean="0"/>
              <a:t>şəxsin</a:t>
            </a:r>
            <a:r>
              <a:rPr lang="en-GB" sz="2000" dirty="0" smtClean="0"/>
              <a:t> </a:t>
            </a:r>
            <a:r>
              <a:rPr lang="en-GB" sz="2000" dirty="0" err="1" smtClean="0"/>
              <a:t>səlahiyyətli</a:t>
            </a:r>
            <a:r>
              <a:rPr lang="en-GB" sz="2000" dirty="0" smtClean="0"/>
              <a:t> </a:t>
            </a:r>
            <a:r>
              <a:rPr lang="en-GB" sz="2000" dirty="0" err="1" smtClean="0"/>
              <a:t>məhkəmə</a:t>
            </a:r>
            <a:r>
              <a:rPr lang="en-GB" sz="2000" dirty="0" smtClean="0"/>
              <a:t> </a:t>
            </a:r>
            <a:r>
              <a:rPr lang="en-GB" sz="2000" dirty="0" err="1" smtClean="0"/>
              <a:t>orqanı</a:t>
            </a:r>
            <a:r>
              <a:rPr lang="en-GB" sz="2000" dirty="0" smtClean="0"/>
              <a:t> </a:t>
            </a:r>
            <a:r>
              <a:rPr lang="en-GB" sz="2000" dirty="0" err="1" smtClean="0"/>
              <a:t>qarşısına</a:t>
            </a:r>
            <a:r>
              <a:rPr lang="en-GB" sz="2000" dirty="0" smtClean="0"/>
              <a:t> </a:t>
            </a:r>
            <a:r>
              <a:rPr lang="en-GB" sz="2000" dirty="0" err="1" smtClean="0"/>
              <a:t>gətirilməsi</a:t>
            </a:r>
            <a:r>
              <a:rPr lang="en-GB" sz="2000" dirty="0" smtClean="0"/>
              <a:t> </a:t>
            </a:r>
            <a:r>
              <a:rPr lang="en-GB" sz="2000" dirty="0" err="1" smtClean="0"/>
              <a:t>məqsədi</a:t>
            </a:r>
            <a:r>
              <a:rPr lang="en-GB" sz="2000" dirty="0" smtClean="0"/>
              <a:t> </a:t>
            </a:r>
            <a:r>
              <a:rPr lang="en-GB" sz="2000" dirty="0" err="1" smtClean="0"/>
              <a:t>ilə</a:t>
            </a:r>
            <a:r>
              <a:rPr lang="en-GB" sz="2000" dirty="0" smtClean="0"/>
              <a:t> </a:t>
            </a:r>
            <a:r>
              <a:rPr lang="en-GB" sz="2000" dirty="0" err="1" smtClean="0"/>
              <a:t>və</a:t>
            </a:r>
            <a:r>
              <a:rPr lang="en-GB" sz="2000" dirty="0" smtClean="0"/>
              <a:t> </a:t>
            </a:r>
            <a:r>
              <a:rPr lang="en-GB" sz="2000" dirty="0" err="1" smtClean="0"/>
              <a:t>ya</a:t>
            </a:r>
            <a:r>
              <a:rPr lang="en-GB" sz="2000" dirty="0" smtClean="0"/>
              <a:t> </a:t>
            </a:r>
            <a:r>
              <a:rPr lang="en-GB" sz="2000" dirty="0" err="1" smtClean="0"/>
              <a:t>onun</a:t>
            </a:r>
            <a:r>
              <a:rPr lang="en-GB" sz="2000" dirty="0" smtClean="0"/>
              <a:t> </a:t>
            </a:r>
            <a:r>
              <a:rPr lang="en-GB" sz="2000" dirty="0" err="1" smtClean="0"/>
              <a:t>tərəfindən</a:t>
            </a:r>
            <a:r>
              <a:rPr lang="en-GB" sz="2000" dirty="0" smtClean="0"/>
              <a:t> </a:t>
            </a:r>
            <a:r>
              <a:rPr lang="en-GB" sz="2000" dirty="0" err="1" smtClean="0"/>
              <a:t>törədilən</a:t>
            </a:r>
            <a:r>
              <a:rPr lang="en-GB" sz="2000" dirty="0" smtClean="0"/>
              <a:t> </a:t>
            </a:r>
            <a:r>
              <a:rPr lang="en-GB" sz="2000" dirty="0" err="1" smtClean="0"/>
              <a:t>hüquq</a:t>
            </a:r>
            <a:r>
              <a:rPr lang="en-GB" sz="2000" dirty="0" smtClean="0"/>
              <a:t> </a:t>
            </a:r>
            <a:r>
              <a:rPr lang="en-GB" sz="2000" dirty="0" err="1" smtClean="0"/>
              <a:t>pozuntusunun</a:t>
            </a:r>
            <a:r>
              <a:rPr lang="en-GB" sz="2000" dirty="0" smtClean="0"/>
              <a:t>, </a:t>
            </a:r>
            <a:r>
              <a:rPr lang="en-GB" sz="2000" dirty="0" err="1" smtClean="0"/>
              <a:t>yaxud</a:t>
            </a:r>
            <a:r>
              <a:rPr lang="en-GB" sz="2000" dirty="0" smtClean="0"/>
              <a:t> </a:t>
            </a:r>
            <a:r>
              <a:rPr lang="en-GB" sz="2000" dirty="0" err="1" smtClean="0"/>
              <a:t>pozuntunu</a:t>
            </a:r>
            <a:r>
              <a:rPr lang="en-GB" sz="2000" dirty="0" smtClean="0"/>
              <a:t> </a:t>
            </a:r>
            <a:r>
              <a:rPr lang="en-GB" sz="2000" dirty="0" err="1" smtClean="0"/>
              <a:t>törətdikdən</a:t>
            </a:r>
            <a:r>
              <a:rPr lang="en-GB" sz="2000" dirty="0" smtClean="0"/>
              <a:t> </a:t>
            </a:r>
            <a:r>
              <a:rPr lang="en-GB" sz="2000" dirty="0" err="1" smtClean="0"/>
              <a:t>sonra</a:t>
            </a:r>
            <a:r>
              <a:rPr lang="en-GB" sz="2000" dirty="0" smtClean="0"/>
              <a:t> </a:t>
            </a:r>
            <a:r>
              <a:rPr lang="en-GB" sz="2000" dirty="0" err="1" smtClean="0"/>
              <a:t>gizlənməsinin</a:t>
            </a:r>
            <a:r>
              <a:rPr lang="en-GB" sz="2000" dirty="0" smtClean="0"/>
              <a:t> </a:t>
            </a:r>
            <a:r>
              <a:rPr lang="en-GB" sz="2000" dirty="0" err="1" smtClean="0"/>
              <a:t>qarşısını</a:t>
            </a:r>
            <a:r>
              <a:rPr lang="en-GB" sz="2000" dirty="0" smtClean="0"/>
              <a:t> </a:t>
            </a:r>
            <a:r>
              <a:rPr lang="en-GB" sz="2000" dirty="0" err="1" smtClean="0"/>
              <a:t>almaq</a:t>
            </a:r>
            <a:r>
              <a:rPr lang="en-GB" sz="2000" dirty="0" smtClean="0"/>
              <a:t> </a:t>
            </a:r>
            <a:r>
              <a:rPr lang="en-GB" sz="2000" dirty="0" err="1" smtClean="0"/>
              <a:t>üçün</a:t>
            </a:r>
            <a:r>
              <a:rPr lang="en-GB" sz="2000" dirty="0" smtClean="0"/>
              <a:t> </a:t>
            </a:r>
            <a:r>
              <a:rPr lang="en-GB" sz="2000" dirty="0" err="1" smtClean="0"/>
              <a:t>kifayət</a:t>
            </a:r>
            <a:r>
              <a:rPr lang="en-GB" sz="2000" dirty="0" smtClean="0"/>
              <a:t> </a:t>
            </a:r>
            <a:r>
              <a:rPr lang="en-GB" sz="2000" dirty="0" err="1" smtClean="0"/>
              <a:t>qədər</a:t>
            </a:r>
            <a:r>
              <a:rPr lang="en-GB" sz="2000" dirty="0" smtClean="0"/>
              <a:t> </a:t>
            </a:r>
            <a:r>
              <a:rPr lang="en-GB" sz="2000" dirty="0" err="1" smtClean="0"/>
              <a:t>zəruri</a:t>
            </a:r>
            <a:r>
              <a:rPr lang="en-GB" sz="2000" dirty="0" smtClean="0"/>
              <a:t> </a:t>
            </a:r>
            <a:r>
              <a:rPr lang="en-GB" sz="2000" dirty="0" err="1" smtClean="0"/>
              <a:t>əsaslar</a:t>
            </a:r>
            <a:r>
              <a:rPr lang="en-GB" sz="2000" dirty="0" smtClean="0"/>
              <a:t> </a:t>
            </a:r>
            <a:r>
              <a:rPr lang="en-GB" sz="2000" dirty="0" err="1" smtClean="0"/>
              <a:t>olduğunun</a:t>
            </a:r>
            <a:r>
              <a:rPr lang="en-GB" sz="2000" dirty="0" smtClean="0"/>
              <a:t> </a:t>
            </a:r>
            <a:r>
              <a:rPr lang="en-GB" sz="2000" dirty="0" err="1" smtClean="0"/>
              <a:t>hesab</a:t>
            </a:r>
            <a:r>
              <a:rPr lang="en-GB" sz="2000" dirty="0" smtClean="0"/>
              <a:t> </a:t>
            </a:r>
            <a:r>
              <a:rPr lang="en-GB" sz="2000" dirty="0" err="1" smtClean="0"/>
              <a:t>edildiyi</a:t>
            </a:r>
            <a:r>
              <a:rPr lang="en-GB" sz="2000" dirty="0" smtClean="0"/>
              <a:t> </a:t>
            </a:r>
            <a:r>
              <a:rPr lang="en-GB" sz="2000" dirty="0" err="1" smtClean="0"/>
              <a:t>hallarda</a:t>
            </a:r>
            <a:r>
              <a:rPr lang="en-GB" sz="2000" dirty="0" smtClean="0"/>
              <a:t> </a:t>
            </a:r>
            <a:r>
              <a:rPr lang="en-GB" sz="2000" dirty="0" err="1" smtClean="0"/>
              <a:t>şəxsin</a:t>
            </a:r>
            <a:r>
              <a:rPr lang="en-GB" sz="2000" dirty="0" smtClean="0"/>
              <a:t> </a:t>
            </a:r>
            <a:r>
              <a:rPr lang="en-GB" sz="2000" dirty="0" err="1" smtClean="0"/>
              <a:t>qanuni</a:t>
            </a:r>
            <a:r>
              <a:rPr lang="en-GB" sz="2000" dirty="0" smtClean="0"/>
              <a:t> </a:t>
            </a:r>
            <a:r>
              <a:rPr lang="en-GB" sz="2000" dirty="0" err="1" smtClean="0"/>
              <a:t>tutulması</a:t>
            </a:r>
            <a:r>
              <a:rPr lang="en-GB" sz="2000" dirty="0" smtClean="0"/>
              <a:t> </a:t>
            </a:r>
            <a:r>
              <a:rPr lang="en-GB" sz="2000" dirty="0" err="1" smtClean="0"/>
              <a:t>və</a:t>
            </a:r>
            <a:r>
              <a:rPr lang="en-GB" sz="2000" dirty="0" smtClean="0"/>
              <a:t> </a:t>
            </a:r>
            <a:r>
              <a:rPr lang="en-GB" sz="2000" dirty="0" err="1" smtClean="0"/>
              <a:t>ya</a:t>
            </a:r>
            <a:r>
              <a:rPr lang="en-GB" sz="2000" dirty="0" smtClean="0"/>
              <a:t> </a:t>
            </a:r>
            <a:r>
              <a:rPr lang="en-GB" sz="2000" dirty="0" err="1" smtClean="0"/>
              <a:t>həbsə</a:t>
            </a:r>
            <a:r>
              <a:rPr lang="en-GB" sz="2000" dirty="0" smtClean="0"/>
              <a:t> </a:t>
            </a:r>
            <a:r>
              <a:rPr lang="en-GB" sz="2000" dirty="0" err="1" smtClean="0"/>
              <a:t>alınması</a:t>
            </a:r>
            <a:r>
              <a:rPr lang="az-Latn-AZ" sz="2000" dirty="0" smtClean="0"/>
              <a:t>”</a:t>
            </a:r>
            <a:r>
              <a:rPr lang="en-GB" sz="2000" dirty="0" smtClean="0"/>
              <a:t>;</a:t>
            </a:r>
            <a:endParaRPr lang="az-Latn-AZ" sz="2000" dirty="0" smtClean="0"/>
          </a:p>
          <a:p>
            <a:r>
              <a:rPr lang="az-Latn-AZ" sz="2000" dirty="0" smtClean="0"/>
              <a:t>5 (3) </a:t>
            </a:r>
            <a:r>
              <a:rPr lang="en-GB" sz="2000" dirty="0" smtClean="0"/>
              <a:t>Bu </a:t>
            </a:r>
            <a:r>
              <a:rPr lang="en-GB" sz="2000" dirty="0" err="1" smtClean="0"/>
              <a:t>maddənin</a:t>
            </a:r>
            <a:r>
              <a:rPr lang="en-GB" sz="2000" dirty="0" smtClean="0"/>
              <a:t> 1-ci </a:t>
            </a:r>
            <a:r>
              <a:rPr lang="en-GB" sz="2000" dirty="0" err="1" smtClean="0"/>
              <a:t>bəndinin</a:t>
            </a:r>
            <a:r>
              <a:rPr lang="en-GB" sz="2000" dirty="0" smtClean="0"/>
              <a:t> «c» </a:t>
            </a:r>
            <a:r>
              <a:rPr lang="en-GB" sz="2000" dirty="0" err="1" smtClean="0"/>
              <a:t>yarımbəndinə</a:t>
            </a:r>
            <a:r>
              <a:rPr lang="en-GB" sz="2000" dirty="0" smtClean="0"/>
              <a:t> </a:t>
            </a:r>
            <a:r>
              <a:rPr lang="en-GB" sz="2000" dirty="0" err="1" smtClean="0"/>
              <a:t>müvafiq</a:t>
            </a:r>
            <a:r>
              <a:rPr lang="en-GB" sz="2000" dirty="0" smtClean="0"/>
              <a:t> </a:t>
            </a:r>
            <a:r>
              <a:rPr lang="en-GB" sz="2000" dirty="0" err="1" smtClean="0"/>
              <a:t>olaraq</a:t>
            </a:r>
            <a:r>
              <a:rPr lang="en-GB" sz="2000" dirty="0" smtClean="0"/>
              <a:t> </a:t>
            </a:r>
            <a:r>
              <a:rPr lang="en-GB" sz="2000" dirty="0" err="1" smtClean="0"/>
              <a:t>tutulmuş</a:t>
            </a:r>
            <a:r>
              <a:rPr lang="en-GB" sz="2000" dirty="0" smtClean="0"/>
              <a:t> </a:t>
            </a:r>
            <a:r>
              <a:rPr lang="en-GB" sz="2000" dirty="0" err="1" smtClean="0"/>
              <a:t>və</a:t>
            </a:r>
            <a:r>
              <a:rPr lang="en-GB" sz="2000" dirty="0" smtClean="0"/>
              <a:t> </a:t>
            </a:r>
            <a:r>
              <a:rPr lang="en-GB" sz="2000" dirty="0" err="1" smtClean="0"/>
              <a:t>ya</a:t>
            </a:r>
            <a:r>
              <a:rPr lang="en-GB" sz="2000" dirty="0" smtClean="0"/>
              <a:t> </a:t>
            </a:r>
            <a:r>
              <a:rPr lang="en-GB" sz="2000" dirty="0" err="1" smtClean="0"/>
              <a:t>həbsə</a:t>
            </a:r>
            <a:r>
              <a:rPr lang="en-GB" sz="2000" dirty="0" smtClean="0"/>
              <a:t> </a:t>
            </a:r>
            <a:r>
              <a:rPr lang="en-GB" sz="2000" dirty="0" err="1" smtClean="0"/>
              <a:t>alınmış</a:t>
            </a:r>
            <a:r>
              <a:rPr lang="en-GB" sz="2000" dirty="0" smtClean="0"/>
              <a:t> </a:t>
            </a:r>
            <a:r>
              <a:rPr lang="en-GB" sz="2000" dirty="0" err="1" smtClean="0"/>
              <a:t>hər</a:t>
            </a:r>
            <a:r>
              <a:rPr lang="en-GB" sz="2000" dirty="0" smtClean="0"/>
              <a:t> </a:t>
            </a:r>
            <a:r>
              <a:rPr lang="en-GB" sz="2000" dirty="0" err="1" smtClean="0"/>
              <a:t>kəs</a:t>
            </a:r>
            <a:r>
              <a:rPr lang="en-GB" sz="2000" dirty="0" smtClean="0"/>
              <a:t> </a:t>
            </a:r>
            <a:r>
              <a:rPr lang="en-GB" sz="2000" dirty="0" err="1" smtClean="0"/>
              <a:t>dərhal</a:t>
            </a:r>
            <a:r>
              <a:rPr lang="en-GB" sz="2000" dirty="0" smtClean="0"/>
              <a:t> </a:t>
            </a:r>
            <a:r>
              <a:rPr lang="en-GB" sz="2000" dirty="0" err="1" smtClean="0"/>
              <a:t>hakimin</a:t>
            </a:r>
            <a:r>
              <a:rPr lang="en-GB" sz="2000" dirty="0" smtClean="0"/>
              <a:t> </a:t>
            </a:r>
            <a:r>
              <a:rPr lang="en-GB" sz="2000" dirty="0" err="1" smtClean="0"/>
              <a:t>və</a:t>
            </a:r>
            <a:r>
              <a:rPr lang="en-GB" sz="2000" dirty="0" smtClean="0"/>
              <a:t> </a:t>
            </a:r>
            <a:r>
              <a:rPr lang="en-GB" sz="2000" dirty="0" err="1" smtClean="0"/>
              <a:t>ya</a:t>
            </a:r>
            <a:r>
              <a:rPr lang="en-GB" sz="2000" dirty="0" smtClean="0"/>
              <a:t> </a:t>
            </a:r>
            <a:r>
              <a:rPr lang="en-GB" sz="2000" dirty="0" err="1" smtClean="0"/>
              <a:t>qanunla</a:t>
            </a:r>
            <a:r>
              <a:rPr lang="en-GB" sz="2000" dirty="0" smtClean="0"/>
              <a:t> </a:t>
            </a:r>
            <a:r>
              <a:rPr lang="en-GB" sz="2000" dirty="0" err="1" smtClean="0"/>
              <a:t>məhkəmə</a:t>
            </a:r>
            <a:r>
              <a:rPr lang="en-GB" sz="2000" dirty="0" smtClean="0"/>
              <a:t> </a:t>
            </a:r>
            <a:r>
              <a:rPr lang="en-GB" sz="2000" dirty="0" err="1" smtClean="0"/>
              <a:t>hakimiyyətini</a:t>
            </a:r>
            <a:r>
              <a:rPr lang="en-GB" sz="2000" dirty="0" smtClean="0"/>
              <a:t> </a:t>
            </a:r>
            <a:r>
              <a:rPr lang="en-GB" sz="2000" dirty="0" err="1" smtClean="0"/>
              <a:t>həyata</a:t>
            </a:r>
            <a:r>
              <a:rPr lang="en-GB" sz="2000" dirty="0" smtClean="0"/>
              <a:t> </a:t>
            </a:r>
            <a:r>
              <a:rPr lang="en-GB" sz="2000" dirty="0" err="1" smtClean="0"/>
              <a:t>keçirmək</a:t>
            </a:r>
            <a:r>
              <a:rPr lang="en-GB" sz="2000" dirty="0" smtClean="0"/>
              <a:t> </a:t>
            </a:r>
            <a:r>
              <a:rPr lang="en-GB" sz="2000" dirty="0" err="1" smtClean="0"/>
              <a:t>səlahiyyəti</a:t>
            </a:r>
            <a:r>
              <a:rPr lang="en-GB" sz="2000" dirty="0" smtClean="0"/>
              <a:t> </a:t>
            </a:r>
            <a:r>
              <a:rPr lang="en-GB" sz="2000" dirty="0" err="1" smtClean="0"/>
              <a:t>verilmiş</a:t>
            </a:r>
            <a:r>
              <a:rPr lang="en-GB" sz="2000" dirty="0" smtClean="0"/>
              <a:t> </a:t>
            </a:r>
            <a:r>
              <a:rPr lang="en-GB" sz="2000" dirty="0" err="1" smtClean="0"/>
              <a:t>digər</a:t>
            </a:r>
            <a:r>
              <a:rPr lang="en-GB" sz="2000" dirty="0" smtClean="0"/>
              <a:t> </a:t>
            </a:r>
            <a:r>
              <a:rPr lang="en-GB" sz="2000" dirty="0" err="1" smtClean="0"/>
              <a:t>vəzifəli</a:t>
            </a:r>
            <a:r>
              <a:rPr lang="en-GB" sz="2000" dirty="0" smtClean="0"/>
              <a:t> </a:t>
            </a:r>
            <a:r>
              <a:rPr lang="en-GB" sz="2000" dirty="0" err="1" smtClean="0"/>
              <a:t>şəxsin</a:t>
            </a:r>
            <a:r>
              <a:rPr lang="en-GB" sz="2000" dirty="0" smtClean="0"/>
              <a:t> </a:t>
            </a:r>
            <a:r>
              <a:rPr lang="en-GB" sz="2000" dirty="0" err="1" smtClean="0"/>
              <a:t>qarşısına</a:t>
            </a:r>
            <a:r>
              <a:rPr lang="en-GB" sz="2000" dirty="0" smtClean="0"/>
              <a:t> </a:t>
            </a:r>
            <a:r>
              <a:rPr lang="en-GB" sz="2000" dirty="0" err="1" smtClean="0"/>
              <a:t>gətirilir</a:t>
            </a:r>
            <a:r>
              <a:rPr lang="en-GB" sz="2000" dirty="0" smtClean="0"/>
              <a:t> </a:t>
            </a:r>
            <a:r>
              <a:rPr lang="en-GB" sz="2000" dirty="0" err="1" smtClean="0"/>
              <a:t>və</a:t>
            </a:r>
            <a:r>
              <a:rPr lang="en-GB" sz="2000" dirty="0" smtClean="0"/>
              <a:t> </a:t>
            </a:r>
            <a:r>
              <a:rPr lang="en-GB" sz="2000" dirty="0" err="1" smtClean="0"/>
              <a:t>ağlabatan</a:t>
            </a:r>
            <a:r>
              <a:rPr lang="en-GB" sz="2000" dirty="0" smtClean="0"/>
              <a:t> </a:t>
            </a:r>
            <a:r>
              <a:rPr lang="en-GB" sz="2000" dirty="0" err="1" smtClean="0"/>
              <a:t>müddət</a:t>
            </a:r>
            <a:r>
              <a:rPr lang="en-GB" sz="2000" dirty="0" smtClean="0"/>
              <a:t> </a:t>
            </a:r>
            <a:r>
              <a:rPr lang="en-GB" sz="2000" dirty="0" err="1" smtClean="0"/>
              <a:t>ərzində</a:t>
            </a:r>
            <a:r>
              <a:rPr lang="en-GB" sz="2000" dirty="0" smtClean="0"/>
              <a:t> </a:t>
            </a:r>
            <a:r>
              <a:rPr lang="en-GB" sz="2000" dirty="0" err="1" smtClean="0"/>
              <a:t>məhkəmə</a:t>
            </a:r>
            <a:r>
              <a:rPr lang="en-GB" sz="2000" dirty="0" smtClean="0"/>
              <a:t> </a:t>
            </a:r>
            <a:r>
              <a:rPr lang="en-GB" sz="2000" dirty="0" err="1" smtClean="0"/>
              <a:t>araşdırması</a:t>
            </a:r>
            <a:r>
              <a:rPr lang="en-GB" sz="2000" dirty="0" smtClean="0"/>
              <a:t> </a:t>
            </a:r>
            <a:r>
              <a:rPr lang="en-GB" sz="2000" dirty="0" err="1" smtClean="0"/>
              <a:t>və</a:t>
            </a:r>
            <a:r>
              <a:rPr lang="en-GB" sz="2000" dirty="0" smtClean="0"/>
              <a:t> </a:t>
            </a:r>
            <a:r>
              <a:rPr lang="en-GB" sz="2000" dirty="0" err="1" smtClean="0"/>
              <a:t>ya</a:t>
            </a:r>
            <a:r>
              <a:rPr lang="en-GB" sz="2000" dirty="0" smtClean="0"/>
              <a:t> </a:t>
            </a:r>
            <a:r>
              <a:rPr lang="en-GB" sz="2000" dirty="0" err="1" smtClean="0"/>
              <a:t>məhkəməyə</a:t>
            </a:r>
            <a:r>
              <a:rPr lang="en-GB" sz="2000" dirty="0" smtClean="0"/>
              <a:t> </a:t>
            </a:r>
            <a:r>
              <a:rPr lang="en-GB" sz="2000" dirty="0" err="1" smtClean="0"/>
              <a:t>qədər</a:t>
            </a:r>
            <a:r>
              <a:rPr lang="en-GB" sz="2000" dirty="0" smtClean="0"/>
              <a:t> </a:t>
            </a:r>
            <a:r>
              <a:rPr lang="en-GB" sz="2000" dirty="0" err="1" smtClean="0"/>
              <a:t>azad</a:t>
            </a:r>
            <a:r>
              <a:rPr lang="en-GB" sz="2000" dirty="0" smtClean="0"/>
              <a:t> </a:t>
            </a:r>
            <a:r>
              <a:rPr lang="en-GB" sz="2000" dirty="0" err="1" smtClean="0"/>
              <a:t>edilmək</a:t>
            </a:r>
            <a:r>
              <a:rPr lang="en-GB" sz="2000" dirty="0" smtClean="0"/>
              <a:t> </a:t>
            </a:r>
            <a:r>
              <a:rPr lang="en-GB" sz="2000" dirty="0" err="1" smtClean="0"/>
              <a:t>hüququna</a:t>
            </a:r>
            <a:r>
              <a:rPr lang="en-GB" sz="2000" dirty="0" smtClean="0"/>
              <a:t> </a:t>
            </a:r>
            <a:r>
              <a:rPr lang="en-GB" sz="2000" dirty="0" err="1" smtClean="0"/>
              <a:t>malikdir</a:t>
            </a:r>
            <a:r>
              <a:rPr lang="en-GB" sz="2000" dirty="0" smtClean="0"/>
              <a:t>. Azad </a:t>
            </a:r>
            <a:r>
              <a:rPr lang="en-GB" sz="2000" dirty="0" err="1" smtClean="0"/>
              <a:t>edilmək</a:t>
            </a:r>
            <a:r>
              <a:rPr lang="en-GB" sz="2000" dirty="0" smtClean="0"/>
              <a:t> </a:t>
            </a:r>
            <a:r>
              <a:rPr lang="en-GB" sz="2000" dirty="0" err="1" smtClean="0"/>
              <a:t>məhkəməyə</a:t>
            </a:r>
            <a:r>
              <a:rPr lang="en-GB" sz="2000" dirty="0" smtClean="0"/>
              <a:t> </a:t>
            </a:r>
            <a:r>
              <a:rPr lang="en-GB" sz="2000" dirty="0" err="1" smtClean="0"/>
              <a:t>gəlmə</a:t>
            </a:r>
            <a:r>
              <a:rPr lang="en-GB" sz="2000" dirty="0" smtClean="0"/>
              <a:t> </a:t>
            </a:r>
            <a:r>
              <a:rPr lang="en-GB" sz="2000" dirty="0" err="1" smtClean="0"/>
              <a:t>təminatlarının</a:t>
            </a:r>
            <a:r>
              <a:rPr lang="en-GB" sz="2000" dirty="0" smtClean="0"/>
              <a:t> </a:t>
            </a:r>
            <a:r>
              <a:rPr lang="en-GB" sz="2000" dirty="0" err="1" smtClean="0"/>
              <a:t>təqdim</a:t>
            </a:r>
            <a:r>
              <a:rPr lang="en-GB" sz="2000" dirty="0" smtClean="0"/>
              <a:t> </a:t>
            </a:r>
            <a:r>
              <a:rPr lang="en-GB" sz="2000" dirty="0" err="1" smtClean="0"/>
              <a:t>edilməsi</a:t>
            </a:r>
            <a:r>
              <a:rPr lang="en-GB" sz="2000" dirty="0" smtClean="0"/>
              <a:t> </a:t>
            </a:r>
            <a:r>
              <a:rPr lang="en-GB" sz="2000" dirty="0" err="1" smtClean="0"/>
              <a:t>ilə</a:t>
            </a:r>
            <a:r>
              <a:rPr lang="en-GB" sz="2000" dirty="0" smtClean="0"/>
              <a:t> </a:t>
            </a:r>
            <a:r>
              <a:rPr lang="en-GB" sz="2000" dirty="0" err="1" smtClean="0"/>
              <a:t>şərtləndirilə</a:t>
            </a:r>
            <a:r>
              <a:rPr lang="en-GB" sz="2000" dirty="0" smtClean="0"/>
              <a:t> </a:t>
            </a:r>
            <a:r>
              <a:rPr lang="en-GB" sz="2000" dirty="0" err="1" smtClean="0"/>
              <a:t>bilər</a:t>
            </a:r>
            <a:r>
              <a:rPr lang="en-GB" sz="2000" dirty="0" smtClean="0"/>
              <a:t>.</a:t>
            </a:r>
            <a:endParaRPr lang="en-GB" altLang="en-US" sz="20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B8DF697E-E6F6-4D29-AC23-E38D1D5C57BC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dirty="0" err="1" smtClean="0">
                <a:solidFill>
                  <a:srgbClr val="424456"/>
                </a:solidFill>
              </a:rPr>
              <a:t>Məhkəmə</a:t>
            </a:r>
            <a:r>
              <a:rPr lang="az-Latn-AZ" altLang="en-US" dirty="0" smtClean="0">
                <a:solidFill>
                  <a:srgbClr val="424456"/>
                </a:solidFill>
              </a:rPr>
              <a:t>yədək h</a:t>
            </a:r>
            <a:r>
              <a:rPr lang="en-US" altLang="en-US" dirty="0" err="1" smtClean="0">
                <a:solidFill>
                  <a:srgbClr val="424456"/>
                </a:solidFill>
              </a:rPr>
              <a:t>əbs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dirty="0" err="1" smtClean="0">
                <a:solidFill>
                  <a:srgbClr val="000000"/>
                </a:solidFill>
              </a:rPr>
              <a:t>Maddə</a:t>
            </a:r>
            <a:r>
              <a:rPr lang="en-US" altLang="en-US" sz="2200" dirty="0" smtClean="0">
                <a:solidFill>
                  <a:srgbClr val="000000"/>
                </a:solidFill>
              </a:rPr>
              <a:t> 5(1)(c) </a:t>
            </a:r>
            <a:r>
              <a:rPr lang="en-US" altLang="en-US" sz="2200" dirty="0" err="1" smtClean="0">
                <a:solidFill>
                  <a:srgbClr val="000000"/>
                </a:solidFill>
              </a:rPr>
              <a:t>aşağıdakı</a:t>
            </a:r>
            <a:r>
              <a:rPr lang="en-US" altLang="en-US" sz="2200" dirty="0" smtClean="0">
                <a:solidFill>
                  <a:srgbClr val="000000"/>
                </a:solidFill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</a:rPr>
              <a:t>təminatları</a:t>
            </a:r>
            <a:r>
              <a:rPr lang="en-US" altLang="en-US" sz="2200" dirty="0" smtClean="0">
                <a:solidFill>
                  <a:srgbClr val="000000"/>
                </a:solidFill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</a:rPr>
              <a:t>ehtiva</a:t>
            </a:r>
            <a:r>
              <a:rPr lang="en-US" altLang="en-US" sz="2200" dirty="0" smtClean="0">
                <a:solidFill>
                  <a:srgbClr val="000000"/>
                </a:solidFill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</a:rPr>
              <a:t>edir</a:t>
            </a:r>
            <a:r>
              <a:rPr lang="en-US" altLang="en-US" sz="22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200" dirty="0" err="1" smtClean="0">
                <a:solidFill>
                  <a:srgbClr val="438086"/>
                </a:solidFill>
              </a:rPr>
              <a:t>Tutulma</a:t>
            </a:r>
            <a:r>
              <a:rPr lang="en-US" altLang="en-US" sz="2200" dirty="0" smtClean="0">
                <a:solidFill>
                  <a:srgbClr val="438086"/>
                </a:solidFill>
              </a:rPr>
              <a:t> / h</a:t>
            </a:r>
            <a:r>
              <a:rPr lang="az-Latn-AZ" altLang="en-US" sz="2200" dirty="0" smtClean="0">
                <a:solidFill>
                  <a:srgbClr val="438086"/>
                </a:solidFill>
              </a:rPr>
              <a:t>əbs </a:t>
            </a:r>
            <a:r>
              <a:rPr lang="en-US" altLang="en-US" sz="2200" dirty="0" smtClean="0">
                <a:solidFill>
                  <a:srgbClr val="438086"/>
                </a:solidFill>
              </a:rPr>
              <a:t> "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qanuni</a:t>
            </a:r>
            <a:r>
              <a:rPr lang="en-US" altLang="en-US" sz="2200" dirty="0" smtClean="0">
                <a:solidFill>
                  <a:srgbClr val="438086"/>
                </a:solidFill>
              </a:rPr>
              <a:t>"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olmalıdır</a:t>
            </a:r>
            <a:r>
              <a:rPr lang="en-US" altLang="en-US" sz="2200" dirty="0" smtClean="0">
                <a:solidFill>
                  <a:srgbClr val="438086"/>
                </a:solidFill>
              </a:rPr>
              <a:t>;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2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olunmuş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şəxsi</a:t>
            </a:r>
            <a:r>
              <a:rPr lang="en-US" altLang="en-US" sz="2200" dirty="0" smtClean="0">
                <a:solidFill>
                  <a:srgbClr val="438086"/>
                </a:solidFill>
              </a:rPr>
              <a:t> "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səlahiyyətli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orqanı"nın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qarşısına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çıxarmaq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məqsədilə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həyata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keçirilməlidir</a:t>
            </a:r>
            <a:endParaRPr lang="en-US" altLang="en-US" sz="2200" dirty="0" smtClean="0">
              <a:solidFill>
                <a:srgbClr val="438086"/>
              </a:solidFill>
            </a:endParaRP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2200" dirty="0" err="1" smtClean="0">
                <a:solidFill>
                  <a:srgbClr val="53548A"/>
                </a:solidFill>
              </a:rPr>
              <a:t>maddə</a:t>
            </a:r>
            <a:r>
              <a:rPr lang="en-US" altLang="en-US" sz="2200" dirty="0" smtClean="0">
                <a:solidFill>
                  <a:srgbClr val="53548A"/>
                </a:solidFill>
              </a:rPr>
              <a:t> 5(3)-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də</a:t>
            </a:r>
            <a:r>
              <a:rPr lang="en-US" altLang="en-US" sz="2200" dirty="0" smtClean="0">
                <a:solidFill>
                  <a:srgbClr val="53548A"/>
                </a:solidFill>
              </a:rPr>
              <a:t> "hakim"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ilə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eyni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mənanı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ehtiva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edir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və</a:t>
            </a:r>
            <a:r>
              <a:rPr lang="en-US" altLang="en-US" sz="2200" dirty="0" smtClean="0">
                <a:solidFill>
                  <a:srgbClr val="53548A"/>
                </a:solidFill>
              </a:rPr>
              <a:t> s.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i="1" dirty="0" err="1" smtClean="0">
                <a:solidFill>
                  <a:srgbClr val="53548A"/>
                </a:solidFill>
              </a:rPr>
              <a:t>Schiesser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İsveçrəyə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i="1" dirty="0" smtClean="0">
                <a:solidFill>
                  <a:srgbClr val="53548A"/>
                </a:solidFill>
              </a:rPr>
              <a:t> (1979)</a:t>
            </a:r>
            <a:r>
              <a:rPr lang="en-US" altLang="en-US" dirty="0" smtClean="0">
                <a:solidFill>
                  <a:srgbClr val="53548A"/>
                </a:solidFill>
              </a:rPr>
              <a:t> ;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2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olunmuş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şəxsin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cinayəti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törətdiyinə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dair</a:t>
            </a:r>
            <a:r>
              <a:rPr lang="en-US" altLang="en-US" sz="2200" dirty="0" smtClean="0">
                <a:solidFill>
                  <a:srgbClr val="438086"/>
                </a:solidFill>
              </a:rPr>
              <a:t> "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əsaslı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şübhə</a:t>
            </a:r>
            <a:r>
              <a:rPr lang="en-US" altLang="en-US" sz="2200" dirty="0" smtClean="0">
                <a:solidFill>
                  <a:srgbClr val="438086"/>
                </a:solidFill>
              </a:rPr>
              <a:t>"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mövcud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  <a:r>
              <a:rPr lang="en-US" altLang="en-US" sz="2200" dirty="0" err="1" smtClean="0">
                <a:solidFill>
                  <a:srgbClr val="438086"/>
                </a:solidFill>
              </a:rPr>
              <a:t>olmalıdır</a:t>
            </a:r>
            <a:r>
              <a:rPr lang="en-US" altLang="en-US" sz="2200" dirty="0" smtClean="0">
                <a:solidFill>
                  <a:srgbClr val="438086"/>
                </a:solidFill>
              </a:rPr>
              <a:t> 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2200" dirty="0" smtClean="0">
                <a:solidFill>
                  <a:srgbClr val="53548A"/>
                </a:solidFill>
              </a:rPr>
              <a:t>"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Cinayət</a:t>
            </a:r>
            <a:r>
              <a:rPr lang="en-US" altLang="en-US" sz="2200" dirty="0" smtClean="0">
                <a:solidFill>
                  <a:srgbClr val="53548A"/>
                </a:solidFill>
              </a:rPr>
              <a:t>" 6-cı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Maddədə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əks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olunan</a:t>
            </a:r>
            <a:r>
              <a:rPr lang="en-US" altLang="en-US" sz="2200" dirty="0" smtClean="0">
                <a:solidFill>
                  <a:srgbClr val="53548A"/>
                </a:solidFill>
              </a:rPr>
              <a:t> "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cinayət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əməli</a:t>
            </a:r>
            <a:r>
              <a:rPr lang="en-US" altLang="en-US" sz="2200" dirty="0" smtClean="0">
                <a:solidFill>
                  <a:srgbClr val="53548A"/>
                </a:solidFill>
              </a:rPr>
              <a:t>"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ilə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eyni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mənanı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daşıyır</a:t>
            </a:r>
            <a:r>
              <a:rPr lang="en-US" altLang="en-US" sz="2200" dirty="0" smtClean="0">
                <a:solidFill>
                  <a:srgbClr val="53548A"/>
                </a:solidFill>
              </a:rPr>
              <a:t>.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dirty="0" err="1" smtClean="0">
                <a:solidFill>
                  <a:srgbClr val="53548A"/>
                </a:solidFill>
              </a:rPr>
              <a:t>başqa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sözlə</a:t>
            </a:r>
            <a:r>
              <a:rPr lang="en-US" altLang="en-US" dirty="0" smtClean="0">
                <a:solidFill>
                  <a:srgbClr val="53548A"/>
                </a:solidFill>
              </a:rPr>
              <a:t>, </a:t>
            </a:r>
            <a:r>
              <a:rPr lang="en-US" altLang="en-US" dirty="0" err="1" smtClean="0">
                <a:solidFill>
                  <a:srgbClr val="53548A"/>
                </a:solidFill>
              </a:rPr>
              <a:t>avtonom</a:t>
            </a:r>
            <a:r>
              <a:rPr lang="en-US" altLang="en-US" dirty="0" smtClean="0">
                <a:solidFill>
                  <a:srgbClr val="53548A"/>
                </a:solidFill>
              </a:rPr>
              <a:t>: </a:t>
            </a:r>
            <a:r>
              <a:rPr lang="en-US" altLang="en-US" dirty="0" err="1" smtClean="0">
                <a:solidFill>
                  <a:srgbClr val="53548A"/>
                </a:solidFill>
              </a:rPr>
              <a:t>məhkəmə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icraatlarının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mahiyyəti</a:t>
            </a:r>
            <a:r>
              <a:rPr lang="en-US" altLang="en-US" dirty="0" smtClean="0">
                <a:solidFill>
                  <a:srgbClr val="53548A"/>
                </a:solidFill>
              </a:rPr>
              <a:t>/</a:t>
            </a:r>
            <a:r>
              <a:rPr lang="en-US" altLang="en-US" dirty="0" err="1" smtClean="0">
                <a:solidFill>
                  <a:srgbClr val="53548A"/>
                </a:solidFill>
              </a:rPr>
              <a:t>cərimənin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ağırlığı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daxili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təsnifatdan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daha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əhəmiyyətlidir</a:t>
            </a:r>
            <a:r>
              <a:rPr lang="en-US" altLang="en-US" dirty="0" smtClean="0">
                <a:solidFill>
                  <a:srgbClr val="53548A"/>
                </a:solidFill>
              </a:rPr>
              <a:t>. </a:t>
            </a:r>
          </a:p>
          <a:p>
            <a:pPr lvl="4">
              <a:lnSpc>
                <a:spcPct val="80000"/>
              </a:lnSpc>
            </a:pPr>
            <a:r>
              <a:rPr lang="en-US" altLang="en-US" sz="2200" i="1" dirty="0" smtClean="0"/>
              <a:t>Hood BK-</a:t>
            </a:r>
            <a:r>
              <a:rPr lang="en-US" altLang="en-US" sz="2200" i="1" dirty="0" err="1" smtClean="0"/>
              <a:t>ya</a:t>
            </a:r>
            <a:r>
              <a:rPr lang="en-US" altLang="en-US" sz="2200" i="1" dirty="0" smtClean="0"/>
              <a:t> </a:t>
            </a:r>
            <a:r>
              <a:rPr lang="en-US" altLang="en-US" sz="2200" i="1" dirty="0" err="1" smtClean="0"/>
              <a:t>qarşı</a:t>
            </a:r>
            <a:r>
              <a:rPr lang="en-US" altLang="en-US" sz="2200" dirty="0" smtClean="0"/>
              <a:t> (1999)</a:t>
            </a:r>
          </a:p>
          <a:p>
            <a:pPr lvl="4">
              <a:lnSpc>
                <a:spcPct val="80000"/>
              </a:lnSpc>
            </a:pPr>
            <a:endParaRPr lang="en-US" altLang="en-US" sz="1100" dirty="0" smtClean="0"/>
          </a:p>
          <a:p>
            <a:pPr lvl="1">
              <a:lnSpc>
                <a:spcPct val="80000"/>
              </a:lnSpc>
              <a:buClr>
                <a:srgbClr val="438086"/>
              </a:buClr>
            </a:pPr>
            <a:endParaRPr lang="en-US" altLang="en-US" sz="1100" dirty="0" smtClean="0">
              <a:solidFill>
                <a:srgbClr val="A04DA3"/>
              </a:solidFill>
            </a:endParaRP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endParaRPr lang="en-US" altLang="en-US" sz="1100" dirty="0" smtClean="0">
              <a:solidFill>
                <a:srgbClr val="A04DA3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4133A6F4-F112-4981-87B6-88B72A6D72F9}" type="slidenum">
              <a:rPr lang="en-US" altLang="en-US" smtClean="0">
                <a:solidFill>
                  <a:srgbClr val="FFFFFF"/>
                </a:solidFill>
              </a:rPr>
              <a:pPr eaLnBrk="0" hangingPunct="0">
                <a:buSzPct val="100000"/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smtClean="0">
                <a:solidFill>
                  <a:srgbClr val="424456"/>
                </a:solidFill>
              </a:rPr>
              <a:t>Məhkəmə</a:t>
            </a:r>
            <a:r>
              <a:rPr lang="az-Latn-AZ" altLang="en-US" smtClean="0">
                <a:solidFill>
                  <a:srgbClr val="424456"/>
                </a:solidFill>
              </a:rPr>
              <a:t>yədək h</a:t>
            </a:r>
            <a:r>
              <a:rPr lang="en-US" altLang="en-US" smtClean="0">
                <a:solidFill>
                  <a:srgbClr val="424456"/>
                </a:solidFill>
              </a:rPr>
              <a:t>əbs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2200" dirty="0" err="1" smtClean="0">
                <a:solidFill>
                  <a:srgbClr val="53548A"/>
                </a:solidFill>
              </a:rPr>
              <a:t>Cinayət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əməlinin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törədilməsinə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dair</a:t>
            </a:r>
            <a:r>
              <a:rPr lang="en-US" altLang="en-US" sz="2200" dirty="0" smtClean="0">
                <a:solidFill>
                  <a:srgbClr val="53548A"/>
                </a:solidFill>
              </a:rPr>
              <a:t> "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əsaslı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şübhə</a:t>
            </a:r>
            <a:r>
              <a:rPr lang="en-US" altLang="en-US" sz="2200" dirty="0" smtClean="0">
                <a:solidFill>
                  <a:srgbClr val="53548A"/>
                </a:solidFill>
              </a:rPr>
              <a:t>" "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qərəzsiz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az-Latn-AZ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müşahidəçini</a:t>
            </a:r>
            <a:r>
              <a:rPr lang="en-US" altLang="en-US" sz="2200" dirty="0" smtClean="0">
                <a:solidFill>
                  <a:srgbClr val="53548A"/>
                </a:solidFill>
              </a:rPr>
              <a:t>"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razı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salmaq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üçün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yetərli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məlumat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tələb</a:t>
            </a:r>
            <a:r>
              <a:rPr lang="en-US" altLang="en-US" sz="2200" dirty="0" smtClean="0">
                <a:solidFill>
                  <a:srgbClr val="53548A"/>
                </a:solidFill>
              </a:rPr>
              <a:t> </a:t>
            </a:r>
            <a:r>
              <a:rPr lang="en-US" altLang="en-US" sz="2200" dirty="0" err="1" smtClean="0">
                <a:solidFill>
                  <a:srgbClr val="53548A"/>
                </a:solidFill>
              </a:rPr>
              <a:t>edir</a:t>
            </a:r>
            <a:r>
              <a:rPr lang="en-US" altLang="en-US" sz="2200" dirty="0" smtClean="0">
                <a:solidFill>
                  <a:srgbClr val="53548A"/>
                </a:solidFill>
              </a:rPr>
              <a:t>.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i="1" dirty="0" err="1" smtClean="0">
                <a:solidFill>
                  <a:srgbClr val="53548A"/>
                </a:solidFill>
              </a:rPr>
              <a:t>Erdagoz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Türkiyəyə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dirty="0" smtClean="0">
                <a:solidFill>
                  <a:srgbClr val="53548A"/>
                </a:solidFill>
              </a:rPr>
              <a:t>(1997)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dirty="0" err="1" smtClean="0">
                <a:solidFill>
                  <a:srgbClr val="53548A"/>
                </a:solidFill>
              </a:rPr>
              <a:t>Lakin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qeyd</a:t>
            </a:r>
            <a:r>
              <a:rPr lang="en-US" altLang="en-US" dirty="0" smtClean="0">
                <a:solidFill>
                  <a:srgbClr val="53548A"/>
                </a:solidFill>
              </a:rPr>
              <a:t> </a:t>
            </a:r>
            <a:r>
              <a:rPr lang="en-US" altLang="en-US" dirty="0" err="1" smtClean="0">
                <a:solidFill>
                  <a:srgbClr val="53548A"/>
                </a:solidFill>
              </a:rPr>
              <a:t>edilməlidir</a:t>
            </a:r>
            <a:r>
              <a:rPr lang="en-US" altLang="en-US" dirty="0" smtClean="0">
                <a:solidFill>
                  <a:srgbClr val="53548A"/>
                </a:solidFill>
              </a:rPr>
              <a:t>:  </a:t>
            </a:r>
            <a:r>
              <a:rPr lang="en-US" altLang="en-US" i="1" dirty="0" smtClean="0">
                <a:solidFill>
                  <a:srgbClr val="53548A"/>
                </a:solidFill>
              </a:rPr>
              <a:t>Fox, Campbell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və</a:t>
            </a:r>
            <a:r>
              <a:rPr lang="en-US" altLang="en-US" i="1" dirty="0" smtClean="0">
                <a:solidFill>
                  <a:srgbClr val="53548A"/>
                </a:solidFill>
              </a:rPr>
              <a:t> Hartley BK-</a:t>
            </a:r>
            <a:r>
              <a:rPr lang="en-US" altLang="en-US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dirty="0" smtClean="0">
                <a:solidFill>
                  <a:srgbClr val="53548A"/>
                </a:solidFill>
              </a:rPr>
              <a:t> (1990)</a:t>
            </a:r>
          </a:p>
          <a:p>
            <a:pPr lvl="4">
              <a:lnSpc>
                <a:spcPct val="80000"/>
              </a:lnSpc>
            </a:pPr>
            <a:r>
              <a:rPr lang="en-US" altLang="en-US" sz="2200" dirty="0" err="1" smtClean="0"/>
              <a:t>Terrorizm</a:t>
            </a:r>
            <a:r>
              <a:rPr lang="en-US" altLang="en-US" sz="2200" dirty="0" smtClean="0"/>
              <a:t> - "</a:t>
            </a:r>
            <a:r>
              <a:rPr lang="en-US" altLang="en-US" sz="2200" dirty="0" err="1" smtClean="0"/>
              <a:t>əsaslı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şübhənin</a:t>
            </a:r>
            <a:r>
              <a:rPr lang="en-US" altLang="en-US" sz="2200" dirty="0" smtClean="0"/>
              <a:t>" (</a:t>
            </a:r>
            <a:r>
              <a:rPr lang="en-US" altLang="en-US" sz="2200" dirty="0" err="1" smtClean="0"/>
              <a:t>məsələn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subyektiv</a:t>
            </a:r>
            <a:r>
              <a:rPr lang="en-US" altLang="en-US" sz="2200" dirty="0" smtClean="0"/>
              <a:t> "</a:t>
            </a:r>
            <a:r>
              <a:rPr lang="en-US" altLang="en-US" sz="2200" dirty="0" err="1" smtClean="0"/>
              <a:t>vicdanlı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inam</a:t>
            </a:r>
            <a:r>
              <a:rPr lang="en-US" altLang="en-US" sz="2200" dirty="0" smtClean="0"/>
              <a:t>") </a:t>
            </a:r>
            <a:r>
              <a:rPr lang="en-US" altLang="en-US" sz="2200" dirty="0" err="1" smtClean="0"/>
              <a:t>daha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aşağı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standartı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qəbul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oluna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bilər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lakin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halda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belə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onun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müəyyən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obyektiv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əsaslara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söykənməsi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zəruridir</a:t>
            </a:r>
            <a:r>
              <a:rPr lang="en-US" altLang="en-US" sz="2200" dirty="0" smtClean="0"/>
              <a:t>,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dirty="0" err="1" smtClean="0">
                <a:solidFill>
                  <a:srgbClr val="53548A"/>
                </a:solidFill>
              </a:rPr>
              <a:t>Həmçinin</a:t>
            </a:r>
            <a:r>
              <a:rPr lang="en-US" altLang="en-US" dirty="0" smtClean="0">
                <a:solidFill>
                  <a:srgbClr val="53548A"/>
                </a:solidFill>
              </a:rPr>
              <a:t>,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Labita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İtaliyaya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dirty="0" smtClean="0">
                <a:solidFill>
                  <a:srgbClr val="53548A"/>
                </a:solidFill>
              </a:rPr>
              <a:t> (2000)</a:t>
            </a:r>
          </a:p>
          <a:p>
            <a:pPr lvl="4">
              <a:lnSpc>
                <a:spcPct val="80000"/>
              </a:lnSpc>
            </a:pPr>
            <a:r>
              <a:rPr lang="en-US" altLang="en-US" sz="2200" dirty="0" err="1" smtClean="0"/>
              <a:t>Anonim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şahiddən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alınan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doğruluğu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təsdiq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olunmamış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şayiə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sübutu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mafiya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tipli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fəaliyyətlərə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dair</a:t>
            </a:r>
            <a:r>
              <a:rPr lang="en-US" altLang="en-US" sz="2200" dirty="0" smtClean="0"/>
              <a:t> “</a:t>
            </a:r>
            <a:r>
              <a:rPr lang="en-US" altLang="en-US" sz="2200" dirty="0" err="1" smtClean="0"/>
              <a:t>əsaslı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şübhə</a:t>
            </a:r>
            <a:r>
              <a:rPr lang="en-US" altLang="en-US" sz="2200" dirty="0" smtClean="0"/>
              <a:t>” </a:t>
            </a:r>
            <a:r>
              <a:rPr lang="en-US" altLang="en-US" sz="2200" dirty="0" err="1" smtClean="0"/>
              <a:t>üçün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yetərli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deyil</a:t>
            </a:r>
            <a:r>
              <a:rPr lang="en-US" altLang="en-US" sz="2200" dirty="0" smtClean="0"/>
              <a:t> .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i="1" dirty="0" smtClean="0">
                <a:solidFill>
                  <a:srgbClr val="53548A"/>
                </a:solidFill>
              </a:rPr>
              <a:t>O’Hara BK-</a:t>
            </a:r>
            <a:r>
              <a:rPr lang="en-US" altLang="en-US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i="1" dirty="0" smtClean="0">
                <a:solidFill>
                  <a:srgbClr val="53548A"/>
                </a:solidFill>
              </a:rPr>
              <a:t> </a:t>
            </a:r>
            <a:r>
              <a:rPr lang="en-US" altLang="en-US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dirty="0" smtClean="0">
                <a:solidFill>
                  <a:srgbClr val="53548A"/>
                </a:solidFill>
              </a:rPr>
              <a:t> (2001)</a:t>
            </a:r>
          </a:p>
          <a:p>
            <a:pPr lvl="4">
              <a:lnSpc>
                <a:spcPct val="80000"/>
              </a:lnSpc>
            </a:pP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Dördetibarlı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və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ardıcıl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məlumat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verən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şəxsdən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alınan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məlumatlardan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sonra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həbs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olunma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cinayətkarın</a:t>
            </a:r>
            <a:r>
              <a:rPr lang="en-US" altLang="en-US" sz="2200" dirty="0" smtClean="0"/>
              <a:t> "</a:t>
            </a:r>
            <a:r>
              <a:rPr lang="en-US" altLang="en-US" sz="2200" dirty="0" err="1" smtClean="0"/>
              <a:t>əsaslı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şübhə</a:t>
            </a:r>
            <a:r>
              <a:rPr lang="en-US" altLang="en-US" sz="2200" dirty="0" smtClean="0"/>
              <a:t>" </a:t>
            </a:r>
            <a:r>
              <a:rPr lang="en-US" altLang="en-US" sz="2200" dirty="0" err="1" smtClean="0"/>
              <a:t>ilə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tutulması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üçün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kafi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səbəb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olmuşdur</a:t>
            </a:r>
            <a:r>
              <a:rPr lang="en-US" altLang="en-US" sz="2200" dirty="0" smtClean="0"/>
              <a:t>. </a:t>
            </a:r>
          </a:p>
          <a:p>
            <a:pPr lvl="4">
              <a:lnSpc>
                <a:spcPct val="80000"/>
              </a:lnSpc>
            </a:pPr>
            <a:endParaRPr lang="en-US" altLang="en-US" sz="1100" dirty="0" smtClean="0"/>
          </a:p>
          <a:p>
            <a:pPr lvl="1">
              <a:lnSpc>
                <a:spcPct val="80000"/>
              </a:lnSpc>
              <a:buClr>
                <a:srgbClr val="438086"/>
              </a:buClr>
            </a:pPr>
            <a:endParaRPr lang="en-US" altLang="en-US" sz="1100" dirty="0" smtClean="0">
              <a:solidFill>
                <a:srgbClr val="A04DA3"/>
              </a:solidFill>
            </a:endParaRP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endParaRPr lang="en-US" altLang="en-US" sz="1100" dirty="0" smtClean="0">
              <a:solidFill>
                <a:srgbClr val="A04DA3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4133A6F4-F112-4981-87B6-88B72A6D72F9}" type="slidenum">
              <a:rPr lang="en-US" altLang="en-US" smtClean="0">
                <a:solidFill>
                  <a:srgbClr val="FFFFFF"/>
                </a:solidFill>
              </a:rPr>
              <a:pPr eaLnBrk="0" hangingPunct="0">
                <a:buSzPct val="100000"/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642942"/>
          </a:xfrm>
        </p:spPr>
        <p:txBody>
          <a:bodyPr/>
          <a:lstStyle/>
          <a:p>
            <a:pPr>
              <a:buSzPct val="100000"/>
            </a:pPr>
            <a:r>
              <a:rPr lang="en-US" altLang="en-US" dirty="0" err="1" smtClean="0">
                <a:solidFill>
                  <a:srgbClr val="424456"/>
                </a:solidFill>
              </a:rPr>
              <a:t>Həbs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təminatları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575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5 (3)-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cü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maddəyə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görə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dövlətdən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olunmuş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şəxsin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həbsindən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dərhal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sonra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onun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məmurunun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qarşısına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gətirilməsi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tələb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olunur</a:t>
            </a:r>
            <a:r>
              <a:rPr lang="en-US" altLang="en-US" sz="1800" dirty="0" smtClean="0">
                <a:solidFill>
                  <a:srgbClr val="000000"/>
                </a:solidFill>
              </a:rPr>
              <a:t> 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600" dirty="0" err="1" smtClean="0">
                <a:solidFill>
                  <a:srgbClr val="438086"/>
                </a:solidFill>
              </a:rPr>
              <a:t>Həbs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olunmuş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şəxsin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araşdırması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ərizə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verməsinə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zərurət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yoxdur</a:t>
            </a:r>
            <a:r>
              <a:rPr lang="en-US" altLang="en-US" sz="1600" dirty="0" smtClean="0">
                <a:solidFill>
                  <a:srgbClr val="438086"/>
                </a:solidFill>
              </a:rPr>
              <a:t>.</a:t>
            </a:r>
            <a:r>
              <a:rPr lang="en-US" altLang="en-US" sz="1600" dirty="0" smtClean="0">
                <a:solidFill>
                  <a:srgbClr val="53548A"/>
                </a:solidFill>
              </a:rPr>
              <a:t>  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Dövlətin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öz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təşəbbüsü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ilə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olmalıdır</a:t>
            </a:r>
            <a:r>
              <a:rPr lang="en-US" altLang="en-US" sz="1600" dirty="0" smtClean="0">
                <a:solidFill>
                  <a:srgbClr val="438086"/>
                </a:solidFill>
              </a:rPr>
              <a:t> (mad. 5(4)).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600" i="1" dirty="0" smtClean="0">
                <a:solidFill>
                  <a:srgbClr val="53548A"/>
                </a:solidFill>
              </a:rPr>
              <a:t>McKay BK-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sz="16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600" dirty="0" smtClean="0">
                <a:solidFill>
                  <a:srgbClr val="53548A"/>
                </a:solidFill>
              </a:rPr>
              <a:t> (2006)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600" dirty="0" smtClean="0">
                <a:solidFill>
                  <a:srgbClr val="438086"/>
                </a:solidFill>
              </a:rPr>
              <a:t>"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Dərhal</a:t>
            </a:r>
            <a:r>
              <a:rPr lang="en-US" altLang="en-US" sz="1600" dirty="0" smtClean="0">
                <a:solidFill>
                  <a:srgbClr val="438086"/>
                </a:solidFill>
              </a:rPr>
              <a:t>"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hansı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mənanı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ehtiva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edir</a:t>
            </a:r>
            <a:r>
              <a:rPr lang="en-US" altLang="en-US" sz="1600" dirty="0" smtClean="0">
                <a:solidFill>
                  <a:srgbClr val="438086"/>
                </a:solidFill>
              </a:rPr>
              <a:t>?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Məsələn</a:t>
            </a:r>
            <a:r>
              <a:rPr lang="en-US" altLang="en-US" sz="1600" dirty="0" smtClean="0">
                <a:solidFill>
                  <a:srgbClr val="438086"/>
                </a:solidFill>
              </a:rPr>
              <a:t>,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terrorizm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kimi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hallarda</a:t>
            </a:r>
            <a:r>
              <a:rPr lang="en-US" altLang="en-US" sz="1600" dirty="0" smtClean="0">
                <a:solidFill>
                  <a:srgbClr val="438086"/>
                </a:solidFill>
              </a:rPr>
              <a:t> </a:t>
            </a:r>
            <a:r>
              <a:rPr lang="en-US" altLang="en-US" sz="1600" dirty="0" err="1" smtClean="0">
                <a:solidFill>
                  <a:srgbClr val="438086"/>
                </a:solidFill>
              </a:rPr>
              <a:t>mübahisəlidir</a:t>
            </a:r>
            <a:r>
              <a:rPr lang="en-US" altLang="en-US" sz="16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600" dirty="0" err="1" smtClean="0">
                <a:solidFill>
                  <a:srgbClr val="53548A"/>
                </a:solidFill>
              </a:rPr>
              <a:t>Ümumiyyətlə</a:t>
            </a:r>
            <a:r>
              <a:rPr lang="en-US" altLang="en-US" sz="1600" dirty="0" smtClean="0">
                <a:solidFill>
                  <a:srgbClr val="53548A"/>
                </a:solidFill>
              </a:rPr>
              <a:t>,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tələblər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şərtlərdən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asılı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olaraq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dəyişir</a:t>
            </a:r>
            <a:r>
              <a:rPr lang="en-US" altLang="en-US" sz="1600" dirty="0" smtClean="0">
                <a:solidFill>
                  <a:srgbClr val="53548A"/>
                </a:solidFill>
              </a:rPr>
              <a:t>,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lakin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i="1" dirty="0" smtClean="0">
                <a:solidFill>
                  <a:srgbClr val="53548A"/>
                </a:solidFill>
              </a:rPr>
              <a:t>Brogan 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və</a:t>
            </a:r>
            <a:r>
              <a:rPr lang="en-US" altLang="en-US" sz="16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digərləri</a:t>
            </a:r>
            <a:r>
              <a:rPr lang="en-US" altLang="en-US" sz="1600" i="1" dirty="0" smtClean="0">
                <a:solidFill>
                  <a:srgbClr val="53548A"/>
                </a:solidFill>
              </a:rPr>
              <a:t> BK-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sz="16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600" dirty="0" smtClean="0">
                <a:solidFill>
                  <a:srgbClr val="53548A"/>
                </a:solidFill>
              </a:rPr>
              <a:t> (1988)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məhkəmə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işində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müddət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sözsüz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ki</a:t>
            </a:r>
            <a:r>
              <a:rPr lang="en-US" altLang="en-US" sz="1600" dirty="0" smtClean="0">
                <a:solidFill>
                  <a:srgbClr val="53548A"/>
                </a:solidFill>
              </a:rPr>
              <a:t>, "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bir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neçə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gün"dən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çox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deyil</a:t>
            </a:r>
            <a:r>
              <a:rPr lang="en-US" altLang="en-US" sz="1600" dirty="0" smtClean="0">
                <a:solidFill>
                  <a:srgbClr val="53548A"/>
                </a:solidFill>
              </a:rPr>
              <a:t>.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Məqsəd</a:t>
            </a:r>
            <a:r>
              <a:rPr lang="en-US" altLang="en-US" sz="1600" dirty="0" smtClean="0">
                <a:solidFill>
                  <a:srgbClr val="53548A"/>
                </a:solidFill>
              </a:rPr>
              <a:t>: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həbs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zamanı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pis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rəftarın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qarşısının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alınması</a:t>
            </a:r>
            <a:r>
              <a:rPr lang="en-US" altLang="en-US" sz="1600" dirty="0" smtClean="0">
                <a:solidFill>
                  <a:srgbClr val="53548A"/>
                </a:solidFill>
              </a:rPr>
              <a:t>.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sz="1600" dirty="0" err="1" smtClean="0">
                <a:solidFill>
                  <a:srgbClr val="53548A"/>
                </a:solidFill>
              </a:rPr>
              <a:t>Faktlar</a:t>
            </a:r>
            <a:r>
              <a:rPr lang="en-US" altLang="en-US" sz="1600" dirty="0" smtClean="0">
                <a:solidFill>
                  <a:srgbClr val="53548A"/>
                </a:solidFill>
              </a:rPr>
              <a:t>: 48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saat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ilkin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həbs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qətiimkan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tədbiri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seçilən</a:t>
            </a:r>
            <a:r>
              <a:rPr lang="en-US" altLang="en-US" sz="1600" dirty="0" smtClean="0">
                <a:solidFill>
                  <a:srgbClr val="53548A"/>
                </a:solidFill>
              </a:rPr>
              <a:t>,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xüsusi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nəzarət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altında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olan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şikayətçilərin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həbs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müddətinin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nazir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tərəfindən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əlavə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müddətlər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ilə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uzadılması</a:t>
            </a:r>
            <a:r>
              <a:rPr lang="en-US" altLang="en-US" sz="1600" dirty="0" smtClean="0">
                <a:solidFill>
                  <a:srgbClr val="53548A"/>
                </a:solidFill>
              </a:rPr>
              <a:t>.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Faktlardan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asılı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olaraq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dörd</a:t>
            </a:r>
            <a:r>
              <a:rPr lang="en-US" altLang="en-US" sz="1600" dirty="0" smtClean="0">
                <a:solidFill>
                  <a:srgbClr val="53548A"/>
                </a:solidFill>
              </a:rPr>
              <a:t> -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altı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gün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müddətində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dəyişir</a:t>
            </a:r>
            <a:r>
              <a:rPr lang="en-US" altLang="en-US" sz="1600" dirty="0" smtClean="0">
                <a:solidFill>
                  <a:srgbClr val="53548A"/>
                </a:solidFill>
              </a:rPr>
              <a:t>.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Bütün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iddiaçılar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ittiham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edilmədən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sərbəst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buraxıldı</a:t>
            </a:r>
            <a:r>
              <a:rPr lang="en-US" altLang="en-US" sz="1600" dirty="0" smtClean="0">
                <a:solidFill>
                  <a:srgbClr val="53548A"/>
                </a:solidFill>
              </a:rPr>
              <a:t>.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Bütün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məhkəmə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işlərində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pozuntular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aşkar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edilmişdir</a:t>
            </a:r>
            <a:r>
              <a:rPr lang="en-US" altLang="en-US" sz="1600" dirty="0" smtClean="0">
                <a:solidFill>
                  <a:srgbClr val="53548A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600" dirty="0" err="1" smtClean="0">
                <a:solidFill>
                  <a:srgbClr val="53548A"/>
                </a:solidFill>
              </a:rPr>
              <a:t>Bundan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əlavə</a:t>
            </a:r>
            <a:r>
              <a:rPr lang="en-US" altLang="en-US" sz="1600" dirty="0" smtClean="0">
                <a:solidFill>
                  <a:srgbClr val="53548A"/>
                </a:solidFill>
              </a:rPr>
              <a:t>,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istisna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kimi</a:t>
            </a:r>
            <a:r>
              <a:rPr lang="en-US" altLang="en-US" sz="1600" dirty="0" smtClean="0">
                <a:solidFill>
                  <a:srgbClr val="53548A"/>
                </a:solidFill>
              </a:rPr>
              <a:t>,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Strasburq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məhkəməsi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araşdırma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səlahiyyətinə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malikdir</a:t>
            </a:r>
            <a:r>
              <a:rPr lang="en-US" altLang="en-US" sz="1600" dirty="0" smtClean="0">
                <a:solidFill>
                  <a:srgbClr val="53548A"/>
                </a:solidFill>
              </a:rPr>
              <a:t>.:</a:t>
            </a:r>
          </a:p>
          <a:p>
            <a:pPr lvl="3">
              <a:lnSpc>
                <a:spcPct val="80000"/>
              </a:lnSpc>
              <a:buClr>
                <a:srgbClr val="53548A"/>
              </a:buClr>
            </a:pPr>
            <a:r>
              <a:rPr lang="en-US" altLang="en-US" sz="1600" i="1" dirty="0" err="1" smtClean="0">
                <a:solidFill>
                  <a:srgbClr val="53548A"/>
                </a:solidFill>
              </a:rPr>
              <a:t>Aksoy</a:t>
            </a:r>
            <a:r>
              <a:rPr lang="en-US" altLang="en-US" sz="16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Türkiyəyə</a:t>
            </a:r>
            <a:r>
              <a:rPr lang="en-US" altLang="en-US" sz="16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6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600" dirty="0" smtClean="0">
                <a:solidFill>
                  <a:srgbClr val="53548A"/>
                </a:solidFill>
              </a:rPr>
              <a:t> (1996):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Fövqəladə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vəziyyətlə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bağlı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müddəalar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əsasında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zərərçəkmiş</a:t>
            </a:r>
            <a:r>
              <a:rPr lang="en-US" altLang="en-US" sz="1600" dirty="0" smtClean="0">
                <a:solidFill>
                  <a:srgbClr val="53548A"/>
                </a:solidFill>
              </a:rPr>
              <a:t> 14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gün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müddətində</a:t>
            </a:r>
            <a:r>
              <a:rPr lang="en-US" altLang="en-US" sz="1600" dirty="0" smtClean="0">
                <a:solidFill>
                  <a:srgbClr val="53548A"/>
                </a:solidFill>
              </a:rPr>
              <a:t> "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inkommunikado</a:t>
            </a:r>
            <a:r>
              <a:rPr lang="en-US" altLang="en-US" sz="1600" dirty="0" smtClean="0">
                <a:solidFill>
                  <a:srgbClr val="53548A"/>
                </a:solidFill>
              </a:rPr>
              <a:t>" (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ünsiyyət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imkanında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məhrum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edilməklə</a:t>
            </a:r>
            <a:r>
              <a:rPr lang="en-US" altLang="en-US" sz="1600" dirty="0" smtClean="0">
                <a:solidFill>
                  <a:srgbClr val="53548A"/>
                </a:solidFill>
              </a:rPr>
              <a:t>)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nəzarət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altında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saxlanıldı</a:t>
            </a:r>
            <a:r>
              <a:rPr lang="en-US" altLang="en-US" sz="1600" dirty="0" smtClean="0">
                <a:solidFill>
                  <a:srgbClr val="53548A"/>
                </a:solidFill>
              </a:rPr>
              <a:t>. 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İstisnalar</a:t>
            </a:r>
            <a:r>
              <a:rPr lang="en-US" altLang="en-US" sz="1600" dirty="0" smtClean="0">
                <a:solidFill>
                  <a:srgbClr val="53548A"/>
                </a:solidFill>
              </a:rPr>
              <a:t>/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fövqəladə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şərait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nəzərə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alınsa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belə</a:t>
            </a:r>
            <a:r>
              <a:rPr lang="en-US" altLang="en-US" sz="1600" dirty="0" smtClean="0">
                <a:solidFill>
                  <a:srgbClr val="53548A"/>
                </a:solidFill>
              </a:rPr>
              <a:t>, 14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gün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şübhəlinin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məhkəmə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nəzarəti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və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ya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hər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hansı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üçüncü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şəxslə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əlaqəsi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olmadan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həbsdə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saxlanılması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üçün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olduqca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uzun</a:t>
            </a:r>
            <a:r>
              <a:rPr lang="en-US" altLang="en-US" sz="1600" dirty="0" smtClean="0">
                <a:solidFill>
                  <a:srgbClr val="53548A"/>
                </a:solidFill>
              </a:rPr>
              <a:t> </a:t>
            </a:r>
            <a:r>
              <a:rPr lang="en-US" altLang="en-US" sz="1600" dirty="0" err="1" smtClean="0">
                <a:solidFill>
                  <a:srgbClr val="53548A"/>
                </a:solidFill>
              </a:rPr>
              <a:t>müddətdir</a:t>
            </a:r>
            <a:r>
              <a:rPr lang="en-US" altLang="en-US" sz="1600" dirty="0" smtClean="0">
                <a:solidFill>
                  <a:srgbClr val="53548A"/>
                </a:solidFill>
              </a:rPr>
              <a:t>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52043117-4DE6-459E-843C-D46C9E3D5D92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/>
          <a:lstStyle/>
          <a:p>
            <a:pPr>
              <a:buSzPct val="100000"/>
            </a:pPr>
            <a:r>
              <a:rPr lang="en-US" altLang="en-US" dirty="0" err="1" smtClean="0">
                <a:solidFill>
                  <a:srgbClr val="424456"/>
                </a:solidFill>
              </a:rPr>
              <a:t>Həbs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qətimkan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tədbiri</a:t>
            </a:r>
            <a:r>
              <a:rPr lang="en-US" altLang="en-US" dirty="0" smtClean="0">
                <a:solidFill>
                  <a:srgbClr val="424456"/>
                </a:solidFill>
              </a:rPr>
              <a:t> </a:t>
            </a:r>
            <a:r>
              <a:rPr lang="en-US" altLang="en-US" dirty="0" err="1" smtClean="0">
                <a:solidFill>
                  <a:srgbClr val="424456"/>
                </a:solidFill>
              </a:rPr>
              <a:t>təminatları</a:t>
            </a:r>
            <a:endParaRPr lang="en-US" altLang="en-US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 err="1" smtClean="0">
                <a:solidFill>
                  <a:srgbClr val="000000"/>
                </a:solidFill>
              </a:rPr>
              <a:t>Həbsə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alınmış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şəxsin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məhkəməyə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qədər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azad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edilməsi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ağlabatan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müddət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ərzində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mühakimə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hüququ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err="1" smtClean="0">
                <a:solidFill>
                  <a:srgbClr val="000000"/>
                </a:solidFill>
              </a:rPr>
              <a:t>Prezumpsiya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qətimkan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tədbirindən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daha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çox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azad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edilmə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lehinədir</a:t>
            </a:r>
            <a:r>
              <a:rPr lang="en-US" altLang="en-US" sz="2000" dirty="0" smtClean="0">
                <a:solidFill>
                  <a:srgbClr val="000000"/>
                </a:solidFill>
              </a:rPr>
              <a:t>,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qətimkan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tədbiri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zamanı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isə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mühakimə</a:t>
            </a:r>
            <a:r>
              <a:rPr lang="en-US" altLang="en-US" sz="2000" dirty="0" smtClean="0">
                <a:solidFill>
                  <a:srgbClr val="000000"/>
                </a:solidFill>
              </a:rPr>
              <a:t> "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ağlabatan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müddət</a:t>
            </a:r>
            <a:r>
              <a:rPr lang="en-US" altLang="en-US" sz="2000" dirty="0" smtClean="0">
                <a:solidFill>
                  <a:srgbClr val="000000"/>
                </a:solidFill>
              </a:rPr>
              <a:t>"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çərçivəsində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aparılmalıdır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0000"/>
                </a:solidFill>
              </a:rPr>
              <a:t>Bu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müddəaya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uyğun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olaraq</a:t>
            </a:r>
            <a:r>
              <a:rPr lang="en-US" altLang="en-US" sz="2000" dirty="0" smtClean="0">
                <a:solidFill>
                  <a:srgbClr val="000000"/>
                </a:solidFill>
              </a:rPr>
              <a:t>,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sadəcə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həbs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deyil</a:t>
            </a:r>
            <a:r>
              <a:rPr lang="en-US" altLang="en-US" sz="2000" dirty="0" smtClean="0">
                <a:solidFill>
                  <a:srgbClr val="000000"/>
                </a:solidFill>
              </a:rPr>
              <a:t>,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davam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edən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tutulma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da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adekvat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səbəblərlə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əsaslandırılmalıdır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u="sng" dirty="0" err="1" smtClean="0">
                <a:solidFill>
                  <a:srgbClr val="000000"/>
                </a:solidFill>
              </a:rPr>
              <a:t>və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məhkəmədən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əvvəlsaxlanmanın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davametmə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müddəti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əsassız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olmamalıdır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000" dirty="0" err="1" smtClean="0">
                <a:solidFill>
                  <a:srgbClr val="438086"/>
                </a:solidFill>
              </a:rPr>
              <a:t>Əsaslılığı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müəyyən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etmək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üçün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dövlət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tərəfindən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irəli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sürülən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səbəblər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də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daxil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olmaqla</a:t>
            </a:r>
            <a:r>
              <a:rPr lang="en-US" altLang="en-US" sz="2000" dirty="0" smtClean="0">
                <a:solidFill>
                  <a:srgbClr val="438086"/>
                </a:solidFill>
              </a:rPr>
              <a:t>,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məhkəmə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işinin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bütün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halları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araşdırılacaqdır</a:t>
            </a:r>
            <a:r>
              <a:rPr lang="en-US" altLang="en-US" sz="20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2000" i="1" dirty="0" smtClean="0">
                <a:solidFill>
                  <a:srgbClr val="53548A"/>
                </a:solidFill>
              </a:rPr>
              <a:t>McKay BK-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2000" i="1" dirty="0" smtClean="0">
                <a:solidFill>
                  <a:srgbClr val="53548A"/>
                </a:solidFill>
              </a:rPr>
              <a:t> (2006)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000" dirty="0" err="1" smtClean="0">
                <a:solidFill>
                  <a:srgbClr val="438086"/>
                </a:solidFill>
              </a:rPr>
              <a:t>Davam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edən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tutulma</a:t>
            </a:r>
            <a:r>
              <a:rPr lang="en-US" altLang="en-US" sz="2000" dirty="0" smtClean="0">
                <a:solidFill>
                  <a:srgbClr val="438086"/>
                </a:solidFill>
              </a:rPr>
              <a:t>,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monitorinq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dövrü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xarakter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daşımalıdır</a:t>
            </a:r>
            <a:r>
              <a:rPr lang="en-US" altLang="en-US" sz="2000" dirty="0" smtClean="0">
                <a:solidFill>
                  <a:srgbClr val="438086"/>
                </a:solidFill>
              </a:rPr>
              <a:t>,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çünki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ilkin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tutulmaya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bəraət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qazandıran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hallar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məhkəməyə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qədər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dəyişə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bilər</a:t>
            </a:r>
            <a:r>
              <a:rPr lang="en-US" altLang="en-US" sz="2000" dirty="0" smtClean="0">
                <a:solidFill>
                  <a:srgbClr val="438086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2000" dirty="0" err="1" smtClean="0">
                <a:solidFill>
                  <a:srgbClr val="438086"/>
                </a:solidFill>
              </a:rPr>
              <a:t>Tək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şübhə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ağır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ittihamlar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sübutun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möhkəm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olduğu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hallarda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belə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yalnız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qısa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müddətli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ilkin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tutulmaya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bəraət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qazandıra</a:t>
            </a:r>
            <a:r>
              <a:rPr lang="en-US" altLang="en-US" sz="2000" dirty="0" smtClean="0">
                <a:solidFill>
                  <a:srgbClr val="438086"/>
                </a:solidFill>
              </a:rPr>
              <a:t> </a:t>
            </a:r>
            <a:r>
              <a:rPr lang="en-US" altLang="en-US" sz="2000" dirty="0" err="1" smtClean="0">
                <a:solidFill>
                  <a:srgbClr val="438086"/>
                </a:solidFill>
              </a:rPr>
              <a:t>bilər</a:t>
            </a:r>
            <a:r>
              <a:rPr lang="en-US" altLang="en-US" sz="2000" dirty="0" smtClean="0">
                <a:solidFill>
                  <a:srgbClr val="438086"/>
                </a:solidFill>
              </a:rPr>
              <a:t>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97884B1F-4D6A-4E34-AB4F-6B474EFBA4AD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/>
          <a:lstStyle/>
          <a:p>
            <a:pPr>
              <a:buSzPct val="100000"/>
            </a:pPr>
            <a:r>
              <a:rPr lang="en-US" altLang="en-US" sz="3000" dirty="0" err="1" smtClean="0">
                <a:solidFill>
                  <a:srgbClr val="424456"/>
                </a:solidFill>
              </a:rPr>
              <a:t>Həbs</a:t>
            </a:r>
            <a:r>
              <a:rPr lang="en-US" altLang="en-US" sz="3000" dirty="0" smtClean="0">
                <a:solidFill>
                  <a:srgbClr val="424456"/>
                </a:solidFill>
              </a:rPr>
              <a:t> </a:t>
            </a:r>
            <a:r>
              <a:rPr lang="en-US" altLang="en-US" sz="3000" dirty="0" err="1" smtClean="0">
                <a:solidFill>
                  <a:srgbClr val="424456"/>
                </a:solidFill>
              </a:rPr>
              <a:t>qətimkan</a:t>
            </a:r>
            <a:r>
              <a:rPr lang="en-US" altLang="en-US" sz="3000" dirty="0" smtClean="0">
                <a:solidFill>
                  <a:srgbClr val="424456"/>
                </a:solidFill>
              </a:rPr>
              <a:t> </a:t>
            </a:r>
            <a:r>
              <a:rPr lang="en-US" altLang="en-US" sz="3000" dirty="0" err="1" smtClean="0">
                <a:solidFill>
                  <a:srgbClr val="424456"/>
                </a:solidFill>
              </a:rPr>
              <a:t>tədbiri</a:t>
            </a:r>
            <a:r>
              <a:rPr lang="en-US" altLang="en-US" sz="3000" dirty="0" smtClean="0">
                <a:solidFill>
                  <a:srgbClr val="424456"/>
                </a:solidFill>
              </a:rPr>
              <a:t> </a:t>
            </a:r>
            <a:r>
              <a:rPr lang="en-US" altLang="en-US" sz="3000" dirty="0" err="1" smtClean="0">
                <a:solidFill>
                  <a:srgbClr val="424456"/>
                </a:solidFill>
              </a:rPr>
              <a:t>təminatları</a:t>
            </a:r>
            <a:endParaRPr lang="en-US" altLang="en-US" sz="3000" dirty="0" smtClean="0">
              <a:solidFill>
                <a:srgbClr val="4244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65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Strasburq</a:t>
            </a:r>
            <a:r>
              <a:rPr lang="az-Latn-AZ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məhkəməsi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milli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məhkəmələrdə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zaminə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buraxılmamaq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üçün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irəli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sürülən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səbəblərin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qənaətbəxş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olub-olmadığını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nəzərdən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keçirir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Milli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məhkəmələr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faktlar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üzrə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həbsdə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saxlanılmanın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zəruri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olub-olmadığını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qiymətləndirməlidir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dirty="0" err="1" smtClean="0">
                <a:solidFill>
                  <a:srgbClr val="53548A"/>
                </a:solidFill>
              </a:rPr>
              <a:t>Belə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ki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ciddi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zorakılıq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ilə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ittiham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olunan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saxlanılan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şəxs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analoji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cinayətə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görə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əvvəllər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məhkum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edilmişsə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onun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müvəqqəti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olaraq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zaminə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buraxılmasının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avtomatik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rədd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edilməsini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tələb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edən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Böyük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Britaniya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qanunun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hüquq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pozuntusu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olduğu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təsbit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edilmişdir</a:t>
            </a:r>
            <a:r>
              <a:rPr lang="en-US" altLang="en-US" sz="1800" dirty="0" smtClean="0">
                <a:solidFill>
                  <a:srgbClr val="53548A"/>
                </a:solidFill>
              </a:rPr>
              <a:t>. (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Caballero BK-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(2000)).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Milli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məhkəmələr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tərəfindən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tez-tez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irəli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sürülən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səbəb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ədalət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mühakiməsindən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yayınma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riskinin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mövcud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olmasıdır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dirty="0" err="1" smtClean="0">
                <a:solidFill>
                  <a:srgbClr val="53548A"/>
                </a:solidFill>
              </a:rPr>
              <a:t>İstənilən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halda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hər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bir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məhkəmə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işində</a:t>
            </a:r>
            <a:r>
              <a:rPr lang="en-US" altLang="en-US" sz="1800" dirty="0" smtClean="0">
                <a:solidFill>
                  <a:srgbClr val="53548A"/>
                </a:solidFill>
              </a:rPr>
              <a:t> risk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əsaslandırılmış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olmalıdır</a:t>
            </a:r>
            <a:r>
              <a:rPr lang="en-US" altLang="en-US" sz="1800" dirty="0" smtClean="0">
                <a:solidFill>
                  <a:srgbClr val="53548A"/>
                </a:solidFill>
              </a:rPr>
              <a:t>. 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Məhkəmənin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təkcə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uzun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müddətli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azadlıqdan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məhrum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olunma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ehtimalını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ədalət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mühakiməsindən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yayınmanın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sübutu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kimi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göstərməsi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riskin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müvafiq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ola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biləcəyinə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baxmayaraq</a:t>
            </a:r>
            <a:r>
              <a:rPr lang="en-US" altLang="en-US" sz="1800" dirty="0" smtClean="0">
                <a:solidFill>
                  <a:srgbClr val="53548A"/>
                </a:solidFill>
              </a:rPr>
              <a:t>,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kafi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hesab</a:t>
            </a:r>
            <a:r>
              <a:rPr lang="en-US" altLang="en-US" sz="1800" dirty="0" smtClean="0">
                <a:solidFill>
                  <a:srgbClr val="53548A"/>
                </a:solidFill>
              </a:rPr>
              <a:t> </a:t>
            </a:r>
            <a:r>
              <a:rPr lang="en-US" altLang="en-US" sz="1800" dirty="0" err="1" smtClean="0">
                <a:solidFill>
                  <a:srgbClr val="53548A"/>
                </a:solidFill>
              </a:rPr>
              <a:t>olunmur</a:t>
            </a:r>
            <a:r>
              <a:rPr lang="en-US" altLang="en-US" sz="1800" dirty="0" smtClean="0">
                <a:solidFill>
                  <a:srgbClr val="53548A"/>
                </a:solidFill>
              </a:rPr>
              <a:t>. 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(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Kundla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Polşaya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(1999))</a:t>
            </a:r>
          </a:p>
          <a:p>
            <a:pPr lvl="1">
              <a:lnSpc>
                <a:spcPct val="80000"/>
              </a:lnSpc>
              <a:buClr>
                <a:srgbClr val="438086"/>
              </a:buClr>
            </a:pPr>
            <a:r>
              <a:rPr lang="en-US" altLang="en-US" sz="1800" dirty="0" err="1" smtClean="0">
                <a:solidFill>
                  <a:srgbClr val="438086"/>
                </a:solidFill>
              </a:rPr>
              <a:t>Ədalət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mühakiməsindən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yayınma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təhlükəsinin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qarşısını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şərti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zaminə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buraxılma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və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ya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digər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təminatlarla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almaq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mümkündürsə</a:t>
            </a:r>
            <a:r>
              <a:rPr lang="en-US" altLang="en-US" sz="1800" dirty="0" smtClean="0">
                <a:solidFill>
                  <a:srgbClr val="438086"/>
                </a:solidFill>
              </a:rPr>
              <a:t>,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milli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hakimiyyət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orqanları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bu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alternativləri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nəzərə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almağa</a:t>
            </a:r>
            <a:r>
              <a:rPr lang="en-US" altLang="en-US" sz="1800" dirty="0" smtClean="0">
                <a:solidFill>
                  <a:srgbClr val="438086"/>
                </a:solidFill>
              </a:rPr>
              <a:t> </a:t>
            </a:r>
            <a:r>
              <a:rPr lang="en-US" altLang="en-US" sz="1800" dirty="0" err="1" smtClean="0">
                <a:solidFill>
                  <a:srgbClr val="438086"/>
                </a:solidFill>
              </a:rPr>
              <a:t>məcburdurlar</a:t>
            </a:r>
            <a:r>
              <a:rPr lang="en-US" altLang="en-US" sz="1800" dirty="0" smtClean="0">
                <a:solidFill>
                  <a:srgbClr val="438086"/>
                </a:solidFill>
              </a:rPr>
              <a:t>.</a:t>
            </a:r>
          </a:p>
          <a:p>
            <a:pPr lvl="2">
              <a:lnSpc>
                <a:spcPct val="80000"/>
              </a:lnSpc>
              <a:buClr>
                <a:srgbClr val="53548A"/>
              </a:buClr>
            </a:pPr>
            <a:r>
              <a:rPr lang="en-US" altLang="en-US" sz="1800" i="1" dirty="0" err="1" smtClean="0">
                <a:solidFill>
                  <a:srgbClr val="53548A"/>
                </a:solidFill>
              </a:rPr>
              <a:t>Vemhoff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Almaniyaya</a:t>
            </a:r>
            <a:r>
              <a:rPr lang="en-US" altLang="en-US" sz="1800" i="1" dirty="0" smtClean="0">
                <a:solidFill>
                  <a:srgbClr val="53548A"/>
                </a:solidFill>
              </a:rPr>
              <a:t> </a:t>
            </a:r>
            <a:r>
              <a:rPr lang="en-US" altLang="en-US" sz="1800" i="1" dirty="0" err="1" smtClean="0">
                <a:solidFill>
                  <a:srgbClr val="53548A"/>
                </a:solidFill>
              </a:rPr>
              <a:t>qarşı</a:t>
            </a:r>
            <a:r>
              <a:rPr lang="en-US" altLang="en-US" sz="1800" dirty="0" smtClean="0">
                <a:solidFill>
                  <a:srgbClr val="53548A"/>
                </a:solidFill>
              </a:rPr>
              <a:t> (1968)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97884B1F-4D6A-4E34-AB4F-6B474EFBA4AD}" type="slidenum">
              <a:rPr lang="en-US" altLang="en-US">
                <a:solidFill>
                  <a:srgbClr val="FFFFFF"/>
                </a:solidFill>
              </a:rPr>
              <a:pPr eaLnBrk="0" hangingPunct="0">
                <a:buSzPct val="100000"/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4607</TotalTime>
  <Words>2297</Words>
  <Application>Microsoft Office PowerPoint</Application>
  <PresentationFormat>On-screen Show (4:3)</PresentationFormat>
  <Paragraphs>174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 Maddə 5: prosessual təminatlar</vt:lpstr>
      <vt:lpstr>Sessiyanın Məqsədləri</vt:lpstr>
      <vt:lpstr>Maddə 5: əsasları</vt:lpstr>
      <vt:lpstr>Maddə 5(3) (və 5(1)(c))</vt:lpstr>
      <vt:lpstr>Məhkəməyədək həbs</vt:lpstr>
      <vt:lpstr>Məhkəməyədək həbs</vt:lpstr>
      <vt:lpstr>Həbs təminatları</vt:lpstr>
      <vt:lpstr>Həbs qətimkan tədbiri təminatları</vt:lpstr>
      <vt:lpstr>Həbs qətimkan tədbiri təminatları</vt:lpstr>
      <vt:lpstr>Həbs qətimkan tədbiri təminatları</vt:lpstr>
      <vt:lpstr>Həbs qətimkan tədbiri təminatları</vt:lpstr>
      <vt:lpstr>Maddə 5(2): məlumat almaq hüququ</vt:lpstr>
      <vt:lpstr>Maddə 5(4): "Habeas corpus" (Həbsin qanuni olub-olmadığının müəyyən edilməsi üçün həbs olunmuş şəxsin məhkəməyə gətirilməsi haqqında məhkəmə əmri)</vt:lpstr>
      <vt:lpstr>Maddə 5(4): "Habeas corpus” (davamı)</vt:lpstr>
      <vt:lpstr>Maddə 5(4): "Habeas corpus” (davamı) </vt:lpstr>
      <vt:lpstr>"Habeas corpus" (davamı)</vt:lpstr>
      <vt:lpstr>"Habias korpus" (davamı)</vt:lpstr>
      <vt:lpstr>Maddə 5(5): kompensasiya</vt:lpstr>
      <vt:lpstr>Digər müvafiq təminatlar?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3: procedural aspects</dc:title>
  <dc:creator>HL</dc:creator>
  <cp:lastModifiedBy>ROVSHANOVA Vafa</cp:lastModifiedBy>
  <cp:revision>210</cp:revision>
  <dcterms:created xsi:type="dcterms:W3CDTF">2006-08-08T08:51:52Z</dcterms:created>
  <dcterms:modified xsi:type="dcterms:W3CDTF">2016-07-02T13:59:30Z</dcterms:modified>
</cp:coreProperties>
</file>