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260" r:id="rId3"/>
    <p:sldId id="257" r:id="rId4"/>
    <p:sldId id="258" r:id="rId5"/>
    <p:sldId id="261" r:id="rId6"/>
    <p:sldId id="268" r:id="rId7"/>
    <p:sldId id="271" r:id="rId8"/>
    <p:sldId id="273" r:id="rId9"/>
    <p:sldId id="26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642" autoAdjust="0"/>
  </p:normalViewPr>
  <p:slideViewPr>
    <p:cSldViewPr>
      <p:cViewPr>
        <p:scale>
          <a:sx n="80" d="100"/>
          <a:sy n="80" d="100"/>
        </p:scale>
        <p:origin x="-167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AEE436-7CAF-4EB2-B0F6-D6757AD6EDBD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D05718-1EB5-48AA-A312-C9F28CA4E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043875-B683-4046-ABBA-217EAD2F26B1}" type="slidenum">
              <a:rPr lang="ru-RU" altLang="en-US" smtClean="0"/>
              <a:pPr/>
              <a:t>4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E2B1D5-BCD8-4B78-AA64-87D7B50B4FE5}" type="slidenum">
              <a:rPr lang="ru-RU" altLang="en-US" smtClean="0"/>
              <a:pPr/>
              <a:t>9</a:t>
            </a:fld>
            <a:endParaRPr lang="ru-R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4A885B-8E1C-4DDB-9496-843CF10E37A2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B19268F-52A3-4520-8398-52B7F1BEE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C4318-917D-4E64-8A45-2B0E442EB482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50238-6445-4925-98C3-E8ADD4432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77690F-9185-4653-AAF3-88F83A34193D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025BE87-067E-4B12-8A33-462B11EAA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BCB8F-ADE2-4547-970E-2705DA157683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5EE41-55CC-47F8-A155-8505CA5A9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E7A7BDE-65C5-40F1-9D94-699C8EF42132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2EC10F-2FE9-459E-BB79-8B5936B77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0A75C-3CE1-44CF-A9E8-0E16B8DE8502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CFEDB-12F2-4101-8E0D-A818FD8A1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80B81-AEE6-4419-9B4B-77B17FCA711E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F7665-8446-422B-9535-BA43323AC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02C0C-5415-45CD-962D-7852B36C6343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ECF15-76A8-4E43-8ADC-C3B62C0F0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58CA3-3057-40E7-98DE-63D8639ABBE0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9ED8-5514-4912-BE84-1A502EA90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3A928-4099-4B41-B8A3-D26728D3C03E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682EB-9659-4F92-9414-E6C293F38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6E7CB8-BABB-41A1-B4DE-64CE5D44C5C8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56CCC5-EE0C-451D-B5ED-F3B10F765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540CA06-BF5F-4A22-9C92-ECF4547FA575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046CDCF-EB20-46F3-A079-228CD4C75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5" r:id="rId2"/>
    <p:sldLayoutId id="2147483783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4" r:id="rId9"/>
    <p:sldLayoutId id="2147483781" r:id="rId10"/>
    <p:sldLayoutId id="21474837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B14C1D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B14C1D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B14C1D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B14C1D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sites/eng/pages/search.aspx?i=001-6807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ites/eng/pages/search.aspx?i=001-103232" TargetMode="External"/><Relationship Id="rId2" Type="http://schemas.openxmlformats.org/officeDocument/2006/relationships/hyperlink" Target="http://hudoc.echr.coe.int/sites/eng/pages/search.aspx?i=001-5853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udoc.echr.coe.int/sites/eng/pages/search.aspx?i=001-57606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sites/eng/pages/search.aspx?i=001-8470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sites/eng/pages/search.aspx?i=001-9140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hudoc.echr.coe.int/sites/eng/pages/search.aspx?i=001-109581" TargetMode="External"/><Relationship Id="rId3" Type="http://schemas.openxmlformats.org/officeDocument/2006/relationships/hyperlink" Target="http://hudoc.echr.coe.int/sites/eng/pages/search.aspx?i=001-108690" TargetMode="External"/><Relationship Id="rId7" Type="http://schemas.openxmlformats.org/officeDocument/2006/relationships/hyperlink" Target="http://cmiskp.echr.coe.int/tkp197/view.asp?action=html&amp;documentId=886752&amp;portal=hbkm&amp;source=externalbydocnumber&amp;table=F69A27FD8FB86142BF01C1166DEA398649" TargetMode="External"/><Relationship Id="rId2" Type="http://schemas.openxmlformats.org/officeDocument/2006/relationships/hyperlink" Target="http://cmiskp.echr.coe.int/tkp197/view.asp?action=html&amp;documentId=695482&amp;portal=hbkm&amp;source=externalbydocnumber&amp;table=F69A27FD8FB86142BF01C1166DEA3986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miskp.echr.coe.int/tkp197/view.asp?action=html&amp;documentId=877000&amp;portal=hbkm&amp;source=externalbydocnumber&amp;table=F69A27FD8FB86142BF01C1166DEA398649" TargetMode="External"/><Relationship Id="rId5" Type="http://schemas.openxmlformats.org/officeDocument/2006/relationships/hyperlink" Target="http://cmiskp.echr.coe.int/tkp197/view.asp?action=html&amp;documentId=876998&amp;portal=hbkm&amp;source=externalbydocnumber&amp;table=F69A27FD8FB86142BF01C1166DEA398649" TargetMode="External"/><Relationship Id="rId4" Type="http://schemas.openxmlformats.org/officeDocument/2006/relationships/hyperlink" Target="http://cmiskp.echr.coe.int/tkp197/view.asp?action=html&amp;documentId=695865&amp;portal=hbkm&amp;source=externalbydocnumber&amp;table=F69A27FD8FB86142BF01C1166DEA398649" TargetMode="External"/><Relationship Id="rId9" Type="http://schemas.openxmlformats.org/officeDocument/2006/relationships/hyperlink" Target="http://cmiskp.echr.coe.int/tkp197/view.asp?action=html&amp;documentId=698679&amp;portal=hbkm&amp;source=externalbydocnumber&amp;table=F69A27FD8FB86142BF01C1166DEA39864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sites/eng/pages/search.aspx?i=001-5972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038476"/>
          </a:xfr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az-Latn-A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İnsan hüquqlarININ və əsas azadlIqlarIn müdafiəsi haqqInda» Avropa KonvensiyasININ 5-ci maddəsi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AZADLIQ VƏ ŞƏXSİ TOXUNULMAZLIQ hüququ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63" y="3786188"/>
            <a:ext cx="5114925" cy="11017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az-Latn-AZ" altLang="en-US" sz="1400" b="1" smtClean="0">
                <a:solidFill>
                  <a:schemeClr val="tx1"/>
                </a:solidFill>
              </a:rPr>
              <a:t>Əhməd Fərhadov</a:t>
            </a:r>
          </a:p>
          <a:p>
            <a:pPr eaLnBrk="1" hangingPunct="1">
              <a:buFont typeface="Arial" charset="0"/>
              <a:buNone/>
            </a:pPr>
            <a:r>
              <a:rPr lang="az-Latn-AZ" altLang="en-US" sz="1400" b="1" smtClean="0">
                <a:solidFill>
                  <a:schemeClr val="tx1"/>
                </a:solidFill>
              </a:rPr>
              <a:t>Sevinc Əliyeva</a:t>
            </a:r>
          </a:p>
          <a:p>
            <a:pPr eaLnBrk="1" hangingPunct="1">
              <a:buFont typeface="Arial" charset="0"/>
              <a:buNone/>
            </a:pPr>
            <a:r>
              <a:rPr lang="az-Latn-AZ" altLang="en-US" sz="1400" b="1" smtClean="0">
                <a:solidFill>
                  <a:schemeClr val="tx1"/>
                </a:solidFill>
              </a:rPr>
              <a:t>Azərbaycan Respublikası Vəkillər Kollegiyası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az-Latn-AZ" altLang="en-US" sz="14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az-Latn-AZ" altLang="en-US" sz="14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1400" b="1" smtClean="0">
                <a:solidFill>
                  <a:schemeClr val="tx1"/>
                </a:solidFill>
              </a:rPr>
              <a:t>2</a:t>
            </a:r>
            <a:r>
              <a:rPr lang="az-Latn-AZ" altLang="en-US" sz="1400" b="1" smtClean="0">
                <a:solidFill>
                  <a:schemeClr val="tx1"/>
                </a:solidFill>
              </a:rPr>
              <a:t>016</a:t>
            </a:r>
            <a:endParaRPr lang="en-US" altLang="en-US" sz="1400" b="1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46304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dirty="0">
                <a:latin typeface="Times New Roman" pitchFamily="18" charset="0"/>
                <a:cs typeface="Times New Roman" pitchFamily="18" charset="0"/>
              </a:rPr>
              <a:t>5-ci mad.1(e) bəndi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tibbi və sosial səbəblərə görə həbs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7375"/>
            <a:ext cx="7239000" cy="4598988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oluxucu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xəstəliklərin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yayılmasının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qarşısını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almaq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şəxslərin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ruhi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xəstələrin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alkoqolizmə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narkomaniyaya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mübtəla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olanların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səfillərin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qanuni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həbsə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alınması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z-Latn-AZ" i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z-Latn-AZ" b="1" i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İnfeksion xəstəliklərin yayılmasının qarşısının alınması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infeksion xəstəliyin yayılması əhalinin sağlamlığı və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təhlükəsizliyi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üçün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təhlükə təşkil edi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b-</a:t>
            </a:r>
            <a:r>
              <a:rPr lang="az-Latn-AZ" dirty="0" err="1">
                <a:latin typeface="Times New Roman" pitchFamily="18" charset="0"/>
                <a:cs typeface="Times New Roman" pitchFamily="18" charset="0"/>
              </a:rPr>
              <a:t>etməməsi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daha yüngül tədbirlər nəzərə alınaraq, ictimai marağın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qorunması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üçün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yetərsiz hesab olunduğu üçün infeksiyaya yoluxmuş şəxsin həbsi xəstəliyin yayılmasının qarşısının alınması üçün son çarə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 olub-</a:t>
            </a:r>
            <a:r>
              <a:rPr lang="az-Latn-AZ" dirty="0" err="1">
                <a:latin typeface="Times New Roman" pitchFamily="18" charset="0"/>
                <a:cs typeface="Times New Roman" pitchFamily="18" charset="0"/>
              </a:rPr>
              <a:t>olmaması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Bu meyarlar artıq ödənmədikdə, azadlıqdan məhrum   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etmə səbəbi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aradan qalxır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b="1" i="1" dirty="0">
                <a:latin typeface="Times New Roman" pitchFamily="18" charset="0"/>
                <a:cs typeface="Times New Roman" pitchFamily="18" charset="0"/>
                <a:hlinkClick r:id="rId2"/>
              </a:rPr>
              <a:t>Enhorn İsveçə qarşı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, § 44).</a:t>
            </a:r>
            <a:endParaRPr lang="az-Latn-A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dirty="0">
                <a:latin typeface="Times New Roman" pitchFamily="18" charset="0"/>
                <a:cs typeface="Times New Roman" pitchFamily="18" charset="0"/>
              </a:rPr>
              <a:t>2) Ruhi xəstələrin həbsi:</a:t>
            </a:r>
            <a:br>
              <a:rPr lang="az-Latn-AZ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" y="1285875"/>
            <a:ext cx="7239000" cy="4846638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) hər hansı şəxsə "ruhi xəstə" kimi o zaman baxıla bilər ki,  ona obyektiv tibbi normalar tətbiq edilsin;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2) psixiatriya müəssisəsinə </a:t>
            </a:r>
            <a:r>
              <a:rPr lang="az-Latn-AZ" i="1" dirty="0" err="1">
                <a:latin typeface="Times New Roman" pitchFamily="18" charset="0"/>
                <a:cs typeface="Times New Roman" pitchFamily="18" charset="0"/>
              </a:rPr>
              <a:t>yerləşdirməyə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 yalnız ruhi xəstəliyin xarakteri və dərəcəsi kifayət qədər ciddi olması haqq qazandıra bilər;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3) dövlət şəxsi psixiatriya müəssisəsində yalnız psixi pozuntunun mövcud olduğu dövr ərzində saxlaya bilər.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b="1" i="1" dirty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az-Latn-AZ" b="1" i="1" dirty="0" err="1">
                <a:latin typeface="Times New Roman" pitchFamily="18" charset="0"/>
                <a:cs typeface="Times New Roman" pitchFamily="18" charset="0"/>
              </a:rPr>
              <a:t>Vinterverp</a:t>
            </a:r>
            <a:r>
              <a:rPr lang="az-Latn-AZ" b="1" i="1" dirty="0">
                <a:latin typeface="Times New Roman" pitchFamily="18" charset="0"/>
                <a:cs typeface="Times New Roman" pitchFamily="18" charset="0"/>
              </a:rPr>
              <a:t> Hollandiyaya qarşı iş)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z-Latn-AZ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z-Latn-A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164307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3) ALKOQOLİZMƏ VƏ NARKOMANİYAYA MÜBTƏLA  OLANLARIN VƏ SƏFİLLƏRİN HƏBSİ:</a:t>
            </a:r>
            <a:b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0250"/>
            <a:ext cx="7239000" cy="4456113"/>
          </a:xfrm>
        </p:spPr>
        <p:txBody>
          <a:bodyPr rtlCol="0"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z-Latn-AZ" b="1" i="1" u="sng" dirty="0">
                <a:latin typeface="Times New Roman" pitchFamily="18" charset="0"/>
                <a:cs typeface="Times New Roman" pitchFamily="18" charset="0"/>
              </a:rPr>
              <a:t>“Alkoqolizmə mübtəla olanlar” 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termini təkcə bu şəxsləri deyil, “alkoqolik</a:t>
            </a: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” tibbi 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diaqnozu qoyulmasa da, spirtli içkilərin təsiri altında davranış və hərəkətləri ilə ictimai qaydanı və ya özlərini təhlükə altına qoyan şəxsləri də əahətə edir </a:t>
            </a: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b="1" i="1" u="sng" dirty="0">
                <a:latin typeface="Times New Roman" pitchFamily="18" charset="0"/>
                <a:cs typeface="Times New Roman" pitchFamily="18" charset="0"/>
                <a:hlinkClick r:id="rId2"/>
              </a:rPr>
              <a:t>Vitold Litva Polşaya qarşı</a:t>
            </a: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, §§ 61-62)</a:t>
            </a:r>
            <a:r>
              <a:rPr lang="az-Latn-AZ" b="1" i="1" dirty="0">
                <a:latin typeface="Times New Roman" pitchFamily="18" charset="0"/>
                <a:cs typeface="Times New Roman" pitchFamily="18" charset="0"/>
              </a:rPr>
              <a:t>, həmçinin bax: </a:t>
            </a:r>
            <a:r>
              <a:rPr lang="kk-KZ" b="1" i="1" u="sng" dirty="0">
                <a:latin typeface="Times New Roman" pitchFamily="18" charset="0"/>
                <a:cs typeface="Times New Roman" pitchFamily="18" charset="0"/>
                <a:hlinkClick r:id="rId3"/>
              </a:rPr>
              <a:t>Xarin Rusiyaya qarşı</a:t>
            </a: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, § 34).</a:t>
            </a:r>
            <a:endParaRPr lang="az-Latn-AZ" b="1" i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b="1" i="1" u="sng" dirty="0">
                <a:latin typeface="Times New Roman" pitchFamily="18" charset="0"/>
                <a:cs typeface="Times New Roman" pitchFamily="18" charset="0"/>
              </a:rPr>
              <a:t>“Səfil”</a:t>
            </a:r>
            <a:r>
              <a:rPr lang="az-Latn-AZ" b="1" i="1" dirty="0">
                <a:latin typeface="Times New Roman" pitchFamily="18" charset="0"/>
                <a:cs typeface="Times New Roman" pitchFamily="18" charset="0"/>
              </a:rPr>
              <a:t> termini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 Konvensiyanın məqsədlərinə uyğun </a:t>
            </a:r>
            <a:r>
              <a:rPr lang="az-Latn-AZ" i="1" dirty="0" err="1">
                <a:latin typeface="Times New Roman" pitchFamily="18" charset="0"/>
                <a:cs typeface="Times New Roman" pitchFamily="18" charset="0"/>
              </a:rPr>
              <a:t>olna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 ümumi qəbul olunmuş anlayışı əks etdirirsə, əsasən milli qanunvericiliklə müəyyən olunur.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b="1" i="1" dirty="0">
                <a:latin typeface="Times New Roman" pitchFamily="18" charset="0"/>
                <a:cs typeface="Times New Roman" pitchFamily="18" charset="0"/>
                <a:hlinkClick r:id="rId4"/>
              </a:rPr>
              <a:t>(</a:t>
            </a:r>
            <a:r>
              <a:rPr lang="kk-KZ" b="1" i="1" dirty="0">
                <a:latin typeface="Times New Roman" pitchFamily="18" charset="0"/>
                <a:cs typeface="Times New Roman" pitchFamily="18" charset="0"/>
                <a:hlinkClick r:id="rId4"/>
              </a:rPr>
              <a:t>De Vilde, Ooms və Versip Belçikaya qarşı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 iş)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2106006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22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5-ci mad.1(f) bəndi </a:t>
            </a:r>
            <a:r>
              <a:rPr lang="az-Latn-AZ" sz="2200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az-Latn-AZ" sz="22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az-Latn-AZ" sz="2200" i="1" dirty="0">
                <a:cs typeface="Times New Roman" pitchFamily="18" charset="0"/>
              </a:rPr>
              <a:t>Ş</a:t>
            </a:r>
            <a:r>
              <a:rPr lang="ru-RU" sz="2200" i="1" dirty="0" err="1">
                <a:cs typeface="Times New Roman" pitchFamily="18" charset="0"/>
              </a:rPr>
              <a:t>əxsin ölkəyə qanunsuz</a:t>
            </a:r>
            <a:r>
              <a:rPr lang="ru-RU" sz="2200" i="1" dirty="0">
                <a:cs typeface="Times New Roman" pitchFamily="18" charset="0"/>
              </a:rPr>
              <a:t> </a:t>
            </a:r>
            <a:r>
              <a:rPr lang="ru-RU" sz="2200" i="1" dirty="0" err="1">
                <a:cs typeface="Times New Roman" pitchFamily="18" charset="0"/>
              </a:rPr>
              <a:t>gəlməsinin </a:t>
            </a:r>
            <a:r>
              <a:rPr lang="ru-RU" sz="2200" i="1" dirty="0" err="1" smtClean="0">
                <a:cs typeface="Times New Roman" pitchFamily="18" charset="0"/>
              </a:rPr>
              <a:t>qarş</a:t>
            </a:r>
            <a:r>
              <a:rPr lang="az-Latn-AZ" sz="2200" i="1" dirty="0" smtClean="0">
                <a:cs typeface="Times New Roman" pitchFamily="18" charset="0"/>
              </a:rPr>
              <a:t>ISINI  </a:t>
            </a:r>
            <a:r>
              <a:rPr lang="ru-RU" sz="2200" i="1" dirty="0" err="1" smtClean="0">
                <a:cs typeface="Times New Roman" pitchFamily="18" charset="0"/>
              </a:rPr>
              <a:t>almaq</a:t>
            </a:r>
            <a:r>
              <a:rPr lang="ru-RU" sz="2200" i="1" dirty="0" smtClean="0">
                <a:cs typeface="Times New Roman" pitchFamily="18" charset="0"/>
              </a:rPr>
              <a:t> </a:t>
            </a:r>
            <a:r>
              <a:rPr lang="ru-RU" sz="2200" i="1" dirty="0" err="1">
                <a:cs typeface="Times New Roman" pitchFamily="18" charset="0"/>
              </a:rPr>
              <a:t>məqsədilə və ya</a:t>
            </a:r>
            <a:r>
              <a:rPr lang="ru-RU" sz="2200" i="1" dirty="0">
                <a:cs typeface="Times New Roman" pitchFamily="18" charset="0"/>
              </a:rPr>
              <a:t> </a:t>
            </a:r>
            <a:r>
              <a:rPr lang="ru-RU" sz="2200" i="1" dirty="0" err="1">
                <a:cs typeface="Times New Roman" pitchFamily="18" charset="0"/>
              </a:rPr>
              <a:t>barəsində deportasiya</a:t>
            </a:r>
            <a:r>
              <a:rPr lang="ru-RU" sz="2200" i="1" dirty="0">
                <a:cs typeface="Times New Roman" pitchFamily="18" charset="0"/>
              </a:rPr>
              <a:t>, </a:t>
            </a:r>
            <a:r>
              <a:rPr lang="ru-RU" sz="2200" i="1" dirty="0" err="1">
                <a:cs typeface="Times New Roman" pitchFamily="18" charset="0"/>
              </a:rPr>
              <a:t>yaxud</a:t>
            </a:r>
            <a:r>
              <a:rPr lang="ru-RU" sz="2200" i="1" dirty="0">
                <a:cs typeface="Times New Roman" pitchFamily="18" charset="0"/>
              </a:rPr>
              <a:t> </a:t>
            </a:r>
            <a:r>
              <a:rPr lang="ru-RU" sz="2200" i="1" dirty="0" err="1">
                <a:cs typeface="Times New Roman" pitchFamily="18" charset="0"/>
              </a:rPr>
              <a:t>ekstradisiya</a:t>
            </a:r>
            <a:r>
              <a:rPr lang="ru-RU" sz="2200" i="1" dirty="0">
                <a:cs typeface="Times New Roman" pitchFamily="18" charset="0"/>
              </a:rPr>
              <a:t> </a:t>
            </a:r>
            <a:r>
              <a:rPr lang="ru-RU" sz="2200" i="1" dirty="0" err="1">
                <a:cs typeface="Times New Roman" pitchFamily="18" charset="0"/>
              </a:rPr>
              <a:t>tədbirləri tətbiq olunan</a:t>
            </a:r>
            <a:r>
              <a:rPr lang="ru-RU" sz="2200" i="1" dirty="0">
                <a:cs typeface="Times New Roman" pitchFamily="18" charset="0"/>
              </a:rPr>
              <a:t> </a:t>
            </a:r>
            <a:r>
              <a:rPr lang="ru-RU" sz="2200" i="1" dirty="0" err="1">
                <a:cs typeface="Times New Roman" pitchFamily="18" charset="0"/>
              </a:rPr>
              <a:t>şəxsin qanuni</a:t>
            </a:r>
            <a:r>
              <a:rPr lang="ru-RU" sz="2200" i="1" dirty="0">
                <a:cs typeface="Times New Roman" pitchFamily="18" charset="0"/>
              </a:rPr>
              <a:t> </a:t>
            </a:r>
            <a:r>
              <a:rPr lang="ru-RU" sz="2200" i="1" dirty="0" err="1">
                <a:cs typeface="Times New Roman" pitchFamily="18" charset="0"/>
              </a:rPr>
              <a:t>tutulması və ya</a:t>
            </a:r>
            <a:r>
              <a:rPr lang="ru-RU" sz="2200" i="1" dirty="0">
                <a:cs typeface="Times New Roman" pitchFamily="18" charset="0"/>
              </a:rPr>
              <a:t> </a:t>
            </a:r>
            <a:r>
              <a:rPr lang="ru-RU" sz="2200" i="1" dirty="0" err="1">
                <a:cs typeface="Times New Roman" pitchFamily="18" charset="0"/>
              </a:rPr>
              <a:t>həbsə </a:t>
            </a:r>
            <a:r>
              <a:rPr lang="ru-RU" sz="2200" i="1" dirty="0" err="1" smtClean="0">
                <a:cs typeface="Times New Roman" pitchFamily="18" charset="0"/>
              </a:rPr>
              <a:t>al</a:t>
            </a:r>
            <a:r>
              <a:rPr lang="az-Latn-AZ" sz="2200" i="1" dirty="0" smtClean="0">
                <a:cs typeface="Times New Roman" pitchFamily="18" charset="0"/>
              </a:rPr>
              <a:t>I</a:t>
            </a:r>
            <a:r>
              <a:rPr lang="ru-RU" sz="2200" i="1" dirty="0" err="1" smtClean="0">
                <a:cs typeface="Times New Roman" pitchFamily="18" charset="0"/>
              </a:rPr>
              <a:t>nmas</a:t>
            </a:r>
            <a:r>
              <a:rPr lang="az-Latn-AZ" sz="2200" i="1" dirty="0" smtClean="0">
                <a:cs typeface="Times New Roman" pitchFamily="18" charset="0"/>
              </a:rPr>
              <a:t>I</a:t>
            </a:r>
            <a:r>
              <a:rPr lang="az-Latn-AZ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i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6000"/>
            <a:ext cx="7239000" cy="4170363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2400" b="1" i="1" dirty="0">
                <a:latin typeface="+mj-lt"/>
                <a:cs typeface="Times New Roman" pitchFamily="18" charset="0"/>
              </a:rPr>
              <a:t>1) </a:t>
            </a:r>
            <a:r>
              <a:rPr lang="kk-KZ" sz="2400" b="1" i="1" dirty="0">
                <a:latin typeface="+mj-lt"/>
                <a:cs typeface="Times New Roman" pitchFamily="18" charset="0"/>
              </a:rPr>
              <a:t>Ölkəyə icazəsiz girişin qarşısını almaq üçün həbs</a:t>
            </a:r>
            <a:r>
              <a:rPr lang="az-Latn-AZ" sz="2400" b="1" i="1" dirty="0">
                <a:latin typeface="+mj-lt"/>
                <a:cs typeface="Times New Roman" pitchFamily="18" charset="0"/>
              </a:rPr>
              <a:t>:</a:t>
            </a:r>
            <a:endParaRPr lang="ru-RU" sz="2400" b="1" i="1" dirty="0">
              <a:latin typeface="+mj-lt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2400" b="1" i="1" dirty="0">
                <a:latin typeface="+mj-lt"/>
                <a:cs typeface="Times New Roman" pitchFamily="18" charset="0"/>
                <a:hlinkClick r:id="rId2"/>
              </a:rPr>
              <a:t>Saadi Birləşmiş Krallığa qarşı</a:t>
            </a:r>
            <a:r>
              <a:rPr lang="ru-RU" sz="2400" b="1" dirty="0">
                <a:latin typeface="+mj-lt"/>
                <a:cs typeface="Times New Roman" pitchFamily="18" charset="0"/>
              </a:rPr>
              <a:t> </a:t>
            </a:r>
            <a:r>
              <a:rPr lang="az-Latn-AZ" sz="2400" b="1" i="1" dirty="0">
                <a:latin typeface="+mj-lt"/>
                <a:cs typeface="Times New Roman" pitchFamily="18" charset="0"/>
              </a:rPr>
              <a:t>işdə</a:t>
            </a:r>
            <a:r>
              <a:rPr lang="az-Latn-AZ" sz="2400" i="1" dirty="0">
                <a:latin typeface="+mj-lt"/>
                <a:cs typeface="Times New Roman" pitchFamily="18" charset="0"/>
              </a:rPr>
              <a:t> </a:t>
            </a:r>
            <a:r>
              <a:rPr lang="az-Latn-AZ" sz="2200" i="1" dirty="0">
                <a:latin typeface="+mj-lt"/>
                <a:cs typeface="Times New Roman" pitchFamily="18" charset="0"/>
              </a:rPr>
              <a:t>Məhkəmə bildirdi ki, </a:t>
            </a:r>
            <a:r>
              <a:rPr lang="az-Latn-AZ" sz="2200" dirty="0">
                <a:latin typeface="+mj-lt"/>
                <a:cs typeface="Times New Roman" pitchFamily="18" charset="0"/>
              </a:rPr>
              <a:t>5-ci</a:t>
            </a:r>
            <a:r>
              <a:rPr lang="az-Latn-AZ" sz="2200" i="1" dirty="0">
                <a:latin typeface="+mj-lt"/>
                <a:cs typeface="Times New Roman" pitchFamily="18" charset="0"/>
              </a:rPr>
              <a:t> maddənin 1-ci bəndinin "f" yarımbəndinin birinci müddəası əsasında həbsə alınma </a:t>
            </a:r>
            <a:r>
              <a:rPr lang="az-Latn-AZ" sz="2200" b="1" i="1" dirty="0">
                <a:latin typeface="+mj-lt"/>
                <a:cs typeface="Times New Roman" pitchFamily="18" charset="0"/>
              </a:rPr>
              <a:t>dörd meyara</a:t>
            </a:r>
            <a:r>
              <a:rPr lang="az-Latn-AZ" sz="2200" i="1" dirty="0">
                <a:latin typeface="+mj-lt"/>
                <a:cs typeface="Times New Roman" pitchFamily="18" charset="0"/>
              </a:rPr>
              <a:t> cavab verdiyi təqdirdə qanunsuz hesab edilmir: </a:t>
            </a:r>
            <a:endParaRPr lang="az-Latn-AZ" sz="2200" i="1" dirty="0" smtClean="0"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z-Latn-AZ" sz="2200" i="1" dirty="0" smtClean="0">
                <a:cs typeface="Times New Roman" pitchFamily="18" charset="0"/>
              </a:rPr>
              <a:t>həbs vicdanlı niyyətlə həyata keçirilibsə;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z-Latn-AZ" sz="2200" i="1" dirty="0" smtClean="0">
                <a:cs typeface="Times New Roman" pitchFamily="18" charset="0"/>
              </a:rPr>
              <a:t>yalnız şəxsin ölkəyə qanunsuz gəlməsinin qarşısını almaq məqsədi ilə həyata keçirilibsə; 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z-Latn-AZ" sz="2200" i="1" dirty="0" smtClean="0">
                <a:latin typeface="+mj-lt"/>
                <a:cs typeface="Times New Roman" pitchFamily="18" charset="0"/>
              </a:rPr>
              <a:t>ərizəçinin </a:t>
            </a:r>
            <a:r>
              <a:rPr lang="az-Latn-AZ" sz="2200" i="1" dirty="0">
                <a:latin typeface="+mj-lt"/>
                <a:cs typeface="Times New Roman" pitchFamily="18" charset="0"/>
              </a:rPr>
              <a:t>saxlanıldığı yer və saxlanma şəraiti müəyyən edilərkən onun öz həyatına görə ehtiyatlandığı üçün öz ölkəsindən qaçdığı nəzərə alınıbsa; </a:t>
            </a:r>
            <a:endParaRPr lang="az-Latn-AZ" sz="2200" i="1" dirty="0" smtClean="0"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z-Latn-AZ" sz="2200" i="1" dirty="0" smtClean="0">
                <a:latin typeface="+mj-lt"/>
                <a:cs typeface="Times New Roman" pitchFamily="18" charset="0"/>
              </a:rPr>
              <a:t>həbsdə </a:t>
            </a:r>
            <a:r>
              <a:rPr lang="az-Latn-AZ" sz="2200" i="1" dirty="0">
                <a:latin typeface="+mj-lt"/>
                <a:cs typeface="Times New Roman" pitchFamily="18" charset="0"/>
              </a:rPr>
              <a:t>saxlanma müddəti həbsin məqsədinin tələb etdiyi müddətdən həddən artıq çox deyilsə.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1800" b="1" i="1" dirty="0">
                <a:latin typeface="+mj-lt"/>
                <a:cs typeface="Times New Roman" pitchFamily="18" charset="0"/>
              </a:rPr>
              <a:t>2) D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eportasiya</a:t>
            </a:r>
            <a:r>
              <a:rPr lang="ru-RU" sz="1800" b="1" i="1" dirty="0">
                <a:latin typeface="+mj-lt"/>
                <a:cs typeface="Times New Roman" pitchFamily="18" charset="0"/>
              </a:rPr>
              <a:t>,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yaxud</a:t>
            </a:r>
            <a:r>
              <a:rPr lang="ru-RU" sz="1800" b="1" i="1" dirty="0">
                <a:latin typeface="+mj-lt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ekstradisiya</a:t>
            </a:r>
            <a:r>
              <a:rPr lang="ru-RU" sz="1800" b="1" i="1" dirty="0">
                <a:latin typeface="+mj-lt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tədbirləri</a:t>
            </a:r>
            <a:r>
              <a:rPr lang="ru-RU" sz="1800" b="1" i="1" dirty="0">
                <a:latin typeface="+mj-lt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tətbiq</a:t>
            </a:r>
            <a:r>
              <a:rPr lang="ru-RU" sz="1800" b="1" i="1" dirty="0">
                <a:latin typeface="+mj-lt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olunan</a:t>
            </a:r>
            <a:r>
              <a:rPr lang="ru-RU" sz="1800" b="1" i="1" dirty="0">
                <a:latin typeface="+mj-lt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şəxsin</a:t>
            </a:r>
            <a:r>
              <a:rPr lang="ru-RU" sz="1800" b="1" i="1" dirty="0">
                <a:latin typeface="+mj-lt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qanuni</a:t>
            </a:r>
            <a:r>
              <a:rPr lang="ru-RU" sz="1800" b="1" i="1" dirty="0">
                <a:latin typeface="+mj-lt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tutulması</a:t>
            </a:r>
            <a:r>
              <a:rPr lang="ru-RU" sz="1800" b="1" i="1" dirty="0">
                <a:latin typeface="+mj-lt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və</a:t>
            </a:r>
            <a:r>
              <a:rPr lang="ru-RU" sz="1800" b="1" i="1" dirty="0">
                <a:latin typeface="+mj-lt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ya</a:t>
            </a:r>
            <a:r>
              <a:rPr lang="ru-RU" sz="1800" b="1" i="1" dirty="0">
                <a:latin typeface="+mj-lt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həbsə</a:t>
            </a:r>
            <a:r>
              <a:rPr lang="ru-RU" sz="1800" b="1" i="1" dirty="0">
                <a:latin typeface="+mj-lt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+mj-lt"/>
                <a:cs typeface="Times New Roman" pitchFamily="18" charset="0"/>
              </a:rPr>
              <a:t>alınması</a:t>
            </a:r>
            <a:r>
              <a:rPr lang="ru-RU" sz="1800" b="1" i="1" dirty="0" smtClean="0">
                <a:latin typeface="+mj-lt"/>
                <a:cs typeface="Times New Roman" pitchFamily="18" charset="0"/>
              </a:rPr>
              <a:t>.</a:t>
            </a:r>
            <a:endParaRPr lang="az-Latn-AZ" sz="1800" b="1" i="1" dirty="0" smtClean="0">
              <a:latin typeface="+mj-lt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1800" i="1" dirty="0">
                <a:latin typeface="+mj-lt"/>
                <a:cs typeface="Times New Roman" pitchFamily="18" charset="0"/>
              </a:rPr>
              <a:t>Müddət zəruri şərtdir:</a:t>
            </a:r>
            <a:endParaRPr lang="az-Latn-AZ" sz="1800" b="1" i="1" dirty="0" smtClean="0"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1800" b="1" i="1" dirty="0" err="1">
                <a:latin typeface="+mj-lt"/>
                <a:cs typeface="Times New Roman" pitchFamily="18" charset="0"/>
              </a:rPr>
              <a:t>Kuinn</a:t>
            </a:r>
            <a:r>
              <a:rPr lang="az-Latn-AZ" sz="1800" b="1" i="1" dirty="0">
                <a:latin typeface="+mj-lt"/>
                <a:cs typeface="Times New Roman" pitchFamily="18" charset="0"/>
              </a:rPr>
              <a:t> Fransaya qarşı işdə </a:t>
            </a:r>
            <a:r>
              <a:rPr lang="az-Latn-AZ" sz="1800" i="1" dirty="0">
                <a:latin typeface="+mj-lt"/>
                <a:cs typeface="Times New Roman" pitchFamily="18" charset="0"/>
              </a:rPr>
              <a:t>ekstradisiya olunmalı şəxs 2 ilə yaxın həbsdə qalmış və Məhkəmə bunu kifayət qədər uzun müddət hesab etmiş və bildirmişdir ki, bu ləngimə ekstradisiya prosesinin uzanmasına gətirib çıxarmışdır. </a:t>
            </a:r>
            <a:endParaRPr lang="ru-RU" sz="1800" dirty="0"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1800" b="1" i="1" dirty="0" err="1">
                <a:latin typeface="+mj-lt"/>
                <a:cs typeface="Times New Roman" pitchFamily="18" charset="0"/>
              </a:rPr>
              <a:t>Kolompar</a:t>
            </a:r>
            <a:r>
              <a:rPr lang="az-Latn-AZ" sz="1800" b="1" i="1" dirty="0">
                <a:latin typeface="+mj-lt"/>
                <a:cs typeface="Times New Roman" pitchFamily="18" charset="0"/>
              </a:rPr>
              <a:t> Belçikaya qarşı işdə</a:t>
            </a:r>
            <a:r>
              <a:rPr lang="az-Latn-AZ" sz="1800" i="1" dirty="0">
                <a:latin typeface="+mj-lt"/>
                <a:cs typeface="Times New Roman" pitchFamily="18" charset="0"/>
              </a:rPr>
              <a:t> isə şəxsin özünün davranışı bu ləngiməyə gətirib çıxarmış və bununla Məhkəmə pozuntunu </a:t>
            </a:r>
            <a:r>
              <a:rPr lang="az-Latn-AZ" sz="1800" i="1" dirty="0" err="1">
                <a:latin typeface="+mj-lt"/>
                <a:cs typeface="Times New Roman" pitchFamily="18" charset="0"/>
              </a:rPr>
              <a:t>tanımamışdır</a:t>
            </a:r>
            <a:r>
              <a:rPr lang="az-Latn-AZ" sz="1800" i="1" dirty="0">
                <a:latin typeface="+mj-lt"/>
                <a:cs typeface="Times New Roman" pitchFamily="18" charset="0"/>
              </a:rPr>
              <a:t>.</a:t>
            </a:r>
            <a:endParaRPr lang="ru-RU" sz="1800" dirty="0"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1800" b="1" i="1" dirty="0">
                <a:latin typeface="+mj-lt"/>
                <a:cs typeface="Times New Roman" pitchFamily="18" charset="0"/>
              </a:rPr>
              <a:t>A və başqaları Birləşmiş Krallığa qarşı işdə </a:t>
            </a:r>
            <a:r>
              <a:rPr lang="az-Latn-AZ" sz="1800" i="1" dirty="0">
                <a:latin typeface="+mj-lt"/>
                <a:cs typeface="Times New Roman" pitchFamily="18" charset="0"/>
              </a:rPr>
              <a:t>Məhkəmə bildirdi ki, barəsində deportasiya, yaxud ekstradisiya tədbirləri tətbiq olunan şəxslərin </a:t>
            </a:r>
            <a:r>
              <a:rPr lang="az-Latn-AZ" sz="1800" i="1" dirty="0" err="1">
                <a:latin typeface="+mj-lt"/>
                <a:cs typeface="Times New Roman" pitchFamily="18" charset="0"/>
              </a:rPr>
              <a:t>tutulmasına</a:t>
            </a:r>
            <a:r>
              <a:rPr lang="az-Latn-AZ" sz="1800" i="1" dirty="0">
                <a:latin typeface="+mj-lt"/>
                <a:cs typeface="Times New Roman" pitchFamily="18" charset="0"/>
              </a:rPr>
              <a:t> və ya həbsdə </a:t>
            </a:r>
            <a:r>
              <a:rPr lang="az-Latn-AZ" sz="1800" i="1" dirty="0" err="1">
                <a:latin typeface="+mj-lt"/>
                <a:cs typeface="Times New Roman" pitchFamily="18" charset="0"/>
              </a:rPr>
              <a:t>saxlanılmasına</a:t>
            </a:r>
            <a:r>
              <a:rPr lang="az-Latn-AZ" sz="1800" i="1" dirty="0">
                <a:latin typeface="+mj-lt"/>
                <a:cs typeface="Times New Roman" pitchFamily="18" charset="0"/>
              </a:rPr>
              <a:t> yalnız deportasiya və ya ekstradisiya işi üzrə icraat davam etdiyi müddətdə yol verilə bilər və bu icraatın kifayət qədər sürətlə aparılması zəruri şərtdir.</a:t>
            </a:r>
            <a:endParaRPr lang="ru-RU" sz="1800" dirty="0">
              <a:latin typeface="+mj-lt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H</a:t>
            </a:r>
            <a:r>
              <a:rPr lang="az-Latn-AZ" sz="3200" dirty="0" smtClean="0"/>
              <a:t>ə</a:t>
            </a:r>
            <a:r>
              <a:rPr lang="en-US" sz="3200" dirty="0" err="1" smtClean="0"/>
              <a:t>bsin</a:t>
            </a:r>
            <a:r>
              <a:rPr lang="az-Latn-AZ" sz="3200" dirty="0" smtClean="0"/>
              <a:t> qanuniliyini araşdIrarkən diqqət yetirməli olan hallar</a:t>
            </a:r>
            <a:r>
              <a:rPr lang="en-US" sz="3200" dirty="0" smtClean="0"/>
              <a:t> </a:t>
            </a:r>
            <a:endParaRPr lang="ru-RU" sz="3200" dirty="0" smtClean="0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az-Latn-AZ" altLang="en-US" sz="2200" smtClean="0"/>
              <a:t>Tutulmanın səbəbləri və ittiham barədə dərhal məlumat almaq - </a:t>
            </a:r>
            <a:r>
              <a:rPr lang="en-US" altLang="en-US" sz="2200" i="1" smtClean="0"/>
              <a:t>Van den </a:t>
            </a:r>
            <a:r>
              <a:rPr lang="az-Latn-AZ" altLang="en-US" sz="2200" i="1" smtClean="0"/>
              <a:t>Lir</a:t>
            </a:r>
            <a:r>
              <a:rPr lang="en-US" altLang="en-US" sz="2200" i="1" smtClean="0"/>
              <a:t> Niderlanda qarşı iş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az-Latn-AZ" altLang="en-US" sz="2200" smtClean="0"/>
              <a:t>«</a:t>
            </a:r>
            <a:r>
              <a:rPr lang="en-US" altLang="en-US" sz="2200" smtClean="0"/>
              <a:t>Səlahiyyətli məhkəmə</a:t>
            </a:r>
            <a:r>
              <a:rPr lang="az-Latn-AZ" altLang="en-US" sz="2200" smtClean="0"/>
              <a:t>»</a:t>
            </a:r>
            <a:r>
              <a:rPr lang="en-US" altLang="en-US" sz="2200" smtClean="0"/>
              <a:t> – </a:t>
            </a:r>
            <a:r>
              <a:rPr lang="en-US" altLang="en-US" sz="2200" i="1" smtClean="0"/>
              <a:t>X Birləşmiş Krallığa qarşı iş;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200" smtClean="0"/>
              <a:t>“Çəkişmə prinsipi” – </a:t>
            </a:r>
            <a:r>
              <a:rPr lang="en-US" altLang="en-US" sz="2200" i="1" smtClean="0"/>
              <a:t>Megyeri Almaniyaya qarşı iş, Vinterverp Niderlanda qarşı iş;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200" smtClean="0"/>
              <a:t> “İttiham materialları ilə taniş olmaq” hüququ – </a:t>
            </a:r>
            <a:r>
              <a:rPr lang="en-US" altLang="en-US" sz="2200" i="1" smtClean="0"/>
              <a:t>Lami Belçikaya qarşı iş</a:t>
            </a:r>
            <a:r>
              <a:rPr lang="az-Latn-AZ" altLang="en-US" sz="2200" i="1" smtClean="0"/>
              <a:t>, </a:t>
            </a:r>
            <a:r>
              <a:rPr lang="en-US" altLang="en-US" sz="2200" i="1" smtClean="0"/>
              <a:t>Sançes-Reyss İsveçrəyə qarşı iş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200" smtClean="0"/>
              <a:t>Sübutetmə vəzifəsi – </a:t>
            </a:r>
            <a:r>
              <a:rPr lang="en-US" altLang="en-US" sz="2200" i="1" smtClean="0"/>
              <a:t>Hatçison Reyd Birləşmiş Krallığa qarşı iş</a:t>
            </a:r>
            <a:r>
              <a:rPr lang="az-Latn-AZ" altLang="en-US" sz="2200" i="1" smtClean="0"/>
              <a:t> , </a:t>
            </a:r>
            <a:r>
              <a:rPr lang="en-US" altLang="en-US" sz="2200" i="1" smtClean="0"/>
              <a:t>De Yonq, Balyet və Van den </a:t>
            </a:r>
            <a:r>
              <a:rPr lang="az-Latn-AZ" altLang="en-US" sz="2200" i="1" smtClean="0"/>
              <a:t>Lir</a:t>
            </a:r>
            <a:r>
              <a:rPr lang="en-US" altLang="en-US" sz="2200" i="1" smtClean="0"/>
              <a:t> Niderlanda qarşı iş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200" smtClean="0"/>
              <a:t>Şikayətin tez həll olunması – </a:t>
            </a:r>
            <a:endParaRPr lang="en-US" altLang="en-US" sz="2200" i="1" smtClean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200" smtClean="0"/>
              <a:t>Həbsin qanuniliyinin m</a:t>
            </a:r>
            <a:r>
              <a:rPr lang="az-Latn-AZ" altLang="en-US" sz="2200" smtClean="0"/>
              <a:t>üntəzam qaydada yoxlanılması -</a:t>
            </a:r>
            <a:r>
              <a:rPr lang="en-US" altLang="en-US" sz="2200" i="1" smtClean="0"/>
              <a:t>Betçiseri İtaliyaya </a:t>
            </a:r>
            <a:r>
              <a:rPr lang="az-Latn-AZ" altLang="en-US" sz="2200" i="1" smtClean="0"/>
              <a:t>qarşı iş </a:t>
            </a:r>
            <a:endParaRPr lang="en-US" altLang="en-US" sz="2200" i="1" smtClean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ru-RU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3200" dirty="0" smtClean="0"/>
              <a:t>QEYRİ-QANUNİ HƏBSƏ GÖRƏ KOMPENSASİYA HÜQUQU</a:t>
            </a:r>
            <a:endParaRPr lang="ru-RU" sz="3200" dirty="0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 maddənin müddəalarının pozulması ilə tutulmağa və ya həbsə alınmağa məruz qalan hər kəsin iddia ilə təmin olunan kompensasiya hüququ var .</a:t>
            </a:r>
          </a:p>
          <a:p>
            <a:pPr eaLnBrk="1" hangingPunct="1"/>
            <a:r>
              <a:rPr lang="en-US" altLang="en-US" smtClean="0"/>
              <a:t>Botsano İtaliyaya qarşı işdə Komissiyanın rəyi –kompensasiya geniş anlayışdır. </a:t>
            </a:r>
          </a:p>
          <a:p>
            <a:pPr eaLnBrk="1" hangingPunct="1"/>
            <a:r>
              <a:rPr lang="en-US" altLang="en-US" smtClean="0"/>
              <a:t>Vassink Niderlanda qar</a:t>
            </a:r>
            <a:r>
              <a:rPr lang="az-Latn-AZ" altLang="en-US" smtClean="0"/>
              <a:t>şı iş  - </a:t>
            </a:r>
            <a:r>
              <a:rPr lang="en-US" altLang="en-US" smtClean="0"/>
              <a:t>şəxs ziyana uğradığını</a:t>
            </a:r>
            <a:r>
              <a:rPr lang="az-Latn-AZ" altLang="en-US" smtClean="0"/>
              <a:t> sübuta yetirməlidir.</a:t>
            </a:r>
            <a:endParaRPr lang="en-US" altLang="en-US" smtClean="0"/>
          </a:p>
          <a:p>
            <a:pPr eaLnBrk="1" hangingPunct="1"/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Ziyana</a:t>
            </a:r>
            <a:r>
              <a:rPr lang="en-US" dirty="0"/>
              <a:t> </a:t>
            </a:r>
            <a:r>
              <a:rPr lang="en-US" dirty="0" err="1"/>
              <a:t>daxildir</a:t>
            </a:r>
            <a:r>
              <a:rPr lang="en-US" dirty="0"/>
              <a:t>: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Ziyana</a:t>
            </a:r>
            <a:r>
              <a:rPr lang="en-US" dirty="0" smtClean="0"/>
              <a:t> </a:t>
            </a:r>
            <a:r>
              <a:rPr lang="en-US" dirty="0" err="1"/>
              <a:t>daxildir</a:t>
            </a:r>
            <a:r>
              <a:rPr lang="en-US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- </a:t>
            </a:r>
            <a:r>
              <a:rPr lang="en-US" dirty="0" err="1"/>
              <a:t>pul</a:t>
            </a:r>
            <a:r>
              <a:rPr lang="en-US" dirty="0"/>
              <a:t> </a:t>
            </a:r>
            <a:r>
              <a:rPr lang="en-US" dirty="0" err="1"/>
              <a:t>itkisi</a:t>
            </a:r>
            <a:r>
              <a:rPr lang="en-US" dirty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dirty="0" err="1"/>
              <a:t>ağrıya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əzaba</a:t>
            </a:r>
            <a:r>
              <a:rPr lang="en-US" dirty="0"/>
              <a:t> </a:t>
            </a:r>
            <a:r>
              <a:rPr lang="en-US" dirty="0" err="1"/>
              <a:t>düçar</a:t>
            </a:r>
            <a:r>
              <a:rPr lang="en-US" dirty="0"/>
              <a:t> </a:t>
            </a:r>
            <a:r>
              <a:rPr lang="en-US" dirty="0" err="1"/>
              <a:t>olma</a:t>
            </a:r>
            <a:r>
              <a:rPr lang="en-US" dirty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sarsıntı</a:t>
            </a:r>
            <a:r>
              <a:rPr lang="en-US" dirty="0"/>
              <a:t> </a:t>
            </a:r>
            <a:r>
              <a:rPr lang="en-US" dirty="0" err="1"/>
              <a:t>keçirmə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Komissiya</a:t>
            </a:r>
            <a:r>
              <a:rPr lang="en-US" dirty="0"/>
              <a:t> </a:t>
            </a:r>
            <a:r>
              <a:rPr lang="en-US" dirty="0" err="1"/>
              <a:t>qeyd</a:t>
            </a:r>
            <a:r>
              <a:rPr lang="en-US" dirty="0"/>
              <a:t> </a:t>
            </a:r>
            <a:r>
              <a:rPr lang="en-US" dirty="0" err="1"/>
              <a:t>edir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məbləğlər</a:t>
            </a:r>
            <a:r>
              <a:rPr lang="en-US" dirty="0"/>
              <a:t> </a:t>
            </a:r>
            <a:r>
              <a:rPr lang="en-US" dirty="0" err="1" smtClean="0"/>
              <a:t>pozuntunun</a:t>
            </a:r>
            <a:r>
              <a:rPr lang="az-Latn-AZ" dirty="0" smtClean="0"/>
              <a:t> </a:t>
            </a:r>
            <a:r>
              <a:rPr lang="en-US" dirty="0" err="1" smtClean="0"/>
              <a:t>ciddiliyini</a:t>
            </a:r>
            <a:r>
              <a:rPr lang="en-US" dirty="0" smtClean="0"/>
              <a:t> </a:t>
            </a:r>
            <a:r>
              <a:rPr lang="en-US" dirty="0" err="1"/>
              <a:t>özündə</a:t>
            </a:r>
            <a:r>
              <a:rPr lang="en-US" dirty="0"/>
              <a:t> </a:t>
            </a:r>
            <a:r>
              <a:rPr lang="en-US" dirty="0" err="1"/>
              <a:t>əks</a:t>
            </a:r>
            <a:r>
              <a:rPr lang="en-US" dirty="0"/>
              <a:t> </a:t>
            </a:r>
            <a:r>
              <a:rPr lang="en-US" dirty="0" err="1"/>
              <a:t>etdirməlidir</a:t>
            </a:r>
            <a:r>
              <a:rPr lang="en-US" dirty="0"/>
              <a:t> (X </a:t>
            </a:r>
            <a:r>
              <a:rPr lang="en-US" dirty="0" err="1"/>
              <a:t>Birləşmiş</a:t>
            </a:r>
            <a:r>
              <a:rPr lang="en-US" dirty="0"/>
              <a:t> </a:t>
            </a:r>
            <a:r>
              <a:rPr lang="en-US" dirty="0" err="1" smtClean="0"/>
              <a:t>Krallığa</a:t>
            </a:r>
            <a:r>
              <a:rPr lang="en-US" dirty="0" smtClean="0"/>
              <a:t> </a:t>
            </a:r>
            <a:r>
              <a:rPr lang="en-US" dirty="0" err="1"/>
              <a:t>qarşı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5-ci </a:t>
            </a:r>
            <a:r>
              <a:rPr lang="en-US" dirty="0" err="1" smtClean="0"/>
              <a:t>maddənin</a:t>
            </a:r>
            <a:r>
              <a:rPr lang="en-US" dirty="0" smtClean="0"/>
              <a:t> </a:t>
            </a:r>
            <a:r>
              <a:rPr lang="en-US" dirty="0"/>
              <a:t>5-ci </a:t>
            </a:r>
            <a:r>
              <a:rPr lang="en-US" dirty="0" err="1"/>
              <a:t>bəndinin</a:t>
            </a:r>
            <a:r>
              <a:rPr lang="en-US" dirty="0"/>
              <a:t> </a:t>
            </a:r>
            <a:r>
              <a:rPr lang="en-US" dirty="0" err="1"/>
              <a:t>tətbiq</a:t>
            </a:r>
            <a:r>
              <a:rPr lang="en-US" dirty="0"/>
              <a:t> </a:t>
            </a:r>
            <a:r>
              <a:rPr lang="en-US" dirty="0" err="1"/>
              <a:t>edilə</a:t>
            </a:r>
            <a:r>
              <a:rPr lang="en-US" dirty="0"/>
              <a:t> </a:t>
            </a:r>
            <a:r>
              <a:rPr lang="en-US" dirty="0" err="1"/>
              <a:t>bilməsi</a:t>
            </a:r>
            <a:r>
              <a:rPr lang="en-US" dirty="0"/>
              <a:t> </a:t>
            </a:r>
            <a:r>
              <a:rPr lang="en-US" dirty="0" err="1"/>
              <a:t>yerli</a:t>
            </a:r>
            <a:r>
              <a:rPr lang="en-US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/>
              <a:t>qanunsuzluğun</a:t>
            </a:r>
            <a:r>
              <a:rPr lang="en-US" dirty="0"/>
              <a:t> </a:t>
            </a:r>
            <a:r>
              <a:rPr lang="en-US" dirty="0" err="1"/>
              <a:t>aşkar</a:t>
            </a:r>
            <a:r>
              <a:rPr lang="en-US" dirty="0"/>
              <a:t> </a:t>
            </a:r>
            <a:r>
              <a:rPr lang="en-US" dirty="0" err="1"/>
              <a:t>edilməsindən</a:t>
            </a:r>
            <a:r>
              <a:rPr lang="en-US" dirty="0"/>
              <a:t> </a:t>
            </a:r>
            <a:r>
              <a:rPr lang="en-US" dirty="0" err="1"/>
              <a:t>deyil</a:t>
            </a:r>
            <a:r>
              <a:rPr lang="en-US" dirty="0"/>
              <a:t>, </a:t>
            </a:r>
            <a:r>
              <a:rPr lang="en-US" dirty="0" err="1"/>
              <a:t>şəxsin</a:t>
            </a:r>
            <a:r>
              <a:rPr lang="en-US" dirty="0"/>
              <a:t> </a:t>
            </a:r>
            <a:r>
              <a:rPr lang="en-US" dirty="0" err="1"/>
              <a:t>azad</a:t>
            </a:r>
            <a:r>
              <a:rPr lang="en-US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/>
              <a:t>edilə</a:t>
            </a:r>
            <a:r>
              <a:rPr lang="en-US" dirty="0"/>
              <a:t> </a:t>
            </a:r>
            <a:r>
              <a:rPr lang="en-US" dirty="0" err="1"/>
              <a:t>bilməsi</a:t>
            </a:r>
            <a:r>
              <a:rPr lang="en-US" dirty="0"/>
              <a:t> </a:t>
            </a:r>
            <a:r>
              <a:rPr lang="en-US" dirty="0" err="1"/>
              <a:t>ilə</a:t>
            </a:r>
            <a:r>
              <a:rPr lang="en-US" dirty="0"/>
              <a:t> </a:t>
            </a:r>
            <a:r>
              <a:rPr lang="en-US" dirty="0" err="1"/>
              <a:t>nəticələnən</a:t>
            </a:r>
            <a:r>
              <a:rPr lang="en-US" dirty="0"/>
              <a:t> 5-ci </a:t>
            </a:r>
            <a:r>
              <a:rPr lang="en-US" dirty="0" err="1"/>
              <a:t>maddənin</a:t>
            </a:r>
            <a:r>
              <a:rPr lang="en-US" dirty="0"/>
              <a:t> </a:t>
            </a:r>
            <a:r>
              <a:rPr lang="en-US" dirty="0" err="1"/>
              <a:t>pozuntusuna</a:t>
            </a:r>
            <a:r>
              <a:rPr lang="en-US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sübutdan</a:t>
            </a:r>
            <a:r>
              <a:rPr lang="en-US" dirty="0"/>
              <a:t> </a:t>
            </a:r>
            <a:r>
              <a:rPr lang="en-US" dirty="0" err="1"/>
              <a:t>asılıdır</a:t>
            </a:r>
            <a:r>
              <a:rPr lang="en-US" dirty="0"/>
              <a:t> (</a:t>
            </a:r>
            <a:r>
              <a:rPr lang="en-US" dirty="0" err="1"/>
              <a:t>Blekstok</a:t>
            </a:r>
            <a:r>
              <a:rPr lang="en-US" dirty="0"/>
              <a:t> </a:t>
            </a:r>
            <a:r>
              <a:rPr lang="en-US" dirty="0" err="1"/>
              <a:t>Birləşmiş</a:t>
            </a:r>
            <a:r>
              <a:rPr lang="en-US" dirty="0"/>
              <a:t> </a:t>
            </a:r>
            <a:r>
              <a:rPr lang="en-US" dirty="0" err="1"/>
              <a:t>Krallığa</a:t>
            </a:r>
            <a:r>
              <a:rPr lang="en-US" dirty="0"/>
              <a:t> </a:t>
            </a:r>
            <a:r>
              <a:rPr lang="en-US" dirty="0" err="1"/>
              <a:t>qarşı</a:t>
            </a:r>
            <a:r>
              <a:rPr lang="en-US" dirty="0"/>
              <a:t>,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§ 51)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5-ci </a:t>
            </a:r>
            <a:r>
              <a:rPr lang="en-US" dirty="0" err="1"/>
              <a:t>maddənin</a:t>
            </a:r>
            <a:r>
              <a:rPr lang="en-US" dirty="0"/>
              <a:t> </a:t>
            </a:r>
            <a:r>
              <a:rPr lang="en-US" dirty="0" smtClean="0"/>
              <a:t>5-ci </a:t>
            </a:r>
            <a:r>
              <a:rPr lang="en-US" dirty="0" err="1"/>
              <a:t>bəndi</a:t>
            </a:r>
            <a:r>
              <a:rPr lang="en-US" dirty="0"/>
              <a:t> </a:t>
            </a:r>
            <a:r>
              <a:rPr lang="en-US" dirty="0" err="1"/>
              <a:t>milli</a:t>
            </a:r>
            <a:r>
              <a:rPr lang="en-US" dirty="0"/>
              <a:t> </a:t>
            </a:r>
            <a:r>
              <a:rPr lang="en-US" dirty="0" err="1"/>
              <a:t>məhkəmələr</a:t>
            </a:r>
            <a:r>
              <a:rPr lang="en-US" dirty="0"/>
              <a:t> </a:t>
            </a:r>
            <a:r>
              <a:rPr lang="en-US" dirty="0" err="1"/>
              <a:t>qarşısında</a:t>
            </a:r>
            <a:r>
              <a:rPr lang="en-US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/>
              <a:t>birbaşa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məcburi</a:t>
            </a:r>
            <a:r>
              <a:rPr lang="en-US" dirty="0"/>
              <a:t> </a:t>
            </a:r>
            <a:r>
              <a:rPr lang="en-US" dirty="0" err="1"/>
              <a:t>qüvvəyə</a:t>
            </a:r>
            <a:r>
              <a:rPr lang="en-US" dirty="0"/>
              <a:t> </a:t>
            </a:r>
            <a:r>
              <a:rPr lang="en-US" dirty="0" err="1"/>
              <a:t>malik</a:t>
            </a:r>
            <a:r>
              <a:rPr lang="en-US" dirty="0"/>
              <a:t> </a:t>
            </a:r>
            <a:r>
              <a:rPr lang="en-US" dirty="0" err="1"/>
              <a:t>kompensasiya</a:t>
            </a:r>
            <a:r>
              <a:rPr lang="en-US" dirty="0"/>
              <a:t> </a:t>
            </a:r>
            <a:r>
              <a:rPr lang="en-US" dirty="0" err="1"/>
              <a:t>hüququ</a:t>
            </a:r>
            <a:r>
              <a:rPr lang="en-US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/>
              <a:t>təmin</a:t>
            </a:r>
            <a:r>
              <a:rPr lang="en-US" dirty="0"/>
              <a:t> </a:t>
            </a:r>
            <a:r>
              <a:rPr lang="en-US" dirty="0" err="1"/>
              <a:t>edir</a:t>
            </a:r>
            <a:r>
              <a:rPr lang="en-US" dirty="0"/>
              <a:t> (A.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başqaları</a:t>
            </a:r>
            <a:r>
              <a:rPr lang="en-US" dirty="0"/>
              <a:t> </a:t>
            </a:r>
            <a:r>
              <a:rPr lang="en-US" dirty="0" err="1"/>
              <a:t>Birləşmiş</a:t>
            </a:r>
            <a:r>
              <a:rPr lang="en-US" dirty="0"/>
              <a:t> </a:t>
            </a:r>
            <a:r>
              <a:rPr lang="en-US" dirty="0" err="1"/>
              <a:t>Krallığa</a:t>
            </a:r>
            <a:r>
              <a:rPr lang="en-US" dirty="0"/>
              <a:t> </a:t>
            </a:r>
            <a:r>
              <a:rPr lang="en-US" dirty="0" err="1"/>
              <a:t>qarşı</a:t>
            </a:r>
            <a:r>
              <a:rPr lang="en-US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hlinkClick r:id="rId2"/>
              </a:rPr>
              <a:t/>
            </a:r>
            <a:br>
              <a:rPr lang="en-US" dirty="0">
                <a:hlinkClick r:id="rId2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Zərərin</a:t>
            </a:r>
            <a:r>
              <a:rPr lang="en-US" dirty="0"/>
              <a:t> </a:t>
            </a:r>
            <a:r>
              <a:rPr lang="en-US" dirty="0" err="1"/>
              <a:t>mövcudluğu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5-ci </a:t>
            </a:r>
            <a:r>
              <a:rPr lang="en-US" sz="2400" dirty="0" err="1" smtClean="0">
                <a:latin typeface="+mj-lt"/>
              </a:rPr>
              <a:t>maddənin</a:t>
            </a:r>
            <a:r>
              <a:rPr lang="az-Latn-AZ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5-ci </a:t>
            </a:r>
            <a:r>
              <a:rPr lang="en-US" sz="2400" dirty="0" err="1">
                <a:latin typeface="+mj-lt"/>
              </a:rPr>
              <a:t>bəndi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İştirakçı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Dövlətlərin</a:t>
            </a:r>
            <a:r>
              <a:rPr lang="az-Latn-AZ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kompensasiyanı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sözügedən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şəxsin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pozuntunun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səbəb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olduğu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zərəri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göstərmək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qabiliyyətindən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asılı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olaraq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ödəməsinə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qadağa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qoymur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Kompensasiya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edilməli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olan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maddi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və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qeyri-maddi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zərər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mövcud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olmadığı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təqdirdə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"</a:t>
            </a:r>
            <a:r>
              <a:rPr lang="en-US" sz="2400" dirty="0" err="1">
                <a:latin typeface="+mj-lt"/>
              </a:rPr>
              <a:t>kompensasiya</a:t>
            </a:r>
            <a:r>
              <a:rPr lang="en-US" sz="2400" dirty="0">
                <a:latin typeface="+mj-lt"/>
              </a:rPr>
              <a:t>" </a:t>
            </a:r>
            <a:r>
              <a:rPr lang="en-US" sz="2400" dirty="0" err="1">
                <a:latin typeface="+mj-lt"/>
              </a:rPr>
              <a:t>məsələsi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ortaya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çıxmır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Vassink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Niderlanda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qarşı</a:t>
            </a:r>
            <a:r>
              <a:rPr lang="en-US" sz="2400" dirty="0">
                <a:latin typeface="+mj-lt"/>
              </a:rPr>
              <a:t>, § 38).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latin typeface="+mj-lt"/>
              </a:rPr>
              <a:t>Lakin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qeyri-qanuni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həbsin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nəticəsi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olan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qeyri-maddi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zərərə</a:t>
            </a:r>
            <a:r>
              <a:rPr lang="az-Latn-AZ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dair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dəlilin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tələb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olunmasında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ifrat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formalizm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kompensasiya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hüququ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ilə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ziddiyyət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təşkil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edir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Danev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Bolqarıstana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qarşı</a:t>
            </a:r>
            <a:r>
              <a:rPr lang="en-US" sz="2400" dirty="0">
                <a:latin typeface="+mj-lt"/>
              </a:rPr>
              <a:t>, §§ 34-35).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3100" dirty="0" smtClean="0"/>
              <a:t> </a:t>
            </a:r>
            <a:br>
              <a:rPr lang="az-Latn-AZ" sz="3100" dirty="0" smtClean="0"/>
            </a:br>
            <a:r>
              <a:rPr lang="az-Latn-AZ" sz="3100" dirty="0" smtClean="0"/>
              <a:t/>
            </a:r>
            <a:br>
              <a:rPr lang="az-Latn-AZ" sz="3100" dirty="0" smtClean="0"/>
            </a:br>
            <a:r>
              <a:rPr lang="az-Latn-AZ" sz="3100" dirty="0" smtClean="0"/>
              <a:t/>
            </a:r>
            <a:br>
              <a:rPr lang="az-Latn-AZ" sz="3100" dirty="0" smtClean="0"/>
            </a:br>
            <a:r>
              <a:rPr lang="az-Latn-AZ" sz="3100" dirty="0" smtClean="0"/>
              <a:t/>
            </a:r>
            <a:br>
              <a:rPr lang="az-Latn-AZ" sz="3100" dirty="0" smtClean="0"/>
            </a:br>
            <a:r>
              <a:rPr lang="az-Latn-AZ" sz="3100" dirty="0"/>
              <a:t/>
            </a:r>
            <a:br>
              <a:rPr lang="az-Latn-AZ" sz="3100" dirty="0"/>
            </a:br>
            <a:r>
              <a:rPr lang="az-Latn-AZ" sz="3100" dirty="0" smtClean="0"/>
              <a:t/>
            </a:r>
            <a:br>
              <a:rPr lang="az-Latn-AZ" sz="3100" dirty="0" smtClean="0"/>
            </a:br>
            <a:r>
              <a:rPr lang="az-Latn-AZ" sz="3100" dirty="0"/>
              <a:t/>
            </a:r>
            <a:br>
              <a:rPr lang="az-Latn-AZ" sz="3100" dirty="0"/>
            </a:br>
            <a:r>
              <a:rPr lang="az-Latn-AZ" sz="1800" dirty="0" smtClean="0"/>
              <a:t>AZADLIQ</a:t>
            </a:r>
            <a:r>
              <a:rPr lang="en-US" sz="1800" dirty="0" smtClean="0"/>
              <a:t>DAN M</a:t>
            </a:r>
            <a:r>
              <a:rPr lang="az-Latn-AZ" sz="1800" dirty="0" smtClean="0"/>
              <a:t>Ə</a:t>
            </a:r>
            <a:r>
              <a:rPr lang="en-US" sz="1800" dirty="0" smtClean="0"/>
              <a:t>HRUM</a:t>
            </a:r>
            <a:r>
              <a:rPr lang="az-Latn-AZ" sz="1800" dirty="0"/>
              <a:t> </a:t>
            </a:r>
            <a:r>
              <a:rPr lang="az-Latn-AZ" sz="1800" dirty="0" smtClean="0"/>
              <a:t>EDİLMƏ </a:t>
            </a:r>
            <a:br>
              <a:rPr lang="az-Latn-AZ" sz="1800" dirty="0" smtClean="0"/>
            </a:br>
            <a:r>
              <a:rPr lang="az-Latn-AZ" sz="1800" dirty="0" smtClean="0"/>
              <a:t>Maddə 5§1: </a:t>
            </a:r>
            <a:br>
              <a:rPr lang="az-Latn-AZ" sz="1800" dirty="0" smtClean="0"/>
            </a:br>
            <a:r>
              <a:rPr lang="az-Latn-AZ" sz="1800" dirty="0" smtClean="0"/>
              <a:t>1. «Hər kəsin azadlıq və </a:t>
            </a:r>
            <a:r>
              <a:rPr lang="az-Latn-AZ" sz="1800" dirty="0" err="1" smtClean="0"/>
              <a:t>toxulmazlıq</a:t>
            </a:r>
            <a:r>
              <a:rPr lang="az-Latn-AZ" sz="1800" dirty="0" smtClean="0"/>
              <a:t> hüququ var. Heç kəs qanunla müəyyən olunmuş aşağıdakı hallardan  və qaydadan başqa azadlıqdan məhrum edilə bilməz:..»</a:t>
            </a:r>
            <a:br>
              <a:rPr lang="az-Latn-AZ" sz="1800" dirty="0" smtClean="0"/>
            </a:br>
            <a:r>
              <a:rPr lang="az-Latn-AZ" sz="1300" dirty="0" smtClean="0"/>
              <a:t> </a:t>
            </a:r>
            <a:br>
              <a:rPr lang="az-Latn-AZ" sz="1300" dirty="0" smtClean="0"/>
            </a:br>
            <a:r>
              <a:rPr lang="az-Latn-AZ" sz="1300" dirty="0" smtClean="0"/>
              <a:t/>
            </a:r>
            <a:br>
              <a:rPr lang="az-Latn-AZ" sz="1300" dirty="0" smtClean="0"/>
            </a:br>
            <a:r>
              <a:rPr lang="az-Latn-AZ" sz="2200" dirty="0"/>
              <a:t/>
            </a:r>
            <a:br>
              <a:rPr lang="az-Latn-AZ" sz="2200" dirty="0"/>
            </a:br>
            <a:r>
              <a:rPr lang="az-Latn-AZ" sz="3100" dirty="0" smtClean="0"/>
              <a:t/>
            </a:r>
            <a:br>
              <a:rPr lang="az-Latn-AZ" sz="3100" dirty="0" smtClean="0"/>
            </a:br>
            <a:r>
              <a:rPr lang="az-Latn-AZ" sz="3100" dirty="0" smtClean="0"/>
              <a:t/>
            </a:r>
            <a:br>
              <a:rPr lang="az-Latn-AZ" sz="3100" dirty="0" smtClean="0"/>
            </a:br>
            <a:r>
              <a:rPr lang="az-Latn-AZ" sz="3100" dirty="0" smtClean="0"/>
              <a:t/>
            </a:r>
            <a:br>
              <a:rPr lang="az-Latn-AZ" sz="3100" dirty="0" smtClean="0"/>
            </a:br>
            <a:r>
              <a:rPr lang="az-Latn-AZ" dirty="0"/>
              <a:t/>
            </a:r>
            <a:br>
              <a:rPr lang="az-Latn-A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3" y="642938"/>
            <a:ext cx="7239000" cy="4846637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1800" i="1" dirty="0" smtClean="0">
                <a:latin typeface="Arial" charset="0"/>
              </a:rPr>
              <a:t>«Azadlıq hüququnu» bəyan edərkən 5-ci maddə şəxsin fiziki azadlığını nəzərdə tutur.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1800" i="1" dirty="0" smtClean="0">
                <a:latin typeface="Arial" charset="0"/>
              </a:rPr>
              <a:t> </a:t>
            </a:r>
            <a:endParaRPr lang="az-Latn-AZ" sz="1800" i="1" dirty="0">
              <a:latin typeface="Arial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1800" i="1" dirty="0" smtClean="0">
                <a:latin typeface="Arial" charset="0"/>
              </a:rPr>
              <a:t>5-ci maddənin müddəaları 4 saylı Protokolun 2-ci maddəsi ilə tənzimlənən hərəkət etmə azadlığına dair məhdudiyyətlərə aid deyil</a:t>
            </a:r>
            <a:endParaRPr lang="az-Latn-AZ" sz="1800" i="1" dirty="0">
              <a:latin typeface="Arial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az-Latn-AZ" sz="1800" i="1" dirty="0">
              <a:latin typeface="Arial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1800" i="1" dirty="0" smtClean="0">
                <a:latin typeface="Arial" charset="0"/>
              </a:rPr>
              <a:t>Tətbiq edilən tədbirin 5-ci maddənin təsir dairəsinə düşüb-düşmədiyi  üçün aşağıdakı hallara diqqət yetirilməlidir: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az-Latn-AZ" sz="1800" i="1" dirty="0" smtClean="0">
                <a:latin typeface="Arial" charset="0"/>
              </a:rPr>
              <a:t>	- tətbiq edilən məhdudiyyətin dərəcəsi;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az-Latn-AZ" sz="1800" i="1" dirty="0" smtClean="0">
                <a:latin typeface="Arial" charset="0"/>
              </a:rPr>
              <a:t>	- şəxsin salındığı yerin sahəsi və həmin yerin nə dərəcədə qorunması;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az-Latn-AZ" sz="1800" i="1" dirty="0" smtClean="0">
                <a:latin typeface="Arial" charset="0"/>
              </a:rPr>
              <a:t>	- nəzarət vasitələrinin nə dərəcədə tez-tez və inadla tətbiq edilməsi;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az-Latn-AZ" sz="1800" i="1" dirty="0" smtClean="0">
                <a:latin typeface="Arial" charset="0"/>
              </a:rPr>
              <a:t>	- ətraf  aləmlə əlaqəyə hansı həddə icazə verilməsi və buna nə dərəcədə nəzarət edilməsi;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az-Latn-AZ" sz="1800" i="1" dirty="0" smtClean="0">
                <a:latin typeface="Arial" charset="0"/>
              </a:rPr>
              <a:t>	- özügedən tədbirlərin hansı müddətə tətbiq edilməsi.    </a:t>
            </a:r>
            <a:endParaRPr lang="az-Latn-AZ" sz="1800" dirty="0">
              <a:latin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az-Latn-AZ" altLang="en-US" smtClean="0"/>
              <a:t>        </a:t>
            </a:r>
          </a:p>
          <a:p>
            <a:pPr marL="0" indent="0" eaLnBrk="1" hangingPunct="1">
              <a:buFont typeface="Arial" charset="0"/>
              <a:buNone/>
            </a:pPr>
            <a:r>
              <a:rPr lang="az-Latn-AZ" altLang="en-US" smtClean="0"/>
              <a:t>             </a:t>
            </a:r>
            <a:r>
              <a:rPr lang="en-US" altLang="en-US" sz="3600" b="1" i="1" smtClean="0"/>
              <a:t>Diqqətinizə görə </a:t>
            </a:r>
            <a:r>
              <a:rPr lang="az-Latn-AZ" altLang="en-US" sz="3600" b="1" i="1" smtClean="0"/>
              <a:t>təşəkkür 	edirik!</a:t>
            </a:r>
            <a:endParaRPr lang="ru-RU" altLang="en-US" sz="36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1400" dirty="0" smtClean="0"/>
              <a:t/>
            </a:r>
            <a:br>
              <a:rPr lang="az-Latn-AZ" sz="1400" dirty="0" smtClean="0"/>
            </a:br>
            <a:r>
              <a:rPr lang="az-Latn-AZ" sz="2400" dirty="0" smtClean="0">
                <a:cs typeface="Times New Roman" pitchFamily="18" charset="0"/>
              </a:rPr>
              <a:t>AzadlIqdan məhrum etməyə bərabər tutulan hallar:</a:t>
            </a:r>
            <a:r>
              <a:rPr lang="kk-KZ" sz="2400" dirty="0" smtClean="0">
                <a:cs typeface="Times New Roman" pitchFamily="18" charset="0"/>
              </a:rPr>
              <a:t> </a:t>
            </a:r>
            <a:r>
              <a:rPr lang="az-Latn-AZ" sz="2400" dirty="0" smtClean="0">
                <a:cs typeface="Times New Roman" pitchFamily="18" charset="0"/>
              </a:rPr>
              <a:t/>
            </a:r>
            <a:br>
              <a:rPr lang="az-Latn-AZ" sz="2400" dirty="0" smtClean="0">
                <a:cs typeface="Times New Roman" pitchFamily="18" charset="0"/>
              </a:rPr>
            </a:br>
            <a:endParaRPr lang="ru-RU" sz="2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808038" algn="l"/>
              </a:tabLst>
              <a:defRPr/>
            </a:pPr>
            <a:endParaRPr lang="az-Latn-AZ" sz="1800" i="1" dirty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b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kk-KZ" b="1" dirty="0">
                <a:latin typeface="+mj-lt"/>
                <a:cs typeface="Times New Roman" pitchFamily="18" charset="0"/>
              </a:rPr>
              <a:t>fərdlərin psixoloji və ya sosial yardım müəssisəsinə yerləşdirilməsi (bax: başqa hüquqi mənbələrlə yanaşı </a:t>
            </a:r>
            <a:r>
              <a:rPr lang="kk-KZ" b="1" i="1" dirty="0">
                <a:latin typeface="+mj-lt"/>
                <a:cs typeface="Times New Roman" pitchFamily="18" charset="0"/>
                <a:hlinkClick r:id="rId2"/>
              </a:rPr>
              <a:t>De Vilde, Ooms və Versip Belçikaya qarşı</a:t>
            </a:r>
            <a:r>
              <a:rPr lang="kk-KZ" b="1" i="1" dirty="0">
                <a:latin typeface="+mj-lt"/>
                <a:cs typeface="Times New Roman" pitchFamily="18" charset="0"/>
              </a:rPr>
              <a:t>; </a:t>
            </a:r>
            <a:r>
              <a:rPr lang="kk-KZ" b="1" i="1" dirty="0">
                <a:latin typeface="+mj-lt"/>
                <a:cs typeface="Times New Roman" pitchFamily="18" charset="0"/>
                <a:hlinkClick r:id="rId3"/>
              </a:rPr>
              <a:t>Stanev Bolqarıstana qarşı</a:t>
            </a:r>
            <a:r>
              <a:rPr lang="kk-KZ" b="1" i="1" dirty="0">
                <a:latin typeface="+mj-lt"/>
                <a:cs typeface="Times New Roman" pitchFamily="18" charset="0"/>
              </a:rPr>
              <a:t> </a:t>
            </a:r>
            <a:r>
              <a:rPr lang="az-Latn-AZ" b="1" i="1" dirty="0">
                <a:latin typeface="+mj-lt"/>
                <a:cs typeface="Times New Roman" pitchFamily="18" charset="0"/>
              </a:rPr>
              <a:t>iş</a:t>
            </a:r>
            <a:r>
              <a:rPr lang="kk-KZ" b="1" i="1" dirty="0">
                <a:latin typeface="+mj-lt"/>
                <a:cs typeface="Times New Roman" pitchFamily="18" charset="0"/>
              </a:rPr>
              <a:t>);</a:t>
            </a:r>
            <a:endParaRPr lang="ru-RU" b="1" i="1" dirty="0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b="1" dirty="0">
                <a:latin typeface="+mj-lt"/>
                <a:cs typeface="Times New Roman" pitchFamily="18" charset="0"/>
              </a:rPr>
              <a:t>  -  </a:t>
            </a:r>
            <a:r>
              <a:rPr lang="kk-KZ" b="1" dirty="0">
                <a:latin typeface="+mj-lt"/>
                <a:cs typeface="Times New Roman" pitchFamily="18" charset="0"/>
              </a:rPr>
              <a:t>tranzit hava limanı zonalarında azadlıqdan məhrum edilmə </a:t>
            </a:r>
            <a:r>
              <a:rPr lang="kk-KZ" b="1" i="1" dirty="0">
                <a:latin typeface="+mj-lt"/>
                <a:cs typeface="Times New Roman" pitchFamily="18" charset="0"/>
              </a:rPr>
              <a:t>(</a:t>
            </a:r>
            <a:r>
              <a:rPr lang="kk-KZ" b="1" i="1" dirty="0">
                <a:latin typeface="+mj-lt"/>
                <a:cs typeface="Times New Roman" pitchFamily="18" charset="0"/>
                <a:hlinkClick r:id="rId4"/>
              </a:rPr>
              <a:t>Amuur Fransaya qarşı</a:t>
            </a:r>
            <a:r>
              <a:rPr lang="az-Latn-AZ" b="1" i="1" dirty="0">
                <a:latin typeface="+mj-lt"/>
                <a:cs typeface="Times New Roman" pitchFamily="18" charset="0"/>
              </a:rPr>
              <a:t> iş);</a:t>
            </a:r>
            <a:endParaRPr lang="ru-RU" b="1" i="1" dirty="0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b="1" dirty="0">
                <a:latin typeface="+mj-lt"/>
                <a:cs typeface="Times New Roman" pitchFamily="18" charset="0"/>
              </a:rPr>
              <a:t>  -  </a:t>
            </a:r>
            <a:r>
              <a:rPr lang="kk-KZ" b="1" dirty="0">
                <a:latin typeface="+mj-lt"/>
                <a:cs typeface="Times New Roman" pitchFamily="18" charset="0"/>
              </a:rPr>
              <a:t>polis məntəqəsində dindirilmə </a:t>
            </a:r>
            <a:r>
              <a:rPr lang="kk-KZ" b="1" i="1" dirty="0">
                <a:latin typeface="+mj-lt"/>
                <a:cs typeface="Times New Roman" pitchFamily="18" charset="0"/>
              </a:rPr>
              <a:t>(</a:t>
            </a:r>
            <a:r>
              <a:rPr lang="kk-KZ" b="1" i="1" dirty="0">
                <a:latin typeface="+mj-lt"/>
                <a:cs typeface="Times New Roman" pitchFamily="18" charset="0"/>
                <a:hlinkClick r:id="rId5"/>
              </a:rPr>
              <a:t>Salayev Azərbaycana qarşı</a:t>
            </a:r>
            <a:r>
              <a:rPr lang="kk-KZ" b="1" i="1" dirty="0">
                <a:latin typeface="+mj-lt"/>
                <a:cs typeface="Times New Roman" pitchFamily="18" charset="0"/>
              </a:rPr>
              <a:t>; </a:t>
            </a:r>
            <a:r>
              <a:rPr lang="kk-KZ" b="1" i="1" dirty="0">
                <a:latin typeface="+mj-lt"/>
                <a:cs typeface="Times New Roman" pitchFamily="18" charset="0"/>
                <a:hlinkClick r:id="rId6"/>
              </a:rPr>
              <a:t>Fərhad Əliyev Azərbaycana qarşı</a:t>
            </a:r>
            <a:r>
              <a:rPr lang="az-Latn-AZ" b="1" i="1" dirty="0">
                <a:latin typeface="+mj-lt"/>
                <a:cs typeface="Times New Roman" pitchFamily="18" charset="0"/>
              </a:rPr>
              <a:t> iş)</a:t>
            </a:r>
            <a:r>
              <a:rPr lang="kk-KZ" b="1" i="1" dirty="0">
                <a:latin typeface="+mj-lt"/>
                <a:cs typeface="Times New Roman" pitchFamily="18" charset="0"/>
              </a:rPr>
              <a:t>; </a:t>
            </a:r>
            <a:endParaRPr lang="ru-RU" b="1" i="1" dirty="0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b="1" dirty="0">
                <a:latin typeface="+mj-lt"/>
                <a:cs typeface="Times New Roman" pitchFamily="18" charset="0"/>
              </a:rPr>
              <a:t>  -  </a:t>
            </a:r>
            <a:r>
              <a:rPr lang="kk-KZ" b="1" dirty="0">
                <a:latin typeface="+mj-lt"/>
                <a:cs typeface="Times New Roman" pitchFamily="18" charset="0"/>
              </a:rPr>
              <a:t>polis tərəfindən saxlanma və axtarış </a:t>
            </a:r>
            <a:r>
              <a:rPr lang="kk-KZ" b="1" i="1" dirty="0">
                <a:latin typeface="+mj-lt"/>
                <a:cs typeface="Times New Roman" pitchFamily="18" charset="0"/>
              </a:rPr>
              <a:t>(</a:t>
            </a:r>
            <a:r>
              <a:rPr lang="kk-KZ" b="1" i="1" dirty="0">
                <a:latin typeface="+mj-lt"/>
                <a:cs typeface="Times New Roman" pitchFamily="18" charset="0"/>
                <a:hlinkClick r:id="rId7"/>
              </a:rPr>
              <a:t>Şimovolos Rusiyaya qarşı</a:t>
            </a:r>
            <a:r>
              <a:rPr lang="kk-KZ" b="1" i="1" dirty="0">
                <a:latin typeface="+mj-lt"/>
                <a:cs typeface="Times New Roman" pitchFamily="18" charset="0"/>
              </a:rPr>
              <a:t>);</a:t>
            </a:r>
            <a:endParaRPr lang="ru-RU" b="1" i="1" dirty="0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b="1" dirty="0">
                <a:latin typeface="+mj-lt"/>
                <a:cs typeface="Times New Roman" pitchFamily="18" charset="0"/>
              </a:rPr>
              <a:t>  -  </a:t>
            </a:r>
            <a:r>
              <a:rPr lang="kk-KZ" b="1" dirty="0">
                <a:latin typeface="+mj-lt"/>
                <a:cs typeface="Times New Roman" pitchFamily="18" charset="0"/>
              </a:rPr>
              <a:t>polis tərəfindən ictimai asayişin qorunması əsası ilə tətbiq olunan kütləvi iğtişaş əleyhinə tədbirlər </a:t>
            </a:r>
            <a:r>
              <a:rPr lang="kk-KZ" b="1" i="1" dirty="0">
                <a:latin typeface="+mj-lt"/>
                <a:cs typeface="Times New Roman" pitchFamily="18" charset="0"/>
              </a:rPr>
              <a:t>(</a:t>
            </a:r>
            <a:r>
              <a:rPr lang="kk-KZ" b="1" i="1" dirty="0">
                <a:latin typeface="+mj-lt"/>
                <a:cs typeface="Times New Roman" pitchFamily="18" charset="0"/>
                <a:hlinkClick r:id="rId8"/>
              </a:rPr>
              <a:t>Ostin və başqaları Birləşmiş Krallığa qarşı</a:t>
            </a:r>
            <a:r>
              <a:rPr lang="kk-KZ" b="1" i="1" dirty="0">
                <a:latin typeface="+mj-lt"/>
                <a:cs typeface="Times New Roman" pitchFamily="18" charset="0"/>
              </a:rPr>
              <a:t> </a:t>
            </a:r>
            <a:r>
              <a:rPr lang="az-Latn-AZ" b="1" i="1" dirty="0">
                <a:latin typeface="+mj-lt"/>
                <a:cs typeface="Times New Roman" pitchFamily="18" charset="0"/>
              </a:rPr>
              <a:t>iş);</a:t>
            </a:r>
            <a:endParaRPr lang="ru-RU" b="1" i="1" dirty="0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b="1" dirty="0">
                <a:latin typeface="+mj-lt"/>
                <a:cs typeface="Times New Roman" pitchFamily="18" charset="0"/>
              </a:rPr>
              <a:t>  -  </a:t>
            </a:r>
            <a:r>
              <a:rPr lang="kk-KZ" b="1" dirty="0">
                <a:latin typeface="+mj-lt"/>
                <a:cs typeface="Times New Roman" pitchFamily="18" charset="0"/>
              </a:rPr>
              <a:t>ev dustaqlığı </a:t>
            </a:r>
            <a:r>
              <a:rPr lang="kk-KZ" b="1" i="1" dirty="0">
                <a:latin typeface="+mj-lt"/>
                <a:cs typeface="Times New Roman" pitchFamily="18" charset="0"/>
              </a:rPr>
              <a:t>(</a:t>
            </a:r>
            <a:r>
              <a:rPr lang="kk-KZ" b="1" i="1" dirty="0">
                <a:latin typeface="+mj-lt"/>
                <a:cs typeface="Times New Roman" pitchFamily="18" charset="0"/>
                <a:hlinkClick r:id="rId9"/>
              </a:rPr>
              <a:t>Lavents Latviyaya qarşı</a:t>
            </a:r>
            <a:r>
              <a:rPr lang="az-Latn-AZ" b="1" i="1" dirty="0">
                <a:latin typeface="+mj-lt"/>
                <a:cs typeface="Times New Roman" pitchFamily="18" charset="0"/>
              </a:rPr>
              <a:t> iş</a:t>
            </a:r>
            <a:r>
              <a:rPr lang="kk-KZ" b="1" i="1" dirty="0">
                <a:latin typeface="+mj-lt"/>
                <a:cs typeface="Times New Roman" pitchFamily="18" charset="0"/>
              </a:rPr>
              <a:t>).</a:t>
            </a:r>
            <a:endParaRPr lang="ru-RU" b="1" i="1" dirty="0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2200" i="1" dirty="0" smtClean="0"/>
              <a:t>AZADLIQDAN MƏHRUM ETMƏNİN (HƏBSİN) QANUNİLİYİ</a:t>
            </a:r>
            <a:r>
              <a:rPr lang="az-Latn-AZ" sz="2000" dirty="0" smtClean="0"/>
              <a:t/>
            </a:r>
            <a:br>
              <a:rPr lang="az-Latn-AZ" sz="2000" dirty="0" smtClean="0"/>
            </a:br>
            <a:endParaRPr lang="ru-RU" sz="20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z-Latn-AZ" sz="2400" dirty="0" smtClean="0"/>
              <a:t>Milli qanunvericiliyə riayət </a:t>
            </a:r>
            <a:r>
              <a:rPr lang="az-Latn-AZ" sz="2400" i="1" dirty="0" smtClean="0"/>
              <a:t>(</a:t>
            </a:r>
            <a:r>
              <a:rPr lang="az-Latn-AZ" sz="2400" i="1" dirty="0" err="1" smtClean="0"/>
              <a:t>G.K.Polşaya</a:t>
            </a:r>
            <a:r>
              <a:rPr lang="az-Latn-AZ" sz="2400" i="1" dirty="0" smtClean="0"/>
              <a:t> qarşı, </a:t>
            </a:r>
            <a:r>
              <a:rPr lang="az-Latn-AZ" sz="2400" i="1" dirty="0" err="1" smtClean="0"/>
              <a:t>Kepenerov</a:t>
            </a:r>
            <a:r>
              <a:rPr lang="az-Latn-AZ" sz="2400" i="1" dirty="0" smtClean="0"/>
              <a:t> </a:t>
            </a:r>
            <a:r>
              <a:rPr lang="en-US" sz="2400" i="1" dirty="0" err="1" smtClean="0"/>
              <a:t>Bolqar</a:t>
            </a:r>
            <a:r>
              <a:rPr lang="az-Latn-AZ" sz="2400" i="1" dirty="0" err="1" smtClean="0"/>
              <a:t>ıstana</a:t>
            </a:r>
            <a:r>
              <a:rPr lang="az-Latn-AZ" sz="2400" i="1" dirty="0" smtClean="0"/>
              <a:t> qarşı );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z-Latn-AZ" sz="2400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z-Latn-AZ" sz="2400" dirty="0" smtClean="0"/>
              <a:t>Hüquqi müəyyənlik prinsipi </a:t>
            </a:r>
            <a:r>
              <a:rPr lang="az-Latn-AZ" sz="2400" i="1" dirty="0" smtClean="0"/>
              <a:t>(Amyur Fransaya qarşı);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az-Latn-AZ" sz="2400" i="1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z-Latn-AZ" sz="2400" dirty="0" smtClean="0"/>
              <a:t>Qərarların əsaslandırılması və əsassızlığın yolverilməzliyi tələbi </a:t>
            </a:r>
            <a:r>
              <a:rPr lang="az-Latn-AZ" sz="2400" i="1" dirty="0" smtClean="0"/>
              <a:t>(Meloni İsveçrəyə qarşı);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z-Latn-AZ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z-Latn-AZ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2000" dirty="0" smtClean="0">
                <a:cs typeface="Times New Roman" pitchFamily="18" charset="0"/>
              </a:rPr>
              <a:t>5-ci mad.1(a) bəndi </a:t>
            </a:r>
            <a:br>
              <a:rPr lang="az-Latn-AZ" sz="2000" dirty="0" smtClean="0">
                <a:cs typeface="Times New Roman" pitchFamily="18" charset="0"/>
              </a:rPr>
            </a:br>
            <a:r>
              <a:rPr lang="az-Latn-AZ" sz="2200" i="1" dirty="0" smtClean="0">
                <a:cs typeface="Times New Roman" pitchFamily="18" charset="0"/>
              </a:rPr>
              <a:t>S</a:t>
            </a:r>
            <a:r>
              <a:rPr lang="ru-RU" sz="2200" i="1" dirty="0" err="1" smtClean="0">
                <a:cs typeface="Times New Roman" pitchFamily="18" charset="0"/>
              </a:rPr>
              <a:t>əlahiyyətli məhkəmə tərəfindən məhkum olunduqdan</a:t>
            </a:r>
            <a:r>
              <a:rPr lang="ru-RU" sz="2200" i="1" dirty="0" smtClean="0">
                <a:cs typeface="Times New Roman" pitchFamily="18" charset="0"/>
              </a:rPr>
              <a:t> </a:t>
            </a:r>
            <a:r>
              <a:rPr lang="ru-RU" sz="2200" i="1" dirty="0" err="1" smtClean="0">
                <a:cs typeface="Times New Roman" pitchFamily="18" charset="0"/>
              </a:rPr>
              <a:t>sonra</a:t>
            </a:r>
            <a:r>
              <a:rPr lang="ru-RU" sz="2200" i="1" dirty="0" smtClean="0">
                <a:cs typeface="Times New Roman" pitchFamily="18" charset="0"/>
              </a:rPr>
              <a:t>, </a:t>
            </a:r>
            <a:r>
              <a:rPr lang="ru-RU" sz="2200" i="1" dirty="0" err="1" smtClean="0">
                <a:cs typeface="Times New Roman" pitchFamily="18" charset="0"/>
              </a:rPr>
              <a:t>şəxsi qanuni</a:t>
            </a:r>
            <a:r>
              <a:rPr lang="ru-RU" sz="2200" i="1" dirty="0" smtClean="0">
                <a:cs typeface="Times New Roman" pitchFamily="18" charset="0"/>
              </a:rPr>
              <a:t> </a:t>
            </a:r>
            <a:r>
              <a:rPr lang="ru-RU" sz="2200" i="1" dirty="0" err="1" smtClean="0">
                <a:cs typeface="Times New Roman" pitchFamily="18" charset="0"/>
              </a:rPr>
              <a:t>həbsə almaq</a:t>
            </a:r>
            <a:r>
              <a:rPr lang="az-Latn-AZ" sz="2200" i="1" dirty="0" smtClean="0">
                <a:cs typeface="Times New Roman" pitchFamily="18" charset="0"/>
              </a:rPr>
              <a:t>.</a:t>
            </a:r>
            <a:r>
              <a:rPr lang="az-Latn-AZ" sz="2000" i="1" dirty="0" smtClean="0">
                <a:cs typeface="Times New Roman" pitchFamily="18" charset="0"/>
              </a:rPr>
              <a:t/>
            </a:r>
            <a:br>
              <a:rPr lang="az-Latn-AZ" sz="2000" i="1" dirty="0" smtClean="0">
                <a:cs typeface="Times New Roman" pitchFamily="18" charset="0"/>
              </a:rPr>
            </a:br>
            <a:endParaRPr lang="ru-RU" sz="20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z-Latn-AZ" i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2000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z-Latn-AZ" sz="2000" b="1" dirty="0">
                <a:latin typeface="Times New Roman" pitchFamily="18" charset="0"/>
                <a:cs typeface="Times New Roman" pitchFamily="18" charset="0"/>
              </a:rPr>
              <a:t>Səlahiyyətli məhkəmə”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    - inzibati orqan istisna edilir;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   - məhkəmə orqanının müstəqil və qərəzsiz olmasını tələb edir;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   - müvafiq məhkəmənin işi dinləmək səlahiyyətinə malik olmasını tələb edir;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   -  bu anlayış dövlət ittihamçısının, hərbi rəisin, polisdən olan rəsmi şəxsin və analoji rəsmi      şəxsin qərarını istisna edir.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z-Latn-AZ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z-Latn-AZ" sz="2000" dirty="0">
                <a:latin typeface="Times New Roman" pitchFamily="18" charset="0"/>
                <a:cs typeface="Times New Roman" pitchFamily="18" charset="0"/>
              </a:rPr>
              <a:t>Məhkum </a:t>
            </a:r>
            <a:r>
              <a:rPr lang="az-Latn-AZ" sz="2000" dirty="0" err="1">
                <a:latin typeface="Times New Roman" pitchFamily="18" charset="0"/>
                <a:cs typeface="Times New Roman" pitchFamily="18" charset="0"/>
              </a:rPr>
              <a:t>olunduqdan</a:t>
            </a:r>
            <a:r>
              <a:rPr lang="az-Latn-AZ" sz="2000" dirty="0">
                <a:latin typeface="Times New Roman" pitchFamily="18" charset="0"/>
                <a:cs typeface="Times New Roman" pitchFamily="18" charset="0"/>
              </a:rPr>
              <a:t> sonra” –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2000" dirty="0" err="1" smtClean="0">
                <a:latin typeface="Times New Roman" pitchFamily="18" charset="0"/>
                <a:cs typeface="Times New Roman" pitchFamily="18" charset="0"/>
              </a:rPr>
              <a:t>Botsano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 Fransaya qarşı iş)</a:t>
            </a:r>
            <a:endParaRPr lang="az-Latn-A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cs typeface="Times New Roman" pitchFamily="18" charset="0"/>
              </a:rPr>
              <a:t/>
            </a:r>
            <a:br>
              <a:rPr lang="en-US" sz="2000" dirty="0" smtClean="0">
                <a:cs typeface="Times New Roman" pitchFamily="18" charset="0"/>
              </a:rPr>
            </a:br>
            <a:r>
              <a:rPr lang="az-Latn-AZ" sz="2000" dirty="0" smtClean="0">
                <a:cs typeface="Times New Roman" pitchFamily="18" charset="0"/>
              </a:rPr>
              <a:t>5-ci mad.1(b) bəndi </a:t>
            </a:r>
            <a:br>
              <a:rPr lang="az-Latn-AZ" sz="2000" dirty="0" smtClean="0">
                <a:cs typeface="Times New Roman" pitchFamily="18" charset="0"/>
              </a:rPr>
            </a:br>
            <a:r>
              <a:rPr lang="en-US" sz="2000" dirty="0" smtClean="0">
                <a:cs typeface="Times New Roman" pitchFamily="18" charset="0"/>
              </a:rPr>
              <a:t>M</a:t>
            </a:r>
            <a:r>
              <a:rPr lang="az-Latn-AZ" sz="2000" dirty="0" smtClean="0">
                <a:cs typeface="Times New Roman" pitchFamily="18" charset="0"/>
              </a:rPr>
              <a:t>əhkəmə qərarının və ya hüquqi öhdəliyin yerinə yetirilməməsinə görə həbs</a:t>
            </a:r>
            <a:br>
              <a:rPr lang="az-Latn-AZ" sz="2000" dirty="0" smtClean="0">
                <a:cs typeface="Times New Roman" pitchFamily="18" charset="0"/>
              </a:rPr>
            </a:br>
            <a:endParaRPr lang="ru-RU" sz="20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4500"/>
            <a:ext cx="7239000" cy="4500563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2000" b="1" dirty="0" smtClean="0">
                <a:latin typeface="+mj-lt"/>
              </a:rPr>
              <a:t>Məhkəmə qərarının yerinə </a:t>
            </a:r>
            <a:r>
              <a:rPr lang="az-Latn-AZ" sz="2000" b="1" dirty="0" err="1" smtClean="0">
                <a:latin typeface="+mj-lt"/>
              </a:rPr>
              <a:t>yetirilməməsi</a:t>
            </a:r>
            <a:r>
              <a:rPr lang="az-Latn-AZ" sz="2000" b="1" dirty="0">
                <a:latin typeface="+mj-lt"/>
              </a:rPr>
              <a:t>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az-Latn-AZ" sz="2000" dirty="0">
                <a:latin typeface="+mj-lt"/>
              </a:rPr>
              <a:t>    - </a:t>
            </a:r>
            <a:r>
              <a:rPr lang="az-Latn-AZ" sz="2000" dirty="0" smtClean="0">
                <a:latin typeface="+mj-lt"/>
              </a:rPr>
              <a:t>alimentlərin təyin edilməsi barədə qərarlar;</a:t>
            </a:r>
            <a:endParaRPr lang="az-Latn-AZ" sz="2000" dirty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az-Latn-AZ" sz="2000" dirty="0">
                <a:latin typeface="+mj-lt"/>
              </a:rPr>
              <a:t>     - </a:t>
            </a:r>
            <a:r>
              <a:rPr lang="az-Latn-AZ" sz="2000" dirty="0" smtClean="0">
                <a:latin typeface="+mj-lt"/>
              </a:rPr>
              <a:t>tibbi müayinədən keçmək üçün məhkəmə qərarları;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+mj-lt"/>
              </a:rPr>
              <a:t>     </a:t>
            </a:r>
            <a:r>
              <a:rPr lang="az-Latn-AZ" sz="2000" dirty="0">
                <a:latin typeface="+mj-lt"/>
              </a:rPr>
              <a:t>- </a:t>
            </a:r>
            <a:r>
              <a:rPr lang="az-Latn-AZ" sz="2000" dirty="0" smtClean="0">
                <a:latin typeface="+mj-lt"/>
              </a:rPr>
              <a:t>məhkəmənin təyin etdiyi  cərimələri təqsirkarın </a:t>
            </a:r>
            <a:r>
              <a:rPr lang="az-Latn-AZ" sz="2000" dirty="0" err="1" smtClean="0">
                <a:latin typeface="+mj-lt"/>
              </a:rPr>
              <a:t>ödəməməsi</a:t>
            </a:r>
            <a:r>
              <a:rPr lang="az-Latn-AZ" sz="2000" dirty="0" smtClean="0">
                <a:latin typeface="+mj-lt"/>
              </a:rPr>
              <a:t> ilə bağlı məhkəmə qərarları və s.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2000" b="1" dirty="0" smtClean="0">
                <a:latin typeface="+mj-lt"/>
              </a:rPr>
              <a:t>Qanunla nəzərdə tutulmuş öhdəliyin icrası: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2000" dirty="0">
                <a:latin typeface="+mj-lt"/>
              </a:rPr>
              <a:t> </a:t>
            </a:r>
            <a:r>
              <a:rPr lang="az-Latn-AZ" sz="2000" dirty="0" smtClean="0">
                <a:latin typeface="+mj-lt"/>
              </a:rPr>
              <a:t>    - ölkəyə daxil olan zaman təhlükəsizlik </a:t>
            </a:r>
            <a:r>
              <a:rPr lang="az-Latn-AZ" sz="2000" dirty="0" err="1" smtClean="0">
                <a:latin typeface="+mj-lt"/>
              </a:rPr>
              <a:t>yoxlamasından</a:t>
            </a:r>
            <a:r>
              <a:rPr lang="az-Latn-AZ" sz="2000" dirty="0" smtClean="0">
                <a:latin typeface="+mj-lt"/>
              </a:rPr>
              <a:t> keçmək öhdəliyi;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2000" dirty="0">
                <a:latin typeface="+mj-lt"/>
              </a:rPr>
              <a:t> </a:t>
            </a:r>
            <a:r>
              <a:rPr lang="az-Latn-AZ" sz="2000" dirty="0" smtClean="0">
                <a:latin typeface="+mj-lt"/>
              </a:rPr>
              <a:t>   - kimlik məlumatlarının açıqlanması;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2000" dirty="0">
                <a:latin typeface="+mj-lt"/>
              </a:rPr>
              <a:t> </a:t>
            </a:r>
            <a:r>
              <a:rPr lang="az-Latn-AZ" sz="2000" dirty="0" smtClean="0">
                <a:latin typeface="+mj-lt"/>
              </a:rPr>
              <a:t>   - dindirilmə üçün polis məntəqəsinə gəlmək. </a:t>
            </a:r>
            <a:endParaRPr lang="ru-RU" sz="2000" dirty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3200" smtClean="0">
                <a:cs typeface="Times New Roman" pitchFamily="18" charset="0"/>
              </a:rPr>
              <a:t>5-ci mad.1(c) bəndi</a:t>
            </a:r>
            <a:br>
              <a:rPr lang="az-Latn-AZ" sz="3200" smtClean="0">
                <a:cs typeface="Times New Roman" pitchFamily="18" charset="0"/>
              </a:rPr>
            </a:br>
            <a:r>
              <a:rPr lang="az-Latn-AZ" sz="3200" smtClean="0">
                <a:cs typeface="Times New Roman" pitchFamily="18" charset="0"/>
              </a:rPr>
              <a:t>Həbs qətimkan tədbiri </a:t>
            </a: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dirty="0">
                <a:latin typeface="+mj-lt"/>
                <a:cs typeface="Times New Roman" pitchFamily="18" charset="0"/>
              </a:rPr>
              <a:t>H</a:t>
            </a:r>
            <a:r>
              <a:rPr lang="ru-RU" dirty="0" err="1">
                <a:latin typeface="+mj-lt"/>
                <a:cs typeface="Times New Roman" pitchFamily="18" charset="0"/>
              </a:rPr>
              <a:t>üquq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pozuntusunun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törədilməsində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əsaslı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şübhə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ilə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bağlı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şəxsin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səlahiyyətli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məhkəmə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orqanı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qarşısında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durmasından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irəli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gələn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və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ya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onun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tərəfindən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törədilən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hüquq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pozuntusunun</a:t>
            </a:r>
            <a:r>
              <a:rPr lang="ru-RU" dirty="0">
                <a:latin typeface="+mj-lt"/>
                <a:cs typeface="Times New Roman" pitchFamily="18" charset="0"/>
              </a:rPr>
              <a:t>, </a:t>
            </a:r>
            <a:r>
              <a:rPr lang="ru-RU" dirty="0" err="1">
                <a:latin typeface="+mj-lt"/>
                <a:cs typeface="Times New Roman" pitchFamily="18" charset="0"/>
              </a:rPr>
              <a:t>yaxud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törətdikdən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sonra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onun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gizlənməsinin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qarşısını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almaq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üçün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kifayət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qədər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zəruri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əsasların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olduğunun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hesab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edildiyi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hallarda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şəxsin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qanuni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tutulması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və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ya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həbsə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alınması</a:t>
            </a:r>
            <a:r>
              <a:rPr lang="az-Latn-AZ" dirty="0">
                <a:latin typeface="+mj-lt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b="1" dirty="0">
                <a:latin typeface="+mj-lt"/>
                <a:cs typeface="Times New Roman" pitchFamily="18" charset="0"/>
              </a:rPr>
              <a:t>“</a:t>
            </a:r>
            <a:r>
              <a:rPr lang="az-Latn-AZ" b="1" u="sng" dirty="0">
                <a:latin typeface="+mj-lt"/>
                <a:cs typeface="Times New Roman" pitchFamily="18" charset="0"/>
              </a:rPr>
              <a:t>Tutulma</a:t>
            </a:r>
            <a:r>
              <a:rPr lang="az-Latn-AZ" b="1" dirty="0">
                <a:latin typeface="+mj-lt"/>
                <a:cs typeface="Times New Roman" pitchFamily="18" charset="0"/>
              </a:rPr>
              <a:t>” və “</a:t>
            </a:r>
            <a:r>
              <a:rPr lang="az-Latn-AZ" b="1" u="sng" dirty="0">
                <a:latin typeface="+mj-lt"/>
                <a:cs typeface="Times New Roman" pitchFamily="18" charset="0"/>
              </a:rPr>
              <a:t>Əsaslı şübhə</a:t>
            </a:r>
            <a:r>
              <a:rPr lang="az-Latn-AZ" b="1" dirty="0">
                <a:latin typeface="+mj-lt"/>
                <a:cs typeface="Times New Roman" pitchFamily="18" charset="0"/>
              </a:rPr>
              <a:t>”</a:t>
            </a:r>
            <a:r>
              <a:rPr lang="az-Latn-AZ" dirty="0">
                <a:latin typeface="+mj-lt"/>
                <a:cs typeface="Times New Roman" pitchFamily="18" charset="0"/>
              </a:rPr>
              <a:t> </a:t>
            </a:r>
            <a:r>
              <a:rPr lang="az-Latn-AZ" dirty="0" smtClean="0">
                <a:latin typeface="+mj-lt"/>
                <a:cs typeface="Times New Roman" pitchFamily="18" charset="0"/>
              </a:rPr>
              <a:t>(Foks</a:t>
            </a:r>
            <a:r>
              <a:rPr lang="az-Latn-AZ" dirty="0">
                <a:latin typeface="+mj-lt"/>
                <a:cs typeface="Times New Roman" pitchFamily="18" charset="0"/>
              </a:rPr>
              <a:t>, Kempbell və Hartli Birləşmiş Krallığa qarşı iş, Marqaret Mürrey Birləşmiş Krallığa qarşı iş, İlqar Məmmədov Azərbaycana qarşı iş)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əlahiyyətli orqanların şikayətin əsaslı olub-olmadığını yoxlamaq üçün işlə bağlı başlıca faktları vicdanla araşdırmaması 5-ci maddənin § 1 (c) yarımbəndinə ziddir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z-Latn-AZ" i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errorla mübarizə zərurəti 5-ci maddənin § 1 (c) yarımbəndində nəzərdə tutulan müdafiə zəmanətinin güzəştə gedilməsi hesabına əsaslılıq anlayışının genişləndirilməsinə haqq qazandıra bilməz </a:t>
            </a: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b="1" i="1" dirty="0">
                <a:latin typeface="Times New Roman" pitchFamily="18" charset="0"/>
                <a:cs typeface="Times New Roman" pitchFamily="18" charset="0"/>
                <a:hlinkClick r:id="rId2"/>
              </a:rPr>
              <a:t>O’Hara Birləşmiş Krallığa qarşı</a:t>
            </a:r>
            <a:r>
              <a:rPr lang="az-Latn-AZ" b="1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z-Latn-AZ" b="1" i="1" u="sng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b="1" i="1" u="sng" dirty="0">
                <a:latin typeface="Times New Roman" pitchFamily="18" charset="0"/>
                <a:cs typeface="Times New Roman" pitchFamily="18" charset="0"/>
              </a:rPr>
              <a:t>“Hüquq pozuntusu” 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i="1" dirty="0" err="1">
                <a:latin typeface="Times New Roman" pitchFamily="18" charset="0"/>
                <a:cs typeface="Times New Roman" pitchFamily="18" charset="0"/>
              </a:rPr>
              <a:t>Qutsardi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 İtaliyaya qarşı iş) – 6 </a:t>
            </a:r>
            <a:r>
              <a:rPr lang="az-Latn-AZ" i="1" dirty="0" err="1">
                <a:latin typeface="Times New Roman" pitchFamily="18" charset="0"/>
                <a:cs typeface="Times New Roman" pitchFamily="18" charset="0"/>
              </a:rPr>
              <a:t>cı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 maddədə “cinayət” termini ilə eyni mənadır.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z-Latn-AZ" i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b="1" i="1" u="sng" dirty="0">
                <a:latin typeface="Times New Roman" pitchFamily="18" charset="0"/>
                <a:cs typeface="Times New Roman" pitchFamily="18" charset="0"/>
              </a:rPr>
              <a:t>“Səlahiyyətli məhkəmə orqanı” 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i="1" dirty="0" err="1">
                <a:latin typeface="Times New Roman" pitchFamily="18" charset="0"/>
                <a:cs typeface="Times New Roman" pitchFamily="18" charset="0"/>
              </a:rPr>
              <a:t>Broqan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 Birləşmiş Krallığa qarşı iş) maddə 5.3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6953248" cy="14287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5-ci mad.1(d) bəndi </a:t>
            </a:r>
            <a:br>
              <a:rPr lang="az-Latn-A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Yetkinlik yaşIna çatmamIş şəxsin həbsə alInmasI</a:t>
            </a:r>
            <a:endParaRPr lang="ru-RU" sz="32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57438"/>
            <a:ext cx="7239000" cy="3571875"/>
          </a:xfrm>
        </p:spPr>
        <p:txBody>
          <a:bodyPr rtlCol="0"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z-Latn-AZ" b="1" dirty="0" smtClean="0">
                <a:latin typeface="+mj-lt"/>
                <a:cs typeface="Times New Roman" pitchFamily="18" charset="0"/>
              </a:rPr>
              <a:t>Y</a:t>
            </a:r>
            <a:r>
              <a:rPr lang="ru-RU" b="1" dirty="0" err="1" smtClean="0">
                <a:latin typeface="+mj-lt"/>
                <a:cs typeface="Times New Roman" pitchFamily="18" charset="0"/>
              </a:rPr>
              <a:t>etkinlik</a:t>
            </a:r>
            <a:r>
              <a:rPr lang="ru-RU" b="1" dirty="0" smtClean="0">
                <a:latin typeface="+mj-lt"/>
                <a:cs typeface="Times New Roman" pitchFamily="18" charset="0"/>
              </a:rPr>
              <a:t> </a:t>
            </a:r>
            <a:r>
              <a:rPr lang="ru-RU" b="1" dirty="0" err="1">
                <a:latin typeface="+mj-lt"/>
                <a:cs typeface="Times New Roman" pitchFamily="18" charset="0"/>
              </a:rPr>
              <a:t>yaşına</a:t>
            </a:r>
            <a:r>
              <a:rPr lang="ru-RU" b="1" dirty="0">
                <a:latin typeface="+mj-lt"/>
                <a:cs typeface="Times New Roman" pitchFamily="18" charset="0"/>
              </a:rPr>
              <a:t> </a:t>
            </a:r>
            <a:r>
              <a:rPr lang="ru-RU" b="1" dirty="0" err="1">
                <a:latin typeface="+mj-lt"/>
                <a:cs typeface="Times New Roman" pitchFamily="18" charset="0"/>
              </a:rPr>
              <a:t>çatmamış</a:t>
            </a:r>
            <a:r>
              <a:rPr lang="ru-RU" b="1" dirty="0">
                <a:latin typeface="+mj-lt"/>
                <a:cs typeface="Times New Roman" pitchFamily="18" charset="0"/>
              </a:rPr>
              <a:t> </a:t>
            </a:r>
            <a:r>
              <a:rPr lang="ru-RU" b="1" dirty="0" err="1" smtClean="0">
                <a:latin typeface="+mj-lt"/>
                <a:cs typeface="Times New Roman" pitchFamily="18" charset="0"/>
              </a:rPr>
              <a:t>şəxsin</a:t>
            </a:r>
            <a:r>
              <a:rPr lang="az-Latn-AZ" b="1" dirty="0" smtClean="0">
                <a:latin typeface="+mj-lt"/>
                <a:cs typeface="Times New Roman" pitchFamily="18" charset="0"/>
              </a:rPr>
              <a:t>:</a:t>
            </a:r>
            <a:r>
              <a:rPr lang="ru-RU" b="1" dirty="0" smtClean="0">
                <a:latin typeface="+mj-lt"/>
                <a:cs typeface="Times New Roman" pitchFamily="18" charset="0"/>
              </a:rPr>
              <a:t> </a:t>
            </a:r>
            <a:endParaRPr lang="az-Latn-AZ" b="1" dirty="0" smtClean="0"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+mj-lt"/>
                <a:cs typeface="Times New Roman" pitchFamily="18" charset="0"/>
              </a:rPr>
              <a:t>tərbiyə</a:t>
            </a:r>
            <a:r>
              <a:rPr lang="ru-RU" dirty="0" smtClean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nəzarəti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üçün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qanuni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qərar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əsasında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həbsə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latin typeface="+mj-lt"/>
                <a:cs typeface="Times New Roman" pitchFamily="18" charset="0"/>
              </a:rPr>
              <a:t>alınması</a:t>
            </a:r>
            <a:endParaRPr lang="az-Latn-AZ" dirty="0" smtClean="0">
              <a:latin typeface="+mj-lt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+mj-lt"/>
                <a:cs typeface="Times New Roman" pitchFamily="18" charset="0"/>
              </a:rPr>
              <a:t> </a:t>
            </a:r>
            <a:endParaRPr lang="az-Latn-AZ" dirty="0" smtClean="0"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+mj-lt"/>
                <a:cs typeface="Times New Roman" pitchFamily="18" charset="0"/>
              </a:rPr>
              <a:t>onun</a:t>
            </a:r>
            <a:r>
              <a:rPr lang="ru-RU" dirty="0" smtClean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səlahiyyətli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məhkəmə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orqanı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qarşısında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durmasından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irəli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gələn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qanuni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həbsə</a:t>
            </a: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err="1">
                <a:latin typeface="+mj-lt"/>
                <a:cs typeface="Times New Roman" pitchFamily="18" charset="0"/>
              </a:rPr>
              <a:t>alınması</a:t>
            </a:r>
            <a:r>
              <a:rPr lang="az-Latn-AZ" dirty="0">
                <a:latin typeface="+mj-lt"/>
                <a:cs typeface="Times New Roman" pitchFamily="18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dirty="0">
                <a:latin typeface="+mj-lt"/>
                <a:cs typeface="Times New Roman" pitchFamily="18" charset="0"/>
              </a:rPr>
              <a:t>   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dirty="0">
                <a:latin typeface="+mj-lt"/>
                <a:cs typeface="Times New Roman" pitchFamily="18" charset="0"/>
              </a:rPr>
              <a:t>   </a:t>
            </a:r>
            <a:endParaRPr lang="ru-RU" dirty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2">
      <a:dk1>
        <a:sysClr val="windowText" lastClr="000000"/>
      </a:dk1>
      <a:lt1>
        <a:sysClr val="window" lastClr="FFFFFF"/>
      </a:lt1>
      <a:dk2>
        <a:srgbClr val="E2AFD8"/>
      </a:dk2>
      <a:lt2>
        <a:srgbClr val="F4E7ED"/>
      </a:lt2>
      <a:accent1>
        <a:srgbClr val="C765B4"/>
      </a:accent1>
      <a:accent2>
        <a:srgbClr val="AC66BB"/>
      </a:accent2>
      <a:accent3>
        <a:srgbClr val="DE6C36"/>
      </a:accent3>
      <a:accent4>
        <a:srgbClr val="B14C1D"/>
      </a:accent4>
      <a:accent5>
        <a:srgbClr val="CF6DA4"/>
      </a:accent5>
      <a:accent6>
        <a:srgbClr val="FA8D3D"/>
      </a:accent6>
      <a:hlink>
        <a:srgbClr val="B13F9A"/>
      </a:hlink>
      <a:folHlink>
        <a:srgbClr val="00B0F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697</TotalTime>
  <Words>1333</Words>
  <Application>Microsoft Office PowerPoint</Application>
  <PresentationFormat>Экран (4:3)</PresentationFormat>
  <Paragraphs>135</Paragraphs>
  <Slides>20</Slides>
  <Notes>2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</vt:lpstr>
      <vt:lpstr>Wingdings 2</vt:lpstr>
      <vt:lpstr>Wingdings</vt:lpstr>
      <vt:lpstr>Times New Roman</vt:lpstr>
      <vt:lpstr>Изящная</vt:lpstr>
      <vt:lpstr> «İnsan hüquqlarININ və əsas azadlIqlarIn müdafiəsi haqqInda» Avropa KonvensiyasININ 5-ci maddəsi  AZADLIQ VƏ ŞƏXSİ TOXUNULMAZLIQ hüququ</vt:lpstr>
      <vt:lpstr>        AZADLIQDAN MƏHRUM EDİLMƏ  Maddə 5§1:  1. «Hər kəsin azadlıq və toxulmazlıq hüququ var. Heç kəs qanunla müəyyən olunmuş aşağıdakı hallardan  və qaydadan başqa azadlıqdan məhrum edilə bilməz:..»         </vt:lpstr>
      <vt:lpstr> AzadlIqdan məhrum etməyə bərabər tutulan hallar:  </vt:lpstr>
      <vt:lpstr>AZADLIQDAN MƏHRUM ETMƏNİN (HƏBSİN) QANUNİLİYİ </vt:lpstr>
      <vt:lpstr>5-ci mad.1(a) bəndi  Səlahiyyətli məhkəmə tərəfindən məhkum olunduqdan sonra, şəxsi qanuni həbsə almaq. </vt:lpstr>
      <vt:lpstr> 5-ci mad.1(b) bəndi  Məhkəmə qərarının və ya hüquqi öhdəliyin yerinə yetirilməməsinə görə həbs </vt:lpstr>
      <vt:lpstr>5-ci mad.1(c) bəndi Həbs qətimkan tədbiri </vt:lpstr>
      <vt:lpstr>Слайд 8</vt:lpstr>
      <vt:lpstr>5-ci mad.1(d) bəndi  Yetkinlik yaşIna çatmamIş şəxsin həbsə alInmasI</vt:lpstr>
      <vt:lpstr>5-ci mad.1(e) bəndi  tibbi və sosial səbəblərə görə həbs</vt:lpstr>
      <vt:lpstr>2) Ruhi xəstələrin həbsi: </vt:lpstr>
      <vt:lpstr>                  3) ALKOQOLİZMƏ VƏ NARKOMANİYAYA MÜBTƏLA  OLANLARIN VƏ SƏFİLLƏRİN HƏBSİ: </vt:lpstr>
      <vt:lpstr>5-ci mad.1(f) bəndi  Şəxsin ölkəyə qanunsuz gəlməsinin qarşISINI  almaq məqsədilə və ya barəsində deportasiya, yaxud ekstradisiya tədbirləri tətbiq olunan şəxsin qanuni tutulması və ya həbsə alInmasI </vt:lpstr>
      <vt:lpstr>Слайд 14</vt:lpstr>
      <vt:lpstr>Həbsin qanuniliyini araşdIrarkən diqqət yetirməli olan hallar </vt:lpstr>
      <vt:lpstr>QEYRİ-QANUNİ HƏBSƏ GÖRƏ KOMPENSASİYA HÜQUQU</vt:lpstr>
      <vt:lpstr> Ziyana daxildir: </vt:lpstr>
      <vt:lpstr>Слайд 18</vt:lpstr>
      <vt:lpstr> Zərərin mövcudluğu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hüquqlarının və əsas azadlıqların müdafiəsi haqqında” Avropa Konvensiyasının 1 saylı əlavə Protokolunun 1-ci maddəsi  MÜLKIYYƏT hüququ</dc:title>
  <dc:creator>Toshiba</dc:creator>
  <cp:lastModifiedBy>Eldar</cp:lastModifiedBy>
  <cp:revision>51</cp:revision>
  <dcterms:created xsi:type="dcterms:W3CDTF">2015-12-15T14:37:18Z</dcterms:created>
  <dcterms:modified xsi:type="dcterms:W3CDTF">2016-11-26T14:37:41Z</dcterms:modified>
</cp:coreProperties>
</file>