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78" r:id="rId4"/>
    <p:sldId id="280" r:id="rId5"/>
    <p:sldId id="279" r:id="rId6"/>
    <p:sldId id="262" r:id="rId7"/>
    <p:sldId id="264" r:id="rId8"/>
    <p:sldId id="268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3F44F9-B8A2-4FFC-B4EF-9B0658BF3690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8AAAA1-E833-4BD1-9319-4A25C7D20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ites/eng/pages/search.aspx?i=001-4961" TargetMode="External"/><Relationship Id="rId2" Type="http://schemas.openxmlformats.org/officeDocument/2006/relationships/hyperlink" Target="http://hudoc.echr.coe.int/sites/eng/pages/search.aspx?i=001-7396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hudoc.echr.coe.int/sites/eng/pages/search.aspx?i=001-556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ites/eng/pages/search.aspx?i=001-60026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hudoc.echr.coe.int/sites/eng/pages/search.aspx?i=001-577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udoc.echr.coe.int/sites/eng/pages/search.aspx?i=001-73421" TargetMode="External"/><Relationship Id="rId5" Type="http://schemas.openxmlformats.org/officeDocument/2006/relationships/hyperlink" Target="http://hudoc.echr.coe.int/sites/eng/pages/search.aspx?i=001-68790" TargetMode="External"/><Relationship Id="rId4" Type="http://schemas.openxmlformats.org/officeDocument/2006/relationships/hyperlink" Target="http://hudoc.echr.coe.int/sites/eng/pages/search.aspx?i=001-5762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doc.echr.coe.int/sites/eng/pages/search.aspx?i=001-58239" TargetMode="External"/><Relationship Id="rId2" Type="http://schemas.openxmlformats.org/officeDocument/2006/relationships/hyperlink" Target="http://cmiskp.echr.coe.int/tkp197/view.asp?action=html&amp;documentId=695343&amp;portal=hbkm&amp;source=externalbydocnumber&amp;table=F69A27FD8FB86142BF01C1166DEA398649%0d%0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052736"/>
            <a:ext cx="6192688" cy="295232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NSAN HÜQUQLARI HAQQINDA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VROPA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ONVENSİYASININ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5-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Cİ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MADDƏSİ</a:t>
            </a:r>
            <a:br>
              <a:rPr lang="az-Latn-AZ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ZADLIQ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ŞƏXSİ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200" dirty="0" smtClean="0">
                <a:latin typeface="Times New Roman" pitchFamily="18" charset="0"/>
                <a:cs typeface="Times New Roman" pitchFamily="18" charset="0"/>
              </a:rPr>
              <a:t>TOXUNULMAZLIQ HÜQUQU</a:t>
            </a:r>
            <a:r>
              <a:rPr lang="az-Latn-AZ" sz="3200" dirty="0" smtClean="0">
                <a:latin typeface="Calibri" pitchFamily="34" charset="0"/>
                <a:cs typeface="Times New Roman" pitchFamily="18" charset="0"/>
              </a:rPr>
              <a:t/>
            </a:r>
            <a:br>
              <a:rPr lang="az-Latn-AZ" sz="3200" dirty="0" smtClean="0">
                <a:latin typeface="Calibri" pitchFamily="34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dirty="0" smtClean="0"/>
              <a:t>2015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4509120"/>
            <a:ext cx="5328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z-Latn-AZ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Təlimçi:</a:t>
            </a:r>
          </a:p>
          <a:p>
            <a:pPr algn="just"/>
            <a:endParaRPr lang="en-US" b="1" i="1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Azər Nağıyev</a:t>
            </a:r>
            <a:endParaRPr lang="ru-RU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4242772" cy="1152128"/>
          </a:xfrm>
        </p:spPr>
        <p:txBody>
          <a:bodyPr>
            <a:normAutofit fontScale="90000"/>
          </a:bodyPr>
          <a:lstStyle/>
          <a:p>
            <a:r>
              <a:rPr lang="az-Latn-AZ" sz="1800" b="1" cap="all" dirty="0" smtClean="0"/>
              <a:t/>
            </a:r>
            <a:br>
              <a:rPr lang="az-Latn-AZ" sz="1800" b="1" cap="all" dirty="0" smtClean="0"/>
            </a:br>
            <a:r>
              <a:rPr lang="az-Latn-AZ" sz="1800" b="1" cap="all" dirty="0" smtClean="0"/>
              <a:t/>
            </a:r>
            <a:br>
              <a:rPr lang="az-Latn-AZ" sz="1800" b="1" cap="all" dirty="0" smtClean="0"/>
            </a:br>
            <a:r>
              <a:rPr lang="kk-KZ" sz="2200" b="1" cap="all" dirty="0" smtClean="0">
                <a:latin typeface="Times New Roman" pitchFamily="18" charset="0"/>
                <a:cs typeface="Times New Roman" pitchFamily="18" charset="0"/>
              </a:rPr>
              <a:t>Azadl</a:t>
            </a:r>
            <a:r>
              <a:rPr lang="az-Latn-AZ" sz="2200" b="1" cap="all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kk-KZ" sz="2200" b="1" cap="all" dirty="0" smtClean="0">
                <a:latin typeface="Times New Roman" pitchFamily="18" charset="0"/>
                <a:cs typeface="Times New Roman" pitchFamily="18" charset="0"/>
              </a:rPr>
              <a:t>qdan məhrum ed</a:t>
            </a:r>
            <a:r>
              <a:rPr lang="az-Latn-AZ" sz="2200" b="1" cap="all" dirty="0" smtClean="0"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kk-KZ" sz="2200" b="1" cap="all" dirty="0" smtClean="0"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az-Latn-AZ" sz="2200" b="1" cap="all" dirty="0" smtClean="0"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kk-KZ" sz="2200" b="1" cap="all" dirty="0" smtClean="0">
                <a:latin typeface="Times New Roman" pitchFamily="18" charset="0"/>
                <a:cs typeface="Times New Roman" pitchFamily="18" charset="0"/>
              </a:rPr>
              <a:t>ş şəxslər üçün z</a:t>
            </a:r>
            <a:r>
              <a:rPr lang="az-Latn-AZ" sz="2200" b="1" cap="all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kk-KZ" sz="2200" b="1" cap="all" dirty="0" smtClean="0">
                <a:latin typeface="Times New Roman" pitchFamily="18" charset="0"/>
                <a:cs typeface="Times New Roman" pitchFamily="18" charset="0"/>
              </a:rPr>
              <a:t>manətlər</a:t>
            </a:r>
            <a:r>
              <a:rPr lang="ru-RU" sz="1800" b="1" cap="all" dirty="0" smtClean="0"/>
              <a:t/>
            </a:r>
            <a:br>
              <a:rPr lang="ru-RU" sz="1800" b="1" cap="all" dirty="0" smtClean="0"/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2996951"/>
            <a:ext cx="7715200" cy="2952329"/>
          </a:xfrm>
        </p:spPr>
        <p:txBody>
          <a:bodyPr>
            <a:noAutofit/>
          </a:bodyPr>
          <a:lstStyle/>
          <a:p>
            <a:endParaRPr lang="az-Latn-AZ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1600" b="1" cap="all" dirty="0" smtClean="0">
                <a:latin typeface="Times New Roman" pitchFamily="18" charset="0"/>
                <a:cs typeface="Times New Roman" pitchFamily="18" charset="0"/>
              </a:rPr>
              <a:t>	5-ci maddənİn verdİyİ </a:t>
            </a:r>
            <a:r>
              <a:rPr lang="kk-KZ" sz="1600" b="1" cap="all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az-Latn-AZ" sz="1600" b="1" cap="all" dirty="0" smtClean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kk-KZ" sz="1600" b="1" cap="all" dirty="0" smtClean="0">
                <a:latin typeface="Times New Roman" pitchFamily="18" charset="0"/>
                <a:cs typeface="Times New Roman" pitchFamily="18" charset="0"/>
              </a:rPr>
              <a:t>manətlər</a:t>
            </a:r>
            <a:r>
              <a:rPr lang="az-Latn-AZ" sz="1600" b="1" cap="all" dirty="0" smtClean="0">
                <a:latin typeface="Times New Roman" pitchFamily="18" charset="0"/>
                <a:cs typeface="Times New Roman" pitchFamily="18" charset="0"/>
              </a:rPr>
              <a:t>İn əsaslarI</a:t>
            </a:r>
            <a:endParaRPr lang="az-Latn-AZ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A. Tutulmanın səbəbləri haqqında məlumat hüququ</a:t>
            </a:r>
          </a:p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İzahatın xarakteri;</a:t>
            </a:r>
          </a:p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İzahatın qaydası;</a:t>
            </a:r>
          </a:p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İzahatın məqsədi;</a:t>
            </a:r>
          </a:p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İzahatın müddəti;</a:t>
            </a:r>
          </a:p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İzahatın dili;</a:t>
            </a:r>
          </a:p>
          <a:p>
            <a:pPr>
              <a:buNone/>
            </a:pPr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B. Dərhal hakim yanına gətirilmək hüququ</a:t>
            </a:r>
          </a:p>
          <a:p>
            <a:endParaRPr lang="az-Latn-A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amsung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412776"/>
            <a:ext cx="2520280" cy="1525433"/>
          </a:xfrm>
          <a:prstGeom prst="rect">
            <a:avLst/>
          </a:prstGeom>
          <a:noFill/>
        </p:spPr>
      </p:pic>
      <p:pic>
        <p:nvPicPr>
          <p:cNvPr id="5" name="Picture 2" descr="http://istiqlal.az/fotobaza/orta/12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32656"/>
            <a:ext cx="2811192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67600" cy="648072"/>
          </a:xfrm>
        </p:spPr>
        <p:txBody>
          <a:bodyPr>
            <a:normAutofit/>
          </a:bodyPr>
          <a:lstStyle/>
          <a:p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TUTULMANIN  SƏBƏBLƏRİ HAQQINDA MƏLUMAT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/>
          </a:bodyPr>
          <a:lstStyle/>
          <a:p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Bu öhdəlik nə vaxt yaranır?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	Konvensiyanın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5 §2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–ci maddəsində deyilir:</a:t>
            </a:r>
          </a:p>
          <a:p>
            <a:pPr>
              <a:buNone/>
            </a:pP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Tutulmuş hər bir kəsə ona aydın olan dildə onun tutulmasının səbəbləri və ona qarşı irəli sürülən istənilən ittiham barədə dərhal məlumat verilir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Картинки по запросу məhkəmə həbs 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3555479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KONVENSİYA və DAXİLİ QANUNVERİCİLİK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100" b="1" i="1" dirty="0" err="1" smtClean="0">
                <a:latin typeface="Times New Roman" pitchFamily="18" charset="0"/>
                <a:cs typeface="Times New Roman" pitchFamily="18" charset="0"/>
              </a:rPr>
              <a:t>Tutulma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100" b="1" i="1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100" b="1" i="1" dirty="0" err="1" smtClean="0">
                <a:latin typeface="Times New Roman" pitchFamily="18" charset="0"/>
                <a:cs typeface="Times New Roman" pitchFamily="18" charset="0"/>
              </a:rPr>
              <a:t>həbs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az-Latn-AZ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İHAK-</a:t>
            </a:r>
            <a:r>
              <a:rPr lang="az-Latn-AZ" sz="21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 görə: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Tutulma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həbs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anlayışları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5-ci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maddənin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demək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olar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normalarında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olunur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daxili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hüquqda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onların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necə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adlandırılmasından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asılı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olmayaraq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azadlıqdan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məhrum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edilmə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əlaqədar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olan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istənilən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tədbiri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bildirir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Avropa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Məhkəməsinin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fikrincə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5-ci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maddənin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məhkəmə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nəzarəti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tələbinin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təqdim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etdiyi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təminat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azadlıqdan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məhrum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edilmənin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lap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əvvəlindən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qüvvədə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olur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istənilən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digər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yanaşma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qaçılmaz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olaraq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İHAK-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ın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pozulmasına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gətirib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çıxaracaq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az-Latn-AZ" sz="2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21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az-Latn-AZ" sz="2100" b="1" dirty="0" smtClean="0">
                <a:latin typeface="Times New Roman" pitchFamily="18" charset="0"/>
                <a:cs typeface="Times New Roman" pitchFamily="18" charset="0"/>
              </a:rPr>
              <a:t>	AR CPM-ə 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görə</a:t>
            </a:r>
            <a:r>
              <a:rPr lang="az-Latn-AZ" sz="21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100" b="1" i="1" dirty="0" smtClean="0">
                <a:latin typeface="Times New Roman" pitchFamily="18" charset="0"/>
                <a:cs typeface="Times New Roman" pitchFamily="18" charset="0"/>
              </a:rPr>
              <a:t>qətimkan tədbiri 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— bu Məcəllədə nəzərdə tutulmuş hallarda və qaydada təhqiqatçı, müstəntiq, prokuror və ya məhkəmə tərəfindən şübhəli, yaxud təqsirləndirilən şəxsin hüquqlarını müvəqqəti məhdudlaşdırmaqla onun haqqında seçilən prosessual məcburiyyət tədbiridir (m. 7.0.38.);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100" b="1" i="1" dirty="0" smtClean="0">
                <a:latin typeface="Times New Roman" pitchFamily="18" charset="0"/>
                <a:cs typeface="Times New Roman" pitchFamily="18" charset="0"/>
              </a:rPr>
              <a:t>tutulma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 — bu Məcəllədə nəzərdə tutulmuş hallarda və qaydada şəxsin azadlığını qısa müddətə məhdudlaşdırmaqla onun müvəqqəti saxlanılma yerində saxlanılmasıdır</a:t>
            </a:r>
            <a:r>
              <a:rPr lang="az-Latn-AZ" sz="2100" i="1" dirty="0" smtClean="0">
                <a:latin typeface="Times New Roman" pitchFamily="18" charset="0"/>
                <a:cs typeface="Times New Roman" pitchFamily="18" charset="0"/>
              </a:rPr>
              <a:t> (m.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 7.0.39. </a:t>
            </a:r>
            <a:r>
              <a:rPr lang="az-Latn-AZ" sz="2100" i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100" b="1" i="1" dirty="0" smtClean="0">
                <a:latin typeface="Times New Roman" pitchFamily="18" charset="0"/>
                <a:cs typeface="Times New Roman" pitchFamily="18" charset="0"/>
              </a:rPr>
              <a:t>həbs 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— qətimkan tədbiri qismində bu Məcəllədə nəzərdə tutulmuş hallarda və qaydada təqsirləndirilən şəxsin azadlığını müvəqqəti məhdudlaşdırmaqla </a:t>
            </a:r>
            <a:r>
              <a:rPr lang="az-Latn-AZ" sz="2100" i="1" dirty="0" smtClean="0">
                <a:latin typeface="Times New Roman" pitchFamily="18" charset="0"/>
                <a:cs typeface="Times New Roman" pitchFamily="18" charset="0"/>
              </a:rPr>
              <a:t>həbs yerlərində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 saxlanılmasıdır</a:t>
            </a:r>
            <a:r>
              <a:rPr lang="az-Latn-AZ" sz="2100" i="1" dirty="0" smtClean="0">
                <a:latin typeface="Times New Roman" pitchFamily="18" charset="0"/>
                <a:cs typeface="Times New Roman" pitchFamily="18" charset="0"/>
              </a:rPr>
              <a:t> (m. </a:t>
            </a:r>
            <a:r>
              <a:rPr lang="az-Latn-AZ" sz="2100" dirty="0" smtClean="0">
                <a:latin typeface="Times New Roman" pitchFamily="18" charset="0"/>
                <a:cs typeface="Times New Roman" pitchFamily="18" charset="0"/>
              </a:rPr>
              <a:t>7.0.40. </a:t>
            </a:r>
            <a:r>
              <a:rPr lang="az-Latn-AZ" sz="2100" i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03232" cy="562074"/>
          </a:xfrm>
        </p:spPr>
        <p:txBody>
          <a:bodyPr>
            <a:normAutofit/>
          </a:bodyPr>
          <a:lstStyle/>
          <a:p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		İZAHATIN XARAKTERİ VƏ QAYDASI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7467600" cy="2232248"/>
          </a:xfrm>
        </p:spPr>
        <p:txBody>
          <a:bodyPr>
            <a:normAutofit/>
          </a:bodyPr>
          <a:lstStyle/>
          <a:p>
            <a:r>
              <a:rPr lang="ru-RU" sz="1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Foks</a:t>
            </a: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Kempbell</a:t>
            </a: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və Hartlinin</a:t>
            </a:r>
            <a:r>
              <a:rPr lang="ru-RU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işi</a:t>
            </a:r>
            <a:endParaRPr lang="az-Latn-AZ" sz="16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Raysels Litvaya qarşı işi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X. Almaniyaya qarşı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işi</a:t>
            </a:r>
            <a:endParaRPr lang="az-Latn-AZ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Kerr Birləşmiş Krallığa qarşı</a:t>
            </a:r>
            <a:r>
              <a:rPr lang="fr-F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işi</a:t>
            </a:r>
            <a:endParaRPr lang="az-Latn-AZ" sz="16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  <a:hlinkClick r:id="rId4"/>
            </a:endParaRPr>
          </a:p>
          <a:p>
            <a:r>
              <a:rPr lang="kk-KZ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Öcalan Türkiyəyə qarşı</a:t>
            </a:r>
            <a:r>
              <a:rPr lang="az-Latn-AZ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işi</a:t>
            </a:r>
            <a:endParaRPr lang="az-Latn-AZ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media.ws.irib.ir/image/4bhdc051029d00fe0_800C4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717032"/>
            <a:ext cx="388843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az-Latn-AZ" sz="2200" b="1" dirty="0" smtClean="0">
                <a:latin typeface="Times New Roman" pitchFamily="18" charset="0"/>
                <a:cs typeface="Times New Roman" pitchFamily="18" charset="0"/>
              </a:rPr>
              <a:t>	 İZAHATIN MƏQSƏDİ, MÜDDƏTİ VƏ DİLİ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560840" cy="2664296"/>
          </a:xfrm>
        </p:spPr>
        <p:txBody>
          <a:bodyPr>
            <a:noAutofit/>
          </a:bodyPr>
          <a:lstStyle/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Foks, Kempbel və Hartli Birləşmiş Krallığa qarşı</a:t>
            </a:r>
            <a:r>
              <a:rPr lang="az-Latn-AZ" sz="1600" b="1" i="1" dirty="0" smtClean="0">
                <a:latin typeface="Times New Roman" pitchFamily="18" charset="0"/>
                <a:cs typeface="Times New Roman" pitchFamily="18" charset="0"/>
              </a:rPr>
              <a:t> işi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§ 40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Çonka Belçikaya qarşı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 işi (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§ 50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  <a:hlinkClick r:id="rId4"/>
              </a:rPr>
              <a:t>Vander Leer Niderlanda qarşı</a:t>
            </a:r>
            <a:r>
              <a:rPr lang="az-Latn-AZ" sz="1600" b="1" i="1" dirty="0" smtClean="0">
                <a:latin typeface="Times New Roman" pitchFamily="18" charset="0"/>
                <a:cs typeface="Times New Roman" pitchFamily="18" charset="0"/>
              </a:rPr>
              <a:t> işi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§ 28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  <a:hlinkClick r:id="rId5"/>
              </a:rPr>
              <a:t>Şamayev və başqaları Gürcüstan və Rusiyaya qarşı</a:t>
            </a:r>
            <a:r>
              <a:rPr lang="az-Latn-AZ" sz="1600" b="1" i="1" dirty="0" smtClean="0">
                <a:latin typeface="Times New Roman" pitchFamily="18" charset="0"/>
                <a:cs typeface="Times New Roman" pitchFamily="18" charset="0"/>
              </a:rPr>
              <a:t> işi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§ 413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az-Latn-AZ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  <a:hlinkClick r:id="rId6"/>
              </a:rPr>
              <a:t>Delkurt Belçikaya qarşı</a:t>
            </a:r>
            <a:r>
              <a:rPr lang="az-Latn-AZ" sz="1600" b="1" i="1" dirty="0" smtClean="0">
                <a:latin typeface="Times New Roman" pitchFamily="18" charset="0"/>
                <a:cs typeface="Times New Roman" pitchFamily="18" charset="0"/>
              </a:rPr>
              <a:t> işi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z-Latn-AZ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i="1" dirty="0" smtClean="0">
                <a:latin typeface="Times New Roman" pitchFamily="18" charset="0"/>
                <a:cs typeface="Times New Roman" pitchFamily="18" charset="0"/>
                <a:hlinkClick r:id="rId5"/>
              </a:rPr>
              <a:t>Şamayev və başqaları Gürcüstan və Rusiyaya qarşı</a:t>
            </a:r>
            <a:r>
              <a:rPr lang="az-Latn-AZ" sz="1600" b="1" i="1" dirty="0" smtClean="0">
                <a:latin typeface="Times New Roman" pitchFamily="18" charset="0"/>
                <a:cs typeface="Times New Roman" pitchFamily="18" charset="0"/>
              </a:rPr>
              <a:t> işi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§ 425)</a:t>
            </a:r>
            <a:endParaRPr lang="az-Latn-A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http://m.forbes.ru/sites/default/files/users/user12848/RTR2YVXQ_i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4077072"/>
            <a:ext cx="367240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4608512" cy="792088"/>
          </a:xfrm>
        </p:spPr>
        <p:txBody>
          <a:bodyPr>
            <a:normAutofit/>
          </a:bodyPr>
          <a:lstStyle/>
          <a:p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	DƏRHAL HAKİM YANINA</a:t>
            </a:r>
            <a:b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	 GƏTİRİLMƏK HÜQUQU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5482952" cy="4032448"/>
          </a:xfrm>
        </p:spPr>
        <p:txBody>
          <a:bodyPr>
            <a:noAutofit/>
          </a:bodyPr>
          <a:lstStyle/>
          <a:p>
            <a:r>
              <a:rPr lang="az-Latn-A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Səlahiyyətli məhkəmə orqanı anlayışı: </a:t>
            </a:r>
          </a:p>
          <a:p>
            <a:r>
              <a:rPr lang="az-Latn-A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Hakim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termini</a:t>
            </a:r>
            <a:r>
              <a:rPr lang="az-Latn-A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vəzifəli şəxs»</a:t>
            </a:r>
            <a:r>
              <a:rPr lang="az-Latn-A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Huber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İsveçrəyə qarşı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və </a:t>
            </a:r>
            <a:r>
              <a:rPr lang="ru-RU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Nidbala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Polşaya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qarşı</a:t>
            </a:r>
            <a:r>
              <a:rPr lang="ru-RU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işlər</a:t>
            </a:r>
          </a:p>
          <a:p>
            <a:endParaRPr lang="az-Latn-AZ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Təxirəsalınmaz və avtomatik məhkəmə nəzarəti</a:t>
            </a:r>
          </a:p>
          <a:p>
            <a:r>
              <a:rPr lang="kk-K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De Yonq, Balje və Van den Brink Niderlanda qarşı</a:t>
            </a: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Latn-A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§ 51</a:t>
            </a:r>
            <a:r>
              <a:rPr lang="az-Latn-A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az-Latn-AZ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Akvilina Maltaya qarşı</a:t>
            </a: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§ 48-49</a:t>
            </a:r>
            <a:r>
              <a:rPr lang="az-Latn-A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işlər</a:t>
            </a:r>
          </a:p>
          <a:p>
            <a:endParaRPr lang="az-Latn-AZ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Maddi hüquqi tələb;</a:t>
            </a:r>
          </a:p>
          <a:p>
            <a:r>
              <a:rPr lang="az-Latn-AZ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Prosessual hüquqi tələb.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Azer2\Downloads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692696"/>
            <a:ext cx="2743200" cy="1666875"/>
          </a:xfrm>
          <a:prstGeom prst="rect">
            <a:avLst/>
          </a:prstGeom>
          <a:noFill/>
        </p:spPr>
      </p:pic>
      <p:pic>
        <p:nvPicPr>
          <p:cNvPr id="1029" name="Picture 5" descr="C:\Users\Azer2\Downloads\images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155150"/>
            <a:ext cx="3062089" cy="226430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06090"/>
          </a:xfrm>
        </p:spPr>
        <p:txBody>
          <a:bodyPr>
            <a:noAutofit/>
          </a:bodyPr>
          <a:lstStyle/>
          <a:p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AĞLABATAN MÜDDƏT ƏRZİNDƏ MÜHAKİMƏ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və ya </a:t>
            </a:r>
            <a:r>
              <a:rPr lang="az-Latn-AZ" sz="2000" b="1" dirty="0" smtClean="0">
                <a:latin typeface="Times New Roman" pitchFamily="18" charset="0"/>
                <a:cs typeface="Times New Roman" pitchFamily="18" charset="0"/>
              </a:rPr>
              <a:t>MƏHKƏMƏYƏ QƏDƏR AZAD EDİLMƏ HÜQUQU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(Maddə 5 § 3)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3312368"/>
          </a:xfrm>
        </p:spPr>
        <p:txBody>
          <a:bodyPr>
            <a:noAutofit/>
          </a:bodyPr>
          <a:lstStyle/>
          <a:p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KONVENSİYA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Maddə 5 §3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Bu maddənin 1 bəndinin (c) yarımbəndinə müvafiq olaraq tutulmuş və ya həbsə alınmış hər kəs... ağlabatan müddət ərzində məhkəmə araşdırması və ya məhkəməyə qədər azad edilmək hüququna malikdir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  Azad edilmək məhkəməyə gəlmə təminatlarının təqdim edilməsi ilə şərtləndirilə bilər.”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az-Latn-AZ" sz="1600" b="1" dirty="0" smtClean="0">
                <a:latin typeface="Times New Roman" pitchFamily="18" charset="0"/>
                <a:cs typeface="Times New Roman" pitchFamily="18" charset="0"/>
              </a:rPr>
              <a:t>AR CPM-Ə GÖRƏ CİNAYƏT PROSESİNDƏ TUTMANIN TƏTBİQİ (maddə 147)</a:t>
            </a:r>
          </a:p>
          <a:p>
            <a:pPr>
              <a:buNone/>
            </a:pPr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az-Latn-AZ" sz="1600" dirty="0" smtClean="0">
                <a:latin typeface="Times New Roman" pitchFamily="18" charset="0"/>
                <a:cs typeface="Times New Roman" pitchFamily="18" charset="0"/>
              </a:rPr>
              <a:t>	Avropa Məhkəməsi davam edən həbsi mümkün edən dörd səbəbi göstərmişdir: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şəxsin gizlənməsi təhlükəsi;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üzrə həqiqətin aşkara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çıxarılması prosesinə şəxsin mane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olması təhlükəsi;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cinayətlər törədilməsinin qarşısının alınması zərurəti;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ictimai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asayişin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qorunması zərurəti.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Картинки по запросу məhkəmə həbs 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509120"/>
            <a:ext cx="3286148" cy="1731893"/>
          </a:xfrm>
          <a:prstGeom prst="rect">
            <a:avLst/>
          </a:prstGeom>
          <a:noFill/>
        </p:spPr>
      </p:pic>
      <p:pic>
        <p:nvPicPr>
          <p:cNvPr id="11268" name="Picture 4" descr="Картинки по запросу məhkəmə həbs 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509121"/>
            <a:ext cx="343016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zer2\Downloads\images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20688"/>
            <a:ext cx="7522271" cy="46430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565</TotalTime>
  <Words>181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Эркер</vt:lpstr>
      <vt:lpstr>İNSAN HÜQUQLARI HAQQINDA AVROPA KONVENSİYASININ  5-Cİ MADDƏSİ AZADLIQ və ŞƏXSİ TOXUNULMAZLIQ HÜQUQU </vt:lpstr>
      <vt:lpstr>  Azadliqdan məhrum edİlmİş şəxslər üçün zƏmanətlər </vt:lpstr>
      <vt:lpstr>TUTULMANIN  SƏBƏBLƏRİ HAQQINDA MƏLUMAT</vt:lpstr>
      <vt:lpstr>KONVENSİYA və DAXİLİ QANUNVERİCİLİK</vt:lpstr>
      <vt:lpstr>  İZAHATIN XARAKTERİ VƏ QAYDASI</vt:lpstr>
      <vt:lpstr>  İZAHATIN MƏQSƏDİ, MÜDDƏTİ VƏ DİLİ</vt:lpstr>
      <vt:lpstr> DƏRHAL HAKİM YANINA   GƏTİRİLMƏK HÜQUQU</vt:lpstr>
      <vt:lpstr>AĞLABATAN MÜDDƏT ƏRZİNDƏ MÜHAKİMƏ və ya MƏHKƏMƏYƏ QƏDƏR AZAD EDİLMƏ HÜQUQU (Maddə 5 § 3)</vt:lpstr>
      <vt:lpstr>PowerPoint Presentation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Məhkəməyədək həbs  (Pre-trial detention) </dc:title>
  <dc:creator>Azer2</dc:creator>
  <cp:lastModifiedBy>ROVSHANOVA Vafa</cp:lastModifiedBy>
  <cp:revision>157</cp:revision>
  <dcterms:created xsi:type="dcterms:W3CDTF">2015-05-29T10:19:22Z</dcterms:created>
  <dcterms:modified xsi:type="dcterms:W3CDTF">2016-07-02T09:58:01Z</dcterms:modified>
</cp:coreProperties>
</file>