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1" r:id="rId3"/>
    <p:sldId id="278" r:id="rId4"/>
    <p:sldId id="279" r:id="rId5"/>
    <p:sldId id="262" r:id="rId6"/>
    <p:sldId id="264" r:id="rId7"/>
    <p:sldId id="265" r:id="rId8"/>
    <p:sldId id="268" r:id="rId9"/>
    <p:sldId id="269" r:id="rId10"/>
    <p:sldId id="259" r:id="rId11"/>
    <p:sldId id="271" r:id="rId12"/>
    <p:sldId id="280"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E73F44F9-B8A2-4FFC-B4EF-9B0658BF3690}" type="datetimeFigureOut">
              <a:rPr lang="ru-RU" smtClean="0"/>
              <a:pPr/>
              <a:t>02.07.2016</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8A8AAAA1-E833-4BD1-9319-4A25C7D20ED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73F44F9-B8A2-4FFC-B4EF-9B0658BF3690}" type="datetimeFigureOut">
              <a:rPr lang="ru-RU" smtClean="0"/>
              <a:pPr/>
              <a:t>02.07.2016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8AAAA1-E833-4BD1-9319-4A25C7D20ED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73F44F9-B8A2-4FFC-B4EF-9B0658BF3690}" type="datetimeFigureOut">
              <a:rPr lang="ru-RU" smtClean="0"/>
              <a:pPr/>
              <a:t>02.07.2016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8AAAA1-E833-4BD1-9319-4A25C7D20ED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E73F44F9-B8A2-4FFC-B4EF-9B0658BF3690}" type="datetimeFigureOut">
              <a:rPr lang="ru-RU" smtClean="0"/>
              <a:pPr/>
              <a:t>02.07.2016</a:t>
            </a:fld>
            <a:endParaRPr lang="ru-RU"/>
          </a:p>
        </p:txBody>
      </p:sp>
      <p:sp>
        <p:nvSpPr>
          <p:cNvPr id="9" name="Номер слайда 8"/>
          <p:cNvSpPr>
            <a:spLocks noGrp="1"/>
          </p:cNvSpPr>
          <p:nvPr>
            <p:ph type="sldNum" sz="quarter" idx="15"/>
          </p:nvPr>
        </p:nvSpPr>
        <p:spPr/>
        <p:txBody>
          <a:bodyPr rtlCol="0"/>
          <a:lstStyle/>
          <a:p>
            <a:fld id="{8A8AAAA1-E833-4BD1-9319-4A25C7D20ED0}"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E73F44F9-B8A2-4FFC-B4EF-9B0658BF3690}" type="datetimeFigureOut">
              <a:rPr lang="ru-RU" smtClean="0"/>
              <a:pPr/>
              <a:t>02.07.2016</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8A8AAAA1-E833-4BD1-9319-4A25C7D20ED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E73F44F9-B8A2-4FFC-B4EF-9B0658BF3690}" type="datetimeFigureOut">
              <a:rPr lang="ru-RU" smtClean="0"/>
              <a:pPr/>
              <a:t>02.07.2016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8AAAA1-E833-4BD1-9319-4A25C7D20ED0}"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E73F44F9-B8A2-4FFC-B4EF-9B0658BF3690}" type="datetimeFigureOut">
              <a:rPr lang="ru-RU" smtClean="0"/>
              <a:pPr/>
              <a:t>02.07.2016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A8AAAA1-E833-4BD1-9319-4A25C7D20ED0}"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E73F44F9-B8A2-4FFC-B4EF-9B0658BF3690}" type="datetimeFigureOut">
              <a:rPr lang="ru-RU" smtClean="0"/>
              <a:pPr/>
              <a:t>02.07.2016</a:t>
            </a:fld>
            <a:endParaRPr lang="ru-RU"/>
          </a:p>
        </p:txBody>
      </p:sp>
      <p:sp>
        <p:nvSpPr>
          <p:cNvPr id="7" name="Номер слайда 6"/>
          <p:cNvSpPr>
            <a:spLocks noGrp="1"/>
          </p:cNvSpPr>
          <p:nvPr>
            <p:ph type="sldNum" sz="quarter" idx="11"/>
          </p:nvPr>
        </p:nvSpPr>
        <p:spPr/>
        <p:txBody>
          <a:bodyPr rtlCol="0"/>
          <a:lstStyle/>
          <a:p>
            <a:fld id="{8A8AAAA1-E833-4BD1-9319-4A25C7D20ED0}"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73F44F9-B8A2-4FFC-B4EF-9B0658BF3690}" type="datetimeFigureOut">
              <a:rPr lang="ru-RU" smtClean="0"/>
              <a:pPr/>
              <a:t>02.07.2016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A8AAAA1-E833-4BD1-9319-4A25C7D20ED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E73F44F9-B8A2-4FFC-B4EF-9B0658BF3690}" type="datetimeFigureOut">
              <a:rPr lang="ru-RU" smtClean="0"/>
              <a:pPr/>
              <a:t>02.07.2016</a:t>
            </a:fld>
            <a:endParaRPr lang="ru-RU"/>
          </a:p>
        </p:txBody>
      </p:sp>
      <p:sp>
        <p:nvSpPr>
          <p:cNvPr id="22" name="Номер слайда 21"/>
          <p:cNvSpPr>
            <a:spLocks noGrp="1"/>
          </p:cNvSpPr>
          <p:nvPr>
            <p:ph type="sldNum" sz="quarter" idx="15"/>
          </p:nvPr>
        </p:nvSpPr>
        <p:spPr/>
        <p:txBody>
          <a:bodyPr rtlCol="0"/>
          <a:lstStyle/>
          <a:p>
            <a:fld id="{8A8AAAA1-E833-4BD1-9319-4A25C7D20ED0}"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E73F44F9-B8A2-4FFC-B4EF-9B0658BF3690}" type="datetimeFigureOut">
              <a:rPr lang="ru-RU" smtClean="0"/>
              <a:pPr/>
              <a:t>02.07.2016</a:t>
            </a:fld>
            <a:endParaRPr lang="ru-RU"/>
          </a:p>
        </p:txBody>
      </p:sp>
      <p:sp>
        <p:nvSpPr>
          <p:cNvPr id="18" name="Номер слайда 17"/>
          <p:cNvSpPr>
            <a:spLocks noGrp="1"/>
          </p:cNvSpPr>
          <p:nvPr>
            <p:ph type="sldNum" sz="quarter" idx="11"/>
          </p:nvPr>
        </p:nvSpPr>
        <p:spPr/>
        <p:txBody>
          <a:bodyPr rtlCol="0"/>
          <a:lstStyle/>
          <a:p>
            <a:fld id="{8A8AAAA1-E833-4BD1-9319-4A25C7D20ED0}"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73F44F9-B8A2-4FFC-B4EF-9B0658BF3690}" type="datetimeFigureOut">
              <a:rPr lang="ru-RU" smtClean="0"/>
              <a:pPr/>
              <a:t>02.07.2016</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A8AAAA1-E833-4BD1-9319-4A25C7D20ED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qanun.az/alpidata/code/data/0/c_c_14.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azhumanrights.org/cgi-bin/e-cms/vis/vis.pl?s=001&amp;p=0044&amp;n=000019&am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e-qanun.az/alpidata/code/data/0/c_c_14.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07704" y="692696"/>
            <a:ext cx="6476256" cy="1470025"/>
          </a:xfrm>
        </p:spPr>
        <p:txBody>
          <a:bodyPr>
            <a:noAutofit/>
          </a:bodyPr>
          <a:lstStyle/>
          <a:p>
            <a:r>
              <a:rPr lang="az-Latn-AZ" sz="3200"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Məhkəməyədək</a:t>
            </a:r>
            <a:r>
              <a:rPr lang="en-US" sz="3200" b="1" dirty="0" smtClean="0">
                <a:latin typeface="Times New Roman" pitchFamily="18" charset="0"/>
                <a:cs typeface="Times New Roman" pitchFamily="18" charset="0"/>
              </a:rPr>
              <a:t> </a:t>
            </a:r>
            <a:r>
              <a:rPr lang="en-US" sz="3200" b="1" dirty="0" err="1">
                <a:latin typeface="Times New Roman" pitchFamily="18" charset="0"/>
                <a:cs typeface="Times New Roman" pitchFamily="18" charset="0"/>
              </a:rPr>
              <a:t>həbs</a:t>
            </a:r>
            <a:r>
              <a:rPr lang="en-US" sz="3200" b="1" dirty="0">
                <a:latin typeface="Times New Roman" pitchFamily="18" charset="0"/>
                <a:cs typeface="Times New Roman" pitchFamily="18" charset="0"/>
              </a:rPr>
              <a:t> </a:t>
            </a: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az-Latn-AZ" sz="3200" b="1"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a:t>
            </a:r>
            <a:r>
              <a:rPr lang="it-IT" sz="3200" b="1" dirty="0">
                <a:latin typeface="Times New Roman" pitchFamily="18" charset="0"/>
                <a:cs typeface="Times New Roman" pitchFamily="18" charset="0"/>
              </a:rPr>
              <a:t>Pre-trial detention)</a:t>
            </a: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a:bodyPr>
          <a:lstStyle/>
          <a:p>
            <a:endParaRPr lang="en-US" dirty="0" smtClean="0"/>
          </a:p>
          <a:p>
            <a:endParaRPr lang="en-US" dirty="0" smtClean="0"/>
          </a:p>
          <a:p>
            <a:pPr algn="r"/>
            <a:r>
              <a:rPr lang="en-US" dirty="0" smtClean="0"/>
              <a:t>2015</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ru-RU" dirty="0"/>
          </a:p>
        </p:txBody>
      </p:sp>
      <p:sp>
        <p:nvSpPr>
          <p:cNvPr id="4" name="Прямоугольник 3"/>
          <p:cNvSpPr/>
          <p:nvPr/>
        </p:nvSpPr>
        <p:spPr>
          <a:xfrm>
            <a:off x="2627784" y="2708920"/>
            <a:ext cx="4572000" cy="1477328"/>
          </a:xfrm>
          <a:prstGeom prst="rect">
            <a:avLst/>
          </a:prstGeom>
        </p:spPr>
        <p:txBody>
          <a:bodyPr>
            <a:spAutoFit/>
          </a:bodyPr>
          <a:lstStyle/>
          <a:p>
            <a:pPr algn="just"/>
            <a:r>
              <a:rPr lang="az-Latn-AZ" b="1" i="1" dirty="0" smtClean="0">
                <a:solidFill>
                  <a:schemeClr val="tx2"/>
                </a:solidFill>
                <a:latin typeface="Times New Roman" pitchFamily="18" charset="0"/>
                <a:cs typeface="Times New Roman" pitchFamily="18" charset="0"/>
              </a:rPr>
              <a:t>Təlimçilər:</a:t>
            </a:r>
          </a:p>
          <a:p>
            <a:pPr algn="just"/>
            <a:endParaRPr lang="az-Latn-AZ" b="1" i="1" dirty="0" smtClean="0">
              <a:latin typeface="Times New Roman" pitchFamily="18" charset="0"/>
              <a:cs typeface="Times New Roman" pitchFamily="18" charset="0"/>
            </a:endParaRPr>
          </a:p>
          <a:p>
            <a:pPr algn="just"/>
            <a:r>
              <a:rPr lang="az-Latn-AZ" b="1" i="1" dirty="0" smtClean="0">
                <a:solidFill>
                  <a:schemeClr val="accent3"/>
                </a:solidFill>
                <a:latin typeface="Times New Roman" pitchFamily="18" charset="0"/>
                <a:cs typeface="Times New Roman" pitchFamily="18" charset="0"/>
              </a:rPr>
              <a:t>Günel İsmayılbəyli</a:t>
            </a:r>
          </a:p>
          <a:p>
            <a:pPr algn="just"/>
            <a:endParaRPr lang="az-Latn-AZ" b="1" i="1" dirty="0" smtClean="0">
              <a:solidFill>
                <a:schemeClr val="accent3"/>
              </a:solidFill>
              <a:latin typeface="Times New Roman" pitchFamily="18" charset="0"/>
              <a:cs typeface="Times New Roman" pitchFamily="18" charset="0"/>
            </a:endParaRPr>
          </a:p>
          <a:p>
            <a:pPr algn="just"/>
            <a:r>
              <a:rPr lang="az-Latn-AZ" b="1" i="1" dirty="0" smtClean="0">
                <a:solidFill>
                  <a:schemeClr val="accent3"/>
                </a:solidFill>
                <a:latin typeface="Times New Roman" pitchFamily="18" charset="0"/>
                <a:cs typeface="Times New Roman" pitchFamily="18" charset="0"/>
              </a:rPr>
              <a:t>Azər Nağıyev</a:t>
            </a:r>
            <a:endParaRPr lang="ru-RU" b="1" i="1" dirty="0">
              <a:solidFill>
                <a:schemeClr val="accent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az-Latn-AZ" sz="2000" b="1" dirty="0" smtClean="0">
                <a:latin typeface="Times New Roman" pitchFamily="18" charset="0"/>
                <a:cs typeface="Times New Roman" pitchFamily="18" charset="0"/>
              </a:rPr>
              <a:t>DAXİLİ QANUNVERİCİLİKDƏ 5-Cİ MADDƏ İLƏ BAĞLI TƏMİNATLAR</a:t>
            </a:r>
            <a:endParaRPr lang="ru-RU" sz="2000" b="1"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124744"/>
            <a:ext cx="8229600" cy="5328592"/>
          </a:xfrm>
        </p:spPr>
        <p:txBody>
          <a:bodyPr>
            <a:normAutofit/>
          </a:bodyPr>
          <a:lstStyle/>
          <a:p>
            <a:r>
              <a:rPr lang="az-Latn-AZ" sz="1200" b="1" dirty="0" smtClean="0">
                <a:latin typeface="Times New Roman" pitchFamily="18" charset="0"/>
                <a:cs typeface="Times New Roman" pitchFamily="18" charset="0"/>
              </a:rPr>
              <a:t>AR CPM Maddə 14. Azadlıq hüququnun təmin edilməsi</a:t>
            </a:r>
            <a:r>
              <a:rPr lang="az-Latn-AZ" sz="1200" dirty="0" smtClean="0">
                <a:latin typeface="Times New Roman" pitchFamily="18" charset="0"/>
                <a:cs typeface="Times New Roman" pitchFamily="18" charset="0"/>
              </a:rPr>
              <a:t> </a:t>
            </a:r>
          </a:p>
          <a:p>
            <a:r>
              <a:rPr lang="az-Latn-AZ" sz="1200" b="1" dirty="0" smtClean="0">
                <a:latin typeface="Times New Roman" pitchFamily="18" charset="0"/>
                <a:cs typeface="Times New Roman" pitchFamily="18" charset="0"/>
              </a:rPr>
              <a:t>AR CPM Maddə 15. Şəxsiyyətin toxunulmazlığı hüququnun təmin edilməsi</a:t>
            </a:r>
          </a:p>
          <a:p>
            <a:endParaRPr lang="az-Latn-AZ" sz="1200" b="1" dirty="0" smtClean="0">
              <a:latin typeface="Times New Roman" pitchFamily="18" charset="0"/>
              <a:cs typeface="Times New Roman" pitchFamily="18" charset="0"/>
            </a:endParaRPr>
          </a:p>
          <a:p>
            <a:r>
              <a:rPr lang="az-Latn-AZ" sz="1200" b="1" dirty="0" smtClean="0">
                <a:latin typeface="Times New Roman" pitchFamily="18" charset="0"/>
                <a:cs typeface="Times New Roman" pitchFamily="18" charset="0"/>
              </a:rPr>
              <a:t>Digər maddələr üzrə:</a:t>
            </a:r>
          </a:p>
          <a:p>
            <a:r>
              <a:rPr lang="az-Latn-AZ" sz="1200" dirty="0" smtClean="0">
                <a:latin typeface="Times New Roman" pitchFamily="18" charset="0"/>
                <a:cs typeface="Times New Roman" pitchFamily="18" charset="0"/>
              </a:rPr>
              <a:t>T</a:t>
            </a:r>
            <a:r>
              <a:rPr lang="en-US" sz="1200" dirty="0" err="1" smtClean="0">
                <a:latin typeface="Times New Roman" pitchFamily="18" charset="0"/>
                <a:cs typeface="Times New Roman" pitchFamily="18" charset="0"/>
              </a:rPr>
              <a:t>utulduğu</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həbsə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alındığı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ya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müvafiq</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olaraq</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şübhəli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şəxs</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qismində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birinci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dindirməyədək</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yaxud</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təqsirləndirilən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şəxsə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ittiham</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elan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edildiyi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andan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müdafiəçinin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yardımından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istifadə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etmək</a:t>
            </a:r>
            <a:r>
              <a:rPr lang="az-Latn-AZ" sz="1200" dirty="0" smtClean="0">
                <a:latin typeface="Times New Roman" pitchFamily="18" charset="0"/>
                <a:cs typeface="Times New Roman" pitchFamily="18" charset="0"/>
              </a:rPr>
              <a:t> (m.</a:t>
            </a:r>
            <a:r>
              <a:rPr lang="en-US" sz="1200" dirty="0" smtClean="0">
                <a:latin typeface="Times New Roman" pitchFamily="18" charset="0"/>
                <a:cs typeface="Times New Roman" pitchFamily="18" charset="0"/>
              </a:rPr>
              <a:t> 19.4.1.</a:t>
            </a:r>
            <a:r>
              <a:rPr lang="az-Latn-AZ" sz="1200"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a:t>
            </a:r>
            <a:endParaRPr lang="ru-RU" sz="1200" dirty="0" smtClean="0">
              <a:latin typeface="Times New Roman" pitchFamily="18" charset="0"/>
              <a:cs typeface="Times New Roman" pitchFamily="18" charset="0"/>
            </a:endParaRPr>
          </a:p>
          <a:p>
            <a:r>
              <a:rPr lang="az-Latn-AZ" sz="1200" dirty="0" smtClean="0">
                <a:latin typeface="Times New Roman" pitchFamily="18" charset="0"/>
                <a:cs typeface="Times New Roman" pitchFamily="18" charset="0"/>
              </a:rPr>
              <a:t>Qanunla (CPM-nin 158 və 159-cu maddələri) nəzərdə tutulmuş müddətlər keçənədək ittihamın əsaslılığının müəyyən olunması üçün məhkəmə qarşısında dayana </a:t>
            </a:r>
            <a:r>
              <a:rPr lang="az-Latn-AZ" sz="1200" strike="sngStrike" dirty="0" smtClean="0">
                <a:latin typeface="Times New Roman" pitchFamily="18" charset="0"/>
                <a:cs typeface="Times New Roman" pitchFamily="18" charset="0"/>
              </a:rPr>
              <a:t>və məhkəmə baxışından keçə</a:t>
            </a:r>
            <a:r>
              <a:rPr lang="az-Latn-AZ" sz="1200" dirty="0" smtClean="0">
                <a:latin typeface="Times New Roman" pitchFamily="18" charset="0"/>
                <a:cs typeface="Times New Roman" pitchFamily="18" charset="0"/>
              </a:rPr>
              <a:t> bilsin; (m.</a:t>
            </a:r>
            <a:r>
              <a:rPr lang="en-US" sz="1200" dirty="0" smtClean="0">
                <a:latin typeface="Times New Roman" pitchFamily="18" charset="0"/>
                <a:cs typeface="Times New Roman" pitchFamily="18" charset="0"/>
              </a:rPr>
              <a:t> </a:t>
            </a:r>
            <a:r>
              <a:rPr lang="az-Latn-AZ" sz="1200" dirty="0" smtClean="0">
                <a:latin typeface="Times New Roman" pitchFamily="18" charset="0"/>
                <a:cs typeface="Times New Roman" pitchFamily="18" charset="0"/>
              </a:rPr>
              <a:t>48.2.1.)</a:t>
            </a:r>
            <a:r>
              <a:rPr lang="en-US" sz="1200" dirty="0" smtClean="0">
                <a:latin typeface="Times New Roman" pitchFamily="18" charset="0"/>
                <a:cs typeface="Times New Roman" pitchFamily="18" charset="0"/>
              </a:rPr>
              <a:t>;</a:t>
            </a:r>
            <a:endParaRPr lang="ru-RU" sz="1200" dirty="0" smtClean="0">
              <a:latin typeface="Times New Roman" pitchFamily="18" charset="0"/>
              <a:cs typeface="Times New Roman" pitchFamily="18" charset="0"/>
            </a:endParaRPr>
          </a:p>
          <a:p>
            <a:r>
              <a:rPr lang="en-US" sz="1200" dirty="0" err="1" smtClean="0">
                <a:latin typeface="Times New Roman" pitchFamily="18" charset="0"/>
                <a:cs typeface="Times New Roman" pitchFamily="18" charset="0"/>
              </a:rPr>
              <a:t>Şəxs</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cinayət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işi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üzrə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məhkəməyədək</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icraatda</a:t>
            </a:r>
            <a:r>
              <a:rPr lang="en-US" sz="1200" dirty="0" smtClean="0">
                <a:latin typeface="Times New Roman" pitchFamily="18" charset="0"/>
                <a:cs typeface="Times New Roman" pitchFamily="18" charset="0"/>
              </a:rPr>
              <a:t> </a:t>
            </a:r>
            <a:r>
              <a:rPr lang="az-Latn-AZ" sz="1200" dirty="0" smtClean="0">
                <a:latin typeface="Times New Roman" pitchFamily="18" charset="0"/>
                <a:cs typeface="Times New Roman" pitchFamily="18" charset="0"/>
              </a:rPr>
              <a:t>qanunda </a:t>
            </a:r>
            <a:r>
              <a:rPr lang="en-US" sz="1200" dirty="0" err="1" smtClean="0">
                <a:latin typeface="Times New Roman" pitchFamily="18" charset="0"/>
                <a:cs typeface="Times New Roman" pitchFamily="18" charset="0"/>
              </a:rPr>
              <a:t>göstərilmiş</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müddətdən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artıq</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həbsdə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qalarsa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ona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dəymiş</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mənəvi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ziyana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görə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pul</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kompensasiyasını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almaq</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hüququna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malikdir</a:t>
            </a:r>
            <a:r>
              <a:rPr lang="en-US" sz="1200" dirty="0" smtClean="0">
                <a:latin typeface="Times New Roman" pitchFamily="18" charset="0"/>
                <a:cs typeface="Times New Roman" pitchFamily="18" charset="0"/>
              </a:rPr>
              <a:t>. </a:t>
            </a:r>
            <a:r>
              <a:rPr lang="az-Latn-AZ" sz="1200" dirty="0" smtClean="0">
                <a:latin typeface="Times New Roman" pitchFamily="18" charset="0"/>
                <a:cs typeface="Times New Roman" pitchFamily="18" charset="0"/>
              </a:rPr>
              <a:t>(m.</a:t>
            </a:r>
            <a:r>
              <a:rPr lang="en-US" sz="1200" dirty="0" smtClean="0">
                <a:latin typeface="Times New Roman" pitchFamily="18" charset="0"/>
                <a:cs typeface="Times New Roman" pitchFamily="18" charset="0"/>
              </a:rPr>
              <a:t> 48.4.</a:t>
            </a:r>
            <a:r>
              <a:rPr lang="az-Latn-AZ" sz="1200"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a:t>
            </a:r>
            <a:r>
              <a:rPr lang="az-Latn-AZ" sz="1200" dirty="0" smtClean="0">
                <a:latin typeface="Times New Roman" pitchFamily="18" charset="0"/>
                <a:cs typeface="Times New Roman" pitchFamily="18" charset="0"/>
              </a:rPr>
              <a:t> (m.</a:t>
            </a:r>
            <a:r>
              <a:rPr lang="en-US" sz="1200" dirty="0" smtClean="0">
                <a:latin typeface="Times New Roman" pitchFamily="18" charset="0"/>
                <a:cs typeface="Times New Roman" pitchFamily="18" charset="0"/>
              </a:rPr>
              <a:t> 56.0.5.</a:t>
            </a:r>
            <a:r>
              <a:rPr lang="az-Latn-AZ" sz="1200"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a:t>
            </a:r>
            <a:r>
              <a:rPr lang="az-Latn-AZ" sz="1200" dirty="0" smtClean="0">
                <a:latin typeface="Times New Roman" pitchFamily="18" charset="0"/>
                <a:cs typeface="Times New Roman" pitchFamily="18" charset="0"/>
              </a:rPr>
              <a:t> (m.</a:t>
            </a:r>
            <a:r>
              <a:rPr lang="en-US" sz="1200" dirty="0" smtClean="0">
                <a:latin typeface="Times New Roman" pitchFamily="18" charset="0"/>
                <a:cs typeface="Times New Roman" pitchFamily="18" charset="0"/>
              </a:rPr>
              <a:t> 59.3.</a:t>
            </a:r>
            <a:r>
              <a:rPr lang="az-Latn-AZ" sz="1200"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a:t>
            </a:r>
            <a:endParaRPr lang="ru-RU" sz="1200" dirty="0" smtClean="0">
              <a:latin typeface="Times New Roman" pitchFamily="18" charset="0"/>
              <a:cs typeface="Times New Roman" pitchFamily="18" charset="0"/>
            </a:endParaRPr>
          </a:p>
          <a:p>
            <a:r>
              <a:rPr lang="en-US" sz="1200" dirty="0" err="1" smtClean="0">
                <a:latin typeface="Times New Roman" pitchFamily="18" charset="0"/>
                <a:cs typeface="Times New Roman" pitchFamily="18" charset="0"/>
              </a:rPr>
              <a:t>Müstəntiq</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bu</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vəzifələri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yerinə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yetirməlidir</a:t>
            </a:r>
            <a:r>
              <a:rPr lang="az-Latn-AZ" sz="1200" dirty="0" smtClean="0">
                <a:latin typeface="Times New Roman" pitchFamily="18" charset="0"/>
                <a:cs typeface="Times New Roman" pitchFamily="18" charset="0"/>
              </a:rPr>
              <a:t> (m.</a:t>
            </a:r>
            <a:r>
              <a:rPr lang="en-US" sz="1200" dirty="0" smtClean="0">
                <a:latin typeface="Times New Roman" pitchFamily="18" charset="0"/>
                <a:cs typeface="Times New Roman" pitchFamily="18" charset="0"/>
              </a:rPr>
              <a:t> 85.2.</a:t>
            </a:r>
            <a:r>
              <a:rPr lang="az-Latn-AZ" sz="1200"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a:t>
            </a:r>
            <a:r>
              <a:rPr lang="az-Latn-AZ" sz="1200" dirty="0" smtClean="0">
                <a:latin typeface="Times New Roman" pitchFamily="18" charset="0"/>
                <a:cs typeface="Times New Roman" pitchFamily="18" charset="0"/>
              </a:rPr>
              <a:t> şübhəli şəxsə tutulduğu, təqsirləndirilən şəxsə isə ittiham elan olunduğu və ya həbs edildiyi andan hüquqlarını bildirmək, müvafiq olaraq tutulmasının, cinayət məsuliyyətinə cəlb edilməsinin və ya həbsə alınmasının səbəblərini izah etmək; (m.</a:t>
            </a:r>
            <a:r>
              <a:rPr lang="en-US" sz="1200" dirty="0" smtClean="0">
                <a:latin typeface="Times New Roman" pitchFamily="18" charset="0"/>
                <a:cs typeface="Times New Roman" pitchFamily="18" charset="0"/>
              </a:rPr>
              <a:t> </a:t>
            </a:r>
            <a:r>
              <a:rPr lang="az-Latn-AZ" sz="1200" dirty="0" smtClean="0">
                <a:latin typeface="Times New Roman" pitchFamily="18" charset="0"/>
                <a:cs typeface="Times New Roman" pitchFamily="18" charset="0"/>
              </a:rPr>
              <a:t>85.2.2.)</a:t>
            </a:r>
            <a:r>
              <a:rPr lang="en-US" sz="1200" dirty="0" smtClean="0">
                <a:latin typeface="Times New Roman" pitchFamily="18" charset="0"/>
                <a:cs typeface="Times New Roman" pitchFamily="18" charset="0"/>
              </a:rPr>
              <a:t>;</a:t>
            </a:r>
            <a:r>
              <a:rPr lang="az-Latn-AZ" sz="1200" dirty="0" smtClean="0">
                <a:latin typeface="Times New Roman" pitchFamily="18" charset="0"/>
                <a:cs typeface="Times New Roman" pitchFamily="18" charset="0"/>
              </a:rPr>
              <a:t> şəxsin tutulduğu, ittiham elan olunduğu və ya həbsə alındığı andan müdafiəçinin yardımından istifadə hüququnu təmin etmək (bu Məcəllənin 153.2.5—153.2.8-ci maddələrində nəzərdə tutulmuş müddəalara uyğun olaraq); (m.</a:t>
            </a:r>
            <a:r>
              <a:rPr lang="en-US" sz="1200" dirty="0" smtClean="0">
                <a:latin typeface="Times New Roman" pitchFamily="18" charset="0"/>
                <a:cs typeface="Times New Roman" pitchFamily="18" charset="0"/>
              </a:rPr>
              <a:t> </a:t>
            </a:r>
            <a:r>
              <a:rPr lang="az-Latn-AZ" sz="1200" dirty="0" smtClean="0">
                <a:latin typeface="Times New Roman" pitchFamily="18" charset="0"/>
                <a:cs typeface="Times New Roman" pitchFamily="18" charset="0"/>
              </a:rPr>
              <a:t>85.2.3.)</a:t>
            </a:r>
            <a:r>
              <a:rPr lang="en-US" sz="1200" dirty="0" smtClean="0">
                <a:latin typeface="Times New Roman" pitchFamily="18" charset="0"/>
                <a:cs typeface="Times New Roman" pitchFamily="18" charset="0"/>
              </a:rPr>
              <a:t>;</a:t>
            </a:r>
            <a:endParaRPr lang="az-Latn-AZ" sz="1200" dirty="0" smtClean="0">
              <a:latin typeface="Times New Roman" pitchFamily="18" charset="0"/>
              <a:cs typeface="Times New Roman" pitchFamily="18" charset="0"/>
            </a:endParaRPr>
          </a:p>
          <a:p>
            <a:endParaRPr lang="az-Latn-AZ" sz="1200" dirty="0" smtClean="0">
              <a:latin typeface="Times New Roman" pitchFamily="18" charset="0"/>
              <a:cs typeface="Times New Roman" pitchFamily="18" charset="0"/>
            </a:endParaRPr>
          </a:p>
          <a:p>
            <a:r>
              <a:rPr lang="az-Latn-AZ" sz="1200" b="1" dirty="0" smtClean="0">
                <a:latin typeface="Times New Roman" pitchFamily="18" charset="0"/>
                <a:cs typeface="Times New Roman" pitchFamily="18" charset="0"/>
              </a:rPr>
              <a:t>“Təqsirləndirilən şəxslər barəsində həbs qətimkan tədbirinin seçilməsi ilə bağlı təqdimatlara baxılarkən məhkəmələr tərəfindən qanunvericiliyin tətbiqi təcrübəsi haqqında” Azərbaycan Respublikası Ali Məhkəməsi Plenumunun 3 noyabr 2009-cu il tarixli 2 saylı qərarı</a:t>
            </a:r>
          </a:p>
          <a:p>
            <a:endParaRPr lang="az-Latn-AZ" sz="1200" b="1" dirty="0" smtClean="0">
              <a:latin typeface="Times New Roman" pitchFamily="18" charset="0"/>
              <a:cs typeface="Times New Roman" pitchFamily="18" charset="0"/>
            </a:endParaRPr>
          </a:p>
          <a:p>
            <a:r>
              <a:rPr lang="en-US" sz="1200" b="1" dirty="0" smtClean="0">
                <a:latin typeface="Times New Roman" pitchFamily="18" charset="0"/>
                <a:cs typeface="Times New Roman" pitchFamily="18" charset="0"/>
              </a:rPr>
              <a:t>AZƏRBAYCAN RESPUBLİKASI</a:t>
            </a:r>
            <a:r>
              <a:rPr lang="az-Latn-AZ" sz="1200" b="1"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KONSTİTUSİYA MƏHKƏMƏSİ PLENUMUNUN</a:t>
            </a:r>
            <a:r>
              <a:rPr lang="az-Latn-AZ" sz="1200" b="1" dirty="0" smtClean="0">
                <a:latin typeface="Times New Roman" pitchFamily="18" charset="0"/>
                <a:cs typeface="Times New Roman" pitchFamily="18" charset="0"/>
              </a:rPr>
              <a:t> </a:t>
            </a:r>
            <a:r>
              <a:rPr lang="en-US" sz="1200" b="1" dirty="0" err="1" smtClean="0">
                <a:latin typeface="Times New Roman" pitchFamily="18" charset="0"/>
                <a:cs typeface="Times New Roman" pitchFamily="18" charset="0"/>
              </a:rPr>
              <a:t>Azərbaycan</a:t>
            </a:r>
            <a:r>
              <a:rPr lang="en-US" sz="1200" b="1" dirty="0" smtClean="0">
                <a:latin typeface="Times New Roman" pitchFamily="18" charset="0"/>
                <a:cs typeface="Times New Roman" pitchFamily="18" charset="0"/>
              </a:rPr>
              <a:t> </a:t>
            </a:r>
            <a:r>
              <a:rPr lang="en-US" sz="1200" b="1" dirty="0" err="1" smtClean="0">
                <a:latin typeface="Times New Roman" pitchFamily="18" charset="0"/>
                <a:cs typeface="Times New Roman" pitchFamily="18" charset="0"/>
              </a:rPr>
              <a:t>Respublikası</a:t>
            </a:r>
            <a:r>
              <a:rPr lang="en-US" sz="1200" b="1" dirty="0" smtClean="0">
                <a:latin typeface="Times New Roman" pitchFamily="18" charset="0"/>
                <a:cs typeface="Times New Roman" pitchFamily="18" charset="0"/>
              </a:rPr>
              <a:t> </a:t>
            </a:r>
            <a:r>
              <a:rPr lang="en-US" sz="1200" b="1" dirty="0" err="1" smtClean="0">
                <a:latin typeface="Times New Roman" pitchFamily="18" charset="0"/>
                <a:cs typeface="Times New Roman" pitchFamily="18" charset="0"/>
              </a:rPr>
              <a:t>Cinayət-Prosessual</a:t>
            </a:r>
            <a:r>
              <a:rPr lang="az-Latn-AZ" sz="1200" b="1" dirty="0" smtClean="0">
                <a:latin typeface="Times New Roman" pitchFamily="18" charset="0"/>
                <a:cs typeface="Times New Roman" pitchFamily="18" charset="0"/>
              </a:rPr>
              <a:t> </a:t>
            </a:r>
            <a:r>
              <a:rPr lang="en-US" sz="1200" b="1" dirty="0" err="1" smtClean="0">
                <a:latin typeface="Times New Roman" pitchFamily="18" charset="0"/>
                <a:cs typeface="Times New Roman" pitchFamily="18" charset="0"/>
              </a:rPr>
              <a:t>Məcəlləsinin</a:t>
            </a:r>
            <a:r>
              <a:rPr lang="en-US" sz="1200" b="1" dirty="0" smtClean="0">
                <a:latin typeface="Times New Roman" pitchFamily="18" charset="0"/>
                <a:cs typeface="Times New Roman" pitchFamily="18" charset="0"/>
              </a:rPr>
              <a:t>  157.5-ci </a:t>
            </a:r>
            <a:r>
              <a:rPr lang="en-US" sz="1200" b="1" dirty="0" err="1" smtClean="0">
                <a:latin typeface="Times New Roman" pitchFamily="18" charset="0"/>
                <a:cs typeface="Times New Roman" pitchFamily="18" charset="0"/>
              </a:rPr>
              <a:t>maddəsinin</a:t>
            </a:r>
            <a:r>
              <a:rPr lang="en-US" sz="1200" b="1" dirty="0" smtClean="0">
                <a:latin typeface="Times New Roman" pitchFamily="18" charset="0"/>
                <a:cs typeface="Times New Roman" pitchFamily="18" charset="0"/>
              </a:rPr>
              <a:t> </a:t>
            </a:r>
            <a:r>
              <a:rPr lang="en-US" sz="1200" b="1" dirty="0" err="1" smtClean="0">
                <a:latin typeface="Times New Roman" pitchFamily="18" charset="0"/>
                <a:cs typeface="Times New Roman" pitchFamily="18" charset="0"/>
              </a:rPr>
              <a:t>şərh</a:t>
            </a:r>
            <a:r>
              <a:rPr lang="en-US" sz="1200" b="1" dirty="0" smtClean="0">
                <a:latin typeface="Times New Roman" pitchFamily="18" charset="0"/>
                <a:cs typeface="Times New Roman" pitchFamily="18" charset="0"/>
              </a:rPr>
              <a:t> </a:t>
            </a:r>
            <a:r>
              <a:rPr lang="en-US" sz="1200" b="1" dirty="0" err="1" smtClean="0">
                <a:latin typeface="Times New Roman" pitchFamily="18" charset="0"/>
                <a:cs typeface="Times New Roman" pitchFamily="18" charset="0"/>
              </a:rPr>
              <a:t>olunmasına</a:t>
            </a:r>
            <a:r>
              <a:rPr lang="en-US" sz="1200" b="1" dirty="0" smtClean="0">
                <a:latin typeface="Times New Roman" pitchFamily="18" charset="0"/>
                <a:cs typeface="Times New Roman" pitchFamily="18" charset="0"/>
              </a:rPr>
              <a:t> </a:t>
            </a:r>
            <a:r>
              <a:rPr lang="en-US" sz="1200" b="1" dirty="0" err="1" smtClean="0">
                <a:latin typeface="Times New Roman" pitchFamily="18" charset="0"/>
                <a:cs typeface="Times New Roman" pitchFamily="18" charset="0"/>
              </a:rPr>
              <a:t>dair</a:t>
            </a:r>
            <a:r>
              <a:rPr lang="az-Latn-AZ" sz="1200" b="1"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09 </a:t>
            </a:r>
            <a:r>
              <a:rPr lang="en-US" sz="1200" b="1" dirty="0" err="1" smtClean="0">
                <a:latin typeface="Times New Roman" pitchFamily="18" charset="0"/>
                <a:cs typeface="Times New Roman" pitchFamily="18" charset="0"/>
              </a:rPr>
              <a:t>iyul</a:t>
            </a:r>
            <a:r>
              <a:rPr lang="en-US" sz="1200" b="1" dirty="0" smtClean="0">
                <a:latin typeface="Times New Roman" pitchFamily="18" charset="0"/>
                <a:cs typeface="Times New Roman" pitchFamily="18" charset="0"/>
              </a:rPr>
              <a:t> 2010-cu </a:t>
            </a:r>
            <a:r>
              <a:rPr lang="en-US" sz="1200" b="1" dirty="0" err="1" smtClean="0">
                <a:latin typeface="Times New Roman" pitchFamily="18" charset="0"/>
                <a:cs typeface="Times New Roman" pitchFamily="18" charset="0"/>
              </a:rPr>
              <a:t>il</a:t>
            </a:r>
            <a:r>
              <a:rPr lang="en-US" sz="1200" b="1" dirty="0" smtClean="0">
                <a:latin typeface="Times New Roman" pitchFamily="18" charset="0"/>
                <a:cs typeface="Times New Roman" pitchFamily="18" charset="0"/>
              </a:rPr>
              <a:t> </a:t>
            </a:r>
            <a:r>
              <a:rPr lang="az-Latn-AZ" sz="1200" b="1" dirty="0" smtClean="0">
                <a:latin typeface="Times New Roman" pitchFamily="18" charset="0"/>
                <a:cs typeface="Times New Roman" pitchFamily="18" charset="0"/>
              </a:rPr>
              <a:t>tarixli </a:t>
            </a:r>
            <a:r>
              <a:rPr lang="en-US" sz="1200" b="1" dirty="0" smtClean="0">
                <a:latin typeface="Times New Roman" pitchFamily="18" charset="0"/>
                <a:cs typeface="Times New Roman" pitchFamily="18" charset="0"/>
              </a:rPr>
              <a:t>Q Ə R A R I</a:t>
            </a:r>
          </a:p>
          <a:p>
            <a:endParaRPr lang="en-US" sz="1200" dirty="0" smtClean="0">
              <a:latin typeface="Times New Roman" pitchFamily="18" charset="0"/>
              <a:cs typeface="Times New Roman" pitchFamily="18" charset="0"/>
            </a:endParaRPr>
          </a:p>
          <a:p>
            <a:endParaRPr lang="ru-RU" sz="1200" dirty="0" smtClean="0">
              <a:latin typeface="Times New Roman" pitchFamily="18" charset="0"/>
              <a:cs typeface="Times New Roman" pitchFamily="18" charset="0"/>
            </a:endParaRPr>
          </a:p>
          <a:p>
            <a:endParaRPr lang="ru-RU"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az-Latn-AZ" sz="2000" b="1" dirty="0" smtClean="0">
                <a:latin typeface="Times New Roman" pitchFamily="18" charset="0"/>
                <a:cs typeface="Times New Roman" pitchFamily="18" charset="0"/>
              </a:rPr>
              <a:t>AR CPM-Ə GÖRƏ QƏTİMKAN TƏDBİRLƏRİNİN TƏTBİQİ ƏSASLARI VƏ XÜSUSİYYƏTLƏRİ</a:t>
            </a:r>
            <a:endParaRPr lang="ru-RU" sz="1200" dirty="0"/>
          </a:p>
        </p:txBody>
      </p:sp>
      <p:sp>
        <p:nvSpPr>
          <p:cNvPr id="3" name="Содержимое 2"/>
          <p:cNvSpPr>
            <a:spLocks noGrp="1"/>
          </p:cNvSpPr>
          <p:nvPr>
            <p:ph sz="quarter" idx="1"/>
          </p:nvPr>
        </p:nvSpPr>
        <p:spPr>
          <a:xfrm>
            <a:off x="467544" y="764704"/>
            <a:ext cx="8229600" cy="5616624"/>
          </a:xfrm>
        </p:spPr>
        <p:txBody>
          <a:bodyPr>
            <a:noAutofit/>
          </a:bodyPr>
          <a:lstStyle/>
          <a:p>
            <a:r>
              <a:rPr lang="az-Latn-AZ" sz="1200" dirty="0" smtClean="0">
                <a:latin typeface="Times New Roman" pitchFamily="18" charset="0"/>
                <a:cs typeface="Times New Roman" pitchFamily="18" charset="0"/>
              </a:rPr>
              <a:t>155.1. Qətimkan tədbirləri müvafiq təhqiqatçı, müstəntiq, ibtidai araşdırmaya prosessual rəhbərliyi həyata keçirən prokuror və ya məhkəmə tərəfindən o hallarda tətbiq oluna bilər ki, cinayət təqibi üzrə toplanmış materiallar şübhəli və ya təqsirləndirilən şəxs tərəfindən aşağıdakı hərəkətlərin edilməsi ehtimalına kifayət qədər </a:t>
            </a:r>
            <a:r>
              <a:rPr lang="az-Latn-AZ" sz="1200" b="1" dirty="0" smtClean="0">
                <a:latin typeface="Times New Roman" pitchFamily="18" charset="0"/>
                <a:cs typeface="Times New Roman" pitchFamily="18" charset="0"/>
              </a:rPr>
              <a:t>əsas </a:t>
            </a:r>
            <a:r>
              <a:rPr lang="az-Latn-AZ" sz="1200" dirty="0" smtClean="0">
                <a:latin typeface="Times New Roman" pitchFamily="18" charset="0"/>
                <a:cs typeface="Times New Roman" pitchFamily="18" charset="0"/>
              </a:rPr>
              <a:t>versin:</a:t>
            </a:r>
            <a:endParaRPr lang="ru-RU" sz="1200" dirty="0" smtClean="0">
              <a:latin typeface="Times New Roman" pitchFamily="18" charset="0"/>
              <a:cs typeface="Times New Roman" pitchFamily="18" charset="0"/>
            </a:endParaRPr>
          </a:p>
          <a:p>
            <a:r>
              <a:rPr lang="az-Latn-AZ" sz="1200" i="1" dirty="0" smtClean="0">
                <a:latin typeface="Times New Roman" pitchFamily="18" charset="0"/>
                <a:cs typeface="Times New Roman" pitchFamily="18" charset="0"/>
              </a:rPr>
              <a:t>155.1.1. cinayət prosesini həyata keçirən orqandan gizlənmək;</a:t>
            </a:r>
            <a:endParaRPr lang="ru-RU" sz="1200" i="1" dirty="0" smtClean="0">
              <a:latin typeface="Times New Roman" pitchFamily="18" charset="0"/>
              <a:cs typeface="Times New Roman" pitchFamily="18" charset="0"/>
            </a:endParaRPr>
          </a:p>
          <a:p>
            <a:r>
              <a:rPr lang="az-Latn-AZ" sz="1200" i="1" dirty="0" smtClean="0">
                <a:latin typeface="Times New Roman" pitchFamily="18" charset="0"/>
                <a:cs typeface="Times New Roman" pitchFamily="18" charset="0"/>
              </a:rPr>
              <a:t>155.1.2. cinayət prosesində iştirak edən şəxslərə qanunsuz təsir göstərməklə, cinayət təqibi üzrə əhəmiyyət kəsb edən materialları gizlətməklə və ya saxtalaşdırmaqla ibtidai istintaqın və ya məhkəmə baxışının normal gedişinə mane olmaq;</a:t>
            </a:r>
            <a:endParaRPr lang="ru-RU" sz="1200" i="1" dirty="0" smtClean="0">
              <a:latin typeface="Times New Roman" pitchFamily="18" charset="0"/>
              <a:cs typeface="Times New Roman" pitchFamily="18" charset="0"/>
            </a:endParaRPr>
          </a:p>
          <a:p>
            <a:r>
              <a:rPr lang="az-Latn-AZ" sz="1200" i="1" dirty="0" smtClean="0">
                <a:latin typeface="Times New Roman" pitchFamily="18" charset="0"/>
                <a:cs typeface="Times New Roman" pitchFamily="18" charset="0"/>
              </a:rPr>
              <a:t>155.1.3. cinayət qanunu ilə nəzərdə tutulmuş əməli yenidən törətmək və ya cəmiyyət üçün təhlükə yaratmaq;</a:t>
            </a:r>
            <a:endParaRPr lang="ru-RU" sz="1200" i="1" dirty="0" smtClean="0">
              <a:latin typeface="Times New Roman" pitchFamily="18" charset="0"/>
              <a:cs typeface="Times New Roman" pitchFamily="18" charset="0"/>
            </a:endParaRPr>
          </a:p>
          <a:p>
            <a:r>
              <a:rPr lang="az-Latn-AZ" sz="1200" i="1" dirty="0" smtClean="0">
                <a:latin typeface="Times New Roman" pitchFamily="18" charset="0"/>
                <a:cs typeface="Times New Roman" pitchFamily="18" charset="0"/>
              </a:rPr>
              <a:t>155.1.4. cinayət prosesini həyata keçirən orqanın çağırışlarına üzrlü səbəblər olmadan gəlməmək və ya digər yolla cinayət məsuliyyətinə cəlb edilməkdən və cəza çəkməkdən boyun qaçırmaq;</a:t>
            </a:r>
            <a:endParaRPr lang="ru-RU" sz="1200" i="1" dirty="0" smtClean="0">
              <a:latin typeface="Times New Roman" pitchFamily="18" charset="0"/>
              <a:cs typeface="Times New Roman" pitchFamily="18" charset="0"/>
            </a:endParaRPr>
          </a:p>
          <a:p>
            <a:r>
              <a:rPr lang="az-Latn-AZ" sz="1200" i="1" dirty="0" smtClean="0">
                <a:latin typeface="Times New Roman" pitchFamily="18" charset="0"/>
                <a:cs typeface="Times New Roman" pitchFamily="18" charset="0"/>
              </a:rPr>
              <a:t>155.1.5. məhkəmə hökmünün icra edilməsinə maneə törətmək.</a:t>
            </a:r>
          </a:p>
          <a:p>
            <a:endParaRPr lang="ru-RU" sz="1200" dirty="0" smtClean="0">
              <a:latin typeface="Times New Roman" pitchFamily="18" charset="0"/>
              <a:cs typeface="Times New Roman" pitchFamily="18" charset="0"/>
            </a:endParaRPr>
          </a:p>
          <a:p>
            <a:r>
              <a:rPr lang="az-Latn-AZ" sz="1200" dirty="0" smtClean="0">
                <a:latin typeface="Times New Roman" pitchFamily="18" charset="0"/>
                <a:cs typeface="Times New Roman" pitchFamily="18" charset="0"/>
              </a:rPr>
              <a:t>155.2. Qətimkan tədbirinin seçilməsinin zəruriliyi və onlardan hansının konkret şübhəli və ya təqsirləndirilən şəxsə tətbiq edilməsi məsələsi həll edilərkən təhqiqatçı, müstəntiq, ibtidai araşdırmaya prosessual rəhbərliyi həyata keçirən prokuror və ya məhkəmə aşağıdakıları </a:t>
            </a:r>
            <a:r>
              <a:rPr lang="az-Latn-AZ" sz="1200" b="1" dirty="0" smtClean="0">
                <a:latin typeface="Times New Roman" pitchFamily="18" charset="0"/>
                <a:cs typeface="Times New Roman" pitchFamily="18" charset="0"/>
              </a:rPr>
              <a:t>nəzərə almalıdır:</a:t>
            </a:r>
            <a:endParaRPr lang="ru-RU" sz="1200" b="1" dirty="0" smtClean="0">
              <a:latin typeface="Times New Roman" pitchFamily="18" charset="0"/>
              <a:cs typeface="Times New Roman" pitchFamily="18" charset="0"/>
            </a:endParaRPr>
          </a:p>
          <a:p>
            <a:r>
              <a:rPr lang="az-Latn-AZ" sz="1200" i="1" dirty="0" smtClean="0">
                <a:latin typeface="Times New Roman" pitchFamily="18" charset="0"/>
                <a:cs typeface="Times New Roman" pitchFamily="18" charset="0"/>
              </a:rPr>
              <a:t>155.2.1. şübhəli və ya təqsirləndirilən şəxsə istinad edilən əməlin ağırlığını, xarakterini və törədilmə şəraitini;</a:t>
            </a:r>
            <a:endParaRPr lang="ru-RU" sz="1200" i="1" dirty="0" smtClean="0">
              <a:latin typeface="Times New Roman" pitchFamily="18" charset="0"/>
              <a:cs typeface="Times New Roman" pitchFamily="18" charset="0"/>
            </a:endParaRPr>
          </a:p>
          <a:p>
            <a:r>
              <a:rPr lang="az-Latn-AZ" sz="1200" i="1" dirty="0" smtClean="0">
                <a:latin typeface="Times New Roman" pitchFamily="18" charset="0"/>
                <a:cs typeface="Times New Roman" pitchFamily="18" charset="0"/>
              </a:rPr>
              <a:t>155.2.2. şübhəli və ya təqsirləndirilən şəxsin şəxsiyyətini, yaşını və səhhətini, məşğuliyyət növünü, ailə, maddi və sosial vəziyyətini, o cümlədən himayəsində şəxslərin və daimi yaşayış yerinin olmasını;</a:t>
            </a:r>
            <a:endParaRPr lang="ru-RU" sz="1200" i="1" dirty="0" smtClean="0">
              <a:latin typeface="Times New Roman" pitchFamily="18" charset="0"/>
              <a:cs typeface="Times New Roman" pitchFamily="18" charset="0"/>
            </a:endParaRPr>
          </a:p>
          <a:p>
            <a:r>
              <a:rPr lang="az-Latn-AZ" sz="1200" i="1" dirty="0" smtClean="0">
                <a:latin typeface="Times New Roman" pitchFamily="18" charset="0"/>
                <a:cs typeface="Times New Roman" pitchFamily="18" charset="0"/>
              </a:rPr>
              <a:t>155.2.3. əvvəllər cinayətin törədilməsini, qətimkan tədbirinin seçilməsini və digər əhəmiyyətli halları.</a:t>
            </a:r>
          </a:p>
          <a:p>
            <a:endParaRPr lang="az-Latn-AZ" sz="1200" i="1" dirty="0" smtClean="0">
              <a:latin typeface="Times New Roman" pitchFamily="18" charset="0"/>
              <a:cs typeface="Times New Roman" pitchFamily="18" charset="0"/>
            </a:endParaRPr>
          </a:p>
          <a:p>
            <a:r>
              <a:rPr lang="az-Latn-AZ" sz="1200" b="1" dirty="0" smtClean="0">
                <a:latin typeface="Times New Roman" pitchFamily="18" charset="0"/>
                <a:cs typeface="Times New Roman" pitchFamily="18" charset="0"/>
              </a:rPr>
              <a:t>155.3. Həbs və ona alternativ qətimkan tədbirləri yalnız aşağıdakı təqsirləndirilən şəxs barəsində tətbiq oluna bilər:</a:t>
            </a:r>
            <a:endParaRPr lang="ru-RU" sz="1200" b="1" dirty="0" smtClean="0">
              <a:latin typeface="Times New Roman" pitchFamily="18" charset="0"/>
              <a:cs typeface="Times New Roman" pitchFamily="18" charset="0"/>
            </a:endParaRPr>
          </a:p>
          <a:p>
            <a:r>
              <a:rPr lang="az-Latn-AZ" sz="1200" dirty="0" smtClean="0">
                <a:latin typeface="Times New Roman" pitchFamily="18" charset="0"/>
                <a:cs typeface="Times New Roman" pitchFamily="18" charset="0"/>
              </a:rPr>
              <a:t>155.3.1. 2 (iki) ildən artıq müddətə azadlıqdan məhrum etmə növündə cəza təyin edilə bilən cinayətin törədilməsində ittiham olunan şəxsə;</a:t>
            </a:r>
            <a:endParaRPr lang="ru-RU" sz="1200" dirty="0" smtClean="0">
              <a:latin typeface="Times New Roman" pitchFamily="18" charset="0"/>
              <a:cs typeface="Times New Roman" pitchFamily="18" charset="0"/>
            </a:endParaRPr>
          </a:p>
          <a:p>
            <a:r>
              <a:rPr lang="az-Latn-AZ" sz="1200" dirty="0" smtClean="0">
                <a:latin typeface="Times New Roman" pitchFamily="18" charset="0"/>
                <a:cs typeface="Times New Roman" pitchFamily="18" charset="0"/>
              </a:rPr>
              <a:t>155.3.2. bu Məcəllənin 155.1.1 və 155.1.3-ci maddələrində nəzərdə tutulmuş hərəkətlərin qarşısını almaq üçün 2 (iki) ilədək az müddətə azadlıqdan məhrum etmə növündə cəza təyin edilə bilən cinayətin törədilməsində ittiham olunan şəxsə. </a:t>
            </a:r>
            <a:r>
              <a:rPr lang="az-Latn-AZ" sz="1200" baseline="30000" dirty="0" smtClean="0">
                <a:latin typeface="Times New Roman" pitchFamily="18" charset="0"/>
                <a:cs typeface="Times New Roman" pitchFamily="18" charset="0"/>
                <a:hlinkClick r:id="rId2"/>
              </a:rPr>
              <a:t>[147]</a:t>
            </a:r>
            <a:endParaRPr lang="ru-RU" sz="1200" dirty="0" smtClean="0">
              <a:latin typeface="Times New Roman" pitchFamily="18" charset="0"/>
              <a:cs typeface="Times New Roman" pitchFamily="18" charset="0"/>
            </a:endParaRPr>
          </a:p>
          <a:p>
            <a:endParaRPr lang="ru-RU" sz="1200" i="1" dirty="0" smtClean="0">
              <a:latin typeface="Times New Roman" pitchFamily="18" charset="0"/>
              <a:cs typeface="Times New Roman" pitchFamily="18" charset="0"/>
            </a:endParaRPr>
          </a:p>
          <a:p>
            <a:endParaRPr lang="ru-RU"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zer2\Downloads\TOT, 5-ci MADDE VE S\images (2).jpg"/>
          <p:cNvPicPr>
            <a:picLocks noGrp="1" noChangeAspect="1" noChangeArrowheads="1"/>
          </p:cNvPicPr>
          <p:nvPr>
            <p:ph sz="quarter" idx="1"/>
          </p:nvPr>
        </p:nvPicPr>
        <p:blipFill>
          <a:blip r:embed="rId2" cstate="print"/>
          <a:srcRect/>
          <a:stretch>
            <a:fillRect/>
          </a:stretch>
        </p:blipFill>
        <p:spPr bwMode="auto">
          <a:xfrm>
            <a:off x="467544" y="188640"/>
            <a:ext cx="7628752" cy="589358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829180" cy="1642194"/>
          </a:xfrm>
        </p:spPr>
        <p:txBody>
          <a:bodyPr>
            <a:normAutofit/>
          </a:bodyPr>
          <a:lstStyle/>
          <a:p>
            <a:r>
              <a:rPr lang="az-Latn-AZ" sz="2000" b="1" dirty="0" smtClean="0">
                <a:latin typeface="Times New Roman" pitchFamily="18" charset="0"/>
                <a:cs typeface="Times New Roman" pitchFamily="18" charset="0"/>
              </a:rPr>
              <a:t>AZADLIQDAN MƏHRUM EDİLMƏ NƏDİR?</a:t>
            </a:r>
            <a:br>
              <a:rPr lang="az-Latn-AZ" sz="2000" b="1" dirty="0" smtClean="0">
                <a:latin typeface="Times New Roman" pitchFamily="18" charset="0"/>
                <a:cs typeface="Times New Roman" pitchFamily="18" charset="0"/>
              </a:rPr>
            </a:br>
            <a:r>
              <a:rPr lang="az-Latn-AZ" sz="2000" b="1" dirty="0" smtClean="0">
                <a:latin typeface="Times New Roman" pitchFamily="18" charset="0"/>
                <a:cs typeface="Times New Roman" pitchFamily="18" charset="0"/>
              </a:rPr>
              <a:t/>
            </a:r>
            <a:br>
              <a:rPr lang="az-Latn-AZ" sz="2000" b="1" dirty="0" smtClean="0">
                <a:latin typeface="Times New Roman" pitchFamily="18" charset="0"/>
                <a:cs typeface="Times New Roman" pitchFamily="18" charset="0"/>
              </a:rPr>
            </a:br>
            <a:r>
              <a:rPr lang="az-Latn-AZ" sz="2000" i="1" dirty="0" smtClean="0">
                <a:latin typeface="Times New Roman" pitchFamily="18" charset="0"/>
                <a:cs typeface="Times New Roman" pitchFamily="18" charset="0"/>
              </a:rPr>
              <a:t>ƏSAS  ANLAYIŞLAR</a:t>
            </a:r>
            <a:r>
              <a:rPr lang="az-Latn-AZ" sz="2000" b="1" dirty="0" smtClean="0">
                <a:latin typeface="Times New Roman" pitchFamily="18" charset="0"/>
                <a:cs typeface="Times New Roman" pitchFamily="18" charset="0"/>
              </a:rPr>
              <a:t/>
            </a:r>
            <a:br>
              <a:rPr lang="az-Latn-AZ" sz="2000" b="1" dirty="0" smtClean="0">
                <a:latin typeface="Times New Roman" pitchFamily="18" charset="0"/>
                <a:cs typeface="Times New Roman" pitchFamily="18" charset="0"/>
              </a:rPr>
            </a:br>
            <a:endParaRPr lang="ru-RU" sz="2000" b="1"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2420888"/>
            <a:ext cx="8229600" cy="3705275"/>
          </a:xfrm>
        </p:spPr>
        <p:txBody>
          <a:bodyPr>
            <a:noAutofit/>
          </a:bodyPr>
          <a:lstStyle/>
          <a:p>
            <a:r>
              <a:rPr lang="en-US" sz="1400" b="1" i="1" dirty="0" smtClean="0">
                <a:latin typeface="Times New Roman" pitchFamily="18" charset="0"/>
                <a:cs typeface="Times New Roman" pitchFamily="18" charset="0"/>
              </a:rPr>
              <a:t>«</a:t>
            </a:r>
            <a:r>
              <a:rPr lang="en-US" sz="1400" b="1" i="1" dirty="0" err="1" smtClean="0">
                <a:latin typeface="Times New Roman" pitchFamily="18" charset="0"/>
                <a:cs typeface="Times New Roman" pitchFamily="18" charset="0"/>
              </a:rPr>
              <a:t>Tutulma</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və</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həbs</a:t>
            </a:r>
            <a:r>
              <a:rPr lang="en-US" sz="1400" b="1" i="1" dirty="0" smtClean="0">
                <a:latin typeface="Times New Roman" pitchFamily="18" charset="0"/>
                <a:cs typeface="Times New Roman" pitchFamily="18" charset="0"/>
              </a:rPr>
              <a:t>»</a:t>
            </a:r>
            <a:r>
              <a:rPr lang="az-Latn-AZ" sz="1400" b="1" i="1"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İHAK-</a:t>
            </a:r>
            <a:r>
              <a:rPr lang="az-Latn-AZ" sz="1400" dirty="0" smtClean="0">
                <a:latin typeface="Times New Roman" pitchFamily="18" charset="0"/>
                <a:cs typeface="Times New Roman" pitchFamily="18" charset="0"/>
              </a:rPr>
              <a:t>a görə:</a:t>
            </a:r>
            <a:endParaRPr lang="ru-RU" sz="1400" dirty="0" smtClean="0">
              <a:latin typeface="Times New Roman" pitchFamily="18" charset="0"/>
              <a:cs typeface="Times New Roman" pitchFamily="18" charset="0"/>
            </a:endParaRPr>
          </a:p>
          <a:p>
            <a:pPr algn="just">
              <a:buNone/>
            </a:pPr>
            <a:r>
              <a:rPr lang="az-Latn-AZ"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a:t>
            </a:r>
            <a:r>
              <a:rPr lang="en-US" sz="1400" dirty="0" err="1" smtClean="0">
                <a:latin typeface="Times New Roman" pitchFamily="18" charset="0"/>
                <a:cs typeface="Times New Roman" pitchFamily="18" charset="0"/>
              </a:rPr>
              <a:t>Tutulma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həbs</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anlayışları</a:t>
            </a:r>
            <a:r>
              <a:rPr lang="en-US" sz="1400" dirty="0" smtClean="0">
                <a:latin typeface="Times New Roman" pitchFamily="18" charset="0"/>
                <a:cs typeface="Times New Roman" pitchFamily="18" charset="0"/>
              </a:rPr>
              <a:t> 5-ci </a:t>
            </a:r>
            <a:r>
              <a:rPr lang="en-US" sz="1400" dirty="0" err="1" smtClean="0">
                <a:latin typeface="Times New Roman" pitchFamily="18" charset="0"/>
                <a:cs typeface="Times New Roman" pitchFamily="18" charset="0"/>
              </a:rPr>
              <a:t>maddənin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demək</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olar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bütün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normalarında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istifadə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olunur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və</a:t>
            </a:r>
            <a:r>
              <a:rPr lang="az-Latn-AZ"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daxili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hüquqda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onların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necə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adlandırılmasından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asılı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olmayaraq</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azadlıqdan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məhrum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edilmə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ilə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əlaqədar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olan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istənilən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tədbiri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bildirir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Avropa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Məhkəməsinin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fikrincə</a:t>
            </a:r>
            <a:r>
              <a:rPr lang="en-US" sz="1400" dirty="0" smtClean="0">
                <a:latin typeface="Times New Roman" pitchFamily="18" charset="0"/>
                <a:cs typeface="Times New Roman" pitchFamily="18" charset="0"/>
              </a:rPr>
              <a:t>, 5-ci </a:t>
            </a:r>
            <a:r>
              <a:rPr lang="en-US" sz="1400" dirty="0" err="1" smtClean="0">
                <a:latin typeface="Times New Roman" pitchFamily="18" charset="0"/>
                <a:cs typeface="Times New Roman" pitchFamily="18" charset="0"/>
              </a:rPr>
              <a:t>maddənin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məhkəmə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nəzarəti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haqqında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tələbinin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təqdim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etdiyi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təminat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azadlıqdan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məhrum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edilmənin</a:t>
            </a:r>
            <a:r>
              <a:rPr lang="en-US" sz="1400" dirty="0" smtClean="0">
                <a:latin typeface="Times New Roman" pitchFamily="18" charset="0"/>
                <a:cs typeface="Times New Roman" pitchFamily="18" charset="0"/>
              </a:rPr>
              <a:t> lap </a:t>
            </a:r>
            <a:r>
              <a:rPr lang="en-US" sz="1400" dirty="0" err="1" smtClean="0">
                <a:latin typeface="Times New Roman" pitchFamily="18" charset="0"/>
                <a:cs typeface="Times New Roman" pitchFamily="18" charset="0"/>
              </a:rPr>
              <a:t>əvvəlindən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qüvvədə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olur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istənilən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digər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yanaşma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qaçılmaz</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olaraq</a:t>
            </a:r>
            <a:r>
              <a:rPr lang="en-US" sz="1400" dirty="0" smtClean="0">
                <a:latin typeface="Times New Roman" pitchFamily="18" charset="0"/>
                <a:cs typeface="Times New Roman" pitchFamily="18" charset="0"/>
              </a:rPr>
              <a:t> İHAK-</a:t>
            </a:r>
            <a:r>
              <a:rPr lang="en-US" sz="1400" dirty="0" err="1" smtClean="0">
                <a:latin typeface="Times New Roman" pitchFamily="18" charset="0"/>
                <a:cs typeface="Times New Roman" pitchFamily="18" charset="0"/>
              </a:rPr>
              <a:t>ın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pozulmasına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gətirib</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çıxaracaq</a:t>
            </a:r>
            <a:r>
              <a:rPr lang="en-US" sz="1400" dirty="0" smtClean="0">
                <a:latin typeface="Times New Roman" pitchFamily="18" charset="0"/>
                <a:cs typeface="Times New Roman" pitchFamily="18" charset="0"/>
              </a:rPr>
              <a:t>. </a:t>
            </a:r>
            <a:endParaRPr lang="az-Latn-AZ" sz="1400" dirty="0" smtClean="0">
              <a:latin typeface="Times New Roman" pitchFamily="18" charset="0"/>
              <a:cs typeface="Times New Roman" pitchFamily="18" charset="0"/>
            </a:endParaRPr>
          </a:p>
          <a:p>
            <a:r>
              <a:rPr lang="az-Latn-AZ" sz="1400" b="1" dirty="0" smtClean="0">
                <a:latin typeface="Times New Roman" pitchFamily="18" charset="0"/>
                <a:cs typeface="Times New Roman" pitchFamily="18" charset="0"/>
              </a:rPr>
              <a:t>AR CPM-ə görə:</a:t>
            </a:r>
            <a:endParaRPr lang="ru-RU" sz="1400" dirty="0" smtClean="0">
              <a:latin typeface="Times New Roman" pitchFamily="18" charset="0"/>
              <a:cs typeface="Times New Roman" pitchFamily="18" charset="0"/>
            </a:endParaRPr>
          </a:p>
          <a:p>
            <a:r>
              <a:rPr lang="az-Latn-AZ" sz="1400" b="1" i="1" dirty="0" smtClean="0">
                <a:latin typeface="Times New Roman" pitchFamily="18" charset="0"/>
                <a:cs typeface="Times New Roman" pitchFamily="18" charset="0"/>
              </a:rPr>
              <a:t>qətimkan tədbiri </a:t>
            </a:r>
            <a:r>
              <a:rPr lang="az-Latn-AZ" sz="1400" dirty="0" smtClean="0">
                <a:latin typeface="Times New Roman" pitchFamily="18" charset="0"/>
                <a:cs typeface="Times New Roman" pitchFamily="18" charset="0"/>
              </a:rPr>
              <a:t>— bu Məcəllədə nəzərdə tutulmuş hallarda və qaydada təhqiqatçı, müstəntiq, prokuror və ya məhkəmə tərəfindən şübhəli, yaxud təqsirləndirilən şəxsin hüquqlarını müvəqqəti məhdudlaşdırmaqla onun haqqında seçilən prosessual məcburiyyət tədbiridir (m. 7.0.38.);</a:t>
            </a:r>
            <a:endParaRPr lang="ru-RU" sz="1400" dirty="0" smtClean="0">
              <a:latin typeface="Times New Roman" pitchFamily="18" charset="0"/>
              <a:cs typeface="Times New Roman" pitchFamily="18" charset="0"/>
            </a:endParaRPr>
          </a:p>
          <a:p>
            <a:r>
              <a:rPr lang="az-Latn-AZ" sz="1400" b="1" i="1" dirty="0" smtClean="0">
                <a:latin typeface="Times New Roman" pitchFamily="18" charset="0"/>
                <a:cs typeface="Times New Roman" pitchFamily="18" charset="0"/>
              </a:rPr>
              <a:t>tutulma</a:t>
            </a:r>
            <a:r>
              <a:rPr lang="az-Latn-AZ" sz="1400" dirty="0" smtClean="0">
                <a:latin typeface="Times New Roman" pitchFamily="18" charset="0"/>
                <a:cs typeface="Times New Roman" pitchFamily="18" charset="0"/>
              </a:rPr>
              <a:t> — bu Məcəllədə nəzərdə tutulmuş hallarda və qaydada şəxsin azadlığını qısa müddətə məhdudlaşdırmaqla onun müvəqqəti saxlanılma yerində saxlanılmasıdır</a:t>
            </a:r>
            <a:r>
              <a:rPr lang="az-Latn-AZ" sz="1400" i="1" dirty="0" smtClean="0">
                <a:latin typeface="Times New Roman" pitchFamily="18" charset="0"/>
                <a:cs typeface="Times New Roman" pitchFamily="18" charset="0"/>
              </a:rPr>
              <a:t> (m.</a:t>
            </a:r>
            <a:r>
              <a:rPr lang="az-Latn-AZ" sz="1400" dirty="0" smtClean="0">
                <a:latin typeface="Times New Roman" pitchFamily="18" charset="0"/>
                <a:cs typeface="Times New Roman" pitchFamily="18" charset="0"/>
              </a:rPr>
              <a:t> 7.0.39. </a:t>
            </a:r>
            <a:r>
              <a:rPr lang="az-Latn-AZ" sz="1400" i="1" dirty="0" smtClean="0">
                <a:latin typeface="Times New Roman" pitchFamily="18" charset="0"/>
                <a:cs typeface="Times New Roman" pitchFamily="18" charset="0"/>
              </a:rPr>
              <a:t>);</a:t>
            </a:r>
            <a:endParaRPr lang="ru-RU" sz="1400" dirty="0" smtClean="0">
              <a:latin typeface="Times New Roman" pitchFamily="18" charset="0"/>
              <a:cs typeface="Times New Roman" pitchFamily="18" charset="0"/>
            </a:endParaRPr>
          </a:p>
          <a:p>
            <a:r>
              <a:rPr lang="az-Latn-AZ" sz="1400" b="1" i="1" dirty="0" smtClean="0">
                <a:latin typeface="Times New Roman" pitchFamily="18" charset="0"/>
                <a:cs typeface="Times New Roman" pitchFamily="18" charset="0"/>
              </a:rPr>
              <a:t>həbs </a:t>
            </a:r>
            <a:r>
              <a:rPr lang="az-Latn-AZ" sz="1400" dirty="0" smtClean="0">
                <a:latin typeface="Times New Roman" pitchFamily="18" charset="0"/>
                <a:cs typeface="Times New Roman" pitchFamily="18" charset="0"/>
              </a:rPr>
              <a:t>— qətimkan tədbiri qismində bu Məcəllədə nəzərdə tutulmuş hallarda və qaydada təqsirləndirilən şəxsin azadlığını müvəqqəti məhdudlaşdırmaqla </a:t>
            </a:r>
            <a:r>
              <a:rPr lang="az-Latn-AZ" sz="1400" i="1" dirty="0" smtClean="0">
                <a:latin typeface="Times New Roman" pitchFamily="18" charset="0"/>
                <a:cs typeface="Times New Roman" pitchFamily="18" charset="0"/>
              </a:rPr>
              <a:t>həbs yerlərində</a:t>
            </a:r>
            <a:r>
              <a:rPr lang="az-Latn-AZ" sz="1400" dirty="0" smtClean="0">
                <a:latin typeface="Times New Roman" pitchFamily="18" charset="0"/>
                <a:cs typeface="Times New Roman" pitchFamily="18" charset="0"/>
              </a:rPr>
              <a:t> saxlanılmasıdır</a:t>
            </a:r>
            <a:r>
              <a:rPr lang="az-Latn-AZ" sz="1400" i="1" dirty="0" smtClean="0">
                <a:latin typeface="Times New Roman" pitchFamily="18" charset="0"/>
                <a:cs typeface="Times New Roman" pitchFamily="18" charset="0"/>
              </a:rPr>
              <a:t> (m. </a:t>
            </a:r>
            <a:r>
              <a:rPr lang="az-Latn-AZ" sz="1400" dirty="0" smtClean="0">
                <a:latin typeface="Times New Roman" pitchFamily="18" charset="0"/>
                <a:cs typeface="Times New Roman" pitchFamily="18" charset="0"/>
              </a:rPr>
              <a:t>7.0.40. </a:t>
            </a:r>
            <a:r>
              <a:rPr lang="az-Latn-AZ" sz="1400" i="1" dirty="0" smtClean="0">
                <a:latin typeface="Times New Roman" pitchFamily="18" charset="0"/>
                <a:cs typeface="Times New Roman" pitchFamily="18" charset="0"/>
              </a:rPr>
              <a:t>);</a:t>
            </a:r>
            <a:endParaRPr lang="ru-RU" sz="1400" dirty="0" smtClean="0">
              <a:latin typeface="Times New Roman" pitchFamily="18" charset="0"/>
              <a:cs typeface="Times New Roman" pitchFamily="18" charset="0"/>
            </a:endParaRPr>
          </a:p>
          <a:p>
            <a:pPr algn="just">
              <a:buNone/>
            </a:pPr>
            <a:endParaRPr lang="ru-RU" sz="1400" dirty="0" smtClean="0">
              <a:latin typeface="Times New Roman" pitchFamily="18" charset="0"/>
              <a:cs typeface="Times New Roman" pitchFamily="18" charset="0"/>
            </a:endParaRPr>
          </a:p>
          <a:p>
            <a:pPr>
              <a:buNone/>
            </a:pPr>
            <a:endParaRPr lang="ru-RU" sz="1400" dirty="0" smtClean="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p:txBody>
      </p:sp>
      <p:pic>
        <p:nvPicPr>
          <p:cNvPr id="1026" name="Picture 2" descr="C:\Users\samsung\Desktop\images.jpg"/>
          <p:cNvPicPr>
            <a:picLocks noChangeAspect="1" noChangeArrowheads="1"/>
          </p:cNvPicPr>
          <p:nvPr/>
        </p:nvPicPr>
        <p:blipFill>
          <a:blip r:embed="rId2" cstate="print"/>
          <a:srcRect/>
          <a:stretch>
            <a:fillRect/>
          </a:stretch>
        </p:blipFill>
        <p:spPr bwMode="auto">
          <a:xfrm>
            <a:off x="5652120" y="908720"/>
            <a:ext cx="2446431" cy="135732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48680"/>
            <a:ext cx="7467600" cy="648072"/>
          </a:xfrm>
        </p:spPr>
        <p:txBody>
          <a:bodyPr>
            <a:normAutofit fontScale="90000"/>
          </a:bodyPr>
          <a:lstStyle/>
          <a:p>
            <a:r>
              <a:rPr lang="az-Latn-AZ" sz="2000" b="1" dirty="0" smtClean="0">
                <a:latin typeface="Times New Roman" pitchFamily="18" charset="0"/>
                <a:cs typeface="Times New Roman" pitchFamily="18" charset="0"/>
              </a:rPr>
              <a:t>TUTULMANIN MÖVCUDLUĞUNUN MÜƏYYƏN EDİLMƏSİ ÜÇÜN ZƏRURİ ELEMENTLƏR</a:t>
            </a:r>
            <a:endParaRPr lang="ru-RU" sz="2000"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3861048"/>
            <a:ext cx="8229600" cy="2265115"/>
          </a:xfrm>
        </p:spPr>
        <p:txBody>
          <a:bodyPr>
            <a:normAutofit/>
          </a:bodyPr>
          <a:lstStyle/>
          <a:p>
            <a:r>
              <a:rPr lang="en-US" sz="1400" dirty="0" err="1" smtClean="0">
                <a:latin typeface="Times New Roman" pitchFamily="18" charset="0"/>
                <a:cs typeface="Times New Roman" pitchFamily="18" charset="0"/>
              </a:rPr>
              <a:t>Aydın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təsəvvürə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malik</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olmaq</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lazımdır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tutulma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ya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həbs</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yolu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ilə</a:t>
            </a:r>
            <a:r>
              <a:rPr lang="en-US" sz="1400" dirty="0" smtClean="0">
                <a:latin typeface="Times New Roman" pitchFamily="18" charset="0"/>
                <a:cs typeface="Times New Roman" pitchFamily="18" charset="0"/>
              </a:rPr>
              <a:t> </a:t>
            </a:r>
            <a:r>
              <a:rPr lang="en-US" sz="1400" u="sng" dirty="0" err="1" smtClean="0">
                <a:latin typeface="Times New Roman" pitchFamily="18" charset="0"/>
                <a:cs typeface="Times New Roman" pitchFamily="18" charset="0"/>
              </a:rPr>
              <a:t>azadlıqdan</a:t>
            </a:r>
            <a:r>
              <a:rPr lang="en-US" sz="1400" u="sng" dirty="0" smtClean="0">
                <a:latin typeface="Times New Roman" pitchFamily="18" charset="0"/>
                <a:cs typeface="Times New Roman" pitchFamily="18" charset="0"/>
              </a:rPr>
              <a:t> </a:t>
            </a:r>
            <a:r>
              <a:rPr lang="en-US" sz="1400" u="sng" dirty="0" err="1" smtClean="0">
                <a:latin typeface="Times New Roman" pitchFamily="18" charset="0"/>
                <a:cs typeface="Times New Roman" pitchFamily="18" charset="0"/>
              </a:rPr>
              <a:t>məhrum</a:t>
            </a:r>
            <a:r>
              <a:rPr lang="en-US" sz="1400" u="sng" dirty="0" smtClean="0">
                <a:latin typeface="Times New Roman" pitchFamily="18" charset="0"/>
                <a:cs typeface="Times New Roman" pitchFamily="18" charset="0"/>
              </a:rPr>
              <a:t> </a:t>
            </a:r>
            <a:r>
              <a:rPr lang="en-US" sz="1400" u="sng" dirty="0" err="1" smtClean="0">
                <a:latin typeface="Times New Roman" pitchFamily="18" charset="0"/>
                <a:cs typeface="Times New Roman" pitchFamily="18" charset="0"/>
              </a:rPr>
              <a:t>edilmə</a:t>
            </a:r>
            <a:r>
              <a:rPr lang="en-US" sz="1400" u="sng" dirty="0" smtClean="0">
                <a:latin typeface="Times New Roman" pitchFamily="18" charset="0"/>
                <a:cs typeface="Times New Roman" pitchFamily="18" charset="0"/>
              </a:rPr>
              <a:t> </a:t>
            </a:r>
            <a:r>
              <a:rPr lang="en-US" sz="1400" u="sng" dirty="0" err="1" smtClean="0">
                <a:latin typeface="Times New Roman" pitchFamily="18" charset="0"/>
                <a:cs typeface="Times New Roman" pitchFamily="18" charset="0"/>
              </a:rPr>
              <a:t>nədir</a:t>
            </a:r>
            <a:r>
              <a:rPr lang="en-US" sz="1400" dirty="0" smtClean="0">
                <a:latin typeface="Times New Roman" pitchFamily="18" charset="0"/>
                <a:cs typeface="Times New Roman" pitchFamily="18" charset="0"/>
              </a:rPr>
              <a:t>, o, </a:t>
            </a:r>
            <a:r>
              <a:rPr lang="en-US" sz="1400" u="sng" dirty="0" err="1" smtClean="0">
                <a:latin typeface="Times New Roman" pitchFamily="18" charset="0"/>
                <a:cs typeface="Times New Roman" pitchFamily="18" charset="0"/>
              </a:rPr>
              <a:t>nə</a:t>
            </a:r>
            <a:r>
              <a:rPr lang="en-US" sz="1400" u="sng" dirty="0" smtClean="0">
                <a:latin typeface="Times New Roman" pitchFamily="18" charset="0"/>
                <a:cs typeface="Times New Roman" pitchFamily="18" charset="0"/>
              </a:rPr>
              <a:t> </a:t>
            </a:r>
            <a:r>
              <a:rPr lang="en-US" sz="1400" u="sng" dirty="0" err="1" smtClean="0">
                <a:latin typeface="Times New Roman" pitchFamily="18" charset="0"/>
                <a:cs typeface="Times New Roman" pitchFamily="18" charset="0"/>
              </a:rPr>
              <a:t>vaxtdan</a:t>
            </a:r>
            <a:r>
              <a:rPr lang="en-US" sz="1400" u="sng" dirty="0" smtClean="0">
                <a:latin typeface="Times New Roman" pitchFamily="18" charset="0"/>
                <a:cs typeface="Times New Roman" pitchFamily="18" charset="0"/>
              </a:rPr>
              <a:t> </a:t>
            </a:r>
            <a:r>
              <a:rPr lang="en-US" sz="1400" u="sng" dirty="0" err="1" smtClean="0">
                <a:latin typeface="Times New Roman" pitchFamily="18" charset="0"/>
                <a:cs typeface="Times New Roman" pitchFamily="18" charset="0"/>
              </a:rPr>
              <a:t>başlayır</a:t>
            </a:r>
            <a:r>
              <a:rPr lang="en-US" sz="1400" u="sng"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belə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məhz</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həmin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andan</a:t>
            </a:r>
            <a:r>
              <a:rPr lang="en-US" sz="1400" dirty="0" smtClean="0">
                <a:latin typeface="Times New Roman" pitchFamily="18" charset="0"/>
                <a:cs typeface="Times New Roman" pitchFamily="18" charset="0"/>
              </a:rPr>
              <a:t> İHAK-</a:t>
            </a:r>
            <a:r>
              <a:rPr lang="en-US" sz="1400" dirty="0" err="1" smtClean="0">
                <a:latin typeface="Times New Roman" pitchFamily="18" charset="0"/>
                <a:cs typeface="Times New Roman" pitchFamily="18" charset="0"/>
              </a:rPr>
              <a:t>ın</a:t>
            </a:r>
            <a:r>
              <a:rPr lang="en-US" sz="1400" dirty="0" smtClean="0">
                <a:latin typeface="Times New Roman" pitchFamily="18" charset="0"/>
                <a:cs typeface="Times New Roman" pitchFamily="18" charset="0"/>
              </a:rPr>
              <a:t> 5-ci </a:t>
            </a:r>
            <a:r>
              <a:rPr lang="en-US" sz="1400" dirty="0" err="1" smtClean="0">
                <a:latin typeface="Times New Roman" pitchFamily="18" charset="0"/>
                <a:cs typeface="Times New Roman" pitchFamily="18" charset="0"/>
              </a:rPr>
              <a:t>maddəsinin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tələbi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qüvvədə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olur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Elə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hallar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ola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bilər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kimsə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azadlıqdan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məhrum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edilir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lakin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tədbirə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görə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cavabdehlik</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daşıyan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şəxslər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xüsusən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zaman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heç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bir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fiziki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məhdudiyyət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tətbiq</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edilməyibsə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bunu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azadlıqdan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məhrum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edilmə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kimi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qəbul</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etmirlər</a:t>
            </a:r>
            <a:r>
              <a:rPr lang="en-US" sz="1400"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r>
              <a:rPr lang="en-US" sz="1400" dirty="0" err="1" smtClean="0">
                <a:latin typeface="Times New Roman" pitchFamily="18" charset="0"/>
                <a:cs typeface="Times New Roman" pitchFamily="18" charset="0"/>
              </a:rPr>
              <a:t>Azadlıqdan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məhrum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edilmənin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azadlığın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məhdudlaşdırılmasının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məhz</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hansı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andan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başladığının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müəyyən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edilməsi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cinayət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prosesi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kontekstində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olduqda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önəmlidir</a:t>
            </a:r>
            <a:r>
              <a:rPr lang="en-US" sz="1400" dirty="0" smtClean="0">
                <a:latin typeface="Times New Roman" pitchFamily="18" charset="0"/>
                <a:cs typeface="Times New Roman" pitchFamily="18" charset="0"/>
              </a:rPr>
              <a:t>. </a:t>
            </a:r>
            <a:endParaRPr lang="az-Latn-AZ" sz="1400" dirty="0" smtClean="0">
              <a:latin typeface="Times New Roman" pitchFamily="18" charset="0"/>
              <a:cs typeface="Times New Roman" pitchFamily="18" charset="0"/>
            </a:endParaRPr>
          </a:p>
          <a:p>
            <a:r>
              <a:rPr lang="en-US" sz="1400" dirty="0" err="1" smtClean="0">
                <a:latin typeface="Times New Roman" pitchFamily="18" charset="0"/>
                <a:cs typeface="Times New Roman" pitchFamily="18" charset="0"/>
              </a:rPr>
              <a:t>Azadlığın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məhdudlaşdırılmasının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xarakteri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azadlıqdan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məhrum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edilmiş</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şəxsin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statusu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kimi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anlayışlar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ya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digər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tədbirin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azadlıqdan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məhrum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edilmə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olub-olmadığını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müəyyən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etmək</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üçün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zəruridir</a:t>
            </a:r>
            <a:r>
              <a:rPr lang="en-US" sz="1400" dirty="0" smtClean="0">
                <a:latin typeface="Times New Roman" pitchFamily="18" charset="0"/>
                <a:cs typeface="Times New Roman" pitchFamily="18" charset="0"/>
              </a:rPr>
              <a:t>.</a:t>
            </a:r>
            <a:endParaRPr lang="ru-RU" sz="1400" dirty="0" smtClean="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p:txBody>
      </p:sp>
      <p:pic>
        <p:nvPicPr>
          <p:cNvPr id="4" name="Picture 4" descr="Картинки по запросу məhkəmə həbs foto"/>
          <p:cNvPicPr>
            <a:picLocks noChangeAspect="1" noChangeArrowheads="1"/>
          </p:cNvPicPr>
          <p:nvPr/>
        </p:nvPicPr>
        <p:blipFill>
          <a:blip r:embed="rId2" cstate="print"/>
          <a:srcRect/>
          <a:stretch>
            <a:fillRect/>
          </a:stretch>
        </p:blipFill>
        <p:spPr bwMode="auto">
          <a:xfrm>
            <a:off x="2123728" y="1340768"/>
            <a:ext cx="3555479" cy="230425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03232" cy="562074"/>
          </a:xfrm>
        </p:spPr>
        <p:txBody>
          <a:bodyPr>
            <a:normAutofit fontScale="90000"/>
          </a:bodyPr>
          <a:lstStyle/>
          <a:p>
            <a:r>
              <a:rPr lang="az-Latn-AZ" sz="2000" b="1" dirty="0" smtClean="0">
                <a:latin typeface="Times New Roman" pitchFamily="18" charset="0"/>
                <a:cs typeface="Times New Roman" pitchFamily="18" charset="0"/>
              </a:rPr>
              <a:t>HƏBSİN KONVENSİYANIN MÜDDƏALARINA UYĞUN VƏ ZİDD OLMASI HALLARI</a:t>
            </a:r>
            <a:endParaRPr lang="ru-RU" sz="2000" dirty="0"/>
          </a:p>
        </p:txBody>
      </p:sp>
      <p:sp>
        <p:nvSpPr>
          <p:cNvPr id="3" name="Содержимое 2"/>
          <p:cNvSpPr>
            <a:spLocks noGrp="1"/>
          </p:cNvSpPr>
          <p:nvPr>
            <p:ph sz="quarter" idx="1"/>
          </p:nvPr>
        </p:nvSpPr>
        <p:spPr>
          <a:xfrm>
            <a:off x="539552" y="1124744"/>
            <a:ext cx="7467600" cy="2952328"/>
          </a:xfrm>
        </p:spPr>
        <p:txBody>
          <a:bodyPr>
            <a:normAutofit/>
          </a:bodyPr>
          <a:lstStyle/>
          <a:p>
            <a:r>
              <a:rPr lang="en-US" sz="1200" b="1" i="1" dirty="0" err="1" smtClean="0">
                <a:latin typeface="Times New Roman" pitchFamily="18" charset="0"/>
                <a:cs typeface="Times New Roman" pitchFamily="18" charset="0"/>
              </a:rPr>
              <a:t>Həbsin</a:t>
            </a:r>
            <a:r>
              <a:rPr lang="en-US" sz="1200" b="1" i="1" dirty="0" smtClean="0">
                <a:latin typeface="Times New Roman" pitchFamily="18" charset="0"/>
                <a:cs typeface="Times New Roman" pitchFamily="18" charset="0"/>
              </a:rPr>
              <a:t> İHAK-a </a:t>
            </a:r>
            <a:r>
              <a:rPr lang="en-US" sz="1200" b="1" i="1" dirty="0" err="1" smtClean="0">
                <a:latin typeface="Times New Roman" pitchFamily="18" charset="0"/>
                <a:cs typeface="Times New Roman" pitchFamily="18" charset="0"/>
              </a:rPr>
              <a:t>uyğunluğu</a:t>
            </a:r>
            <a:r>
              <a:rPr lang="en-US" sz="1200" b="1" i="1" dirty="0" smtClean="0">
                <a:latin typeface="Times New Roman" pitchFamily="18" charset="0"/>
                <a:cs typeface="Times New Roman" pitchFamily="18" charset="0"/>
              </a:rPr>
              <a:t>. </a:t>
            </a:r>
            <a:r>
              <a:rPr lang="en-US" sz="1200" b="1" i="1" dirty="0" err="1" smtClean="0">
                <a:latin typeface="Times New Roman" pitchFamily="18" charset="0"/>
                <a:cs typeface="Times New Roman" pitchFamily="18" charset="0"/>
              </a:rPr>
              <a:t>Onun</a:t>
            </a:r>
            <a:r>
              <a:rPr lang="en-US" sz="1200" b="1" i="1" dirty="0" smtClean="0">
                <a:latin typeface="Times New Roman" pitchFamily="18" charset="0"/>
                <a:cs typeface="Times New Roman" pitchFamily="18" charset="0"/>
              </a:rPr>
              <a:t> </a:t>
            </a:r>
            <a:r>
              <a:rPr lang="en-US" sz="1200" b="1" i="1" dirty="0" err="1" smtClean="0">
                <a:latin typeface="Times New Roman" pitchFamily="18" charset="0"/>
                <a:cs typeface="Times New Roman" pitchFamily="18" charset="0"/>
              </a:rPr>
              <a:t>Konvensiyada</a:t>
            </a:r>
            <a:r>
              <a:rPr lang="en-US" sz="1200" b="1" i="1" dirty="0" smtClean="0">
                <a:latin typeface="Times New Roman" pitchFamily="18" charset="0"/>
                <a:cs typeface="Times New Roman" pitchFamily="18" charset="0"/>
              </a:rPr>
              <a:t> </a:t>
            </a:r>
            <a:r>
              <a:rPr lang="en-US" sz="1200" b="1" i="1" dirty="0" err="1" smtClean="0">
                <a:latin typeface="Times New Roman" pitchFamily="18" charset="0"/>
                <a:cs typeface="Times New Roman" pitchFamily="18" charset="0"/>
              </a:rPr>
              <a:t>nəzərdə</a:t>
            </a:r>
            <a:r>
              <a:rPr lang="en-US" sz="1200" b="1" i="1" dirty="0" smtClean="0">
                <a:latin typeface="Times New Roman" pitchFamily="18" charset="0"/>
                <a:cs typeface="Times New Roman" pitchFamily="18" charset="0"/>
              </a:rPr>
              <a:t> </a:t>
            </a:r>
            <a:r>
              <a:rPr lang="en-US" sz="1200" b="1" i="1" dirty="0" err="1" smtClean="0">
                <a:latin typeface="Times New Roman" pitchFamily="18" charset="0"/>
                <a:cs typeface="Times New Roman" pitchFamily="18" charset="0"/>
              </a:rPr>
              <a:t>tutulan</a:t>
            </a:r>
            <a:r>
              <a:rPr lang="en-US" sz="1200" b="1" i="1" dirty="0" smtClean="0">
                <a:latin typeface="Times New Roman" pitchFamily="18" charset="0"/>
                <a:cs typeface="Times New Roman" pitchFamily="18" charset="0"/>
              </a:rPr>
              <a:t> </a:t>
            </a:r>
            <a:r>
              <a:rPr lang="en-US" sz="1200" b="1" i="1" dirty="0" err="1" smtClean="0">
                <a:latin typeface="Times New Roman" pitchFamily="18" charset="0"/>
                <a:cs typeface="Times New Roman" pitchFamily="18" charset="0"/>
              </a:rPr>
              <a:t>mənada</a:t>
            </a:r>
            <a:r>
              <a:rPr lang="en-US" sz="1200" b="1" i="1" dirty="0" smtClean="0">
                <a:latin typeface="Times New Roman" pitchFamily="18" charset="0"/>
                <a:cs typeface="Times New Roman" pitchFamily="18" charset="0"/>
              </a:rPr>
              <a:t> </a:t>
            </a:r>
            <a:r>
              <a:rPr lang="en-US" sz="1200" b="1" i="1" dirty="0" err="1" smtClean="0">
                <a:latin typeface="Times New Roman" pitchFamily="18" charset="0"/>
                <a:cs typeface="Times New Roman" pitchFamily="18" charset="0"/>
              </a:rPr>
              <a:t>qanuniliyi</a:t>
            </a:r>
            <a:r>
              <a:rPr lang="en-US" sz="1200" b="1" i="1" dirty="0" smtClean="0">
                <a:latin typeface="Times New Roman" pitchFamily="18" charset="0"/>
                <a:cs typeface="Times New Roman" pitchFamily="18" charset="0"/>
              </a:rPr>
              <a:t> </a:t>
            </a:r>
            <a:endParaRPr lang="ru-RU" sz="1200" b="1" i="1" dirty="0" smtClean="0">
              <a:latin typeface="Times New Roman" pitchFamily="18" charset="0"/>
              <a:cs typeface="Times New Roman" pitchFamily="18" charset="0"/>
            </a:endParaRPr>
          </a:p>
          <a:p>
            <a:r>
              <a:rPr lang="en-US" sz="1200" dirty="0" err="1" smtClean="0">
                <a:latin typeface="Times New Roman" pitchFamily="18" charset="0"/>
                <a:cs typeface="Times New Roman" pitchFamily="18" charset="0"/>
              </a:rPr>
              <a:t>İstənilən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azadlıqdan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məhrum</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edilmə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daxili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hüquqa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habelə</a:t>
            </a:r>
            <a:r>
              <a:rPr lang="en-US" sz="1200" dirty="0" smtClean="0">
                <a:latin typeface="Times New Roman" pitchFamily="18" charset="0"/>
                <a:cs typeface="Times New Roman" pitchFamily="18" charset="0"/>
              </a:rPr>
              <a:t> İHAK-</a:t>
            </a:r>
            <a:r>
              <a:rPr lang="en-US" sz="1200" dirty="0" err="1" smtClean="0">
                <a:latin typeface="Times New Roman" pitchFamily="18" charset="0"/>
                <a:cs typeface="Times New Roman" pitchFamily="18" charset="0"/>
              </a:rPr>
              <a:t>ın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normalarına</a:t>
            </a:r>
            <a:r>
              <a:rPr lang="en-US" sz="1200" dirty="0" smtClean="0">
                <a:latin typeface="Times New Roman" pitchFamily="18" charset="0"/>
                <a:cs typeface="Times New Roman" pitchFamily="18" charset="0"/>
              </a:rPr>
              <a:t> tam </a:t>
            </a:r>
            <a:r>
              <a:rPr lang="en-US" sz="1200" dirty="0" err="1" smtClean="0">
                <a:latin typeface="Times New Roman" pitchFamily="18" charset="0"/>
                <a:cs typeface="Times New Roman" pitchFamily="18" charset="0"/>
              </a:rPr>
              <a:t>uyğun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olmaqla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həyata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keçirilməlidir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Başqa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sözlə</a:t>
            </a:r>
            <a:r>
              <a:rPr lang="en-US" sz="1200" dirty="0" smtClean="0">
                <a:latin typeface="Times New Roman" pitchFamily="18" charset="0"/>
                <a:cs typeface="Times New Roman" pitchFamily="18" charset="0"/>
              </a:rPr>
              <a:t> 5-ci </a:t>
            </a:r>
            <a:r>
              <a:rPr lang="en-US" sz="1200" dirty="0" err="1" smtClean="0">
                <a:latin typeface="Times New Roman" pitchFamily="18" charset="0"/>
                <a:cs typeface="Times New Roman" pitchFamily="18" charset="0"/>
              </a:rPr>
              <a:t>maddənin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konkret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tələblərinə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əməl</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edilməsini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hətta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onlar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daxili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hüquqda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nəzərdə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tutulmasa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belə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təmin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etmək</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zəruridir</a:t>
            </a:r>
            <a:r>
              <a:rPr lang="en-US" sz="1200"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Kurt </a:t>
            </a:r>
            <a:r>
              <a:rPr lang="en-US" sz="1200" i="1" dirty="0" err="1" smtClean="0">
                <a:latin typeface="Times New Roman" pitchFamily="18" charset="0"/>
                <a:cs typeface="Times New Roman" pitchFamily="18" charset="0"/>
              </a:rPr>
              <a:t>Türkiyəyə</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qarşı</a:t>
            </a:r>
            <a:r>
              <a:rPr lang="en-US" sz="1200" i="1"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məhkəmə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işi</a:t>
            </a:r>
            <a:endParaRPr lang="az-Latn-AZ" sz="1200" dirty="0" smtClean="0">
              <a:latin typeface="Times New Roman" pitchFamily="18" charset="0"/>
              <a:cs typeface="Times New Roman" pitchFamily="18" charset="0"/>
            </a:endParaRPr>
          </a:p>
          <a:p>
            <a:r>
              <a:rPr lang="en-US" sz="1200" dirty="0" err="1" smtClean="0">
                <a:latin typeface="Times New Roman" pitchFamily="18" charset="0"/>
                <a:cs typeface="Times New Roman" pitchFamily="18" charset="0"/>
              </a:rPr>
              <a:t>Dövlət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hakimiyyəti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orqanları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həbs</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üçün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heç</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bir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əsas</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gətirə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bilmədikdə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Avropa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Məhkəməsi</a:t>
            </a:r>
            <a:r>
              <a:rPr lang="en-US" sz="1200" dirty="0" smtClean="0">
                <a:latin typeface="Times New Roman" pitchFamily="18" charset="0"/>
                <a:cs typeface="Times New Roman" pitchFamily="18" charset="0"/>
              </a:rPr>
              <a:t> 5-ci </a:t>
            </a:r>
            <a:r>
              <a:rPr lang="en-US" sz="1200" dirty="0" err="1" smtClean="0">
                <a:latin typeface="Times New Roman" pitchFamily="18" charset="0"/>
                <a:cs typeface="Times New Roman" pitchFamily="18" charset="0"/>
              </a:rPr>
              <a:t>maddənin</a:t>
            </a:r>
            <a:r>
              <a:rPr lang="en-US" sz="1200" dirty="0" smtClean="0">
                <a:latin typeface="Times New Roman" pitchFamily="18" charset="0"/>
                <a:cs typeface="Times New Roman" pitchFamily="18" charset="0"/>
              </a:rPr>
              <a:t> 1-ci </a:t>
            </a:r>
            <a:r>
              <a:rPr lang="en-US" sz="1200" dirty="0" err="1" smtClean="0">
                <a:latin typeface="Times New Roman" pitchFamily="18" charset="0"/>
                <a:cs typeface="Times New Roman" pitchFamily="18" charset="0"/>
              </a:rPr>
              <a:t>bəndinin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pozulduğunu</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müəyyən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edir</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Dənizçi</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və</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başqaları</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Kiprə</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qarşı</a:t>
            </a:r>
            <a:r>
              <a:rPr lang="en-US" sz="1200" i="1"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məhkəmə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işi</a:t>
            </a:r>
            <a:endParaRPr lang="az-Latn-AZ" sz="1200" dirty="0" smtClean="0">
              <a:latin typeface="Times New Roman" pitchFamily="18" charset="0"/>
              <a:cs typeface="Times New Roman" pitchFamily="18" charset="0"/>
            </a:endParaRPr>
          </a:p>
          <a:p>
            <a:endParaRPr lang="ru-RU" sz="1200" dirty="0" smtClean="0">
              <a:latin typeface="Times New Roman" pitchFamily="18" charset="0"/>
              <a:cs typeface="Times New Roman" pitchFamily="18" charset="0"/>
            </a:endParaRPr>
          </a:p>
          <a:p>
            <a:r>
              <a:rPr lang="en-US" sz="1200" b="1" i="1" dirty="0" err="1" smtClean="0">
                <a:latin typeface="Times New Roman" pitchFamily="18" charset="0"/>
                <a:cs typeface="Times New Roman" pitchFamily="18" charset="0"/>
              </a:rPr>
              <a:t>Həbsin</a:t>
            </a:r>
            <a:r>
              <a:rPr lang="en-US" sz="1200" b="1" i="1" dirty="0" smtClean="0">
                <a:latin typeface="Times New Roman" pitchFamily="18" charset="0"/>
                <a:cs typeface="Times New Roman" pitchFamily="18" charset="0"/>
              </a:rPr>
              <a:t> </a:t>
            </a:r>
            <a:r>
              <a:rPr lang="en-US" sz="1200" b="1" i="1" dirty="0" err="1" smtClean="0">
                <a:latin typeface="Times New Roman" pitchFamily="18" charset="0"/>
                <a:cs typeface="Times New Roman" pitchFamily="18" charset="0"/>
              </a:rPr>
              <a:t>Konvensiyanın</a:t>
            </a:r>
            <a:r>
              <a:rPr lang="en-US" sz="1200" b="1" i="1" dirty="0" smtClean="0">
                <a:latin typeface="Times New Roman" pitchFamily="18" charset="0"/>
                <a:cs typeface="Times New Roman" pitchFamily="18" charset="0"/>
              </a:rPr>
              <a:t> </a:t>
            </a:r>
            <a:r>
              <a:rPr lang="en-US" sz="1200" b="1" i="1" dirty="0" err="1" smtClean="0">
                <a:latin typeface="Times New Roman" pitchFamily="18" charset="0"/>
                <a:cs typeface="Times New Roman" pitchFamily="18" charset="0"/>
              </a:rPr>
              <a:t>müddəalarına</a:t>
            </a:r>
            <a:r>
              <a:rPr lang="en-US" sz="1200" b="1" i="1" dirty="0" smtClean="0">
                <a:latin typeface="Times New Roman" pitchFamily="18" charset="0"/>
                <a:cs typeface="Times New Roman" pitchFamily="18" charset="0"/>
              </a:rPr>
              <a:t> </a:t>
            </a:r>
            <a:r>
              <a:rPr lang="en-US" sz="1200" b="1" i="1" dirty="0" err="1" smtClean="0">
                <a:latin typeface="Times New Roman" pitchFamily="18" charset="0"/>
                <a:cs typeface="Times New Roman" pitchFamily="18" charset="0"/>
              </a:rPr>
              <a:t>zidd</a:t>
            </a:r>
            <a:r>
              <a:rPr lang="en-US" sz="1200" b="1" i="1" dirty="0" smtClean="0">
                <a:latin typeface="Times New Roman" pitchFamily="18" charset="0"/>
                <a:cs typeface="Times New Roman" pitchFamily="18" charset="0"/>
              </a:rPr>
              <a:t> </a:t>
            </a:r>
            <a:r>
              <a:rPr lang="en-US" sz="1200" b="1" i="1" dirty="0" err="1" smtClean="0">
                <a:latin typeface="Times New Roman" pitchFamily="18" charset="0"/>
                <a:cs typeface="Times New Roman" pitchFamily="18" charset="0"/>
              </a:rPr>
              <a:t>olması</a:t>
            </a:r>
            <a:endParaRPr lang="ru-RU" sz="1200" dirty="0" smtClean="0">
              <a:latin typeface="Times New Roman" pitchFamily="18" charset="0"/>
              <a:cs typeface="Times New Roman" pitchFamily="18" charset="0"/>
            </a:endParaRPr>
          </a:p>
          <a:p>
            <a:r>
              <a:rPr lang="en-US" sz="1200" dirty="0" err="1" smtClean="0">
                <a:latin typeface="Times New Roman" pitchFamily="18" charset="0"/>
                <a:cs typeface="Times New Roman" pitchFamily="18" charset="0"/>
              </a:rPr>
              <a:t>Azadlıqdan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məhrum</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edilmənin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milli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səviyyədə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qanuni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olan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əsası</a:t>
            </a:r>
            <a:r>
              <a:rPr lang="en-US" sz="1200" dirty="0" smtClean="0">
                <a:latin typeface="Times New Roman" pitchFamily="18" charset="0"/>
                <a:cs typeface="Times New Roman" pitchFamily="18" charset="0"/>
              </a:rPr>
              <a:t> 5-ci </a:t>
            </a:r>
            <a:r>
              <a:rPr lang="en-US" sz="1200" dirty="0" err="1" smtClean="0">
                <a:latin typeface="Times New Roman" pitchFamily="18" charset="0"/>
                <a:cs typeface="Times New Roman" pitchFamily="18" charset="0"/>
              </a:rPr>
              <a:t>maddənin</a:t>
            </a:r>
            <a:r>
              <a:rPr lang="en-US" sz="1200" dirty="0" smtClean="0">
                <a:latin typeface="Times New Roman" pitchFamily="18" charset="0"/>
                <a:cs typeface="Times New Roman" pitchFamily="18" charset="0"/>
              </a:rPr>
              <a:t> 1-ci </a:t>
            </a:r>
            <a:r>
              <a:rPr lang="en-US" sz="1200" dirty="0" err="1" smtClean="0">
                <a:latin typeface="Times New Roman" pitchFamily="18" charset="0"/>
                <a:cs typeface="Times New Roman" pitchFamily="18" charset="0"/>
              </a:rPr>
              <a:t>bəndində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sadalanan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müddəalara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uyğun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gəlmirsə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birmənalı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şəkildə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qanunsuz</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sayılacaqdır</a:t>
            </a:r>
            <a:r>
              <a:rPr lang="en-US" sz="1200" dirty="0" smtClean="0">
                <a:latin typeface="Times New Roman" pitchFamily="18" charset="0"/>
                <a:cs typeface="Times New Roman" pitchFamily="18" charset="0"/>
              </a:rPr>
              <a:t>.  </a:t>
            </a:r>
            <a:endParaRPr lang="az-Latn-AZ" sz="1200" dirty="0" smtClean="0">
              <a:latin typeface="Times New Roman" pitchFamily="18" charset="0"/>
              <a:cs typeface="Times New Roman" pitchFamily="18" charset="0"/>
            </a:endParaRPr>
          </a:p>
          <a:p>
            <a:r>
              <a:rPr lang="en-US" sz="1200" dirty="0" err="1" smtClean="0">
                <a:latin typeface="Times New Roman" pitchFamily="18" charset="0"/>
                <a:cs typeface="Times New Roman" pitchFamily="18" charset="0"/>
              </a:rPr>
              <a:t>Bununla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belə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azadlıqdan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məhrum</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edilmə</a:t>
            </a:r>
            <a:r>
              <a:rPr lang="en-US" sz="1200" dirty="0" smtClean="0">
                <a:latin typeface="Times New Roman" pitchFamily="18" charset="0"/>
                <a:cs typeface="Times New Roman" pitchFamily="18" charset="0"/>
              </a:rPr>
              <a:t> İHAK-</a:t>
            </a:r>
            <a:r>
              <a:rPr lang="en-US" sz="1200" dirty="0" err="1" smtClean="0">
                <a:latin typeface="Times New Roman" pitchFamily="18" charset="0"/>
                <a:cs typeface="Times New Roman" pitchFamily="18" charset="0"/>
              </a:rPr>
              <a:t>da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sadalanan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əsaslardan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hər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hansı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birinə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uyğun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olaraq</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baş</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versə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belə</a:t>
            </a:r>
            <a:r>
              <a:rPr lang="en-US" sz="1200" dirty="0" smtClean="0">
                <a:latin typeface="Times New Roman" pitchFamily="18" charset="0"/>
                <a:cs typeface="Times New Roman" pitchFamily="18" charset="0"/>
              </a:rPr>
              <a:t>, İHAK </a:t>
            </a:r>
            <a:r>
              <a:rPr lang="en-US" sz="1200" dirty="0" err="1" smtClean="0">
                <a:latin typeface="Times New Roman" pitchFamily="18" charset="0"/>
                <a:cs typeface="Times New Roman" pitchFamily="18" charset="0"/>
              </a:rPr>
              <a:t>onun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maksimum</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müddətini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məhdudlaşdırır</a:t>
            </a:r>
            <a:r>
              <a:rPr lang="en-US" sz="1200" dirty="0" smtClean="0">
                <a:latin typeface="Times New Roman" pitchFamily="18" charset="0"/>
                <a:cs typeface="Times New Roman" pitchFamily="18" charset="0"/>
              </a:rPr>
              <a:t>. </a:t>
            </a:r>
            <a:endParaRPr lang="ru-RU" sz="1200" dirty="0" smtClean="0">
              <a:latin typeface="Times New Roman" pitchFamily="18" charset="0"/>
              <a:cs typeface="Times New Roman" pitchFamily="18" charset="0"/>
            </a:endParaRPr>
          </a:p>
          <a:p>
            <a:endParaRPr lang="ru-RU" sz="1200" dirty="0"/>
          </a:p>
        </p:txBody>
      </p:sp>
      <p:pic>
        <p:nvPicPr>
          <p:cNvPr id="4" name="Picture 2" descr="http://media.ws.irib.ir/image/4bhdc051029d00fe0_800C450.jpg"/>
          <p:cNvPicPr>
            <a:picLocks noChangeAspect="1" noChangeArrowheads="1"/>
          </p:cNvPicPr>
          <p:nvPr/>
        </p:nvPicPr>
        <p:blipFill>
          <a:blip r:embed="rId2" cstate="print"/>
          <a:srcRect/>
          <a:stretch>
            <a:fillRect/>
          </a:stretch>
        </p:blipFill>
        <p:spPr bwMode="auto">
          <a:xfrm>
            <a:off x="539552" y="4149080"/>
            <a:ext cx="3888432" cy="2232248"/>
          </a:xfrm>
          <a:prstGeom prst="rect">
            <a:avLst/>
          </a:prstGeom>
          <a:noFill/>
        </p:spPr>
      </p:pic>
      <p:pic>
        <p:nvPicPr>
          <p:cNvPr id="5" name="Picture 4" descr="http://m.forbes.ru/sites/default/files/users/user12848/RTR2YVXQ_in.jpg"/>
          <p:cNvPicPr>
            <a:picLocks noChangeAspect="1" noChangeArrowheads="1"/>
          </p:cNvPicPr>
          <p:nvPr/>
        </p:nvPicPr>
        <p:blipFill>
          <a:blip r:embed="rId3" cstate="print"/>
          <a:srcRect/>
          <a:stretch>
            <a:fillRect/>
          </a:stretch>
        </p:blipFill>
        <p:spPr bwMode="auto">
          <a:xfrm>
            <a:off x="4427984" y="4149080"/>
            <a:ext cx="3672408" cy="223224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20688"/>
            <a:ext cx="8229600" cy="360040"/>
          </a:xfrm>
        </p:spPr>
        <p:txBody>
          <a:bodyPr>
            <a:normAutofit fontScale="90000"/>
          </a:bodyPr>
          <a:lstStyle/>
          <a:p>
            <a:r>
              <a:rPr lang="az-Latn-AZ" sz="2200" b="1" dirty="0" smtClean="0">
                <a:latin typeface="Times New Roman" pitchFamily="18" charset="0"/>
                <a:cs typeface="Times New Roman" pitchFamily="18" charset="0"/>
              </a:rPr>
              <a:t>AZADLIĞIN MƏHDUDLAŞDIRILMASININ XARAKTERİ</a:t>
            </a:r>
            <a:endParaRPr lang="ru-RU" dirty="0"/>
          </a:p>
        </p:txBody>
      </p:sp>
      <p:sp>
        <p:nvSpPr>
          <p:cNvPr id="3" name="Содержимое 2"/>
          <p:cNvSpPr>
            <a:spLocks noGrp="1"/>
          </p:cNvSpPr>
          <p:nvPr>
            <p:ph sz="quarter" idx="1"/>
          </p:nvPr>
        </p:nvSpPr>
        <p:spPr>
          <a:xfrm>
            <a:off x="467544" y="980729"/>
            <a:ext cx="8229600" cy="3312367"/>
          </a:xfrm>
        </p:spPr>
        <p:txBody>
          <a:bodyPr>
            <a:noAutofit/>
          </a:bodyPr>
          <a:lstStyle/>
          <a:p>
            <a:r>
              <a:rPr lang="en-US" sz="1200" dirty="0" smtClean="0">
                <a:latin typeface="Times New Roman" pitchFamily="18" charset="0"/>
                <a:cs typeface="Times New Roman" pitchFamily="18" charset="0"/>
              </a:rPr>
              <a:t>Bu </a:t>
            </a:r>
            <a:r>
              <a:rPr lang="en-US" sz="1200" dirty="0" err="1" smtClean="0">
                <a:latin typeface="Times New Roman" pitchFamily="18" charset="0"/>
                <a:cs typeface="Times New Roman" pitchFamily="18" charset="0"/>
              </a:rPr>
              <a:t>və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ya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digər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şəxs</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məcburi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qaydada</a:t>
            </a:r>
            <a:r>
              <a:rPr lang="en-US" sz="1200" dirty="0" smtClean="0">
                <a:latin typeface="Times New Roman" pitchFamily="18" charset="0"/>
                <a:cs typeface="Times New Roman" pitchFamily="18" charset="0"/>
              </a:rPr>
              <a:t> polis </a:t>
            </a:r>
            <a:r>
              <a:rPr lang="en-US" sz="1200" dirty="0" err="1" smtClean="0">
                <a:latin typeface="Times New Roman" pitchFamily="18" charset="0"/>
                <a:cs typeface="Times New Roman" pitchFamily="18" charset="0"/>
              </a:rPr>
              <a:t>təcridxanasında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ya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həbsxana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kamerasında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saxlanılırsa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şübhəsiz</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azadlıqdan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məhrum</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edilmə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baş</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vermiş</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olur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Bununla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belə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azadlığın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məhdudlaşdırılmasının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bir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çox</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digər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formaları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mövcuddur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ki</a:t>
            </a:r>
            <a:r>
              <a:rPr lang="en-US" sz="1200" dirty="0" smtClean="0">
                <a:latin typeface="Times New Roman" pitchFamily="18" charset="0"/>
                <a:cs typeface="Times New Roman" pitchFamily="18" charset="0"/>
              </a:rPr>
              <a:t>, 5-ci </a:t>
            </a:r>
            <a:r>
              <a:rPr lang="en-US" sz="1200" dirty="0" err="1" smtClean="0">
                <a:latin typeface="Times New Roman" pitchFamily="18" charset="0"/>
                <a:cs typeface="Times New Roman" pitchFamily="18" charset="0"/>
              </a:rPr>
              <a:t>maddə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onlara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tətbiq</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edilə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bilər</a:t>
            </a:r>
            <a:r>
              <a:rPr lang="en-US" sz="1200" dirty="0" smtClean="0">
                <a:latin typeface="Times New Roman" pitchFamily="18" charset="0"/>
                <a:cs typeface="Times New Roman" pitchFamily="18" charset="0"/>
              </a:rPr>
              <a:t>.</a:t>
            </a:r>
            <a:endParaRPr lang="ru-RU" sz="1200" dirty="0" smtClean="0">
              <a:latin typeface="Times New Roman" pitchFamily="18" charset="0"/>
              <a:cs typeface="Times New Roman" pitchFamily="18" charset="0"/>
            </a:endParaRPr>
          </a:p>
          <a:p>
            <a:r>
              <a:rPr lang="en-US" sz="1200" dirty="0" err="1" smtClean="0">
                <a:latin typeface="Times New Roman" pitchFamily="18" charset="0"/>
                <a:cs typeface="Times New Roman" pitchFamily="18" charset="0"/>
              </a:rPr>
              <a:t>Burada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məcburiyyət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amilinin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olması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önəmlidir</a:t>
            </a:r>
            <a:r>
              <a:rPr lang="en-US" sz="1200"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De </a:t>
            </a:r>
            <a:r>
              <a:rPr lang="en-US" sz="1200" i="1" dirty="0" err="1" smtClean="0">
                <a:latin typeface="Times New Roman" pitchFamily="18" charset="0"/>
                <a:cs typeface="Times New Roman" pitchFamily="18" charset="0"/>
              </a:rPr>
              <a:t>Vilde</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Ooms</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və</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Versip</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Belçikaya</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qarşı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məhkəmə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işi</a:t>
            </a:r>
            <a:r>
              <a:rPr lang="az-Latn-AZ" sz="1200" dirty="0" smtClean="0">
                <a:latin typeface="Times New Roman" pitchFamily="18" charset="0"/>
                <a:cs typeface="Times New Roman" pitchFamily="18" charset="0"/>
              </a:rPr>
              <a:t> </a:t>
            </a:r>
          </a:p>
          <a:p>
            <a:r>
              <a:rPr lang="en-US" sz="1200" dirty="0" err="1" smtClean="0">
                <a:latin typeface="Times New Roman" pitchFamily="18" charset="0"/>
                <a:cs typeface="Times New Roman" pitchFamily="18" charset="0"/>
              </a:rPr>
              <a:t>azadlıqdan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məhrum</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edilmiş</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şəxsin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azadlıqdan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məhrum</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edildiyindən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xəbərsiz</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olması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xüsusi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əhəmiyyətə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malik</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deyil</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əgər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şəxs</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konkret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yeri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sərbəst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surətdə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tərk</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bilmirsə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bu</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kifayətdir</a:t>
            </a:r>
            <a:r>
              <a:rPr lang="en-US" sz="1200" dirty="0" smtClean="0">
                <a:latin typeface="Times New Roman" pitchFamily="18" charset="0"/>
                <a:cs typeface="Times New Roman" pitchFamily="18" charset="0"/>
              </a:rPr>
              <a:t>. </a:t>
            </a:r>
            <a:endParaRPr lang="ru-RU" sz="1200" dirty="0" smtClean="0">
              <a:latin typeface="Times New Roman" pitchFamily="18" charset="0"/>
              <a:cs typeface="Times New Roman" pitchFamily="18" charset="0"/>
            </a:endParaRPr>
          </a:p>
          <a:p>
            <a:r>
              <a:rPr lang="en-US" sz="1200" dirty="0" err="1" smtClean="0">
                <a:latin typeface="Times New Roman" pitchFamily="18" charset="0"/>
                <a:cs typeface="Times New Roman" pitchFamily="18" charset="0"/>
              </a:rPr>
              <a:t>Azadlıq</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ifrat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dərəcədə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məhdudlaşdırılırsa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bu</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tədbirə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məruz</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qalan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şəxs</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istər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küçədə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istərsə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hər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hansı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digər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açıq</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məkanda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müəyyən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yeri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tərk</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bilmirsə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yaxud</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hər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hansı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nəqliyyat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vasitəsinin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içərisində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ya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binada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bunun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kamera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olması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vacib</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deyil</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qalmağa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məcbur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edilirsə</a:t>
            </a:r>
            <a:r>
              <a:rPr lang="en-US" sz="1200" dirty="0" smtClean="0">
                <a:latin typeface="Times New Roman" pitchFamily="18" charset="0"/>
                <a:cs typeface="Times New Roman" pitchFamily="18" charset="0"/>
              </a:rPr>
              <a:t>, 5-ci </a:t>
            </a:r>
            <a:r>
              <a:rPr lang="en-US" sz="1200" dirty="0" err="1" smtClean="0">
                <a:latin typeface="Times New Roman" pitchFamily="18" charset="0"/>
                <a:cs typeface="Times New Roman" pitchFamily="18" charset="0"/>
              </a:rPr>
              <a:t>maddənin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müddəaları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tətbiq</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edilməlidir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Bununla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belə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şəxs</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müəyyən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yerdə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olarkən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müəyyən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dərəcədə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azadlığa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malikdirsə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bu</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mütləq</a:t>
            </a:r>
            <a:r>
              <a:rPr lang="en-US" sz="1200" dirty="0" smtClean="0">
                <a:latin typeface="Times New Roman" pitchFamily="18" charset="0"/>
                <a:cs typeface="Times New Roman" pitchFamily="18" charset="0"/>
              </a:rPr>
              <a:t> o </a:t>
            </a:r>
            <a:r>
              <a:rPr lang="en-US" sz="1200" dirty="0" err="1" smtClean="0">
                <a:latin typeface="Times New Roman" pitchFamily="18" charset="0"/>
                <a:cs typeface="Times New Roman" pitchFamily="18" charset="0"/>
              </a:rPr>
              <a:t>demək</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deyil</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ki</a:t>
            </a:r>
            <a:r>
              <a:rPr lang="en-US" sz="1200" dirty="0" smtClean="0">
                <a:latin typeface="Times New Roman" pitchFamily="18" charset="0"/>
                <a:cs typeface="Times New Roman" pitchFamily="18" charset="0"/>
              </a:rPr>
              <a:t>, 5-ci </a:t>
            </a:r>
            <a:r>
              <a:rPr lang="en-US" sz="1200" dirty="0" err="1" smtClean="0">
                <a:latin typeface="Times New Roman" pitchFamily="18" charset="0"/>
                <a:cs typeface="Times New Roman" pitchFamily="18" charset="0"/>
              </a:rPr>
              <a:t>maddə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tətbiq</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edilə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bilməz</a:t>
            </a:r>
            <a:r>
              <a:rPr lang="en-US" sz="1200" dirty="0" smtClean="0">
                <a:latin typeface="Times New Roman" pitchFamily="18" charset="0"/>
                <a:cs typeface="Times New Roman" pitchFamily="18" charset="0"/>
              </a:rPr>
              <a:t>.</a:t>
            </a:r>
            <a:endParaRPr lang="ru-RU" sz="1200" dirty="0" smtClean="0">
              <a:latin typeface="Times New Roman" pitchFamily="18" charset="0"/>
              <a:cs typeface="Times New Roman" pitchFamily="18" charset="0"/>
            </a:endParaRPr>
          </a:p>
          <a:p>
            <a:r>
              <a:rPr lang="en-US" sz="1200" i="1" dirty="0" err="1" smtClean="0">
                <a:latin typeface="Times New Roman" pitchFamily="18" charset="0"/>
                <a:cs typeface="Times New Roman" pitchFamily="18" charset="0"/>
              </a:rPr>
              <a:t>Qutsardi</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İtaliyaya</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qarşı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məhkəmə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işi</a:t>
            </a:r>
            <a:endParaRPr lang="az-Latn-AZ" sz="1200" dirty="0" smtClean="0">
              <a:latin typeface="Times New Roman" pitchFamily="18" charset="0"/>
              <a:cs typeface="Times New Roman" pitchFamily="18" charset="0"/>
            </a:endParaRPr>
          </a:p>
          <a:p>
            <a:r>
              <a:rPr lang="en-US" sz="1200" i="1" dirty="0" err="1" smtClean="0">
                <a:latin typeface="Times New Roman" pitchFamily="18" charset="0"/>
                <a:cs typeface="Times New Roman" pitchFamily="18" charset="0"/>
              </a:rPr>
              <a:t>Culiya</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Mantsoni</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İtaliyaya</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qarşı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məhkəmə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işi</a:t>
            </a:r>
            <a:endParaRPr lang="az-Latn-AZ" sz="1200" dirty="0" smtClean="0">
              <a:latin typeface="Times New Roman" pitchFamily="18" charset="0"/>
              <a:cs typeface="Times New Roman" pitchFamily="18" charset="0"/>
            </a:endParaRPr>
          </a:p>
          <a:p>
            <a:r>
              <a:rPr lang="en-US" sz="1200" i="1" dirty="0" err="1" smtClean="0">
                <a:latin typeface="Times New Roman" pitchFamily="18" charset="0"/>
                <a:cs typeface="Times New Roman" pitchFamily="18" charset="0"/>
              </a:rPr>
              <a:t>Kipr</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Türkiyəyə</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qarşı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məhkəmə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işi</a:t>
            </a:r>
            <a:endParaRPr lang="az-Latn-AZ" sz="1200" dirty="0" smtClean="0">
              <a:latin typeface="Times New Roman" pitchFamily="18" charset="0"/>
              <a:cs typeface="Times New Roman" pitchFamily="18" charset="0"/>
            </a:endParaRPr>
          </a:p>
          <a:p>
            <a:pPr>
              <a:buNone/>
            </a:pPr>
            <a:r>
              <a:rPr lang="az-Latn-AZ" sz="1200" dirty="0" smtClean="0">
                <a:latin typeface="Times New Roman" pitchFamily="18" charset="0"/>
                <a:cs typeface="Times New Roman" pitchFamily="18" charset="0"/>
              </a:rPr>
              <a:t>	</a:t>
            </a:r>
            <a:r>
              <a:rPr lang="az-Latn-AZ" sz="1200" b="1" u="sng" dirty="0" smtClean="0">
                <a:solidFill>
                  <a:schemeClr val="accent1"/>
                </a:solidFill>
                <a:latin typeface="Times New Roman" pitchFamily="18" charset="0"/>
                <a:cs typeface="Times New Roman" pitchFamily="18" charset="0"/>
              </a:rPr>
              <a:t>AİHK –in 5-ci maddəsi və </a:t>
            </a:r>
            <a:r>
              <a:rPr lang="en-US" sz="1200" b="1" u="sng" dirty="0" err="1" smtClean="0">
                <a:solidFill>
                  <a:schemeClr val="accent1"/>
                </a:solidFill>
                <a:latin typeface="Times New Roman" pitchFamily="18" charset="0"/>
                <a:cs typeface="Times New Roman" pitchFamily="18" charset="0"/>
                <a:hlinkClick r:id="rId2"/>
              </a:rPr>
              <a:t>İnsan</a:t>
            </a:r>
            <a:r>
              <a:rPr lang="az-Latn-AZ" sz="1200" b="1" u="sng" dirty="0" smtClean="0">
                <a:solidFill>
                  <a:schemeClr val="accent1"/>
                </a:solidFill>
                <a:latin typeface="Times New Roman" pitchFamily="18" charset="0"/>
                <a:cs typeface="Times New Roman" pitchFamily="18" charset="0"/>
                <a:hlinkClick r:id="rId2"/>
              </a:rPr>
              <a:t> </a:t>
            </a:r>
            <a:r>
              <a:rPr lang="en-US" sz="1200" b="1" u="sng" dirty="0" err="1" smtClean="0">
                <a:solidFill>
                  <a:schemeClr val="accent1"/>
                </a:solidFill>
                <a:latin typeface="Times New Roman" pitchFamily="18" charset="0"/>
                <a:cs typeface="Times New Roman" pitchFamily="18" charset="0"/>
                <a:hlinkClick r:id="rId2"/>
              </a:rPr>
              <a:t>hüquqlarının</a:t>
            </a:r>
            <a:r>
              <a:rPr lang="en-US" sz="1200" b="1" u="sng" dirty="0" smtClean="0">
                <a:solidFill>
                  <a:schemeClr val="accent1"/>
                </a:solidFill>
                <a:latin typeface="Times New Roman" pitchFamily="18" charset="0"/>
                <a:cs typeface="Times New Roman" pitchFamily="18" charset="0"/>
                <a:hlinkClick r:id="rId2"/>
              </a:rPr>
              <a:t> </a:t>
            </a:r>
            <a:r>
              <a:rPr lang="en-US" sz="1200" b="1" u="sng" dirty="0" err="1" smtClean="0">
                <a:solidFill>
                  <a:schemeClr val="accent1"/>
                </a:solidFill>
                <a:latin typeface="Times New Roman" pitchFamily="18" charset="0"/>
                <a:cs typeface="Times New Roman" pitchFamily="18" charset="0"/>
                <a:hlinkClick r:id="rId2"/>
              </a:rPr>
              <a:t>və</a:t>
            </a:r>
            <a:r>
              <a:rPr lang="en-US" sz="1200" b="1" u="sng" dirty="0" smtClean="0">
                <a:solidFill>
                  <a:schemeClr val="accent1"/>
                </a:solidFill>
                <a:latin typeface="Times New Roman" pitchFamily="18" charset="0"/>
                <a:cs typeface="Times New Roman" pitchFamily="18" charset="0"/>
                <a:hlinkClick r:id="rId2"/>
              </a:rPr>
              <a:t> </a:t>
            </a:r>
            <a:r>
              <a:rPr lang="en-US" sz="1200" b="1" u="sng" dirty="0" err="1" smtClean="0">
                <a:solidFill>
                  <a:schemeClr val="accent1"/>
                </a:solidFill>
                <a:latin typeface="Times New Roman" pitchFamily="18" charset="0"/>
                <a:cs typeface="Times New Roman" pitchFamily="18" charset="0"/>
                <a:hlinkClick r:id="rId2"/>
              </a:rPr>
              <a:t>əsas</a:t>
            </a:r>
            <a:r>
              <a:rPr lang="en-US" sz="1200" b="1" u="sng" dirty="0" smtClean="0">
                <a:solidFill>
                  <a:schemeClr val="accent1"/>
                </a:solidFill>
                <a:latin typeface="Times New Roman" pitchFamily="18" charset="0"/>
                <a:cs typeface="Times New Roman" pitchFamily="18" charset="0"/>
                <a:hlinkClick r:id="rId2"/>
              </a:rPr>
              <a:t> </a:t>
            </a:r>
            <a:r>
              <a:rPr lang="en-US" sz="1200" b="1" u="sng" dirty="0" err="1" smtClean="0">
                <a:solidFill>
                  <a:schemeClr val="accent1"/>
                </a:solidFill>
                <a:latin typeface="Times New Roman" pitchFamily="18" charset="0"/>
                <a:cs typeface="Times New Roman" pitchFamily="18" charset="0"/>
                <a:hlinkClick r:id="rId2"/>
              </a:rPr>
              <a:t>azadlıqların</a:t>
            </a:r>
            <a:r>
              <a:rPr lang="en-US" sz="1200" b="1" u="sng" dirty="0" smtClean="0">
                <a:solidFill>
                  <a:schemeClr val="accent1"/>
                </a:solidFill>
                <a:latin typeface="Times New Roman" pitchFamily="18" charset="0"/>
                <a:cs typeface="Times New Roman" pitchFamily="18" charset="0"/>
                <a:hlinkClick r:id="rId2"/>
              </a:rPr>
              <a:t> </a:t>
            </a:r>
            <a:r>
              <a:rPr lang="en-US" sz="1200" b="1" u="sng" dirty="0" err="1" smtClean="0">
                <a:solidFill>
                  <a:schemeClr val="accent1"/>
                </a:solidFill>
                <a:latin typeface="Times New Roman" pitchFamily="18" charset="0"/>
                <a:cs typeface="Times New Roman" pitchFamily="18" charset="0"/>
                <a:hlinkClick r:id="rId2"/>
              </a:rPr>
              <a:t>müdafiəsi</a:t>
            </a:r>
            <a:r>
              <a:rPr lang="en-US" sz="1200" b="1" u="sng" dirty="0" smtClean="0">
                <a:solidFill>
                  <a:schemeClr val="accent1"/>
                </a:solidFill>
                <a:latin typeface="Times New Roman" pitchFamily="18" charset="0"/>
                <a:cs typeface="Times New Roman" pitchFamily="18" charset="0"/>
                <a:hlinkClick r:id="rId2"/>
              </a:rPr>
              <a:t> </a:t>
            </a:r>
            <a:r>
              <a:rPr lang="en-US" sz="1200" b="1" u="sng" dirty="0" err="1" smtClean="0">
                <a:solidFill>
                  <a:schemeClr val="accent1"/>
                </a:solidFill>
                <a:latin typeface="Times New Roman" pitchFamily="18" charset="0"/>
                <a:cs typeface="Times New Roman" pitchFamily="18" charset="0"/>
                <a:hlinkClick r:id="rId2"/>
              </a:rPr>
              <a:t>haqqında</a:t>
            </a:r>
            <a:r>
              <a:rPr lang="en-US" sz="1200" b="1" u="sng" dirty="0" smtClean="0">
                <a:solidFill>
                  <a:schemeClr val="accent1"/>
                </a:solidFill>
                <a:latin typeface="Times New Roman" pitchFamily="18" charset="0"/>
                <a:cs typeface="Times New Roman" pitchFamily="18" charset="0"/>
                <a:hlinkClick r:id="rId2"/>
              </a:rPr>
              <a:t> </a:t>
            </a:r>
            <a:r>
              <a:rPr lang="en-US" sz="1200" b="1" u="sng" dirty="0" err="1" smtClean="0">
                <a:solidFill>
                  <a:schemeClr val="accent1"/>
                </a:solidFill>
                <a:latin typeface="Times New Roman" pitchFamily="18" charset="0"/>
                <a:cs typeface="Times New Roman" pitchFamily="18" charset="0"/>
                <a:hlinkClick r:id="rId2"/>
              </a:rPr>
              <a:t>konvensiyanın</a:t>
            </a:r>
            <a:r>
              <a:rPr lang="en-US" sz="1200" b="1" u="sng" dirty="0" smtClean="0">
                <a:solidFill>
                  <a:schemeClr val="accent1"/>
                </a:solidFill>
                <a:latin typeface="Times New Roman" pitchFamily="18" charset="0"/>
                <a:cs typeface="Times New Roman" pitchFamily="18" charset="0"/>
                <a:hlinkClick r:id="rId2"/>
              </a:rPr>
              <a:t> 4 </a:t>
            </a:r>
            <a:r>
              <a:rPr lang="en-US" sz="1200" b="1" u="sng" dirty="0" err="1" smtClean="0">
                <a:solidFill>
                  <a:schemeClr val="accent1"/>
                </a:solidFill>
                <a:latin typeface="Times New Roman" pitchFamily="18" charset="0"/>
                <a:cs typeface="Times New Roman" pitchFamily="18" charset="0"/>
                <a:hlinkClick r:id="rId2"/>
              </a:rPr>
              <a:t>saylı</a:t>
            </a:r>
            <a:r>
              <a:rPr lang="en-US" sz="1200" b="1" u="sng" dirty="0" smtClean="0">
                <a:solidFill>
                  <a:schemeClr val="accent1"/>
                </a:solidFill>
                <a:latin typeface="Times New Roman" pitchFamily="18" charset="0"/>
                <a:cs typeface="Times New Roman" pitchFamily="18" charset="0"/>
                <a:hlinkClick r:id="rId2"/>
              </a:rPr>
              <a:t> </a:t>
            </a:r>
            <a:r>
              <a:rPr lang="en-US" sz="1200" b="1" u="sng" dirty="0" err="1" smtClean="0">
                <a:solidFill>
                  <a:schemeClr val="accent1"/>
                </a:solidFill>
                <a:latin typeface="Times New Roman" pitchFamily="18" charset="0"/>
                <a:cs typeface="Times New Roman" pitchFamily="18" charset="0"/>
                <a:hlinkClick r:id="rId2"/>
              </a:rPr>
              <a:t>Protokolu</a:t>
            </a:r>
            <a:r>
              <a:rPr lang="az-Latn-AZ" sz="1200" b="1" u="sng" dirty="0" smtClean="0">
                <a:solidFill>
                  <a:schemeClr val="accent1"/>
                </a:solidFill>
                <a:latin typeface="Times New Roman" pitchFamily="18" charset="0"/>
                <a:cs typeface="Times New Roman" pitchFamily="18" charset="0"/>
              </a:rPr>
              <a:t>nun </a:t>
            </a:r>
            <a:r>
              <a:rPr lang="ru-RU" sz="1200" b="1" u="sng" dirty="0" smtClean="0">
                <a:solidFill>
                  <a:schemeClr val="accent1"/>
                </a:solidFill>
                <a:latin typeface="Times New Roman" pitchFamily="18" charset="0"/>
                <a:cs typeface="Times New Roman" pitchFamily="18" charset="0"/>
              </a:rPr>
              <a:t>2</a:t>
            </a:r>
            <a:r>
              <a:rPr lang="az-Latn-AZ" sz="1200" b="1" u="sng" dirty="0" smtClean="0">
                <a:solidFill>
                  <a:schemeClr val="accent1"/>
                </a:solidFill>
                <a:latin typeface="Times New Roman" pitchFamily="18" charset="0"/>
                <a:cs typeface="Times New Roman" pitchFamily="18" charset="0"/>
              </a:rPr>
              <a:t>-ci maddəsi (</a:t>
            </a:r>
            <a:r>
              <a:rPr lang="ru-RU" sz="1200" b="1" u="sng" dirty="0" err="1" smtClean="0">
                <a:solidFill>
                  <a:schemeClr val="accent1"/>
                </a:solidFill>
                <a:latin typeface="Times New Roman" pitchFamily="18" charset="0"/>
                <a:cs typeface="Times New Roman" pitchFamily="18" charset="0"/>
              </a:rPr>
              <a:t>Hərəkət etmək azadlığı</a:t>
            </a:r>
            <a:r>
              <a:rPr lang="az-Latn-AZ" sz="1200" b="1" u="sng" dirty="0" smtClean="0">
                <a:solidFill>
                  <a:schemeClr val="accent1"/>
                </a:solidFill>
                <a:latin typeface="Times New Roman" pitchFamily="18" charset="0"/>
                <a:cs typeface="Times New Roman" pitchFamily="18" charset="0"/>
              </a:rPr>
              <a:t>)nin üst-üstə düşə bilməsi və fərqləndirilməsi</a:t>
            </a:r>
          </a:p>
          <a:p>
            <a:pPr>
              <a:buNone/>
            </a:pPr>
            <a:r>
              <a:rPr lang="az-Latn-AZ" sz="1200" dirty="0" smtClean="0">
                <a:latin typeface="Times New Roman" pitchFamily="18" charset="0"/>
                <a:cs typeface="Times New Roman" pitchFamily="18" charset="0"/>
              </a:rPr>
              <a:t>	</a:t>
            </a:r>
            <a:endParaRPr lang="ru-RU" sz="1200" dirty="0" smtClean="0">
              <a:latin typeface="Times New Roman" pitchFamily="18" charset="0"/>
              <a:cs typeface="Times New Roman" pitchFamily="18" charset="0"/>
            </a:endParaRPr>
          </a:p>
          <a:p>
            <a:pPr>
              <a:buNone/>
            </a:pPr>
            <a:endParaRPr lang="ru-RU" sz="1200" dirty="0" smtClean="0">
              <a:latin typeface="Times New Roman" pitchFamily="18" charset="0"/>
              <a:cs typeface="Times New Roman" pitchFamily="18" charset="0"/>
            </a:endParaRPr>
          </a:p>
          <a:p>
            <a:endParaRPr lang="ru-RU" sz="1200" dirty="0">
              <a:latin typeface="Times New Roman" pitchFamily="18" charset="0"/>
              <a:cs typeface="Times New Roman" pitchFamily="18" charset="0"/>
            </a:endParaRPr>
          </a:p>
        </p:txBody>
      </p:sp>
      <p:pic>
        <p:nvPicPr>
          <p:cNvPr id="17410" name="Picture 2" descr="http://faktxeber.com/resimler/haber/manset/864431_459848.jpg"/>
          <p:cNvPicPr>
            <a:picLocks noChangeAspect="1" noChangeArrowheads="1"/>
          </p:cNvPicPr>
          <p:nvPr/>
        </p:nvPicPr>
        <p:blipFill>
          <a:blip r:embed="rId3" cstate="print"/>
          <a:srcRect/>
          <a:stretch>
            <a:fillRect/>
          </a:stretch>
        </p:blipFill>
        <p:spPr bwMode="auto">
          <a:xfrm>
            <a:off x="2123728" y="4581128"/>
            <a:ext cx="4323908" cy="187220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7467600" cy="648072"/>
          </a:xfrm>
        </p:spPr>
        <p:txBody>
          <a:bodyPr>
            <a:normAutofit fontScale="90000"/>
          </a:bodyPr>
          <a:lstStyle/>
          <a:p>
            <a:r>
              <a:rPr lang="az-Latn-AZ" sz="2000" b="1" dirty="0" smtClean="0">
                <a:latin typeface="Times New Roman" pitchFamily="18" charset="0"/>
                <a:cs typeface="Times New Roman" pitchFamily="18" charset="0"/>
              </a:rPr>
              <a:t>5- Cİ MADDƏNİN 1-Cİ BƏNDİNƏ ƏSASƏN AZADLIQDAN MƏHRUM EDİLMƏNİN ƏSASLARI</a:t>
            </a:r>
            <a:endParaRPr lang="ru-RU" sz="2000" b="1"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124744"/>
            <a:ext cx="8229600" cy="3312368"/>
          </a:xfrm>
        </p:spPr>
        <p:txBody>
          <a:bodyPr>
            <a:noAutofit/>
          </a:bodyPr>
          <a:lstStyle/>
          <a:p>
            <a:r>
              <a:rPr lang="az-Latn-AZ" sz="1200" dirty="0" smtClean="0">
                <a:latin typeface="Times New Roman" pitchFamily="18" charset="0"/>
                <a:cs typeface="Times New Roman" pitchFamily="18" charset="0"/>
              </a:rPr>
              <a:t>5-ci maddənin 1-ci bəndinə əsasən, azadlıqdan məhrum edilmə üç halda əsaslı ola bilər: </a:t>
            </a:r>
          </a:p>
          <a:p>
            <a:r>
              <a:rPr lang="az-Latn-AZ" sz="1200" dirty="0" smtClean="0">
                <a:latin typeface="Times New Roman" pitchFamily="18" charset="0"/>
                <a:cs typeface="Times New Roman" pitchFamily="18" charset="0"/>
              </a:rPr>
              <a:t>1) hüquq pozuntusunun törədilməsində əsaslı şübhə ilə bağlı şəxs tutulduqda və ya həbsə alındıqda (</a:t>
            </a:r>
            <a:r>
              <a:rPr lang="az-Latn-AZ" sz="1200" i="1" dirty="0" smtClean="0">
                <a:latin typeface="Times New Roman" pitchFamily="18" charset="0"/>
                <a:cs typeface="Times New Roman" pitchFamily="18" charset="0"/>
              </a:rPr>
              <a:t>c </a:t>
            </a:r>
            <a:r>
              <a:rPr lang="az-Latn-AZ" sz="1200" dirty="0" smtClean="0">
                <a:latin typeface="Times New Roman" pitchFamily="18" charset="0"/>
                <a:cs typeface="Times New Roman" pitchFamily="18" charset="0"/>
              </a:rPr>
              <a:t>yarımbəndi); </a:t>
            </a:r>
            <a:endParaRPr lang="ru-RU" sz="1200" b="1" dirty="0" smtClean="0">
              <a:latin typeface="Times New Roman" pitchFamily="18" charset="0"/>
              <a:cs typeface="Times New Roman" pitchFamily="18" charset="0"/>
            </a:endParaRPr>
          </a:p>
          <a:p>
            <a:r>
              <a:rPr lang="az-Latn-AZ" sz="1200" dirty="0" smtClean="0">
                <a:latin typeface="Times New Roman" pitchFamily="18" charset="0"/>
                <a:cs typeface="Times New Roman" pitchFamily="18" charset="0"/>
              </a:rPr>
              <a:t>2) hüquq pozuntusunun törədilməsinə görə cəza qismində şəxs qanuni həbsə alındıqda (</a:t>
            </a:r>
            <a:r>
              <a:rPr lang="az-Latn-AZ" sz="1200" i="1" dirty="0" smtClean="0">
                <a:latin typeface="Times New Roman" pitchFamily="18" charset="0"/>
                <a:cs typeface="Times New Roman" pitchFamily="18" charset="0"/>
              </a:rPr>
              <a:t>a </a:t>
            </a:r>
            <a:r>
              <a:rPr lang="az-Latn-AZ" sz="1200" dirty="0" smtClean="0">
                <a:latin typeface="Times New Roman" pitchFamily="18" charset="0"/>
                <a:cs typeface="Times New Roman" pitchFamily="18" charset="0"/>
              </a:rPr>
              <a:t>yarımbəndi); </a:t>
            </a:r>
            <a:endParaRPr lang="ru-RU" sz="1200" b="1" dirty="0" smtClean="0">
              <a:latin typeface="Times New Roman" pitchFamily="18" charset="0"/>
              <a:cs typeface="Times New Roman" pitchFamily="18" charset="0"/>
            </a:endParaRPr>
          </a:p>
          <a:p>
            <a:r>
              <a:rPr lang="az-Latn-AZ" sz="1200" dirty="0" smtClean="0">
                <a:latin typeface="Times New Roman" pitchFamily="18" charset="0"/>
                <a:cs typeface="Times New Roman" pitchFamily="18" charset="0"/>
              </a:rPr>
              <a:t>3) şəxs başqa dövlətə təhvil verilməsi ilə əlaqədar olaraq tutulduqda (</a:t>
            </a:r>
            <a:r>
              <a:rPr lang="az-Latn-AZ" sz="1200" i="1" dirty="0" smtClean="0">
                <a:latin typeface="Times New Roman" pitchFamily="18" charset="0"/>
                <a:cs typeface="Times New Roman" pitchFamily="18" charset="0"/>
              </a:rPr>
              <a:t>f </a:t>
            </a:r>
            <a:r>
              <a:rPr lang="az-Latn-AZ" sz="1200" dirty="0" smtClean="0">
                <a:latin typeface="Times New Roman" pitchFamily="18" charset="0"/>
                <a:cs typeface="Times New Roman" pitchFamily="18" charset="0"/>
              </a:rPr>
              <a:t>yarımbəndi).</a:t>
            </a:r>
            <a:endParaRPr lang="ru-RU" sz="1200" b="1" dirty="0" smtClean="0">
              <a:latin typeface="Times New Roman" pitchFamily="18" charset="0"/>
              <a:cs typeface="Times New Roman" pitchFamily="18" charset="0"/>
            </a:endParaRPr>
          </a:p>
          <a:p>
            <a:r>
              <a:rPr lang="ru-RU" sz="1200" dirty="0" err="1" smtClean="0">
                <a:latin typeface="Times New Roman" pitchFamily="18" charset="0"/>
                <a:cs typeface="Times New Roman" pitchFamily="18" charset="0"/>
              </a:rPr>
              <a:t>həbsə alınmanın mümkünlüyünə verilən əhəmiyyətlə bağlı qərarlarda </a:t>
            </a:r>
            <a:r>
              <a:rPr lang="ru-RU" sz="1200" i="1" dirty="0" err="1" smtClean="0">
                <a:latin typeface="Times New Roman" pitchFamily="18" charset="0"/>
                <a:cs typeface="Times New Roman" pitchFamily="18" charset="0"/>
              </a:rPr>
              <a:t>Hertel</a:t>
            </a:r>
            <a:r>
              <a:rPr lang="ru-RU" sz="1200" i="1" dirty="0" smtClean="0">
                <a:latin typeface="Times New Roman" pitchFamily="18" charset="0"/>
                <a:cs typeface="Times New Roman" pitchFamily="18" charset="0"/>
              </a:rPr>
              <a:t> </a:t>
            </a:r>
            <a:r>
              <a:rPr lang="ru-RU" sz="1200" i="1" dirty="0" err="1" smtClean="0">
                <a:latin typeface="Times New Roman" pitchFamily="18" charset="0"/>
                <a:cs typeface="Times New Roman" pitchFamily="18" charset="0"/>
              </a:rPr>
              <a:t>İsveçrəyə qarşı</a:t>
            </a:r>
            <a:r>
              <a:rPr lang="ru-RU" sz="1200" dirty="0" err="1" smtClean="0">
                <a:latin typeface="Times New Roman" pitchFamily="18" charset="0"/>
                <a:cs typeface="Times New Roman" pitchFamily="18" charset="0"/>
              </a:rPr>
              <a:t> məhkəmə işi</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üzrə </a:t>
            </a:r>
            <a:r>
              <a:rPr lang="ru-RU" sz="1200" dirty="0" smtClean="0">
                <a:latin typeface="Times New Roman" pitchFamily="18" charset="0"/>
                <a:cs typeface="Times New Roman" pitchFamily="18" charset="0"/>
              </a:rPr>
              <a:t>25</a:t>
            </a:r>
            <a:r>
              <a:rPr lang="az-Latn-AZ" sz="1200" dirty="0" smtClean="0">
                <a:latin typeface="Times New Roman" pitchFamily="18" charset="0"/>
                <a:cs typeface="Times New Roman" pitchFamily="18" charset="0"/>
              </a:rPr>
              <a:t>.08.</a:t>
            </a:r>
            <a:r>
              <a:rPr lang="ru-RU" sz="1200" dirty="0" smtClean="0">
                <a:latin typeface="Times New Roman" pitchFamily="18" charset="0"/>
                <a:cs typeface="Times New Roman" pitchFamily="18" charset="0"/>
              </a:rPr>
              <a:t>1998</a:t>
            </a:r>
            <a:r>
              <a:rPr lang="az-Latn-AZ" sz="1200" dirty="0" smtClean="0">
                <a:latin typeface="Times New Roman" pitchFamily="18" charset="0"/>
                <a:cs typeface="Times New Roman" pitchFamily="18" charset="0"/>
              </a:rPr>
              <a:t>;</a:t>
            </a:r>
            <a:r>
              <a:rPr lang="ru-RU" sz="1200" dirty="0" smtClean="0">
                <a:latin typeface="Times New Roman" pitchFamily="18" charset="0"/>
                <a:cs typeface="Times New Roman" pitchFamily="18" charset="0"/>
              </a:rPr>
              <a:t> </a:t>
            </a:r>
            <a:r>
              <a:rPr lang="ru-RU" sz="1200" i="1" dirty="0" err="1" smtClean="0">
                <a:latin typeface="Times New Roman" pitchFamily="18" charset="0"/>
                <a:cs typeface="Times New Roman" pitchFamily="18" charset="0"/>
              </a:rPr>
              <a:t>Sürək Türkiyəyə qarşı </a:t>
            </a:r>
            <a:r>
              <a:rPr lang="ru-RU" sz="1200" dirty="0" err="1" smtClean="0">
                <a:latin typeface="Times New Roman" pitchFamily="18" charset="0"/>
                <a:cs typeface="Times New Roman" pitchFamily="18" charset="0"/>
              </a:rPr>
              <a:t>məhkəmə işi</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üzrə </a:t>
            </a:r>
            <a:r>
              <a:rPr lang="ru-RU" sz="1200" dirty="0" smtClean="0">
                <a:latin typeface="Times New Roman" pitchFamily="18" charset="0"/>
                <a:cs typeface="Times New Roman" pitchFamily="18" charset="0"/>
              </a:rPr>
              <a:t>8</a:t>
            </a:r>
            <a:r>
              <a:rPr lang="az-Latn-AZ" sz="1200" dirty="0" smtClean="0">
                <a:latin typeface="Times New Roman" pitchFamily="18" charset="0"/>
                <a:cs typeface="Times New Roman" pitchFamily="18" charset="0"/>
              </a:rPr>
              <a:t>.07.</a:t>
            </a:r>
            <a:r>
              <a:rPr lang="ru-RU" sz="1200" dirty="0" smtClean="0">
                <a:latin typeface="Times New Roman" pitchFamily="18" charset="0"/>
                <a:cs typeface="Times New Roman" pitchFamily="18" charset="0"/>
              </a:rPr>
              <a:t>1999 </a:t>
            </a:r>
            <a:r>
              <a:rPr lang="ru-RU" sz="1200" dirty="0" err="1" smtClean="0">
                <a:latin typeface="Times New Roman" pitchFamily="18" charset="0"/>
                <a:cs typeface="Times New Roman" pitchFamily="18" charset="0"/>
              </a:rPr>
              <a:t>qərar</a:t>
            </a:r>
            <a:r>
              <a:rPr lang="az-Latn-AZ" sz="1200" dirty="0" smtClean="0">
                <a:latin typeface="Times New Roman" pitchFamily="18" charset="0"/>
                <a:cs typeface="Times New Roman" pitchFamily="18" charset="0"/>
              </a:rPr>
              <a:t>l</a:t>
            </a:r>
            <a:r>
              <a:rPr lang="ru-RU" sz="1200" dirty="0" err="1" smtClean="0">
                <a:latin typeface="Times New Roman" pitchFamily="18" charset="0"/>
                <a:cs typeface="Times New Roman" pitchFamily="18" charset="0"/>
              </a:rPr>
              <a:t>a</a:t>
            </a:r>
            <a:r>
              <a:rPr lang="az-Latn-AZ" sz="1200" dirty="0" smtClean="0">
                <a:latin typeface="Times New Roman" pitchFamily="18" charset="0"/>
                <a:cs typeface="Times New Roman" pitchFamily="18" charset="0"/>
              </a:rPr>
              <a:t>rda</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müəyyən edildi</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ki</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bəzi məhdudiyyətlər fikri</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ifadə etmək azadlığı hüququnun</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pozuntusudur</a:t>
            </a:r>
            <a:r>
              <a:rPr lang="ru-RU" sz="1200" dirty="0" smtClean="0">
                <a:latin typeface="Times New Roman" pitchFamily="18" charset="0"/>
                <a:cs typeface="Times New Roman" pitchFamily="18" charset="0"/>
              </a:rPr>
              <a:t>.</a:t>
            </a:r>
            <a:endParaRPr lang="az-Latn-AZ" sz="1200" dirty="0" smtClean="0">
              <a:latin typeface="Times New Roman" pitchFamily="18" charset="0"/>
              <a:cs typeface="Times New Roman" pitchFamily="18" charset="0"/>
            </a:endParaRPr>
          </a:p>
          <a:p>
            <a:r>
              <a:rPr lang="az-Latn-AZ" sz="1200" dirty="0" smtClean="0">
                <a:latin typeface="Times New Roman" pitchFamily="18" charset="0"/>
                <a:cs typeface="Times New Roman" pitchFamily="18" charset="0"/>
              </a:rPr>
              <a:t>hüquq pozuntusunun törədilməsində əsaslı olaraq şübhəli bilinən şəxslərin azadlıqdan məhrum edilməsi həmin hüquq pozuntusunun törədilməsindən əvvəl və ya sonra baş verə bilər. Lakin </a:t>
            </a:r>
            <a:r>
              <a:rPr lang="az-Latn-AZ" sz="1200" i="1" dirty="0" smtClean="0">
                <a:latin typeface="Times New Roman" pitchFamily="18" charset="0"/>
                <a:cs typeface="Times New Roman" pitchFamily="18" charset="0"/>
              </a:rPr>
              <a:t>Lukanov Bolqarıstana qarşı</a:t>
            </a:r>
            <a:r>
              <a:rPr lang="az-Latn-AZ" sz="1200" dirty="0" smtClean="0">
                <a:latin typeface="Times New Roman" pitchFamily="18" charset="0"/>
                <a:cs typeface="Times New Roman" pitchFamily="18" charset="0"/>
              </a:rPr>
              <a:t> məhkəmə işində, hüquq pozuntusu hər hansı şəxsin azadlıqdan məhrum edilməsinin əsası kimi daxili hüquqda faktiki olaraq nəzərdə tutulmalıdır. Bu zəruri şərtdən əlavə iki digər şərt də vardır. </a:t>
            </a:r>
          </a:p>
          <a:p>
            <a:r>
              <a:rPr lang="az-Latn-AZ" sz="1200" dirty="0" smtClean="0">
                <a:latin typeface="Times New Roman" pitchFamily="18" charset="0"/>
                <a:cs typeface="Times New Roman" pitchFamily="18" charset="0"/>
              </a:rPr>
              <a:t>Birinci şərt ondan ibarətdir ki, hüquq pozuntusunun törədilməsində şübhəli bilinən şəxsin tutulması onun «səlahiyyətli məhkəmə orqanı» qarşısında durması məqsədi ilə həyata keçirilməlidir. </a:t>
            </a:r>
          </a:p>
          <a:p>
            <a:r>
              <a:rPr lang="az-Latn-AZ" sz="1200" dirty="0" smtClean="0">
                <a:latin typeface="Times New Roman" pitchFamily="18" charset="0"/>
                <a:cs typeface="Times New Roman" pitchFamily="18" charset="0"/>
              </a:rPr>
              <a:t>İkinci şərt isə ondan ibarətdir ki, hüquq pozuntusunun törədilməsi barədə şübhə «əsaslı» olmalıdır. </a:t>
            </a:r>
          </a:p>
          <a:p>
            <a:endParaRPr lang="ru-RU" sz="1200" dirty="0" smtClean="0">
              <a:latin typeface="Times New Roman" pitchFamily="18" charset="0"/>
              <a:cs typeface="Times New Roman" pitchFamily="18" charset="0"/>
            </a:endParaRPr>
          </a:p>
          <a:p>
            <a:endParaRPr lang="ru-RU" sz="1200" dirty="0">
              <a:latin typeface="Times New Roman" pitchFamily="18" charset="0"/>
              <a:cs typeface="Times New Roman" pitchFamily="18" charset="0"/>
            </a:endParaRPr>
          </a:p>
        </p:txBody>
      </p:sp>
      <p:pic>
        <p:nvPicPr>
          <p:cNvPr id="16386" name="Picture 2" descr="http://istiqlal.az/fotobaza/orta/1258.jpg"/>
          <p:cNvPicPr>
            <a:picLocks noChangeAspect="1" noChangeArrowheads="1"/>
          </p:cNvPicPr>
          <p:nvPr/>
        </p:nvPicPr>
        <p:blipFill>
          <a:blip r:embed="rId2" cstate="print"/>
          <a:srcRect/>
          <a:stretch>
            <a:fillRect/>
          </a:stretch>
        </p:blipFill>
        <p:spPr bwMode="auto">
          <a:xfrm>
            <a:off x="2195736" y="4509120"/>
            <a:ext cx="4392488" cy="1800200"/>
          </a:xfrm>
          <a:prstGeom prst="rect">
            <a:avLst/>
          </a:prstGeom>
          <a:noFill/>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az-Latn-AZ" sz="2000" b="1" dirty="0" smtClean="0">
                <a:latin typeface="Times New Roman" pitchFamily="18" charset="0"/>
                <a:cs typeface="Times New Roman" pitchFamily="18" charset="0"/>
              </a:rPr>
              <a:t>5- Cİ MADDƏYƏ ƏSASƏN AZADLIQDAN MƏHRUM EDİLMƏNİN ƏSAS ŞƏRTLƏRİ </a:t>
            </a:r>
            <a:endParaRPr lang="ru-RU" sz="2000" dirty="0"/>
          </a:p>
        </p:txBody>
      </p:sp>
      <p:sp>
        <p:nvSpPr>
          <p:cNvPr id="3" name="Содержимое 2"/>
          <p:cNvSpPr>
            <a:spLocks noGrp="1"/>
          </p:cNvSpPr>
          <p:nvPr>
            <p:ph sz="quarter" idx="1"/>
          </p:nvPr>
        </p:nvSpPr>
        <p:spPr>
          <a:xfrm>
            <a:off x="457200" y="1052736"/>
            <a:ext cx="8229600" cy="5073427"/>
          </a:xfrm>
        </p:spPr>
        <p:txBody>
          <a:bodyPr>
            <a:noAutofit/>
          </a:bodyPr>
          <a:lstStyle/>
          <a:p>
            <a:r>
              <a:rPr lang="az-Latn-AZ" sz="1200" b="1" i="1" dirty="0" smtClean="0">
                <a:latin typeface="Times New Roman" pitchFamily="18" charset="0"/>
                <a:cs typeface="Times New Roman" pitchFamily="18" charset="0"/>
              </a:rPr>
              <a:t>Səlahiyyətli məhkəmə orqanının yanına gətirilmə</a:t>
            </a:r>
            <a:endParaRPr lang="ru-RU" sz="1200" dirty="0" smtClean="0">
              <a:latin typeface="Times New Roman" pitchFamily="18" charset="0"/>
              <a:cs typeface="Times New Roman" pitchFamily="18" charset="0"/>
            </a:endParaRPr>
          </a:p>
          <a:p>
            <a:r>
              <a:rPr lang="az-Latn-AZ" sz="1200" dirty="0" smtClean="0">
                <a:latin typeface="Times New Roman" pitchFamily="18" charset="0"/>
                <a:cs typeface="Times New Roman" pitchFamily="18" charset="0"/>
              </a:rPr>
              <a:t>bu tədbir yalnız o halda 5-ci maddənin 1-ci bəndinin </a:t>
            </a:r>
            <a:r>
              <a:rPr lang="az-Latn-AZ" sz="1200" i="1" dirty="0" smtClean="0">
                <a:latin typeface="Times New Roman" pitchFamily="18" charset="0"/>
                <a:cs typeface="Times New Roman" pitchFamily="18" charset="0"/>
              </a:rPr>
              <a:t>c </a:t>
            </a:r>
            <a:r>
              <a:rPr lang="az-Latn-AZ" sz="1200" dirty="0" smtClean="0">
                <a:latin typeface="Times New Roman" pitchFamily="18" charset="0"/>
                <a:cs typeface="Times New Roman" pitchFamily="18" charset="0"/>
              </a:rPr>
              <a:t>yarımbəndinə uyğun olacaq  ki, həmin şəxsə qarşı cinayət işi qaldırmaq məqsədi ilə həyata keçirilmiş olsun. Bu, 5-ci maddənin 1-ci bəndinin </a:t>
            </a:r>
            <a:r>
              <a:rPr lang="az-Latn-AZ" sz="1200" i="1" dirty="0" smtClean="0">
                <a:latin typeface="Times New Roman" pitchFamily="18" charset="0"/>
                <a:cs typeface="Times New Roman" pitchFamily="18" charset="0"/>
              </a:rPr>
              <a:t>c </a:t>
            </a:r>
            <a:r>
              <a:rPr lang="az-Latn-AZ" sz="1200" dirty="0" smtClean="0">
                <a:latin typeface="Times New Roman" pitchFamily="18" charset="0"/>
                <a:cs typeface="Times New Roman" pitchFamily="18" charset="0"/>
              </a:rPr>
              <a:t>yarımbəndi ilə 3-cü bəndi arasında əlaqənin olduğunu təsdiq edir. Birinci norma azadlıqdan məhrum etməyə icazə verir, ikinci isə tələb edir ki, həmin normadakı əsaslar tətbiq edilərkən azadlıqdan məhrum edilmiş şəxs «hakimin və ya qanunla məhkəmə hakimiyyətini həyata keçirmək səlahiyyəti verilmiş digər vəzifəli şəxsin yanına gətirilməlidir və ağlabatan müddət ərzində məhkəmə araşdırması və ya məhkəməyə qədər azad edilmək hüququna malikdir». 5-ci maddənin 3-cü bəndində nəzərdə tutulan «hakim və ya digər vəzifəli şəxs» ifadəsi 5-ci maddənin 1-ci bəndinin </a:t>
            </a:r>
            <a:r>
              <a:rPr lang="az-Latn-AZ" sz="1200" i="1" dirty="0" smtClean="0">
                <a:latin typeface="Times New Roman" pitchFamily="18" charset="0"/>
                <a:cs typeface="Times New Roman" pitchFamily="18" charset="0"/>
              </a:rPr>
              <a:t>c </a:t>
            </a:r>
            <a:r>
              <a:rPr lang="az-Latn-AZ" sz="1200" dirty="0" smtClean="0">
                <a:latin typeface="Times New Roman" pitchFamily="18" charset="0"/>
                <a:cs typeface="Times New Roman" pitchFamily="18" charset="0"/>
              </a:rPr>
              <a:t>yarımbəndində nəzərdə tutulan «səlahiyyətli məhkəmə orqanı» termininin izahıdır. </a:t>
            </a:r>
          </a:p>
          <a:p>
            <a:r>
              <a:rPr lang="az-Latn-AZ" sz="1200" i="1" dirty="0" smtClean="0">
                <a:latin typeface="Times New Roman" pitchFamily="18" charset="0"/>
                <a:cs typeface="Times New Roman" pitchFamily="18" charset="0"/>
              </a:rPr>
              <a:t>Broqan Birləşmiş Krallığa qarşı</a:t>
            </a:r>
            <a:r>
              <a:rPr lang="az-Latn-AZ" sz="1200" dirty="0" smtClean="0">
                <a:latin typeface="Times New Roman" pitchFamily="18" charset="0"/>
                <a:cs typeface="Times New Roman" pitchFamily="18" charset="0"/>
              </a:rPr>
              <a:t> və </a:t>
            </a:r>
            <a:r>
              <a:rPr lang="az-Latn-AZ" sz="1200" i="1" dirty="0" smtClean="0">
                <a:latin typeface="Times New Roman" pitchFamily="18" charset="0"/>
                <a:cs typeface="Times New Roman" pitchFamily="18" charset="0"/>
              </a:rPr>
              <a:t>Mürrey Birləşmiş Krallığa qarşı</a:t>
            </a:r>
            <a:r>
              <a:rPr lang="az-Latn-AZ" sz="1200" dirty="0" smtClean="0">
                <a:latin typeface="Times New Roman" pitchFamily="18" charset="0"/>
                <a:cs typeface="Times New Roman" pitchFamily="18" charset="0"/>
              </a:rPr>
              <a:t> məhkəmə işləri; </a:t>
            </a:r>
            <a:r>
              <a:rPr lang="az-Latn-AZ" sz="1200" i="1" dirty="0" smtClean="0">
                <a:latin typeface="Times New Roman" pitchFamily="18" charset="0"/>
                <a:cs typeface="Times New Roman" pitchFamily="18" charset="0"/>
              </a:rPr>
              <a:t>Yesius Litvaya qarşı</a:t>
            </a:r>
            <a:r>
              <a:rPr lang="az-Latn-AZ" sz="1200" dirty="0" smtClean="0">
                <a:latin typeface="Times New Roman" pitchFamily="18" charset="0"/>
                <a:cs typeface="Times New Roman" pitchFamily="18" charset="0"/>
              </a:rPr>
              <a:t> məhkəmə işi</a:t>
            </a:r>
          </a:p>
          <a:p>
            <a:r>
              <a:rPr lang="az-Latn-AZ" sz="1200" i="1" dirty="0" smtClean="0">
                <a:latin typeface="Times New Roman" pitchFamily="18" charset="0"/>
                <a:cs typeface="Times New Roman" pitchFamily="18" charset="0"/>
              </a:rPr>
              <a:t>Engel və başqaları Niderlanda qarşı</a:t>
            </a:r>
            <a:r>
              <a:rPr lang="az-Latn-AZ" sz="1200" dirty="0" smtClean="0">
                <a:latin typeface="Times New Roman" pitchFamily="18" charset="0"/>
                <a:cs typeface="Times New Roman" pitchFamily="18" charset="0"/>
              </a:rPr>
              <a:t> məhkəmə işi</a:t>
            </a:r>
            <a:endParaRPr lang="ru-RU" sz="1200" dirty="0" smtClean="0">
              <a:latin typeface="Times New Roman" pitchFamily="18" charset="0"/>
              <a:cs typeface="Times New Roman" pitchFamily="18" charset="0"/>
            </a:endParaRPr>
          </a:p>
          <a:p>
            <a:r>
              <a:rPr lang="az-Latn-AZ" sz="1200" i="1" dirty="0" smtClean="0">
                <a:latin typeface="Times New Roman" pitchFamily="18" charset="0"/>
                <a:cs typeface="Times New Roman" pitchFamily="18" charset="0"/>
              </a:rPr>
              <a:t>Çiulla İtaliyaya qarşı</a:t>
            </a:r>
            <a:r>
              <a:rPr lang="az-Latn-AZ" sz="1200" dirty="0" smtClean="0">
                <a:latin typeface="Times New Roman" pitchFamily="18" charset="0"/>
                <a:cs typeface="Times New Roman" pitchFamily="18" charset="0"/>
              </a:rPr>
              <a:t> məhkəmə işi</a:t>
            </a:r>
          </a:p>
          <a:p>
            <a:endParaRPr lang="az-Latn-AZ" sz="1200" dirty="0" smtClean="0">
              <a:latin typeface="Times New Roman" pitchFamily="18" charset="0"/>
              <a:cs typeface="Times New Roman" pitchFamily="18" charset="0"/>
            </a:endParaRPr>
          </a:p>
          <a:p>
            <a:r>
              <a:rPr lang="az-Latn-AZ" sz="1200" b="1" i="1" dirty="0" smtClean="0">
                <a:latin typeface="Times New Roman" pitchFamily="18" charset="0"/>
                <a:cs typeface="Times New Roman" pitchFamily="18" charset="0"/>
              </a:rPr>
              <a:t>Əsaslı şübhə</a:t>
            </a:r>
          </a:p>
          <a:p>
            <a:r>
              <a:rPr lang="az-Latn-AZ" sz="1200" dirty="0" smtClean="0">
                <a:latin typeface="Times New Roman" pitchFamily="18" charset="0"/>
                <a:cs typeface="Times New Roman" pitchFamily="18" charset="0"/>
              </a:rPr>
              <a:t>5-ci maddənin 1-ci bəndinin </a:t>
            </a:r>
            <a:r>
              <a:rPr lang="az-Latn-AZ" sz="1200" i="1" dirty="0" smtClean="0">
                <a:latin typeface="Times New Roman" pitchFamily="18" charset="0"/>
                <a:cs typeface="Times New Roman" pitchFamily="18" charset="0"/>
              </a:rPr>
              <a:t>c </a:t>
            </a:r>
            <a:r>
              <a:rPr lang="az-Latn-AZ" sz="1200" dirty="0" smtClean="0">
                <a:latin typeface="Times New Roman" pitchFamily="18" charset="0"/>
                <a:cs typeface="Times New Roman" pitchFamily="18" charset="0"/>
              </a:rPr>
              <a:t>yarımbəndində nəzərdə tutulur ki, şəxsin azadlıqdan məhrum edilməsi üçün onun hüquq pozuntusu törətdiyinə dair əsaslı şübhənin olması zəruridir. yalnız belə hallarda azadlıqdan məhrum edilmə kifayət qədər əsaslandırıla və qanuni ola bilər. İstənilən şübhə vicdanlı şübhə olmalıdır</a:t>
            </a:r>
            <a:r>
              <a:rPr lang="az-Latn-AZ" sz="1200" i="1" dirty="0" smtClean="0">
                <a:latin typeface="Times New Roman" pitchFamily="18" charset="0"/>
                <a:cs typeface="Times New Roman" pitchFamily="18" charset="0"/>
              </a:rPr>
              <a:t>. </a:t>
            </a:r>
          </a:p>
          <a:p>
            <a:r>
              <a:rPr lang="az-Latn-AZ" sz="1200" i="1" dirty="0" smtClean="0">
                <a:latin typeface="Times New Roman" pitchFamily="18" charset="0"/>
                <a:cs typeface="Times New Roman" pitchFamily="18" charset="0"/>
              </a:rPr>
              <a:t>Mürrey Birləşmiş Krallığa qarşı</a:t>
            </a:r>
            <a:r>
              <a:rPr lang="az-Latn-AZ" sz="1200" dirty="0" smtClean="0">
                <a:latin typeface="Times New Roman" pitchFamily="18" charset="0"/>
                <a:cs typeface="Times New Roman" pitchFamily="18" charset="0"/>
              </a:rPr>
              <a:t> məhkəmə işi; </a:t>
            </a:r>
            <a:r>
              <a:rPr lang="az-Latn-AZ" sz="1200" i="1" dirty="0" smtClean="0">
                <a:latin typeface="Times New Roman" pitchFamily="18" charset="0"/>
                <a:cs typeface="Times New Roman" pitchFamily="18" charset="0"/>
              </a:rPr>
              <a:t>Broqan Birləşmiş Krallığa qarşı </a:t>
            </a:r>
            <a:r>
              <a:rPr lang="az-Latn-AZ" sz="1200" dirty="0" smtClean="0">
                <a:latin typeface="Times New Roman" pitchFamily="18" charset="0"/>
                <a:cs typeface="Times New Roman" pitchFamily="18" charset="0"/>
              </a:rPr>
              <a:t>və </a:t>
            </a:r>
            <a:r>
              <a:rPr lang="az-Latn-AZ" sz="1200" i="1" dirty="0" smtClean="0">
                <a:latin typeface="Times New Roman" pitchFamily="18" charset="0"/>
                <a:cs typeface="Times New Roman" pitchFamily="18" charset="0"/>
              </a:rPr>
              <a:t>Mürrey Birləşmiş Krallığa qarşı</a:t>
            </a:r>
            <a:r>
              <a:rPr lang="az-Latn-AZ" sz="1200" dirty="0" smtClean="0">
                <a:latin typeface="Times New Roman" pitchFamily="18" charset="0"/>
                <a:cs typeface="Times New Roman" pitchFamily="18" charset="0"/>
              </a:rPr>
              <a:t> məhkəmə işləri; </a:t>
            </a:r>
            <a:r>
              <a:rPr lang="az-Latn-AZ" sz="1200" i="1" dirty="0" smtClean="0">
                <a:latin typeface="Times New Roman" pitchFamily="18" charset="0"/>
                <a:cs typeface="Times New Roman" pitchFamily="18" charset="0"/>
              </a:rPr>
              <a:t>Foks, Kempbell və Hartli Birləşmiş Krallığa qarşı</a:t>
            </a:r>
            <a:r>
              <a:rPr lang="az-Latn-AZ" sz="1200" dirty="0" smtClean="0">
                <a:latin typeface="Times New Roman" pitchFamily="18" charset="0"/>
                <a:cs typeface="Times New Roman" pitchFamily="18" charset="0"/>
              </a:rPr>
              <a:t> məhkəmə işi </a:t>
            </a:r>
            <a:endParaRPr lang="ru-RU" sz="1200" b="1" i="1" dirty="0" smtClean="0">
              <a:latin typeface="Times New Roman" pitchFamily="18" charset="0"/>
              <a:cs typeface="Times New Roman" pitchFamily="18" charset="0"/>
            </a:endParaRPr>
          </a:p>
          <a:p>
            <a:endParaRPr lang="az-Latn-AZ" sz="1200" b="1" i="1" dirty="0" smtClean="0">
              <a:latin typeface="Times New Roman" pitchFamily="18" charset="0"/>
              <a:cs typeface="Times New Roman" pitchFamily="18" charset="0"/>
            </a:endParaRPr>
          </a:p>
          <a:p>
            <a:r>
              <a:rPr lang="az-Latn-AZ" sz="1200" b="1" i="1" dirty="0" smtClean="0">
                <a:latin typeface="Times New Roman" pitchFamily="18" charset="0"/>
                <a:cs typeface="Times New Roman" pitchFamily="18" charset="0"/>
              </a:rPr>
              <a:t>İbtidai həbsin zəruriliyi</a:t>
            </a:r>
          </a:p>
          <a:p>
            <a:r>
              <a:rPr lang="az-Latn-AZ" sz="1200" dirty="0" smtClean="0">
                <a:latin typeface="Times New Roman" pitchFamily="18" charset="0"/>
                <a:cs typeface="Times New Roman" pitchFamily="18" charset="0"/>
              </a:rPr>
              <a:t>Avropa Məhkəməsi dəfələrlə bildirmişdir ki, şübhənin mövcudluğu həbsin zəruri şərti olsa da, müəyyən vaxt keçdikdən sonra həbsin müddətinin uzadılması üçün kifayət etmir.</a:t>
            </a:r>
            <a:endParaRPr lang="az-Latn-AZ" sz="1200" b="1" i="1" dirty="0" smtClean="0">
              <a:latin typeface="Times New Roman" pitchFamily="18" charset="0"/>
              <a:cs typeface="Times New Roman" pitchFamily="18" charset="0"/>
            </a:endParaRPr>
          </a:p>
          <a:p>
            <a:endParaRPr lang="az-Latn-AZ" sz="1200" dirty="0" smtClean="0">
              <a:latin typeface="Times New Roman" pitchFamily="18" charset="0"/>
              <a:cs typeface="Times New Roman" pitchFamily="18" charset="0"/>
            </a:endParaRPr>
          </a:p>
          <a:p>
            <a:endParaRPr lang="az-Latn-AZ" sz="1200" dirty="0" smtClean="0">
              <a:latin typeface="Times New Roman" pitchFamily="18" charset="0"/>
              <a:cs typeface="Times New Roman" pitchFamily="18" charset="0"/>
            </a:endParaRPr>
          </a:p>
          <a:p>
            <a:endParaRPr lang="ru-RU"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90066"/>
          </a:xfrm>
        </p:spPr>
        <p:txBody>
          <a:bodyPr>
            <a:normAutofit/>
          </a:bodyPr>
          <a:lstStyle/>
          <a:p>
            <a:r>
              <a:rPr lang="az-Latn-AZ" sz="2000" b="1" dirty="0" smtClean="0">
                <a:latin typeface="Times New Roman" pitchFamily="18" charset="0"/>
                <a:cs typeface="Times New Roman" pitchFamily="18" charset="0"/>
              </a:rPr>
              <a:t>İBTİDADİ HƏBSİN ƏSASLANDIRILMASI </a:t>
            </a:r>
            <a:endParaRPr lang="ru-RU" sz="2000"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692696"/>
            <a:ext cx="8075240" cy="3168351"/>
          </a:xfrm>
        </p:spPr>
        <p:txBody>
          <a:bodyPr>
            <a:noAutofit/>
          </a:bodyPr>
          <a:lstStyle/>
          <a:p>
            <a:pPr>
              <a:buNone/>
            </a:pPr>
            <a:r>
              <a:rPr lang="az-Latn-AZ" sz="1200" dirty="0" smtClean="0">
                <a:latin typeface="Times New Roman" pitchFamily="18" charset="0"/>
                <a:cs typeface="Times New Roman" pitchFamily="18" charset="0"/>
              </a:rPr>
              <a:t>	</a:t>
            </a:r>
            <a:r>
              <a:rPr lang="az-Latn-AZ" sz="1200" b="1" dirty="0" smtClean="0">
                <a:latin typeface="Times New Roman" pitchFamily="18" charset="0"/>
                <a:cs typeface="Times New Roman" pitchFamily="18" charset="0"/>
              </a:rPr>
              <a:t>KONVENSİYA VƏ PRESEDENTLƏRƏ ƏSASƏN: </a:t>
            </a:r>
          </a:p>
          <a:p>
            <a:pPr>
              <a:buNone/>
            </a:pPr>
            <a:r>
              <a:rPr lang="az-Latn-AZ" sz="1200" dirty="0" smtClean="0">
                <a:latin typeface="Times New Roman" pitchFamily="18" charset="0"/>
                <a:cs typeface="Times New Roman" pitchFamily="18" charset="0"/>
              </a:rPr>
              <a:t>	Avropa Məhkəməsi hüquq pozuntusu törədilməsində əsaslı olaraq şübhəli bilinən şəxsin ibtidai həbs müddətinin uzadılmasını mümkün edən dörd səbəbi göstərmişdir:</a:t>
            </a:r>
            <a:endParaRPr lang="ru-RU" sz="1200" dirty="0" smtClean="0">
              <a:latin typeface="Times New Roman" pitchFamily="18" charset="0"/>
              <a:cs typeface="Times New Roman" pitchFamily="18" charset="0"/>
            </a:endParaRPr>
          </a:p>
          <a:p>
            <a:pPr lvl="0"/>
            <a:r>
              <a:rPr lang="ru-RU" sz="1200" dirty="0" err="1" smtClean="0">
                <a:latin typeface="Times New Roman" pitchFamily="18" charset="0"/>
                <a:cs typeface="Times New Roman" pitchFamily="18" charset="0"/>
              </a:rPr>
              <a:t>şəxsin gizlənməsi təhlükəsi;</a:t>
            </a:r>
            <a:endParaRPr lang="ru-RU" sz="1200" dirty="0" smtClean="0">
              <a:latin typeface="Times New Roman" pitchFamily="18" charset="0"/>
              <a:cs typeface="Times New Roman" pitchFamily="18" charset="0"/>
            </a:endParaRPr>
          </a:p>
          <a:p>
            <a:pPr lvl="0"/>
            <a:r>
              <a:rPr lang="ru-RU" sz="1200" dirty="0" err="1" smtClean="0">
                <a:latin typeface="Times New Roman" pitchFamily="18" charset="0"/>
                <a:cs typeface="Times New Roman" pitchFamily="18" charset="0"/>
              </a:rPr>
              <a:t>iş</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üzrə həqiqətin aşkara</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çıxarılması prosesinə şəxsin mane</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olması təhlükəsi;</a:t>
            </a:r>
            <a:endParaRPr lang="ru-RU" sz="1200" dirty="0" smtClean="0">
              <a:latin typeface="Times New Roman" pitchFamily="18" charset="0"/>
              <a:cs typeface="Times New Roman" pitchFamily="18" charset="0"/>
            </a:endParaRPr>
          </a:p>
          <a:p>
            <a:pPr lvl="0"/>
            <a:r>
              <a:rPr lang="ru-RU" sz="1200" dirty="0" err="1" smtClean="0">
                <a:latin typeface="Times New Roman" pitchFamily="18" charset="0"/>
                <a:cs typeface="Times New Roman" pitchFamily="18" charset="0"/>
              </a:rPr>
              <a:t>yeni</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cinayətlər törədilməsinin qarşısının alınması zərurəti;</a:t>
            </a:r>
            <a:endParaRPr lang="ru-RU" sz="1200" dirty="0" smtClean="0">
              <a:latin typeface="Times New Roman" pitchFamily="18" charset="0"/>
              <a:cs typeface="Times New Roman" pitchFamily="18" charset="0"/>
            </a:endParaRPr>
          </a:p>
          <a:p>
            <a:pPr lvl="0"/>
            <a:r>
              <a:rPr lang="ru-RU" sz="1200" dirty="0" err="1" smtClean="0">
                <a:latin typeface="Times New Roman" pitchFamily="18" charset="0"/>
                <a:cs typeface="Times New Roman" pitchFamily="18" charset="0"/>
              </a:rPr>
              <a:t>ictimai</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asayişin</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qorunması zərurəti.</a:t>
            </a:r>
            <a:endParaRPr lang="ru-RU" sz="1200" dirty="0" smtClean="0">
              <a:latin typeface="Times New Roman" pitchFamily="18" charset="0"/>
              <a:cs typeface="Times New Roman" pitchFamily="18" charset="0"/>
            </a:endParaRPr>
          </a:p>
          <a:p>
            <a:r>
              <a:rPr lang="ru-RU" sz="1200" dirty="0" err="1" smtClean="0">
                <a:latin typeface="Times New Roman" pitchFamily="18" charset="0"/>
                <a:cs typeface="Times New Roman" pitchFamily="18" charset="0"/>
              </a:rPr>
              <a:t>Önəmli olan</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budur</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ki</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onların konkret</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situasiyaya</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tətbiqinin nə dərəcədə mümkün</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olması lazımi və əsaslı şəkildə nəzərdən keçirilməyibsə, azadlıqdan məhrum edilmə müddətinin əsaslandırılması üçün</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bu</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səbəblərdən hər hansı birindən istifadə edilməsin.</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Bu</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səbəblərin tətbiqinin mümkün</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olmadığı müəyyən edildikdə, tutulmuş</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şəxs </a:t>
            </a:r>
            <a:r>
              <a:rPr lang="ru-RU" sz="1200" dirty="0" smtClean="0">
                <a:latin typeface="Times New Roman" pitchFamily="18" charset="0"/>
                <a:cs typeface="Times New Roman" pitchFamily="18" charset="0"/>
              </a:rPr>
              <a:t>5-ci </a:t>
            </a:r>
            <a:r>
              <a:rPr lang="ru-RU" sz="1200" dirty="0" err="1" smtClean="0">
                <a:latin typeface="Times New Roman" pitchFamily="18" charset="0"/>
                <a:cs typeface="Times New Roman" pitchFamily="18" charset="0"/>
              </a:rPr>
              <a:t>maddənin </a:t>
            </a:r>
            <a:r>
              <a:rPr lang="ru-RU" sz="1200" dirty="0" smtClean="0">
                <a:latin typeface="Times New Roman" pitchFamily="18" charset="0"/>
                <a:cs typeface="Times New Roman" pitchFamily="18" charset="0"/>
              </a:rPr>
              <a:t>3-cü </a:t>
            </a:r>
            <a:r>
              <a:rPr lang="ru-RU" sz="1200" dirty="0" err="1" smtClean="0">
                <a:latin typeface="Times New Roman" pitchFamily="18" charset="0"/>
                <a:cs typeface="Times New Roman" pitchFamily="18" charset="0"/>
              </a:rPr>
              <a:t>bəndinə əsasən həbsdən azad</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olunmalıdır</a:t>
            </a:r>
            <a:r>
              <a:rPr lang="ru-RU" sz="1200" dirty="0" smtClean="0">
                <a:latin typeface="Times New Roman" pitchFamily="18" charset="0"/>
                <a:cs typeface="Times New Roman" pitchFamily="18" charset="0"/>
              </a:rPr>
              <a:t>. </a:t>
            </a:r>
            <a:endParaRPr lang="az-Latn-AZ" sz="1200" dirty="0" smtClean="0">
              <a:latin typeface="Times New Roman" pitchFamily="18" charset="0"/>
              <a:cs typeface="Times New Roman" pitchFamily="18" charset="0"/>
            </a:endParaRPr>
          </a:p>
          <a:p>
            <a:endParaRPr lang="az-Latn-AZ" sz="1200" dirty="0" smtClean="0">
              <a:latin typeface="Times New Roman" pitchFamily="18" charset="0"/>
              <a:cs typeface="Times New Roman" pitchFamily="18" charset="0"/>
            </a:endParaRPr>
          </a:p>
          <a:p>
            <a:pPr>
              <a:buNone/>
            </a:pPr>
            <a:r>
              <a:rPr lang="az-Latn-AZ" sz="1200" dirty="0" smtClean="0">
                <a:latin typeface="Times New Roman" pitchFamily="18" charset="0"/>
                <a:cs typeface="Times New Roman" pitchFamily="18" charset="0"/>
              </a:rPr>
              <a:t>       </a:t>
            </a:r>
            <a:r>
              <a:rPr lang="az-Latn-AZ" sz="1200" b="1" dirty="0" smtClean="0">
                <a:latin typeface="Times New Roman" pitchFamily="18" charset="0"/>
                <a:cs typeface="Times New Roman" pitchFamily="18" charset="0"/>
              </a:rPr>
              <a:t>AR CPM-Ə GÖRƏ CİNAYƏT PROSESİNDƏ TUTMANIN TƏTBİQİ (maddə 147)</a:t>
            </a:r>
          </a:p>
          <a:p>
            <a:pPr>
              <a:buNone/>
            </a:pPr>
            <a:r>
              <a:rPr lang="ru-RU" sz="1200" dirty="0" smtClean="0"/>
              <a:t/>
            </a:r>
            <a:br>
              <a:rPr lang="ru-RU" sz="1200" dirty="0" smtClean="0"/>
            </a:br>
            <a:endParaRPr lang="ru-RU" sz="1200" dirty="0" smtClean="0">
              <a:latin typeface="Times New Roman" pitchFamily="18" charset="0"/>
              <a:cs typeface="Times New Roman" pitchFamily="18" charset="0"/>
            </a:endParaRPr>
          </a:p>
          <a:p>
            <a:endParaRPr lang="ru-RU" sz="1200" dirty="0">
              <a:latin typeface="Times New Roman" pitchFamily="18" charset="0"/>
              <a:cs typeface="Times New Roman" pitchFamily="18" charset="0"/>
            </a:endParaRPr>
          </a:p>
        </p:txBody>
      </p:sp>
      <p:pic>
        <p:nvPicPr>
          <p:cNvPr id="11266" name="Picture 2" descr="Картинки по запросу məhkəmə həbs foto"/>
          <p:cNvPicPr>
            <a:picLocks noChangeAspect="1" noChangeArrowheads="1"/>
          </p:cNvPicPr>
          <p:nvPr/>
        </p:nvPicPr>
        <p:blipFill>
          <a:blip r:embed="rId2" cstate="print"/>
          <a:srcRect/>
          <a:stretch>
            <a:fillRect/>
          </a:stretch>
        </p:blipFill>
        <p:spPr bwMode="auto">
          <a:xfrm>
            <a:off x="827584" y="4005064"/>
            <a:ext cx="3286148" cy="2451973"/>
          </a:xfrm>
          <a:prstGeom prst="rect">
            <a:avLst/>
          </a:prstGeom>
          <a:noFill/>
        </p:spPr>
      </p:pic>
      <p:pic>
        <p:nvPicPr>
          <p:cNvPr id="11268" name="Picture 4" descr="Картинки по запросу məhkəmə həbs foto"/>
          <p:cNvPicPr>
            <a:picLocks noChangeAspect="1" noChangeArrowheads="1"/>
          </p:cNvPicPr>
          <p:nvPr/>
        </p:nvPicPr>
        <p:blipFill>
          <a:blip r:embed="rId3" cstate="print"/>
          <a:srcRect/>
          <a:stretch>
            <a:fillRect/>
          </a:stretch>
        </p:blipFill>
        <p:spPr bwMode="auto">
          <a:xfrm>
            <a:off x="4499992" y="4005064"/>
            <a:ext cx="3430164" cy="245197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3754760" cy="562074"/>
          </a:xfrm>
        </p:spPr>
        <p:txBody>
          <a:bodyPr>
            <a:normAutofit/>
          </a:bodyPr>
          <a:lstStyle/>
          <a:p>
            <a:r>
              <a:rPr lang="az-Latn-AZ" sz="2000" b="1" dirty="0" smtClean="0">
                <a:latin typeface="Times New Roman" pitchFamily="18" charset="0"/>
                <a:cs typeface="Times New Roman" pitchFamily="18" charset="0"/>
              </a:rPr>
              <a:t>İBTİDAİ HƏBSİN MÜDDƏTİ </a:t>
            </a:r>
            <a:endParaRPr lang="ru-RU" sz="2000" dirty="0"/>
          </a:p>
        </p:txBody>
      </p:sp>
      <p:sp>
        <p:nvSpPr>
          <p:cNvPr id="3" name="Содержимое 2"/>
          <p:cNvSpPr>
            <a:spLocks noGrp="1"/>
          </p:cNvSpPr>
          <p:nvPr>
            <p:ph sz="quarter" idx="1"/>
          </p:nvPr>
        </p:nvSpPr>
        <p:spPr>
          <a:xfrm>
            <a:off x="467544" y="1772816"/>
            <a:ext cx="8219256" cy="4608512"/>
          </a:xfrm>
        </p:spPr>
        <p:txBody>
          <a:bodyPr>
            <a:normAutofit/>
          </a:bodyPr>
          <a:lstStyle/>
          <a:p>
            <a:r>
              <a:rPr lang="en-US" sz="1200" b="1" dirty="0" smtClean="0">
                <a:latin typeface="Times New Roman" pitchFamily="18" charset="0"/>
                <a:cs typeface="Times New Roman" pitchFamily="18" charset="0"/>
              </a:rPr>
              <a:t>İHAK-</a:t>
            </a:r>
            <a:r>
              <a:rPr lang="az-Latn-AZ" sz="1200" b="1" dirty="0" smtClean="0">
                <a:latin typeface="Times New Roman" pitchFamily="18" charset="0"/>
                <a:cs typeface="Times New Roman" pitchFamily="18" charset="0"/>
              </a:rPr>
              <a:t>a görə:</a:t>
            </a:r>
          </a:p>
          <a:p>
            <a:r>
              <a:rPr lang="en-US" sz="1200" dirty="0" smtClean="0">
                <a:latin typeface="Times New Roman" pitchFamily="18" charset="0"/>
                <a:cs typeface="Times New Roman" pitchFamily="18" charset="0"/>
              </a:rPr>
              <a:t>5-ci </a:t>
            </a:r>
            <a:r>
              <a:rPr lang="en-US" sz="1200" dirty="0" err="1" smtClean="0">
                <a:latin typeface="Times New Roman" pitchFamily="18" charset="0"/>
                <a:cs typeface="Times New Roman" pitchFamily="18" charset="0"/>
              </a:rPr>
              <a:t>maddənin</a:t>
            </a:r>
            <a:r>
              <a:rPr lang="en-US" sz="1200" dirty="0" smtClean="0">
                <a:latin typeface="Times New Roman" pitchFamily="18" charset="0"/>
                <a:cs typeface="Times New Roman" pitchFamily="18" charset="0"/>
              </a:rPr>
              <a:t> 3-cü </a:t>
            </a:r>
            <a:r>
              <a:rPr lang="en-US" sz="1200" dirty="0" err="1" smtClean="0">
                <a:latin typeface="Times New Roman" pitchFamily="18" charset="0"/>
                <a:cs typeface="Times New Roman" pitchFamily="18" charset="0"/>
              </a:rPr>
              <a:t>bəndi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tələb</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edir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məhkəməyə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qədər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azadlıqdan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məhrum</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edilmə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ağlabatan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müddət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həddini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aşmamalıdır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Avropa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Məhkəməsi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dəfələrlə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qərar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çıxarmışdır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şəxsin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uzun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müddət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həbsdə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saxlanılmasına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yalnız</a:t>
            </a:r>
            <a:r>
              <a:rPr lang="en-US" sz="1200" dirty="0" smtClean="0">
                <a:latin typeface="Times New Roman" pitchFamily="18" charset="0"/>
                <a:cs typeface="Times New Roman" pitchFamily="18" charset="0"/>
              </a:rPr>
              <a:t> o </a:t>
            </a:r>
            <a:r>
              <a:rPr lang="en-US" sz="1200" dirty="0" err="1" smtClean="0">
                <a:latin typeface="Times New Roman" pitchFamily="18" charset="0"/>
                <a:cs typeface="Times New Roman" pitchFamily="18" charset="0"/>
              </a:rPr>
              <a:t>halda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haqq</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qazandırıla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bilər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təqsirsizlik</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prezumpsiyasına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baxmayaraq</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işdə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ictimai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maraqların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müdafiəsi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tələbinin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şəxsi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azadlığa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hörmət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tələbindən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üstün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tutulmalı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olduğunu</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göstərən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dəqiq</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əlamətlər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olsun</a:t>
            </a:r>
            <a:r>
              <a:rPr lang="en-US" sz="1200" dirty="0" smtClean="0">
                <a:latin typeface="Times New Roman" pitchFamily="18" charset="0"/>
                <a:cs typeface="Times New Roman" pitchFamily="18" charset="0"/>
              </a:rPr>
              <a:t>».  </a:t>
            </a:r>
            <a:endParaRPr lang="ru-RU" sz="1200" dirty="0" smtClean="0">
              <a:latin typeface="Times New Roman" pitchFamily="18" charset="0"/>
              <a:cs typeface="Times New Roman" pitchFamily="18" charset="0"/>
            </a:endParaRPr>
          </a:p>
          <a:p>
            <a:r>
              <a:rPr lang="en-US" sz="1200" dirty="0" err="1" smtClean="0">
                <a:latin typeface="Times New Roman" pitchFamily="18" charset="0"/>
                <a:cs typeface="Times New Roman" pitchFamily="18" charset="0"/>
              </a:rPr>
              <a:t>Avropa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Məhkəməsi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həbsdə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saxlanma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müddətini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tutulma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anından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həbsdən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azad</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edilmə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anına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qədər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nəzərdən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keçirir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Şəxs</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məhkəmə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araşdırması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müddətində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həbsdə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saxlanmaqda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davam</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edirsə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nəzərdən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keçirilən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müddət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birinci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instansiya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məhkəməsinin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hökmünün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bəraət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ya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ittiham</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hökmünün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çıxarıldığı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anadək</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davam</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edir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Məhkəmə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qərara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almışdır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ki</a:t>
            </a:r>
            <a:r>
              <a:rPr lang="en-US" sz="1200" dirty="0" smtClean="0">
                <a:latin typeface="Times New Roman" pitchFamily="18" charset="0"/>
                <a:cs typeface="Times New Roman" pitchFamily="18" charset="0"/>
              </a:rPr>
              <a:t>, 5-ci </a:t>
            </a:r>
            <a:r>
              <a:rPr lang="en-US" sz="1200" dirty="0" err="1" smtClean="0">
                <a:latin typeface="Times New Roman" pitchFamily="18" charset="0"/>
                <a:cs typeface="Times New Roman" pitchFamily="18" charset="0"/>
              </a:rPr>
              <a:t>maddənin</a:t>
            </a:r>
            <a:r>
              <a:rPr lang="en-US" sz="1200" dirty="0" smtClean="0">
                <a:latin typeface="Times New Roman" pitchFamily="18" charset="0"/>
                <a:cs typeface="Times New Roman" pitchFamily="18" charset="0"/>
              </a:rPr>
              <a:t> 3-cü </a:t>
            </a:r>
            <a:r>
              <a:rPr lang="en-US" sz="1200" dirty="0" err="1" smtClean="0">
                <a:latin typeface="Times New Roman" pitchFamily="18" charset="0"/>
                <a:cs typeface="Times New Roman" pitchFamily="18" charset="0"/>
              </a:rPr>
              <a:t>bəndi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birinci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instansiya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məhkəməsi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tərəfindən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ittiham</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hökmünün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qəbul</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edilməsindən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sonrakı</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həbsdə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saxlanma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müddətinə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şamil</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olunmur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Həmin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müddətin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hüquqi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əsası</a:t>
            </a:r>
            <a:r>
              <a:rPr lang="en-US" sz="1200" dirty="0" smtClean="0">
                <a:latin typeface="Times New Roman" pitchFamily="18" charset="0"/>
                <a:cs typeface="Times New Roman" pitchFamily="18" charset="0"/>
              </a:rPr>
              <a:t> 5-ci </a:t>
            </a:r>
            <a:r>
              <a:rPr lang="en-US" sz="1200" dirty="0" err="1" smtClean="0">
                <a:latin typeface="Times New Roman" pitchFamily="18" charset="0"/>
                <a:cs typeface="Times New Roman" pitchFamily="18" charset="0"/>
              </a:rPr>
              <a:t>maddənin</a:t>
            </a:r>
            <a:r>
              <a:rPr lang="en-US" sz="1200" dirty="0" smtClean="0">
                <a:latin typeface="Times New Roman" pitchFamily="18" charset="0"/>
                <a:cs typeface="Times New Roman" pitchFamily="18" charset="0"/>
              </a:rPr>
              <a:t> 1-ci </a:t>
            </a:r>
            <a:r>
              <a:rPr lang="en-US" sz="1200" dirty="0" err="1" smtClean="0">
                <a:latin typeface="Times New Roman" pitchFamily="18" charset="0"/>
                <a:cs typeface="Times New Roman" pitchFamily="18" charset="0"/>
              </a:rPr>
              <a:t>bəndinin</a:t>
            </a:r>
            <a:r>
              <a:rPr lang="en-US" sz="1200"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a </a:t>
            </a:r>
            <a:r>
              <a:rPr lang="en-US" sz="1200" dirty="0" err="1" smtClean="0">
                <a:latin typeface="Times New Roman" pitchFamily="18" charset="0"/>
                <a:cs typeface="Times New Roman" pitchFamily="18" charset="0"/>
              </a:rPr>
              <a:t>yarımbəndində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nəzərdə</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tutulmuşdur</a:t>
            </a:r>
            <a:r>
              <a:rPr lang="en-US" sz="1200" dirty="0" smtClean="0">
                <a:latin typeface="Times New Roman" pitchFamily="18" charset="0"/>
                <a:cs typeface="Times New Roman" pitchFamily="18" charset="0"/>
              </a:rPr>
              <a:t>. </a:t>
            </a:r>
            <a:endParaRPr lang="az-Latn-AZ" sz="1200" dirty="0" smtClean="0">
              <a:latin typeface="Times New Roman" pitchFamily="18" charset="0"/>
              <a:cs typeface="Times New Roman" pitchFamily="18" charset="0"/>
            </a:endParaRPr>
          </a:p>
          <a:p>
            <a:endParaRPr lang="az-Latn-AZ" sz="1200" dirty="0" smtClean="0">
              <a:latin typeface="Times New Roman" pitchFamily="18" charset="0"/>
              <a:cs typeface="Times New Roman" pitchFamily="18" charset="0"/>
            </a:endParaRPr>
          </a:p>
          <a:p>
            <a:r>
              <a:rPr lang="az-Latn-AZ" sz="1200" b="1" dirty="0" smtClean="0">
                <a:latin typeface="Times New Roman" pitchFamily="18" charset="0"/>
                <a:cs typeface="Times New Roman" pitchFamily="18" charset="0"/>
              </a:rPr>
              <a:t>AR CPM -ə görə həbsdə saxlama müddəti (Maddə 158.) </a:t>
            </a:r>
          </a:p>
          <a:p>
            <a:r>
              <a:rPr lang="az-Latn-AZ" sz="1200" b="1" dirty="0" smtClean="0">
                <a:latin typeface="Times New Roman" pitchFamily="18" charset="0"/>
                <a:cs typeface="Times New Roman" pitchFamily="18" charset="0"/>
              </a:rPr>
              <a:t>Həddi və maksimum həddi</a:t>
            </a:r>
          </a:p>
          <a:p>
            <a:r>
              <a:rPr lang="az-Latn-AZ" sz="1200" dirty="0" smtClean="0">
                <a:latin typeface="Times New Roman" pitchFamily="18" charset="0"/>
                <a:cs typeface="Times New Roman" pitchFamily="18" charset="0"/>
              </a:rPr>
              <a:t>Cinayət işi üzrə məhkəməyədək icraat zamanı qətimkan tədbiri qismində həbs seçilməsi barədə qərar qəbul edərkən məhkəmə təqsirləndirilən şəxsin həbsdə saxlanılma müddətini böyük ictimai təhlükə törətməyən cinayət törədilməsinə görə 2 (iki) ay həddində, az ağır cinayət törədilməsinə görə 3 (üç) ay həddində, ağır və xüsusilə ağır cinayət törədilməsinə görə isə 4 (dörd) ay həddində müəyyən edir.</a:t>
            </a:r>
            <a:r>
              <a:rPr lang="az-Latn-AZ" sz="1200" b="1" u="sng" baseline="30000" dirty="0" smtClean="0">
                <a:latin typeface="Times New Roman" pitchFamily="18" charset="0"/>
                <a:cs typeface="Times New Roman" pitchFamily="18" charset="0"/>
                <a:hlinkClick r:id="rId2"/>
              </a:rPr>
              <a:t>[152]</a:t>
            </a:r>
            <a:r>
              <a:rPr lang="az-Latn-AZ" sz="1200" b="1" u="sng" baseline="30000" dirty="0" smtClean="0">
                <a:latin typeface="Times New Roman" pitchFamily="18" charset="0"/>
                <a:cs typeface="Times New Roman" pitchFamily="18" charset="0"/>
              </a:rPr>
              <a:t>  </a:t>
            </a:r>
            <a:r>
              <a:rPr lang="az-Latn-AZ" sz="1200" dirty="0" smtClean="0">
                <a:latin typeface="Times New Roman" pitchFamily="18" charset="0"/>
                <a:cs typeface="Times New Roman" pitchFamily="18" charset="0"/>
              </a:rPr>
              <a:t>(maddə 158.1.) </a:t>
            </a:r>
            <a:endParaRPr lang="ru-RU" sz="1200" dirty="0" smtClean="0">
              <a:latin typeface="Times New Roman" pitchFamily="18" charset="0"/>
              <a:cs typeface="Times New Roman" pitchFamily="18" charset="0"/>
            </a:endParaRPr>
          </a:p>
          <a:p>
            <a:r>
              <a:rPr lang="az-Latn-AZ" sz="1200" b="1" dirty="0" smtClean="0">
                <a:latin typeface="Times New Roman" pitchFamily="18" charset="0"/>
                <a:cs typeface="Times New Roman" pitchFamily="18" charset="0"/>
              </a:rPr>
              <a:t>hesablanma anı </a:t>
            </a:r>
          </a:p>
          <a:p>
            <a:r>
              <a:rPr lang="az-Latn-AZ" sz="1200" dirty="0" smtClean="0">
                <a:latin typeface="Times New Roman" pitchFamily="18" charset="0"/>
                <a:cs typeface="Times New Roman" pitchFamily="18" charset="0"/>
              </a:rPr>
              <a:t>Təqsirləndirilən şəxsi həbsdə saxlama müddəti şəxsin tutulma zamanı faktiki həbsə alındığı andan, o, tutulmadıqda isə həbs qətimkan tədbirinin seçilməsi barədə məhkəmə qərarının icra edildiyi andan hesablanır. Təqsirləndirilən şəxsi həbsdə saxlama müddətinə aşağıdakılar daxildir:</a:t>
            </a:r>
            <a:r>
              <a:rPr lang="az-Latn-AZ" sz="1200" b="1" baseline="30000" dirty="0" smtClean="0">
                <a:latin typeface="Times New Roman" pitchFamily="18" charset="0"/>
                <a:cs typeface="Times New Roman" pitchFamily="18" charset="0"/>
                <a:hlinkClick r:id="rId2"/>
              </a:rPr>
              <a:t>[153]</a:t>
            </a:r>
            <a:r>
              <a:rPr lang="az-Latn-AZ" sz="1200" dirty="0" smtClean="0">
                <a:latin typeface="Times New Roman" pitchFamily="18" charset="0"/>
                <a:cs typeface="Times New Roman" pitchFamily="18" charset="0"/>
              </a:rPr>
              <a:t> (maddə 158.2.) </a:t>
            </a:r>
            <a:endParaRPr lang="ru-RU" sz="1200" dirty="0" smtClean="0">
              <a:latin typeface="Times New Roman" pitchFamily="18" charset="0"/>
              <a:cs typeface="Times New Roman" pitchFamily="18" charset="0"/>
            </a:endParaRPr>
          </a:p>
          <a:p>
            <a:endParaRPr lang="ru-RU" sz="1200" dirty="0" smtClean="0">
              <a:latin typeface="Times New Roman" pitchFamily="18" charset="0"/>
              <a:cs typeface="Times New Roman" pitchFamily="18" charset="0"/>
            </a:endParaRPr>
          </a:p>
          <a:p>
            <a:endParaRPr lang="ru-RU" sz="1200" dirty="0"/>
          </a:p>
        </p:txBody>
      </p:sp>
      <p:pic>
        <p:nvPicPr>
          <p:cNvPr id="5" name="Picture 2" descr="Картинки по запросу hebs foto"/>
          <p:cNvPicPr>
            <a:picLocks noChangeAspect="1" noChangeArrowheads="1"/>
          </p:cNvPicPr>
          <p:nvPr/>
        </p:nvPicPr>
        <p:blipFill>
          <a:blip r:embed="rId3" cstate="print"/>
          <a:srcRect/>
          <a:stretch>
            <a:fillRect/>
          </a:stretch>
        </p:blipFill>
        <p:spPr bwMode="auto">
          <a:xfrm>
            <a:off x="4572000" y="404664"/>
            <a:ext cx="3354313" cy="163716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458</TotalTime>
  <Words>1568</Words>
  <Application>Microsoft Office PowerPoint</Application>
  <PresentationFormat>On-screen Show (4:3)</PresentationFormat>
  <Paragraphs>121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Эркер</vt:lpstr>
      <vt:lpstr> Məhkəməyədək həbs   (Pre-trial detention) </vt:lpstr>
      <vt:lpstr>AZADLIQDAN MƏHRUM EDİLMƏ NƏDİR?  ƏSAS  ANLAYIŞLAR </vt:lpstr>
      <vt:lpstr>TUTULMANIN MÖVCUDLUĞUNUN MÜƏYYƏN EDİLMƏSİ ÜÇÜN ZƏRURİ ELEMENTLƏR</vt:lpstr>
      <vt:lpstr>HƏBSİN KONVENSİYANIN MÜDDƏALARINA UYĞUN VƏ ZİDD OLMASI HALLARI</vt:lpstr>
      <vt:lpstr>AZADLIĞIN MƏHDUDLAŞDIRILMASININ XARAKTERİ</vt:lpstr>
      <vt:lpstr>5- Cİ MADDƏNİN 1-Cİ BƏNDİNƏ ƏSASƏN AZADLIQDAN MƏHRUM EDİLMƏNİN ƏSASLARI</vt:lpstr>
      <vt:lpstr>5- Cİ MADDƏYƏ ƏSASƏN AZADLIQDAN MƏHRUM EDİLMƏNİN ƏSAS ŞƏRTLƏRİ </vt:lpstr>
      <vt:lpstr>İBTİDADİ HƏBSİN ƏSASLANDIRILMASI </vt:lpstr>
      <vt:lpstr>İBTİDAİ HƏBSİN MÜDDƏTİ </vt:lpstr>
      <vt:lpstr>DAXİLİ QANUNVERİCİLİKDƏ 5-Cİ MADDƏ İLƏ BAĞLI TƏMİNATLAR</vt:lpstr>
      <vt:lpstr>AR CPM-Ə GÖRƏ QƏTİMKAN TƏDBİRLƏRİNİN TƏTBİQİ ƏSASLARI VƏ XÜSUSİYYƏTLƏRİ</vt:lpstr>
      <vt:lpstr>PowerPoint Presentation</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Məhkəməyədək həbs  (Pre-trial detention) </dc:title>
  <dc:creator>Azer2</dc:creator>
  <cp:lastModifiedBy>ROVSHANOVA Vafa</cp:lastModifiedBy>
  <cp:revision>109</cp:revision>
  <dcterms:created xsi:type="dcterms:W3CDTF">2015-05-29T10:19:22Z</dcterms:created>
  <dcterms:modified xsi:type="dcterms:W3CDTF">2016-07-02T09:58:14Z</dcterms:modified>
</cp:coreProperties>
</file>