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303" r:id="rId4"/>
    <p:sldId id="258" r:id="rId5"/>
    <p:sldId id="304" r:id="rId6"/>
    <p:sldId id="259" r:id="rId7"/>
    <p:sldId id="329" r:id="rId8"/>
    <p:sldId id="262" r:id="rId9"/>
    <p:sldId id="261" r:id="rId10"/>
    <p:sldId id="263" r:id="rId11"/>
    <p:sldId id="264" r:id="rId12"/>
    <p:sldId id="267" r:id="rId13"/>
    <p:sldId id="272" r:id="rId14"/>
    <p:sldId id="305" r:id="rId15"/>
    <p:sldId id="273" r:id="rId16"/>
    <p:sldId id="271" r:id="rId17"/>
    <p:sldId id="268" r:id="rId18"/>
    <p:sldId id="274" r:id="rId19"/>
    <p:sldId id="276" r:id="rId20"/>
    <p:sldId id="277" r:id="rId21"/>
    <p:sldId id="279" r:id="rId22"/>
    <p:sldId id="280" r:id="rId23"/>
    <p:sldId id="281" r:id="rId24"/>
    <p:sldId id="283" r:id="rId25"/>
    <p:sldId id="284" r:id="rId26"/>
    <p:sldId id="306" r:id="rId27"/>
    <p:sldId id="309" r:id="rId28"/>
    <p:sldId id="310" r:id="rId29"/>
    <p:sldId id="311" r:id="rId30"/>
    <p:sldId id="314" r:id="rId31"/>
    <p:sldId id="312" r:id="rId32"/>
    <p:sldId id="313" r:id="rId33"/>
    <p:sldId id="315" r:id="rId34"/>
    <p:sldId id="316" r:id="rId35"/>
    <p:sldId id="317" r:id="rId36"/>
    <p:sldId id="318" r:id="rId37"/>
    <p:sldId id="319" r:id="rId38"/>
    <p:sldId id="320" r:id="rId39"/>
    <p:sldId id="322" r:id="rId40"/>
    <p:sldId id="323" r:id="rId41"/>
    <p:sldId id="324" r:id="rId42"/>
    <p:sldId id="325" r:id="rId43"/>
    <p:sldId id="326" r:id="rId44"/>
    <p:sldId id="327" r:id="rId45"/>
    <p:sldId id="328" r:id="rId46"/>
    <p:sldId id="331" r:id="rId47"/>
    <p:sldId id="330" r:id="rId48"/>
    <p:sldId id="332" r:id="rId49"/>
    <p:sldId id="333"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3" r:id="rId70"/>
    <p:sldId id="354" r:id="rId71"/>
    <p:sldId id="355" r:id="rId72"/>
    <p:sldId id="356" r:id="rId73"/>
    <p:sldId id="357" r:id="rId74"/>
    <p:sldId id="358" r:id="rId75"/>
    <p:sldId id="359" r:id="rId76"/>
    <p:sldId id="360" r:id="rId77"/>
    <p:sldId id="361" r:id="rId78"/>
    <p:sldId id="362" r:id="rId79"/>
    <p:sldId id="363" r:id="rId80"/>
    <p:sldId id="364" r:id="rId81"/>
    <p:sldId id="365" r:id="rId82"/>
    <p:sldId id="366" r:id="rId83"/>
    <p:sldId id="367" r:id="rId84"/>
    <p:sldId id="368" r:id="rId85"/>
    <p:sldId id="369" r:id="rId86"/>
    <p:sldId id="370" r:id="rId87"/>
    <p:sldId id="299" r:id="rId8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50" autoAdjust="0"/>
  </p:normalViewPr>
  <p:slideViewPr>
    <p:cSldViewPr>
      <p:cViewPr varScale="1">
        <p:scale>
          <a:sx n="81" d="100"/>
          <a:sy n="81"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7E0ADBC-5DDE-4065-BF91-CC449883056A}" type="datetimeFigureOut">
              <a:rPr lang="fr-FR"/>
              <a:pPr>
                <a:defRPr/>
              </a:pPr>
              <a:t>02/07/2016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F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CC24FAA-79C7-4857-AC40-C505AA5EA13C}" type="slidenum">
              <a:rPr lang="fr-FR"/>
              <a:pPr>
                <a:defRPr/>
              </a:pPr>
              <a:t>‹#›</a:t>
            </a:fld>
            <a:endParaRPr lang="fr-FR"/>
          </a:p>
        </p:txBody>
      </p:sp>
    </p:spTree>
    <p:extLst>
      <p:ext uri="{BB962C8B-B14F-4D97-AF65-F5344CB8AC3E}">
        <p14:creationId xmlns:p14="http://schemas.microsoft.com/office/powerpoint/2010/main" val="3922466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C24FAA-79C7-4857-AC40-C505AA5EA13C}" type="slidenum">
              <a:rPr lang="fr-FR" smtClean="0"/>
              <a:pPr>
                <a:defRPr/>
              </a:pPr>
              <a:t>1</a:t>
            </a:fld>
            <a:endParaRPr lang="fr-FR"/>
          </a:p>
        </p:txBody>
      </p:sp>
    </p:spTree>
    <p:extLst>
      <p:ext uri="{BB962C8B-B14F-4D97-AF65-F5344CB8AC3E}">
        <p14:creationId xmlns:p14="http://schemas.microsoft.com/office/powerpoint/2010/main" val="3282660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BBB8234-9FC0-4DF1-ADE3-0DEDED35624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F268DB-2BA8-460B-8D7E-22615E9F243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AF4967-7055-4AF4-A551-6E196D8DFA78}"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2987F01-D5E2-4EF8-9B50-A6987B16E6E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54FBE7-65DB-4D24-AFD8-6CE2A273D42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6C6B6B1-8ED5-4F47-B8CE-1AC54665968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32495AB-3389-4924-B9BD-9EC8B3E1B5E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6B013D0-7121-48D3-8702-11246880438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AE438E9-C4E8-42BC-BE11-F8BC4A72A97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742852B-EB71-4554-BA15-AFAC120593E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CDB6E47-C4FA-4E31-A194-EB522AFD3ED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6029566-D989-4C06-A904-FECB5DA98C1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CEAAB2A-1B26-45A9-865E-D6C907BE883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435280" cy="2650306"/>
          </a:xfrm>
        </p:spPr>
        <p:txBody>
          <a:bodyPr/>
          <a:lstStyle/>
          <a:p>
            <a:pPr algn="r" eaLnBrk="1" hangingPunct="1"/>
            <a:r>
              <a:rPr lang="az-Latn-AZ" sz="4000" b="1" i="1" dirty="0" smtClean="0"/>
              <a:t>Ədalətli məhkəmə araşdırması hüququ</a:t>
            </a:r>
            <a:br>
              <a:rPr lang="az-Latn-AZ" sz="4000" b="1" i="1" dirty="0" smtClean="0"/>
            </a:br>
            <a:r>
              <a:rPr lang="en-US" sz="4000" b="1" i="1" dirty="0" smtClean="0"/>
              <a:t/>
            </a:r>
            <a:br>
              <a:rPr lang="en-US" sz="4000" b="1" i="1" dirty="0" smtClean="0"/>
            </a:br>
            <a:r>
              <a:rPr lang="az-Latn-AZ" sz="2400" b="1" i="1" dirty="0" smtClean="0"/>
              <a:t>Könül </a:t>
            </a:r>
            <a:r>
              <a:rPr lang="az-Latn-AZ" sz="2400" b="1" i="1" dirty="0" smtClean="0"/>
              <a:t>Qasımova</a:t>
            </a:r>
            <a:r>
              <a:rPr lang="en-US" sz="2400" b="1" i="1" smtClean="0"/>
              <a:t/>
            </a:r>
            <a:br>
              <a:rPr lang="en-US" sz="2400" b="1" i="1" smtClean="0"/>
            </a:br>
            <a:r>
              <a:rPr lang="en-US" sz="2400" b="1" i="1" smtClean="0"/>
              <a:t>2015</a:t>
            </a:r>
            <a:endParaRPr lang="en-GB" sz="2400" i="1" dirty="0" smtClean="0"/>
          </a:p>
        </p:txBody>
      </p:sp>
      <p:sp>
        <p:nvSpPr>
          <p:cNvPr id="2051" name="Rectangle 3"/>
          <p:cNvSpPr>
            <a:spLocks noGrp="1" noChangeArrowheads="1"/>
          </p:cNvSpPr>
          <p:nvPr>
            <p:ph type="body" sz="half" idx="2"/>
          </p:nvPr>
        </p:nvSpPr>
        <p:spPr/>
        <p:txBody>
          <a:bodyPr/>
          <a:lstStyle/>
          <a:p>
            <a:pPr eaLnBrk="1" hangingPunct="1"/>
            <a:endParaRPr lang="fr-FR" sz="1200" b="1" dirty="0" smtClean="0"/>
          </a:p>
          <a:p>
            <a:pPr eaLnBrk="1" hangingPunct="1"/>
            <a:endParaRPr lang="fr-FR" sz="1200" b="1" dirty="0" smtClean="0"/>
          </a:p>
          <a:p>
            <a:pPr eaLnBrk="1" hangingPunct="1"/>
            <a:endParaRPr lang="fr-FR" sz="1200" b="1" dirty="0" smtClean="0"/>
          </a:p>
          <a:p>
            <a:pPr eaLnBrk="1" hangingPunct="1"/>
            <a:endParaRPr lang="fr-FR" sz="1200" b="1" dirty="0" smtClean="0"/>
          </a:p>
          <a:p>
            <a:pPr algn="r" eaLnBrk="1" hangingPunct="1"/>
            <a:endParaRPr lang="az-Latn-AZ" sz="2000" b="1" i="1" dirty="0" smtClean="0"/>
          </a:p>
        </p:txBody>
      </p:sp>
      <p:pic>
        <p:nvPicPr>
          <p:cNvPr id="2052" name="Picture 5"/>
          <p:cNvPicPr>
            <a:picLocks noGrp="1" noChangeAspect="1" noChangeArrowheads="1"/>
          </p:cNvPicPr>
          <p:nvPr>
            <p:ph sz="half" idx="1"/>
          </p:nvPr>
        </p:nvPicPr>
        <p:blipFill>
          <a:blip r:embed="rId3" cstate="print"/>
          <a:srcRect/>
          <a:stretch>
            <a:fillRect/>
          </a:stretch>
        </p:blipFill>
        <p:spPr>
          <a:xfrm>
            <a:off x="611560" y="3068960"/>
            <a:ext cx="8064896" cy="3012594"/>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85720" y="1428736"/>
            <a:ext cx="8389968" cy="4592652"/>
          </a:xfrm>
        </p:spPr>
        <p:txBody>
          <a:bodyPr/>
          <a:lstStyle/>
          <a:p>
            <a:pPr eaLnBrk="1" hangingPunct="1"/>
            <a:endParaRPr lang="az-Latn-AZ" sz="2800" dirty="0" smtClean="0"/>
          </a:p>
          <a:p>
            <a:pPr eaLnBrk="1" hangingPunct="1"/>
            <a:r>
              <a:rPr lang="az-Latn-AZ" sz="2800" dirty="0" smtClean="0"/>
              <a:t>İnzibati cəza hər hansı FƏRDİ qrupa tətbiq olunursa (deputat, jurnalist) → M6 tətbiq </a:t>
            </a:r>
            <a:r>
              <a:rPr lang="az-Latn-AZ" sz="2800" b="1" u="sng" dirty="0" smtClean="0"/>
              <a:t>olunmur</a:t>
            </a:r>
          </a:p>
          <a:p>
            <a:pPr eaLnBrk="1" hangingPunct="1"/>
            <a:r>
              <a:rPr lang="az-Latn-AZ" sz="2800" dirty="0" smtClean="0"/>
              <a:t>Bütün əhaliyə tətbiq olunmalı və cəzalandırıcı funksiya daşımalıdır (bax: </a:t>
            </a:r>
            <a:r>
              <a:rPr lang="fr-FR" sz="2800" b="1" dirty="0" err="1" smtClean="0"/>
              <a:t>Ziliberberg</a:t>
            </a:r>
            <a:r>
              <a:rPr lang="fr-FR" sz="2800" b="1" dirty="0" smtClean="0"/>
              <a:t> v Moldova (2005) </a:t>
            </a:r>
            <a:r>
              <a:rPr lang="fr-FR" sz="2800" dirty="0" err="1" smtClean="0"/>
              <a:t>icazəsiz</a:t>
            </a:r>
            <a:r>
              <a:rPr lang="fr-FR" sz="2800" dirty="0" smtClean="0"/>
              <a:t> </a:t>
            </a:r>
            <a:r>
              <a:rPr lang="fr-FR" sz="2800" dirty="0" err="1" smtClean="0"/>
              <a:t>mitinqdə</a:t>
            </a:r>
            <a:r>
              <a:rPr lang="fr-FR" sz="2800" dirty="0" smtClean="0"/>
              <a:t> </a:t>
            </a:r>
            <a:r>
              <a:rPr lang="fr-FR" sz="2800" dirty="0" err="1" smtClean="0"/>
              <a:t>iştirak</a:t>
            </a:r>
            <a:r>
              <a:rPr lang="fr-FR" sz="2800" dirty="0" smtClean="0"/>
              <a:t>, </a:t>
            </a:r>
            <a:r>
              <a:rPr lang="fr-FR" sz="2800" dirty="0" err="1" smtClean="0"/>
              <a:t>qısamüddət</a:t>
            </a:r>
            <a:r>
              <a:rPr lang="az-Latn-AZ" sz="2800" dirty="0" smtClean="0"/>
              <a:t>li</a:t>
            </a:r>
            <a:r>
              <a:rPr lang="fr-FR" sz="2800" dirty="0" smtClean="0"/>
              <a:t> </a:t>
            </a:r>
            <a:r>
              <a:rPr lang="az-Latn-AZ" sz="2800" dirty="0" smtClean="0"/>
              <a:t>həbs </a:t>
            </a:r>
            <a:r>
              <a:rPr lang="fr-FR" sz="2800" dirty="0" err="1" smtClean="0"/>
              <a:t>və</a:t>
            </a:r>
            <a:r>
              <a:rPr lang="fr-FR" sz="2800" dirty="0" smtClean="0"/>
              <a:t> İ</a:t>
            </a:r>
            <a:r>
              <a:rPr lang="az-Latn-AZ" sz="2800" dirty="0" smtClean="0"/>
              <a:t>XM-ə</a:t>
            </a:r>
            <a:r>
              <a:rPr lang="fr-FR" sz="2800" dirty="0" smtClean="0"/>
              <a:t> </a:t>
            </a:r>
            <a:r>
              <a:rPr lang="fr-FR" sz="2800" dirty="0" err="1" smtClean="0"/>
              <a:t>uy</a:t>
            </a:r>
            <a:r>
              <a:rPr lang="az-Latn-AZ" sz="2800" dirty="0" smtClean="0"/>
              <a:t>ğ</a:t>
            </a:r>
            <a:r>
              <a:rPr lang="fr-FR" sz="2800" dirty="0" smtClean="0"/>
              <a:t>un</a:t>
            </a:r>
            <a:r>
              <a:rPr lang="az-Latn-AZ" sz="2800" dirty="0" smtClean="0"/>
              <a:t> </a:t>
            </a:r>
            <a:r>
              <a:rPr lang="fr-FR" sz="2800" dirty="0" err="1" smtClean="0"/>
              <a:t>olaraq</a:t>
            </a:r>
            <a:r>
              <a:rPr lang="fr-FR" sz="2800" dirty="0" smtClean="0"/>
              <a:t> </a:t>
            </a:r>
            <a:r>
              <a:rPr lang="fr-FR" sz="2800" dirty="0" err="1" smtClean="0"/>
              <a:t>cərimə</a:t>
            </a:r>
            <a:r>
              <a:rPr lang="fr-FR" sz="2800" dirty="0" smtClean="0"/>
              <a:t>. </a:t>
            </a:r>
            <a:r>
              <a:rPr lang="fr-FR" sz="2800" dirty="0" err="1" smtClean="0"/>
              <a:t>Əməlin</a:t>
            </a:r>
            <a:r>
              <a:rPr lang="fr-FR" sz="2800" dirty="0" smtClean="0"/>
              <a:t> </a:t>
            </a:r>
            <a:r>
              <a:rPr lang="fr-FR" sz="2800" dirty="0" err="1" smtClean="0"/>
              <a:t>xarakteri</a:t>
            </a:r>
            <a:r>
              <a:rPr lang="az-Latn-AZ" sz="2800" smtClean="0"/>
              <a:t> </a:t>
            </a:r>
            <a:r>
              <a:rPr lang="fr-FR" sz="2800" smtClean="0"/>
              <a:t>- </a:t>
            </a:r>
            <a:r>
              <a:rPr lang="fr-FR" sz="2800" dirty="0" err="1" smtClean="0"/>
              <a:t>ictimai</a:t>
            </a:r>
            <a:r>
              <a:rPr lang="fr-FR" sz="2800" dirty="0" smtClean="0"/>
              <a:t> </a:t>
            </a:r>
            <a:r>
              <a:rPr lang="fr-FR" sz="2800" dirty="0" err="1" smtClean="0"/>
              <a:t>asayişin</a:t>
            </a:r>
            <a:r>
              <a:rPr lang="fr-FR" sz="2800" dirty="0" smtClean="0"/>
              <a:t> </a:t>
            </a:r>
            <a:r>
              <a:rPr lang="fr-FR" sz="2800" dirty="0" err="1" smtClean="0"/>
              <a:t>pozulmas</a:t>
            </a:r>
            <a:r>
              <a:rPr lang="az-Latn-AZ" sz="2800" dirty="0" smtClean="0"/>
              <a:t>ı</a:t>
            </a:r>
            <a:r>
              <a:rPr lang="fr-FR" sz="2800" dirty="0" smtClean="0"/>
              <a:t>, </a:t>
            </a:r>
            <a:r>
              <a:rPr lang="fr-FR" sz="2800" dirty="0" err="1" smtClean="0"/>
              <a:t>təbiq</a:t>
            </a:r>
            <a:r>
              <a:rPr lang="fr-FR" sz="2800" dirty="0" smtClean="0"/>
              <a:t> </a:t>
            </a:r>
            <a:r>
              <a:rPr lang="fr-FR" sz="2800" dirty="0" err="1" smtClean="0"/>
              <a:t>dairəsi</a:t>
            </a:r>
            <a:r>
              <a:rPr lang="fr-FR" sz="2800" dirty="0" smtClean="0"/>
              <a:t> -</a:t>
            </a:r>
            <a:r>
              <a:rPr lang="az-Latn-AZ" sz="2800" dirty="0" smtClean="0"/>
              <a:t> </a:t>
            </a:r>
            <a:r>
              <a:rPr lang="fr-FR" sz="2800" dirty="0" err="1" smtClean="0"/>
              <a:t>əhalinin</a:t>
            </a:r>
            <a:r>
              <a:rPr lang="fr-FR" sz="2800" dirty="0" smtClean="0"/>
              <a:t> </a:t>
            </a:r>
            <a:r>
              <a:rPr lang="fr-FR" sz="2800" dirty="0" err="1" smtClean="0"/>
              <a:t>bütün</a:t>
            </a:r>
            <a:r>
              <a:rPr lang="fr-FR" sz="2800" dirty="0" smtClean="0"/>
              <a:t> </a:t>
            </a:r>
            <a:r>
              <a:rPr lang="fr-FR" sz="2800" dirty="0" err="1" smtClean="0"/>
              <a:t>kateqoriyaları</a:t>
            </a:r>
            <a:r>
              <a:rPr lang="fr-FR" sz="2800" dirty="0" smtClean="0"/>
              <a:t>, </a:t>
            </a:r>
            <a:r>
              <a:rPr lang="fr-FR" sz="2800" dirty="0" err="1" smtClean="0"/>
              <a:t>cərimə</a:t>
            </a:r>
            <a:r>
              <a:rPr lang="az-Latn-AZ" sz="2800" dirty="0" smtClean="0"/>
              <a:t>-</a:t>
            </a:r>
            <a:r>
              <a:rPr lang="fr-FR" sz="2800" dirty="0" smtClean="0"/>
              <a:t> </a:t>
            </a:r>
            <a:r>
              <a:rPr lang="fr-FR" sz="2800" dirty="0" err="1" smtClean="0"/>
              <a:t>cəzalandırıcı</a:t>
            </a:r>
            <a:r>
              <a:rPr lang="fr-FR" sz="2800" dirty="0" smtClean="0"/>
              <a:t> </a:t>
            </a:r>
            <a:r>
              <a:rPr lang="fr-FR" sz="2800" dirty="0" err="1" smtClean="0"/>
              <a:t>və</a:t>
            </a:r>
            <a:r>
              <a:rPr lang="fr-FR" sz="2800" dirty="0" smtClean="0"/>
              <a:t> </a:t>
            </a:r>
            <a:r>
              <a:rPr lang="fr-FR" sz="2800" dirty="0" err="1" smtClean="0"/>
              <a:t>çəkindirici</a:t>
            </a:r>
            <a:r>
              <a:rPr lang="fr-FR" sz="2800" dirty="0" smtClean="0"/>
              <a:t> →</a:t>
            </a:r>
            <a:r>
              <a:rPr lang="az-Latn-AZ" sz="2800" dirty="0" smtClean="0"/>
              <a:t>”cinayət prosesi”)</a:t>
            </a:r>
            <a:r>
              <a:rPr lang="fr-FR" sz="2800" dirty="0" smtClean="0"/>
              <a:t>. </a:t>
            </a:r>
            <a:endParaRPr lang="az-Latn-AZ" sz="2800" dirty="0" smtClean="0"/>
          </a:p>
        </p:txBody>
      </p:sp>
      <p:sp>
        <p:nvSpPr>
          <p:cNvPr id="4" name="Title 3"/>
          <p:cNvSpPr>
            <a:spLocks noGrp="1"/>
          </p:cNvSpPr>
          <p:nvPr>
            <p:ph type="title"/>
          </p:nvPr>
        </p:nvSpPr>
        <p:spPr/>
        <p:txBody>
          <a:bodyPr/>
          <a:lstStyle/>
          <a:p>
            <a:r>
              <a:rPr lang="az-Latn-AZ" dirty="0" smtClean="0"/>
              <a:t>Əməlin xarakteri</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az-Latn-AZ" sz="3600" b="1" dirty="0" smtClean="0"/>
              <a:t>Cəzanın xarakteri və sərtliyi</a:t>
            </a:r>
            <a:endParaRPr lang="en-GB" b="1" dirty="0" smtClean="0"/>
          </a:p>
        </p:txBody>
      </p:sp>
      <p:sp>
        <p:nvSpPr>
          <p:cNvPr id="10243" name="Rectangle 3"/>
          <p:cNvSpPr>
            <a:spLocks noGrp="1" noChangeArrowheads="1"/>
          </p:cNvSpPr>
          <p:nvPr>
            <p:ph type="body" idx="1"/>
          </p:nvPr>
        </p:nvSpPr>
        <p:spPr>
          <a:xfrm>
            <a:off x="323850" y="1557338"/>
            <a:ext cx="8362950" cy="4895850"/>
          </a:xfrm>
        </p:spPr>
        <p:txBody>
          <a:bodyPr/>
          <a:lstStyle/>
          <a:p>
            <a:pPr eaLnBrk="1" hangingPunct="1"/>
            <a:r>
              <a:rPr lang="az-Latn-AZ" dirty="0" smtClean="0"/>
              <a:t>Cəzalandırıcı və çəkindirici, preventiv yox</a:t>
            </a:r>
          </a:p>
          <a:p>
            <a:pPr eaLnBrk="1" hangingPunct="1"/>
            <a:r>
              <a:rPr lang="az-Latn-AZ" dirty="0" smtClean="0"/>
              <a:t>Cəzanın sərtliyi </a:t>
            </a:r>
          </a:p>
          <a:p>
            <a:pPr eaLnBrk="1" hangingPunct="1"/>
            <a:r>
              <a:rPr lang="az-Latn-AZ" dirty="0" smtClean="0"/>
              <a:t>Azadlıqdan məhrum etmə, hətta qısamüddətli (</a:t>
            </a:r>
            <a:r>
              <a:rPr lang="fr-FR" i="1" dirty="0" err="1" smtClean="0"/>
              <a:t>Zaicevs</a:t>
            </a:r>
            <a:r>
              <a:rPr lang="fr-FR" i="1" dirty="0" smtClean="0"/>
              <a:t> v. </a:t>
            </a:r>
            <a:r>
              <a:rPr lang="fr-FR" i="1" dirty="0" err="1" smtClean="0"/>
              <a:t>Latviya</a:t>
            </a:r>
            <a:r>
              <a:rPr lang="fr-FR" i="1" dirty="0" smtClean="0"/>
              <a:t> </a:t>
            </a:r>
            <a:r>
              <a:rPr lang="fr-FR" dirty="0" smtClean="0"/>
              <a:t>(2007) </a:t>
            </a:r>
            <a:r>
              <a:rPr lang="fr-FR" dirty="0" err="1" smtClean="0"/>
              <a:t>məhkəməyə</a:t>
            </a:r>
            <a:r>
              <a:rPr lang="fr-FR" dirty="0" smtClean="0"/>
              <a:t> </a:t>
            </a:r>
            <a:r>
              <a:rPr lang="fr-FR" dirty="0" err="1" smtClean="0"/>
              <a:t>hörmətsizliyə</a:t>
            </a:r>
            <a:r>
              <a:rPr lang="fr-FR" dirty="0" smtClean="0"/>
              <a:t> </a:t>
            </a:r>
            <a:r>
              <a:rPr lang="fr-FR" dirty="0" err="1" smtClean="0"/>
              <a:t>görə</a:t>
            </a:r>
            <a:r>
              <a:rPr lang="fr-FR" dirty="0" smtClean="0"/>
              <a:t> </a:t>
            </a:r>
            <a:r>
              <a:rPr lang="fr-FR" dirty="0" err="1" smtClean="0"/>
              <a:t>vəkili</a:t>
            </a:r>
            <a:r>
              <a:rPr lang="az-Latn-AZ" dirty="0" smtClean="0"/>
              <a:t>n</a:t>
            </a:r>
            <a:r>
              <a:rPr lang="fr-FR" dirty="0" smtClean="0"/>
              <a:t> </a:t>
            </a:r>
            <a:r>
              <a:rPr lang="az-Latn-AZ" dirty="0" smtClean="0"/>
              <a:t>3</a:t>
            </a:r>
            <a:r>
              <a:rPr lang="fr-FR" dirty="0" smtClean="0"/>
              <a:t> </a:t>
            </a:r>
            <a:r>
              <a:rPr lang="az-Latn-AZ" dirty="0" smtClean="0"/>
              <a:t>gün</a:t>
            </a:r>
            <a:r>
              <a:rPr lang="fr-FR" dirty="0" err="1" smtClean="0"/>
              <a:t>lük</a:t>
            </a:r>
            <a:r>
              <a:rPr lang="fr-FR" dirty="0" smtClean="0"/>
              <a:t> </a:t>
            </a:r>
            <a:r>
              <a:rPr lang="fr-FR" dirty="0" err="1" smtClean="0"/>
              <a:t>azadlıqdan</a:t>
            </a:r>
            <a:r>
              <a:rPr lang="fr-FR" dirty="0" smtClean="0"/>
              <a:t> </a:t>
            </a:r>
            <a:r>
              <a:rPr lang="fr-FR" dirty="0" err="1" smtClean="0"/>
              <a:t>məhrum</a:t>
            </a:r>
            <a:r>
              <a:rPr lang="fr-FR" dirty="0" smtClean="0"/>
              <a:t> </a:t>
            </a:r>
            <a:r>
              <a:rPr lang="fr-FR" dirty="0" err="1" smtClean="0"/>
              <a:t>edilməsi</a:t>
            </a:r>
            <a:r>
              <a:rPr lang="fr-FR" dirty="0" smtClean="0"/>
              <a:t>-</a:t>
            </a:r>
            <a:endParaRPr lang="az-Latn-AZ" dirty="0" smtClean="0"/>
          </a:p>
          <a:p>
            <a:pPr eaLnBrk="1" hangingPunct="1"/>
            <a:r>
              <a:rPr lang="az-Latn-AZ" dirty="0" smtClean="0"/>
              <a:t>Vergi cərimələri (</a:t>
            </a:r>
            <a:r>
              <a:rPr lang="fr-FR" i="1" dirty="0" err="1" smtClean="0"/>
              <a:t>Janosevic</a:t>
            </a:r>
            <a:r>
              <a:rPr lang="fr-FR" i="1" dirty="0" smtClean="0"/>
              <a:t> v </a:t>
            </a:r>
            <a:r>
              <a:rPr lang="fr-FR" i="1" dirty="0" err="1" smtClean="0"/>
              <a:t>Sweden</a:t>
            </a:r>
            <a:r>
              <a:rPr lang="fr-FR" b="1" dirty="0" smtClean="0"/>
              <a:t> (2002)</a:t>
            </a:r>
            <a:r>
              <a:rPr lang="az-Latn-AZ" b="1" dirty="0" smtClean="0"/>
              <a:t>)</a:t>
            </a:r>
            <a:endParaRPr lang="az-Latn-AZ" dirty="0" smtClean="0"/>
          </a:p>
          <a:p>
            <a:pPr eaLnBrk="1" hangingPunct="1"/>
            <a:endParaRPr lang="az-Latn-A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511288"/>
          </a:xfrm>
        </p:spPr>
        <p:txBody>
          <a:bodyPr/>
          <a:lstStyle/>
          <a:p>
            <a:pPr eaLnBrk="1" hangingPunct="1"/>
            <a:r>
              <a:rPr lang="az-Latn-AZ" sz="4000" b="1" dirty="0" smtClean="0"/>
              <a:t>Maddə 6-nın ümumi təminatları</a:t>
            </a:r>
            <a:br>
              <a:rPr lang="az-Latn-AZ" sz="4000" b="1" dirty="0" smtClean="0"/>
            </a:br>
            <a:r>
              <a:rPr lang="az-Latn-AZ" sz="4000" b="1" dirty="0" smtClean="0"/>
              <a:t>(mülki və cin. prosesi)</a:t>
            </a:r>
            <a:endParaRPr lang="en-GB" sz="4000" b="1" dirty="0" smtClean="0"/>
          </a:p>
        </p:txBody>
      </p:sp>
      <p:sp>
        <p:nvSpPr>
          <p:cNvPr id="11267" name="Rectangle 3"/>
          <p:cNvSpPr>
            <a:spLocks noGrp="1" noChangeArrowheads="1"/>
          </p:cNvSpPr>
          <p:nvPr>
            <p:ph type="body" idx="1"/>
          </p:nvPr>
        </p:nvSpPr>
        <p:spPr>
          <a:xfrm>
            <a:off x="457200" y="2285992"/>
            <a:ext cx="8229600" cy="3840171"/>
          </a:xfrm>
        </p:spPr>
        <p:txBody>
          <a:bodyPr/>
          <a:lstStyle/>
          <a:p>
            <a:pPr lvl="0"/>
            <a:r>
              <a:rPr lang="az-Latn-AZ" dirty="0" smtClean="0"/>
              <a:t>Məhkəməyə çatımlılıq </a:t>
            </a:r>
            <a:endParaRPr lang="fr-FR" dirty="0" smtClean="0"/>
          </a:p>
          <a:p>
            <a:pPr lvl="0"/>
            <a:r>
              <a:rPr lang="en-GB" dirty="0" err="1" smtClean="0"/>
              <a:t>Hüquqi</a:t>
            </a:r>
            <a:r>
              <a:rPr lang="en-GB" dirty="0" smtClean="0"/>
              <a:t> </a:t>
            </a:r>
            <a:r>
              <a:rPr lang="en-GB" dirty="0" err="1" smtClean="0"/>
              <a:t>müəyyənlik</a:t>
            </a:r>
            <a:r>
              <a:rPr lang="en-GB" dirty="0" smtClean="0"/>
              <a:t> </a:t>
            </a:r>
            <a:r>
              <a:rPr lang="en-GB" dirty="0" err="1" smtClean="0"/>
              <a:t>və</a:t>
            </a:r>
            <a:r>
              <a:rPr lang="en-GB" dirty="0" smtClean="0"/>
              <a:t> </a:t>
            </a:r>
            <a:r>
              <a:rPr lang="en-GB" dirty="0" err="1" smtClean="0"/>
              <a:t>məhkəmə</a:t>
            </a:r>
            <a:r>
              <a:rPr lang="en-GB" dirty="0" smtClean="0"/>
              <a:t> </a:t>
            </a:r>
            <a:r>
              <a:rPr lang="en-GB" dirty="0" err="1" smtClean="0"/>
              <a:t>qərarlarının</a:t>
            </a:r>
            <a:r>
              <a:rPr lang="en-GB" dirty="0" smtClean="0"/>
              <a:t> </a:t>
            </a:r>
            <a:r>
              <a:rPr lang="en-GB" dirty="0" err="1" smtClean="0"/>
              <a:t>effektivliyi</a:t>
            </a:r>
            <a:endParaRPr lang="fr-FR" dirty="0" smtClean="0"/>
          </a:p>
          <a:p>
            <a:pPr lvl="0"/>
            <a:r>
              <a:rPr lang="az-Latn-AZ" dirty="0" smtClean="0"/>
              <a:t>Qanun əsasında yaradılmış, qərəzsiz və müstəqil məhkəmə</a:t>
            </a:r>
            <a:endParaRPr lang="fr-FR" dirty="0" smtClean="0"/>
          </a:p>
          <a:p>
            <a:pPr>
              <a:buNone/>
            </a:pPr>
            <a:endParaRPr lang="az-Latn-AZ"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9750" y="476250"/>
            <a:ext cx="8147050" cy="941388"/>
          </a:xfrm>
        </p:spPr>
        <p:txBody>
          <a:bodyPr/>
          <a:lstStyle/>
          <a:p>
            <a:pPr eaLnBrk="1" hangingPunct="1"/>
            <a:r>
              <a:rPr lang="az-Latn-AZ" sz="4000" dirty="0" smtClean="0"/>
              <a:t>Məhkəməyə çatımlılıq </a:t>
            </a:r>
            <a:r>
              <a:rPr lang="en-GB" sz="4000" b="1" dirty="0" smtClean="0"/>
              <a:t/>
            </a:r>
            <a:br>
              <a:rPr lang="en-GB" sz="4000" b="1" dirty="0" smtClean="0"/>
            </a:br>
            <a:endParaRPr lang="en-GB" sz="4000" b="1" dirty="0" smtClean="0"/>
          </a:p>
        </p:txBody>
      </p:sp>
      <p:sp>
        <p:nvSpPr>
          <p:cNvPr id="12291" name="Rectangle 3"/>
          <p:cNvSpPr>
            <a:spLocks noGrp="1" noChangeArrowheads="1"/>
          </p:cNvSpPr>
          <p:nvPr>
            <p:ph type="body" idx="1"/>
          </p:nvPr>
        </p:nvSpPr>
        <p:spPr>
          <a:xfrm>
            <a:off x="179388" y="1484313"/>
            <a:ext cx="8507412" cy="4568825"/>
          </a:xfrm>
        </p:spPr>
        <p:txBody>
          <a:bodyPr/>
          <a:lstStyle/>
          <a:p>
            <a:pPr eaLnBrk="1" hangingPunct="1"/>
            <a:r>
              <a:rPr lang="az-Latn-AZ" dirty="0" smtClean="0"/>
              <a:t>Təcrübə əsasında “yaradılmış” hüquq</a:t>
            </a:r>
          </a:p>
          <a:p>
            <a:pPr eaLnBrk="1" hangingPunct="1"/>
            <a:r>
              <a:rPr lang="az-Latn-AZ" dirty="0" smtClean="0"/>
              <a:t>“İddia qaldırmaq hüququ” – istisnalar (məs. dövlət qulluqçusu)</a:t>
            </a:r>
          </a:p>
          <a:p>
            <a:pPr eaLnBrk="1" hangingPunct="1"/>
            <a:r>
              <a:rPr lang="az-Latn-AZ" dirty="0" smtClean="0"/>
              <a:t>İddianın həll edilməsi hüququ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Məhkəməyə çatımlılıq</a:t>
            </a:r>
            <a:endParaRPr lang="fr-FR" dirty="0"/>
          </a:p>
        </p:txBody>
      </p:sp>
      <p:sp>
        <p:nvSpPr>
          <p:cNvPr id="3" name="Content Placeholder 2"/>
          <p:cNvSpPr>
            <a:spLocks noGrp="1"/>
          </p:cNvSpPr>
          <p:nvPr>
            <p:ph idx="1"/>
          </p:nvPr>
        </p:nvSpPr>
        <p:spPr/>
        <p:txBody>
          <a:bodyPr/>
          <a:lstStyle/>
          <a:p>
            <a:pPr eaLnBrk="1" hangingPunct="1"/>
            <a:r>
              <a:rPr lang="az-Latn-AZ" dirty="0" smtClean="0"/>
              <a:t>Prosedural maneələr (yüksək məhkəmə xərcləri)</a:t>
            </a:r>
          </a:p>
          <a:p>
            <a:pPr eaLnBrk="1" hangingPunct="1"/>
            <a:r>
              <a:rPr lang="az-Latn-AZ" dirty="0" smtClean="0"/>
              <a:t>Formal imtina səbəbləri (</a:t>
            </a:r>
            <a:r>
              <a:rPr lang="az-Latn-AZ" i="1" dirty="0" smtClean="0"/>
              <a:t>Liakopoulou v Greece</a:t>
            </a:r>
            <a:r>
              <a:rPr lang="az-Latn-AZ" dirty="0" smtClean="0"/>
              <a:t> (2006))</a:t>
            </a:r>
            <a:r>
              <a:rPr lang="fr-FR" dirty="0" smtClean="0"/>
              <a:t>-</a:t>
            </a:r>
            <a:r>
              <a:rPr lang="az-Latn-AZ" dirty="0" smtClean="0"/>
              <a:t>appelyasiya şikayətində 1-ci ins.m-nin əsaslandığı faktiki hallar gostərilməmişdi</a:t>
            </a:r>
          </a:p>
          <a:p>
            <a:pPr eaLnBrk="1" hangingPunct="1"/>
            <a:r>
              <a:rPr lang="az-Latn-AZ" dirty="0" smtClean="0"/>
              <a:t>Hüquqi yardıma hüquq (mülki proses üçün kriteriyaları)</a:t>
            </a:r>
          </a:p>
          <a:p>
            <a:pPr eaLnBrk="1" hangingPunct="1"/>
            <a:endParaRPr lang="az-Latn-AZ"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dirty="0" err="1" smtClean="0"/>
              <a:t>Hüquqi</a:t>
            </a:r>
            <a:r>
              <a:rPr lang="en-GB" dirty="0" smtClean="0"/>
              <a:t> </a:t>
            </a:r>
            <a:r>
              <a:rPr lang="en-GB" dirty="0" err="1" smtClean="0"/>
              <a:t>müəyyənlik</a:t>
            </a:r>
            <a:endParaRPr lang="en-GB" b="1" dirty="0" smtClean="0"/>
          </a:p>
        </p:txBody>
      </p:sp>
      <p:sp>
        <p:nvSpPr>
          <p:cNvPr id="13315" name="Rectangle 3"/>
          <p:cNvSpPr>
            <a:spLocks noGrp="1" noChangeArrowheads="1"/>
          </p:cNvSpPr>
          <p:nvPr>
            <p:ph type="body" idx="1"/>
          </p:nvPr>
        </p:nvSpPr>
        <p:spPr/>
        <p:txBody>
          <a:bodyPr/>
          <a:lstStyle/>
          <a:p>
            <a:pPr eaLnBrk="1" hangingPunct="1"/>
            <a:r>
              <a:rPr lang="az-Latn-AZ" dirty="0" smtClean="0"/>
              <a:t>Qəti qərar əldə etmək hüququ (</a:t>
            </a:r>
            <a:r>
              <a:rPr lang="az-Latn-AZ" i="1" dirty="0" smtClean="0"/>
              <a:t>Buıarescu</a:t>
            </a:r>
            <a:r>
              <a:rPr lang="az-Latn-AZ" dirty="0" smtClean="0"/>
              <a:t>, </a:t>
            </a:r>
            <a:r>
              <a:rPr lang="az-Latn-AZ" i="1" dirty="0" smtClean="0"/>
              <a:t>Ryabich</a:t>
            </a:r>
            <a:r>
              <a:rPr lang="az-Latn-AZ" dirty="0" smtClean="0"/>
              <a:t>)</a:t>
            </a:r>
          </a:p>
          <a:p>
            <a:pPr eaLnBrk="1" hangingPunct="1"/>
            <a:r>
              <a:rPr lang="az-Latn-AZ" dirty="0" smtClean="0"/>
              <a:t>İşə ağlabatan müddətdə baxılması</a:t>
            </a:r>
          </a:p>
          <a:p>
            <a:pPr eaLnBrk="1" hangingPunct="1"/>
            <a:r>
              <a:rPr lang="az-Latn-AZ" dirty="0" smtClean="0"/>
              <a:t>Qərarın icrası</a:t>
            </a:r>
          </a:p>
          <a:p>
            <a:pPr lvl="1" eaLnBrk="1" hangingPunct="1"/>
            <a:r>
              <a:rPr lang="az-Latn-AZ" dirty="0" smtClean="0"/>
              <a:t>Borclu dövlət olarsa,</a:t>
            </a:r>
          </a:p>
          <a:p>
            <a:pPr lvl="1" eaLnBrk="1" hangingPunct="1"/>
            <a:r>
              <a:rPr lang="az-Latn-AZ" dirty="0" smtClean="0"/>
              <a:t>Borclu özəl şəxs olarsa</a:t>
            </a:r>
          </a:p>
          <a:p>
            <a:pPr lvl="1" eaLnBrk="1" hangingPunct="1"/>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az-Latn-AZ" dirty="0" smtClean="0"/>
              <a:t>“Qanun əsasında yaradılmış”</a:t>
            </a:r>
            <a:br>
              <a:rPr lang="az-Latn-AZ" dirty="0" smtClean="0"/>
            </a:br>
            <a:r>
              <a:rPr lang="az-Latn-AZ" b="1" dirty="0" smtClean="0"/>
              <a:t>Məhkəmə</a:t>
            </a:r>
            <a:endParaRPr lang="en-GB" b="1" dirty="0" smtClean="0"/>
          </a:p>
        </p:txBody>
      </p:sp>
      <p:sp>
        <p:nvSpPr>
          <p:cNvPr id="15363" name="Rectangle 3"/>
          <p:cNvSpPr>
            <a:spLocks noGrp="1" noChangeArrowheads="1"/>
          </p:cNvSpPr>
          <p:nvPr>
            <p:ph type="body" idx="1"/>
          </p:nvPr>
        </p:nvSpPr>
        <p:spPr>
          <a:xfrm>
            <a:off x="457200" y="2428868"/>
            <a:ext cx="8229600" cy="3697295"/>
          </a:xfrm>
        </p:spPr>
        <p:txBody>
          <a:bodyPr/>
          <a:lstStyle/>
          <a:p>
            <a:pPr eaLnBrk="1" hangingPunct="1">
              <a:buNone/>
            </a:pPr>
            <a:r>
              <a:rPr lang="az-Latn-AZ" dirty="0" smtClean="0"/>
              <a:t>Qanunla müəyyən edilməlidir:</a:t>
            </a:r>
          </a:p>
          <a:p>
            <a:pPr eaLnBrk="1" hangingPunct="1">
              <a:buNone/>
            </a:pPr>
            <a:r>
              <a:rPr lang="az-Latn-AZ" dirty="0" smtClean="0"/>
              <a:t>	- məhkəmənin yaradılması</a:t>
            </a:r>
          </a:p>
          <a:p>
            <a:pPr eaLnBrk="1" hangingPunct="1">
              <a:buNone/>
            </a:pPr>
            <a:r>
              <a:rPr lang="az-Latn-AZ" dirty="0" smtClean="0"/>
              <a:t>	- tərkibi</a:t>
            </a:r>
          </a:p>
          <a:p>
            <a:pPr eaLnBrk="1" hangingPunct="1">
              <a:buNone/>
            </a:pPr>
            <a:r>
              <a:rPr lang="az-Latn-AZ" dirty="0" smtClean="0"/>
              <a:t>	- səlahiyyətləri</a:t>
            </a:r>
          </a:p>
          <a:p>
            <a:pPr eaLnBrk="1" hangingPunct="1">
              <a:buNone/>
            </a:pPr>
            <a:r>
              <a:rPr lang="az-Latn-AZ" dirty="0" smtClean="0"/>
              <a:t>	- iş mexanizmi</a:t>
            </a:r>
          </a:p>
          <a:p>
            <a:pPr algn="ctr" eaLnBrk="1" hangingPunct="1">
              <a:buNone/>
            </a:pPr>
            <a:r>
              <a:rPr lang="az-Latn-AZ" b="1" i="1" dirty="0" smtClean="0"/>
              <a:t>Bax: Zeynalov v. Azerbaijan</a:t>
            </a:r>
            <a:endParaRPr lang="en-GB" b="1"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az-Latn-AZ" sz="4000" dirty="0" smtClean="0"/>
              <a:t>Qərəzsiz məhkəmə</a:t>
            </a:r>
            <a:endParaRPr lang="en-GB" sz="4000" b="1" dirty="0" smtClean="0"/>
          </a:p>
        </p:txBody>
      </p:sp>
      <p:sp>
        <p:nvSpPr>
          <p:cNvPr id="16387" name="Rectangle 3"/>
          <p:cNvSpPr>
            <a:spLocks noGrp="1" noChangeArrowheads="1"/>
          </p:cNvSpPr>
          <p:nvPr>
            <p:ph type="body" idx="1"/>
          </p:nvPr>
        </p:nvSpPr>
        <p:spPr/>
        <p:txBody>
          <a:bodyPr/>
          <a:lstStyle/>
          <a:p>
            <a:pPr algn="ctr" eaLnBrk="1" hangingPunct="1"/>
            <a:endParaRPr lang="az-Latn-AZ" dirty="0" smtClean="0"/>
          </a:p>
          <a:p>
            <a:pPr algn="ctr" eaLnBrk="1" hangingPunct="1"/>
            <a:endParaRPr lang="az-Latn-AZ" dirty="0" smtClean="0"/>
          </a:p>
          <a:p>
            <a:pPr algn="ctr" eaLnBrk="1" hangingPunct="1"/>
            <a:r>
              <a:rPr lang="az-Latn-AZ" dirty="0" smtClean="0"/>
              <a:t>Obyektiv test</a:t>
            </a:r>
          </a:p>
          <a:p>
            <a:pPr algn="ctr" eaLnBrk="1" hangingPunct="1"/>
            <a:r>
              <a:rPr lang="az-Latn-AZ" dirty="0" smtClean="0"/>
              <a:t>Subjektiv test</a:t>
            </a:r>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az-Latn-AZ" b="1" dirty="0" smtClean="0"/>
              <a:t>Müstəqil məhkəmə</a:t>
            </a:r>
            <a:endParaRPr lang="en-GB" b="1" dirty="0" smtClean="0"/>
          </a:p>
        </p:txBody>
      </p:sp>
      <p:sp>
        <p:nvSpPr>
          <p:cNvPr id="17411" name="Rectangle 3"/>
          <p:cNvSpPr>
            <a:spLocks noGrp="1" noChangeArrowheads="1"/>
          </p:cNvSpPr>
          <p:nvPr>
            <p:ph type="body" idx="1"/>
          </p:nvPr>
        </p:nvSpPr>
        <p:spPr/>
        <p:txBody>
          <a:bodyPr/>
          <a:lstStyle/>
          <a:p>
            <a:pPr eaLnBrk="1" hangingPunct="1"/>
            <a:endParaRPr lang="az-Latn-AZ" dirty="0" smtClean="0"/>
          </a:p>
          <a:p>
            <a:pPr eaLnBrk="1" hangingPunct="1"/>
            <a:r>
              <a:rPr lang="az-Latn-AZ" dirty="0" smtClean="0"/>
              <a:t>İcra hakimiyyətindən müstəqillik</a:t>
            </a:r>
          </a:p>
          <a:p>
            <a:pPr eaLnBrk="1" hangingPunct="1"/>
            <a:r>
              <a:rPr lang="az-Latn-AZ" dirty="0" smtClean="0"/>
              <a:t>Hakimlərin təyinatı qaydası, mandat  müddəti</a:t>
            </a:r>
            <a:r>
              <a:rPr lang="fr-FR" dirty="0" smtClean="0"/>
              <a:t> (</a:t>
            </a:r>
            <a:r>
              <a:rPr lang="fr-FR" sz="2800" b="1" i="1" dirty="0" err="1" smtClean="0"/>
              <a:t>Maktouf</a:t>
            </a:r>
            <a:r>
              <a:rPr lang="fr-FR" sz="2800" b="1" i="1" dirty="0" smtClean="0"/>
              <a:t> and </a:t>
            </a:r>
            <a:r>
              <a:rPr lang="fr-FR" sz="2800" b="1" i="1" dirty="0" err="1" smtClean="0"/>
              <a:t>Damjanovic</a:t>
            </a:r>
            <a:r>
              <a:rPr lang="fr-FR" sz="2800" b="1" i="1" dirty="0" smtClean="0"/>
              <a:t> v. </a:t>
            </a:r>
            <a:r>
              <a:rPr lang="fr-FR" sz="2800" b="1" i="1" dirty="0" err="1" smtClean="0"/>
              <a:t>Bosnia</a:t>
            </a:r>
            <a:r>
              <a:rPr lang="fr-FR" sz="2800" b="1" i="1" dirty="0" smtClean="0"/>
              <a:t> and </a:t>
            </a:r>
            <a:r>
              <a:rPr lang="fr-FR" sz="2800" b="1" i="1" dirty="0" err="1" smtClean="0"/>
              <a:t>Herzegovina</a:t>
            </a:r>
            <a:r>
              <a:rPr lang="fr-FR" sz="2800" b="1" i="1" dirty="0" smtClean="0"/>
              <a:t> GC</a:t>
            </a:r>
            <a:r>
              <a:rPr lang="fr-FR" dirty="0" smtClean="0"/>
              <a:t>)</a:t>
            </a:r>
            <a:r>
              <a:rPr lang="az-Latn-AZ" dirty="0" smtClean="0"/>
              <a:t>, mandatın bitirilməsinin yolverilməzliyi</a:t>
            </a:r>
            <a:r>
              <a:rPr lang="fr-FR" dirty="0" smtClean="0"/>
              <a:t> </a:t>
            </a:r>
            <a:endParaRPr lang="az-Latn-AZ" dirty="0" smtClean="0"/>
          </a:p>
          <a:p>
            <a:pPr eaLnBrk="1" hangingPunct="1"/>
            <a:r>
              <a:rPr lang="az-Latn-AZ" dirty="0" smtClean="0"/>
              <a:t>Hərbi məhkəmələr</a:t>
            </a:r>
          </a:p>
          <a:p>
            <a:pPr eaLnBrk="1" hangingPunct="1"/>
            <a:r>
              <a:rPr lang="az-Latn-AZ" dirty="0" smtClean="0"/>
              <a:t>Müstəqillik görüntüsü</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az-Latn-AZ" b="1" dirty="0" smtClean="0"/>
              <a:t>Çəkişmə prinsipi</a:t>
            </a:r>
            <a:endParaRPr lang="en-GB" b="1" dirty="0" smtClean="0"/>
          </a:p>
        </p:txBody>
      </p:sp>
      <p:sp>
        <p:nvSpPr>
          <p:cNvPr id="19459" name="Rectangle 3"/>
          <p:cNvSpPr>
            <a:spLocks noGrp="1" noChangeArrowheads="1"/>
          </p:cNvSpPr>
          <p:nvPr>
            <p:ph type="body" idx="1"/>
          </p:nvPr>
        </p:nvSpPr>
        <p:spPr/>
        <p:txBody>
          <a:bodyPr/>
          <a:lstStyle/>
          <a:p>
            <a:pPr eaLnBrk="1" hangingPunct="1"/>
            <a:r>
              <a:rPr lang="az-Latn-AZ" dirty="0" smtClean="0"/>
              <a:t>İşlə əlaqədar bütün əhəmiyyətli məlumata çıxış olması</a:t>
            </a:r>
          </a:p>
          <a:p>
            <a:pPr eaLnBrk="1" hangingPunct="1">
              <a:buNone/>
            </a:pPr>
            <a:r>
              <a:rPr lang="az-Latn-AZ" dirty="0" smtClean="0"/>
              <a:t>		►►Sübutlara çıxışın qeyri-mütləqliyi (ictimai maraqlar</a:t>
            </a:r>
            <a:r>
              <a:rPr lang="fr-FR" dirty="0" smtClean="0"/>
              <a:t> </a:t>
            </a:r>
            <a:r>
              <a:rPr lang="az-Latn-AZ" dirty="0" smtClean="0"/>
              <a:t>və üçüncü </a:t>
            </a:r>
            <a:r>
              <a:rPr lang="az-Latn-AZ" smtClean="0"/>
              <a:t>şəxsin maraqları)</a:t>
            </a:r>
            <a:endParaRPr lang="az-Latn-AZ" dirty="0" smtClean="0"/>
          </a:p>
          <a:p>
            <a:pPr eaLnBrk="1" hangingPunct="1"/>
            <a:r>
              <a:rPr lang="az-Latn-AZ" dirty="0" smtClean="0"/>
              <a:t>Bütün sübutlar məhkəmə zalında əldə olunmalıdır </a:t>
            </a:r>
          </a:p>
          <a:p>
            <a:pPr eaLnBrk="1" hangingPunct="1"/>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900113" y="2276475"/>
            <a:ext cx="7786687" cy="3849688"/>
          </a:xfrm>
        </p:spPr>
        <p:txBody>
          <a:bodyPr/>
          <a:lstStyle/>
          <a:p>
            <a:pPr eaLnBrk="1" hangingPunct="1"/>
            <a:r>
              <a:rPr lang="az-Latn-AZ" sz="4000" dirty="0" smtClean="0"/>
              <a:t>Maddənin quruluş</a:t>
            </a:r>
            <a:r>
              <a:rPr lang="fr-FR" sz="4000" dirty="0" smtClean="0"/>
              <a:t>u</a:t>
            </a:r>
            <a:endParaRPr lang="az-Latn-AZ" sz="4000" dirty="0" smtClean="0"/>
          </a:p>
          <a:p>
            <a:pPr eaLnBrk="1" hangingPunct="1">
              <a:buNone/>
            </a:pPr>
            <a:r>
              <a:rPr lang="fr-FR" sz="4000" dirty="0" smtClean="0"/>
              <a:t> 	- </a:t>
            </a:r>
            <a:r>
              <a:rPr lang="az-Latn-AZ" sz="4000" dirty="0" smtClean="0"/>
              <a:t>Maddə 6 §1, əhatə dairəsi (mülki və cinayət prosesi)</a:t>
            </a:r>
          </a:p>
          <a:p>
            <a:pPr eaLnBrk="1" hangingPunct="1">
              <a:buNone/>
            </a:pPr>
            <a:r>
              <a:rPr lang="fr-FR" sz="4000" dirty="0" smtClean="0"/>
              <a:t>	- </a:t>
            </a:r>
            <a:r>
              <a:rPr lang="az-Latn-AZ" sz="4000" dirty="0" smtClean="0"/>
              <a:t>Maddə 6 §§ 2 və 3</a:t>
            </a:r>
          </a:p>
          <a:p>
            <a:pPr eaLnBrk="1" hangingPunct="1">
              <a:buNone/>
            </a:pPr>
            <a:r>
              <a:rPr lang="fr-FR" sz="2800" dirty="0" smtClean="0"/>
              <a:t/>
            </a:r>
            <a:br>
              <a:rPr lang="fr-FR" sz="2800" dirty="0" smtClean="0"/>
            </a:br>
            <a:r>
              <a:rPr lang="fr-FR" sz="2800" dirty="0" smtClean="0"/>
              <a:t/>
            </a:r>
            <a:br>
              <a:rPr lang="fr-FR" sz="2800" dirty="0" smtClean="0"/>
            </a:br>
            <a:endParaRPr lang="en-GB" sz="2800" dirty="0" smtClean="0"/>
          </a:p>
        </p:txBody>
      </p:sp>
      <p:sp>
        <p:nvSpPr>
          <p:cNvPr id="6" name="Title 5"/>
          <p:cNvSpPr>
            <a:spLocks noGrp="1"/>
          </p:cNvSpPr>
          <p:nvPr>
            <p:ph type="title"/>
          </p:nvPr>
        </p:nvSpPr>
        <p:spPr/>
        <p:txBody>
          <a:bodyPr/>
          <a:lstStyle/>
          <a:p>
            <a:r>
              <a:rPr lang="az-Latn-AZ" dirty="0" smtClean="0">
                <a:solidFill>
                  <a:schemeClr val="tx2"/>
                </a:solidFill>
                <a:latin typeface="+mj-lt"/>
                <a:ea typeface="+mj-ea"/>
                <a:cs typeface="+mj-cs"/>
              </a:rPr>
              <a:t>AİHK-nın 6-cı maddəsi</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az-Latn-AZ" b="1" dirty="0" smtClean="0"/>
              <a:t>Tərəflərin bərabərliyi</a:t>
            </a:r>
            <a:endParaRPr lang="en-GB" b="1" dirty="0" smtClean="0"/>
          </a:p>
        </p:txBody>
      </p:sp>
      <p:sp>
        <p:nvSpPr>
          <p:cNvPr id="20483" name="Rectangle 3"/>
          <p:cNvSpPr>
            <a:spLocks noGrp="1" noChangeArrowheads="1"/>
          </p:cNvSpPr>
          <p:nvPr>
            <p:ph type="body" idx="1"/>
          </p:nvPr>
        </p:nvSpPr>
        <p:spPr>
          <a:xfrm>
            <a:off x="457200" y="1783357"/>
            <a:ext cx="8229600" cy="4525963"/>
          </a:xfrm>
        </p:spPr>
        <p:txBody>
          <a:bodyPr/>
          <a:lstStyle/>
          <a:p>
            <a:pPr lvl="2" eaLnBrk="1" hangingPunct="1"/>
            <a:r>
              <a:rPr lang="az-Latn-AZ" sz="3200" dirty="0" smtClean="0"/>
              <a:t>Sübutlar təqdim etmək</a:t>
            </a:r>
          </a:p>
          <a:p>
            <a:pPr lvl="2" eaLnBrk="1" hangingPunct="1"/>
            <a:r>
              <a:rPr lang="az-Latn-AZ" sz="3200" dirty="0" smtClean="0"/>
              <a:t>Əks sübutlara cavab vermək</a:t>
            </a:r>
          </a:p>
          <a:p>
            <a:pPr lvl="2" eaLnBrk="1" hangingPunct="1"/>
            <a:r>
              <a:rPr lang="az-Latn-AZ" sz="3200" dirty="0" smtClean="0"/>
              <a:t>SƏRFƏLİ OLMAYAN ŞƏRAİTƏ SALINMAMA</a:t>
            </a:r>
          </a:p>
          <a:p>
            <a:pPr lvl="2" eaLnBrk="1" hangingPunct="1">
              <a:buNone/>
            </a:pPr>
            <a:r>
              <a:rPr lang="az-Latn-AZ" sz="3200" dirty="0" smtClean="0"/>
              <a:t>(məs. </a:t>
            </a:r>
            <a:r>
              <a:rPr lang="az-Latn-AZ" sz="2800" b="1" i="1" dirty="0" smtClean="0"/>
              <a:t>Makhfi Fransaya qarşı</a:t>
            </a:r>
            <a:r>
              <a:rPr lang="az-Latn-AZ" sz="3200" dirty="0" smtClean="0"/>
              <a:t> : vəkil çıxışını etmək üçün 15 saat gözləmiş və səhərə yaxın ona söz verilmişdi )</a:t>
            </a:r>
            <a:endParaRPr lang="en-GB"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az-Latn-AZ" sz="4000" b="1" dirty="0" smtClean="0"/>
              <a:t>Prosesin açıqlığı</a:t>
            </a:r>
            <a:endParaRPr lang="en-GB" sz="4000" b="1" dirty="0" smtClean="0"/>
          </a:p>
        </p:txBody>
      </p:sp>
      <p:sp>
        <p:nvSpPr>
          <p:cNvPr id="22531" name="Rectangle 3"/>
          <p:cNvSpPr>
            <a:spLocks noGrp="1" noChangeArrowheads="1"/>
          </p:cNvSpPr>
          <p:nvPr>
            <p:ph type="body" idx="1"/>
          </p:nvPr>
        </p:nvSpPr>
        <p:spPr/>
        <p:txBody>
          <a:bodyPr/>
          <a:lstStyle/>
          <a:p>
            <a:pPr eaLnBrk="1" hangingPunct="1"/>
            <a:endParaRPr lang="az-Latn-AZ" dirty="0" smtClean="0"/>
          </a:p>
          <a:p>
            <a:pPr eaLnBrk="1" hangingPunct="1"/>
            <a:r>
              <a:rPr lang="az-Latn-AZ" dirty="0" smtClean="0"/>
              <a:t>Tərəfin məhkəmə iclaslarında şəxsən iştirakı, ►► effektiv iştirak </a:t>
            </a:r>
          </a:p>
          <a:p>
            <a:pPr eaLnBrk="1" hangingPunct="1"/>
            <a:r>
              <a:rPr lang="az-Latn-AZ" dirty="0" smtClean="0"/>
              <a:t>Prosesin digər şəxslər üçün açıqlığı (</a:t>
            </a:r>
            <a:r>
              <a:rPr lang="az-Latn-AZ" i="1" dirty="0" smtClean="0"/>
              <a:t>Hummətov</a:t>
            </a:r>
            <a:r>
              <a:rPr lang="az-Latn-AZ" dirty="0" smtClean="0"/>
              <a:t>)</a:t>
            </a:r>
          </a:p>
          <a:p>
            <a:pPr eaLnBrk="1" hangingPunct="1"/>
            <a:r>
              <a:rPr lang="az-Latn-AZ" dirty="0" smtClean="0"/>
              <a:t>Məhkəmə qərarının elan edilməsi</a:t>
            </a:r>
          </a:p>
          <a:p>
            <a:pPr eaLnBrk="1" hangingPunct="1"/>
            <a:endParaRPr lang="az-Latn-AZ"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az-Latn-AZ" b="1" dirty="0" smtClean="0"/>
              <a:t>Şəxsən iştirak</a:t>
            </a:r>
            <a:endParaRPr lang="en-GB" b="1" dirty="0" smtClean="0"/>
          </a:p>
        </p:txBody>
      </p:sp>
      <p:sp>
        <p:nvSpPr>
          <p:cNvPr id="23555" name="Rectangle 3"/>
          <p:cNvSpPr>
            <a:spLocks noGrp="1" noChangeArrowheads="1"/>
          </p:cNvSpPr>
          <p:nvPr>
            <p:ph type="body" idx="1"/>
          </p:nvPr>
        </p:nvSpPr>
        <p:spPr/>
        <p:txBody>
          <a:bodyPr/>
          <a:lstStyle/>
          <a:p>
            <a:pPr eaLnBrk="1" hangingPunct="1">
              <a:buFontTx/>
              <a:buChar char="-"/>
            </a:pPr>
            <a:r>
              <a:rPr lang="az-Latn-AZ" dirty="0" smtClean="0"/>
              <a:t>Mülki işlər (</a:t>
            </a:r>
            <a:r>
              <a:rPr lang="az-Latn-AZ" i="1" dirty="0" smtClean="0"/>
              <a:t>Natiq Mirzəyev</a:t>
            </a:r>
            <a:r>
              <a:rPr lang="az-Latn-AZ" dirty="0" smtClean="0"/>
              <a:t>)</a:t>
            </a:r>
          </a:p>
          <a:p>
            <a:pPr eaLnBrk="1" hangingPunct="1">
              <a:buFontTx/>
              <a:buChar char="-"/>
            </a:pPr>
            <a:r>
              <a:rPr lang="az-Latn-AZ" dirty="0" smtClean="0"/>
              <a:t>Cinayət işləri </a:t>
            </a:r>
          </a:p>
          <a:p>
            <a:pPr lvl="1" eaLnBrk="1" hangingPunct="1">
              <a:buFontTx/>
              <a:buChar char="-"/>
            </a:pPr>
            <a:r>
              <a:rPr lang="az-Latn-AZ" dirty="0" smtClean="0"/>
              <a:t>məhkəmə araşdırması</a:t>
            </a:r>
          </a:p>
          <a:p>
            <a:pPr lvl="1" eaLnBrk="1" hangingPunct="1">
              <a:buFontTx/>
              <a:buChar char="-"/>
            </a:pPr>
            <a:r>
              <a:rPr lang="az-Latn-AZ" dirty="0" smtClean="0"/>
              <a:t>kassasiya məhkəməsi instansiyası</a:t>
            </a:r>
            <a:endParaRPr lang="en-GB"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az-Latn-AZ" b="1" dirty="0" smtClean="0"/>
              <a:t>Effektiv iştirak</a:t>
            </a:r>
            <a:endParaRPr lang="en-GB" b="1" dirty="0" smtClean="0"/>
          </a:p>
        </p:txBody>
      </p:sp>
      <p:sp>
        <p:nvSpPr>
          <p:cNvPr id="24579" name="Rectangle 3"/>
          <p:cNvSpPr>
            <a:spLocks noGrp="1" noChangeArrowheads="1"/>
          </p:cNvSpPr>
          <p:nvPr>
            <p:ph type="body" idx="1"/>
          </p:nvPr>
        </p:nvSpPr>
        <p:spPr/>
        <p:txBody>
          <a:bodyPr/>
          <a:lstStyle/>
          <a:p>
            <a:pPr eaLnBrk="1" hangingPunct="1"/>
            <a:endParaRPr lang="az-Latn-AZ" dirty="0" smtClean="0"/>
          </a:p>
          <a:p>
            <a:pPr eaLnBrk="1" hangingPunct="1"/>
            <a:r>
              <a:rPr lang="az-Latn-AZ" dirty="0" smtClean="0"/>
              <a:t>Azyaşlıların məhkəmə prosesləri</a:t>
            </a:r>
          </a:p>
          <a:p>
            <a:pPr eaLnBrk="1" hangingPunct="1"/>
            <a:r>
              <a:rPr lang="az-Latn-AZ" b="1" dirty="0" smtClean="0"/>
              <a:t>De facto iştirak (Standford v. UK, kar ərizəçi, pozuntu YOXDUR - vəkil)</a:t>
            </a:r>
            <a:endParaRPr lang="en-GB"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az-Latn-AZ" sz="4000" b="1" dirty="0" smtClean="0"/>
              <a:t>İctimaiyyətin işiraki</a:t>
            </a:r>
            <a:endParaRPr lang="en-GB" sz="4000" b="1" dirty="0" smtClean="0"/>
          </a:p>
        </p:txBody>
      </p:sp>
      <p:sp>
        <p:nvSpPr>
          <p:cNvPr id="25603" name="Rectangle 3"/>
          <p:cNvSpPr>
            <a:spLocks noGrp="1" noChangeArrowheads="1"/>
          </p:cNvSpPr>
          <p:nvPr>
            <p:ph type="body" idx="1"/>
          </p:nvPr>
        </p:nvSpPr>
        <p:spPr/>
        <p:txBody>
          <a:bodyPr/>
          <a:lstStyle/>
          <a:p>
            <a:pPr eaLnBrk="1" hangingPunct="1"/>
            <a:r>
              <a:rPr lang="az-Latn-AZ" dirty="0" smtClean="0"/>
              <a:t>İctimaiyyətin ədalət mühakiməsinə inamı</a:t>
            </a:r>
          </a:p>
          <a:p>
            <a:pPr eaLnBrk="1" hangingPunct="1"/>
            <a:r>
              <a:rPr lang="az-Latn-AZ" dirty="0" smtClean="0"/>
              <a:t>Qeyri-mütləq hüquq</a:t>
            </a:r>
          </a:p>
          <a:p>
            <a:pPr eaLnBrk="1" hangingPunct="1"/>
            <a:r>
              <a:rPr lang="az-Latn-AZ" i="1" dirty="0" smtClean="0"/>
              <a:t>Lakin </a:t>
            </a:r>
            <a:r>
              <a:rPr lang="az-Latn-AZ" dirty="0" smtClean="0"/>
              <a:t>iştirak prezumpsiyası </a:t>
            </a:r>
            <a:endParaRPr lang="az-Latn-AZ" i="1" dirty="0" smtClean="0"/>
          </a:p>
          <a:p>
            <a:pPr eaLnBrk="1" hangingPunct="1"/>
            <a:r>
              <a:rPr lang="az-Latn-AZ" dirty="0" smtClean="0"/>
              <a:t>Həbsxanada keçirilən proseslər</a:t>
            </a:r>
          </a:p>
          <a:p>
            <a:pPr lvl="1" eaLnBrk="1" hangingPunct="1"/>
            <a:r>
              <a:rPr lang="az-Latn-AZ" dirty="0" smtClean="0"/>
              <a:t>Inzibati proses</a:t>
            </a:r>
          </a:p>
          <a:p>
            <a:pPr lvl="1" eaLnBrk="1" hangingPunct="1"/>
            <a:r>
              <a:rPr lang="az-Latn-AZ" dirty="0" smtClean="0"/>
              <a:t>Cinayət prosesi (ictimaiyyətin prosesin tarixi və açıqlığı barədə məlumatlandırılması və iştirakının təmin edilməsi </a:t>
            </a:r>
            <a:r>
              <a:rPr lang="fr-FR" b="1" i="1" dirty="0" err="1" smtClean="0"/>
              <a:t>Riepan</a:t>
            </a:r>
            <a:r>
              <a:rPr lang="fr-FR" b="1" i="1" dirty="0" smtClean="0"/>
              <a:t> v </a:t>
            </a:r>
            <a:r>
              <a:rPr lang="fr-FR" b="1" i="1" dirty="0" err="1" smtClean="0"/>
              <a:t>Austria</a:t>
            </a:r>
            <a:r>
              <a:rPr lang="fr-FR" b="1" dirty="0" smtClean="0"/>
              <a:t> (2000), </a:t>
            </a:r>
            <a:r>
              <a:rPr lang="fr-FR" b="1" i="1" dirty="0" smtClean="0"/>
              <a:t>H</a:t>
            </a:r>
            <a:r>
              <a:rPr lang="az-Latn-AZ" b="1" i="1" dirty="0" smtClean="0"/>
              <a:t>ümmətov</a:t>
            </a:r>
            <a:r>
              <a:rPr lang="az-Latn-AZ"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az-Latn-AZ" b="1" i="1" dirty="0" smtClean="0"/>
              <a:t>Qərarın elan edilməsi</a:t>
            </a:r>
            <a:endParaRPr lang="en-GB" b="1" dirty="0" smtClean="0"/>
          </a:p>
        </p:txBody>
      </p:sp>
      <p:sp>
        <p:nvSpPr>
          <p:cNvPr id="26627" name="Rectangle 3"/>
          <p:cNvSpPr>
            <a:spLocks noGrp="1" noChangeArrowheads="1"/>
          </p:cNvSpPr>
          <p:nvPr>
            <p:ph type="body" idx="1"/>
          </p:nvPr>
        </p:nvSpPr>
        <p:spPr/>
        <p:txBody>
          <a:bodyPr/>
          <a:lstStyle/>
          <a:p>
            <a:pPr eaLnBrk="1" hangingPunct="1"/>
            <a:endParaRPr lang="az-Latn-AZ" dirty="0" smtClean="0"/>
          </a:p>
          <a:p>
            <a:pPr eaLnBrk="1" hangingPunct="1"/>
            <a:r>
              <a:rPr lang="az-Latn-AZ" dirty="0" smtClean="0"/>
              <a:t>Qərarın bütünlüklə məhkəmə zalında oxunması vacib deyil (</a:t>
            </a:r>
            <a:r>
              <a:rPr lang="en-US" sz="2800" b="1" dirty="0" err="1" smtClean="0"/>
              <a:t>Pretto</a:t>
            </a:r>
            <a:r>
              <a:rPr lang="en-US" sz="2800" b="1" dirty="0" smtClean="0"/>
              <a:t> and Others v Italy (1983)</a:t>
            </a:r>
            <a:endParaRPr lang="az-Latn-AZ" sz="2800" b="1" dirty="0" smtClean="0"/>
          </a:p>
          <a:p>
            <a:pPr eaLnBrk="1" hangingPunct="1"/>
            <a:r>
              <a:rPr lang="az-Latn-AZ" dirty="0" smtClean="0"/>
              <a:t>Qərar əldə edilə bilən olmalıdır</a:t>
            </a:r>
          </a:p>
          <a:p>
            <a:pPr eaLnBrk="1" hangingPunct="1"/>
            <a:r>
              <a:rPr lang="az-Latn-AZ" dirty="0" smtClean="0"/>
              <a:t>Özəl həyat və uşağın maraqları </a:t>
            </a:r>
            <a:endParaRPr lang="en-GB"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t>Cinayət prosesinin spesifikası</a:t>
            </a:r>
            <a:endParaRPr lang="fr-FR" b="1" dirty="0"/>
          </a:p>
        </p:txBody>
      </p:sp>
      <p:sp>
        <p:nvSpPr>
          <p:cNvPr id="3" name="Content Placeholder 2"/>
          <p:cNvSpPr>
            <a:spLocks noGrp="1"/>
          </p:cNvSpPr>
          <p:nvPr>
            <p:ph idx="1"/>
          </p:nvPr>
        </p:nvSpPr>
        <p:spPr/>
        <p:txBody>
          <a:bodyPr/>
          <a:lstStyle/>
          <a:p>
            <a:r>
              <a:rPr lang="az-Latn-AZ" dirty="0" smtClean="0"/>
              <a:t>Məhkəməyə qədərki  mərhələ</a:t>
            </a:r>
          </a:p>
          <a:p>
            <a:pPr lvl="1"/>
            <a:r>
              <a:rPr lang="az-Latn-AZ" dirty="0" smtClean="0"/>
              <a:t>Ittihamdan əvvəlki mərhələ (provokator agentin iştirakı-təşəbbüs və planlaşdırma polis tərəfindən olarsa </a:t>
            </a:r>
            <a:r>
              <a:rPr lang="az-Latn-AZ" u="sng" dirty="0" smtClean="0"/>
              <a:t>POZUNTU</a:t>
            </a:r>
            <a:r>
              <a:rPr lang="az-Latn-AZ" dirty="0" smtClean="0"/>
              <a:t>)</a:t>
            </a:r>
            <a:endParaRPr lang="fr-FR" dirty="0" smtClean="0"/>
          </a:p>
          <a:p>
            <a:pPr lvl="1" algn="ctr">
              <a:buNone/>
            </a:pPr>
            <a:r>
              <a:rPr lang="fr-FR" b="1" i="1" dirty="0" smtClean="0"/>
              <a:t>B</a:t>
            </a:r>
            <a:r>
              <a:rPr lang="az-Latn-AZ" b="1" i="1" dirty="0" smtClean="0"/>
              <a:t>ax: </a:t>
            </a:r>
            <a:r>
              <a:rPr lang="fr-FR" b="1" i="1" dirty="0" smtClean="0"/>
              <a:t>SALDUZ v. </a:t>
            </a:r>
            <a:r>
              <a:rPr lang="fr-FR" b="1" i="1" dirty="0" err="1" smtClean="0"/>
              <a:t>Turkey</a:t>
            </a:r>
            <a:endParaRPr lang="az-Latn-AZ" b="1" i="1" dirty="0" smtClean="0"/>
          </a:p>
          <a:p>
            <a:pPr lvl="1"/>
            <a:r>
              <a:rPr lang="az-Latn-AZ" dirty="0" smtClean="0"/>
              <a:t>Sübutların əldə olunması</a:t>
            </a:r>
          </a:p>
          <a:p>
            <a:pPr lvl="2"/>
            <a:r>
              <a:rPr lang="az-Latn-AZ" dirty="0" smtClean="0"/>
              <a:t>Yerli məhkəmənin səlahiyyətindədir</a:t>
            </a:r>
          </a:p>
          <a:p>
            <a:pPr lvl="2"/>
            <a:r>
              <a:rPr lang="az-Latn-AZ" dirty="0" smtClean="0"/>
              <a:t>Yerli hüququn pozuntusu</a:t>
            </a:r>
          </a:p>
          <a:p>
            <a:pPr lvl="2"/>
            <a:r>
              <a:rPr lang="az-Latn-AZ" dirty="0" smtClean="0"/>
              <a:t>3-cü maddənin pozuntusu ilə əldə edilmış sübut</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Əsaslandırılmış qərar</a:t>
            </a:r>
            <a:endParaRPr lang="fr-FR" dirty="0"/>
          </a:p>
        </p:txBody>
      </p:sp>
      <p:sp>
        <p:nvSpPr>
          <p:cNvPr id="3" name="Content Placeholder 2"/>
          <p:cNvSpPr>
            <a:spLocks noGrp="1"/>
          </p:cNvSpPr>
          <p:nvPr>
            <p:ph idx="1"/>
          </p:nvPr>
        </p:nvSpPr>
        <p:spPr/>
        <p:txBody>
          <a:bodyPr/>
          <a:lstStyle/>
          <a:p>
            <a:endParaRPr lang="az-Latn-AZ" dirty="0" smtClean="0"/>
          </a:p>
          <a:p>
            <a:pPr>
              <a:buNone/>
            </a:pPr>
            <a:endParaRPr lang="az-Latn-AZ" dirty="0" smtClean="0"/>
          </a:p>
          <a:p>
            <a:pPr>
              <a:buNone/>
            </a:pPr>
            <a:r>
              <a:rPr lang="az-Latn-AZ" sz="4000" dirty="0" smtClean="0"/>
              <a:t>Məhkəmə tərəflərin qaldırdığı əsas məsələlərə cavab verməlidir </a:t>
            </a:r>
          </a:p>
          <a:p>
            <a:endParaRPr lang="az-Latn-AZ"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İşə ağlabatan müddətlərdə baxılması</a:t>
            </a:r>
            <a:endParaRPr lang="fr-FR" dirty="0"/>
          </a:p>
        </p:txBody>
      </p:sp>
      <p:sp>
        <p:nvSpPr>
          <p:cNvPr id="3" name="Content Placeholder 2"/>
          <p:cNvSpPr>
            <a:spLocks noGrp="1"/>
          </p:cNvSpPr>
          <p:nvPr>
            <p:ph idx="1"/>
          </p:nvPr>
        </p:nvSpPr>
        <p:spPr/>
        <p:txBody>
          <a:bodyPr/>
          <a:lstStyle/>
          <a:p>
            <a:endParaRPr lang="az-Latn-AZ" dirty="0" smtClean="0"/>
          </a:p>
          <a:p>
            <a:r>
              <a:rPr lang="az-Latn-AZ" dirty="0" smtClean="0"/>
              <a:t>İşin mürəkkəbliyi</a:t>
            </a:r>
          </a:p>
          <a:p>
            <a:r>
              <a:rPr lang="az-Latn-AZ" dirty="0" smtClean="0"/>
              <a:t>Ərizəçinin davranışı</a:t>
            </a:r>
          </a:p>
          <a:p>
            <a:r>
              <a:rPr lang="az-Latn-AZ" dirty="0" smtClean="0"/>
              <a:t>Dövlət orqanarının davranışı</a:t>
            </a:r>
            <a:endParaRPr lang="fr-FR" dirty="0" smtClean="0"/>
          </a:p>
          <a:p>
            <a:r>
              <a:rPr lang="fr-FR" dirty="0" err="1" smtClean="0"/>
              <a:t>Xü</a:t>
            </a:r>
            <a:r>
              <a:rPr lang="az-Latn-AZ" dirty="0" smtClean="0"/>
              <a:t>susi diqqət tələb edən işlər (bəzi cinayət işləri, uşaqların himayəsi, xəstə proses iştirakçıları)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a:t>
            </a:r>
            <a:r>
              <a:rPr lang="az-Latn-AZ" dirty="0" smtClean="0"/>
              <a:t>əqsirsizlik prezumpsiyası</a:t>
            </a:r>
            <a:endParaRPr lang="fr-FR" dirty="0"/>
          </a:p>
        </p:txBody>
      </p:sp>
      <p:sp>
        <p:nvSpPr>
          <p:cNvPr id="3" name="Content Placeholder 2"/>
          <p:cNvSpPr>
            <a:spLocks noGrp="1"/>
          </p:cNvSpPr>
          <p:nvPr>
            <p:ph idx="1"/>
          </p:nvPr>
        </p:nvSpPr>
        <p:spPr/>
        <p:txBody>
          <a:bodyPr/>
          <a:lstStyle/>
          <a:p>
            <a:pPr>
              <a:buNone/>
            </a:pPr>
            <a:r>
              <a:rPr lang="az-Latn-AZ" dirty="0" smtClean="0"/>
              <a:t>	Maddə 6.2</a:t>
            </a:r>
          </a:p>
          <a:p>
            <a:r>
              <a:rPr lang="az-Latn-AZ" dirty="0" smtClean="0"/>
              <a:t>Əhatə dairəsinə düşən ictimailəşmiş məlumatlar:</a:t>
            </a:r>
          </a:p>
          <a:p>
            <a:pPr lvl="1"/>
            <a:r>
              <a:rPr lang="az-Latn-AZ" dirty="0" smtClean="0"/>
              <a:t>Hakimlər, prokurorlar və müstəntiqlər</a:t>
            </a:r>
          </a:p>
          <a:p>
            <a:pPr lvl="1"/>
            <a:r>
              <a:rPr lang="az-Latn-AZ" dirty="0" smtClean="0"/>
              <a:t>Dövlət rəsmiləri</a:t>
            </a:r>
          </a:p>
          <a:p>
            <a:pPr lvl="1"/>
            <a:endParaRPr lang="az-Latn-AZ" dirty="0" smtClean="0"/>
          </a:p>
          <a:p>
            <a:pPr lvl="1" algn="ctr">
              <a:buNone/>
            </a:pPr>
            <a:r>
              <a:rPr lang="fr-FR" sz="3200" b="1" i="1" dirty="0" err="1" smtClean="0"/>
              <a:t>Bax</a:t>
            </a:r>
            <a:r>
              <a:rPr lang="fr-FR" sz="3200" b="1" i="1" dirty="0" smtClean="0"/>
              <a:t>: </a:t>
            </a:r>
            <a:r>
              <a:rPr lang="fr-FR" sz="3200" b="1" i="1" dirty="0" err="1" smtClean="0"/>
              <a:t>Gutsanovi</a:t>
            </a:r>
            <a:r>
              <a:rPr lang="fr-FR" sz="3200" b="1" i="1" dirty="0" smtClean="0"/>
              <a:t> v. </a:t>
            </a:r>
            <a:r>
              <a:rPr lang="fr-FR" sz="3200" b="1" i="1" dirty="0" err="1" smtClean="0"/>
              <a:t>Bulgaria</a:t>
            </a:r>
            <a:endParaRPr lang="az-Latn-AZ" sz="3200" b="1" i="1" dirty="0" smtClean="0"/>
          </a:p>
          <a:p>
            <a:pPr lvl="1"/>
            <a:endParaRPr lang="az-Latn-AZ" dirty="0" smtClean="0"/>
          </a:p>
          <a:p>
            <a:pPr lvl="1"/>
            <a:endParaRPr lang="az-Latn-AZ" dirty="0" smtClean="0"/>
          </a:p>
          <a:p>
            <a:pPr lvl="1"/>
            <a:endParaRPr lang="az-Latn-AZ"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z-Latn-AZ" dirty="0" smtClean="0"/>
              <a:t>AİHM </a:t>
            </a:r>
            <a:r>
              <a:rPr lang="az-Latn-AZ" dirty="0" smtClean="0">
                <a:solidFill>
                  <a:schemeClr val="tx2"/>
                </a:solidFill>
                <a:latin typeface="+mn-lt"/>
                <a:ea typeface="+mn-ea"/>
                <a:cs typeface="+mn-cs"/>
              </a:rPr>
              <a:t>4-cü instansiya məhkəməsi deyildir</a:t>
            </a:r>
          </a:p>
          <a:p>
            <a:r>
              <a:rPr lang="az-Latn-AZ" dirty="0" smtClean="0">
                <a:solidFill>
                  <a:schemeClr val="tx2"/>
                </a:solidFill>
              </a:rPr>
              <a:t>Aşağıdakıları edə bilməz:</a:t>
            </a:r>
          </a:p>
          <a:p>
            <a:pPr lvl="1"/>
            <a:r>
              <a:rPr lang="az-Latn-AZ" dirty="0" smtClean="0">
                <a:solidFill>
                  <a:schemeClr val="tx2"/>
                </a:solidFill>
                <a:latin typeface="+mn-lt"/>
                <a:ea typeface="+mn-ea"/>
                <a:cs typeface="+mn-cs"/>
              </a:rPr>
              <a:t>Yerli qanunları interpretasiya etmək;</a:t>
            </a:r>
          </a:p>
          <a:p>
            <a:pPr lvl="1"/>
            <a:r>
              <a:rPr lang="az-Latn-AZ" dirty="0" smtClean="0">
                <a:solidFill>
                  <a:schemeClr val="tx2"/>
                </a:solidFill>
                <a:ea typeface="+mn-ea"/>
                <a:cs typeface="+mn-cs"/>
              </a:rPr>
              <a:t>İşin hallarını araşdırmaq;</a:t>
            </a:r>
          </a:p>
          <a:p>
            <a:pPr lvl="1"/>
            <a:r>
              <a:rPr lang="az-Latn-AZ" dirty="0" smtClean="0">
                <a:solidFill>
                  <a:schemeClr val="tx2"/>
                </a:solidFill>
                <a:latin typeface="+mn-lt"/>
                <a:ea typeface="+mn-ea"/>
                <a:cs typeface="+mn-cs"/>
              </a:rPr>
              <a:t>Yerli məhkəmə qərarlarını ləğv etmək;</a:t>
            </a:r>
          </a:p>
          <a:p>
            <a:pPr lvl="1"/>
            <a:r>
              <a:rPr lang="az-Latn-AZ" dirty="0" smtClean="0">
                <a:solidFill>
                  <a:schemeClr val="tx2"/>
                </a:solidFill>
                <a:ea typeface="+mn-ea"/>
                <a:cs typeface="+mn-cs"/>
              </a:rPr>
              <a:t>Məhkəmə prosesini yenidən açmaq.</a:t>
            </a:r>
          </a:p>
          <a:p>
            <a:endParaRPr lang="fr-FR" dirty="0"/>
          </a:p>
        </p:txBody>
      </p:sp>
      <p:sp>
        <p:nvSpPr>
          <p:cNvPr id="4" name="Rectangle 2"/>
          <p:cNvSpPr>
            <a:spLocks noGrp="1" noChangeArrowheads="1"/>
          </p:cNvSpPr>
          <p:nvPr>
            <p:ph type="title"/>
          </p:nvPr>
        </p:nvSpPr>
        <p:spPr/>
        <p:txBody>
          <a:bodyPr/>
          <a:lstStyle/>
          <a:p>
            <a:pPr lvl="0" eaLnBrk="1" hangingPunct="1"/>
            <a:r>
              <a:rPr lang="az-Latn-AZ" sz="2000" b="1" dirty="0" smtClean="0"/>
              <a:t/>
            </a:r>
            <a:br>
              <a:rPr lang="az-Latn-AZ" sz="2000" b="1" dirty="0" smtClean="0"/>
            </a:br>
            <a:r>
              <a:rPr lang="az-Latn-AZ" sz="4000" dirty="0" smtClean="0">
                <a:solidFill>
                  <a:schemeClr val="tx2"/>
                </a:solidFill>
                <a:latin typeface="+mj-lt"/>
                <a:ea typeface="+mj-ea"/>
                <a:cs typeface="+mj-cs"/>
              </a:rPr>
              <a:t>  4-cü instansiya doktrinası</a:t>
            </a:r>
            <a:r>
              <a:rPr lang="fr-FR" sz="4000" dirty="0" smtClean="0">
                <a:solidFill>
                  <a:schemeClr val="tx2"/>
                </a:solidFill>
                <a:latin typeface="+mj-lt"/>
                <a:ea typeface="+mj-ea"/>
                <a:cs typeface="+mj-cs"/>
              </a:rPr>
              <a:t/>
            </a:r>
            <a:br>
              <a:rPr lang="fr-FR" sz="4000" dirty="0" smtClean="0">
                <a:solidFill>
                  <a:schemeClr val="tx2"/>
                </a:solidFill>
                <a:latin typeface="+mj-lt"/>
                <a:ea typeface="+mj-ea"/>
                <a:cs typeface="+mj-cs"/>
              </a:rPr>
            </a:br>
            <a:r>
              <a:rPr lang="en-GB" sz="40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z-Latn-AZ" b="1" u="sng" dirty="0" smtClean="0"/>
              <a:t>Əsas müdafiə hüquqları</a:t>
            </a:r>
            <a:endParaRPr lang="fr-FR" b="1" u="sng" dirty="0"/>
          </a:p>
        </p:txBody>
      </p:sp>
      <p:sp>
        <p:nvSpPr>
          <p:cNvPr id="3" name="Subtitle 2"/>
          <p:cNvSpPr>
            <a:spLocks noGrp="1"/>
          </p:cNvSpPr>
          <p:nvPr>
            <p:ph type="subTitle" idx="1"/>
          </p:nvPr>
        </p:nvSpPr>
        <p:spPr/>
        <p:txBody>
          <a:bodyPr/>
          <a:lstStyle/>
          <a:p>
            <a:endParaRPr lang="fr-F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İttiham barədə məlumatlandırılmaq hüququ</a:t>
            </a:r>
            <a:endParaRPr lang="fr-FR" dirty="0"/>
          </a:p>
        </p:txBody>
      </p:sp>
      <p:sp>
        <p:nvSpPr>
          <p:cNvPr id="3" name="Content Placeholder 2"/>
          <p:cNvSpPr>
            <a:spLocks noGrp="1"/>
          </p:cNvSpPr>
          <p:nvPr>
            <p:ph idx="1"/>
          </p:nvPr>
        </p:nvSpPr>
        <p:spPr/>
        <p:txBody>
          <a:bodyPr/>
          <a:lstStyle/>
          <a:p>
            <a:pPr>
              <a:buNone/>
            </a:pPr>
            <a:r>
              <a:rPr lang="az-Latn-AZ" b="1" dirty="0" smtClean="0"/>
              <a:t>MADDƏ 6.3 (a)</a:t>
            </a:r>
            <a:endParaRPr lang="fr-FR" b="1" dirty="0" smtClean="0"/>
          </a:p>
          <a:p>
            <a:pPr>
              <a:buNone/>
            </a:pPr>
            <a:r>
              <a:rPr lang="az-Latn-AZ" dirty="0" smtClean="0"/>
              <a:t>Sonradan müdafiənin təşkili və prosesin ədalətliliyi üçün vacibliyi</a:t>
            </a:r>
          </a:p>
          <a:p>
            <a:pPr>
              <a:buNone/>
            </a:pPr>
            <a:endParaRPr lang="az-Latn-AZ" dirty="0" smtClean="0"/>
          </a:p>
          <a:p>
            <a:pPr algn="ctr">
              <a:buNone/>
            </a:pPr>
            <a:r>
              <a:rPr lang="az-Latn-AZ" b="1" dirty="0" smtClean="0"/>
              <a:t>! Ittiham tərəfinin əlindəki bütün əhəmiyyətli məlumatlar</a:t>
            </a:r>
            <a:r>
              <a:rPr lang="az-Latn-AZ" dirty="0" smtClean="0"/>
              <a:t>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az-Latn-AZ" b="1" dirty="0" smtClean="0"/>
          </a:p>
          <a:p>
            <a:pPr algn="ctr">
              <a:buNone/>
            </a:pPr>
            <a:r>
              <a:rPr lang="az-Latn-AZ" dirty="0" smtClean="0"/>
              <a:t>-əməlin hüquqi xarakteri (təsnifi, nəzərdə tutulan cəza)</a:t>
            </a:r>
          </a:p>
          <a:p>
            <a:pPr algn="ctr">
              <a:buFontTx/>
              <a:buChar char="-"/>
            </a:pPr>
            <a:r>
              <a:rPr lang="az-Latn-AZ" dirty="0" smtClean="0"/>
              <a:t>şəxsin etdiyi güman olunan hərəkətlər (nə vaxt, hansı şəraitdə)</a:t>
            </a:r>
          </a:p>
          <a:p>
            <a:endParaRPr lang="fr-FR" dirty="0"/>
          </a:p>
        </p:txBody>
      </p:sp>
      <p:sp>
        <p:nvSpPr>
          <p:cNvPr id="4" name="Title 3"/>
          <p:cNvSpPr>
            <a:spLocks noGrp="1"/>
          </p:cNvSpPr>
          <p:nvPr>
            <p:ph type="title"/>
          </p:nvPr>
        </p:nvSpPr>
        <p:spPr/>
        <p:txBody>
          <a:bodyPr/>
          <a:lstStyle/>
          <a:p>
            <a:r>
              <a:rPr lang="az-Latn-AZ" b="1" dirty="0" smtClean="0"/>
              <a:t>Verilməli məlumat</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itchFamily="18" charset="0"/>
                <a:cs typeface="Times New Roman" pitchFamily="18" charset="0"/>
              </a:rPr>
              <a:t>“Dərhal” məlumatlandırımaq</a:t>
            </a:r>
            <a:endParaRPr lang="fr-F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71612"/>
            <a:ext cx="8229600" cy="4554551"/>
          </a:xfrm>
        </p:spPr>
        <p:txBody>
          <a:bodyPr/>
          <a:lstStyle/>
          <a:p>
            <a:r>
              <a:rPr lang="az-Latn-AZ" dirty="0" smtClean="0">
                <a:latin typeface="Times New Roman" pitchFamily="18" charset="0"/>
                <a:cs typeface="Times New Roman" pitchFamily="18" charset="0"/>
              </a:rPr>
              <a:t>Heç bir dəqiq vaxt nəzərdə tutlmayıb</a:t>
            </a:r>
          </a:p>
          <a:p>
            <a:r>
              <a:rPr lang="en-US" b="1" i="1" dirty="0" err="1" smtClean="0">
                <a:latin typeface="Times New Roman" pitchFamily="18" charset="0"/>
                <a:cs typeface="Times New Roman" pitchFamily="18" charset="0"/>
              </a:rPr>
              <a:t>Chichlian</a:t>
            </a:r>
            <a:r>
              <a:rPr lang="en-US" b="1" i="1" dirty="0" smtClean="0">
                <a:latin typeface="Times New Roman" pitchFamily="18" charset="0"/>
                <a:cs typeface="Times New Roman" pitchFamily="18" charset="0"/>
              </a:rPr>
              <a:t> and </a:t>
            </a:r>
            <a:r>
              <a:rPr lang="en-US" b="1" i="1" dirty="0" err="1" smtClean="0">
                <a:latin typeface="Times New Roman" pitchFamily="18" charset="0"/>
                <a:cs typeface="Times New Roman" pitchFamily="18" charset="0"/>
              </a:rPr>
              <a:t>Ekindjian</a:t>
            </a:r>
            <a:r>
              <a:rPr lang="en-US" b="1" i="1" dirty="0" smtClean="0">
                <a:latin typeface="Times New Roman" pitchFamily="18" charset="0"/>
                <a:cs typeface="Times New Roman" pitchFamily="18" charset="0"/>
              </a:rPr>
              <a:t> v France</a:t>
            </a:r>
            <a:r>
              <a:rPr lang="en-US" b="1" dirty="0" smtClean="0">
                <a:latin typeface="Times New Roman" pitchFamily="18" charset="0"/>
                <a:cs typeface="Times New Roman" pitchFamily="18" charset="0"/>
              </a:rPr>
              <a:t> (1989)</a:t>
            </a:r>
            <a:r>
              <a:rPr lang="az-Latn-AZ" b="1" dirty="0" smtClean="0">
                <a:latin typeface="Times New Roman" pitchFamily="18" charset="0"/>
                <a:cs typeface="Times New Roman" pitchFamily="18" charset="0"/>
              </a:rPr>
              <a:t> – </a:t>
            </a:r>
            <a:r>
              <a:rPr lang="az-Latn-AZ" dirty="0" smtClean="0">
                <a:latin typeface="Times New Roman" pitchFamily="18" charset="0"/>
                <a:cs typeface="Times New Roman" pitchFamily="18" charset="0"/>
              </a:rPr>
              <a:t>müdafiəni hazırlaya bilmək kifayət qədər vaxt</a:t>
            </a:r>
            <a:r>
              <a:rPr lang="az-Latn-AZ" i="1" dirty="0" smtClean="0">
                <a:latin typeface="Times New Roman" pitchFamily="18" charset="0"/>
                <a:cs typeface="Times New Roman" pitchFamily="18" charset="0"/>
              </a:rPr>
              <a:t> </a:t>
            </a:r>
          </a:p>
          <a:p>
            <a:r>
              <a:rPr lang="fr-FR" b="1" i="1" dirty="0" err="1" smtClean="0">
                <a:latin typeface="Times New Roman" pitchFamily="18" charset="0"/>
                <a:cs typeface="Times New Roman" pitchFamily="18" charset="0"/>
              </a:rPr>
              <a:t>Mattoccia</a:t>
            </a: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“məlumat dəqiq verilmədiyindən polis dindirməsinə adekvat  şəkildə hazırlaşa bilməmişdir”</a:t>
            </a:r>
          </a:p>
          <a:p>
            <a:pPr>
              <a:buNone/>
            </a:pPr>
            <a:r>
              <a:rPr lang="az-Latn-AZ" dirty="0" smtClean="0">
                <a:latin typeface="Times New Roman" pitchFamily="18" charset="0"/>
                <a:cs typeface="Times New Roman" pitchFamily="18" charset="0"/>
              </a:rPr>
              <a:t>►GÜMAN: polis dindiməsinə qədər məlumatlandırılmalıdır</a:t>
            </a:r>
            <a:endParaRPr lang="fr-FR"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itchFamily="18" charset="0"/>
                <a:cs typeface="Times New Roman" pitchFamily="18" charset="0"/>
              </a:rPr>
              <a:t>Anladığı dildə məlumatlandırılmaq</a:t>
            </a:r>
            <a:endParaRPr lang="fr-FR"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az-Latn-AZ" dirty="0" smtClean="0"/>
              <a:t>Ana dilində məlumat almaq hüququ deyil</a:t>
            </a:r>
          </a:p>
          <a:p>
            <a:r>
              <a:rPr lang="az-Latn-AZ" dirty="0" smtClean="0"/>
              <a:t>Anladığı dil, əgər prosesin dilini bildiyi sübut oluna bilmirsə</a:t>
            </a:r>
          </a:p>
          <a:p>
            <a:pPr lvl="1"/>
            <a:r>
              <a:rPr lang="fr-FR" b="1" i="1" dirty="0" err="1" smtClean="0">
                <a:latin typeface="Times New Roman" pitchFamily="18" charset="0"/>
                <a:cs typeface="Times New Roman" pitchFamily="18" charset="0"/>
              </a:rPr>
              <a:t>Brozicek</a:t>
            </a:r>
            <a:r>
              <a:rPr lang="fr-FR" b="1" i="1" dirty="0" smtClean="0">
                <a:latin typeface="Times New Roman" pitchFamily="18" charset="0"/>
                <a:cs typeface="Times New Roman" pitchFamily="18" charset="0"/>
              </a:rPr>
              <a:t> v </a:t>
            </a:r>
            <a:r>
              <a:rPr lang="fr-FR" b="1" i="1" dirty="0" err="1" smtClean="0">
                <a:latin typeface="Times New Roman" pitchFamily="18" charset="0"/>
                <a:cs typeface="Times New Roman" pitchFamily="18" charset="0"/>
              </a:rPr>
              <a:t>Italy</a:t>
            </a:r>
            <a:r>
              <a:rPr lang="fr-FR" b="1" i="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(1989)</a:t>
            </a: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alman, prokurora yazaraq BMT dillərindən birində ittiham aktını ona göndərməyi xahiş edir</a:t>
            </a:r>
          </a:p>
          <a:p>
            <a:r>
              <a:rPr lang="az-Latn-AZ" dirty="0" smtClean="0">
                <a:latin typeface="Times New Roman" pitchFamily="18" charset="0"/>
                <a:cs typeface="Times New Roman" pitchFamily="18" charset="0"/>
              </a:rPr>
              <a:t>Şifahi tərcümə kifayət edə bilər </a:t>
            </a:r>
            <a:r>
              <a:rPr lang="fr-FR" b="1" i="1" dirty="0" err="1" smtClean="0">
                <a:latin typeface="Times New Roman" pitchFamily="18" charset="0"/>
                <a:cs typeface="Times New Roman" pitchFamily="18" charset="0"/>
              </a:rPr>
              <a:t>Kamasinski</a:t>
            </a:r>
            <a:r>
              <a:rPr lang="fr-FR" b="1" i="1" dirty="0" smtClean="0">
                <a:latin typeface="Times New Roman" pitchFamily="18" charset="0"/>
                <a:cs typeface="Times New Roman" pitchFamily="18" charset="0"/>
              </a:rPr>
              <a:t> v </a:t>
            </a:r>
            <a:r>
              <a:rPr lang="fr-FR" b="1" i="1" dirty="0" err="1" smtClean="0">
                <a:latin typeface="Times New Roman" pitchFamily="18" charset="0"/>
                <a:cs typeface="Times New Roman" pitchFamily="18" charset="0"/>
              </a:rPr>
              <a:t>Austria</a:t>
            </a:r>
            <a:r>
              <a:rPr lang="az-Latn-AZ" b="1" i="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(1989))</a:t>
            </a:r>
            <a:endParaRPr lang="fr-FR" i="1"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itchFamily="18" charset="0"/>
                <a:cs typeface="Times New Roman" pitchFamily="18" charset="0"/>
              </a:rPr>
              <a:t>Müdafiə üçün kifayət qədər vaxt və imkan (6.3.b)</a:t>
            </a:r>
            <a:endParaRPr lang="fr-FR" dirty="0">
              <a:latin typeface="Times New Roman" pitchFamily="18" charset="0"/>
              <a:cs typeface="Times New Roman" pitchFamily="18" charset="0"/>
            </a:endParaRPr>
          </a:p>
        </p:txBody>
      </p:sp>
      <p:sp>
        <p:nvSpPr>
          <p:cNvPr id="3" name="Content Placeholder 2"/>
          <p:cNvSpPr>
            <a:spLocks noGrp="1"/>
          </p:cNvSpPr>
          <p:nvPr>
            <p:ph idx="1"/>
          </p:nvPr>
        </p:nvSpPr>
        <p:spPr>
          <a:xfrm>
            <a:off x="357158" y="2928934"/>
            <a:ext cx="8329642" cy="3197229"/>
          </a:xfrm>
        </p:spPr>
        <p:txBody>
          <a:bodyPr/>
          <a:lstStyle/>
          <a:p>
            <a:r>
              <a:rPr lang="az-Latn-AZ" dirty="0" smtClean="0"/>
              <a:t>Həmişə ümumi ədalətlilik çərçivəsində araşdırılır (6.3.c və 6.3.a ilə birgə)</a:t>
            </a:r>
          </a:p>
          <a:p>
            <a:endParaRPr lang="az-Latn-AZ" dirty="0" smtClean="0"/>
          </a:p>
          <a:p>
            <a:r>
              <a:rPr lang="az-Latn-AZ" dirty="0" smtClean="0"/>
              <a:t>Bax: </a:t>
            </a:r>
            <a:r>
              <a:rPr lang="az-Latn-AZ" i="1" dirty="0" smtClean="0"/>
              <a:t>Öcalan Turkiyəyə</a:t>
            </a:r>
            <a:r>
              <a:rPr lang="az-Latn-AZ" dirty="0" smtClean="0"/>
              <a:t> qarşı </a:t>
            </a:r>
          </a:p>
          <a:p>
            <a:pPr>
              <a:buNone/>
            </a:pP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“Adekvat vaxt”</a:t>
            </a:r>
            <a:endParaRPr lang="fr-FR" dirty="0"/>
          </a:p>
        </p:txBody>
      </p:sp>
      <p:sp>
        <p:nvSpPr>
          <p:cNvPr id="3" name="Content Placeholder 2"/>
          <p:cNvSpPr>
            <a:spLocks noGrp="1"/>
          </p:cNvSpPr>
          <p:nvPr>
            <p:ph idx="1"/>
          </p:nvPr>
        </p:nvSpPr>
        <p:spPr/>
        <p:txBody>
          <a:bodyPr/>
          <a:lstStyle/>
          <a:p>
            <a:pPr>
              <a:buNone/>
            </a:pPr>
            <a:r>
              <a:rPr lang="az-Latn-AZ" dirty="0" smtClean="0">
                <a:latin typeface="Times New Roman" pitchFamily="18" charset="0"/>
                <a:cs typeface="Times New Roman" pitchFamily="18" charset="0"/>
              </a:rPr>
              <a:t>		- 6.3.a-dakı dərhal məlumatlandırılmaq hüququ ilə birbaşa əlaqə</a:t>
            </a:r>
          </a:p>
          <a:p>
            <a:pPr>
              <a:buNone/>
            </a:pPr>
            <a:r>
              <a:rPr lang="az-Latn-AZ" dirty="0" smtClean="0">
                <a:latin typeface="Times New Roman" pitchFamily="18" charset="0"/>
                <a:cs typeface="Times New Roman" pitchFamily="18" charset="0"/>
              </a:rPr>
              <a:t>		- “ağlabatan müddətdə “ baxılmalı</a:t>
            </a:r>
          </a:p>
          <a:p>
            <a:r>
              <a:rPr lang="az-Latn-AZ" dirty="0" smtClean="0">
                <a:latin typeface="Times New Roman" pitchFamily="18" charset="0"/>
                <a:cs typeface="Times New Roman" pitchFamily="18" charset="0"/>
              </a:rPr>
              <a:t>İşin hallarından asılıdır </a:t>
            </a:r>
          </a:p>
          <a:p>
            <a:pPr>
              <a:buNone/>
            </a:pPr>
            <a:r>
              <a:rPr lang="az-Latn-AZ" dirty="0" smtClean="0">
                <a:latin typeface="Times New Roman" pitchFamily="18" charset="0"/>
                <a:cs typeface="Times New Roman" pitchFamily="18" charset="0"/>
              </a:rPr>
              <a:t>	- Həbsxanada intizam prosesi üçün 5 gün (</a:t>
            </a:r>
            <a:r>
              <a:rPr lang="fr-FR" b="1" i="1" dirty="0" smtClean="0">
                <a:latin typeface="Times New Roman" pitchFamily="18" charset="0"/>
                <a:cs typeface="Times New Roman" pitchFamily="18" charset="0"/>
              </a:rPr>
              <a:t>Campbell and </a:t>
            </a:r>
            <a:r>
              <a:rPr lang="fr-FR" b="1" i="1" dirty="0" err="1" smtClean="0">
                <a:latin typeface="Times New Roman" pitchFamily="18" charset="0"/>
                <a:cs typeface="Times New Roman" pitchFamily="18" charset="0"/>
              </a:rPr>
              <a:t>Fell</a:t>
            </a:r>
            <a:r>
              <a:rPr lang="az-Latn-AZ" dirty="0" smtClean="0">
                <a:latin typeface="Times New Roman" pitchFamily="18" charset="0"/>
                <a:cs typeface="Times New Roman" pitchFamily="18" charset="0"/>
              </a:rPr>
              <a:t>)</a:t>
            </a:r>
          </a:p>
          <a:p>
            <a:pPr>
              <a:buNone/>
            </a:pPr>
            <a:r>
              <a:rPr lang="az-Latn-AZ" dirty="0" smtClean="0">
                <a:latin typeface="Times New Roman" pitchFamily="18" charset="0"/>
                <a:cs typeface="Times New Roman" pitchFamily="18" charset="0"/>
              </a:rPr>
              <a:t>  - Professional intizam prosesi  15 gün (</a:t>
            </a:r>
            <a:r>
              <a:rPr lang="fr-FR" b="1" i="1" dirty="0" smtClean="0">
                <a:latin typeface="Times New Roman" pitchFamily="18" charset="0"/>
                <a:cs typeface="Times New Roman" pitchFamily="18" charset="0"/>
              </a:rPr>
              <a:t>Albert and Le</a:t>
            </a:r>
            <a:r>
              <a:rPr lang="az-Latn-AZ" b="1" i="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Compte v </a:t>
            </a:r>
            <a:r>
              <a:rPr lang="fr-FR" b="1" i="1" dirty="0" err="1" smtClean="0">
                <a:latin typeface="Times New Roman" pitchFamily="18" charset="0"/>
                <a:cs typeface="Times New Roman" pitchFamily="18" charset="0"/>
              </a:rPr>
              <a:t>Belgium</a:t>
            </a:r>
            <a:r>
              <a:rPr lang="az-Latn-AZ"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G.B. v France (2001)</a:t>
            </a:r>
            <a:endParaRPr lang="fr-FR" dirty="0"/>
          </a:p>
        </p:txBody>
      </p:sp>
      <p:sp>
        <p:nvSpPr>
          <p:cNvPr id="3" name="Content Placeholder 2"/>
          <p:cNvSpPr>
            <a:spLocks noGrp="1"/>
          </p:cNvSpPr>
          <p:nvPr>
            <p:ph idx="1"/>
          </p:nvPr>
        </p:nvSpPr>
        <p:spPr/>
        <p:txBody>
          <a:bodyPr/>
          <a:lstStyle/>
          <a:p>
            <a:r>
              <a:rPr lang="az-Latn-AZ" dirty="0" smtClean="0"/>
              <a:t>Məhkəmə zalında təqdim edilmış yeni sübut</a:t>
            </a:r>
          </a:p>
          <a:p>
            <a:r>
              <a:rPr lang="az-Latn-AZ" dirty="0" smtClean="0"/>
              <a:t>İclas təxirə salınmamışdır</a:t>
            </a:r>
          </a:p>
          <a:p>
            <a:r>
              <a:rPr lang="az-Latn-AZ" dirty="0" smtClean="0"/>
              <a:t>Şikayət : adekvat vaxt və imkan</a:t>
            </a:r>
          </a:p>
          <a:p>
            <a:r>
              <a:rPr lang="az-Latn-AZ" dirty="0" smtClean="0"/>
              <a:t>AİHM: pozuntu yoxdur- sübut iclasda səhər  8:45-də təqdim olunmuş, məhkəmə 3 gün davam etmişdir </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“İmkanlar”</a:t>
            </a:r>
            <a:endParaRPr lang="fr-FR" dirty="0"/>
          </a:p>
        </p:txBody>
      </p:sp>
      <p:sp>
        <p:nvSpPr>
          <p:cNvPr id="3" name="Content Placeholder 2"/>
          <p:cNvSpPr>
            <a:spLocks noGrp="1"/>
          </p:cNvSpPr>
          <p:nvPr>
            <p:ph idx="1"/>
          </p:nvPr>
        </p:nvSpPr>
        <p:spPr/>
        <p:txBody>
          <a:bodyPr/>
          <a:lstStyle/>
          <a:p>
            <a:pPr>
              <a:buNone/>
            </a:pPr>
            <a:r>
              <a:rPr lang="az-Latn-AZ" dirty="0" smtClean="0"/>
              <a:t>Ərizəçi hansı imkanlarının olmadığını AİHM-ə göstərməlidir</a:t>
            </a:r>
          </a:p>
          <a:p>
            <a:r>
              <a:rPr lang="az-Latn-AZ" dirty="0" smtClean="0"/>
              <a:t>Vəkili ilə ünsiyyət </a:t>
            </a:r>
          </a:p>
          <a:p>
            <a:pPr lvl="1"/>
            <a:r>
              <a:rPr lang="az-Latn-AZ" dirty="0" smtClean="0"/>
              <a:t>Mütləq hüquq deyil, bəzi məhdudlaşmalar ola bilər</a:t>
            </a:r>
          </a:p>
          <a:p>
            <a:r>
              <a:rPr lang="az-Latn-AZ" dirty="0" smtClean="0"/>
              <a:t>Cinayət işinin materiallarına çatımlılıq</a:t>
            </a:r>
          </a:p>
          <a:p>
            <a:pPr lvl="1"/>
            <a:r>
              <a:rPr lang="az-Latn-AZ" dirty="0" smtClean="0"/>
              <a:t>Mütləq hüquq deyil, bəzi məhdudlaşmalar ola bilər</a:t>
            </a:r>
          </a:p>
          <a:p>
            <a:endParaRPr lang="az-Latn-AZ" dirty="0" smtClean="0"/>
          </a:p>
          <a:p>
            <a:endParaRPr lang="az-Latn-AZ" dirty="0" smtClean="0"/>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71678"/>
          </a:xfrm>
        </p:spPr>
        <p:txBody>
          <a:bodyPr/>
          <a:lstStyle/>
          <a:p>
            <a:r>
              <a:rPr lang="fr-FR" dirty="0" err="1" smtClean="0"/>
              <a:t>şəxsən</a:t>
            </a:r>
            <a:r>
              <a:rPr lang="fr-FR" dirty="0" smtClean="0"/>
              <a:t> </a:t>
            </a:r>
            <a:r>
              <a:rPr lang="fr-FR" dirty="0" err="1" smtClean="0"/>
              <a:t>və</a:t>
            </a:r>
            <a:r>
              <a:rPr lang="fr-FR" dirty="0" smtClean="0"/>
              <a:t> ya </a:t>
            </a:r>
            <a:r>
              <a:rPr lang="fr-FR" dirty="0" err="1" smtClean="0"/>
              <a:t>seçdiyi</a:t>
            </a:r>
            <a:r>
              <a:rPr lang="fr-FR" dirty="0" smtClean="0"/>
              <a:t> </a:t>
            </a:r>
            <a:r>
              <a:rPr lang="fr-FR" dirty="0" err="1" smtClean="0"/>
              <a:t>müdafiəçi</a:t>
            </a:r>
            <a:r>
              <a:rPr lang="fr-FR" dirty="0" smtClean="0"/>
              <a:t> </a:t>
            </a:r>
            <a:r>
              <a:rPr lang="fr-FR" dirty="0" err="1" smtClean="0"/>
              <a:t>vasitəsilə</a:t>
            </a:r>
            <a:r>
              <a:rPr lang="fr-FR" dirty="0" smtClean="0"/>
              <a:t> </a:t>
            </a:r>
            <a:r>
              <a:rPr lang="fr-FR" dirty="0" err="1" smtClean="0"/>
              <a:t>müdafiə</a:t>
            </a:r>
            <a:r>
              <a:rPr lang="az-Latn-AZ" dirty="0" smtClean="0"/>
              <a:t> hüququ (6.3.c)</a:t>
            </a:r>
            <a:endParaRPr lang="fr-FR" dirty="0"/>
          </a:p>
        </p:txBody>
      </p:sp>
      <p:sp>
        <p:nvSpPr>
          <p:cNvPr id="3" name="Content Placeholder 2"/>
          <p:cNvSpPr>
            <a:spLocks noGrp="1"/>
          </p:cNvSpPr>
          <p:nvPr>
            <p:ph idx="1"/>
          </p:nvPr>
        </p:nvSpPr>
        <p:spPr>
          <a:xfrm>
            <a:off x="457200" y="2500306"/>
            <a:ext cx="8229600" cy="3625857"/>
          </a:xfrm>
        </p:spPr>
        <p:txBody>
          <a:bodyPr/>
          <a:lstStyle/>
          <a:p>
            <a:r>
              <a:rPr lang="az-Latn-AZ" dirty="0" smtClean="0"/>
              <a:t>Şəxsən müdafiə</a:t>
            </a:r>
          </a:p>
          <a:p>
            <a:r>
              <a:rPr lang="az-Latn-AZ" dirty="0" smtClean="0"/>
              <a:t>Seçdiyi müdafiəçi vasitəsilə müdafiə </a:t>
            </a:r>
          </a:p>
          <a:p>
            <a:r>
              <a:rPr lang="az-Latn-AZ" dirty="0" smtClean="0"/>
              <a:t>İmkanı olmadıqda və ədalət mühakiməsinin tələb etdiyi zaman müdafiəçi ilə təmin olunmaq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28596" y="2500306"/>
            <a:ext cx="8258204" cy="3625857"/>
          </a:xfrm>
        </p:spPr>
        <p:txBody>
          <a:bodyPr/>
          <a:lstStyle/>
          <a:p>
            <a:pPr eaLnBrk="1" hangingPunct="1">
              <a:lnSpc>
                <a:spcPct val="90000"/>
              </a:lnSpc>
              <a:buFontTx/>
              <a:buNone/>
            </a:pPr>
            <a:r>
              <a:rPr lang="az-Latn-AZ" sz="2800" dirty="0" smtClean="0"/>
              <a:t>-vergi məsələləri</a:t>
            </a:r>
            <a:r>
              <a:rPr lang="fr-FR" sz="2800" dirty="0" smtClean="0"/>
              <a:t>;</a:t>
            </a:r>
            <a:endParaRPr lang="az-Latn-AZ" sz="2800" dirty="0" smtClean="0"/>
          </a:p>
          <a:p>
            <a:pPr eaLnBrk="1" hangingPunct="1">
              <a:lnSpc>
                <a:spcPct val="90000"/>
              </a:lnSpc>
              <a:buFontTx/>
              <a:buNone/>
            </a:pPr>
            <a:r>
              <a:rPr lang="az-Latn-AZ" sz="2800" dirty="0" smtClean="0"/>
              <a:t>-gömrük məsələləri</a:t>
            </a:r>
            <a:r>
              <a:rPr lang="fr-FR" sz="2800" dirty="0" smtClean="0"/>
              <a:t>;</a:t>
            </a:r>
            <a:endParaRPr lang="az-Latn-AZ" sz="2800" dirty="0" smtClean="0"/>
          </a:p>
          <a:p>
            <a:pPr eaLnBrk="1" hangingPunct="1">
              <a:lnSpc>
                <a:spcPct val="90000"/>
              </a:lnSpc>
              <a:buFontTx/>
              <a:buNone/>
            </a:pPr>
            <a:r>
              <a:rPr lang="az-Latn-AZ" sz="2800" dirty="0" smtClean="0"/>
              <a:t>-immiqrasiya (sığınacaq, deportasiya, ekstradisiya);</a:t>
            </a:r>
          </a:p>
          <a:p>
            <a:pPr eaLnBrk="1" hangingPunct="1">
              <a:lnSpc>
                <a:spcPct val="90000"/>
              </a:lnSpc>
              <a:buFontTx/>
              <a:buNone/>
            </a:pPr>
            <a:r>
              <a:rPr lang="az-Latn-AZ" sz="2800" dirty="0" smtClean="0"/>
              <a:t>-milli pasport və vətəndaşlıq;</a:t>
            </a:r>
          </a:p>
          <a:p>
            <a:pPr eaLnBrk="1" hangingPunct="1">
              <a:lnSpc>
                <a:spcPct val="90000"/>
              </a:lnSpc>
              <a:buFontTx/>
              <a:buNone/>
            </a:pPr>
            <a:r>
              <a:rPr lang="az-Latn-AZ" sz="2800" dirty="0" smtClean="0"/>
              <a:t> -dövlət </a:t>
            </a:r>
            <a:r>
              <a:rPr lang="fr-FR" sz="2800" dirty="0" smtClean="0"/>
              <a:t>id</a:t>
            </a:r>
            <a:r>
              <a:rPr lang="az-Latn-AZ" sz="2800" dirty="0" smtClean="0"/>
              <a:t>arəsi</a:t>
            </a:r>
            <a:r>
              <a:rPr lang="fr-FR" sz="2800" smtClean="0"/>
              <a:t> </a:t>
            </a:r>
            <a:r>
              <a:rPr lang="az-Latn-AZ" sz="2800" smtClean="0"/>
              <a:t>məsələləri</a:t>
            </a:r>
            <a:r>
              <a:rPr lang="az-Latn-AZ" sz="2800" dirty="0" smtClean="0"/>
              <a:t>;</a:t>
            </a:r>
          </a:p>
          <a:p>
            <a:pPr eaLnBrk="1" hangingPunct="1">
              <a:lnSpc>
                <a:spcPct val="90000"/>
              </a:lnSpc>
              <a:buFontTx/>
              <a:buNone/>
            </a:pPr>
            <a:r>
              <a:rPr lang="az-Latn-AZ" sz="2800" dirty="0" smtClean="0"/>
              <a:t>-siyası hüquqlarla əlaqədar məsələlər.</a:t>
            </a:r>
          </a:p>
          <a:p>
            <a:pPr eaLnBrk="1" hangingPunct="1">
              <a:lnSpc>
                <a:spcPct val="90000"/>
              </a:lnSpc>
              <a:buFontTx/>
              <a:buNone/>
            </a:pPr>
            <a:endParaRPr lang="en-GB" sz="2800" dirty="0" smtClean="0"/>
          </a:p>
        </p:txBody>
      </p:sp>
      <p:sp>
        <p:nvSpPr>
          <p:cNvPr id="4" name="Title 3"/>
          <p:cNvSpPr>
            <a:spLocks noGrp="1"/>
          </p:cNvSpPr>
          <p:nvPr>
            <p:ph type="title"/>
          </p:nvPr>
        </p:nvSpPr>
        <p:spPr>
          <a:xfrm>
            <a:off x="457200" y="274638"/>
            <a:ext cx="8229600" cy="1797040"/>
          </a:xfrm>
        </p:spPr>
        <p:txBody>
          <a:bodyPr/>
          <a:lstStyle/>
          <a:p>
            <a:r>
              <a:rPr lang="az-Latn-AZ" dirty="0" smtClean="0">
                <a:solidFill>
                  <a:schemeClr val="tx2"/>
                </a:solidFill>
                <a:latin typeface="+mj-lt"/>
                <a:ea typeface="+mj-ea"/>
                <a:cs typeface="+mj-cs"/>
              </a:rPr>
              <a:t>Maddənin əhatə dairəsindən kənarda qalan məhkəmə prosesləri</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Şəxsən müdafiə</a:t>
            </a:r>
            <a:endParaRPr lang="fr-FR" dirty="0"/>
          </a:p>
        </p:txBody>
      </p:sp>
      <p:sp>
        <p:nvSpPr>
          <p:cNvPr id="3" name="Content Placeholder 2"/>
          <p:cNvSpPr>
            <a:spLocks noGrp="1"/>
          </p:cNvSpPr>
          <p:nvPr>
            <p:ph idx="1"/>
          </p:nvPr>
        </p:nvSpPr>
        <p:spPr>
          <a:xfrm>
            <a:off x="457200" y="1600200"/>
            <a:ext cx="8229600" cy="4829196"/>
          </a:xfrm>
        </p:spPr>
        <p:txBody>
          <a:bodyPr/>
          <a:lstStyle/>
          <a:p>
            <a:r>
              <a:rPr lang="az-Latn-AZ" dirty="0" smtClean="0"/>
              <a:t>Qeyri-mütləq hüquq, məhdudlaşdırıla bilər (məs.ağır cinayətlərdə ittiham olunduqda)</a:t>
            </a:r>
          </a:p>
          <a:p>
            <a:r>
              <a:rPr lang="az-Latn-AZ" dirty="0" smtClean="0"/>
              <a:t>≈ Şəxsən iştirak </a:t>
            </a:r>
          </a:p>
          <a:p>
            <a:r>
              <a:rPr lang="az-Latn-AZ" dirty="0" smtClean="0"/>
              <a:t>Yalnız şəxsən müdafiə: Britaniyada həbsxana intizam prosesləri, şəxsə müdafiəsini hazırlamaq imkanı verilməlidir</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Seçdiyi müdafiəçi</a:t>
            </a:r>
            <a:endParaRPr lang="fr-FR" dirty="0"/>
          </a:p>
        </p:txBody>
      </p:sp>
      <p:sp>
        <p:nvSpPr>
          <p:cNvPr id="3" name="Content Placeholder 2"/>
          <p:cNvSpPr>
            <a:spLocks noGrp="1"/>
          </p:cNvSpPr>
          <p:nvPr>
            <p:ph idx="1"/>
          </p:nvPr>
        </p:nvSpPr>
        <p:spPr/>
        <p:txBody>
          <a:bodyPr/>
          <a:lstStyle/>
          <a:p>
            <a:r>
              <a:rPr lang="az-Latn-AZ" dirty="0" smtClean="0"/>
              <a:t>Seçmək, yalnız özü ödəyərsə</a:t>
            </a:r>
          </a:p>
          <a:p>
            <a:pPr>
              <a:buNone/>
            </a:pPr>
            <a:r>
              <a:rPr lang="az-Latn-AZ" dirty="0" smtClean="0"/>
              <a:t>►►müdafiəçi ilə təmin olunduqda, seçim hüququ yoxdur </a:t>
            </a:r>
          </a:p>
          <a:p>
            <a:r>
              <a:rPr lang="az-Latn-AZ" dirty="0" smtClean="0"/>
              <a:t>Qeyri-mütləq hüquq, məhdudlaşdırıla bilər</a:t>
            </a:r>
          </a:p>
          <a:p>
            <a:pPr>
              <a:buNone/>
            </a:pPr>
            <a:r>
              <a:rPr lang="az-Latn-AZ" dirty="0" smtClean="0"/>
              <a:t>	-</a:t>
            </a:r>
            <a:r>
              <a:rPr lang="az-Latn-AZ" b="1" i="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Dövlət tənzimləyir, kim müdafiəçi ola bilər</a:t>
            </a:r>
          </a:p>
          <a:p>
            <a:pPr>
              <a:buNone/>
            </a:pPr>
            <a:r>
              <a:rPr lang="az-Latn-AZ" b="1" i="1" dirty="0" smtClean="0">
                <a:latin typeface="Times New Roman" pitchFamily="18" charset="0"/>
                <a:cs typeface="Times New Roman" pitchFamily="18" charset="0"/>
              </a:rPr>
              <a:t>	-E</a:t>
            </a:r>
            <a:r>
              <a:rPr lang="en-US" b="1" i="1" dirty="0" err="1" smtClean="0">
                <a:latin typeface="Times New Roman" pitchFamily="18" charset="0"/>
                <a:cs typeface="Times New Roman" pitchFamily="18" charset="0"/>
              </a:rPr>
              <a:t>nsslin</a:t>
            </a:r>
            <a:r>
              <a:rPr lang="en-US" b="1" i="1" dirty="0" smtClean="0">
                <a:latin typeface="Times New Roman" pitchFamily="18" charset="0"/>
                <a:cs typeface="Times New Roman" pitchFamily="18" charset="0"/>
              </a:rPr>
              <a:t> and Others v Germany (</a:t>
            </a:r>
            <a:r>
              <a:rPr lang="en-US" b="1" i="1" dirty="0" err="1" smtClean="0">
                <a:latin typeface="Times New Roman" pitchFamily="18" charset="0"/>
                <a:cs typeface="Times New Roman" pitchFamily="18" charset="0"/>
              </a:rPr>
              <a:t>dec</a:t>
            </a:r>
            <a:r>
              <a:rPr lang="en-US" b="1" i="1" dirty="0" smtClean="0">
                <a:latin typeface="Times New Roman" pitchFamily="18" charset="0"/>
                <a:cs typeface="Times New Roman" pitchFamily="18" charset="0"/>
              </a:rPr>
              <a:t>.)(1978)</a:t>
            </a:r>
            <a:endParaRPr lang="az-Latn-AZ" b="1" i="1" dirty="0" smtClean="0">
              <a:latin typeface="Times New Roman" pitchFamily="18" charset="0"/>
              <a:cs typeface="Times New Roman" pitchFamily="18" charset="0"/>
            </a:endParaRPr>
          </a:p>
          <a:p>
            <a:pPr>
              <a:buNone/>
            </a:pPr>
            <a:r>
              <a:rPr lang="az-Latn-AZ" b="1" i="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müdafiəçinin özünün cinayətlərdə iştirakına dair ciddi şübhələr olduqda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itchFamily="18" charset="0"/>
                <a:cs typeface="Times New Roman" pitchFamily="18" charset="0"/>
              </a:rPr>
              <a:t>Müdafiəçi ilə təmin olunmaq</a:t>
            </a:r>
            <a:endParaRPr lang="fr-FR"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az-Latn-AZ" dirty="0" smtClean="0">
                <a:latin typeface="Times New Roman" pitchFamily="18" charset="0"/>
                <a:cs typeface="Times New Roman" pitchFamily="18" charset="0"/>
              </a:rPr>
              <a:t>“Ədalət mühakiməsinin tələb etdiyi zaman”</a:t>
            </a:r>
          </a:p>
          <a:p>
            <a:r>
              <a:rPr lang="az-Latn-AZ" dirty="0" smtClean="0">
                <a:latin typeface="Times New Roman" pitchFamily="18" charset="0"/>
                <a:cs typeface="Times New Roman" pitchFamily="18" charset="0"/>
              </a:rPr>
              <a:t>Işin faktiki və hüquqi əsasları (mürəkkəblik dərəcəsi)</a:t>
            </a:r>
          </a:p>
          <a:p>
            <a:r>
              <a:rPr lang="az-Latn-AZ" dirty="0" smtClean="0">
                <a:latin typeface="Times New Roman" pitchFamily="18" charset="0"/>
                <a:cs typeface="Times New Roman" pitchFamily="18" charset="0"/>
              </a:rPr>
              <a:t>Ittiham olunan üçün prosesin əhəmiyyəti (gözlənilən cəza)</a:t>
            </a:r>
          </a:p>
          <a:p>
            <a:r>
              <a:rPr lang="az-Latn-AZ" dirty="0" smtClean="0">
                <a:latin typeface="Times New Roman" pitchFamily="18" charset="0"/>
                <a:cs typeface="Times New Roman" pitchFamily="18" charset="0"/>
              </a:rPr>
              <a:t> Uğur şansının olub-olmaması</a:t>
            </a:r>
          </a:p>
          <a:p>
            <a:pPr algn="ctr">
              <a:buNone/>
            </a:pPr>
            <a:r>
              <a:rPr lang="az-Latn-AZ" b="1" dirty="0" smtClean="0">
                <a:latin typeface="Times New Roman" pitchFamily="18" charset="0"/>
                <a:cs typeface="Times New Roman" pitchFamily="18" charset="0"/>
              </a:rPr>
              <a:t>Bütün hallarda yerli məhkəmə tərərfindən daimi nəzarətdə saxlanmalıdır</a:t>
            </a:r>
            <a:endParaRPr lang="fr-FR" b="1"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txBody>
          <a:bodyPr/>
          <a:lstStyle/>
          <a:p>
            <a:r>
              <a:rPr lang="az-Latn-AZ" dirty="0" smtClean="0">
                <a:latin typeface="Times New Roman" pitchFamily="18" charset="0"/>
                <a:cs typeface="Times New Roman" pitchFamily="18" charset="0"/>
              </a:rPr>
              <a:t>Məhkəməyə qədərki mərhələdə müdafiəçi</a:t>
            </a:r>
            <a:endParaRPr lang="fr-F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72072"/>
          </a:xfrm>
        </p:spPr>
        <p:txBody>
          <a:bodyPr/>
          <a:lstStyle/>
          <a:p>
            <a:pPr>
              <a:buNone/>
            </a:pPr>
            <a:r>
              <a:rPr lang="fr-FR" b="1" i="1" dirty="0" smtClean="0">
                <a:latin typeface="Times New Roman" pitchFamily="18" charset="0"/>
                <a:cs typeface="Times New Roman" pitchFamily="18" charset="0"/>
              </a:rPr>
              <a:t>John Murray</a:t>
            </a: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(48 saat ərzində müdafiəçisiz; susmaq əleyhinə nəticə verə bilərdi) </a:t>
            </a:r>
          </a:p>
          <a:p>
            <a:pPr>
              <a:buNone/>
            </a:pPr>
            <a:r>
              <a:rPr lang="az-Latn-AZ" dirty="0" smtClean="0">
                <a:latin typeface="Times New Roman" pitchFamily="18" charset="0"/>
                <a:cs typeface="Times New Roman" pitchFamily="18" charset="0"/>
              </a:rPr>
              <a:t>	AİHM: maddə 6-nın standartlarına uyğun müdafiə qura bilməsi üçün, susmaq və ya danışmaq barədə qərar verməli idi, bunun üçün müdafiəçinin yardımı lazım idi.</a:t>
            </a:r>
          </a:p>
          <a:p>
            <a:pPr>
              <a:buNone/>
            </a:pPr>
            <a:r>
              <a:rPr lang="az-Latn-AZ" b="1" i="1" dirty="0" smtClean="0">
                <a:latin typeface="Times New Roman" pitchFamily="18" charset="0"/>
                <a:cs typeface="Times New Roman" pitchFamily="18" charset="0"/>
              </a:rPr>
              <a:t>Zhelezov v Russia</a:t>
            </a:r>
            <a:r>
              <a:rPr lang="az-Latn-AZ" dirty="0" smtClean="0">
                <a:latin typeface="Times New Roman" pitchFamily="18" charset="0"/>
                <a:cs typeface="Times New Roman" pitchFamily="18" charset="0"/>
              </a:rPr>
              <a:t> (dec. 2002), müdafiəçisiz dindirmə zamanı etiraf, fərqli faktual əsaslar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latin typeface="Times New Roman" pitchFamily="18" charset="0"/>
                <a:cs typeface="Times New Roman" pitchFamily="18" charset="0"/>
              </a:rPr>
              <a:t>QAYDA</a:t>
            </a:r>
            <a:endParaRPr lang="fr-FR" dirty="0"/>
          </a:p>
        </p:txBody>
      </p:sp>
      <p:sp>
        <p:nvSpPr>
          <p:cNvPr id="3" name="Content Placeholder 2"/>
          <p:cNvSpPr>
            <a:spLocks noGrp="1"/>
          </p:cNvSpPr>
          <p:nvPr>
            <p:ph idx="1"/>
          </p:nvPr>
        </p:nvSpPr>
        <p:spPr>
          <a:xfrm>
            <a:off x="457200" y="2071678"/>
            <a:ext cx="8229600" cy="4054485"/>
          </a:xfrm>
        </p:spPr>
        <p:txBody>
          <a:bodyPr/>
          <a:lstStyle/>
          <a:p>
            <a:pPr marL="342900" lvl="1" indent="-342900">
              <a:buNone/>
            </a:pPr>
            <a:r>
              <a:rPr lang="az-Latn-AZ" sz="3600" dirty="0" smtClean="0">
                <a:latin typeface="Times New Roman" pitchFamily="18" charset="0"/>
                <a:cs typeface="Times New Roman" pitchFamily="18" charset="0"/>
              </a:rPr>
              <a:t>Əhəmiyyətli prosedural addımlar atılmışsa (dindirilmə, üzləşmə, axtarış və s. ) müdafiəçinin olmaması sonradan müdafiəni effektivliyini mümkünsüz edir</a:t>
            </a:r>
            <a:r>
              <a:rPr lang="fr-FR" sz="3600" dirty="0" smtClean="0">
                <a:latin typeface="Times New Roman" pitchFamily="18" charset="0"/>
                <a:cs typeface="Times New Roman" pitchFamily="18" charset="0"/>
              </a:rPr>
              <a:t> (</a:t>
            </a:r>
            <a:r>
              <a:rPr lang="az-Latn-AZ" sz="3600" b="1" i="1" dirty="0" smtClean="0">
                <a:latin typeface="Times New Roman" pitchFamily="18" charset="0"/>
                <a:cs typeface="Times New Roman" pitchFamily="18" charset="0"/>
              </a:rPr>
              <a:t>Magee</a:t>
            </a:r>
            <a:r>
              <a:rPr lang="fr-FR" sz="3600" b="1" i="1" dirty="0" smtClean="0">
                <a:latin typeface="Times New Roman" pitchFamily="18" charset="0"/>
                <a:cs typeface="Times New Roman" pitchFamily="18" charset="0"/>
              </a:rPr>
              <a:t> v.UK)</a:t>
            </a:r>
            <a:endParaRPr lang="az-Latn-AZ" sz="3600" dirty="0" smtClean="0">
              <a:latin typeface="Times New Roman" pitchFamily="18" charset="0"/>
              <a:cs typeface="Times New Roman" pitchFamily="18" charset="0"/>
            </a:endParaRPr>
          </a:p>
          <a:p>
            <a:pPr>
              <a:buNone/>
            </a:pP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Müdafiəçi ilə effektiv ünsiyyət</a:t>
            </a:r>
            <a:endParaRPr lang="fr-FR" dirty="0"/>
          </a:p>
        </p:txBody>
      </p:sp>
      <p:sp>
        <p:nvSpPr>
          <p:cNvPr id="3" name="Content Placeholder 2"/>
          <p:cNvSpPr>
            <a:spLocks noGrp="1"/>
          </p:cNvSpPr>
          <p:nvPr>
            <p:ph idx="1"/>
          </p:nvPr>
        </p:nvSpPr>
        <p:spPr/>
        <p:txBody>
          <a:bodyPr/>
          <a:lstStyle/>
          <a:p>
            <a:r>
              <a:rPr lang="az-Latn-AZ" dirty="0" smtClean="0"/>
              <a:t>Konfidensiallıq </a:t>
            </a:r>
          </a:p>
          <a:p>
            <a:pPr>
              <a:buNone/>
            </a:pPr>
            <a:r>
              <a:rPr lang="az-Latn-AZ" dirty="0" smtClean="0"/>
              <a:t>	- </a:t>
            </a:r>
            <a:r>
              <a:rPr lang="az-Latn-AZ" i="1" dirty="0" smtClean="0"/>
              <a:t>S.v.</a:t>
            </a:r>
            <a:r>
              <a:rPr lang="fr-FR" i="1" dirty="0" smtClean="0"/>
              <a:t> </a:t>
            </a:r>
            <a:r>
              <a:rPr lang="fr-FR" i="1" dirty="0" err="1" smtClean="0"/>
              <a:t>Switzerland</a:t>
            </a:r>
            <a:r>
              <a:rPr lang="az-Latn-AZ" dirty="0" smtClean="0"/>
              <a:t> (1991)</a:t>
            </a:r>
          </a:p>
          <a:p>
            <a:pPr>
              <a:buNone/>
            </a:pPr>
            <a:r>
              <a:rPr lang="az-Latn-AZ" dirty="0" smtClean="0"/>
              <a:t>	- </a:t>
            </a:r>
            <a:r>
              <a:rPr lang="az-Latn-AZ" i="1" dirty="0" smtClean="0"/>
              <a:t>Brennan v. UK (2001)</a:t>
            </a:r>
          </a:p>
          <a:p>
            <a:r>
              <a:rPr lang="az-Latn-AZ" dirty="0" smtClean="0"/>
              <a:t>Yalnız ciddi əsaslar olduqda məhdudlaşdıla bilər</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Müdafiənin keyfiyyəti</a:t>
            </a:r>
            <a:endParaRPr lang="fr-FR" dirty="0"/>
          </a:p>
        </p:txBody>
      </p:sp>
      <p:sp>
        <p:nvSpPr>
          <p:cNvPr id="3" name="Content Placeholder 2"/>
          <p:cNvSpPr>
            <a:spLocks noGrp="1"/>
          </p:cNvSpPr>
          <p:nvPr>
            <p:ph idx="1"/>
          </p:nvPr>
        </p:nvSpPr>
        <p:spPr/>
        <p:txBody>
          <a:bodyPr/>
          <a:lstStyle/>
          <a:p>
            <a:pPr>
              <a:buNone/>
            </a:pPr>
            <a:r>
              <a:rPr lang="az-Latn-AZ" sz="2800" dirty="0" smtClean="0"/>
              <a:t>Özəl şəxslərin hərəkətlərindən bir qayda olaraq AİHM-ə şikayət verilə bilməz, yalnız Dövlətə aid oluna bilinən davranışlar</a:t>
            </a:r>
          </a:p>
          <a:p>
            <a:pPr>
              <a:buNone/>
            </a:pPr>
            <a:r>
              <a:rPr lang="az-Latn-AZ" sz="2800" dirty="0" smtClean="0"/>
              <a:t>	</a:t>
            </a:r>
            <a:r>
              <a:rPr lang="fr-FR" sz="2800" b="1" i="1" dirty="0" err="1" smtClean="0"/>
              <a:t>Daud</a:t>
            </a:r>
            <a:r>
              <a:rPr lang="fr-FR" sz="2800" b="1" i="1" dirty="0" smtClean="0"/>
              <a:t> v Portugal</a:t>
            </a:r>
            <a:r>
              <a:rPr lang="fr-FR" sz="2800" b="1" dirty="0" smtClean="0"/>
              <a:t> (1998)</a:t>
            </a:r>
            <a:endParaRPr lang="az-Latn-AZ" sz="2800" b="1" dirty="0" smtClean="0"/>
          </a:p>
          <a:p>
            <a:pPr>
              <a:buNone/>
            </a:pPr>
            <a:r>
              <a:rPr lang="az-Latn-AZ" sz="2800" b="1" dirty="0" smtClean="0"/>
              <a:t>	</a:t>
            </a:r>
            <a:r>
              <a:rPr lang="az-Latn-AZ" sz="2800" b="1" i="1" dirty="0" smtClean="0"/>
              <a:t>Czekalla v Portugal</a:t>
            </a:r>
            <a:r>
              <a:rPr lang="az-Latn-AZ" sz="2800" b="1" dirty="0" smtClean="0"/>
              <a:t> (2002)</a:t>
            </a:r>
          </a:p>
          <a:p>
            <a:pPr>
              <a:buNone/>
            </a:pPr>
            <a:r>
              <a:rPr lang="az-Latn-AZ" sz="2800" b="1" dirty="0" smtClean="0"/>
              <a:t>	</a:t>
            </a:r>
            <a:r>
              <a:rPr lang="fr-FR" sz="2800" b="1" i="1" dirty="0" err="1" smtClean="0"/>
              <a:t>Sannino</a:t>
            </a:r>
            <a:r>
              <a:rPr lang="fr-FR" sz="2800" b="1" i="1" dirty="0" smtClean="0"/>
              <a:t> v </a:t>
            </a:r>
            <a:r>
              <a:rPr lang="fr-FR" sz="2800" b="1" i="1" dirty="0" err="1" smtClean="0"/>
              <a:t>Italy</a:t>
            </a:r>
            <a:r>
              <a:rPr lang="fr-FR" sz="2800" b="1" dirty="0" smtClean="0"/>
              <a:t> (2006)</a:t>
            </a:r>
            <a:endParaRPr lang="az-Latn-AZ" sz="2800" b="1" dirty="0" smtClean="0"/>
          </a:p>
          <a:p>
            <a:pPr>
              <a:buNone/>
            </a:pPr>
            <a:endParaRPr lang="az-Latn-AZ" sz="2800" b="1" dirty="0" smtClean="0"/>
          </a:p>
          <a:p>
            <a:pPr>
              <a:buNone/>
            </a:pPr>
            <a:r>
              <a:rPr lang="az-Latn-AZ" sz="2800" dirty="0" smtClean="0"/>
              <a:t>Əksi üçün bax: </a:t>
            </a:r>
            <a:r>
              <a:rPr lang="fr-FR" sz="2800" b="1" i="1" dirty="0" err="1" smtClean="0"/>
              <a:t>Tripodi</a:t>
            </a:r>
            <a:r>
              <a:rPr lang="fr-FR" sz="2800" b="1" i="1" dirty="0" smtClean="0"/>
              <a:t> v </a:t>
            </a:r>
            <a:r>
              <a:rPr lang="fr-FR" sz="2800" b="1" i="1" dirty="0" err="1" smtClean="0"/>
              <a:t>Italy</a:t>
            </a:r>
            <a:r>
              <a:rPr lang="fr-FR" sz="2800" b="1" dirty="0" smtClean="0"/>
              <a:t> (1994)</a:t>
            </a:r>
            <a:endParaRPr lang="az-Latn-AZ" sz="2800" b="1" dirty="0" smtClean="0"/>
          </a:p>
          <a:p>
            <a:pPr>
              <a:buNone/>
            </a:pPr>
            <a:endParaRPr lang="fr-F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Şahidləri çağırmaq və dindirmək (6.3.d)</a:t>
            </a:r>
            <a:endParaRPr lang="fr-FR" dirty="0"/>
          </a:p>
        </p:txBody>
      </p:sp>
      <p:sp>
        <p:nvSpPr>
          <p:cNvPr id="3" name="Content Placeholder 2"/>
          <p:cNvSpPr>
            <a:spLocks noGrp="1"/>
          </p:cNvSpPr>
          <p:nvPr>
            <p:ph idx="1"/>
          </p:nvPr>
        </p:nvSpPr>
        <p:spPr/>
        <p:txBody>
          <a:bodyPr/>
          <a:lstStyle/>
          <a:p>
            <a:pPr>
              <a:buNone/>
            </a:pPr>
            <a:r>
              <a:rPr lang="az-Latn-AZ" dirty="0" smtClean="0"/>
              <a:t>	Avtonom anlayış (məhkəmədə ifadə verənlər, ifadəsi oxunanlar, digər ittiam olunan şəxslərin ifadələri, ekspert  rəyləri)</a:t>
            </a:r>
          </a:p>
          <a:p>
            <a:r>
              <a:rPr lang="az-Latn-AZ" dirty="0" smtClean="0"/>
              <a:t>Lehinə şahidlər- ifadənin vacibliyini əsaslandırmaq  vəzifəsi (</a:t>
            </a:r>
            <a:r>
              <a:rPr lang="fr-FR" b="1" i="1" dirty="0" err="1" smtClean="0"/>
              <a:t>Krempovskij</a:t>
            </a:r>
            <a:r>
              <a:rPr lang="fr-FR" dirty="0" smtClean="0"/>
              <a:t> </a:t>
            </a:r>
            <a:r>
              <a:rPr lang="az-Latn-AZ" dirty="0" smtClean="0"/>
              <a:t>və</a:t>
            </a:r>
            <a:r>
              <a:rPr lang="fr-FR" b="1" dirty="0" smtClean="0"/>
              <a:t> </a:t>
            </a:r>
            <a:r>
              <a:rPr lang="fr-FR" b="1" i="1" dirty="0" err="1" smtClean="0"/>
              <a:t>Butkevicius</a:t>
            </a:r>
            <a:r>
              <a:rPr lang="az-Latn-AZ" b="1" i="1" dirty="0" smtClean="0"/>
              <a:t>)</a:t>
            </a:r>
          </a:p>
          <a:p>
            <a:r>
              <a:rPr lang="az-Latn-AZ" dirty="0" smtClean="0"/>
              <a:t>Əleyhinə şahidlər - </a:t>
            </a:r>
            <a:r>
              <a:rPr lang="fr-FR" b="1" i="1" dirty="0" err="1" smtClean="0"/>
              <a:t>Unterpertinger</a:t>
            </a:r>
            <a:r>
              <a:rPr lang="fr-FR" b="1" i="1" dirty="0" smtClean="0"/>
              <a:t> v </a:t>
            </a:r>
            <a:r>
              <a:rPr lang="fr-FR" b="1" i="1" dirty="0" err="1" smtClean="0"/>
              <a:t>Austria</a:t>
            </a:r>
            <a:r>
              <a:rPr lang="fr-FR" b="1" i="1" dirty="0" smtClean="0"/>
              <a:t> </a:t>
            </a:r>
            <a:r>
              <a:rPr lang="fr-FR" b="1" dirty="0" smtClean="0"/>
              <a:t>(1986)</a:t>
            </a:r>
            <a:endParaRPr lang="az-Latn-AZ" dirty="0" smtClean="0"/>
          </a:p>
          <a:p>
            <a:pPr>
              <a:buNone/>
            </a:pPr>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Anonim şahidlər</a:t>
            </a:r>
            <a:endParaRPr lang="fr-FR" dirty="0"/>
          </a:p>
        </p:txBody>
      </p:sp>
      <p:sp>
        <p:nvSpPr>
          <p:cNvPr id="3" name="Content Placeholder 2"/>
          <p:cNvSpPr>
            <a:spLocks noGrp="1"/>
          </p:cNvSpPr>
          <p:nvPr>
            <p:ph idx="1"/>
          </p:nvPr>
        </p:nvSpPr>
        <p:spPr>
          <a:xfrm>
            <a:off x="457200" y="1285860"/>
            <a:ext cx="8229600" cy="4840303"/>
          </a:xfrm>
        </p:spPr>
        <p:txBody>
          <a:bodyPr/>
          <a:lstStyle/>
          <a:p>
            <a:pPr>
              <a:buNone/>
            </a:pPr>
            <a:r>
              <a:rPr lang="az-Latn-AZ" dirty="0" smtClean="0"/>
              <a:t>Şahidlərin və zərərçəkənlərin maraqları (</a:t>
            </a:r>
            <a:r>
              <a:rPr lang="fr-FR" b="1" i="1" dirty="0" err="1" smtClean="0"/>
              <a:t>Doorson</a:t>
            </a:r>
            <a:r>
              <a:rPr lang="fr-FR" b="1" dirty="0" smtClean="0"/>
              <a:t> v</a:t>
            </a:r>
            <a:r>
              <a:rPr lang="az-Latn-AZ" b="1" dirty="0" smtClean="0"/>
              <a:t> </a:t>
            </a:r>
            <a:r>
              <a:rPr lang="fr-FR" b="1" dirty="0" err="1" smtClean="0"/>
              <a:t>Netherlands</a:t>
            </a:r>
            <a:r>
              <a:rPr lang="fr-FR" b="1" dirty="0" smtClean="0"/>
              <a:t> (1996)</a:t>
            </a:r>
            <a:r>
              <a:rPr lang="az-Latn-AZ" dirty="0" smtClean="0"/>
              <a:t> </a:t>
            </a:r>
          </a:p>
          <a:p>
            <a:pPr algn="ctr">
              <a:buNone/>
            </a:pPr>
            <a:r>
              <a:rPr lang="az-Latn-AZ" u="sng" dirty="0" smtClean="0"/>
              <a:t>MÜDAFİƏNİN MARAQLARI</a:t>
            </a:r>
          </a:p>
          <a:p>
            <a:pPr lvl="1"/>
            <a:r>
              <a:rPr lang="fr-FR" b="1" i="1" dirty="0" err="1" smtClean="0"/>
              <a:t>Kostovski</a:t>
            </a:r>
            <a:r>
              <a:rPr lang="fr-FR" b="1" i="1" dirty="0" smtClean="0"/>
              <a:t> v </a:t>
            </a:r>
            <a:r>
              <a:rPr lang="fr-FR" b="1" i="1" dirty="0" err="1" smtClean="0"/>
              <a:t>Netherlands</a:t>
            </a:r>
            <a:r>
              <a:rPr lang="fr-FR" b="1" dirty="0" smtClean="0"/>
              <a:t> (1989)</a:t>
            </a:r>
            <a:endParaRPr lang="az-Latn-AZ" b="1" dirty="0" smtClean="0"/>
          </a:p>
          <a:p>
            <a:pPr lvl="1"/>
            <a:r>
              <a:rPr lang="pl-PL" b="1" i="1" dirty="0" smtClean="0"/>
              <a:t>Krasniki v Czech Republic</a:t>
            </a:r>
            <a:r>
              <a:rPr lang="pl-PL" b="1" dirty="0" smtClean="0"/>
              <a:t> (2006</a:t>
            </a:r>
            <a:r>
              <a:rPr lang="az-Latn-AZ" b="1" dirty="0" smtClean="0"/>
              <a:t>)</a:t>
            </a:r>
          </a:p>
          <a:p>
            <a:pPr lvl="1">
              <a:buNone/>
            </a:pPr>
            <a:r>
              <a:rPr lang="az-Latn-AZ" b="1" dirty="0" smtClean="0">
                <a:solidFill>
                  <a:srgbClr val="FF0000"/>
                </a:solidFill>
              </a:rPr>
              <a:t>Təqsir yalnız anonim şahidin ifadələrinə əsaslana bilməz (</a:t>
            </a:r>
            <a:r>
              <a:rPr lang="az-Latn-AZ" b="1" i="1" dirty="0" smtClean="0">
                <a:solidFill>
                  <a:srgbClr val="FF0000"/>
                </a:solidFill>
              </a:rPr>
              <a:t>Doorson</a:t>
            </a:r>
            <a:r>
              <a:rPr lang="az-Latn-AZ" b="1" dirty="0" smtClean="0">
                <a:solidFill>
                  <a:srgbClr val="FF0000"/>
                </a:solidFill>
              </a:rPr>
              <a:t>)</a:t>
            </a:r>
          </a:p>
          <a:p>
            <a:pPr lvl="1">
              <a:buNone/>
            </a:pPr>
            <a:endParaRPr lang="az-Latn-AZ" sz="3200" b="1" i="1" dirty="0" smtClean="0"/>
          </a:p>
          <a:p>
            <a:pPr lvl="1">
              <a:buNone/>
            </a:pPr>
            <a:r>
              <a:rPr lang="fr-FR" sz="3200" b="1" i="1" dirty="0" err="1" smtClean="0"/>
              <a:t>Ludi</a:t>
            </a:r>
            <a:r>
              <a:rPr lang="fr-FR" sz="3200" b="1" i="1" dirty="0" smtClean="0"/>
              <a:t> v </a:t>
            </a:r>
            <a:r>
              <a:rPr lang="fr-FR" sz="3200" b="1" i="1" dirty="0" err="1" smtClean="0"/>
              <a:t>Switzerland</a:t>
            </a:r>
            <a:r>
              <a:rPr lang="fr-FR" sz="3200" b="1" dirty="0" smtClean="0"/>
              <a:t> (1992)</a:t>
            </a:r>
            <a:r>
              <a:rPr lang="az-Latn-AZ" sz="3200" b="1" dirty="0" smtClean="0"/>
              <a:t>- </a:t>
            </a:r>
            <a:r>
              <a:rPr lang="az-Latn-AZ" sz="3200" dirty="0" smtClean="0"/>
              <a:t>polisin ifadəsi</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Tərcüməçi </a:t>
            </a:r>
            <a:endParaRPr lang="fr-FR" dirty="0"/>
          </a:p>
        </p:txBody>
      </p:sp>
      <p:sp>
        <p:nvSpPr>
          <p:cNvPr id="3" name="Content Placeholder 2"/>
          <p:cNvSpPr>
            <a:spLocks noGrp="1"/>
          </p:cNvSpPr>
          <p:nvPr>
            <p:ph idx="1"/>
          </p:nvPr>
        </p:nvSpPr>
        <p:spPr/>
        <p:txBody>
          <a:bodyPr/>
          <a:lstStyle/>
          <a:p>
            <a:pPr>
              <a:buNone/>
            </a:pPr>
            <a:r>
              <a:rPr lang="az-Latn-AZ" b="1" i="1" dirty="0" smtClean="0"/>
              <a:t>	</a:t>
            </a:r>
            <a:r>
              <a:rPr lang="en-US" b="1" i="1" dirty="0" err="1" smtClean="0"/>
              <a:t>Cuscani</a:t>
            </a:r>
            <a:r>
              <a:rPr lang="en-US" b="1" i="1" dirty="0" smtClean="0"/>
              <a:t> v United Kingdom </a:t>
            </a:r>
            <a:r>
              <a:rPr lang="en-US" dirty="0" smtClean="0"/>
              <a:t>(2002)</a:t>
            </a:r>
            <a:endParaRPr lang="az-Latn-AZ" smtClean="0"/>
          </a:p>
          <a:p>
            <a:pPr>
              <a:buNone/>
            </a:pPr>
            <a:endParaRPr lang="az-Latn-AZ" dirty="0" smtClean="0"/>
          </a:p>
          <a:p>
            <a:r>
              <a:rPr lang="az-Latn-AZ" dirty="0" smtClean="0"/>
              <a:t>Pulsuz tərcüməçi</a:t>
            </a:r>
          </a:p>
          <a:p>
            <a:r>
              <a:rPr lang="az-Latn-AZ" dirty="0" smtClean="0"/>
              <a:t>Bütün materialların yazılı tərcüməsi deyil </a:t>
            </a:r>
            <a:r>
              <a:rPr lang="fr-FR" b="1" i="1" dirty="0" err="1" smtClean="0"/>
              <a:t>Kamasinski</a:t>
            </a:r>
            <a:r>
              <a:rPr lang="fr-FR" b="1" i="1" dirty="0" smtClean="0"/>
              <a:t> v </a:t>
            </a:r>
            <a:r>
              <a:rPr lang="fr-FR" b="1" i="1" dirty="0" err="1" smtClean="0"/>
              <a:t>Austria</a:t>
            </a:r>
            <a:r>
              <a:rPr lang="fr-FR" b="1" i="1" dirty="0" smtClean="0"/>
              <a:t> </a:t>
            </a:r>
            <a:r>
              <a:rPr lang="fr-FR" b="1" dirty="0" smtClean="0"/>
              <a:t>(1989)</a:t>
            </a:r>
            <a:endParaRPr lang="az-Latn-AZ" dirty="0" smtClean="0"/>
          </a:p>
          <a:p>
            <a:r>
              <a:rPr lang="az-Latn-AZ" dirty="0" smtClean="0"/>
              <a:t>Effektiv tərcümə </a:t>
            </a:r>
            <a:r>
              <a:rPr lang="az-Latn-AZ" i="1" dirty="0" smtClean="0"/>
              <a:t>(</a:t>
            </a:r>
            <a:r>
              <a:rPr lang="fr-FR" b="1" i="1" dirty="0" err="1" smtClean="0"/>
              <a:t>Kamasinski</a:t>
            </a:r>
            <a:r>
              <a:rPr lang="az-Latn-AZ"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Prosedural</a:t>
            </a:r>
            <a:r>
              <a:rPr lang="fr-FR" dirty="0" smtClean="0"/>
              <a:t> </a:t>
            </a:r>
            <a:r>
              <a:rPr lang="az-Latn-AZ" smtClean="0"/>
              <a:t>fərq</a:t>
            </a:r>
            <a:endParaRPr lang="fr-FR"/>
          </a:p>
        </p:txBody>
      </p:sp>
      <p:sp>
        <p:nvSpPr>
          <p:cNvPr id="3" name="Content Placeholder 2"/>
          <p:cNvSpPr>
            <a:spLocks noGrp="1"/>
          </p:cNvSpPr>
          <p:nvPr>
            <p:ph idx="1"/>
          </p:nvPr>
        </p:nvSpPr>
        <p:spPr/>
        <p:txBody>
          <a:bodyPr/>
          <a:lstStyle/>
          <a:p>
            <a:r>
              <a:rPr lang="az-Latn-AZ" dirty="0" smtClean="0"/>
              <a:t>Mülki prosesdə təminatlar (6.1)</a:t>
            </a:r>
          </a:p>
          <a:p>
            <a:r>
              <a:rPr lang="az-Latn-AZ" dirty="0" smtClean="0"/>
              <a:t>Cinayət prosesində təminatlar (6.1, 6.2 və 6.3)</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58618"/>
          </a:xfrm>
        </p:spPr>
        <p:txBody>
          <a:bodyPr>
            <a:normAutofit/>
          </a:bodyPr>
          <a:lstStyle/>
          <a:p>
            <a:r>
              <a:rPr lang="az-Latn-AZ" sz="6600" b="1" u="sng" dirty="0" smtClean="0">
                <a:latin typeface="Lucida Calligraphy" pitchFamily="66" charset="0"/>
              </a:rPr>
              <a:t>Gizli agentlər, təhrikçi agentlər, polis təhriki</a:t>
            </a:r>
            <a:br>
              <a:rPr lang="az-Latn-AZ" sz="6600" b="1" u="sng" dirty="0" smtClean="0">
                <a:latin typeface="Lucida Calligraphy" pitchFamily="66" charset="0"/>
              </a:rPr>
            </a:br>
            <a:endParaRPr lang="fr-FR" sz="6600" u="sng" dirty="0">
              <a:latin typeface="Lucida Calligraphy" pitchFamily="66"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z-Latn-AZ" b="1" dirty="0" smtClean="0"/>
              <a:t>Gizli agentlər və polisin cinayətə təşviqi</a:t>
            </a:r>
            <a:endParaRPr lang="fr-FR" dirty="0"/>
          </a:p>
        </p:txBody>
      </p:sp>
      <p:sp>
        <p:nvSpPr>
          <p:cNvPr id="3" name="Espace réservé du contenu 2"/>
          <p:cNvSpPr>
            <a:spLocks noGrp="1"/>
          </p:cNvSpPr>
          <p:nvPr>
            <p:ph idx="1"/>
          </p:nvPr>
        </p:nvSpPr>
        <p:spPr/>
        <p:txBody>
          <a:bodyPr>
            <a:normAutofit/>
          </a:bodyPr>
          <a:lstStyle/>
          <a:p>
            <a:pPr algn="just"/>
            <a:r>
              <a:rPr lang="az-Latn-AZ" sz="3600" dirty="0" smtClean="0"/>
              <a:t>Bu üsullardan istifadə anlaşılandır</a:t>
            </a:r>
            <a:endParaRPr lang="fr-FR" sz="3600" dirty="0" smtClean="0"/>
          </a:p>
          <a:p>
            <a:pPr algn="just"/>
            <a:r>
              <a:rPr lang="az-Latn-AZ" sz="3600" dirty="0" smtClean="0"/>
              <a:t>Xüsusilə mütəşəkkil cinayətkarlıqla və korrupsiya ilə mübarizədə</a:t>
            </a:r>
            <a:endParaRPr lang="fr-FR" sz="3600" dirty="0" smtClean="0"/>
          </a:p>
          <a:p>
            <a:pPr algn="just"/>
            <a:r>
              <a:rPr lang="az-Latn-AZ" sz="3600" dirty="0" smtClean="0">
                <a:solidFill>
                  <a:srgbClr val="FF0000"/>
                </a:solidFill>
              </a:rPr>
              <a:t>LAKİN</a:t>
            </a:r>
            <a:r>
              <a:rPr lang="en-US" sz="3600" dirty="0" smtClean="0"/>
              <a:t> </a:t>
            </a:r>
            <a:r>
              <a:rPr lang="az-Latn-AZ" sz="3600" dirty="0" smtClean="0"/>
              <a:t>ədalətli məhkəmə araşdırması hüququ bütün işlərə, ən sadəsindən, ən mürəkkəbinə qədər bütün işlərə aid tələbdir</a:t>
            </a:r>
            <a:endParaRPr lang="fr-FR"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z-Latn-AZ" b="1" dirty="0" smtClean="0"/>
              <a:t>Qayda</a:t>
            </a:r>
            <a:endParaRPr lang="fr-FR" b="1" dirty="0"/>
          </a:p>
        </p:txBody>
      </p:sp>
      <p:sp>
        <p:nvSpPr>
          <p:cNvPr id="3" name="Espace réservé du contenu 2"/>
          <p:cNvSpPr>
            <a:spLocks noGrp="1"/>
          </p:cNvSpPr>
          <p:nvPr>
            <p:ph idx="1"/>
          </p:nvPr>
        </p:nvSpPr>
        <p:spPr/>
        <p:txBody>
          <a:bodyPr>
            <a:normAutofit lnSpcReduction="10000"/>
          </a:bodyPr>
          <a:lstStyle/>
          <a:p>
            <a:r>
              <a:rPr lang="en-US" dirty="0" smtClean="0"/>
              <a:t>“ </a:t>
            </a:r>
            <a:r>
              <a:rPr lang="az-Latn-AZ" dirty="0" smtClean="0"/>
              <a:t>polis gizlli hərəkət edə bilər, lakin təşviq etməməlidir</a:t>
            </a:r>
            <a:r>
              <a:rPr lang="en-US" dirty="0" smtClean="0"/>
              <a:t>” (</a:t>
            </a:r>
            <a:r>
              <a:rPr lang="en-US" dirty="0" err="1" smtClean="0"/>
              <a:t>Khudobin</a:t>
            </a:r>
            <a:r>
              <a:rPr lang="en-US" dirty="0" smtClean="0"/>
              <a:t> v. Russia, § 128)</a:t>
            </a:r>
          </a:p>
          <a:p>
            <a:r>
              <a:rPr lang="az-Latn-AZ" dirty="0" smtClean="0"/>
              <a:t>İlkin istintaqda və əməlin xarakteri tələb edərsə, anonim məlumatçılara müraciət edilməsini qadağan etmir</a:t>
            </a:r>
            <a:r>
              <a:rPr lang="en-US" dirty="0" smtClean="0"/>
              <a:t>, </a:t>
            </a:r>
            <a:r>
              <a:rPr lang="az-Latn-AZ" dirty="0" smtClean="0"/>
              <a:t>ona sonradan məhkəmədə təqsiri sübut etmək üçün bu </a:t>
            </a:r>
            <a:r>
              <a:rPr lang="az-Latn-AZ" b="1" dirty="0" smtClean="0"/>
              <a:t>anonim ifadələrə </a:t>
            </a:r>
            <a:r>
              <a:rPr lang="az-Latn-AZ" dirty="0" smtClean="0"/>
              <a:t>əsaslanma fərqli məsələdir </a:t>
            </a:r>
            <a:r>
              <a:rPr lang="en-US" dirty="0" smtClean="0"/>
              <a:t>(</a:t>
            </a:r>
            <a:r>
              <a:rPr lang="en-US" i="1" dirty="0" smtClean="0"/>
              <a:t>Teixeira de Castro v. Portugal</a:t>
            </a:r>
            <a:r>
              <a:rPr lang="en-US" dirty="0" smtClean="0"/>
              <a:t>, § 35)</a:t>
            </a: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az-Latn-AZ" dirty="0" smtClean="0"/>
              <a:t>Bu ananonim ifadələrdən istifadə</a:t>
            </a:r>
            <a:endParaRPr lang="fr-FR" dirty="0"/>
          </a:p>
        </p:txBody>
      </p:sp>
      <p:sp>
        <p:nvSpPr>
          <p:cNvPr id="3" name="Espace réservé du contenu 2"/>
          <p:cNvSpPr>
            <a:spLocks noGrp="1"/>
          </p:cNvSpPr>
          <p:nvPr>
            <p:ph idx="1"/>
          </p:nvPr>
        </p:nvSpPr>
        <p:spPr>
          <a:xfrm>
            <a:off x="457200" y="1268760"/>
            <a:ext cx="8229600" cy="4857403"/>
          </a:xfrm>
        </p:spPr>
        <p:txBody>
          <a:bodyPr>
            <a:normAutofit/>
          </a:bodyPr>
          <a:lstStyle/>
          <a:p>
            <a:pPr marL="0" indent="0" algn="just">
              <a:buNone/>
            </a:pPr>
            <a:r>
              <a:rPr lang="az-Latn-AZ" dirty="0" smtClean="0"/>
              <a:t>yalnız o zaman icazə verilməlidir ki, sui-istifadənin qarşısının alınması üçün, xüsusilə həmin istintaq tədbirinə icazə verilməsi, həyata keçirilməsi və sonradan ona nəzarətin aydın və  öngörüləbilən proseduru kimi  adekvat və kafi təminatlarlar nəzərdə tutulsun</a:t>
            </a:r>
            <a:r>
              <a:rPr lang="en-US" dirty="0" smtClean="0"/>
              <a:t> (</a:t>
            </a:r>
            <a:r>
              <a:rPr lang="en-US" b="1" i="1" dirty="0" err="1" smtClean="0"/>
              <a:t>Ramanauskas</a:t>
            </a:r>
            <a:r>
              <a:rPr lang="en-US" b="1" i="1" dirty="0" smtClean="0"/>
              <a:t> v. Lithuania</a:t>
            </a:r>
            <a:r>
              <a:rPr lang="en-US" dirty="0" smtClean="0"/>
              <a:t> [GC], § 51).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z-Latn-AZ" dirty="0" smtClean="0"/>
              <a:t>Tədbirə nəzarət</a:t>
            </a:r>
            <a:endParaRPr lang="fr-FR" dirty="0"/>
          </a:p>
        </p:txBody>
      </p:sp>
      <p:sp>
        <p:nvSpPr>
          <p:cNvPr id="3" name="Espace réservé du contenu 2"/>
          <p:cNvSpPr>
            <a:spLocks noGrp="1"/>
          </p:cNvSpPr>
          <p:nvPr>
            <p:ph idx="1"/>
          </p:nvPr>
        </p:nvSpPr>
        <p:spPr/>
        <p:txBody>
          <a:bodyPr>
            <a:normAutofit/>
          </a:bodyPr>
          <a:lstStyle/>
          <a:p>
            <a:pPr marL="0" indent="0" algn="just">
              <a:buNone/>
            </a:pPr>
            <a:r>
              <a:rPr lang="az-Latn-AZ" sz="4000" dirty="0" smtClean="0"/>
              <a:t>Gizli polis əməliyyatlarına nəzarət üçün – məhkəmə nəzarəti ən yaxşısıdır, lakin başqa vasitələr də nəzərdə tutula  bilər. Məs. Prokuror tərəfindən nəzarət </a:t>
            </a:r>
            <a:r>
              <a:rPr lang="en-US" sz="4000" dirty="0" smtClean="0"/>
              <a:t>(</a:t>
            </a:r>
            <a:r>
              <a:rPr lang="en-US" sz="4000" b="1" i="1" dirty="0" err="1" smtClean="0"/>
              <a:t>Bannikova</a:t>
            </a:r>
            <a:r>
              <a:rPr lang="en-US" sz="4000" b="1" i="1" dirty="0" smtClean="0"/>
              <a:t> v. Russia</a:t>
            </a:r>
            <a:r>
              <a:rPr lang="en-US" sz="4000" dirty="0" smtClean="0"/>
              <a:t>, § 50)</a:t>
            </a:r>
            <a:endParaRPr lang="fr-FR" sz="4000" dirty="0" smtClean="0"/>
          </a:p>
          <a:p>
            <a:pPr marL="0" indent="0" algn="just"/>
            <a:endParaRPr lang="fr-FR" sz="4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z-Latn-AZ" dirty="0" smtClean="0"/>
              <a:t>Məhkəmənin testi </a:t>
            </a:r>
            <a:endParaRPr lang="fr-FR" dirty="0"/>
          </a:p>
        </p:txBody>
      </p:sp>
      <p:sp>
        <p:nvSpPr>
          <p:cNvPr id="3" name="Espace réservé du contenu 2"/>
          <p:cNvSpPr>
            <a:spLocks noGrp="1"/>
          </p:cNvSpPr>
          <p:nvPr>
            <p:ph idx="1"/>
          </p:nvPr>
        </p:nvSpPr>
        <p:spPr/>
        <p:txBody>
          <a:bodyPr>
            <a:normAutofit/>
          </a:bodyPr>
          <a:lstStyle/>
          <a:p>
            <a:pPr marL="742950" indent="-742950" algn="just">
              <a:buFont typeface="+mj-lt"/>
              <a:buAutoNum type="arabicPeriod"/>
            </a:pPr>
            <a:r>
              <a:rPr lang="az-Latn-AZ" sz="4000" dirty="0" smtClean="0"/>
              <a:t>Təşviq var idimi? </a:t>
            </a:r>
            <a:r>
              <a:rPr lang="en-US" sz="4000" dirty="0" smtClean="0"/>
              <a:t>( “</a:t>
            </a:r>
            <a:r>
              <a:rPr lang="en-US" sz="4000" dirty="0" err="1" smtClean="0"/>
              <a:t>substantiv</a:t>
            </a:r>
            <a:r>
              <a:rPr lang="az-Latn-AZ" sz="4000" dirty="0" smtClean="0"/>
              <a:t> (maddi) təşviq </a:t>
            </a:r>
            <a:r>
              <a:rPr lang="en-US" sz="4000" dirty="0" smtClean="0"/>
              <a:t> test</a:t>
            </a:r>
            <a:r>
              <a:rPr lang="az-Latn-AZ" sz="4000" dirty="0" smtClean="0"/>
              <a:t>i</a:t>
            </a:r>
            <a:r>
              <a:rPr lang="en-US" sz="4000" dirty="0" smtClean="0"/>
              <a:t>) </a:t>
            </a:r>
            <a:r>
              <a:rPr lang="az-Latn-AZ" sz="4000" b="1" dirty="0" smtClean="0">
                <a:solidFill>
                  <a:srgbClr val="FF0000"/>
                </a:solidFill>
              </a:rPr>
              <a:t>ƏGƏR HƏ</a:t>
            </a:r>
            <a:r>
              <a:rPr lang="en-US" sz="4000" b="1" dirty="0" smtClean="0"/>
              <a:t>,</a:t>
            </a:r>
          </a:p>
          <a:p>
            <a:pPr marL="742950" indent="-742950" algn="just">
              <a:buFont typeface="+mj-lt"/>
              <a:buAutoNum type="arabicPeriod"/>
            </a:pPr>
            <a:r>
              <a:rPr lang="az-Latn-AZ" sz="4000" dirty="0" smtClean="0"/>
              <a:t>Müdafiə tərəfinə daxili məhkəmələr qarşısında polis tərəfindən təşviq halını qaldırmaq imkanı verilmişdirmi?</a:t>
            </a:r>
            <a:r>
              <a:rPr lang="en-US" sz="4000" dirty="0" smtClean="0"/>
              <a:t> (</a:t>
            </a:r>
            <a:r>
              <a:rPr lang="en-US" sz="4000" b="1" i="1" dirty="0" err="1" smtClean="0"/>
              <a:t>Bannikova</a:t>
            </a:r>
            <a:r>
              <a:rPr lang="en-US" sz="4000" b="1" i="1" dirty="0" smtClean="0"/>
              <a:t> v. Russia</a:t>
            </a:r>
            <a:r>
              <a:rPr lang="en-US" sz="4000" b="1" dirty="0" smtClean="0"/>
              <a:t>, §§ 37 and 51</a:t>
            </a:r>
            <a:r>
              <a:rPr lang="en-US" sz="4000" dirty="0" smtClean="0"/>
              <a:t>).</a:t>
            </a:r>
            <a:endParaRPr lang="fr-FR" sz="4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b="1" u="dbl" dirty="0" smtClean="0"/>
              <a:t>Maddi təşviq testi</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az-Latn-AZ" dirty="0" smtClean="0"/>
              <a:t>Təşviqə verilmiş anlayış </a:t>
            </a:r>
            <a:r>
              <a:rPr lang="fr-FR" dirty="0" smtClean="0"/>
              <a:t>:</a:t>
            </a:r>
          </a:p>
          <a:p>
            <a:pPr marL="0" indent="0" algn="just">
              <a:buNone/>
            </a:pPr>
            <a:r>
              <a:rPr lang="az-Latn-AZ" sz="3300" dirty="0" smtClean="0"/>
              <a:t>Şəxsin –ya dövlət qulluqçusu, ya da onun göstərişləri əsasında hərəkət edən digər şəxsin</a:t>
            </a:r>
            <a:r>
              <a:rPr lang="en-US" sz="3300" dirty="0" smtClean="0"/>
              <a:t>–</a:t>
            </a:r>
            <a:r>
              <a:rPr lang="az-Latn-AZ" sz="3300" dirty="0" smtClean="0"/>
              <a:t> yalnız əsasən passiv şəkildə cinayət fəaliyyətini istintaq etməklə kifayətlənməyib, cinayət əməlini müəyyən etmək, yəni sübut təmin etmək və istintaqa cəlb etmək məqsədilə subyektə elə təsir göstərməsidir ki, bunun nəticəsində baş verən əməl, həmin təsir olmasa idi, baş verməyəcəkdi. </a:t>
            </a:r>
            <a:r>
              <a:rPr lang="en-US" sz="3300" dirty="0" smtClean="0"/>
              <a:t>(</a:t>
            </a:r>
            <a:r>
              <a:rPr lang="en-US" sz="3300" b="1" i="1" dirty="0" err="1" smtClean="0"/>
              <a:t>Ramanauskas</a:t>
            </a:r>
            <a:r>
              <a:rPr lang="en-US" sz="3300" b="1" i="1" dirty="0" smtClean="0"/>
              <a:t> v. Lithuania [GC], § 55</a:t>
            </a:r>
            <a:r>
              <a:rPr lang="en-US" sz="3300" dirty="0" smtClean="0"/>
              <a:t>)</a:t>
            </a:r>
            <a:endParaRPr lang="fr-FR" sz="33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t>
            </a:r>
            <a:r>
              <a:rPr lang="az-Latn-AZ" dirty="0" smtClean="0"/>
              <a:t>əsasən passiv</a:t>
            </a:r>
            <a:r>
              <a:rPr lang="en-US" dirty="0" smtClean="0"/>
              <a:t>”</a:t>
            </a:r>
            <a:endParaRPr lang="fr-FR" dirty="0"/>
          </a:p>
        </p:txBody>
      </p:sp>
      <p:sp>
        <p:nvSpPr>
          <p:cNvPr id="3" name="Espace réservé du contenu 2"/>
          <p:cNvSpPr>
            <a:spLocks noGrp="1"/>
          </p:cNvSpPr>
          <p:nvPr>
            <p:ph idx="1"/>
          </p:nvPr>
        </p:nvSpPr>
        <p:spPr/>
        <p:txBody>
          <a:bodyPr>
            <a:normAutofit/>
          </a:bodyPr>
          <a:lstStyle/>
          <a:p>
            <a:pPr indent="17463" algn="just">
              <a:buNone/>
            </a:pPr>
            <a:r>
              <a:rPr lang="az-Latn-AZ" dirty="0" smtClean="0"/>
              <a:t>AİHM burada gizli əməliyyatın əsaslarını və onu həyata keçirən orqanların davranışlarını araşdırır</a:t>
            </a:r>
            <a:r>
              <a:rPr lang="en-US" dirty="0" smtClean="0"/>
              <a:t>. </a:t>
            </a:r>
            <a:r>
              <a:rPr lang="az-Latn-AZ" dirty="0" smtClean="0"/>
              <a:t>Xüsusilə, şəxsin hər hansı cinayət fəaliyyətinə cəlb olunmuş olması və ya cinayət əməlini törətməyə meylli olması barədə obyektib şübhələri araşdırır </a:t>
            </a:r>
            <a:r>
              <a:rPr lang="en-US" dirty="0" smtClean="0"/>
              <a:t>(</a:t>
            </a:r>
            <a:r>
              <a:rPr lang="en-US" b="1" i="1" dirty="0" err="1" smtClean="0"/>
              <a:t>Bannikova</a:t>
            </a:r>
            <a:r>
              <a:rPr lang="en-US" b="1" i="1" dirty="0" smtClean="0"/>
              <a:t> v. Russia</a:t>
            </a:r>
            <a:r>
              <a:rPr lang="en-US" dirty="0" smtClean="0"/>
              <a:t>, § 38)</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Nəzərə alınmalı amillər</a:t>
            </a:r>
            <a:endParaRPr lang="fr-FR" dirty="0"/>
          </a:p>
        </p:txBody>
      </p:sp>
      <p:sp>
        <p:nvSpPr>
          <p:cNvPr id="3" name="Espace réservé du contenu 2"/>
          <p:cNvSpPr>
            <a:spLocks noGrp="1"/>
          </p:cNvSpPr>
          <p:nvPr>
            <p:ph idx="1"/>
          </p:nvPr>
        </p:nvSpPr>
        <p:spPr/>
        <p:txBody>
          <a:bodyPr>
            <a:normAutofit/>
          </a:bodyPr>
          <a:lstStyle/>
          <a:p>
            <a:r>
              <a:rPr lang="fr-FR" dirty="0" smtClean="0"/>
              <a:t>Ex. </a:t>
            </a:r>
            <a:r>
              <a:rPr lang="en-US" b="1" i="1" u="sng" dirty="0" smtClean="0"/>
              <a:t>Teixeira de Castro v. Portugal : (inter alia)</a:t>
            </a:r>
          </a:p>
          <a:p>
            <a:pPr algn="just">
              <a:buFontTx/>
              <a:buChar char="-"/>
            </a:pPr>
            <a:r>
              <a:rPr lang="az-Latn-AZ" dirty="0" smtClean="0"/>
              <a:t>Şəxsin əvvəli məhkumluğu və ya cinayət rekordları</a:t>
            </a:r>
            <a:r>
              <a:rPr lang="en-US" dirty="0" smtClean="0"/>
              <a:t>,</a:t>
            </a:r>
          </a:p>
          <a:p>
            <a:pPr algn="just">
              <a:buFontTx/>
              <a:buChar char="-"/>
            </a:pPr>
            <a:r>
              <a:rPr lang="az-Latn-AZ" dirty="0" smtClean="0"/>
              <a:t>Onunla əlaqədar cinayət içinin olub-olmaması</a:t>
            </a:r>
            <a:endParaRPr lang="en-US" dirty="0" smtClean="0"/>
          </a:p>
          <a:p>
            <a:pPr algn="just">
              <a:buFontTx/>
              <a:buChar char="-"/>
            </a:pPr>
            <a:r>
              <a:rPr lang="az-Latn-AZ" dirty="0" smtClean="0"/>
              <a:t>Şəxsin polisə məlum olması</a:t>
            </a:r>
            <a:r>
              <a:rPr lang="en-US" dirty="0" smtClean="0"/>
              <a:t>,</a:t>
            </a:r>
          </a:p>
          <a:p>
            <a:pPr algn="just">
              <a:buNone/>
            </a:pPr>
            <a:r>
              <a:rPr lang="en-US" b="1" dirty="0" smtClean="0"/>
              <a:t>Teixeira</a:t>
            </a:r>
            <a:r>
              <a:rPr lang="az-Latn-AZ" dirty="0" smtClean="0"/>
              <a:t>: </a:t>
            </a:r>
            <a:r>
              <a:rPr lang="en-US" dirty="0" smtClean="0"/>
              <a:t> </a:t>
            </a:r>
            <a:r>
              <a:rPr lang="az-Latn-AZ" dirty="0" smtClean="0"/>
              <a:t>ərizəçinin evində gizli agentin tələb etidiyi həcmdən artıq narkotik maddə yox idi</a:t>
            </a:r>
            <a:r>
              <a:rPr lang="en-US" dirty="0" smtClean="0"/>
              <a:t>.</a:t>
            </a: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Teixeira </a:t>
            </a:r>
            <a:r>
              <a:rPr lang="az-Latn-AZ" dirty="0" smtClean="0"/>
              <a:t>işindəki nəticə</a:t>
            </a:r>
            <a:endParaRPr lang="fr-FR" dirty="0"/>
          </a:p>
        </p:txBody>
      </p:sp>
      <p:sp>
        <p:nvSpPr>
          <p:cNvPr id="3" name="Espace réservé du contenu 2"/>
          <p:cNvSpPr>
            <a:spLocks noGrp="1"/>
          </p:cNvSpPr>
          <p:nvPr>
            <p:ph idx="1"/>
          </p:nvPr>
        </p:nvSpPr>
        <p:spPr/>
        <p:txBody>
          <a:bodyPr>
            <a:noAutofit/>
          </a:bodyPr>
          <a:lstStyle/>
          <a:p>
            <a:pPr marL="0" indent="0" algn="just">
              <a:buNone/>
            </a:pPr>
            <a:r>
              <a:rPr lang="az-Latn-AZ" sz="4000" dirty="0" smtClean="0"/>
              <a:t>Agentin hərəkətləri gizli agent davranışı çərçivəsindən kənara çıxmışdır, çünki cinayət əməlini təşviq etmiş və</a:t>
            </a:r>
            <a:r>
              <a:rPr lang="en-US" sz="4000" dirty="0" smtClean="0"/>
              <a:t> </a:t>
            </a:r>
            <a:r>
              <a:rPr lang="az-Latn-AZ" sz="4000" dirty="0" smtClean="0"/>
              <a:t>onun bu hərəkətləri olmasa idi, cinayətin baş verəcəyinə dair heç bir göstərici yoxdur</a:t>
            </a:r>
            <a:r>
              <a:rPr lang="en-US" sz="4000" dirty="0" smtClean="0"/>
              <a:t> (§§ 37-38).</a:t>
            </a:r>
            <a:endParaRPr lang="fr-FR"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39750" y="1628775"/>
            <a:ext cx="8229600" cy="4525963"/>
          </a:xfrm>
        </p:spPr>
        <p:txBody>
          <a:bodyPr/>
          <a:lstStyle/>
          <a:p>
            <a:pPr eaLnBrk="1" hangingPunct="1"/>
            <a:r>
              <a:rPr lang="az-Latn-AZ" sz="3600" dirty="0" smtClean="0"/>
              <a:t>“Mülki hüquq” avtonom anlayış</a:t>
            </a:r>
          </a:p>
          <a:p>
            <a:r>
              <a:rPr lang="az-Latn-AZ" sz="3600" dirty="0" smtClean="0"/>
              <a:t>Əsl və ciddi “mübahisə”nin mövcudluğu (</a:t>
            </a:r>
            <a:r>
              <a:rPr lang="fr-FR" sz="3600" i="1" dirty="0" err="1" smtClean="0">
                <a:solidFill>
                  <a:schemeClr val="tx1"/>
                </a:solidFill>
                <a:latin typeface="+mn-lt"/>
                <a:ea typeface="+mn-ea"/>
                <a:cs typeface="+mn-cs"/>
              </a:rPr>
              <a:t>Sporrong</a:t>
            </a:r>
            <a:r>
              <a:rPr lang="az-Latn-AZ" sz="3600" i="1" dirty="0" smtClean="0">
                <a:solidFill>
                  <a:schemeClr val="tx1"/>
                </a:solidFill>
                <a:latin typeface="+mn-lt"/>
                <a:ea typeface="+mn-ea"/>
                <a:cs typeface="+mn-cs"/>
              </a:rPr>
              <a:t> </a:t>
            </a:r>
            <a:r>
              <a:rPr lang="en-US" sz="3600" i="1" dirty="0" smtClean="0">
                <a:solidFill>
                  <a:schemeClr val="tx1"/>
                </a:solidFill>
                <a:latin typeface="+mn-lt"/>
                <a:ea typeface="+mn-ea"/>
                <a:cs typeface="+mn-cs"/>
              </a:rPr>
              <a:t>and </a:t>
            </a:r>
            <a:r>
              <a:rPr lang="en-US" sz="3600" i="1" dirty="0" err="1" smtClean="0">
                <a:solidFill>
                  <a:schemeClr val="tx1"/>
                </a:solidFill>
                <a:latin typeface="+mn-lt"/>
                <a:ea typeface="+mn-ea"/>
                <a:cs typeface="+mn-cs"/>
              </a:rPr>
              <a:t>Lönnroth</a:t>
            </a:r>
            <a:r>
              <a:rPr lang="en-US" sz="3600" i="1" dirty="0" smtClean="0">
                <a:solidFill>
                  <a:schemeClr val="tx1"/>
                </a:solidFill>
                <a:latin typeface="+mn-lt"/>
                <a:ea typeface="+mn-ea"/>
                <a:cs typeface="+mn-cs"/>
              </a:rPr>
              <a:t> v. Sweden, § 81)</a:t>
            </a:r>
            <a:endParaRPr lang="az-Latn-AZ" sz="3600" i="1" dirty="0" smtClean="0">
              <a:solidFill>
                <a:schemeClr val="tx1"/>
              </a:solidFill>
              <a:latin typeface="+mn-lt"/>
              <a:ea typeface="+mn-ea"/>
              <a:cs typeface="+mn-cs"/>
            </a:endParaRPr>
          </a:p>
          <a:p>
            <a:r>
              <a:rPr lang="az-Latn-AZ" sz="3600" dirty="0" smtClean="0"/>
              <a:t>Mübahisənin nəticəsinin mülki hüquq və vəzifələrə birbaşa təsiri olmalıdır (</a:t>
            </a:r>
            <a:r>
              <a:rPr lang="az-Latn-AZ" sz="2800" dirty="0" smtClean="0"/>
              <a:t>nüvə zavodları, </a:t>
            </a:r>
            <a:r>
              <a:rPr lang="az-Latn-AZ" sz="2800" i="1" dirty="0" smtClean="0"/>
              <a:t>a contrario</a:t>
            </a:r>
            <a:r>
              <a:rPr lang="az-Latn-AZ" sz="2800" dirty="0" smtClean="0"/>
              <a:t> zibil emalı zavodları ilə bağlı şikayətlər</a:t>
            </a:r>
            <a:r>
              <a:rPr lang="az-Latn-AZ" sz="3600" dirty="0" smtClean="0"/>
              <a:t>)</a:t>
            </a:r>
          </a:p>
          <a:p>
            <a:r>
              <a:rPr lang="az-Latn-AZ" sz="3600" dirty="0" smtClean="0"/>
              <a:t> </a:t>
            </a:r>
          </a:p>
        </p:txBody>
      </p:sp>
      <p:sp>
        <p:nvSpPr>
          <p:cNvPr id="4" name="Title 3"/>
          <p:cNvSpPr>
            <a:spLocks noGrp="1"/>
          </p:cNvSpPr>
          <p:nvPr>
            <p:ph type="title"/>
          </p:nvPr>
        </p:nvSpPr>
        <p:spPr/>
        <p:txBody>
          <a:bodyPr/>
          <a:lstStyle/>
          <a:p>
            <a:r>
              <a:rPr lang="az-Latn-AZ" dirty="0" smtClean="0"/>
              <a:t>...</a:t>
            </a:r>
            <a:r>
              <a:rPr lang="fr-FR" dirty="0" err="1" smtClean="0">
                <a:solidFill>
                  <a:schemeClr val="tx2"/>
                </a:solidFill>
                <a:latin typeface="+mj-lt"/>
                <a:ea typeface="+mj-ea"/>
                <a:cs typeface="+mj-cs"/>
              </a:rPr>
              <a:t>mülki</a:t>
            </a:r>
            <a:r>
              <a:rPr lang="fr-FR" dirty="0" smtClean="0">
                <a:solidFill>
                  <a:schemeClr val="tx2"/>
                </a:solidFill>
                <a:latin typeface="+mj-lt"/>
                <a:ea typeface="+mj-ea"/>
                <a:cs typeface="+mj-cs"/>
              </a:rPr>
              <a:t> </a:t>
            </a:r>
            <a:r>
              <a:rPr lang="fr-FR" dirty="0" err="1" smtClean="0">
                <a:solidFill>
                  <a:schemeClr val="tx2"/>
                </a:solidFill>
                <a:latin typeface="+mj-lt"/>
                <a:ea typeface="+mj-ea"/>
                <a:cs typeface="+mj-cs"/>
              </a:rPr>
              <a:t>hüquq</a:t>
            </a:r>
            <a:r>
              <a:rPr lang="fr-FR" dirty="0" smtClean="0">
                <a:solidFill>
                  <a:schemeClr val="tx2"/>
                </a:solidFill>
                <a:latin typeface="+mj-lt"/>
                <a:ea typeface="+mj-ea"/>
                <a:cs typeface="+mj-cs"/>
              </a:rPr>
              <a:t> </a:t>
            </a:r>
            <a:r>
              <a:rPr lang="fr-FR" dirty="0" err="1" smtClean="0">
                <a:solidFill>
                  <a:schemeClr val="tx2"/>
                </a:solidFill>
                <a:latin typeface="+mj-lt"/>
                <a:ea typeface="+mj-ea"/>
                <a:cs typeface="+mj-cs"/>
              </a:rPr>
              <a:t>və</a:t>
            </a:r>
            <a:r>
              <a:rPr lang="fr-FR" dirty="0" smtClean="0">
                <a:solidFill>
                  <a:schemeClr val="tx2"/>
                </a:solidFill>
                <a:latin typeface="+mj-lt"/>
                <a:ea typeface="+mj-ea"/>
                <a:cs typeface="+mj-cs"/>
              </a:rPr>
              <a:t> </a:t>
            </a:r>
            <a:r>
              <a:rPr lang="fr-FR" dirty="0" err="1" smtClean="0">
                <a:solidFill>
                  <a:schemeClr val="tx2"/>
                </a:solidFill>
                <a:latin typeface="+mj-lt"/>
                <a:ea typeface="+mj-ea"/>
                <a:cs typeface="+mj-cs"/>
              </a:rPr>
              <a:t>vəzifələr</a:t>
            </a:r>
            <a:r>
              <a:rPr lang="fr-FR" dirty="0" smtClean="0">
                <a:solidFill>
                  <a:schemeClr val="tx2"/>
                </a:solidFill>
                <a:latin typeface="+mj-lt"/>
                <a:ea typeface="+mj-ea"/>
                <a:cs typeface="+mj-cs"/>
              </a:rPr>
              <a:t> </a:t>
            </a:r>
            <a:r>
              <a:rPr lang="fr-FR" dirty="0" err="1" smtClean="0">
                <a:solidFill>
                  <a:schemeClr val="tx2"/>
                </a:solidFill>
                <a:latin typeface="+mj-lt"/>
                <a:ea typeface="+mj-ea"/>
                <a:cs typeface="+mj-cs"/>
              </a:rPr>
              <a:t>müəyyən</a:t>
            </a:r>
            <a:r>
              <a:rPr lang="fr-FR" dirty="0" smtClean="0">
                <a:solidFill>
                  <a:schemeClr val="tx2"/>
                </a:solidFill>
                <a:latin typeface="+mj-lt"/>
                <a:ea typeface="+mj-ea"/>
                <a:cs typeface="+mj-cs"/>
              </a:rPr>
              <a:t> </a:t>
            </a:r>
            <a:r>
              <a:rPr lang="fr-FR" dirty="0" err="1" smtClean="0">
                <a:solidFill>
                  <a:schemeClr val="tx2"/>
                </a:solidFill>
                <a:latin typeface="+mj-lt"/>
                <a:ea typeface="+mj-ea"/>
                <a:cs typeface="+mj-cs"/>
              </a:rPr>
              <a:t>edilərkən</a:t>
            </a:r>
            <a:r>
              <a:rPr lang="az-Latn-AZ" dirty="0" smtClean="0">
                <a:solidFill>
                  <a:schemeClr val="tx2"/>
                </a:solidFill>
                <a:latin typeface="+mj-lt"/>
                <a:ea typeface="+mj-ea"/>
                <a:cs typeface="+mj-cs"/>
              </a:rPr>
              <a:t>...</a:t>
            </a: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z-Latn-AZ" dirty="0" smtClean="0"/>
              <a:t>Əvvəlki məhkumluğu və cinayət qeydləri</a:t>
            </a:r>
            <a:endParaRPr lang="fr-FR" dirty="0"/>
          </a:p>
        </p:txBody>
      </p:sp>
      <p:sp>
        <p:nvSpPr>
          <p:cNvPr id="3" name="Espace réservé du contenu 2"/>
          <p:cNvSpPr>
            <a:spLocks noGrp="1"/>
          </p:cNvSpPr>
          <p:nvPr>
            <p:ph idx="1"/>
          </p:nvPr>
        </p:nvSpPr>
        <p:spPr/>
        <p:txBody>
          <a:bodyPr>
            <a:normAutofit/>
          </a:bodyPr>
          <a:lstStyle/>
          <a:p>
            <a:pPr marL="0" indent="0" algn="just">
              <a:buNone/>
            </a:pPr>
            <a:r>
              <a:rPr lang="az-Latn-AZ" dirty="0" smtClean="0"/>
              <a:t>Per se göstərici deyildir </a:t>
            </a:r>
            <a:r>
              <a:rPr lang="en-US" dirty="0" smtClean="0"/>
              <a:t>(</a:t>
            </a:r>
            <a:r>
              <a:rPr lang="en-US" b="1" i="1" dirty="0" err="1" smtClean="0"/>
              <a:t>Constantin</a:t>
            </a:r>
            <a:r>
              <a:rPr lang="en-US" b="1" i="1" dirty="0" smtClean="0"/>
              <a:t> and </a:t>
            </a:r>
            <a:r>
              <a:rPr lang="en-US" b="1" i="1" dirty="0" err="1" smtClean="0"/>
              <a:t>Stoian</a:t>
            </a:r>
            <a:r>
              <a:rPr lang="en-US" b="1" i="1" dirty="0" smtClean="0"/>
              <a:t> v. Romania</a:t>
            </a:r>
            <a:r>
              <a:rPr lang="en-US" dirty="0" smtClean="0"/>
              <a:t>, § 55). </a:t>
            </a:r>
          </a:p>
          <a:p>
            <a:pPr marL="0" indent="0" algn="just">
              <a:buNone/>
            </a:pPr>
            <a:r>
              <a:rPr lang="az-Latn-AZ" b="1" u="sng" dirty="0" smtClean="0">
                <a:solidFill>
                  <a:srgbClr val="FF0000"/>
                </a:solidFill>
              </a:rPr>
              <a:t>LAKİN</a:t>
            </a:r>
            <a:r>
              <a:rPr lang="az-Latn-AZ" dirty="0" smtClean="0"/>
              <a:t> ərizəçinin narkotikanın qiyməti barədə məlumatlı olması, qısa müddətdi istənilən həci əldə etməsi, imkanı olduğu halda satmaqdan vaz keçməməsi, onun əvvəldən cinayət törətməyə meylli və ya niyyətinin olması hesab olunmuşdur</a:t>
            </a:r>
            <a:r>
              <a:rPr lang="en-US" dirty="0" smtClean="0"/>
              <a:t> (</a:t>
            </a:r>
            <a:r>
              <a:rPr lang="en-US" b="1" i="1" dirty="0" smtClean="0"/>
              <a:t>Shannon v. the United Kingdom</a:t>
            </a:r>
            <a:r>
              <a:rPr lang="en-US" dirty="0" smtClean="0"/>
              <a:t> (</a:t>
            </a:r>
            <a:r>
              <a:rPr lang="en-US" dirty="0" err="1" smtClean="0"/>
              <a:t>dec</a:t>
            </a:r>
            <a:r>
              <a:rPr lang="en-US" dirty="0" smtClean="0"/>
              <a:t>.)).</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Əməli törətməyə təzyiq</a:t>
            </a:r>
            <a:endParaRPr lang="fr-FR" dirty="0"/>
          </a:p>
        </p:txBody>
      </p:sp>
      <p:sp>
        <p:nvSpPr>
          <p:cNvPr id="3" name="Espace réservé du contenu 2"/>
          <p:cNvSpPr>
            <a:spLocks noGrp="1"/>
          </p:cNvSpPr>
          <p:nvPr>
            <p:ph idx="1"/>
          </p:nvPr>
        </p:nvSpPr>
        <p:spPr>
          <a:xfrm>
            <a:off x="457200" y="1196752"/>
            <a:ext cx="8507288" cy="5661248"/>
          </a:xfrm>
        </p:spPr>
        <p:txBody>
          <a:bodyPr>
            <a:noAutofit/>
          </a:bodyPr>
          <a:lstStyle/>
          <a:p>
            <a:pPr algn="just"/>
            <a:r>
              <a:rPr lang="az-Latn-AZ" sz="2800" dirty="0" smtClean="0"/>
              <a:t>Hər hansı obyektiv şübhə olmadan şəxslə əlaqə yaradılması </a:t>
            </a:r>
            <a:r>
              <a:rPr lang="en-US" sz="2800" dirty="0" smtClean="0"/>
              <a:t>(</a:t>
            </a:r>
            <a:r>
              <a:rPr lang="en-US" sz="2800" b="1" i="1" dirty="0" err="1" smtClean="0"/>
              <a:t>Burak</a:t>
            </a:r>
            <a:r>
              <a:rPr lang="en-US" sz="2800" b="1" i="1" dirty="0" smtClean="0"/>
              <a:t> Hun v. Turkey</a:t>
            </a:r>
            <a:r>
              <a:rPr lang="en-US" sz="2800" dirty="0" smtClean="0"/>
              <a:t>, § 44), </a:t>
            </a:r>
          </a:p>
          <a:p>
            <a:pPr algn="just"/>
            <a:r>
              <a:rPr lang="az-Latn-AZ" sz="2800" dirty="0" smtClean="0"/>
              <a:t>Şəxsin ilkin imtinasından sonra təklifi təkrarlamaq  </a:t>
            </a:r>
            <a:r>
              <a:rPr lang="en-US" sz="2800" dirty="0" smtClean="0"/>
              <a:t>(</a:t>
            </a:r>
            <a:r>
              <a:rPr lang="en-US" sz="2800" dirty="0" err="1" smtClean="0"/>
              <a:t>Ramanauskas</a:t>
            </a:r>
            <a:r>
              <a:rPr lang="en-US" sz="2800" dirty="0" smtClean="0"/>
              <a:t> v. Lithuania [GC], § 67), </a:t>
            </a:r>
          </a:p>
          <a:p>
            <a:pPr algn="just"/>
            <a:r>
              <a:rPr lang="az-Latn-AZ" sz="2800" dirty="0" smtClean="0"/>
              <a:t>Qiyməti normaldan yuxarı etmək </a:t>
            </a:r>
            <a:r>
              <a:rPr lang="en-US" sz="2800" dirty="0" smtClean="0"/>
              <a:t>(</a:t>
            </a:r>
            <a:r>
              <a:rPr lang="en-US" sz="2800" b="1" i="1" dirty="0" err="1" smtClean="0"/>
              <a:t>Malininas</a:t>
            </a:r>
            <a:r>
              <a:rPr lang="en-US" sz="2800" b="1" i="1" dirty="0" smtClean="0"/>
              <a:t> v. Lithuania</a:t>
            </a:r>
            <a:r>
              <a:rPr lang="en-US" sz="2800" dirty="0" smtClean="0"/>
              <a:t>, § 37) </a:t>
            </a:r>
          </a:p>
          <a:p>
            <a:pPr algn="just"/>
            <a:r>
              <a:rPr lang="az-Latn-AZ" sz="2800" dirty="0" smtClean="0"/>
              <a:t>Özünü geri çəkiləcək kimi göstərib, şəxsin diqqətini artırmaq </a:t>
            </a:r>
            <a:r>
              <a:rPr lang="en-US" sz="2800" dirty="0" smtClean="0"/>
              <a:t>(</a:t>
            </a:r>
            <a:r>
              <a:rPr lang="en-US" sz="2800" b="1" i="1" dirty="0" err="1" smtClean="0"/>
              <a:t>Vanyan</a:t>
            </a:r>
            <a:r>
              <a:rPr lang="en-US" sz="2800" b="1" i="1" dirty="0" smtClean="0"/>
              <a:t> v. Russia</a:t>
            </a:r>
            <a:r>
              <a:rPr lang="en-US" sz="2800" dirty="0" smtClean="0"/>
              <a:t>, §§ 11 and 49)</a:t>
            </a:r>
          </a:p>
          <a:p>
            <a:pPr algn="just">
              <a:buNone/>
            </a:pPr>
            <a:r>
              <a:rPr lang="en-US" sz="2800" dirty="0" smtClean="0"/>
              <a:t> (</a:t>
            </a:r>
            <a:r>
              <a:rPr lang="az-Latn-AZ" sz="2800" dirty="0" smtClean="0"/>
              <a:t>gizli agentin polis və ya özəl informator olamsından aılı olmayaraq</a:t>
            </a:r>
            <a:r>
              <a:rPr lang="en-US" sz="2800" dirty="0" smtClean="0"/>
              <a:t>)</a:t>
            </a:r>
            <a:endParaRPr lang="fr-FR"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84784"/>
          </a:xfrm>
        </p:spPr>
        <p:txBody>
          <a:bodyPr>
            <a:normAutofit/>
          </a:bodyPr>
          <a:lstStyle/>
          <a:p>
            <a:r>
              <a:rPr lang="az-Latn-AZ" dirty="0" smtClean="0"/>
              <a:t>Gizli əməliyyatın başlanması və keçirilmısi qaydası</a:t>
            </a:r>
            <a:endParaRPr lang="fr-FR" dirty="0"/>
          </a:p>
        </p:txBody>
      </p:sp>
      <p:sp>
        <p:nvSpPr>
          <p:cNvPr id="3" name="Espace réservé du contenu 2"/>
          <p:cNvSpPr>
            <a:spLocks noGrp="1"/>
          </p:cNvSpPr>
          <p:nvPr>
            <p:ph idx="1"/>
          </p:nvPr>
        </p:nvSpPr>
        <p:spPr>
          <a:xfrm>
            <a:off x="251520" y="1556792"/>
            <a:ext cx="8640960" cy="5301208"/>
          </a:xfrm>
        </p:spPr>
        <p:txBody>
          <a:bodyPr>
            <a:noAutofit/>
          </a:bodyPr>
          <a:lstStyle/>
          <a:p>
            <a:pPr marL="0" indent="0" algn="just">
              <a:buNone/>
              <a:tabLst>
                <a:tab pos="0" algn="l"/>
              </a:tabLst>
            </a:pPr>
            <a:r>
              <a:rPr lang="az-Latn-AZ" sz="2800" dirty="0" smtClean="0"/>
              <a:t>Aydın və öngörülən prosedurun olmaması</a:t>
            </a:r>
            <a:endParaRPr lang="en-US" sz="2800" dirty="0" smtClean="0"/>
          </a:p>
          <a:p>
            <a:pPr marL="0" indent="0" algn="just">
              <a:buNone/>
              <a:tabLst>
                <a:tab pos="0" algn="l"/>
              </a:tabLst>
            </a:pPr>
            <a:r>
              <a:rPr lang="en-US" sz="2800" b="1" i="1" dirty="0" smtClean="0"/>
              <a:t>Teixeira de Castro v. Portugal</a:t>
            </a:r>
            <a:r>
              <a:rPr lang="en-US" sz="2800" dirty="0" smtClean="0"/>
              <a:t>: </a:t>
            </a:r>
            <a:r>
              <a:rPr lang="az-Latn-AZ" sz="2800" dirty="0" smtClean="0"/>
              <a:t>hakimin nəzarəti altındakı rəsmi əməliyyat deyildi </a:t>
            </a:r>
            <a:r>
              <a:rPr lang="en-US" sz="2800" dirty="0" smtClean="0"/>
              <a:t>(§ 38);</a:t>
            </a:r>
          </a:p>
          <a:p>
            <a:pPr marL="0" indent="0" algn="just">
              <a:buNone/>
              <a:tabLst>
                <a:tab pos="0" algn="l"/>
              </a:tabLst>
            </a:pPr>
            <a:r>
              <a:rPr lang="en-US" sz="2800" b="1" i="1" dirty="0" err="1" smtClean="0"/>
              <a:t>Ramanauskas</a:t>
            </a:r>
            <a:r>
              <a:rPr lang="en-US" sz="2800" b="1" i="1" dirty="0" smtClean="0"/>
              <a:t> v. Lithuania</a:t>
            </a:r>
            <a:r>
              <a:rPr lang="en-US" sz="2800" dirty="0" smtClean="0"/>
              <a:t> [GC], </a:t>
            </a:r>
            <a:r>
              <a:rPr lang="az-Latn-AZ" sz="2800" dirty="0" smtClean="0"/>
              <a:t>gizli agentin öz təşəbbüsü ilə və iyerarxiya üzrə xəbər vermədən şəxsə yaxınlaşması üçün əsaslar aydın deyildi </a:t>
            </a:r>
            <a:r>
              <a:rPr lang="en-US" sz="2800" dirty="0" smtClean="0"/>
              <a:t>(§ 64);</a:t>
            </a:r>
          </a:p>
          <a:p>
            <a:pPr marL="0" indent="0" algn="just">
              <a:buNone/>
              <a:tabLst>
                <a:tab pos="0" algn="l"/>
              </a:tabLst>
            </a:pPr>
            <a:r>
              <a:rPr lang="en-US" sz="2800" b="1" i="1" dirty="0" err="1" smtClean="0"/>
              <a:t>Vanyan</a:t>
            </a:r>
            <a:r>
              <a:rPr lang="en-US" sz="2800" b="1" i="1" dirty="0" smtClean="0"/>
              <a:t> v. Russia</a:t>
            </a:r>
            <a:r>
              <a:rPr lang="en-US" sz="2800" dirty="0" smtClean="0"/>
              <a:t>, </a:t>
            </a:r>
            <a:r>
              <a:rPr lang="az-Latn-AZ" sz="2800" dirty="0" smtClean="0"/>
              <a:t>polis əməliyyatı adi inzibati qərarla başlanmışdı, qərarı verən orqan ozü də əməliyyatı həyata keçirmişdi, qərarda satış testinin səbəbi və məqsədləri barədə çox az məlumat vardı, əməliyyta məhkəmə və ya başqa hər hansı nəzarət olmamışdı </a:t>
            </a:r>
            <a:r>
              <a:rPr lang="en-US" sz="2800" dirty="0" smtClean="0"/>
              <a:t>(§§ 46-47)</a:t>
            </a:r>
            <a:endParaRPr lang="fr-FR"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 </a:t>
            </a:r>
            <a:r>
              <a:rPr lang="en-US" u="heavy" dirty="0" smtClean="0"/>
              <a:t>“test purchase” technique used by the Russian authorities</a:t>
            </a:r>
            <a:endParaRPr lang="fr-FR" dirty="0"/>
          </a:p>
        </p:txBody>
      </p:sp>
      <p:sp>
        <p:nvSpPr>
          <p:cNvPr id="3" name="Espace réservé du contenu 2"/>
          <p:cNvSpPr>
            <a:spLocks noGrp="1"/>
          </p:cNvSpPr>
          <p:nvPr>
            <p:ph idx="1"/>
          </p:nvPr>
        </p:nvSpPr>
        <p:spPr>
          <a:xfrm>
            <a:off x="457200" y="1600200"/>
            <a:ext cx="8229600" cy="4925144"/>
          </a:xfrm>
        </p:spPr>
        <p:txBody>
          <a:bodyPr>
            <a:normAutofit fontScale="92500" lnSpcReduction="10000"/>
          </a:bodyPr>
          <a:lstStyle/>
          <a:p>
            <a:pPr marL="0" indent="0" algn="just">
              <a:buNone/>
            </a:pPr>
            <a:r>
              <a:rPr lang="en-US" dirty="0" smtClean="0"/>
              <a:t>closely </a:t>
            </a:r>
            <a:r>
              <a:rPr lang="en-US" dirty="0" err="1" smtClean="0"/>
              <a:t>scrutinised</a:t>
            </a:r>
            <a:r>
              <a:rPr lang="en-US" dirty="0" smtClean="0"/>
              <a:t> in the case of </a:t>
            </a:r>
            <a:r>
              <a:rPr lang="en-US" i="1" dirty="0" err="1" smtClean="0"/>
              <a:t>Veselov</a:t>
            </a:r>
            <a:r>
              <a:rPr lang="en-US" i="1" dirty="0" smtClean="0"/>
              <a:t> and Others v. Russia</a:t>
            </a:r>
            <a:r>
              <a:rPr lang="en-US" dirty="0" smtClean="0"/>
              <a:t>, where the Court held that</a:t>
            </a:r>
            <a:r>
              <a:rPr lang="en-US" u="heavy" dirty="0" smtClean="0"/>
              <a:t> the procedure in question was deficient and that it exposed the applicants to arbitrary action by the police and undermined the fairness of the criminal proceedings against them.</a:t>
            </a:r>
            <a:r>
              <a:rPr lang="en-US" dirty="0" smtClean="0"/>
              <a:t> It further found that the domestic courts had also failed to adequately examine the applicants’ plea of entrapment, and in particular to review the reasons for the test purchase and the conduct of the police and their informants </a:t>
            </a:r>
            <a:r>
              <a:rPr lang="en-US" dirty="0" err="1" smtClean="0"/>
              <a:t>visà-vis</a:t>
            </a:r>
            <a:r>
              <a:rPr lang="en-US" dirty="0" smtClean="0"/>
              <a:t> the applicants (§ 127).</a:t>
            </a: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z-Latn-AZ" dirty="0" smtClean="0"/>
              <a:t>Polisin təşviqi işlərində məhkəmə nəzarəti</a:t>
            </a:r>
            <a:endParaRPr lang="fr-FR" dirty="0"/>
          </a:p>
        </p:txBody>
      </p:sp>
      <p:sp>
        <p:nvSpPr>
          <p:cNvPr id="3" name="Espace réservé du contenu 2"/>
          <p:cNvSpPr>
            <a:spLocks noGrp="1"/>
          </p:cNvSpPr>
          <p:nvPr>
            <p:ph idx="1"/>
          </p:nvPr>
        </p:nvSpPr>
        <p:spPr>
          <a:xfrm>
            <a:off x="457200" y="1600200"/>
            <a:ext cx="8229600" cy="5257800"/>
          </a:xfrm>
        </p:spPr>
        <p:txBody>
          <a:bodyPr>
            <a:normAutofit/>
          </a:bodyPr>
          <a:lstStyle/>
          <a:p>
            <a:pPr marL="0" indent="0" algn="just"/>
            <a:r>
              <a:rPr lang="az-Latn-AZ" sz="3600" dirty="0" smtClean="0"/>
              <a:t>Müdafiə tərəfi polis təşviqi arqumentini səmərəli şəkildə qaldıra bilməlidir </a:t>
            </a:r>
          </a:p>
          <a:p>
            <a:pPr marL="0" indent="0" algn="just"/>
            <a:r>
              <a:rPr lang="az-Latn-AZ" sz="3600" dirty="0" smtClean="0"/>
              <a:t>Tərəflərin bərabərliyi prinsipinə əməl edilməsi </a:t>
            </a:r>
            <a:r>
              <a:rPr lang="az-Latn-AZ" sz="3600" i="1" dirty="0" smtClean="0"/>
              <a:t>per se</a:t>
            </a:r>
            <a:r>
              <a:rPr lang="az-Latn-AZ" sz="3600" dirty="0" smtClean="0"/>
              <a:t> kafi deyildir</a:t>
            </a:r>
            <a:r>
              <a:rPr lang="en-US" sz="3600" dirty="0" smtClean="0"/>
              <a:t> (</a:t>
            </a:r>
            <a:r>
              <a:rPr lang="en-US" sz="3600" i="1" dirty="0" err="1" smtClean="0"/>
              <a:t>Ramanauskas</a:t>
            </a:r>
            <a:r>
              <a:rPr lang="en-US" sz="3600" i="1" dirty="0" smtClean="0"/>
              <a:t> v. Lithuania</a:t>
            </a:r>
            <a:r>
              <a:rPr lang="en-US" sz="3600" dirty="0" smtClean="0"/>
              <a:t> [GC], § 69). </a:t>
            </a:r>
            <a:endParaRPr lang="az-Latn-AZ" sz="3600" dirty="0" smtClean="0"/>
          </a:p>
          <a:p>
            <a:pPr marL="0" indent="0" algn="just"/>
            <a:r>
              <a:rPr lang="az-Latn-AZ" sz="3600" dirty="0" smtClean="0"/>
              <a:t>Müdafiənin təşviq iddiaları ağlabatan olduqda, ittiham tərəfi polis təşviqinin olmadığını sübut etməldir</a:t>
            </a:r>
            <a:r>
              <a:rPr lang="en-US" sz="3600" dirty="0" smtClean="0"/>
              <a:t>.</a:t>
            </a:r>
            <a:endParaRPr lang="fr-FR" sz="36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Təşviq arqumenti qaldırıldığında </a:t>
            </a:r>
            <a:r>
              <a:rPr lang="en-US" dirty="0" smtClean="0"/>
              <a:t>…</a:t>
            </a:r>
            <a:endParaRPr lang="fr-FR" dirty="0"/>
          </a:p>
        </p:txBody>
      </p:sp>
      <p:sp>
        <p:nvSpPr>
          <p:cNvPr id="3" name="Espace réservé du contenu 2"/>
          <p:cNvSpPr>
            <a:spLocks noGrp="1"/>
          </p:cNvSpPr>
          <p:nvPr>
            <p:ph idx="1"/>
          </p:nvPr>
        </p:nvSpPr>
        <p:spPr>
          <a:xfrm>
            <a:off x="457200" y="1600200"/>
            <a:ext cx="8229600" cy="4925144"/>
          </a:xfrm>
        </p:spPr>
        <p:txBody>
          <a:bodyPr>
            <a:normAutofit/>
          </a:bodyPr>
          <a:lstStyle/>
          <a:p>
            <a:pPr marL="0" indent="0" algn="just">
              <a:buNone/>
            </a:pPr>
            <a:r>
              <a:rPr lang="az-Latn-AZ" dirty="0" smtClean="0"/>
              <a:t>Məhkəmələr işin hallarını araşdırmalı və həqiqəti və təşviqin olub-olmadığını üzə çıxarmaq üçün lazımi addımlar atmalıdır</a:t>
            </a:r>
            <a:r>
              <a:rPr lang="en-US" dirty="0" smtClean="0"/>
              <a:t>. </a:t>
            </a:r>
            <a:endParaRPr lang="az-Latn-AZ" dirty="0" smtClean="0"/>
          </a:p>
          <a:p>
            <a:pPr marL="0" indent="0" algn="just">
              <a:buNone/>
            </a:pPr>
            <a:r>
              <a:rPr lang="az-Latn-AZ" dirty="0" smtClean="0"/>
              <a:t>Təşviq müəyyən olunduqda müvafiq tədbirlər görülməlidir</a:t>
            </a:r>
          </a:p>
          <a:p>
            <a:pPr marL="0" indent="0" algn="just">
              <a:buNone/>
            </a:pPr>
            <a:r>
              <a:rPr lang="az-Latn-AZ" dirty="0" smtClean="0"/>
              <a:t>Şəxsin təqsirini boynuna alması məhkəməni təşviq iddialarını araşdırmaqdan azad etmir</a:t>
            </a:r>
            <a:r>
              <a:rPr lang="en-US" b="1" dirty="0" smtClean="0"/>
              <a:t> </a:t>
            </a:r>
            <a:r>
              <a:rPr lang="en-US" dirty="0" smtClean="0"/>
              <a:t>(ibid., § 72). </a:t>
            </a:r>
            <a:endParaRPr lang="fr-FR" dirty="0" smtClean="0"/>
          </a:p>
          <a:p>
            <a:pPr marL="0" indent="0" algn="just"/>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t>
            </a:r>
            <a:r>
              <a:rPr lang="az-Latn-AZ" dirty="0" smtClean="0"/>
              <a:t>diqqətli araşdırma</a:t>
            </a:r>
            <a:r>
              <a:rPr lang="fr-FR" dirty="0" smtClean="0"/>
              <a:t> » </a:t>
            </a:r>
            <a:r>
              <a:rPr lang="az-Latn-AZ" dirty="0" smtClean="0"/>
              <a:t>tələbi</a:t>
            </a:r>
            <a:endParaRPr lang="fr-FR" dirty="0"/>
          </a:p>
        </p:txBody>
      </p:sp>
      <p:sp>
        <p:nvSpPr>
          <p:cNvPr id="3" name="Espace réservé du contenu 2"/>
          <p:cNvSpPr>
            <a:spLocks noGrp="1"/>
          </p:cNvSpPr>
          <p:nvPr>
            <p:ph idx="1"/>
          </p:nvPr>
        </p:nvSpPr>
        <p:spPr>
          <a:xfrm>
            <a:off x="457200" y="1600200"/>
            <a:ext cx="8229600" cy="4997152"/>
          </a:xfrm>
        </p:spPr>
        <p:txBody>
          <a:bodyPr>
            <a:normAutofit/>
          </a:bodyPr>
          <a:lstStyle/>
          <a:p>
            <a:pPr marL="0" indent="0" algn="just">
              <a:buNone/>
            </a:pPr>
            <a:r>
              <a:rPr lang="az-Latn-AZ" sz="4000" dirty="0" smtClean="0"/>
              <a:t>Çünki, polis təşviqi nəticəsində əldə olunan bütün sübutlar istisna edilməlidir</a:t>
            </a:r>
            <a:r>
              <a:rPr lang="en-US" sz="4000" dirty="0" smtClean="0"/>
              <a:t>. </a:t>
            </a:r>
            <a:r>
              <a:rPr lang="az-Latn-AZ" sz="4000" dirty="0" smtClean="0"/>
              <a:t>Bu, xüsusilə, polis əməliyyatının kafi qanunvericilik bazası və adekvat prosessual təminatlar olmadan aparıldığı hallarda doğrudur </a:t>
            </a:r>
            <a:r>
              <a:rPr lang="en-US" sz="4000" dirty="0" smtClean="0"/>
              <a:t>(</a:t>
            </a:r>
            <a:r>
              <a:rPr lang="en-US" sz="4000" b="1" i="1" dirty="0" err="1" smtClean="0"/>
              <a:t>Ramanauskas</a:t>
            </a:r>
            <a:r>
              <a:rPr lang="en-US" sz="4000" b="1" i="1" dirty="0" smtClean="0"/>
              <a:t> v. Lithuania</a:t>
            </a:r>
            <a:r>
              <a:rPr lang="en-US" sz="4000" dirty="0" smtClean="0"/>
              <a:t> [GC], § 60).</a:t>
            </a:r>
            <a:endParaRPr lang="fr-FR" sz="4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930226"/>
          </a:xfrm>
        </p:spPr>
        <p:txBody>
          <a:bodyPr>
            <a:normAutofit/>
          </a:bodyPr>
          <a:lstStyle/>
          <a:p>
            <a:r>
              <a:rPr lang="az-Latn-AZ" dirty="0" smtClean="0"/>
              <a:t>AİHM özü təşviq olub olmadığını müəyyən edə bilməzsə...</a:t>
            </a:r>
            <a:endParaRPr lang="fr-FR" dirty="0"/>
          </a:p>
        </p:txBody>
      </p:sp>
      <p:sp>
        <p:nvSpPr>
          <p:cNvPr id="3" name="Espace réservé du contenu 2"/>
          <p:cNvSpPr>
            <a:spLocks noGrp="1"/>
          </p:cNvSpPr>
          <p:nvPr>
            <p:ph idx="1"/>
          </p:nvPr>
        </p:nvSpPr>
        <p:spPr>
          <a:xfrm>
            <a:off x="457200" y="2204864"/>
            <a:ext cx="8229600" cy="4464496"/>
          </a:xfrm>
        </p:spPr>
        <p:txBody>
          <a:bodyPr>
            <a:normAutofit fontScale="85000" lnSpcReduction="10000"/>
          </a:bodyPr>
          <a:lstStyle/>
          <a:p>
            <a:pPr marL="0" indent="15875" algn="just">
              <a:buNone/>
            </a:pPr>
            <a:r>
              <a:rPr lang="az-Latn-AZ" dirty="0" smtClean="0"/>
              <a:t>Müdafiə tərəfinin təşviq arqumentinin məhkəmə tədqiqi əsas əhəmiyyət daşıyır </a:t>
            </a:r>
            <a:r>
              <a:rPr lang="en-US" dirty="0" smtClean="0"/>
              <a:t>(</a:t>
            </a:r>
            <a:r>
              <a:rPr lang="en-US" b="1" i="1" dirty="0" smtClean="0"/>
              <a:t>Edwards and Lewis v. the United Kingdom [GC]</a:t>
            </a:r>
            <a:r>
              <a:rPr lang="en-US" dirty="0" smtClean="0"/>
              <a:t>, § 46; </a:t>
            </a:r>
            <a:r>
              <a:rPr lang="en-US" b="1" i="1" dirty="0" smtClean="0"/>
              <a:t>Ali v. Romania</a:t>
            </a:r>
            <a:r>
              <a:rPr lang="en-US" dirty="0" smtClean="0"/>
              <a:t>, § 101; </a:t>
            </a:r>
            <a:r>
              <a:rPr lang="en-US" b="1" i="1" dirty="0" err="1" smtClean="0"/>
              <a:t>Khudobin</a:t>
            </a:r>
            <a:r>
              <a:rPr lang="en-US" b="1" i="1" dirty="0" smtClean="0"/>
              <a:t> v. Russia</a:t>
            </a:r>
            <a:r>
              <a:rPr lang="en-US" dirty="0" smtClean="0"/>
              <a:t>,</a:t>
            </a:r>
            <a:r>
              <a:rPr lang="az-Latn-AZ" dirty="0" smtClean="0"/>
              <a:t>daxili orqanlar polis təşviqini lefitim istintaq əməliyyatından ayırmaq üçün faktual və hüquqi məsələləri araşdırmamışdı</a:t>
            </a:r>
            <a:r>
              <a:rPr lang="en-US" dirty="0" smtClean="0"/>
              <a:t>; </a:t>
            </a:r>
            <a:r>
              <a:rPr lang="en-US" b="1" i="1" dirty="0" smtClean="0"/>
              <a:t>V. v. Finland</a:t>
            </a:r>
            <a:r>
              <a:rPr lang="en-US" dirty="0" smtClean="0"/>
              <a:t>, </a:t>
            </a:r>
            <a:r>
              <a:rPr lang="az-Latn-AZ" dirty="0" smtClean="0"/>
              <a:t>müdafiəyə təşviq arqumentini qaldırmaq mümkün olmamışdı</a:t>
            </a:r>
            <a:r>
              <a:rPr lang="en-US" dirty="0" smtClean="0"/>
              <a:t>; </a:t>
            </a:r>
            <a:r>
              <a:rPr lang="az-Latn-AZ" dirty="0" smtClean="0"/>
              <a:t>və</a:t>
            </a:r>
            <a:r>
              <a:rPr lang="en-US" dirty="0" smtClean="0"/>
              <a:t> </a:t>
            </a:r>
            <a:r>
              <a:rPr lang="en-US" b="1" i="1" dirty="0" smtClean="0">
                <a:solidFill>
                  <a:srgbClr val="FF0000"/>
                </a:solidFill>
              </a:rPr>
              <a:t>Shannon v. the United Kingdom</a:t>
            </a:r>
            <a:r>
              <a:rPr lang="en-US" dirty="0" smtClean="0"/>
              <a:t>, </a:t>
            </a:r>
            <a:r>
              <a:rPr lang="az-Latn-AZ" dirty="0" smtClean="0"/>
              <a:t>fərdi informator tərəfindən istifadə edilən kələk (ərəb şeyxi səhnəsi), yerli məhkəmələr tərəfindən diqqətlə araşdırılmış və müəyyən olunmuşdu ki, təşviq baş verməmişdir</a:t>
            </a:r>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58618"/>
          </a:xfrm>
        </p:spPr>
        <p:txBody>
          <a:bodyPr>
            <a:normAutofit/>
          </a:bodyPr>
          <a:lstStyle/>
          <a:p>
            <a:r>
              <a:rPr lang="az-Latn-AZ" sz="6600" b="1" u="sng" dirty="0" smtClean="0"/>
              <a:t>şahid ifadələri</a:t>
            </a:r>
            <a:endParaRPr lang="fr-FR" sz="6600" b="1" u="sng"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Sübutların qiymətləndirilməsi</a:t>
            </a:r>
            <a:endParaRPr lang="fr-FR" dirty="0"/>
          </a:p>
        </p:txBody>
      </p:sp>
      <p:sp>
        <p:nvSpPr>
          <p:cNvPr id="3" name="Espace réservé du contenu 2"/>
          <p:cNvSpPr>
            <a:spLocks noGrp="1"/>
          </p:cNvSpPr>
          <p:nvPr>
            <p:ph idx="1"/>
          </p:nvPr>
        </p:nvSpPr>
        <p:spPr/>
        <p:txBody>
          <a:bodyPr>
            <a:normAutofit/>
          </a:bodyPr>
          <a:lstStyle/>
          <a:p>
            <a:pPr algn="just"/>
            <a:r>
              <a:rPr lang="az-Latn-AZ" sz="4000" dirty="0" smtClean="0"/>
              <a:t>Maddə 6 ədalətli məhkəmə araşdırması hüququnu təmin edir və sübutların qəbulu ilə baəlı qaydalar nəzərdə tutmur</a:t>
            </a:r>
            <a:endParaRPr lang="en-GB" sz="4000" dirty="0" smtClean="0"/>
          </a:p>
          <a:p>
            <a:pPr algn="just"/>
            <a:r>
              <a:rPr lang="az-Latn-AZ" sz="4000" dirty="0" smtClean="0"/>
              <a:t>Bu, yerli qanunvericiliyin və yerli məhkəmələrin vəzifəsi və preroqatividir</a:t>
            </a:r>
            <a:endParaRPr lang="fr-FR"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Mülki proseslər</a:t>
            </a:r>
            <a:endParaRPr lang="fr-FR" dirty="0"/>
          </a:p>
        </p:txBody>
      </p:sp>
      <p:sp>
        <p:nvSpPr>
          <p:cNvPr id="3" name="Content Placeholder 2"/>
          <p:cNvSpPr>
            <a:spLocks noGrp="1"/>
          </p:cNvSpPr>
          <p:nvPr>
            <p:ph idx="1"/>
          </p:nvPr>
        </p:nvSpPr>
        <p:spPr/>
        <p:txBody>
          <a:bodyPr/>
          <a:lstStyle/>
          <a:p>
            <a:pPr>
              <a:buNone/>
            </a:pPr>
            <a:r>
              <a:rPr lang="az-Latn-AZ" sz="2800" dirty="0" smtClean="0">
                <a:latin typeface="Times New Roman" pitchFamily="18" charset="0"/>
                <a:cs typeface="Times New Roman" pitchFamily="18" charset="0"/>
              </a:rPr>
              <a:t>Dövlətin tənzimlədiyi sahələrlə əlaqədar proseslər:</a:t>
            </a:r>
          </a:p>
          <a:p>
            <a:pPr>
              <a:buNone/>
            </a:pPr>
            <a:r>
              <a:rPr lang="az-Latn-AZ" sz="2800" dirty="0" smtClean="0">
                <a:latin typeface="Times New Roman" pitchFamily="18" charset="0"/>
                <a:cs typeface="Times New Roman" pitchFamily="18" charset="0"/>
              </a:rPr>
              <a:t>-</a:t>
            </a:r>
            <a:r>
              <a:rPr lang="fr-FR" sz="2800" b="1" i="1" dirty="0" err="1" smtClean="0">
                <a:latin typeface="Times New Roman" pitchFamily="18" charset="0"/>
                <a:cs typeface="Times New Roman" pitchFamily="18" charset="0"/>
              </a:rPr>
              <a:t>Benthem</a:t>
            </a:r>
            <a:r>
              <a:rPr lang="fr-FR" sz="2800" b="1" i="1" dirty="0" smtClean="0">
                <a:latin typeface="Times New Roman" pitchFamily="18" charset="0"/>
                <a:cs typeface="Times New Roman" pitchFamily="18" charset="0"/>
              </a:rPr>
              <a:t> v </a:t>
            </a:r>
            <a:r>
              <a:rPr lang="fr-FR" sz="2800" b="1" i="1" dirty="0" err="1" smtClean="0">
                <a:latin typeface="Times New Roman" pitchFamily="18" charset="0"/>
                <a:cs typeface="Times New Roman" pitchFamily="18" charset="0"/>
              </a:rPr>
              <a:t>Netherlands</a:t>
            </a:r>
            <a:r>
              <a:rPr lang="fr-FR" sz="2800" dirty="0" smtClean="0">
                <a:latin typeface="Times New Roman" pitchFamily="18" charset="0"/>
                <a:cs typeface="Times New Roman" pitchFamily="18" charset="0"/>
              </a:rPr>
              <a:t> (1985)</a:t>
            </a:r>
            <a:r>
              <a:rPr lang="az-Latn-AZ" sz="2800" dirty="0" smtClean="0">
                <a:latin typeface="Times New Roman" pitchFamily="18" charset="0"/>
                <a:cs typeface="Times New Roman" pitchFamily="18" charset="0"/>
              </a:rPr>
              <a:t>- maşın təmirxanası işlədilməsi üçün lisenziya</a:t>
            </a:r>
          </a:p>
          <a:p>
            <a:pPr>
              <a:buFontTx/>
              <a:buChar char="-"/>
            </a:pPr>
            <a:r>
              <a:rPr lang="fr-FR" sz="2800" b="1" i="1" dirty="0" smtClean="0">
                <a:latin typeface="Times New Roman" pitchFamily="18" charset="0"/>
                <a:cs typeface="Times New Roman" pitchFamily="18" charset="0"/>
              </a:rPr>
              <a:t>H. v </a:t>
            </a:r>
            <a:r>
              <a:rPr lang="fr-FR" sz="2800" b="1" i="1" dirty="0" err="1" smtClean="0">
                <a:latin typeface="Times New Roman" pitchFamily="18" charset="0"/>
                <a:cs typeface="Times New Roman" pitchFamily="18" charset="0"/>
              </a:rPr>
              <a:t>Belgium</a:t>
            </a:r>
            <a:r>
              <a:rPr lang="fr-FR" sz="2800" b="1" i="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(1987</a:t>
            </a:r>
            <a:r>
              <a:rPr lang="az-Latn-AZ" sz="2800" dirty="0" smtClean="0">
                <a:latin typeface="Times New Roman" pitchFamily="18" charset="0"/>
                <a:cs typeface="Times New Roman" pitchFamily="18" charset="0"/>
              </a:rPr>
              <a:t>)- Vəkillər Kollegiyasına üzvlük </a:t>
            </a:r>
          </a:p>
          <a:p>
            <a:pPr>
              <a:buFontTx/>
              <a:buChar char="-"/>
            </a:pPr>
            <a:r>
              <a:rPr lang="fr-FR" sz="2800" b="1" i="1" dirty="0" err="1" smtClean="0">
                <a:latin typeface="Times New Roman" pitchFamily="18" charset="0"/>
                <a:cs typeface="Times New Roman" pitchFamily="18" charset="0"/>
              </a:rPr>
              <a:t>Chevrol</a:t>
            </a:r>
            <a:r>
              <a:rPr lang="fr-FR" sz="2800" b="1" i="1" dirty="0" smtClean="0">
                <a:latin typeface="Times New Roman" pitchFamily="18" charset="0"/>
                <a:cs typeface="Times New Roman" pitchFamily="18" charset="0"/>
              </a:rPr>
              <a:t> v France</a:t>
            </a:r>
            <a:r>
              <a:rPr lang="az-Latn-AZ" sz="2800" dirty="0" smtClean="0">
                <a:latin typeface="Times New Roman" pitchFamily="18" charset="0"/>
                <a:cs typeface="Times New Roman" pitchFamily="18" charset="0"/>
              </a:rPr>
              <a:t> – diplomun tanınması</a:t>
            </a:r>
          </a:p>
          <a:p>
            <a:pPr>
              <a:buFontTx/>
              <a:buChar char="-"/>
            </a:pPr>
            <a:r>
              <a:rPr lang="en-US" sz="2800" b="1" i="1" dirty="0" smtClean="0">
                <a:latin typeface="Times New Roman" pitchFamily="18" charset="0"/>
                <a:cs typeface="Times New Roman" pitchFamily="18" charset="0"/>
              </a:rPr>
              <a:t>Van </a:t>
            </a:r>
            <a:r>
              <a:rPr lang="en-US" sz="2800" b="1" i="1" dirty="0" err="1" smtClean="0">
                <a:latin typeface="Times New Roman" pitchFamily="18" charset="0"/>
                <a:cs typeface="Times New Roman" pitchFamily="18" charset="0"/>
              </a:rPr>
              <a:t>Marle</a:t>
            </a:r>
            <a:r>
              <a:rPr lang="en-US" sz="2800" b="1" i="1" dirty="0" smtClean="0">
                <a:latin typeface="Times New Roman" pitchFamily="18" charset="0"/>
                <a:cs typeface="Times New Roman" pitchFamily="18" charset="0"/>
              </a:rPr>
              <a:t> and Others v Netherlands</a:t>
            </a:r>
            <a:r>
              <a:rPr lang="en-US" sz="2800" dirty="0" smtClean="0">
                <a:latin typeface="Times New Roman" pitchFamily="18" charset="0"/>
                <a:cs typeface="Times New Roman" pitchFamily="18" charset="0"/>
              </a:rPr>
              <a:t> (1986)</a:t>
            </a:r>
            <a:r>
              <a:rPr lang="az-Latn-AZ" sz="2800" dirty="0" smtClean="0">
                <a:latin typeface="Times New Roman" pitchFamily="18" charset="0"/>
                <a:cs typeface="Times New Roman" pitchFamily="18" charset="0"/>
              </a:rPr>
              <a:t> –mühasib sertifakıtının yenilənməsi – TƏTBİQ OLUNMUR. Lakin DİQQƏT bu sahədə yeni inkişaf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Məhkəmənin  rolu </a:t>
            </a:r>
            <a:r>
              <a:rPr lang="fr-FR" dirty="0" smtClean="0"/>
              <a:t> </a:t>
            </a:r>
            <a:endParaRPr lang="fr-FR" dirty="0"/>
          </a:p>
        </p:txBody>
      </p:sp>
      <p:sp>
        <p:nvSpPr>
          <p:cNvPr id="3" name="Espace réservé du contenu 2"/>
          <p:cNvSpPr>
            <a:spLocks noGrp="1"/>
          </p:cNvSpPr>
          <p:nvPr>
            <p:ph idx="1"/>
          </p:nvPr>
        </p:nvSpPr>
        <p:spPr/>
        <p:txBody>
          <a:bodyPr>
            <a:normAutofit/>
          </a:bodyPr>
          <a:lstStyle/>
          <a:p>
            <a:pPr marL="0" indent="0" algn="just">
              <a:buNone/>
              <a:tabLst>
                <a:tab pos="179388" algn="l"/>
              </a:tabLst>
            </a:pPr>
            <a:r>
              <a:rPr lang="az-Latn-AZ" sz="4000" dirty="0" smtClean="0"/>
              <a:t>Yalnız məhkəmə prosesinin ədadlətiliyini araşdırmaqdır </a:t>
            </a:r>
            <a:r>
              <a:rPr lang="en-GB" sz="4000" dirty="0" smtClean="0"/>
              <a:t>(</a:t>
            </a:r>
            <a:r>
              <a:rPr lang="az-Latn-AZ" sz="4000" dirty="0" smtClean="0"/>
              <a:t>bax:</a:t>
            </a:r>
            <a:r>
              <a:rPr lang="en-GB" sz="4000" dirty="0" smtClean="0"/>
              <a:t> </a:t>
            </a:r>
            <a:r>
              <a:rPr lang="en-GB" sz="4000" i="1" dirty="0" smtClean="0"/>
              <a:t>Al-</a:t>
            </a:r>
            <a:r>
              <a:rPr lang="en-GB" sz="4000" i="1" dirty="0" err="1" smtClean="0"/>
              <a:t>Khawaja</a:t>
            </a:r>
            <a:r>
              <a:rPr lang="en-GB" sz="4000" i="1" dirty="0" smtClean="0"/>
              <a:t> and </a:t>
            </a:r>
            <a:r>
              <a:rPr lang="en-GB" sz="4000" i="1" dirty="0" err="1" smtClean="0"/>
              <a:t>Tahery</a:t>
            </a:r>
            <a:r>
              <a:rPr lang="en-GB" sz="4000" dirty="0" smtClean="0"/>
              <a:t>, and </a:t>
            </a:r>
            <a:r>
              <a:rPr lang="en-GB" sz="4000" i="1" dirty="0" err="1" smtClean="0"/>
              <a:t>Gäfgen</a:t>
            </a:r>
            <a:r>
              <a:rPr lang="en-GB" sz="4000" i="1" dirty="0" smtClean="0"/>
              <a:t> v. Germany</a:t>
            </a:r>
            <a:r>
              <a:rPr lang="en-GB" sz="4000" dirty="0" smtClean="0"/>
              <a:t> [GC], no. 22978/05, § 162, ECHR 2010, with further references)</a:t>
            </a:r>
            <a:endParaRPr lang="fr-FR" sz="4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z-Latn-AZ" dirty="0" smtClean="0"/>
              <a:t>Qayda və istisna</a:t>
            </a:r>
            <a:endParaRPr lang="fr-FR" dirty="0"/>
          </a:p>
        </p:txBody>
      </p:sp>
      <p:sp>
        <p:nvSpPr>
          <p:cNvPr id="3" name="Espace réservé du contenu 2"/>
          <p:cNvSpPr>
            <a:spLocks noGrp="1"/>
          </p:cNvSpPr>
          <p:nvPr>
            <p:ph idx="1"/>
          </p:nvPr>
        </p:nvSpPr>
        <p:spPr/>
        <p:txBody>
          <a:bodyPr>
            <a:normAutofit lnSpcReduction="10000"/>
          </a:bodyPr>
          <a:lstStyle/>
          <a:p>
            <a:pPr algn="just"/>
            <a:r>
              <a:rPr lang="az-Latn-AZ" dirty="0" smtClean="0"/>
              <a:t>Sübutların məhkəmə zalında əldə olunması</a:t>
            </a:r>
          </a:p>
          <a:p>
            <a:pPr algn="just"/>
            <a:r>
              <a:rPr lang="az-Latn-AZ" dirty="0" smtClean="0"/>
              <a:t>Lakin Maddə 6.</a:t>
            </a:r>
            <a:r>
              <a:rPr lang="en-GB" dirty="0" smtClean="0"/>
              <a:t> 1 </a:t>
            </a:r>
            <a:r>
              <a:rPr lang="az-Latn-AZ" dirty="0" smtClean="0"/>
              <a:t>və </a:t>
            </a:r>
            <a:r>
              <a:rPr lang="en-GB" dirty="0" smtClean="0"/>
              <a:t>3 (d) </a:t>
            </a:r>
            <a:r>
              <a:rPr lang="az-Latn-AZ" dirty="0" smtClean="0"/>
              <a:t>bütün sualların müdafiə tərəfindən çarpaz dindirmə və ya digər üsulla birbaşa şahidə ünvanlanmasını tələb edən müddəa kimi təfsir edilə bilməz. O sadəcə olaraq tələb edir ki, ittiham olunan ya ilkin istintaq və ya sonrakı mərhələdə  ona qarşı ifadələri mübahisələndirə və şahidə suallar verə bilsin. </a:t>
            </a:r>
          </a:p>
          <a:p>
            <a:pPr>
              <a:buNone/>
            </a:pPr>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p:spPr>
        <p:txBody>
          <a:bodyPr>
            <a:normAutofit fontScale="90000"/>
          </a:bodyPr>
          <a:lstStyle/>
          <a:p>
            <a:r>
              <a:rPr lang="az-Latn-AZ" dirty="0" smtClean="0"/>
              <a:t>Polis istintaqı və ya məhkəmə istintaq zamanı əldə olunan sübutun istifadəsi</a:t>
            </a:r>
            <a:endParaRPr lang="fr-FR" dirty="0"/>
          </a:p>
        </p:txBody>
      </p:sp>
      <p:sp>
        <p:nvSpPr>
          <p:cNvPr id="3" name="Espace réservé du contenu 2"/>
          <p:cNvSpPr>
            <a:spLocks noGrp="1"/>
          </p:cNvSpPr>
          <p:nvPr>
            <p:ph idx="1"/>
          </p:nvPr>
        </p:nvSpPr>
        <p:spPr>
          <a:xfrm>
            <a:off x="457200" y="2636912"/>
            <a:ext cx="8229600" cy="3489251"/>
          </a:xfrm>
        </p:spPr>
        <p:txBody>
          <a:bodyPr/>
          <a:lstStyle/>
          <a:p>
            <a:pPr marL="0" indent="0">
              <a:buNone/>
            </a:pPr>
            <a:r>
              <a:rPr lang="az-Latn-AZ" dirty="0" smtClean="0"/>
              <a:t>Özlüyündə maddə 6-ya zidd deyildir, bir şərtlə ki, müdafiənin hüquqlarına hörmət edilmiş olsun </a:t>
            </a:r>
            <a:r>
              <a:rPr lang="en-GB" dirty="0" smtClean="0"/>
              <a:t>(</a:t>
            </a:r>
            <a:r>
              <a:rPr lang="en-GB" i="1" dirty="0" err="1" smtClean="0"/>
              <a:t>Saïdi</a:t>
            </a:r>
            <a:r>
              <a:rPr lang="en-GB" i="1" dirty="0" smtClean="0"/>
              <a:t> v. France</a:t>
            </a:r>
            <a:r>
              <a:rPr lang="en-GB" dirty="0" smtClean="0"/>
              <a:t>, 20 September 1993, § 43, Series A no. 261‑C).</a:t>
            </a:r>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Şahidlərlə bağlı istisnanın əsasları</a:t>
            </a:r>
            <a:endParaRPr lang="fr-FR" dirty="0"/>
          </a:p>
        </p:txBody>
      </p:sp>
      <p:sp>
        <p:nvSpPr>
          <p:cNvPr id="3" name="Espace réservé du contenu 2"/>
          <p:cNvSpPr>
            <a:spLocks noGrp="1"/>
          </p:cNvSpPr>
          <p:nvPr>
            <p:ph idx="1"/>
          </p:nvPr>
        </p:nvSpPr>
        <p:spPr/>
        <p:txBody>
          <a:bodyPr>
            <a:normAutofit/>
          </a:bodyPr>
          <a:lstStyle/>
          <a:p>
            <a:r>
              <a:rPr lang="az-Latn-AZ" dirty="0" smtClean="0"/>
              <a:t>Məhkəmədə iştirak etməyən şahidin ifadəsinin sübut kimi qəbul etməyə </a:t>
            </a:r>
            <a:r>
              <a:rPr lang="az-Latn-AZ" b="1" dirty="0" smtClean="0"/>
              <a:t>yaxşı səbəb</a:t>
            </a:r>
            <a:r>
              <a:rPr lang="az-Latn-AZ" dirty="0" smtClean="0"/>
              <a:t> olamlıdır</a:t>
            </a:r>
            <a:endParaRPr lang="en-US" dirty="0" smtClean="0"/>
          </a:p>
          <a:p>
            <a:r>
              <a:rPr lang="az-Latn-AZ" dirty="0" smtClean="0"/>
              <a:t>Təqsirlilik yalnız və ya əhəmiyyətli dərəcədə məhkəmədə iştirak etməyən və müdafiənin nə ilkin polis istintaqı, nə də sonradan dindirmək imkanı olmadığı şahidin ifadəsinə əsaslanmamalıdır </a:t>
            </a:r>
            <a:r>
              <a:rPr lang="en-US" dirty="0" smtClean="0"/>
              <a:t>(“</a:t>
            </a:r>
            <a:r>
              <a:rPr lang="az-Latn-AZ" dirty="0" smtClean="0"/>
              <a:t>yalnız</a:t>
            </a:r>
            <a:r>
              <a:rPr lang="en-US" dirty="0" smtClean="0"/>
              <a:t> </a:t>
            </a:r>
            <a:r>
              <a:rPr lang="az-Latn-AZ" dirty="0" smtClean="0"/>
              <a:t>və ya əhəmiyyətli dərəcədə</a:t>
            </a:r>
            <a:r>
              <a:rPr lang="en-US" dirty="0" smtClean="0"/>
              <a:t> </a:t>
            </a:r>
            <a:r>
              <a:rPr lang="az-Latn-AZ" dirty="0" smtClean="0"/>
              <a:t>qaydası</a:t>
            </a:r>
            <a:r>
              <a:rPr lang="en-US" dirty="0" smtClean="0"/>
              <a:t>”)</a:t>
            </a:r>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lstStyle/>
          <a:p>
            <a:r>
              <a:rPr lang="az-Latn-AZ" dirty="0" smtClean="0"/>
              <a:t>Yaxşı səbəb</a:t>
            </a:r>
            <a:r>
              <a:rPr lang="en-US" dirty="0" smtClean="0"/>
              <a:t> (</a:t>
            </a:r>
            <a:r>
              <a:rPr lang="en-US" i="1" dirty="0" smtClean="0"/>
              <a:t>inter alia)</a:t>
            </a:r>
            <a:endParaRPr lang="fr-FR" dirty="0"/>
          </a:p>
        </p:txBody>
      </p:sp>
      <p:sp>
        <p:nvSpPr>
          <p:cNvPr id="3" name="Espace réservé du contenu 2"/>
          <p:cNvSpPr>
            <a:spLocks noGrp="1"/>
          </p:cNvSpPr>
          <p:nvPr>
            <p:ph idx="1"/>
          </p:nvPr>
        </p:nvSpPr>
        <p:spPr>
          <a:xfrm>
            <a:off x="251520" y="692696"/>
            <a:ext cx="8712968" cy="5976664"/>
          </a:xfrm>
        </p:spPr>
        <p:txBody>
          <a:bodyPr>
            <a:noAutofit/>
          </a:bodyPr>
          <a:lstStyle/>
          <a:p>
            <a:pPr algn="just"/>
            <a:r>
              <a:rPr lang="az-Latn-AZ" dirty="0" smtClean="0"/>
              <a:t>Şahidin ö lümü </a:t>
            </a:r>
            <a:r>
              <a:rPr lang="en-US" dirty="0" smtClean="0"/>
              <a:t>witness had died </a:t>
            </a:r>
          </a:p>
          <a:p>
            <a:pPr algn="just"/>
            <a:r>
              <a:rPr lang="az-Latn-AZ" dirty="0" smtClean="0"/>
              <a:t>Müdafiə tərəfinə görə iştirak etmir (qorxu)</a:t>
            </a:r>
            <a:endParaRPr lang="en-US" dirty="0" smtClean="0"/>
          </a:p>
          <a:p>
            <a:pPr algn="just">
              <a:buNone/>
            </a:pPr>
            <a:r>
              <a:rPr lang="az-Latn-AZ" b="1" u="sng" dirty="0" smtClean="0"/>
              <a:t>LAKİN</a:t>
            </a:r>
            <a:r>
              <a:rPr lang="en-US" b="1" u="sng" dirty="0" smtClean="0"/>
              <a:t> </a:t>
            </a:r>
          </a:p>
          <a:p>
            <a:pPr indent="17463" algn="just">
              <a:buNone/>
            </a:pPr>
            <a:r>
              <a:rPr lang="az-Latn-AZ" dirty="0" smtClean="0"/>
              <a:t>Sahidin ittiham olunan və ya onun agentlərindən deyil, ümumi qorxu arqumenti məhkəmələr tərəfindən ciddi araşdırılmalıdır: obyektiv əsasları vardırmı və sübutla təsdiq olunurmu?</a:t>
            </a:r>
            <a:r>
              <a:rPr lang="en-US" dirty="0" smtClean="0"/>
              <a:t> </a:t>
            </a:r>
          </a:p>
          <a:p>
            <a:pPr indent="17463" algn="just">
              <a:buNone/>
            </a:pPr>
            <a:r>
              <a:rPr lang="az-Latn-AZ" dirty="0" smtClean="0"/>
              <a:t>Şahidin gəlməməsini qəbul etməzdən əvvəl məhkəmələr qorxu amilini araşdırmalı və alternativ şahidlik tədbirlərini nəzərdə keçirməlidir</a:t>
            </a:r>
            <a:endParaRPr lang="fr-FR"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normAutofit/>
          </a:bodyPr>
          <a:lstStyle/>
          <a:p>
            <a:r>
              <a:rPr lang="fr-FR" dirty="0" smtClean="0"/>
              <a:t>Al-</a:t>
            </a:r>
            <a:r>
              <a:rPr lang="fr-FR" dirty="0" err="1" smtClean="0"/>
              <a:t>Khawaja</a:t>
            </a:r>
            <a:r>
              <a:rPr lang="az-Latn-AZ" dirty="0" smtClean="0"/>
              <a:t> and Taheri</a:t>
            </a:r>
            <a:endParaRPr lang="fr-FR" dirty="0"/>
          </a:p>
        </p:txBody>
      </p:sp>
      <p:sp>
        <p:nvSpPr>
          <p:cNvPr id="3" name="Espace réservé du contenu 2"/>
          <p:cNvSpPr>
            <a:spLocks noGrp="1"/>
          </p:cNvSpPr>
          <p:nvPr>
            <p:ph idx="1"/>
          </p:nvPr>
        </p:nvSpPr>
        <p:spPr>
          <a:xfrm>
            <a:off x="457200" y="1196752"/>
            <a:ext cx="8229600" cy="5472608"/>
          </a:xfrm>
        </p:spPr>
        <p:txBody>
          <a:bodyPr>
            <a:normAutofit/>
          </a:bodyPr>
          <a:lstStyle/>
          <a:p>
            <a:pPr>
              <a:buNone/>
            </a:pPr>
            <a:r>
              <a:rPr lang="en-US" dirty="0" smtClean="0"/>
              <a:t>- </a:t>
            </a:r>
            <a:r>
              <a:rPr lang="az-Latn-AZ" dirty="0" smtClean="0"/>
              <a:t>Yerli qanunvericilik güclü müdafiə təmin edirdi</a:t>
            </a:r>
            <a:r>
              <a:rPr lang="en-US" dirty="0" smtClean="0"/>
              <a:t>. </a:t>
            </a:r>
          </a:p>
          <a:p>
            <a:pPr>
              <a:buFontTx/>
              <a:buChar char="-"/>
            </a:pPr>
            <a:r>
              <a:rPr lang="az-Latn-AZ" dirty="0" smtClean="0"/>
              <a:t>Bu təminatlar necə tətbiq olunurdu</a:t>
            </a:r>
            <a:r>
              <a:rPr lang="en-US" dirty="0" smtClean="0"/>
              <a:t>? </a:t>
            </a:r>
          </a:p>
          <a:p>
            <a:pPr>
              <a:buNone/>
            </a:pPr>
            <a:r>
              <a:rPr lang="en-US" dirty="0" smtClean="0"/>
              <a:t>3 </a:t>
            </a:r>
            <a:r>
              <a:rPr lang="az-Latn-AZ" dirty="0" smtClean="0"/>
              <a:t>əsas məsələ nəzərdə keçirilmişdir </a:t>
            </a:r>
            <a:r>
              <a:rPr lang="en-US" dirty="0" smtClean="0"/>
              <a:t>: </a:t>
            </a:r>
          </a:p>
          <a:p>
            <a:pPr>
              <a:buFontTx/>
              <a:buChar char="-"/>
            </a:pPr>
            <a:r>
              <a:rPr lang="az-Latn-AZ" dirty="0" smtClean="0"/>
              <a:t>Məhkəmədə iştirak etməyən şahidin ifadəsini qəbul etməyin zəruriliyi</a:t>
            </a:r>
            <a:r>
              <a:rPr lang="en-US" dirty="0" smtClean="0"/>
              <a:t>;</a:t>
            </a:r>
          </a:p>
          <a:p>
            <a:pPr>
              <a:buFontTx/>
              <a:buChar char="-"/>
            </a:pPr>
            <a:r>
              <a:rPr lang="en-US" dirty="0" smtClean="0"/>
              <a:t> </a:t>
            </a:r>
            <a:r>
              <a:rPr lang="az-Latn-AZ" dirty="0" smtClean="0"/>
              <a:t>həmin şahidin yoxlanılmamış ifadəsi təqsirin sübutu üçün tək və ya əhəmiyyətli idimi</a:t>
            </a:r>
            <a:r>
              <a:rPr lang="en-US" dirty="0" smtClean="0"/>
              <a:t>; </a:t>
            </a:r>
            <a:r>
              <a:rPr lang="az-Latn-AZ" dirty="0" smtClean="0"/>
              <a:t>və</a:t>
            </a:r>
            <a:r>
              <a:rPr lang="en-US" dirty="0" smtClean="0"/>
              <a:t> </a:t>
            </a:r>
          </a:p>
          <a:p>
            <a:pPr>
              <a:buFontTx/>
              <a:buChar char="-"/>
            </a:pPr>
            <a:r>
              <a:rPr lang="az-Latn-AZ" dirty="0" smtClean="0"/>
              <a:t>Tarazlaşdırma üçün kafi təminatlar var idimi və proses ədalətli idimi</a:t>
            </a:r>
            <a:r>
              <a:rPr lang="en-US" dirty="0" smtClean="0"/>
              <a:t>.</a:t>
            </a:r>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20688"/>
          </a:xfrm>
        </p:spPr>
        <p:txBody>
          <a:bodyPr>
            <a:normAutofit fontScale="90000"/>
          </a:bodyPr>
          <a:lstStyle/>
          <a:p>
            <a:r>
              <a:rPr lang="fr-FR" dirty="0" smtClean="0"/>
              <a:t>Conclusion </a:t>
            </a:r>
            <a:r>
              <a:rPr lang="fr-FR" dirty="0" err="1" smtClean="0"/>
              <a:t>concerning</a:t>
            </a:r>
            <a:r>
              <a:rPr lang="fr-FR" dirty="0" smtClean="0"/>
              <a:t> Al-</a:t>
            </a:r>
            <a:r>
              <a:rPr lang="fr-FR" dirty="0" err="1" smtClean="0"/>
              <a:t>Khawaja</a:t>
            </a:r>
            <a:endParaRPr lang="fr-FR" dirty="0"/>
          </a:p>
        </p:txBody>
      </p:sp>
      <p:sp>
        <p:nvSpPr>
          <p:cNvPr id="3" name="Espace réservé du contenu 2"/>
          <p:cNvSpPr>
            <a:spLocks noGrp="1"/>
          </p:cNvSpPr>
          <p:nvPr>
            <p:ph idx="1"/>
          </p:nvPr>
        </p:nvSpPr>
        <p:spPr>
          <a:xfrm>
            <a:off x="0" y="692696"/>
            <a:ext cx="9144000" cy="6165304"/>
          </a:xfrm>
        </p:spPr>
        <p:txBody>
          <a:bodyPr>
            <a:normAutofit fontScale="62500" lnSpcReduction="20000"/>
          </a:bodyPr>
          <a:lstStyle/>
          <a:p>
            <a:r>
              <a:rPr lang="en-US" dirty="0" smtClean="0"/>
              <a:t>Necessary- because of the victim’s  death </a:t>
            </a:r>
          </a:p>
          <a:p>
            <a:r>
              <a:rPr lang="en-US" dirty="0" smtClean="0"/>
              <a:t>The judge had been quite clear about its significance (“no statement, no count one”) and it had therefore to be regarded as decisive. </a:t>
            </a:r>
          </a:p>
          <a:p>
            <a:r>
              <a:rPr lang="en-US" dirty="0" smtClean="0"/>
              <a:t>The reliability of that evidence was supported by the fact that there were only minor inconsistencies between ST’s statement to the police and the account she had given promptly after the alleged incident to two friends, who had both given evidence at the trial. </a:t>
            </a:r>
          </a:p>
          <a:p>
            <a:r>
              <a:rPr lang="en-US" dirty="0" smtClean="0"/>
              <a:t>there were strong similarities between her description of the alleged assault and that of the other complainant, with whom there was no evidence of any collusion. </a:t>
            </a:r>
          </a:p>
          <a:p>
            <a:r>
              <a:rPr lang="en-US" dirty="0" smtClean="0"/>
              <a:t>In a case of indecent assault by a doctor on his patient during a private consultation where only he and the victim were present, it would be difficult to conceive of stronger corroborative evidence, especially when each of the other witnesses was called to give evidence at trial and their reliability was tested by cross-examination. </a:t>
            </a:r>
          </a:p>
          <a:p>
            <a:r>
              <a:rPr lang="en-US" dirty="0" smtClean="0"/>
              <a:t>Although the judge’s direction to the jury was found to be deficient on appeal, the Court of Appeal also held that it must have been clear to the jury from that direction that  victim’s statement should carry less weight because they had not seen or heard her. </a:t>
            </a:r>
          </a:p>
          <a:p>
            <a:r>
              <a:rPr lang="en-US" dirty="0" smtClean="0"/>
              <a:t>+ the evidence offered by the prosecution in support of  the victim’s statement,</a:t>
            </a:r>
          </a:p>
          <a:p>
            <a:pPr>
              <a:buNone/>
            </a:pPr>
            <a:r>
              <a:rPr lang="en-US" dirty="0" smtClean="0"/>
              <a:t>SO, the jury had been able to conduct a fair and proper assessment of the reliability of  the victim’s allegations against the first applicant.  Against this background, and viewing the fairness of the proceedings as a whole, </a:t>
            </a:r>
            <a:r>
              <a:rPr lang="en-US" b="1" dirty="0" smtClean="0"/>
              <a:t>there had been sufficient factors to counterbalance the admission in evidence of  the victim’s statement</a:t>
            </a:r>
            <a:endParaRPr lang="fr-FR"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rmAutofit fontScale="90000"/>
          </a:bodyPr>
          <a:lstStyle/>
          <a:p>
            <a:r>
              <a:rPr lang="fr-FR" dirty="0" smtClean="0"/>
              <a:t>Conclusion </a:t>
            </a:r>
            <a:r>
              <a:rPr lang="fr-FR" dirty="0" err="1" smtClean="0"/>
              <a:t>concerning</a:t>
            </a:r>
            <a:r>
              <a:rPr lang="fr-FR" dirty="0" smtClean="0"/>
              <a:t> </a:t>
            </a:r>
            <a:r>
              <a:rPr lang="fr-FR" dirty="0" err="1" smtClean="0"/>
              <a:t>Tahery</a:t>
            </a:r>
            <a:endParaRPr lang="fr-FR" dirty="0"/>
          </a:p>
        </p:txBody>
      </p:sp>
      <p:sp>
        <p:nvSpPr>
          <p:cNvPr id="3" name="Espace réservé du contenu 2"/>
          <p:cNvSpPr>
            <a:spLocks noGrp="1"/>
          </p:cNvSpPr>
          <p:nvPr>
            <p:ph idx="1"/>
          </p:nvPr>
        </p:nvSpPr>
        <p:spPr>
          <a:xfrm>
            <a:off x="0" y="908720"/>
            <a:ext cx="9144000" cy="5949280"/>
          </a:xfrm>
        </p:spPr>
        <p:txBody>
          <a:bodyPr>
            <a:normAutofit fontScale="70000" lnSpcReduction="20000"/>
          </a:bodyPr>
          <a:lstStyle/>
          <a:p>
            <a:r>
              <a:rPr lang="en-US" dirty="0" smtClean="0"/>
              <a:t>T was the only witness who had claimed to see the stabbing and his uncorroborated eyewitness statement was, if not the sole, at least the decisive evidence against the applicant. It was obviously evidence of great weight without which the chances of a conviction would have significantly receded. </a:t>
            </a:r>
          </a:p>
          <a:p>
            <a:r>
              <a:rPr lang="en-US" dirty="0" smtClean="0"/>
              <a:t>Neither the trial judge’s conclusion that no unfairness would be caused by admitting T’s statement since the applicant was in a position to challenge or rebut it himself or by calling other witnesses, nor the judge’s warning to the jury to approach T’s evidence with care, could be a sufficient counterbalance to the handicap under which the </a:t>
            </a:r>
            <a:r>
              <a:rPr lang="en-US" dirty="0" err="1" smtClean="0"/>
              <a:t>defence</a:t>
            </a:r>
            <a:r>
              <a:rPr lang="en-US" dirty="0" smtClean="0"/>
              <a:t> had </a:t>
            </a:r>
            <a:r>
              <a:rPr lang="en-US" dirty="0" err="1" smtClean="0"/>
              <a:t>laboured</a:t>
            </a:r>
            <a:r>
              <a:rPr lang="en-US" dirty="0" smtClean="0"/>
              <a:t>. </a:t>
            </a:r>
          </a:p>
          <a:p>
            <a:r>
              <a:rPr lang="en-US" dirty="0" smtClean="0"/>
              <a:t>The applicant had been unable to test the truthfulness and reliability of T’s evidence through cross-examination and, since T was the sole witness apparently willing or able to say what he had seen, the applicant was not able to call any other witness to contradict his testimony. Further, no matter how clearly or forcibly expressed, a warning by the judge in his direction to the jury of the dangers of relying on untested evidence could not be a sufficient counterbalance where an untested statement of</a:t>
            </a:r>
            <a:r>
              <a:rPr lang="en-US" b="1" dirty="0" smtClean="0"/>
              <a:t> the only prosecution eyewitness was the only direct evidence against the applicant</a:t>
            </a:r>
            <a:r>
              <a:rPr lang="en-US" dirty="0" smtClean="0"/>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b="1" dirty="0" smtClean="0"/>
              <a:t>The decisive nature of T’s statement in the absence of any strong corroborative evidence </a:t>
            </a:r>
            <a:r>
              <a:rPr lang="en-US" dirty="0" smtClean="0"/>
              <a:t>in the case meant the jury were unable to conduct a fair and proper assessment of the reliability of T’s evidence.</a:t>
            </a:r>
          </a:p>
          <a:p>
            <a:r>
              <a:rPr lang="en-US" dirty="0" smtClean="0"/>
              <a:t>Examining the fairness of the proceedings as a whole, the Court concluded that there had not been sufficient counterbalancing factors to compensate for the difficulties to the </a:t>
            </a:r>
            <a:r>
              <a:rPr lang="en-US" dirty="0" err="1" smtClean="0"/>
              <a:t>defence</a:t>
            </a:r>
            <a:r>
              <a:rPr lang="en-US" dirty="0" smtClean="0"/>
              <a:t> which resulted from the admission of T’s statement.</a:t>
            </a:r>
          </a:p>
          <a:p>
            <a:pPr>
              <a:buNone/>
            </a:pPr>
            <a:r>
              <a:rPr lang="fr-FR" b="1" dirty="0" smtClean="0"/>
              <a:t>VIOLATION</a:t>
            </a:r>
          </a:p>
          <a:p>
            <a:endParaRPr lang="fr-F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4800" b="1" u="sng" dirty="0" smtClean="0">
                <a:latin typeface="Lucida Calligraphy" pitchFamily="66" charset="0"/>
              </a:rPr>
              <a:t>CRIMINAL PROCEEDINGS </a:t>
            </a:r>
          </a:p>
          <a:p>
            <a:pPr algn="ctr">
              <a:buNone/>
            </a:pPr>
            <a:r>
              <a:rPr lang="fr-FR" sz="4800" b="1" u="sng" dirty="0" smtClean="0">
                <a:latin typeface="Lucida Calligraphy" pitchFamily="66" charset="0"/>
              </a:rPr>
              <a:t>IN SEXUAL ABUSE CASES</a:t>
            </a:r>
            <a:endParaRPr lang="fr-FR" sz="4800" b="1" u="sng" dirty="0">
              <a:latin typeface="Lucida Calligraphy"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lvl="0" eaLnBrk="1" hangingPunct="1"/>
            <a:r>
              <a:rPr lang="az-Latn-AZ" sz="3600" dirty="0" smtClean="0"/>
              <a:t>Cinayət prosesi</a:t>
            </a:r>
            <a:r>
              <a:rPr lang="fr-FR" sz="3600" dirty="0" smtClean="0"/>
              <a:t/>
            </a:r>
            <a:br>
              <a:rPr lang="fr-FR" sz="3600" dirty="0" smtClean="0"/>
            </a:br>
            <a:endParaRPr lang="en-GB" sz="3600" dirty="0" smtClean="0"/>
          </a:p>
        </p:txBody>
      </p:sp>
      <p:sp>
        <p:nvSpPr>
          <p:cNvPr id="7171" name="Rectangle 3"/>
          <p:cNvSpPr>
            <a:spLocks noGrp="1" noChangeArrowheads="1"/>
          </p:cNvSpPr>
          <p:nvPr>
            <p:ph type="body" idx="1"/>
          </p:nvPr>
        </p:nvSpPr>
        <p:spPr/>
        <p:txBody>
          <a:bodyPr/>
          <a:lstStyle/>
          <a:p>
            <a:pPr eaLnBrk="1" hangingPunct="1">
              <a:lnSpc>
                <a:spcPct val="90000"/>
              </a:lnSpc>
            </a:pPr>
            <a:r>
              <a:rPr lang="az-Latn-AZ" dirty="0" smtClean="0"/>
              <a:t>avtonom anlayış ( + inzibatı cəzalar)</a:t>
            </a:r>
            <a:endParaRPr lang="fr-FR" dirty="0" smtClean="0"/>
          </a:p>
          <a:p>
            <a:pPr eaLnBrk="1" hangingPunct="1">
              <a:lnSpc>
                <a:spcPct val="90000"/>
              </a:lnSpc>
            </a:pPr>
            <a:r>
              <a:rPr lang="az-Latn-AZ" dirty="0" smtClean="0"/>
              <a:t>AİHM-in analizi </a:t>
            </a:r>
            <a:r>
              <a:rPr lang="en-US" sz="2800" b="1" i="1" dirty="0" smtClean="0"/>
              <a:t>Engel and Others v Netherlands (1976) </a:t>
            </a:r>
            <a:r>
              <a:rPr lang="az-Latn-AZ" sz="2800" i="1" dirty="0" smtClean="0"/>
              <a:t>: </a:t>
            </a:r>
          </a:p>
          <a:p>
            <a:pPr lvl="1" eaLnBrk="1" hangingPunct="1">
              <a:lnSpc>
                <a:spcPct val="90000"/>
              </a:lnSpc>
            </a:pPr>
            <a:r>
              <a:rPr lang="az-Latn-AZ" dirty="0" smtClean="0"/>
              <a:t>Prosesin yerli hüquqda necə xarakterize edilməsi;</a:t>
            </a:r>
          </a:p>
          <a:p>
            <a:pPr lvl="1" eaLnBrk="1" hangingPunct="1">
              <a:lnSpc>
                <a:spcPct val="90000"/>
              </a:lnSpc>
            </a:pPr>
            <a:r>
              <a:rPr lang="az-Latn-AZ" dirty="0" smtClean="0"/>
              <a:t>Əməlin təbiəti;</a:t>
            </a:r>
          </a:p>
          <a:p>
            <a:pPr lvl="1" eaLnBrk="1" hangingPunct="1">
              <a:lnSpc>
                <a:spcPct val="90000"/>
              </a:lnSpc>
            </a:pPr>
            <a:r>
              <a:rPr lang="az-Latn-AZ" dirty="0" smtClean="0"/>
              <a:t>Verilə biləcək cəzanın təbiəti və sərtliyi </a:t>
            </a:r>
            <a:endParaRPr lang="en-GB" dirty="0" smtClean="0"/>
          </a:p>
          <a:p>
            <a:pPr lvl="2" eaLnBrk="1" hangingPunct="1">
              <a:lnSpc>
                <a:spcPct val="90000"/>
              </a:lnSpc>
            </a:pPr>
            <a:r>
              <a:rPr lang="az-Latn-AZ" dirty="0" smtClean="0"/>
              <a:t>2-ci və 3-cü kriteriyalar alternativ də ola bilər (qeyri-kumilyativ)</a:t>
            </a:r>
            <a:endParaRPr lang="en-GB"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Special</a:t>
            </a:r>
            <a:r>
              <a:rPr lang="fr-FR" dirty="0" smtClean="0"/>
              <a:t> </a:t>
            </a:r>
            <a:r>
              <a:rPr lang="fr-FR" dirty="0" err="1" smtClean="0"/>
              <a:t>features</a:t>
            </a:r>
            <a:endParaRPr lang="fr-FR" dirty="0"/>
          </a:p>
        </p:txBody>
      </p:sp>
      <p:sp>
        <p:nvSpPr>
          <p:cNvPr id="3" name="Espace réservé du contenu 2"/>
          <p:cNvSpPr>
            <a:spLocks noGrp="1"/>
          </p:cNvSpPr>
          <p:nvPr>
            <p:ph idx="1"/>
          </p:nvPr>
        </p:nvSpPr>
        <p:spPr/>
        <p:txBody>
          <a:bodyPr>
            <a:normAutofit/>
          </a:bodyPr>
          <a:lstStyle/>
          <a:p>
            <a:pPr algn="ctr">
              <a:buNone/>
            </a:pPr>
            <a:r>
              <a:rPr lang="en-US" dirty="0" smtClean="0"/>
              <a:t>- </a:t>
            </a:r>
            <a:r>
              <a:rPr lang="en-US" sz="4000" dirty="0" smtClean="0"/>
              <a:t>considered as ordeal by the victim</a:t>
            </a:r>
          </a:p>
          <a:p>
            <a:pPr algn="ctr">
              <a:buNone/>
            </a:pPr>
            <a:r>
              <a:rPr lang="en-US" sz="4000" dirty="0" smtClean="0"/>
              <a:t>- victim’s unwillingness to confront the defendant</a:t>
            </a:r>
          </a:p>
          <a:p>
            <a:pPr algn="ctr">
              <a:buFontTx/>
              <a:buChar char="-"/>
            </a:pPr>
            <a:r>
              <a:rPr lang="en-US" sz="4000" dirty="0" smtClean="0"/>
              <a:t>the issue of respect of the private life of the victim</a:t>
            </a:r>
          </a:p>
          <a:p>
            <a:pPr algn="ctr">
              <a:buNone/>
            </a:pPr>
            <a:r>
              <a:rPr lang="en-US" sz="4000" dirty="0" smtClean="0"/>
              <a:t>….</a:t>
            </a:r>
            <a:endParaRPr lang="fr-FR" sz="40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Balancing</a:t>
            </a:r>
            <a:r>
              <a:rPr lang="fr-FR" dirty="0" smtClean="0"/>
              <a:t> of the </a:t>
            </a:r>
            <a:r>
              <a:rPr lang="fr-FR" dirty="0" err="1" smtClean="0"/>
              <a:t>rights</a:t>
            </a:r>
            <a:r>
              <a:rPr lang="fr-FR" dirty="0" smtClean="0"/>
              <a:t> </a:t>
            </a:r>
            <a:endParaRPr lang="fr-FR" dirty="0"/>
          </a:p>
        </p:txBody>
      </p:sp>
      <p:sp>
        <p:nvSpPr>
          <p:cNvPr id="3" name="Espace réservé du contenu 2"/>
          <p:cNvSpPr>
            <a:spLocks noGrp="1"/>
          </p:cNvSpPr>
          <p:nvPr>
            <p:ph idx="1"/>
          </p:nvPr>
        </p:nvSpPr>
        <p:spPr>
          <a:xfrm>
            <a:off x="457200" y="1196752"/>
            <a:ext cx="8229600" cy="5328592"/>
          </a:xfrm>
        </p:spPr>
        <p:txBody>
          <a:bodyPr>
            <a:normAutofit fontScale="92500" lnSpcReduction="10000"/>
          </a:bodyPr>
          <a:lstStyle/>
          <a:p>
            <a:pPr indent="17463" algn="just">
              <a:buNone/>
            </a:pPr>
            <a:r>
              <a:rPr lang="en-US" dirty="0" smtClean="0"/>
              <a:t>certain measures may be taken </a:t>
            </a:r>
            <a:r>
              <a:rPr lang="en-US" b="1" dirty="0" smtClean="0"/>
              <a:t>for the purpose of protecting the victim, provided that such measures can be reconciled with the adequate and effective exercise of the rights of the </a:t>
            </a:r>
            <a:r>
              <a:rPr lang="en-US" b="1" dirty="0" err="1" smtClean="0"/>
              <a:t>defence</a:t>
            </a:r>
            <a:r>
              <a:rPr lang="en-US" dirty="0" smtClean="0"/>
              <a:t>.  </a:t>
            </a:r>
          </a:p>
          <a:p>
            <a:pPr indent="17463" algn="just">
              <a:buNone/>
            </a:pPr>
            <a:r>
              <a:rPr lang="en-US" dirty="0" smtClean="0"/>
              <a:t>In securing the rights of the </a:t>
            </a:r>
            <a:r>
              <a:rPr lang="en-US" dirty="0" err="1" smtClean="0"/>
              <a:t>defence</a:t>
            </a:r>
            <a:r>
              <a:rPr lang="en-US" dirty="0" smtClean="0"/>
              <a:t>, the judicial authorities may be required to take </a:t>
            </a:r>
            <a:r>
              <a:rPr lang="en-US" b="1" dirty="0" smtClean="0"/>
              <a:t>measures which counterbalance the handicaps under which the </a:t>
            </a:r>
            <a:r>
              <a:rPr lang="en-US" b="1" dirty="0" err="1" smtClean="0"/>
              <a:t>defence</a:t>
            </a:r>
            <a:r>
              <a:rPr lang="en-US" b="1" dirty="0" smtClean="0"/>
              <a:t> </a:t>
            </a:r>
            <a:r>
              <a:rPr lang="en-US" b="1" dirty="0" err="1" smtClean="0"/>
              <a:t>labours</a:t>
            </a:r>
            <a:r>
              <a:rPr lang="en-US" dirty="0" smtClean="0"/>
              <a:t> (</a:t>
            </a:r>
            <a:r>
              <a:rPr lang="en-US" i="1" dirty="0" err="1" smtClean="0"/>
              <a:t>Aigner</a:t>
            </a:r>
            <a:r>
              <a:rPr lang="en-US" i="1" dirty="0" smtClean="0"/>
              <a:t> v. Austria, § 37; D. v. Finland, § 43; F. and M. v. Finland, § 58; </a:t>
            </a:r>
            <a:r>
              <a:rPr lang="en-US" i="1" dirty="0" err="1" smtClean="0"/>
              <a:t>Accardi</a:t>
            </a:r>
            <a:r>
              <a:rPr lang="en-US" i="1" dirty="0" smtClean="0"/>
              <a:t> and Others v. Italy (</a:t>
            </a:r>
            <a:r>
              <a:rPr lang="en-US" i="1" dirty="0" err="1" smtClean="0"/>
              <a:t>dec</a:t>
            </a:r>
            <a:r>
              <a:rPr lang="en-US" i="1" dirty="0" smtClean="0"/>
              <a:t>.); S.N. v. Sweden, § 47; </a:t>
            </a:r>
            <a:r>
              <a:rPr lang="en-US" i="1" dirty="0" err="1" smtClean="0"/>
              <a:t>Vronchenko</a:t>
            </a:r>
            <a:r>
              <a:rPr lang="en-US" i="1" dirty="0" smtClean="0"/>
              <a:t> v. Estonia, § 56</a:t>
            </a:r>
            <a:r>
              <a:rPr lang="en-US" dirty="0" smtClean="0"/>
              <a:t>)</a:t>
            </a:r>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An </a:t>
            </a:r>
            <a:r>
              <a:rPr lang="fr-FR" dirty="0" err="1" smtClean="0"/>
              <a:t>exeption</a:t>
            </a:r>
            <a:r>
              <a:rPr lang="fr-FR" dirty="0" smtClean="0"/>
              <a:t> </a:t>
            </a:r>
            <a:r>
              <a:rPr lang="fr-FR" dirty="0" err="1" smtClean="0"/>
              <a:t>from</a:t>
            </a:r>
            <a:r>
              <a:rPr lang="fr-FR" dirty="0" smtClean="0"/>
              <a:t> art. 6.3(d)? </a:t>
            </a:r>
            <a:endParaRPr lang="fr-FR" dirty="0"/>
          </a:p>
        </p:txBody>
      </p:sp>
      <p:sp>
        <p:nvSpPr>
          <p:cNvPr id="3" name="Espace réservé du contenu 2"/>
          <p:cNvSpPr>
            <a:spLocks noGrp="1"/>
          </p:cNvSpPr>
          <p:nvPr>
            <p:ph idx="1"/>
          </p:nvPr>
        </p:nvSpPr>
        <p:spPr/>
        <p:txBody>
          <a:bodyPr/>
          <a:lstStyle/>
          <a:p>
            <a:pPr indent="17463" algn="just">
              <a:buNone/>
            </a:pPr>
            <a:r>
              <a:rPr lang="en-US" dirty="0" smtClean="0"/>
              <a:t>Having regard to the special features of criminal proceedings concerning sexual offences, Article 6 § 3(d) cannot be interpreted as requiring in all cases that questions be put directly by the accused or his or her </a:t>
            </a:r>
            <a:r>
              <a:rPr lang="en-US" dirty="0" err="1" smtClean="0"/>
              <a:t>defence</a:t>
            </a:r>
            <a:r>
              <a:rPr lang="en-US" dirty="0" smtClean="0"/>
              <a:t> counsel, through cross-examination or by other means (S.N. v. Sweden, § 52; W.S. v. Poland, § 55).</a:t>
            </a:r>
            <a:endParaRPr lang="fr-F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How to </a:t>
            </a:r>
            <a:r>
              <a:rPr lang="fr-FR" dirty="0" err="1" smtClean="0"/>
              <a:t>counterbalance</a:t>
            </a:r>
            <a:r>
              <a:rPr lang="fr-FR" dirty="0" smtClean="0"/>
              <a:t>? </a:t>
            </a:r>
            <a:endParaRPr lang="fr-FR" dirty="0"/>
          </a:p>
        </p:txBody>
      </p:sp>
      <p:sp>
        <p:nvSpPr>
          <p:cNvPr id="3" name="Espace réservé du contenu 2"/>
          <p:cNvSpPr>
            <a:spLocks noGrp="1"/>
          </p:cNvSpPr>
          <p:nvPr>
            <p:ph idx="1"/>
          </p:nvPr>
        </p:nvSpPr>
        <p:spPr/>
        <p:txBody>
          <a:bodyPr/>
          <a:lstStyle/>
          <a:p>
            <a:pPr marL="0" indent="0" algn="just">
              <a:buNone/>
            </a:pPr>
            <a:r>
              <a:rPr lang="en-US" dirty="0" smtClean="0"/>
              <a:t>The accused must be able</a:t>
            </a:r>
          </a:p>
          <a:p>
            <a:pPr marL="0" indent="0" algn="just">
              <a:buFontTx/>
              <a:buChar char="-"/>
            </a:pPr>
            <a:r>
              <a:rPr lang="en-US" dirty="0" smtClean="0"/>
              <a:t>to observe the </a:t>
            </a:r>
            <a:r>
              <a:rPr lang="en-US" dirty="0" err="1" smtClean="0"/>
              <a:t>behaviour</a:t>
            </a:r>
            <a:r>
              <a:rPr lang="en-US" dirty="0" smtClean="0"/>
              <a:t> of the witnesses under questioning; and</a:t>
            </a:r>
          </a:p>
          <a:p>
            <a:pPr marL="0" indent="0" algn="just">
              <a:buFontTx/>
              <a:buChar char="-"/>
            </a:pPr>
            <a:r>
              <a:rPr lang="en-US" dirty="0" smtClean="0"/>
              <a:t> to challenge their statements and credibility (</a:t>
            </a:r>
            <a:r>
              <a:rPr lang="en-US" i="1" dirty="0" err="1" smtClean="0"/>
              <a:t>Bocos-Cuesta</a:t>
            </a:r>
            <a:r>
              <a:rPr lang="en-US" i="1" dirty="0" smtClean="0"/>
              <a:t> v. the Netherlands</a:t>
            </a:r>
            <a:r>
              <a:rPr lang="en-US" dirty="0" smtClean="0"/>
              <a:t>, § 71; </a:t>
            </a:r>
            <a:r>
              <a:rPr lang="en-US" i="1" dirty="0" smtClean="0"/>
              <a:t>P.S. v. Germany</a:t>
            </a:r>
            <a:r>
              <a:rPr lang="en-US" dirty="0" smtClean="0"/>
              <a:t>, § 26; </a:t>
            </a:r>
            <a:r>
              <a:rPr lang="en-US" i="1" dirty="0" err="1" smtClean="0"/>
              <a:t>Accardi</a:t>
            </a:r>
            <a:r>
              <a:rPr lang="en-US" i="1" dirty="0" smtClean="0"/>
              <a:t> and Others v. Italy</a:t>
            </a:r>
            <a:r>
              <a:rPr lang="en-US" dirty="0" smtClean="0"/>
              <a:t> (</a:t>
            </a:r>
            <a:r>
              <a:rPr lang="en-US" dirty="0" err="1" smtClean="0"/>
              <a:t>dec</a:t>
            </a:r>
            <a:r>
              <a:rPr lang="en-US" dirty="0" smtClean="0"/>
              <a:t>.); </a:t>
            </a:r>
            <a:r>
              <a:rPr lang="en-US" i="1" dirty="0" smtClean="0"/>
              <a:t>S.N. v. Sweden</a:t>
            </a:r>
            <a:r>
              <a:rPr lang="en-US" dirty="0" smtClean="0"/>
              <a:t>, § 52)</a:t>
            </a:r>
            <a:endParaRPr lang="fr-F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cumulative </a:t>
            </a:r>
            <a:r>
              <a:rPr lang="fr-FR" dirty="0" err="1" smtClean="0"/>
              <a:t>elements</a:t>
            </a:r>
            <a:endParaRPr lang="fr-FR" dirty="0"/>
          </a:p>
        </p:txBody>
      </p:sp>
      <p:sp>
        <p:nvSpPr>
          <p:cNvPr id="3" name="Espace réservé du contenu 2"/>
          <p:cNvSpPr>
            <a:spLocks noGrp="1"/>
          </p:cNvSpPr>
          <p:nvPr>
            <p:ph idx="1"/>
          </p:nvPr>
        </p:nvSpPr>
        <p:spPr/>
        <p:txBody>
          <a:bodyPr>
            <a:normAutofit/>
          </a:bodyPr>
          <a:lstStyle/>
          <a:p>
            <a:pPr marL="0" indent="0" algn="just">
              <a:buNone/>
              <a:tabLst>
                <a:tab pos="360363" algn="l"/>
              </a:tabLst>
            </a:pPr>
            <a:r>
              <a:rPr lang="en-US" sz="3600" dirty="0" smtClean="0"/>
              <a:t>The viewing of a video recording of a witness account </a:t>
            </a:r>
            <a:r>
              <a:rPr lang="en-US" sz="3600" b="1" dirty="0" smtClean="0"/>
              <a:t>cannot be regarded alone as sufficiently safeguarding the rights of the </a:t>
            </a:r>
            <a:r>
              <a:rPr lang="en-US" sz="3600" b="1" dirty="0" err="1" smtClean="0"/>
              <a:t>defence</a:t>
            </a:r>
            <a:r>
              <a:rPr lang="en-US" sz="3600" dirty="0" smtClean="0"/>
              <a:t> where no opportunity to put questions to a person giving the account has been afforded by the authorities (D. v. Finland, § 50; A.L. v. Finland, § 41)</a:t>
            </a:r>
            <a:endParaRPr lang="fr-FR" sz="36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Good </a:t>
            </a:r>
            <a:r>
              <a:rPr lang="fr-FR" dirty="0" err="1" smtClean="0"/>
              <a:t>example</a:t>
            </a:r>
            <a:r>
              <a:rPr lang="fr-FR" dirty="0" smtClean="0"/>
              <a:t>: </a:t>
            </a:r>
            <a:r>
              <a:rPr lang="fr-FR" b="1" i="1" dirty="0" smtClean="0"/>
              <a:t>S.N. v. </a:t>
            </a:r>
            <a:r>
              <a:rPr lang="fr-FR" b="1" i="1" dirty="0" err="1" smtClean="0"/>
              <a:t>Sweden</a:t>
            </a:r>
            <a:endParaRPr lang="fr-FR" b="1" i="1" dirty="0"/>
          </a:p>
        </p:txBody>
      </p:sp>
      <p:sp>
        <p:nvSpPr>
          <p:cNvPr id="3" name="Espace réservé du contenu 2"/>
          <p:cNvSpPr>
            <a:spLocks noGrp="1"/>
          </p:cNvSpPr>
          <p:nvPr>
            <p:ph idx="1"/>
          </p:nvPr>
        </p:nvSpPr>
        <p:spPr>
          <a:xfrm>
            <a:off x="457200" y="1412776"/>
            <a:ext cx="8229600" cy="5040560"/>
          </a:xfrm>
        </p:spPr>
        <p:txBody>
          <a:bodyPr>
            <a:normAutofit fontScale="92500" lnSpcReduction="20000"/>
          </a:bodyPr>
          <a:lstStyle/>
          <a:p>
            <a:pPr marL="0" indent="0" algn="just">
              <a:buNone/>
            </a:pPr>
            <a:r>
              <a:rPr lang="en-GB" dirty="0" smtClean="0"/>
              <a:t>The videotape of the first police interview  with the victim was shown during the trial and appeal hearings and that the record of the second interview was read out before the District Court and the audiotape of that interview was played back before the Court of Appeal. </a:t>
            </a:r>
          </a:p>
          <a:p>
            <a:pPr marL="0" indent="0" algn="just">
              <a:buNone/>
            </a:pPr>
            <a:r>
              <a:rPr lang="en-GB" dirty="0" smtClean="0"/>
              <a:t>These measures must be considered sufficient to have enabled the applicant to challenge M.'s statements and his credibility in the course of the criminal proceedings. Indeed, that challenge resulted in the Court of Appeal reducing the applicant's sentence because it considered that part of the charges against him had not been proved.</a:t>
            </a:r>
            <a:endParaRPr lang="fr-FR" dirty="0" smtClean="0"/>
          </a:p>
          <a:p>
            <a:pPr marL="0" indent="0" algn="just"/>
            <a:endParaRPr lang="fr-F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dirty="0" err="1" smtClean="0"/>
              <a:t>Extreme</a:t>
            </a:r>
            <a:r>
              <a:rPr lang="fr-FR" dirty="0" smtClean="0"/>
              <a:t> care »</a:t>
            </a:r>
            <a:endParaRPr lang="fr-FR" dirty="0"/>
          </a:p>
        </p:txBody>
      </p:sp>
      <p:sp>
        <p:nvSpPr>
          <p:cNvPr id="3" name="Espace réservé du contenu 2"/>
          <p:cNvSpPr>
            <a:spLocks noGrp="1"/>
          </p:cNvSpPr>
          <p:nvPr>
            <p:ph idx="1"/>
          </p:nvPr>
        </p:nvSpPr>
        <p:spPr>
          <a:xfrm>
            <a:off x="457200" y="1268760"/>
            <a:ext cx="8435280" cy="5589240"/>
          </a:xfrm>
        </p:spPr>
        <p:txBody>
          <a:bodyPr>
            <a:normAutofit fontScale="62500" lnSpcReduction="20000"/>
          </a:bodyPr>
          <a:lstStyle/>
          <a:p>
            <a:pPr marL="0" indent="0" algn="just">
              <a:buNone/>
            </a:pPr>
            <a:r>
              <a:rPr lang="en-GB" sz="4200" dirty="0" smtClean="0"/>
              <a:t>The evidence obtained from a witness under conditions in which the rights of the defence cannot be secured to the extent normally required by the Convention </a:t>
            </a:r>
            <a:r>
              <a:rPr lang="en-GB" sz="4200" b="1" dirty="0" smtClean="0"/>
              <a:t>should be treated with extreme care</a:t>
            </a:r>
            <a:r>
              <a:rPr lang="en-GB" sz="4200" dirty="0" smtClean="0"/>
              <a:t> (see </a:t>
            </a:r>
            <a:r>
              <a:rPr lang="en-GB" sz="4200" i="1" dirty="0" err="1" smtClean="0"/>
              <a:t>Doorson</a:t>
            </a:r>
            <a:r>
              <a:rPr lang="en-GB" sz="4200" dirty="0" smtClean="0"/>
              <a:t>, cited above, p. 472, § 76).</a:t>
            </a:r>
          </a:p>
          <a:p>
            <a:pPr marL="0" indent="0" algn="just">
              <a:buNone/>
            </a:pPr>
            <a:r>
              <a:rPr lang="en-GB" sz="4200" b="1" u="sng" dirty="0" smtClean="0"/>
              <a:t>S.N. case</a:t>
            </a:r>
            <a:r>
              <a:rPr lang="en-GB" sz="4200" dirty="0" smtClean="0"/>
              <a:t>: the Court of Appeal noted that the questioning of children during pre-trial investigations must meet high standards with regard to procedure and content. The court took into account the fact that some of the information given by the victim had been vague and uncertain and lacking in detail. The court also had regard to the leading nature of some of the questions put to him during the police interviews. </a:t>
            </a:r>
          </a:p>
          <a:p>
            <a:pPr marL="0" indent="0" algn="just">
              <a:buNone/>
            </a:pPr>
            <a:r>
              <a:rPr lang="en-GB" sz="4200" dirty="0" smtClean="0"/>
              <a:t>In these circumstances, the Court is satisfied that the necessary care was applied in the evaluation of M.'s statements – </a:t>
            </a:r>
            <a:r>
              <a:rPr lang="en-GB" sz="4200" b="1" dirty="0" smtClean="0"/>
              <a:t>NO VIOLATION</a:t>
            </a:r>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p:txBody>
          <a:bodyPr/>
          <a:lstStyle/>
          <a:p>
            <a:r>
              <a:rPr lang="az-Latn-AZ" smtClean="0"/>
              <a:t>SON</a:t>
            </a:r>
            <a:endParaRPr lang="fr-FR" smtClean="0"/>
          </a:p>
        </p:txBody>
      </p:sp>
      <p:sp>
        <p:nvSpPr>
          <p:cNvPr id="41987" name="Subtitle 2"/>
          <p:cNvSpPr>
            <a:spLocks noGrp="1"/>
          </p:cNvSpPr>
          <p:nvPr>
            <p:ph type="subTitle" idx="1"/>
          </p:nvPr>
        </p:nvSpPr>
        <p:spPr/>
        <p:txBody>
          <a:bodyPr/>
          <a:lstStyle/>
          <a:p>
            <a:r>
              <a:rPr lang="az-Latn-AZ" smtClean="0"/>
              <a:t>Diqqətinizə və fəal iştirakınıza görə təşəkkürlər</a:t>
            </a:r>
            <a:endParaRPr lang="fr-F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az-Latn-AZ" sz="4000" b="1" dirty="0" smtClean="0"/>
              <a:t>Əməlin milli hüquq sistemində xarakterizə edilməsi </a:t>
            </a:r>
            <a:endParaRPr lang="en-GB" sz="4000" b="1" dirty="0" smtClean="0"/>
          </a:p>
        </p:txBody>
      </p:sp>
      <p:sp>
        <p:nvSpPr>
          <p:cNvPr id="8195" name="Rectangle 3"/>
          <p:cNvSpPr>
            <a:spLocks noGrp="1" noChangeArrowheads="1"/>
          </p:cNvSpPr>
          <p:nvPr>
            <p:ph type="body" idx="1"/>
          </p:nvPr>
        </p:nvSpPr>
        <p:spPr>
          <a:xfrm>
            <a:off x="500034" y="3214686"/>
            <a:ext cx="7816879" cy="2911477"/>
          </a:xfrm>
        </p:spPr>
        <p:txBody>
          <a:bodyPr/>
          <a:lstStyle/>
          <a:p>
            <a:pPr eaLnBrk="1" hangingPunct="1"/>
            <a:r>
              <a:rPr lang="az-Latn-AZ" dirty="0" smtClean="0"/>
              <a:t>Cinayət  hüququ →Maddə 6, avtomatik tətbiq )</a:t>
            </a:r>
          </a:p>
          <a:p>
            <a:pPr eaLnBrk="1" hangingPunct="1"/>
            <a:r>
              <a:rPr lang="az-Latn-AZ" dirty="0" smtClean="0"/>
              <a:t>İnzibati hüquq  → AİHM analizi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5755</TotalTime>
  <Words>3819</Words>
  <Application>Microsoft Office PowerPoint</Application>
  <PresentationFormat>On-screen Show (4:3)</PresentationFormat>
  <Paragraphs>379</Paragraphs>
  <Slides>87</Slides>
  <Notes>1</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Default Design</vt:lpstr>
      <vt:lpstr>Ədalətli məhkəmə araşdırması hüququ  Könül Qasımova 2015</vt:lpstr>
      <vt:lpstr>AİHK-nın 6-cı maddəsi</vt:lpstr>
      <vt:lpstr>   4-cü instansiya doktrinası  </vt:lpstr>
      <vt:lpstr>Maddənin əhatə dairəsindən kənarda qalan məhkəmə prosesləri</vt:lpstr>
      <vt:lpstr>Prosedural fərq</vt:lpstr>
      <vt:lpstr>...mülki hüquq və vəzifələr müəyyən edilərkən...</vt:lpstr>
      <vt:lpstr>Mülki proseslər</vt:lpstr>
      <vt:lpstr>Cinayət prosesi </vt:lpstr>
      <vt:lpstr>Əməlin milli hüquq sistemində xarakterizə edilməsi </vt:lpstr>
      <vt:lpstr>Əməlin xarakteri</vt:lpstr>
      <vt:lpstr>Cəzanın xarakteri və sərtliyi</vt:lpstr>
      <vt:lpstr>Maddə 6-nın ümumi təminatları (mülki və cin. prosesi)</vt:lpstr>
      <vt:lpstr>Məhkəməyə çatımlılıq  </vt:lpstr>
      <vt:lpstr>Məhkəməyə çatımlılıq</vt:lpstr>
      <vt:lpstr>Hüquqi müəyyənlik</vt:lpstr>
      <vt:lpstr>“Qanun əsasında yaradılmış” Məhkəmə</vt:lpstr>
      <vt:lpstr>Qərəzsiz məhkəmə</vt:lpstr>
      <vt:lpstr>Müstəqil məhkəmə</vt:lpstr>
      <vt:lpstr>Çəkişmə prinsipi</vt:lpstr>
      <vt:lpstr>Tərəflərin bərabərliyi</vt:lpstr>
      <vt:lpstr>Prosesin açıqlığı</vt:lpstr>
      <vt:lpstr>Şəxsən iştirak</vt:lpstr>
      <vt:lpstr>Effektiv iştirak</vt:lpstr>
      <vt:lpstr>İctimaiyyətin işiraki</vt:lpstr>
      <vt:lpstr>Qərarın elan edilməsi</vt:lpstr>
      <vt:lpstr>Cinayət prosesinin spesifikası</vt:lpstr>
      <vt:lpstr>Əsaslandırılmış qərar</vt:lpstr>
      <vt:lpstr>İşə ağlabatan müddətlərdə baxılması</vt:lpstr>
      <vt:lpstr>Təqsirsizlik prezumpsiyası</vt:lpstr>
      <vt:lpstr>Əsas müdafiə hüquqları</vt:lpstr>
      <vt:lpstr>İttiham barədə məlumatlandırılmaq hüququ</vt:lpstr>
      <vt:lpstr>Verilməli məlumat</vt:lpstr>
      <vt:lpstr>“Dərhal” məlumatlandırımaq</vt:lpstr>
      <vt:lpstr>Anladığı dildə məlumatlandırılmaq</vt:lpstr>
      <vt:lpstr>Müdafiə üçün kifayət qədər vaxt və imkan (6.3.b)</vt:lpstr>
      <vt:lpstr>“Adekvat vaxt”</vt:lpstr>
      <vt:lpstr>G.B. v France (2001)</vt:lpstr>
      <vt:lpstr>“İmkanlar”</vt:lpstr>
      <vt:lpstr>şəxsən və ya seçdiyi müdafiəçi vasitəsilə müdafiə hüququ (6.3.c)</vt:lpstr>
      <vt:lpstr>Şəxsən müdafiə</vt:lpstr>
      <vt:lpstr>Seçdiyi müdafiəçi</vt:lpstr>
      <vt:lpstr>Müdafiəçi ilə təmin olunmaq</vt:lpstr>
      <vt:lpstr>Məhkəməyə qədərki mərhələdə müdafiəçi</vt:lpstr>
      <vt:lpstr>QAYDA</vt:lpstr>
      <vt:lpstr>Müdafiəçi ilə effektiv ünsiyyət</vt:lpstr>
      <vt:lpstr>Müdafiənin keyfiyyəti</vt:lpstr>
      <vt:lpstr>Şahidləri çağırmaq və dindirmək (6.3.d)</vt:lpstr>
      <vt:lpstr>Anonim şahidlər</vt:lpstr>
      <vt:lpstr>Tərcüməçi </vt:lpstr>
      <vt:lpstr>Gizli agentlər, təhrikçi agentlər, polis təhriki </vt:lpstr>
      <vt:lpstr>Gizli agentlər və polisin cinayətə təşviqi</vt:lpstr>
      <vt:lpstr>Qayda</vt:lpstr>
      <vt:lpstr>Bu ananonim ifadələrdən istifadə</vt:lpstr>
      <vt:lpstr>Tədbirə nəzarət</vt:lpstr>
      <vt:lpstr>Məhkəmənin testi </vt:lpstr>
      <vt:lpstr>Maddi təşviq testi</vt:lpstr>
      <vt:lpstr>“əsasən passiv”</vt:lpstr>
      <vt:lpstr>Nəzərə alınmalı amillər</vt:lpstr>
      <vt:lpstr>Teixeira işindəki nəticə</vt:lpstr>
      <vt:lpstr>Əvvəlki məhkumluğu və cinayət qeydləri</vt:lpstr>
      <vt:lpstr>Əməli törətməyə təzyiq</vt:lpstr>
      <vt:lpstr>Gizli əməliyyatın başlanması və keçirilmısi qaydası</vt:lpstr>
      <vt:lpstr>Ex. “test purchase” technique used by the Russian authorities</vt:lpstr>
      <vt:lpstr>Polisin təşviqi işlərində məhkəmə nəzarəti</vt:lpstr>
      <vt:lpstr>Təşviq arqumenti qaldırıldığında …</vt:lpstr>
      <vt:lpstr>« diqqətli araşdırma » tələbi</vt:lpstr>
      <vt:lpstr>AİHM özü təşviq olub olmadığını müəyyən edə bilməzsə...</vt:lpstr>
      <vt:lpstr>şahid ifadələri</vt:lpstr>
      <vt:lpstr>Sübutların qiymətləndirilməsi</vt:lpstr>
      <vt:lpstr>Məhkəmənin  rolu  </vt:lpstr>
      <vt:lpstr>Qayda və istisna</vt:lpstr>
      <vt:lpstr>Polis istintaqı və ya məhkəmə istintaq zamanı əldə olunan sübutun istifadəsi</vt:lpstr>
      <vt:lpstr>Şahidlərlə bağlı istisnanın əsasları</vt:lpstr>
      <vt:lpstr>Yaxşı səbəb (inter alia)</vt:lpstr>
      <vt:lpstr>Al-Khawaja and Taheri</vt:lpstr>
      <vt:lpstr>Conclusion concerning Al-Khawaja</vt:lpstr>
      <vt:lpstr>Conclusion concerning Tahery</vt:lpstr>
      <vt:lpstr>PowerPoint Presentation</vt:lpstr>
      <vt:lpstr>PowerPoint Presentation</vt:lpstr>
      <vt:lpstr>Special features</vt:lpstr>
      <vt:lpstr>Balancing of the rights </vt:lpstr>
      <vt:lpstr>? An exeption from art. 6.3(d)? </vt:lpstr>
      <vt:lpstr>How to counterbalance? </vt:lpstr>
      <vt:lpstr>2 cumulative elements</vt:lpstr>
      <vt:lpstr>Good example: S.N. v. Sweden</vt:lpstr>
      <vt:lpstr>« Extreme care »</vt:lpstr>
      <vt:lpstr>SON</vt:lpstr>
    </vt:vector>
  </TitlesOfParts>
  <Company>European Court of Human Right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Hüquqları Məhkəməsinə müraciətlər”</dc:title>
  <dc:creator>gasimova</dc:creator>
  <cp:lastModifiedBy>ROVSHANOVA Vafa</cp:lastModifiedBy>
  <cp:revision>624</cp:revision>
  <dcterms:created xsi:type="dcterms:W3CDTF">2011-11-21T11:31:27Z</dcterms:created>
  <dcterms:modified xsi:type="dcterms:W3CDTF">2016-07-02T09:58:51Z</dcterms:modified>
</cp:coreProperties>
</file>