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60" r:id="rId4"/>
    <p:sldId id="261" r:id="rId5"/>
    <p:sldId id="262" r:id="rId6"/>
    <p:sldId id="263" r:id="rId7"/>
    <p:sldId id="275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Madd</a:t>
            </a:r>
            <a:r>
              <a:rPr lang="az-Latn-AZ" b="1" dirty="0" smtClean="0"/>
              <a:t>ə 6.3 </a:t>
            </a:r>
            <a:r>
              <a:rPr lang="az-Latn-AZ" b="1" dirty="0"/>
              <a:t>a</a:t>
            </a:r>
            <a:br>
              <a:rPr lang="az-Latn-AZ" b="1" dirty="0"/>
            </a:br>
            <a:r>
              <a:rPr lang="az-Latn-AZ" b="1" dirty="0"/>
              <a:t>Məlumatlandırılmaq hüququ</a:t>
            </a:r>
            <a:r>
              <a:rPr lang="az-Latn-AZ" b="1" dirty="0" smtClean="0"/>
              <a:t/>
            </a:r>
            <a:br>
              <a:rPr lang="az-Latn-AZ" b="1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1935163"/>
          </a:xfrm>
        </p:spPr>
        <p:txBody>
          <a:bodyPr>
            <a:normAutofit/>
          </a:bodyPr>
          <a:lstStyle/>
          <a:p>
            <a:pPr>
              <a:buNone/>
            </a:pPr>
            <a:endParaRPr lang="az-Latn-AZ" dirty="0" smtClean="0"/>
          </a:p>
          <a:p>
            <a:pPr algn="r">
              <a:buNone/>
            </a:pPr>
            <a:r>
              <a:rPr lang="az-Latn-AZ" dirty="0" smtClean="0"/>
              <a:t> </a:t>
            </a:r>
            <a:r>
              <a:rPr lang="az-Latn-AZ" dirty="0" smtClean="0"/>
              <a:t>E</a:t>
            </a:r>
            <a:r>
              <a:rPr lang="en-US" dirty="0" err="1" smtClean="0"/>
              <a:t>lyar</a:t>
            </a:r>
            <a:r>
              <a:rPr lang="en-US" dirty="0" smtClean="0"/>
              <a:t> H</a:t>
            </a:r>
            <a:r>
              <a:rPr lang="az-Latn-AZ" dirty="0" smtClean="0"/>
              <a:t>əsənov</a:t>
            </a:r>
          </a:p>
          <a:p>
            <a:pPr algn="r">
              <a:buNone/>
            </a:pPr>
            <a:r>
              <a:rPr lang="az-Latn-AZ" dirty="0" smtClean="0"/>
              <a:t>2016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Madd</a:t>
            </a:r>
            <a:r>
              <a:rPr lang="az-Latn-AZ" b="1" dirty="0" smtClean="0"/>
              <a:t>ə 6.3 a</a:t>
            </a:r>
            <a:br>
              <a:rPr lang="az-Latn-AZ" b="1" dirty="0" smtClean="0"/>
            </a:br>
            <a:r>
              <a:rPr lang="az-Latn-AZ" b="1" dirty="0" smtClean="0"/>
              <a:t>Məlumatlandırılmaq hüququ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az-Latn-AZ" dirty="0" smtClean="0"/>
          </a:p>
          <a:p>
            <a:pPr>
              <a:buNone/>
            </a:pPr>
            <a:r>
              <a:rPr lang="az-Latn-AZ" dirty="0" smtClean="0"/>
              <a:t> - ittihamın xarakteri</a:t>
            </a:r>
          </a:p>
          <a:p>
            <a:pPr>
              <a:buNone/>
            </a:pPr>
            <a:r>
              <a:rPr lang="az-Latn-AZ" dirty="0" smtClean="0"/>
              <a:t> - ittihamın əsasları</a:t>
            </a:r>
          </a:p>
          <a:p>
            <a:pPr>
              <a:buNone/>
            </a:pPr>
            <a:r>
              <a:rPr lang="az-Latn-AZ" dirty="0" smtClean="0"/>
              <a:t> - başa düşülən dil</a:t>
            </a:r>
          </a:p>
          <a:p>
            <a:pPr>
              <a:buNone/>
            </a:pPr>
            <a:r>
              <a:rPr lang="az-Latn-AZ" dirty="0" smtClean="0"/>
              <a:t> - dərhal məlumatlandırılmaq </a:t>
            </a:r>
          </a:p>
          <a:p>
            <a:pPr>
              <a:buNone/>
            </a:pPr>
            <a:r>
              <a:rPr lang="az-Latn-AZ" dirty="0" smtClean="0"/>
              <a:t> - ətraflı məlumatlandırılmaq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716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dirty="0" smtClean="0"/>
              <a:t/>
            </a:r>
            <a:br>
              <a:rPr lang="en-US" sz="3600" b="1" i="1" dirty="0" smtClean="0"/>
            </a:br>
            <a:r>
              <a:rPr lang="az-Latn-AZ" sz="3600" b="1" i="1" dirty="0" smtClean="0"/>
              <a:t>Məlumatlandırılmaq hüququ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az-Latn-AZ" dirty="0" smtClean="0"/>
              <a:t>	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z-Latn-AZ" dirty="0" smtClean="0"/>
              <a:t> </a:t>
            </a:r>
            <a:r>
              <a:rPr lang="az-Latn-AZ" sz="2800" dirty="0" smtClean="0"/>
              <a:t>-  Məlumatlandırma prosesin ədalətliliyinin ilkin şərtidir (Pelissye və Sassi Fransaya qarşı, 1999)</a:t>
            </a:r>
          </a:p>
          <a:p>
            <a:pPr>
              <a:buNone/>
            </a:pPr>
            <a:r>
              <a:rPr lang="az-Latn-AZ" sz="2800" dirty="0" smtClean="0"/>
              <a:t> - məlumat müdafiəni təşkil etməyə imkan verən həcmdə olmalıdır </a:t>
            </a:r>
          </a:p>
          <a:p>
            <a:pPr>
              <a:buNone/>
            </a:pPr>
            <a:r>
              <a:rPr lang="az-Latn-AZ" sz="2800" dirty="0" smtClean="0"/>
              <a:t> - məlumatın yazılı verilməsi mütləq deyil (Kamazinski Avstriyaya qarşı, 1989)</a:t>
            </a:r>
            <a:endParaRPr lang="ru-RU" sz="28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az-Latn-A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az-Latn-AZ" sz="3600" b="1" dirty="0" smtClean="0"/>
              <a:t>Məlumatın ətraflılığı</a:t>
            </a:r>
            <a:endParaRPr lang="ru-R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b="1" i="1" dirty="0" smtClean="0"/>
              <a:t>Broziçek İtaliyaya qarşı, 1989</a:t>
            </a:r>
            <a:r>
              <a:rPr lang="az-Latn-AZ" b="1" dirty="0" smtClean="0"/>
              <a:t>. </a:t>
            </a:r>
          </a:p>
          <a:p>
            <a:pPr>
              <a:buFontTx/>
              <a:buChar char="-"/>
            </a:pPr>
            <a:r>
              <a:rPr lang="az-Latn-AZ" dirty="0" smtClean="0"/>
              <a:t>cinayət (lər) (qanuna istinadən)</a:t>
            </a:r>
          </a:p>
          <a:p>
            <a:pPr>
              <a:buFontTx/>
              <a:buChar char="-"/>
            </a:pPr>
            <a:r>
              <a:rPr lang="az-Latn-AZ" dirty="0" smtClean="0"/>
              <a:t>törədilmə yeri</a:t>
            </a:r>
          </a:p>
          <a:p>
            <a:pPr>
              <a:buFontTx/>
              <a:buChar char="-"/>
            </a:pPr>
            <a:r>
              <a:rPr lang="az-Latn-AZ" dirty="0" smtClean="0"/>
              <a:t>törədilmə vaxtı</a:t>
            </a:r>
          </a:p>
          <a:p>
            <a:pPr>
              <a:buFontTx/>
              <a:buChar char="-"/>
            </a:pPr>
            <a:r>
              <a:rPr lang="az-Latn-AZ" dirty="0" smtClean="0"/>
              <a:t>zərərçəkənlər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z-Latn-AZ" b="1" dirty="0" smtClean="0"/>
              <a:t/>
            </a:r>
            <a:br>
              <a:rPr lang="az-Latn-AZ" b="1" dirty="0" smtClean="0"/>
            </a:br>
            <a:r>
              <a:rPr lang="az-Latn-AZ" b="1" dirty="0" smtClean="0"/>
              <a:t/>
            </a:r>
            <a:br>
              <a:rPr lang="az-Latn-AZ" b="1" dirty="0" smtClean="0"/>
            </a:br>
            <a:r>
              <a:rPr lang="az-Latn-AZ" b="1" dirty="0" smtClean="0"/>
              <a:t>Dərhal məlumatlandırılmaq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az-Latn-AZ" dirty="0" smtClean="0"/>
              <a:t/>
            </a:r>
            <a:br>
              <a:rPr lang="az-Latn-AZ" dirty="0" smtClean="0"/>
            </a:b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dirty="0" smtClean="0"/>
              <a:t> “Dərhal” ifadəsi presedentlərdə dəqiq müəyyənləşdirilməyib</a:t>
            </a:r>
            <a:endParaRPr lang="ru-RU" dirty="0" smtClean="0"/>
          </a:p>
          <a:p>
            <a:pPr lvl="0"/>
            <a:r>
              <a:rPr lang="az-Latn-AZ" i="1" dirty="0" smtClean="0"/>
              <a:t>Məlumatlar ən azı növbəti prossesual hərəkətdə müdafiəni hazırlamağa kifayət edəcək müddətdə verilməyibsə, dərhal verilməyib (Mattoççia İtaliyaya qarşı, 2000)</a:t>
            </a:r>
            <a:r>
              <a:rPr lang="az-Latn-AZ" dirty="0" smtClean="0"/>
              <a:t>.</a:t>
            </a:r>
            <a:endParaRPr lang="ru-RU" dirty="0" smtClean="0"/>
          </a:p>
          <a:p>
            <a:pPr algn="just">
              <a:buNone/>
            </a:pPr>
            <a:r>
              <a:rPr lang="az-Latn-AZ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az-Latn-AZ" sz="3200" b="1" smtClean="0"/>
              <a:t>Başa düşülən dil</a:t>
            </a:r>
            <a:endParaRPr lang="ru-R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z-Latn-AZ" sz="2800" dirty="0" smtClean="0"/>
              <a:t>İ</a:t>
            </a:r>
            <a:r>
              <a:rPr lang="az-Latn-AZ" sz="2800" i="1" dirty="0" smtClean="0"/>
              <a:t>ttihamın təqsirləndirilənin ana dilində olmasını tələb etmir</a:t>
            </a:r>
            <a:endParaRPr lang="ru-RU" sz="2800" dirty="0" smtClean="0"/>
          </a:p>
          <a:p>
            <a:r>
              <a:rPr lang="az-Latn-AZ" sz="2800" i="1" dirty="0" smtClean="0"/>
              <a:t>Başa salmaq üçün əavə tədbirlərin görülməsi zərurəti  (Broziçek İtaliyaya qarşı, 1989)</a:t>
            </a:r>
            <a:endParaRPr lang="az-Latn-AZ" sz="2800" dirty="0" smtClean="0"/>
          </a:p>
          <a:p>
            <a:pPr lvl="0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az-Latn-AZ" dirty="0" smtClean="0"/>
              <a:t/>
            </a:r>
            <a:br>
              <a:rPr lang="az-Latn-AZ" dirty="0" smtClean="0"/>
            </a:br>
            <a:r>
              <a:rPr lang="az-Latn-AZ" b="1" dirty="0" smtClean="0"/>
              <a:t>İttiham artarkən və ya dəyişərkən məlumat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az-Latn-AZ" dirty="0" smtClean="0"/>
              <a:t>	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z-Latn-AZ" dirty="0" smtClean="0"/>
              <a:t>İttiham artarkən məlumat - Sadak və başqaları Türkiyəyə qarşı, 2001</a:t>
            </a:r>
          </a:p>
          <a:p>
            <a:pPr lvl="0"/>
            <a:r>
              <a:rPr lang="az-Latn-AZ" dirty="0" smtClean="0"/>
              <a:t>İttiham dəyişərkən məlumat – Şişliyan və Ekinçiyan Fransaya qarşı, 1989</a:t>
            </a:r>
          </a:p>
          <a:p>
            <a:pPr lvl="0"/>
            <a:r>
              <a:rPr lang="az-Latn-AZ" dirty="0" smtClean="0"/>
              <a:t>Ağırlaşdırıcı hallar - De Salvador Torres İspaniyaya qarşı, 1996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1"/>
            <a:ext cx="7543800" cy="1219199"/>
          </a:xfrm>
        </p:spPr>
        <p:txBody>
          <a:bodyPr/>
          <a:lstStyle/>
          <a:p>
            <a:r>
              <a:rPr lang="az-Latn-AZ" dirty="0" smtClean="0"/>
              <a:t>İttihamın xarakteri və əsası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7010400" cy="28956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az-Latn-AZ" dirty="0" smtClean="0">
                <a:solidFill>
                  <a:schemeClr val="tx1"/>
                </a:solidFill>
              </a:rPr>
              <a:t>İştirakçılıq bilavasitə göstərilməlidir - Pelissye və Sassi Fransaya qarşı, 1999</a:t>
            </a:r>
          </a:p>
          <a:p>
            <a:pPr marL="514350" indent="-514350" algn="just">
              <a:buAutoNum type="arabicPeriod"/>
            </a:pPr>
            <a:r>
              <a:rPr lang="az-Latn-AZ" dirty="0" smtClean="0">
                <a:solidFill>
                  <a:schemeClr val="tx1"/>
                </a:solidFill>
              </a:rPr>
              <a:t>Mürəkkəb anlayışlar açıqlanmalıdır – Campbell və Fell Birləşmiş Krallığa qarşı, 1984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210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Maddə 6.3 a Məlumatlandırılmaq hüququ </vt:lpstr>
      <vt:lpstr>Maddə 6.3 a Məlumatlandırılmaq hüququ</vt:lpstr>
      <vt:lpstr> Məlumatlandırılmaq hüququ  </vt:lpstr>
      <vt:lpstr>Məlumatın ətraflılığı</vt:lpstr>
      <vt:lpstr>  Dərhal məlumatlandırılmaq  </vt:lpstr>
      <vt:lpstr>Başa düşülən dil</vt:lpstr>
      <vt:lpstr> İttiham artarkən və ya dəyişərkən məlumat  </vt:lpstr>
      <vt:lpstr>İttihamın xarakteri və əsası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Nəyi öyrəndik </dc:title>
  <dc:creator>Gunel</dc:creator>
  <cp:lastModifiedBy>ROVSHANOVA Vafa</cp:lastModifiedBy>
  <cp:revision>113</cp:revision>
  <dcterms:created xsi:type="dcterms:W3CDTF">2006-08-16T00:00:00Z</dcterms:created>
  <dcterms:modified xsi:type="dcterms:W3CDTF">2016-07-02T11:19:41Z</dcterms:modified>
</cp:coreProperties>
</file>