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78" r:id="rId4"/>
    <p:sldId id="280" r:id="rId5"/>
    <p:sldId id="279" r:id="rId6"/>
    <p:sldId id="264" r:id="rId7"/>
    <p:sldId id="282" r:id="rId8"/>
    <p:sldId id="283" r:id="rId9"/>
    <p:sldId id="285" r:id="rId10"/>
    <p:sldId id="284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620688"/>
            <a:ext cx="6192688" cy="338437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NSAN HÜQUQLARI HAQQINDA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VROPA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ONVENSİYASININ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MADDƏSİ</a:t>
            </a:r>
            <a:br>
              <a:rPr lang="az-Latn-A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200" i="1" dirty="0" smtClean="0">
                <a:latin typeface="Times New Roman" pitchFamily="18" charset="0"/>
                <a:cs typeface="Times New Roman" pitchFamily="18" charset="0"/>
              </a:rPr>
              <a:t>ƏDALƏTLİ MƏHKƏMƏ ARAŞDIRILMASI HÜQUQU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2016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5091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az-Latn-A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Təlimçi:</a:t>
            </a:r>
          </a:p>
          <a:p>
            <a:pPr algn="just"/>
            <a:endParaRPr lang="en-US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Azər Nağıyev</a:t>
            </a:r>
            <a:endParaRPr lang="ru-RU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DAXİLİ QANUNVERİCİLİK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776864" cy="5061176"/>
          </a:xfrm>
        </p:spPr>
        <p:txBody>
          <a:bodyPr>
            <a:normAutofit fontScale="85000" lnSpcReduction="10000"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cinayət təqibi gedişində təhqiqatçı, müstəntiq, prokuror və ya məhkəmə ... təqsirləndirilən şəxslərin keyfiyyətli hüquqi yardım almaq hüququnu təmin etmək üçün tədbirlər görməlidir. (AR CPM 19.1-ci maddə)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təqsirləndirilən şəxslərin şəxsən və ya özünün seçdiyi müdafiəçi vasitəsi ilə müdafiə olunmaq hüququ vardır. (AR CPM 19.4.4-cü maddə)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həbsə alındığı və ya ittiham elan olunduğu andan müdafiəçiyə malik olmaq (m. 91.5.4.);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müdafiəçinin yardımından pulsuz istifadə etmək; (m. 91.5.5.);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müstəqil olaraq müdafiəçi seçmək, onun səlahiyyətlərinə xitam vermək, müdafiəçidən imtina etdiyi halda özü özünü müdafiə etmək; (m. 91.5.7.);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söhbətlərin sayı və müddəti məhdudlaşdırılmadan müdafiəçisi ilə təklikdə görüşmək və konfidensial ünsiyyət saxlamaq; (m. 91.5.8.);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öz vəsatəti əsasında müdafiəçinin iştirakı ilə dindirilmək; (m. 91.5.9.);</a:t>
            </a:r>
          </a:p>
          <a:p>
            <a:endParaRPr lang="az-Latn-AZ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zer2\Downloads\images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522271" cy="4643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3096344" cy="2088232"/>
          </a:xfrm>
        </p:spPr>
        <p:txBody>
          <a:bodyPr>
            <a:normAutofit fontScale="90000"/>
          </a:bodyPr>
          <a:lstStyle/>
          <a:p>
            <a:r>
              <a:rPr lang="az-Latn-AZ" sz="1800" b="1" cap="all" dirty="0" smtClean="0"/>
              <a:t/>
            </a:r>
            <a:br>
              <a:rPr lang="az-Latn-AZ" sz="1800" b="1" cap="all" dirty="0" smtClean="0"/>
            </a:br>
            <a:r>
              <a:rPr lang="az-Latn-AZ" sz="1800" b="1" cap="all" dirty="0" smtClean="0"/>
              <a:t/>
            </a:r>
            <a:br>
              <a:rPr lang="az-Latn-AZ" sz="1800" b="1" cap="all" dirty="0" smtClean="0"/>
            </a:br>
            <a:r>
              <a:rPr lang="az-Latn-AZ" sz="3600" b="1" cap="all" dirty="0" smtClean="0">
                <a:latin typeface="Times New Roman" pitchFamily="18" charset="0"/>
                <a:cs typeface="Times New Roman" pitchFamily="18" charset="0"/>
              </a:rPr>
              <a:t>AİHK MADDƏ 6.3 B</a:t>
            </a:r>
            <a:r>
              <a:rPr lang="az-Latn-AZ" sz="1800" b="1" cap="all" dirty="0" smtClean="0"/>
              <a:t/>
            </a:r>
            <a:br>
              <a:rPr lang="az-Latn-AZ" sz="1800" b="1" cap="all" dirty="0" smtClean="0"/>
            </a:br>
            <a:r>
              <a:rPr lang="ru-RU" sz="1800" b="1" cap="all" dirty="0" smtClean="0"/>
              <a:t/>
            </a:r>
            <a:br>
              <a:rPr lang="ru-RU" sz="1800" b="1" cap="all" dirty="0" smtClean="0"/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3429000"/>
            <a:ext cx="7488832" cy="2520280"/>
          </a:xfrm>
        </p:spPr>
        <p:txBody>
          <a:bodyPr>
            <a:noAutofit/>
          </a:bodyPr>
          <a:lstStyle/>
          <a:p>
            <a:endParaRPr lang="az-Latn-AZ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1600" b="1" i="1" dirty="0" smtClean="0">
                <a:latin typeface="Times New Roman" pitchFamily="18" charset="0"/>
                <a:cs typeface="Times New Roman" pitchFamily="18" charset="0"/>
              </a:rPr>
              <a:t>Öz müdafiəsini hazırlamaq üçün kifayət qədər vaxta və imkana malik olmaq </a:t>
            </a:r>
          </a:p>
          <a:p>
            <a:r>
              <a:rPr lang="az-Latn-AZ" sz="1600" b="1" i="1" dirty="0" smtClean="0">
                <a:latin typeface="Times New Roman" pitchFamily="18" charset="0"/>
                <a:cs typeface="Times New Roman" pitchFamily="18" charset="0"/>
              </a:rPr>
              <a:t>kifayət qədər vaxt və imkan anlayışları</a:t>
            </a:r>
          </a:p>
          <a:p>
            <a:pPr>
              <a:buNone/>
            </a:pPr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PRESDENETLƏR: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z-Latn-AZ" sz="1600" i="1" dirty="0" smtClean="0"/>
              <a:t>Öcalan Turkiyəyə qarşı </a:t>
            </a:r>
            <a:r>
              <a:rPr lang="az-Latn-AZ" sz="1600" dirty="0" smtClean="0"/>
              <a:t>işdə (2003) </a:t>
            </a:r>
          </a:p>
          <a:p>
            <a:r>
              <a:rPr lang="az-Latn-AZ" sz="1600" i="1" dirty="0" smtClean="0"/>
              <a:t>G.B. Fransaya qarşı </a:t>
            </a:r>
            <a:r>
              <a:rPr lang="az-Latn-AZ" sz="1600" dirty="0" smtClean="0"/>
              <a:t>işdə (2001)</a:t>
            </a:r>
          </a:p>
          <a:p>
            <a:r>
              <a:rPr lang="az-Latn-AZ" sz="1600" i="1" dirty="0" smtClean="0"/>
              <a:t>Vaşe Fransaya qarşı </a:t>
            </a:r>
            <a:r>
              <a:rPr lang="az-Latn-AZ" sz="1600" dirty="0" smtClean="0"/>
              <a:t>işdə (2001)</a:t>
            </a:r>
          </a:p>
          <a:p>
            <a:r>
              <a:rPr lang="az-Latn-AZ" sz="1600" i="1" dirty="0" smtClean="0"/>
              <a:t>Hacianastasiu Yunanıstana qarşı </a:t>
            </a:r>
            <a:r>
              <a:rPr lang="az-Latn-AZ" sz="1600" dirty="0" smtClean="0"/>
              <a:t>işdə (1992)</a:t>
            </a:r>
          </a:p>
          <a:p>
            <a:endParaRPr lang="az-Latn-AZ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z-Latn-AZ" sz="1600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amsung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268760"/>
            <a:ext cx="2520280" cy="1525433"/>
          </a:xfrm>
          <a:prstGeom prst="rect">
            <a:avLst/>
          </a:prstGeom>
          <a:noFill/>
        </p:spPr>
      </p:pic>
      <p:pic>
        <p:nvPicPr>
          <p:cNvPr id="4" name="Picture 2" descr="C:\Users\Azer2\Downloads\TOT, 5-ci MADDE VE S\27 yanvar Telim\slidelar ve fotolar\1444216467_8389240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889000"/>
            <a:ext cx="3954016" cy="2636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Hansı müddətin kifayət qədər vaxt hesab edilməsi işdən işə fərqlidir və bir sıra amillərdən, o cümlədən işin mürəkkəbliyindən asılıdır. Aşağı məhkəmələrin qərarlarından şikayət vermək istəyən şəxslərə, məsələn, şikayətin verilmə müddəti, şikayətin əsasları və s. barədə məlumat vermək dövlətin vəzifəsidir.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1800" dirty="0" smtClean="0">
                <a:latin typeface="Times New Roman" pitchFamily="18" charset="0"/>
                <a:cs typeface="Times New Roman" pitchFamily="18" charset="0"/>
              </a:rPr>
              <a:t>Kifayət qədər imkana malik olmaq hüququ şəxsə qarşı bütün sübutların ona təqdim edilməsi hüququnu özündə ehtiva edir; ittiham tərəfinin topladığı və təqsirləndirilən şəxsin xeyrinə olan sübutlar da buraya daxildir.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Картинки по запросу məhkəmə həbs 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20688"/>
            <a:ext cx="3555479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DAXİLİ QANUNVERİCİLİK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z-Latn-AZ" sz="2200" b="1" dirty="0" smtClean="0">
                <a:latin typeface="Times New Roman" pitchFamily="18" charset="0"/>
                <a:cs typeface="Times New Roman" pitchFamily="18" charset="0"/>
              </a:rPr>
              <a:t>	AR CPM-ə 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az-Latn-AZ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müdafiəsini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hazırlamaq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kifayət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vaxt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vermək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imkan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yaratmaq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 (m.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19.4.3.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məhkəmələr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aşağıdakı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vəzifələri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yerinə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yetirməlidirlər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cinayət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prosesində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tərəflərə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cinayət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təqibi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əlaqədar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halların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hərtərəfli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tam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obyektiv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tədqiq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zəruri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şəraiti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200" i="1" dirty="0" smtClean="0">
                <a:latin typeface="Times New Roman" pitchFamily="18" charset="0"/>
                <a:cs typeface="Times New Roman" pitchFamily="18" charset="0"/>
              </a:rPr>
              <a:t>(m.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28.4.1.</a:t>
            </a:r>
            <a:r>
              <a:rPr lang="az-Latn-AZ" sz="22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təqsirləndirilən şəxsin söhbətlərin sayı və müddəti məhdudlaşdırılmadan müdafiəçisi ilə təklikdə görüşmək və konfidensial ünsiyyət saxlamaq hüququ vardır.</a:t>
            </a:r>
            <a:r>
              <a:rPr lang="az-Latn-AZ" sz="2200" i="1" dirty="0" smtClean="0">
                <a:latin typeface="Times New Roman" pitchFamily="18" charset="0"/>
                <a:cs typeface="Times New Roman" pitchFamily="18" charset="0"/>
              </a:rPr>
              <a:t> (m. 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91.5.8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z-Latn-AZ" sz="22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Müstəntiq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prokuror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təqsirləndirilən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şəxsin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hüquqlarını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etməli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qanunla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qadağan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edilməyən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vasitə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üsullardan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etməklə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müdafiə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hüququnu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keçirməsinə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mane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olmamalı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xahişi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müdafiəyə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hazırlıq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kifayət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vaxt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verməlidir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z-Latn-AZ" sz="2200" i="1" dirty="0" smtClean="0">
                <a:latin typeface="Times New Roman" pitchFamily="18" charset="0"/>
                <a:cs typeface="Times New Roman" pitchFamily="18" charset="0"/>
              </a:rPr>
              <a:t>(m. 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91.4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z-Latn-AZ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03232" cy="634082"/>
          </a:xfrm>
        </p:spPr>
        <p:txBody>
          <a:bodyPr>
            <a:norm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PRES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DENTLƏR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467600" cy="4896544"/>
          </a:xfrm>
        </p:spPr>
        <p:txBody>
          <a:bodyPr>
            <a:norm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Dausett Birləşmiş Krallığa qarşı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işdə (2003)</a:t>
            </a:r>
            <a:endParaRPr lang="az-Latn-AZ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Berlinski Polşaya qarşı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işdə (2002)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Con Mürrey Birləşmiş Krallığa qarşı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işdə 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Averill Birləşmiş Krallığa qarşı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işdə (2000)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Magi Birləşmiş Krallığa qarşı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işdə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S. İsveçrəyə qarşı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işdə (1991)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Brennan Birləşmiş Krallığa qarşı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işdə (2002)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Karatas və Sari Fransaya qarşı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işdə (2000)</a:t>
            </a:r>
          </a:p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Eze və Konnors Birləşmiş Krallığa qarşı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işdə (2003)</a:t>
            </a:r>
          </a:p>
          <a:p>
            <a:endParaRPr lang="az-Latn-AZ" sz="1600" dirty="0" smtClean="0"/>
          </a:p>
          <a:p>
            <a:endParaRPr lang="ru-RU" sz="1600" dirty="0" smtClean="0"/>
          </a:p>
          <a:p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zer2\Downloads\TOT, 5-ci MADDE VE S\27 yanvar Telim\slidelar ve fotolar\deatelnostadvok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6019867" cy="376241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99592" y="4509120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Azərbaycana aid 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pres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dentlər</a:t>
            </a:r>
            <a:endParaRPr lang="az-Latn-A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Fərhad Əliyev Azərbaycana qarşı işində</a:t>
            </a:r>
          </a:p>
          <a:p>
            <a:pPr>
              <a:buFont typeface="Arial" pitchFamily="34" charset="0"/>
              <a:buChar char="•"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Lay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ıcovun Azərbaycana qarşı işində</a:t>
            </a:r>
          </a:p>
          <a:p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Və s. işlərdə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3024336" cy="2074242"/>
          </a:xfrm>
        </p:spPr>
        <p:txBody>
          <a:bodyPr/>
          <a:lstStyle/>
          <a:p>
            <a:r>
              <a:rPr lang="az-Latn-AZ" sz="3200" b="1" cap="all" dirty="0" smtClean="0">
                <a:latin typeface="Times New Roman" pitchFamily="18" charset="0"/>
                <a:cs typeface="Times New Roman" pitchFamily="18" charset="0"/>
              </a:rPr>
              <a:t>AİHK </a:t>
            </a:r>
            <a:br>
              <a:rPr lang="az-Latn-AZ" sz="32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200" b="1" cap="all" dirty="0" smtClean="0">
                <a:latin typeface="Times New Roman" pitchFamily="18" charset="0"/>
                <a:cs typeface="Times New Roman" pitchFamily="18" charset="0"/>
              </a:rPr>
              <a:t>MADDƏ 6.3 C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3789040"/>
            <a:ext cx="7211144" cy="2232248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şəxsən və ya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özünün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seçdiyi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müdafiəçi vasitəsilə özünü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müdafiə etmək və ya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müdafiəçinin xidmətini ödəmək üçün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vəsaiti kifayət etmədiyi zaman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ədalət mühakiməsinin maraqları tələb etdikdə belə müdafiədən pulsuz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istifadə etmək;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zer2\Downloads\TOT, 5-ci MADDE VE S\27 yanvar Telim\slidelar ve fotolar\advoka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04664"/>
            <a:ext cx="4896544" cy="3409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43000"/>
          </a:xfrm>
        </p:spPr>
        <p:txBody>
          <a:bodyPr/>
          <a:lstStyle/>
          <a:p>
            <a:r>
              <a:rPr lang="az-Latn-AZ" sz="2800" b="1" cap="all" dirty="0" smtClean="0">
                <a:latin typeface="Times New Roman" pitchFamily="18" charset="0"/>
                <a:cs typeface="Times New Roman" pitchFamily="18" charset="0"/>
              </a:rPr>
              <a:t>AİHK MADDƏ 6.3 C-nİn ELEMENTLəRİ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776864" cy="487375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Konvensiyanın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6-cı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maddəsinin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3(c)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bəndi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tərəflərin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bərabərliyinin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lunmasında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mühüm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elementdir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O,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müxtəlif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əhatə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şəxsən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özünü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müdafiə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özünə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müdafiəçi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seçmək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müdafiəçinin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xidmətini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ödəmək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vəsaiti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kifayət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etmədikdə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ədalət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mühakiməsinin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maraqları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tələb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etdikdə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müdafiəçinin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xidmətindən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pulsuz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Kvoranta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İsveçrəyə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işdə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(1991)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İtaliyaya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(1980-cı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iş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zer2\Downloads\TOT, 5-ci MADDE VE S\27 yanvar Telim\slidelar ve fotolar\9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908" y="622850"/>
            <a:ext cx="7480516" cy="5398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711</TotalTime>
  <Words>392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Эркер</vt:lpstr>
      <vt:lpstr>İNSAN HÜQUQLARI HAQQINDA AVROPA KONVENSİYASININ  6-CI MADDƏSİ  ƏDALƏTLİ MƏHKƏMƏ ARAŞDIRILMASI HÜQUQU</vt:lpstr>
      <vt:lpstr>  AİHK MADDƏ 6.3 B  </vt:lpstr>
      <vt:lpstr>PowerPoint Presentation</vt:lpstr>
      <vt:lpstr>DAXİLİ QANUNVERİCİLİK</vt:lpstr>
      <vt:lpstr>  PRESEDENTLƏR</vt:lpstr>
      <vt:lpstr>PowerPoint Presentation</vt:lpstr>
      <vt:lpstr>AİHK  MADDƏ 6.3 C</vt:lpstr>
      <vt:lpstr>AİHK MADDƏ 6.3 C-nİn ELEMENTLəRİ</vt:lpstr>
      <vt:lpstr>PowerPoint Presentation</vt:lpstr>
      <vt:lpstr>DAXİLİ QANUNVERİCİLİK</vt:lpstr>
      <vt:lpstr>PowerPoint Presentation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Məhkəməyədək həbs  (Pre-trial detention) </dc:title>
  <dc:creator>Azer2</dc:creator>
  <cp:lastModifiedBy>ROVSHANOVA Vafa</cp:lastModifiedBy>
  <cp:revision>197</cp:revision>
  <dcterms:created xsi:type="dcterms:W3CDTF">2015-05-29T10:19:22Z</dcterms:created>
  <dcterms:modified xsi:type="dcterms:W3CDTF">2016-07-02T14:20:39Z</dcterms:modified>
</cp:coreProperties>
</file>