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9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1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0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9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5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5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0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3BB0-9E5B-4CE4-A821-8D384F88AA39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E35D-23C0-4CBA-811B-7FAF12FD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46" y="231819"/>
            <a:ext cx="11912958" cy="6478073"/>
          </a:xfrm>
        </p:spPr>
        <p:txBody>
          <a:bodyPr/>
          <a:lstStyle/>
          <a:p>
            <a:pPr algn="r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az-Latn-AZ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Şəxsən və müdafiəçinin </a:t>
            </a:r>
          </a:p>
          <a:p>
            <a:pPr algn="r"/>
            <a:r>
              <a:rPr lang="az-Latn-AZ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yardımı ilə </a:t>
            </a:r>
          </a:p>
          <a:p>
            <a:pPr algn="r"/>
            <a:r>
              <a:rPr lang="az-Latn-AZ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müdafiə olunmaq hüququ</a:t>
            </a:r>
          </a:p>
          <a:p>
            <a:pPr algn="r"/>
            <a:endParaRPr lang="az-Latn-AZ" sz="36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z-Latn-AZ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Tərcüməçi ilə</a:t>
            </a:r>
          </a:p>
          <a:p>
            <a:pPr algn="r"/>
            <a:r>
              <a:rPr lang="az-Latn-AZ" sz="3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ilə təmin olunmaq hüququ</a:t>
            </a:r>
          </a:p>
          <a:p>
            <a:pPr algn="r"/>
            <a:endParaRPr lang="az-Latn-AZ" sz="36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z-Latn-AZ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Günel Sadiqova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600" b="1" i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goldlaws.com/wp-content/uploads/2016/04/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7" y="1175564"/>
            <a:ext cx="6328938" cy="459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87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220495"/>
          </a:xfrm>
        </p:spPr>
        <p:txBody>
          <a:bodyPr>
            <a:normAutofit fontScale="92500" lnSpcReduction="10000"/>
          </a:bodyPr>
          <a:lstStyle/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hüquq təkcə məhkəmə araşdırması dövrünə şamil edilmir</a:t>
            </a:r>
          </a:p>
          <a:p>
            <a:pPr marL="0" indent="0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(Güveç Türkiyəyə qarşı iş, 20.01.2009)</a:t>
            </a:r>
          </a:p>
          <a:p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hüququn məhdudlaşdırılması bəzi hallarda «Tərəflərin bərabərliyi» prinsipini pozur</a:t>
            </a:r>
          </a:p>
          <a:p>
            <a:pPr marL="0" indent="0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(Öcalan Türkiyəyə qarşı iş, 12.03.2003)</a:t>
            </a:r>
          </a:p>
          <a:p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hüququn məhdudlaşdırılması bəzi hallarda «Çəkişmə» prinsipini pozur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(Salduz Türkiyəyə qarşı iş, 27.10.2008)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(Əminə Araç Türkiyəyə qarşı iş, 23.09.2008)</a:t>
            </a:r>
          </a:p>
          <a:p>
            <a:pPr marL="0" indent="0">
              <a:buNone/>
            </a:pP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hüquq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təqsirləndirilən şəxsə müdafiə hüququnun hansı tərzdə təmin ediləcəyi barədə özünün qərar qəbul etməsi hüququnu müəyyən etmir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Mayzit Rusiya Federasiyasına qarşı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iş, 20.01.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4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515155"/>
            <a:ext cx="10684099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z-Latn-A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Müdafiə hüququna maneələr:</a:t>
            </a:r>
          </a:p>
          <a:p>
            <a:pPr marL="0" indent="0">
              <a:buNone/>
            </a:pPr>
            <a:endParaRPr lang="az-Latn-A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(Brennan Birləşmiş Krallığa qarşı iş,2002)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- 24 saat ərzində vəkillə təmin olunmamışdır</a:t>
            </a:r>
          </a:p>
          <a:p>
            <a:r>
              <a:rPr lang="az-Latn-A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(Magi Birləşmiş Krallığa qarşı iş, 2000)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- 48 saat müddətində vəkillə təmin olunmamışdır- susmaq hüququ</a:t>
            </a:r>
          </a:p>
          <a:p>
            <a:r>
              <a:rPr lang="az-Latn-A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(Averill Birləşmiş Krallığa qarşı iş, 2000)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24 saat ərzində vəkillə təmin olunmamışdır</a:t>
            </a:r>
          </a:p>
          <a:p>
            <a:r>
              <a:rPr lang="az-Latn-A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 Mürrey Birləşmiş Krallığa qarşı iş,1996)  </a:t>
            </a:r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- 48 saat müddətində vəkillə təmin olunmamışdır- susmaq hüququ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77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Səmərəli hüquqi yardım</a:t>
            </a:r>
            <a:br>
              <a:rPr lang="az-Latn-A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Pişalnikov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Pishchalnikov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Rusiya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Federasiyasına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,24.09.2009)</a:t>
            </a: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Avropa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işdə bildirdi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araşdırmanın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məhkəmədən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əvvəlki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mərhələsində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lazımi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prosedurların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pozulması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almışdı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vəkilin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effektiv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kömək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sonrakı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araşdırmanın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çəkişmə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xarakteri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təcridxanada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saxlandığı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dövrdə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çatışmazlıqları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qaldıra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bilməzdi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çünki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verdiyi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ifadələr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olunmuşdu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5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Pulsuz hüquqi yardım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 və Konnors Birləşmiş Krallığa qarşı iş, 2003 </a:t>
            </a:r>
          </a:p>
          <a:p>
            <a:pPr marL="0" indent="0">
              <a:buNone/>
            </a:pP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Artiko İtaliyaya qarşı iş, 1980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dövlət orqanlarınən məsuliyyətini istisna edir</a:t>
            </a:r>
          </a:p>
          <a:p>
            <a:pPr marL="0" indent="0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Çekalla Portuqaliyaya qarşı iş, 2002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ərizəçi praktiki, səmərəli yardımdan məhrum olmuşdur.</a:t>
            </a:r>
          </a:p>
        </p:txBody>
      </p:sp>
    </p:spTree>
    <p:extLst>
      <p:ext uri="{BB962C8B-B14F-4D97-AF65-F5344CB8AC3E}">
        <p14:creationId xmlns:p14="http://schemas.microsoft.com/office/powerpoint/2010/main" val="1241392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6.3 (e) Pulsuz tərcüməçidən istifadə hüququ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Mütləq hüquqdur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(Lyudike, Belkasem və Koç Almaniyaya qarşı iş, 1978)</a:t>
            </a:r>
          </a:p>
          <a:p>
            <a:pPr marL="0" indent="0">
              <a:buNone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Təqsirləndirilən şəxsin müdafiə hüquqları ilə bağlı istənilən materialı tərcümə etmək səlahiyyətli orqanların üzərinə düşür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(Kamazinski Avstriyaya qarşı iş, 1989)</a:t>
            </a:r>
          </a:p>
          <a:p>
            <a:pPr marL="0" indent="0">
              <a:buNone/>
            </a:pP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Ərizəçinin tərcüməçiyə olan ehtiyacını yoxlamaq hakimin işidir</a:t>
            </a:r>
          </a:p>
          <a:p>
            <a:pPr marL="0" indent="0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(Kuskani Birləşmiş Krallığa qarşı iş, 2002)</a:t>
            </a:r>
          </a:p>
          <a:p>
            <a:pPr marL="0" indent="0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8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DİQQƏTİNİZƏ GÖRƏ MİNNƏTDARAM</a:t>
            </a:r>
          </a:p>
          <a:p>
            <a:pPr marL="0" indent="0" algn="ctr">
              <a:buNone/>
            </a:pPr>
            <a:endParaRPr lang="ru-RU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5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 6.3 (c) və Maddə 6.3 (e)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özünün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seçdiyi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vasitəsilə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özünü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xidmətini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ödəmək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vəsaiti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kifayət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etmədiyi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ədalət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mühakiməsinin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maraqları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tələb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etdikdə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müdafiədən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düşmürsə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bilmirsə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tərcüməçinin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köməyindən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(DİQQƏT: Bu Hüquqlar yalnız Cinayət </a:t>
            </a:r>
            <a:r>
              <a:rPr lang="az-Latn-A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az-Latn-A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rosesində)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2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 6.3 (c) hüquqlar: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seçdiyi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müdafiəçiyə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şərtlərlə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pulsuz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müdafiəçiyə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olmaq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Pakelli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Almaniyaya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</a:t>
            </a:r>
            <a:r>
              <a:rPr lang="az-Latn-A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3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Hüquqi yardım almaq hüququ milli qanunvericilikdə: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Konstitusiyası</a:t>
            </a: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Cinayət Prosessual Məcəlləsi</a:t>
            </a: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«Vəkillər və Vəkillik fəaliyyəti haqqında AR qanunu</a:t>
            </a: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Konstitusiya Məhkəməsinin 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Cinayət-Prosessual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Məcəlləsinin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92.12-ci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maddəsinin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müddəalarının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şərh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2011-ci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tarixli qərarı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44699"/>
            <a:ext cx="10812887" cy="5932264"/>
          </a:xfrm>
        </p:spPr>
        <p:txBody>
          <a:bodyPr/>
          <a:lstStyle/>
          <a:p>
            <a:pPr marL="0" indent="0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Konstitusiyası</a:t>
            </a:r>
          </a:p>
          <a:p>
            <a:pPr marL="0" indent="0">
              <a:buNone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 61.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kəsin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yüksək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keyfiyyətli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nəzərdə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tutulmuş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hallarda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ödənişsiz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hesabına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göstərilir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səlahiyyətli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orqanları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tutulduğu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həbsə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alındığı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cinayət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ittiham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olunduğu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köməyindən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1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47729" y="846382"/>
            <a:ext cx="11681139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 Cinayət</a:t>
            </a:r>
            <a:r>
              <a:rPr kumimoji="0" lang="az-Latn-AZ" alt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Prosessual Məcəlləsi</a:t>
            </a:r>
            <a:endParaRPr kumimoji="0" lang="az-Latn-AZ" alt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z-Latn-AZ" alt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Maddə 92. Müdafiəçi</a:t>
            </a:r>
            <a:endParaRPr kumimoji="0" lang="az-Latn-AZ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az-Latn-AZ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92.1.Cinayət prosesində müdafiəçi qismində yalnız Azərbaycan Respublikasının</a:t>
            </a:r>
            <a:r>
              <a:rPr kumimoji="0" lang="az-Latn-AZ" alt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ərazisində vəkillik fəaliyyətini həyata keçirmək hüququna malik olan vəkil iştirak edə bilər.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z-Latn-AZ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Müdafiəçi şübhəli və ya təqsirləndirilən şəxsin şəxsiyyəti və onun iştirakı ilə baxılan cinayət işinin xarakteri ilə eyniləşdirilə bilməz.</a:t>
            </a:r>
            <a:endParaRPr kumimoji="0" lang="az-Latn-AZ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3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365125"/>
            <a:ext cx="11160617" cy="716699"/>
          </a:xfrm>
        </p:spPr>
        <p:txBody>
          <a:bodyPr>
            <a:normAutofit fontScale="90000"/>
          </a:bodyPr>
          <a:lstStyle/>
          <a:p>
            <a:pPr lvl="0"/>
            <a:r>
              <a:rPr kumimoji="0" lang="az-Latn-AZ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 Cinayət</a:t>
            </a:r>
            <a:r>
              <a:rPr kumimoji="0" lang="az-Latn-AZ" alt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Prosessual Məcəlləsi</a:t>
            </a:r>
            <a:r>
              <a:rPr kumimoji="0" lang="az-Latn-AZ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az-Latn-AZ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81824"/>
            <a:ext cx="11784169" cy="546064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92.5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Müdafiəçidən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imtina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şübhəli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Məcəllənin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92.3.1-ci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maddəsinə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təyin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vaxtadək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aparılmış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prosessual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hərəkətlərin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təkrarlanmasını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məcburi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z-Latn-A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az-Latn-AZ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Maddə 92.12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Şübhəli və ya təqsirləndirilən şəxsin müdafiəçidən imtina etməsi protokolda göstərilir. Təhqiqatçı, müstəntiq, prokuror və ya </a:t>
            </a:r>
            <a:r>
              <a:rPr kumimoji="0" lang="az-Latn-A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məhkəmə müdafiəçidən imtinanı yalnız o halda qəbul edir ki, şübhəli və ya təqsirləndirilən şəxs bu barədə ərizəni öz təşəbbüsü ilə könüllü və müdafiəçinin və ya müdafiəçi qismində təyin olunacaq vəkilin iştirakı ilə vermiş olsun.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Hüquqi yardımı ödəmək üçün vəsaitin olmaması üzündən, habelə bu Məcəllənin 92.3.2—92.3.5, 92.3.8, 92.3.12, 92.3.13-cü maddələrində nəzərdə tutulmuş hallarda şübhəli və ya təqsirləndirilən şəxsin müdafiəçidən imtina etməsi qəbul olunmur, ona müdafiəçi məcburi təyin olunur və ya müdafiəçisi qismində təyin olunmuş vəkilin səlahiyyətləri saxlanılır.</a:t>
            </a:r>
            <a:endParaRPr kumimoji="0" lang="az-Latn-A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az-Latn-AZ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Maddə 92.13.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Şübhəli və ya təqsirləndirilən şəxs müdafiəçidən imtina etdiyi andan özünü müstəqil müdafiə edən hesab olunur.</a:t>
            </a:r>
            <a:endParaRPr kumimoji="0" lang="az-Latn-A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az-Latn-A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az-Latn-A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z-Latn-A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6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«Vəkillər və vəkillik fəaliyyəti haqqında» AR qanunu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331168"/>
            <a:ext cx="1090840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15661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Maddə 20. Dövlət hesabına hüquqi yardımın göstərilməsi</a:t>
            </a:r>
            <a:endParaRPr lang="az-Latn-AZ" altLang="ru-RU" sz="2400" b="1" dirty="0">
              <a:solidFill>
                <a:srgbClr val="4848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qanunvericiliyi ilə nəzərdə tutulmuş qaydada cinayət işləri üzrə müttəhimlərə və məhkəmədə hüquqi yardıma</a:t>
            </a:r>
            <a:r>
              <a:rPr kumimoji="0" lang="az-Latn-AZ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ehtiyacı olan aztəminatlı şəxslərə hər hansı bir məhdudiyyət qoyulmadan vəkil tərəfindən göstərilən hüquqi yardım dövlət hesabına həyata keçirilir. </a:t>
            </a:r>
            <a:r>
              <a:rPr kumimoji="0" lang="az-Latn-AZ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Dövlət hesabına ödənilən hüquqi yardımın məbləği və ödənilməsi qaydası müvafiq icra hakimiyyəti orqanı tərəfindən müəyyən edilir.</a:t>
            </a:r>
            <a:endParaRPr kumimoji="0" lang="az-Latn-A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Tutulmuş şəxs tərəfindən müvəqqəti saxlama yeri üzrə ərazidə yerləşən vəkil qurumlarından və fərdi qaydada fəaliyyət göstərən vəkillər sırasından Vəkillər Kollegiyasının Rəyasət Heyəti tərəfindən tərtib edilən növbətçilik siyahısına uyğun olaraq</a:t>
            </a:r>
            <a:r>
              <a:rPr kumimoji="0" lang="az-Latn-AZ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vəkil dəvət olunur və tərəflər arasında qarşılıqlı razılaşmaya əsasən müqavilə bağlanır.</a:t>
            </a:r>
            <a:r>
              <a:rPr lang="az-Latn-AZ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z-Latn-AZ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Maddi vəziyyətinə görə öz hesabına vəkil tutmaq imkanı olmayan tutulmuş şəxsə dövlət hesabına hüquqi yardım göstərən növbətçi vəkil öz vəzifələrini yerinə yetirməkdən imtina edə bilməz.</a:t>
            </a:r>
            <a:endParaRPr kumimoji="0" lang="az-Latn-A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Müdafiəçi ilə təmin olunmaq hüququ Konvensiya kontekstində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Mütləq hüquq deyil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 Mürrey Birləşmiş Krallığa qarşı iş, 08.02.1996)</a:t>
            </a:r>
          </a:p>
          <a:p>
            <a:endParaRPr lang="az-Latn-A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Vəkillə təklikdə görüşmək imkanının yaradılmaması</a:t>
            </a:r>
          </a:p>
          <a:p>
            <a:pPr marL="0" indent="0">
              <a:buNone/>
            </a:pP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(Kempel və Fel Birləşmiş Krallığa qarşı iş, 28.06.1984)</a:t>
            </a:r>
          </a:p>
          <a:p>
            <a:pPr marL="0" indent="0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7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784</Words>
  <Application>Microsoft Office PowerPoint</Application>
  <PresentationFormat>Custom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Maddə 6.3 (c) və Maddə 6.3 (e)</vt:lpstr>
      <vt:lpstr>Maddə 6.3 (c) hüquqlar: </vt:lpstr>
      <vt:lpstr>Hüquqi yardım almaq hüququ milli qanunvericilikdə:</vt:lpstr>
      <vt:lpstr>PowerPoint Presentation</vt:lpstr>
      <vt:lpstr>PowerPoint Presentation</vt:lpstr>
      <vt:lpstr>AR Cinayət Prosessual Məcəlləsi </vt:lpstr>
      <vt:lpstr>«Vəkillər və vəkillik fəaliyyəti haqqında» AR qanunu</vt:lpstr>
      <vt:lpstr>Müdafiəçi ilə təmin olunmaq hüququ Konvensiya kontekstində</vt:lpstr>
      <vt:lpstr>PowerPoint Presentation</vt:lpstr>
      <vt:lpstr>PowerPoint Presentation</vt:lpstr>
      <vt:lpstr>Səmərəli hüquqi yardım </vt:lpstr>
      <vt:lpstr>Pulsuz hüquqi yardım</vt:lpstr>
      <vt:lpstr>Maddə 6.3 (e) Pulsuz tərcüməçidən istifadə hüququ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ROVSHANOVA Vafa</cp:lastModifiedBy>
  <cp:revision>13</cp:revision>
  <dcterms:created xsi:type="dcterms:W3CDTF">2016-05-21T13:22:15Z</dcterms:created>
  <dcterms:modified xsi:type="dcterms:W3CDTF">2016-07-04T07:30:51Z</dcterms:modified>
</cp:coreProperties>
</file>