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28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04.07.2016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04.07.2016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04.07.2016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04.07.2016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04.07.2016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04.07.2016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04.07.2016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04.07.2016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04.07.2016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04.07.2016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04.07.2016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04.07.2016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404664"/>
            <a:ext cx="7772400" cy="2547714"/>
          </a:xfrm>
        </p:spPr>
        <p:style>
          <a:lnRef idx="0">
            <a:scrgbClr r="0" g="0" b="0"/>
          </a:lnRef>
          <a:fillRef idx="1002">
            <a:schemeClr val="lt2"/>
          </a:fillRef>
          <a:effectRef idx="0">
            <a:scrgbClr r="0" g="0" b="0"/>
          </a:effectRef>
          <a:fontRef idx="major"/>
        </p:style>
        <p:txBody>
          <a:bodyPr/>
          <a:lstStyle/>
          <a:p>
            <a:r>
              <a:rPr lang="az-Latn-AZ" b="1" dirty="0" smtClean="0"/>
              <a:t>Şəxsən və ya müdafiəçi vasitəsilə müdafiə olunmaq</a:t>
            </a:r>
            <a:endParaRPr lang="en-US" b="1" dirty="0"/>
          </a:p>
        </p:txBody>
      </p:sp>
      <p:sp>
        <p:nvSpPr>
          <p:cNvPr id="3" name="Подзаголовок 2"/>
          <p:cNvSpPr>
            <a:spLocks noGrp="1"/>
          </p:cNvSpPr>
          <p:nvPr>
            <p:ph type="subTitle" idx="1"/>
          </p:nvPr>
        </p:nvSpPr>
        <p:spPr>
          <a:xfrm>
            <a:off x="2123728" y="2996952"/>
            <a:ext cx="6696744" cy="2641848"/>
          </a:xfrm>
        </p:spPr>
        <p:style>
          <a:lnRef idx="0">
            <a:scrgbClr r="0" g="0" b="0"/>
          </a:lnRef>
          <a:fillRef idx="1002">
            <a:schemeClr val="lt2"/>
          </a:fillRef>
          <a:effectRef idx="0">
            <a:scrgbClr r="0" g="0" b="0"/>
          </a:effectRef>
          <a:fontRef idx="major"/>
        </p:style>
        <p:txBody>
          <a:bodyPr>
            <a:normAutofit/>
          </a:bodyPr>
          <a:lstStyle/>
          <a:p>
            <a:endParaRPr lang="az-Latn-AZ" sz="5400" b="1" dirty="0" smtClean="0">
              <a:solidFill>
                <a:schemeClr val="tx1"/>
              </a:solidFill>
            </a:endParaRPr>
          </a:p>
          <a:p>
            <a:r>
              <a:rPr lang="az-Latn-AZ" sz="5400" b="1" dirty="0" smtClean="0">
                <a:solidFill>
                  <a:schemeClr val="tx1"/>
                </a:solidFill>
              </a:rPr>
              <a:t>Nuranə </a:t>
            </a:r>
            <a:r>
              <a:rPr lang="az-Latn-AZ" sz="5400" b="1" dirty="0" smtClean="0">
                <a:solidFill>
                  <a:schemeClr val="tx1"/>
                </a:solidFill>
              </a:rPr>
              <a:t>İbadova</a:t>
            </a:r>
            <a:endParaRPr lang="en-US" sz="5400" b="1" dirty="0" smtClean="0">
              <a:solidFill>
                <a:schemeClr val="tx1"/>
              </a:solidFill>
            </a:endParaRPr>
          </a:p>
          <a:p>
            <a:pPr algn="r"/>
            <a:r>
              <a:rPr lang="en-US" sz="4000" b="1" smtClean="0">
                <a:solidFill>
                  <a:schemeClr val="tx1"/>
                </a:solidFill>
              </a:rPr>
              <a:t>2016</a:t>
            </a:r>
            <a:endParaRPr lang="en-US" sz="4000" b="1" dirty="0" smtClean="0">
              <a:solidFill>
                <a:schemeClr val="tx1"/>
              </a:solidFill>
            </a:endParaRPr>
          </a:p>
          <a:p>
            <a:endParaRPr lang="en-US" sz="5400" b="1"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229600" cy="1143000"/>
          </a:xfrm>
        </p:spPr>
        <p:style>
          <a:lnRef idx="0">
            <a:scrgbClr r="0" g="0" b="0"/>
          </a:lnRef>
          <a:fillRef idx="1002">
            <a:schemeClr val="lt2"/>
          </a:fillRef>
          <a:effectRef idx="0">
            <a:scrgbClr r="0" g="0" b="0"/>
          </a:effectRef>
          <a:fontRef idx="major"/>
        </p:style>
        <p:txBody>
          <a:bodyPr>
            <a:normAutofit fontScale="90000"/>
          </a:bodyPr>
          <a:lstStyle/>
          <a:p>
            <a:r>
              <a:rPr lang="az-Latn-AZ" b="1" dirty="0" smtClean="0"/>
              <a:t>Avropa Konvensiyasının 6-cı maddəsinin 3-cü hissəsinin c bəndi</a:t>
            </a:r>
            <a:endParaRPr lang="en-US" b="1" dirty="0"/>
          </a:p>
        </p:txBody>
      </p:sp>
      <p:sp>
        <p:nvSpPr>
          <p:cNvPr id="3" name="Содержимое 2"/>
          <p:cNvSpPr>
            <a:spLocks noGrp="1"/>
          </p:cNvSpPr>
          <p:nvPr>
            <p:ph idx="1"/>
          </p:nvPr>
        </p:nvSpPr>
        <p:spPr>
          <a:xfrm>
            <a:off x="539552" y="1844824"/>
            <a:ext cx="8229600" cy="4065315"/>
          </a:xfrm>
        </p:spPr>
        <p:txBody>
          <a:bodyPr>
            <a:normAutofit lnSpcReduction="10000"/>
          </a:bodyPr>
          <a:lstStyle/>
          <a:p>
            <a:endParaRPr lang="az-Latn-AZ" dirty="0" smtClean="0"/>
          </a:p>
          <a:p>
            <a:r>
              <a:rPr lang="az-Latn-AZ" i="1" dirty="0" smtClean="0">
                <a:effectLst>
                  <a:outerShdw blurRad="38100" dist="38100" dir="2700000" algn="tl">
                    <a:srgbClr val="000000">
                      <a:alpha val="43137"/>
                    </a:srgbClr>
                  </a:outerShdw>
                </a:effectLst>
              </a:rPr>
              <a:t>Cinayət törətməkdə ittiham olunan hər kəs şəxsən və ya özünün seçdiyi müdafiəçi vasitəsilə özünü ümdafiə etmək vvə ya müdafiəçinin xidmətini ödəmək üçün vəsaiti kifayət etmədiyi zaman, ədalət mühakiməsinin maraqları tələb etdikdə  belə müdafiədən pulsuz istifadə etmək hüququna malikdir.</a:t>
            </a:r>
            <a:endParaRPr lang="en-US" i="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0">
            <a:scrgbClr r="0" g="0" b="0"/>
          </a:lnRef>
          <a:fillRef idx="1002">
            <a:schemeClr val="lt2"/>
          </a:fillRef>
          <a:effectRef idx="0">
            <a:scrgbClr r="0" g="0" b="0"/>
          </a:effectRef>
          <a:fontRef idx="major"/>
        </p:style>
        <p:txBody>
          <a:bodyPr>
            <a:normAutofit fontScale="90000"/>
          </a:bodyPr>
          <a:lstStyle/>
          <a:p>
            <a:r>
              <a:rPr lang="az-Latn-AZ" b="1" dirty="0" smtClean="0"/>
              <a:t>Müdafiə hüququnun əhatə etdiyi hüquqlar</a:t>
            </a:r>
            <a:endParaRPr lang="en-US" b="1" dirty="0"/>
          </a:p>
        </p:txBody>
      </p:sp>
      <p:sp>
        <p:nvSpPr>
          <p:cNvPr id="3" name="Содержимое 2"/>
          <p:cNvSpPr>
            <a:spLocks noGrp="1"/>
          </p:cNvSpPr>
          <p:nvPr>
            <p:ph idx="1"/>
          </p:nvPr>
        </p:nvSpPr>
        <p:spPr/>
        <p:txBody>
          <a:bodyPr>
            <a:normAutofit fontScale="92500" lnSpcReduction="10000"/>
          </a:bodyPr>
          <a:lstStyle/>
          <a:p>
            <a:r>
              <a:rPr lang="az-Latn-AZ" i="1" dirty="0" smtClean="0">
                <a:effectLst>
                  <a:outerShdw blurRad="38100" dist="38100" dir="2700000" algn="tl">
                    <a:srgbClr val="000000">
                      <a:alpha val="43137"/>
                    </a:srgbClr>
                  </a:outerShdw>
                </a:effectLst>
              </a:rPr>
              <a:t>Müdafiə hüququ özündə aşağıdakı hüquqları birləşdirir:</a:t>
            </a:r>
          </a:p>
          <a:p>
            <a:r>
              <a:rPr lang="az-Latn-AZ" i="1" dirty="0" smtClean="0">
                <a:effectLst>
                  <a:outerShdw blurRad="38100" dist="38100" dir="2700000" algn="tl">
                    <a:srgbClr val="000000">
                      <a:alpha val="43137"/>
                    </a:srgbClr>
                  </a:outerShdw>
                </a:effectLst>
              </a:rPr>
              <a:t>Özünü təmsil etmək</a:t>
            </a:r>
          </a:p>
          <a:p>
            <a:r>
              <a:rPr lang="az-Latn-AZ" i="1" dirty="0" smtClean="0">
                <a:effectLst>
                  <a:outerShdw blurRad="38100" dist="38100" dir="2700000" algn="tl">
                    <a:srgbClr val="000000">
                      <a:alpha val="43137"/>
                    </a:srgbClr>
                  </a:outerShdw>
                </a:effectLst>
              </a:rPr>
              <a:t>Özünün seçdiyi müdafiəçi vasitəsilə təmsil olunmaq</a:t>
            </a:r>
          </a:p>
          <a:p>
            <a:r>
              <a:rPr lang="az-Latn-AZ" i="1" dirty="0" smtClean="0">
                <a:effectLst>
                  <a:outerShdw blurRad="38100" dist="38100" dir="2700000" algn="tl">
                    <a:srgbClr val="000000">
                      <a:alpha val="43137"/>
                    </a:srgbClr>
                  </a:outerShdw>
                </a:effectLst>
              </a:rPr>
              <a:t>Bu hüququ barəsində məlumatlandırılmaq</a:t>
            </a:r>
          </a:p>
          <a:p>
            <a:r>
              <a:rPr lang="az-Latn-AZ" i="1" dirty="0" smtClean="0">
                <a:effectLst>
                  <a:outerShdw blurRad="38100" dist="38100" dir="2700000" algn="tl">
                    <a:srgbClr val="000000">
                      <a:alpha val="43137"/>
                    </a:srgbClr>
                  </a:outerShdw>
                </a:effectLst>
              </a:rPr>
              <a:t>Vəkili ilə məsləhətləşmək və ona konfidensial qaydada təlimatlar vermək</a:t>
            </a:r>
          </a:p>
          <a:p>
            <a:r>
              <a:rPr lang="az-Latn-AZ" i="1" dirty="0" smtClean="0">
                <a:effectLst>
                  <a:outerShdw blurRad="38100" dist="38100" dir="2700000" algn="tl">
                    <a:srgbClr val="000000">
                      <a:alpha val="43137"/>
                    </a:srgbClr>
                  </a:outerShdw>
                </a:effectLst>
              </a:rPr>
              <a:t>Pulsuz hüquqi yardım almaq</a:t>
            </a:r>
            <a:endParaRPr lang="en-US" i="1" dirty="0" smtClean="0">
              <a:effectLst>
                <a:outerShdw blurRad="38100" dist="38100" dir="2700000" algn="tl">
                  <a:srgbClr val="000000">
                    <a:alpha val="43137"/>
                  </a:srgbClr>
                </a:outerShdw>
              </a:effectLst>
            </a:endParaRPr>
          </a:p>
          <a:p>
            <a:endParaRPr lang="en-US" dirty="0"/>
          </a:p>
        </p:txBody>
      </p:sp>
    </p:spTree>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0">
            <a:scrgbClr r="0" g="0" b="0"/>
          </a:lnRef>
          <a:fillRef idx="1002">
            <a:schemeClr val="lt2"/>
          </a:fillRef>
          <a:effectRef idx="0">
            <a:scrgbClr r="0" g="0" b="0"/>
          </a:effectRef>
          <a:fontRef idx="major"/>
        </p:style>
        <p:txBody>
          <a:bodyPr/>
          <a:lstStyle/>
          <a:p>
            <a:r>
              <a:rPr lang="az-Latn-AZ" b="1" dirty="0" smtClean="0"/>
              <a:t>Özünü təmsil etmək hüququ</a:t>
            </a:r>
            <a:endParaRPr lang="en-US" b="1" dirty="0"/>
          </a:p>
        </p:txBody>
      </p:sp>
      <p:sp>
        <p:nvSpPr>
          <p:cNvPr id="3" name="Содержимое 2"/>
          <p:cNvSpPr>
            <a:spLocks noGrp="1"/>
          </p:cNvSpPr>
          <p:nvPr>
            <p:ph idx="1"/>
          </p:nvPr>
        </p:nvSpPr>
        <p:spPr>
          <a:xfrm>
            <a:off x="457200" y="2060848"/>
            <a:ext cx="8229600" cy="4065315"/>
          </a:xfrm>
        </p:spPr>
        <p:txBody>
          <a:bodyPr/>
          <a:lstStyle/>
          <a:p>
            <a:r>
              <a:rPr lang="az-Latn-AZ" i="1" dirty="0" smtClean="0">
                <a:effectLst>
                  <a:outerShdw blurRad="38100" dist="38100" dir="2700000" algn="tl">
                    <a:srgbClr val="000000">
                      <a:alpha val="43137"/>
                    </a:srgbClr>
                  </a:outerShdw>
                </a:effectLst>
              </a:rPr>
              <a:t>Mütləq hüquq deyil və bəzən məhdudlaşdırıla bilər.</a:t>
            </a:r>
          </a:p>
          <a:p>
            <a:pPr marL="0" indent="0">
              <a:buNone/>
            </a:pPr>
            <a:endParaRPr lang="az-Latn-AZ" i="1" dirty="0" smtClean="0">
              <a:effectLst>
                <a:outerShdw blurRad="38100" dist="38100" dir="2700000" algn="tl">
                  <a:srgbClr val="000000">
                    <a:alpha val="43137"/>
                  </a:srgbClr>
                </a:outerShdw>
              </a:effectLst>
            </a:endParaRPr>
          </a:p>
          <a:p>
            <a:pPr marL="0" indent="0">
              <a:buNone/>
            </a:pPr>
            <a:r>
              <a:rPr lang="az-Latn-AZ" i="1" dirty="0">
                <a:effectLst>
                  <a:outerShdw blurRad="38100" dist="38100" dir="2700000" algn="tl">
                    <a:srgbClr val="000000">
                      <a:alpha val="43137"/>
                    </a:srgbClr>
                  </a:outerShdw>
                </a:effectLst>
              </a:rPr>
              <a:t> </a:t>
            </a:r>
            <a:r>
              <a:rPr lang="az-Latn-AZ" i="1" dirty="0" smtClean="0">
                <a:effectLst>
                  <a:outerShdw blurRad="38100" dist="38100" dir="2700000" algn="tl">
                    <a:srgbClr val="000000">
                      <a:alpha val="43137"/>
                    </a:srgbClr>
                  </a:outerShdw>
                </a:effectLst>
              </a:rPr>
              <a:t>     </a:t>
            </a:r>
            <a:r>
              <a:rPr lang="en-US" sz="4000" b="1" i="1" dirty="0" smtClean="0">
                <a:effectLst>
                  <a:outerShdw blurRad="38100" dist="38100" dir="2700000" algn="tl">
                    <a:srgbClr val="000000">
                      <a:alpha val="43137"/>
                    </a:srgbClr>
                  </a:outerShdw>
                </a:effectLst>
              </a:rPr>
              <a:t>González v Spain</a:t>
            </a:r>
            <a:endParaRPr lang="en-US" sz="4000" b="1" i="1" dirty="0">
              <a:effectLst>
                <a:outerShdw blurRad="38100" dist="38100" dir="2700000" algn="tl">
                  <a:srgbClr val="000000">
                    <a:alpha val="43137"/>
                  </a:srgbClr>
                </a:outerShdw>
              </a:effectLst>
            </a:endParaRPr>
          </a:p>
        </p:txBody>
      </p:sp>
    </p:spTree>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0">
            <a:scrgbClr r="0" g="0" b="0"/>
          </a:lnRef>
          <a:fillRef idx="1002">
            <a:schemeClr val="lt2"/>
          </a:fillRef>
          <a:effectRef idx="0">
            <a:scrgbClr r="0" g="0" b="0"/>
          </a:effectRef>
          <a:fontRef idx="major"/>
        </p:style>
        <p:txBody>
          <a:bodyPr>
            <a:normAutofit fontScale="90000"/>
          </a:bodyPr>
          <a:lstStyle/>
          <a:p>
            <a:r>
              <a:rPr lang="az-Latn-AZ" dirty="0" smtClean="0"/>
              <a:t>Müdafiə hüququ barəsində məlumatlandırılmaq</a:t>
            </a:r>
            <a:endParaRPr lang="en-US" dirty="0"/>
          </a:p>
        </p:txBody>
      </p:sp>
      <p:sp>
        <p:nvSpPr>
          <p:cNvPr id="3" name="Содержимое 2"/>
          <p:cNvSpPr>
            <a:spLocks noGrp="1"/>
          </p:cNvSpPr>
          <p:nvPr>
            <p:ph idx="1"/>
          </p:nvPr>
        </p:nvSpPr>
        <p:spPr/>
        <p:txBody>
          <a:bodyPr/>
          <a:lstStyle/>
          <a:p>
            <a:endParaRPr lang="en-US" dirty="0"/>
          </a:p>
        </p:txBody>
      </p:sp>
    </p:spTree>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229600" cy="1152128"/>
          </a:xfrm>
        </p:spPr>
        <p:style>
          <a:lnRef idx="0">
            <a:scrgbClr r="0" g="0" b="0"/>
          </a:lnRef>
          <a:fillRef idx="1002">
            <a:schemeClr val="lt2"/>
          </a:fillRef>
          <a:effectRef idx="0">
            <a:scrgbClr r="0" g="0" b="0"/>
          </a:effectRef>
          <a:fontRef idx="major"/>
        </p:style>
        <p:txBody>
          <a:bodyPr>
            <a:normAutofit fontScale="90000"/>
          </a:bodyPr>
          <a:lstStyle/>
          <a:p>
            <a:r>
              <a:rPr lang="az-Latn-AZ" dirty="0" smtClean="0"/>
              <a:t>Özünün seçdiyi müdafiəci vasitəsilə təmsil olunmaq</a:t>
            </a:r>
            <a:endParaRPr lang="en-US" dirty="0"/>
          </a:p>
        </p:txBody>
      </p:sp>
      <p:sp>
        <p:nvSpPr>
          <p:cNvPr id="3" name="Содержимое 2"/>
          <p:cNvSpPr>
            <a:spLocks noGrp="1"/>
          </p:cNvSpPr>
          <p:nvPr>
            <p:ph idx="1"/>
          </p:nvPr>
        </p:nvSpPr>
        <p:spPr>
          <a:xfrm>
            <a:off x="323528" y="1916832"/>
            <a:ext cx="8229600" cy="4525963"/>
          </a:xfrm>
        </p:spPr>
        <p:txBody>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0">
            <a:scrgbClr r="0" g="0" b="0"/>
          </a:lnRef>
          <a:fillRef idx="1002">
            <a:schemeClr val="lt2"/>
          </a:fillRef>
          <a:effectRef idx="0">
            <a:scrgbClr r="0" g="0" b="0"/>
          </a:effectRef>
          <a:fontRef idx="major"/>
        </p:style>
        <p:txBody>
          <a:bodyPr>
            <a:normAutofit fontScale="90000"/>
          </a:bodyPr>
          <a:lstStyle/>
          <a:p>
            <a:r>
              <a:rPr lang="az-Latn-AZ" dirty="0" smtClean="0"/>
              <a:t>Müstəqil, səlahiyətli və səmərəli təmsilçiliyə olan hüquq</a:t>
            </a:r>
            <a:endParaRPr lang="en-US" dirty="0"/>
          </a:p>
        </p:txBody>
      </p:sp>
      <p:sp>
        <p:nvSpPr>
          <p:cNvPr id="3" name="Содержимое 2"/>
          <p:cNvSpPr>
            <a:spLocks noGrp="1"/>
          </p:cNvSpPr>
          <p:nvPr>
            <p:ph idx="1"/>
          </p:nvPr>
        </p:nvSpPr>
        <p:spPr>
          <a:xfrm>
            <a:off x="457200" y="1844824"/>
            <a:ext cx="8229600" cy="4281339"/>
          </a:xfrm>
        </p:spPr>
        <p:txBody>
          <a:bodyPr/>
          <a:lstStyle/>
          <a:p>
            <a:r>
              <a:rPr lang="az-Latn-AZ" i="1" dirty="0" smtClean="0">
                <a:effectLst>
                  <a:outerShdw blurRad="38100" dist="38100" dir="2700000" algn="tl">
                    <a:srgbClr val="000000">
                      <a:alpha val="43137"/>
                    </a:srgbClr>
                  </a:outerShdw>
                </a:effectLst>
              </a:rPr>
              <a:t>Avropa məhkəməsi hesab edir ki, müdafiə təqsirləndirilən şəxsin və onun vəkilinin işi olsa da, milli məhkəmələe səmərəsiz hüquqi təmsilçiliyi passiv müşahidə etməli deyillər.(</a:t>
            </a:r>
            <a:r>
              <a:rPr lang="en-US" i="1" dirty="0" err="1" smtClean="0">
                <a:effectLst>
                  <a:outerShdw blurRad="38100" dist="38100" dir="2700000" algn="tl">
                    <a:srgbClr val="000000">
                      <a:alpha val="43137"/>
                    </a:srgbClr>
                  </a:outerShdw>
                </a:effectLst>
              </a:rPr>
              <a:t>Sannino</a:t>
            </a:r>
            <a:r>
              <a:rPr lang="en-US" i="1" dirty="0" smtClean="0">
                <a:effectLst>
                  <a:outerShdw blurRad="38100" dist="38100" dir="2700000" algn="tl">
                    <a:srgbClr val="000000">
                      <a:alpha val="43137"/>
                    </a:srgbClr>
                  </a:outerShdw>
                </a:effectLst>
              </a:rPr>
              <a:t> v Italy, </a:t>
            </a:r>
            <a:r>
              <a:rPr lang="en-US" i="1" dirty="0" err="1" smtClean="0">
                <a:effectLst>
                  <a:outerShdw blurRad="38100" dist="38100" dir="2700000" algn="tl">
                    <a:srgbClr val="000000">
                      <a:alpha val="43137"/>
                    </a:srgbClr>
                  </a:outerShdw>
                </a:effectLst>
              </a:rPr>
              <a:t>Cuscani</a:t>
            </a:r>
            <a:r>
              <a:rPr lang="en-US" i="1" dirty="0" smtClean="0">
                <a:effectLst>
                  <a:outerShdw blurRad="38100" dist="38100" dir="2700000" algn="tl">
                    <a:srgbClr val="000000">
                      <a:alpha val="43137"/>
                    </a:srgbClr>
                  </a:outerShdw>
                </a:effectLst>
              </a:rPr>
              <a:t> v the United Kingdom </a:t>
            </a:r>
            <a:r>
              <a:rPr lang="az-Latn-AZ" i="1" dirty="0" smtClean="0">
                <a:effectLst>
                  <a:outerShdw blurRad="38100" dist="38100" dir="2700000" algn="tl">
                    <a:srgbClr val="000000">
                      <a:alpha val="43137"/>
                    </a:srgbClr>
                  </a:outerShdw>
                </a:effectLst>
              </a:rPr>
              <a:t>)</a:t>
            </a:r>
            <a:endParaRPr lang="en-US" i="1" dirty="0">
              <a:effectLst>
                <a:outerShdw blurRad="38100" dist="38100" dir="2700000" algn="tl">
                  <a:srgbClr val="000000">
                    <a:alpha val="43137"/>
                  </a:srgbClr>
                </a:outerShdw>
              </a:effectLst>
            </a:endParaRPr>
          </a:p>
        </p:txBody>
      </p:sp>
    </p:spTree>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620688"/>
            <a:ext cx="8229600" cy="5112568"/>
          </a:xfrm>
        </p:spPr>
        <p:style>
          <a:lnRef idx="0">
            <a:scrgbClr r="0" g="0" b="0"/>
          </a:lnRef>
          <a:fillRef idx="1002">
            <a:schemeClr val="lt2"/>
          </a:fillRef>
          <a:effectRef idx="0">
            <a:scrgbClr r="0" g="0" b="0"/>
          </a:effectRef>
          <a:fontRef idx="major"/>
        </p:style>
        <p:txBody>
          <a:bodyPr/>
          <a:lstStyle/>
          <a:p>
            <a:r>
              <a:rPr lang="az-Latn-AZ" dirty="0" smtClean="0"/>
              <a:t>Diqqətinizə görə təşəkkür </a:t>
            </a:r>
            <a:r>
              <a:rPr lang="az-Latn-AZ" dirty="0" smtClean="0">
                <a:sym typeface="Wingdings" panose="05000000000000000000" pitchFamily="2" charset="2"/>
              </a:rPr>
              <a:t>  </a:t>
            </a:r>
            <a:endParaRPr lang="en-GB" dirty="0"/>
          </a:p>
        </p:txBody>
      </p:sp>
    </p:spTree>
    <p:extLst>
      <p:ext uri="{BB962C8B-B14F-4D97-AF65-F5344CB8AC3E}">
        <p14:creationId xmlns:p14="http://schemas.microsoft.com/office/powerpoint/2010/main" val="108339927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172</Words>
  <Application>Microsoft Office PowerPoint</Application>
  <PresentationFormat>On-screen Show (4:3)</PresentationFormat>
  <Paragraphs>23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Тема Office</vt:lpstr>
      <vt:lpstr>Şəxsən və ya müdafiəçi vasitəsilə müdafiə olunmaq</vt:lpstr>
      <vt:lpstr>Avropa Konvensiyasının 6-cı maddəsinin 3-cü hissəsinin c bəndi</vt:lpstr>
      <vt:lpstr>Müdafiə hüququnun əhatə etdiyi hüquqlar</vt:lpstr>
      <vt:lpstr>Özünü təmsil etmək hüququ</vt:lpstr>
      <vt:lpstr>Müdafiə hüququ barəsində məlumatlandırılmaq</vt:lpstr>
      <vt:lpstr>Özünün seçdiyi müdafiəci vasitəsilə təmsil olunmaq</vt:lpstr>
      <vt:lpstr>Müstəqil, səlahiyətli və səmərəli təmsilçiliyə olan hüquq</vt:lpstr>
      <vt:lpstr>Diqqətinizə görə təşəkkür 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Şəxsən və ya müdafiəçi vasitəsilə müdafiə olunmaq</dc:title>
  <dc:creator>user</dc:creator>
  <cp:lastModifiedBy>ROVSHANOVA Vafa</cp:lastModifiedBy>
  <cp:revision>9</cp:revision>
  <dcterms:created xsi:type="dcterms:W3CDTF">2016-04-20T00:57:50Z</dcterms:created>
  <dcterms:modified xsi:type="dcterms:W3CDTF">2016-07-04T05:10:24Z</dcterms:modified>
</cp:coreProperties>
</file>