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4" r:id="rId2"/>
    <p:sldId id="257" r:id="rId3"/>
    <p:sldId id="256" r:id="rId4"/>
    <p:sldId id="264" r:id="rId5"/>
    <p:sldId id="258" r:id="rId6"/>
    <p:sldId id="265" r:id="rId7"/>
    <p:sldId id="266" r:id="rId8"/>
    <p:sldId id="259" r:id="rId9"/>
    <p:sldId id="260" r:id="rId10"/>
    <p:sldId id="261" r:id="rId11"/>
    <p:sldId id="262" r:id="rId12"/>
    <p:sldId id="267" r:id="rId13"/>
    <p:sldId id="270" r:id="rId14"/>
    <p:sldId id="271" r:id="rId15"/>
    <p:sldId id="272" r:id="rId16"/>
    <p:sldId id="263"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405" autoAdjust="0"/>
  </p:normalViewPr>
  <p:slideViewPr>
    <p:cSldViewPr snapToGrid="0">
      <p:cViewPr varScale="1">
        <p:scale>
          <a:sx n="88" d="100"/>
          <a:sy n="88" d="100"/>
        </p:scale>
        <p:origin x="-624"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BA55FD-9309-48F9-9653-1A2D992E7811}" type="datetimeFigureOut">
              <a:rPr lang="en-US" smtClean="0"/>
              <a:t>7/5/2016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24F968-3CAA-413D-A154-3DEF445FBC46}" type="slidenum">
              <a:rPr lang="en-US" smtClean="0"/>
              <a:t>‹#›</a:t>
            </a:fld>
            <a:endParaRPr lang="en-US"/>
          </a:p>
        </p:txBody>
      </p:sp>
    </p:spTree>
    <p:extLst>
      <p:ext uri="{BB962C8B-B14F-4D97-AF65-F5344CB8AC3E}">
        <p14:creationId xmlns:p14="http://schemas.microsoft.com/office/powerpoint/2010/main" val="1739538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X. v. Austria 5 July 1977, European Commission of Human Rights (decision), App no 7138/75 No violation of Article 6(3)(b) and (c) The applicant complained that he could exercise his procedural rights, e.g. to access a case-file, only through the lawyers, which prevented him from defending himself in person. The Commission held that the choice between the two possibilities referred to in Article 6(3)(c), that is, whether the applicant will defend himself in person or be represented by a lawyer of his own choosing, or in certain circumstances one appointed by the court, is a matter for the competent authorities to decide. Where an accused person is represented by a lawyer he must generally exercise his procedural rights through his lawyer. It makes no difference in this respect whether the lawyer in question is of the party's own choice, or an ex officio or legal aid counsel. In the present case, the applicant was represented by a lawyer who was given access to the file, thus there was no violation of Article 6(3)(b) and (c). </a:t>
            </a:r>
            <a:endParaRPr lang="az-Latn-AZ" dirty="0" smtClean="0"/>
          </a:p>
          <a:p>
            <a:endParaRPr lang="az-Latn-AZ" dirty="0" smtClean="0"/>
          </a:p>
          <a:p>
            <a:r>
              <a:rPr lang="en-US" dirty="0" smtClean="0"/>
              <a:t>Croissant v. Germany 25 September 1992, </a:t>
            </a:r>
            <a:r>
              <a:rPr lang="en-US" dirty="0" err="1" smtClean="0"/>
              <a:t>ECtHR</a:t>
            </a:r>
            <a:r>
              <a:rPr lang="en-US" dirty="0" smtClean="0"/>
              <a:t>, App no 13611/88 No violation of Article 6(3)(c) German criminal procedure law provided that mandatory legal assistance should be given to a defendant at all stages of the Regional Court’s proceedings; the accused would bear the costs of the assistance only if he was convicted (para. 27). The applicant argued that the nomination of a third </a:t>
            </a:r>
            <a:r>
              <a:rPr lang="en-US" dirty="0" err="1" smtClean="0"/>
              <a:t>defence</a:t>
            </a:r>
            <a:r>
              <a:rPr lang="en-US" dirty="0" smtClean="0"/>
              <a:t> lawyer in his case was unnecessary, lacked relevant and sufficient justification, and prevented him from defending himself. The Court pointed out that the requirement that a defendant be assisted by a lawyer and the appointment of more than one </a:t>
            </a:r>
            <a:r>
              <a:rPr lang="en-US" dirty="0" err="1" smtClean="0"/>
              <a:t>defence</a:t>
            </a:r>
            <a:r>
              <a:rPr lang="en-US" dirty="0" smtClean="0"/>
              <a:t> lawyer were not inherently inconsistent with the Convention (para. 27). When appointing a </a:t>
            </a:r>
            <a:r>
              <a:rPr lang="en-US" dirty="0" err="1" smtClean="0"/>
              <a:t>defence</a:t>
            </a:r>
            <a:r>
              <a:rPr lang="en-US" dirty="0" smtClean="0"/>
              <a:t> lawyer the national courts must have regard to the defendant’s wishes, however, the wishes can be overridden “when there are relevant and sufficient grounds for holding that this is necessary in the interests of justice” (para. 29).10 Given the subject-matter of the trial, the complexity of the factual and legal issues involved, and the applicant’s personality, the appointment of the third </a:t>
            </a:r>
            <a:r>
              <a:rPr lang="en-US" dirty="0" err="1" smtClean="0"/>
              <a:t>defence</a:t>
            </a:r>
            <a:r>
              <a:rPr lang="en-US" dirty="0" smtClean="0"/>
              <a:t> lawyer was justified (para. 30).</a:t>
            </a:r>
            <a:endParaRPr lang="en-US" dirty="0"/>
          </a:p>
        </p:txBody>
      </p:sp>
      <p:sp>
        <p:nvSpPr>
          <p:cNvPr id="4" name="Slide Number Placeholder 3"/>
          <p:cNvSpPr>
            <a:spLocks noGrp="1"/>
          </p:cNvSpPr>
          <p:nvPr>
            <p:ph type="sldNum" sz="quarter" idx="10"/>
          </p:nvPr>
        </p:nvSpPr>
        <p:spPr/>
        <p:txBody>
          <a:bodyPr/>
          <a:lstStyle/>
          <a:p>
            <a:fld id="{BF24F968-3CAA-413D-A154-3DEF445FBC46}" type="slidenum">
              <a:rPr lang="en-US" smtClean="0"/>
              <a:t>4</a:t>
            </a:fld>
            <a:endParaRPr lang="en-US"/>
          </a:p>
        </p:txBody>
      </p:sp>
    </p:spTree>
    <p:extLst>
      <p:ext uri="{BB962C8B-B14F-4D97-AF65-F5344CB8AC3E}">
        <p14:creationId xmlns:p14="http://schemas.microsoft.com/office/powerpoint/2010/main" val="33855946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Artico</a:t>
            </a:r>
            <a:r>
              <a:rPr lang="en-US" dirty="0" smtClean="0"/>
              <a:t> v. Italy 13 May 1980, </a:t>
            </a:r>
            <a:r>
              <a:rPr lang="en-US" dirty="0" err="1" smtClean="0"/>
              <a:t>ECtHR</a:t>
            </a:r>
            <a:r>
              <a:rPr lang="en-US" dirty="0" smtClean="0"/>
              <a:t>, App no 6694/74 Violation of Article 6(3)(c) The applicant alleged that he did not receive effective assistance before the Court of Cassation because the state-appointed lawyer declined to represent him from the very outset. The lawyer firstly invoked the existence of other commitments and subsequently his state of health. Despite that, the Government failed to substitute the appointed lawyer with another legal representative (para. 33). The Court found that the interest of justice required the provision of legal aid to the applicant (para. 34). Moreover mere “nomination” of a lawyer did not ensure effective assistance. When an appointed lawyer is prevented from performing his duties and authorities are notified of the situation, they have an obligation of either to replace him or to make sure he fulfills his duties (para. 33).</a:t>
            </a:r>
            <a:endParaRPr lang="az-Latn-AZ" dirty="0" smtClean="0"/>
          </a:p>
          <a:p>
            <a:endParaRPr lang="az-Latn-AZ" dirty="0" smtClean="0"/>
          </a:p>
          <a:p>
            <a:endParaRPr lang="az-Latn-AZ" dirty="0" smtClean="0"/>
          </a:p>
          <a:p>
            <a:endParaRPr lang="en-US" dirty="0"/>
          </a:p>
        </p:txBody>
      </p:sp>
      <p:sp>
        <p:nvSpPr>
          <p:cNvPr id="4" name="Slide Number Placeholder 3"/>
          <p:cNvSpPr>
            <a:spLocks noGrp="1"/>
          </p:cNvSpPr>
          <p:nvPr>
            <p:ph type="sldNum" sz="quarter" idx="10"/>
          </p:nvPr>
        </p:nvSpPr>
        <p:spPr/>
        <p:txBody>
          <a:bodyPr/>
          <a:lstStyle/>
          <a:p>
            <a:fld id="{BF24F968-3CAA-413D-A154-3DEF445FBC46}" type="slidenum">
              <a:rPr lang="en-US" smtClean="0"/>
              <a:t>14</a:t>
            </a:fld>
            <a:endParaRPr lang="en-US"/>
          </a:p>
        </p:txBody>
      </p:sp>
    </p:spTree>
    <p:extLst>
      <p:ext uri="{BB962C8B-B14F-4D97-AF65-F5344CB8AC3E}">
        <p14:creationId xmlns:p14="http://schemas.microsoft.com/office/powerpoint/2010/main" val="670304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Van </a:t>
            </a:r>
            <a:r>
              <a:rPr lang="en-US" dirty="0" err="1" smtClean="0"/>
              <a:t>Ulden</a:t>
            </a:r>
            <a:r>
              <a:rPr lang="en-US" dirty="0" smtClean="0"/>
              <a:t> v. the Netherlands 12 May 1997, European Commission of Human Rights (decision), App no 24588/94 Claim under Article 6 (3)(c) inadmissible as manifestly ill-founded The applicant complained that authorities failed to satisfy his request and replace a state-appointed lawyer, Mr. W., by another legal aid lawyer, Ms. </a:t>
            </a:r>
            <a:r>
              <a:rPr lang="en-US" dirty="0" err="1" smtClean="0"/>
              <a:t>Hegeman</a:t>
            </a:r>
            <a:r>
              <a:rPr lang="en-US" dirty="0" smtClean="0"/>
              <a:t>. The request was not based on an alleged lack of quality of Mr. W.'s professional activities, but on the applicant’s preference to be represented by Ms. </a:t>
            </a:r>
            <a:r>
              <a:rPr lang="en-US" dirty="0" err="1" smtClean="0"/>
              <a:t>Hegeman</a:t>
            </a:r>
            <a:r>
              <a:rPr lang="en-US" dirty="0" smtClean="0"/>
              <a:t> who was his </a:t>
            </a:r>
            <a:r>
              <a:rPr lang="en-US" dirty="0" err="1" smtClean="0"/>
              <a:t>defence</a:t>
            </a:r>
            <a:r>
              <a:rPr lang="en-US" dirty="0" smtClean="0"/>
              <a:t> lawyer in two other criminal proceedings. The Commission reiterated that Article 6 did not confer an absolute right to be defended by a lawyer of the defendants’ own choosing. The Commission further stated that “in view of the general [in the eyes of the State] desirability of limiting the total costs of legal aid” it was not unreasonable to deny replacement of a legal aid lawyer once he was assigned to a case and undertook certain activities. </a:t>
            </a:r>
            <a:endParaRPr lang="az-Latn-AZ" dirty="0" smtClean="0"/>
          </a:p>
          <a:p>
            <a:endParaRPr lang="az-Latn-AZ" dirty="0" smtClean="0"/>
          </a:p>
          <a:p>
            <a:r>
              <a:rPr lang="en-US" dirty="0" err="1" smtClean="0"/>
              <a:t>Krempovskij</a:t>
            </a:r>
            <a:r>
              <a:rPr lang="en-US" dirty="0" smtClean="0"/>
              <a:t> v. Lithuania 20 April 1999, </a:t>
            </a:r>
            <a:r>
              <a:rPr lang="en-US" dirty="0" err="1" smtClean="0"/>
              <a:t>ECtHR</a:t>
            </a:r>
            <a:r>
              <a:rPr lang="en-US" dirty="0" smtClean="0"/>
              <a:t> (decision), App no 37193/9720 Claim under Article 6(3)(c) inadmissible The applicant complained that during pre-trial investigation he was not assisted by a legal aid lawyer of his own choosing. The Court found that the applicant did not substantiate any way that the officially appointed representative at the pre-trial investigation failed to perform his functions satisfactorily. Moreover, at the appellate trial, when the case was reheard in full, the applicant was represented by a lawyer of his choice (para. 7). </a:t>
            </a:r>
            <a:endParaRPr lang="az-Latn-AZ" dirty="0" smtClean="0"/>
          </a:p>
          <a:p>
            <a:endParaRPr lang="az-Latn-AZ" dirty="0" smtClean="0"/>
          </a:p>
          <a:p>
            <a:r>
              <a:rPr lang="en-US" dirty="0" err="1" smtClean="0"/>
              <a:t>Erdem</a:t>
            </a:r>
            <a:r>
              <a:rPr lang="en-US" dirty="0" smtClean="0"/>
              <a:t> v. Germany 9 December 1999, </a:t>
            </a:r>
            <a:r>
              <a:rPr lang="en-US" dirty="0" err="1" smtClean="0"/>
              <a:t>ECtHR</a:t>
            </a:r>
            <a:r>
              <a:rPr lang="en-US" dirty="0" smtClean="0"/>
              <a:t> (decision), App no 38321/97 Claim under Article 6 (3)(c) inadmissible as manifestly ill-founded The applicant complained about a refusal of the Federal Court of Justice to replace the appointed lawyer with a legal aid lawyer of his own choosing. The applicant alleged that a state-appointed lawyer had not taken any </a:t>
            </a:r>
            <a:r>
              <a:rPr lang="en-US" dirty="0" err="1" smtClean="0"/>
              <a:t>defence</a:t>
            </a:r>
            <a:r>
              <a:rPr lang="en-US" dirty="0" smtClean="0"/>
              <a:t> measures throughout the entire first instance proceedings. The </a:t>
            </a:r>
            <a:r>
              <a:rPr lang="en-US" dirty="0" err="1" smtClean="0"/>
              <a:t>ECtHR</a:t>
            </a:r>
            <a:r>
              <a:rPr lang="en-US" dirty="0" smtClean="0"/>
              <a:t> recalled that Article 6(3)(c) did not guarantee the right to choose or change state-appointed </a:t>
            </a:r>
            <a:r>
              <a:rPr lang="en-US" dirty="0" err="1" smtClean="0"/>
              <a:t>defence</a:t>
            </a:r>
            <a:r>
              <a:rPr lang="en-US" dirty="0" smtClean="0"/>
              <a:t> lawyer. 19 In this case, the refusal to replace the legal aid lawyer was justified on the grounds that the appointed lawyer had attended the entire first-instance proceedings and therefore was not less qualified to represent the applicant than the proposed lawyer (para. 3(e)). </a:t>
            </a:r>
            <a:endParaRPr lang="az-Latn-AZ" dirty="0" smtClean="0"/>
          </a:p>
          <a:p>
            <a:endParaRPr lang="az-Latn-AZ" dirty="0" smtClean="0"/>
          </a:p>
          <a:p>
            <a:r>
              <a:rPr lang="en-US" dirty="0" err="1" smtClean="0"/>
              <a:t>Lagerblom</a:t>
            </a:r>
            <a:r>
              <a:rPr lang="en-US" dirty="0" smtClean="0"/>
              <a:t> v. Sweden 14 January 2003, </a:t>
            </a:r>
            <a:r>
              <a:rPr lang="en-US" dirty="0" err="1" smtClean="0"/>
              <a:t>ECtHR</a:t>
            </a:r>
            <a:r>
              <a:rPr lang="en-US" dirty="0" smtClean="0"/>
              <a:t>, App no 26891/95 No violation of Article 6(3)(c) The applicant, whose mother tongue is Finnish, resided in Sweden. He complained that in the proceedings for aggravated drunken driving he was represented by a state-appointed lawyer with whom he could communicate only through the interpreter (para. 40). The applicant described his language proficiency as “street Swedish” therefore he was so handicapped that he could not at all communicate with the legal aid lawyer or understand him. The Court noted that the applicant did not complain before the domestic courts about ineffective legal assistance on the part of a state-appointed lawyer; equally there was no manifest failure in the lawyer’s work which would have led the domestic courts to intervene (para. 60). Moreover the interpretation assistance provided for the applicant was adequate (para. 62). </a:t>
            </a:r>
            <a:endParaRPr lang="en-US" dirty="0"/>
          </a:p>
        </p:txBody>
      </p:sp>
      <p:sp>
        <p:nvSpPr>
          <p:cNvPr id="4" name="Slide Number Placeholder 3"/>
          <p:cNvSpPr>
            <a:spLocks noGrp="1"/>
          </p:cNvSpPr>
          <p:nvPr>
            <p:ph type="sldNum" sz="quarter" idx="10"/>
          </p:nvPr>
        </p:nvSpPr>
        <p:spPr/>
        <p:txBody>
          <a:bodyPr/>
          <a:lstStyle/>
          <a:p>
            <a:fld id="{BF24F968-3CAA-413D-A154-3DEF445FBC46}" type="slidenum">
              <a:rPr lang="en-US" smtClean="0"/>
              <a:t>15</a:t>
            </a:fld>
            <a:endParaRPr lang="en-US"/>
          </a:p>
        </p:txBody>
      </p:sp>
    </p:spTree>
    <p:extLst>
      <p:ext uri="{BB962C8B-B14F-4D97-AF65-F5344CB8AC3E}">
        <p14:creationId xmlns:p14="http://schemas.microsoft.com/office/powerpoint/2010/main" val="22603558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right to effective legal assistance includes, inter alia, the accused’s right to communicate with his lawyer in private. Only in exceptional circumstances may the State restrict confidential contact between a person in detention and his </a:t>
            </a:r>
            <a:r>
              <a:rPr lang="en-US" dirty="0" err="1" smtClean="0"/>
              <a:t>defence</a:t>
            </a:r>
            <a:r>
              <a:rPr lang="en-US" dirty="0" smtClean="0"/>
              <a:t> counsel (</a:t>
            </a:r>
            <a:r>
              <a:rPr lang="en-US" dirty="0" err="1" smtClean="0"/>
              <a:t>Sakhnovskiy</a:t>
            </a:r>
            <a:r>
              <a:rPr lang="en-US" dirty="0" smtClean="0"/>
              <a:t> v. Russia [GC], § 102). If a lawyer is unable to confer with his client and receive confidential instructions from him without surveillance, his assistance loses much of its usefulness (S. v. Switzerland, § 48; Brennan v. the United Kingdom, § 58). Any limitation on relations between clients and lawyers, whether inherent or express, should not thwart the effective legal assistance to which a defendant is entitled (</a:t>
            </a:r>
            <a:r>
              <a:rPr lang="en-US" dirty="0" err="1" smtClean="0"/>
              <a:t>Sakhnovskiy</a:t>
            </a:r>
            <a:r>
              <a:rPr lang="en-US" dirty="0" smtClean="0"/>
              <a:t> v. Russia [GC], § 102). To tap telephone conversations between an accused and his lawyer (</a:t>
            </a:r>
            <a:r>
              <a:rPr lang="en-US" dirty="0" err="1" smtClean="0"/>
              <a:t>Zagaria</a:t>
            </a:r>
            <a:r>
              <a:rPr lang="en-US" dirty="0" smtClean="0"/>
              <a:t> v. Italy, § 36) and to obsessively limit the number and length of lawyers’ visits to the accused (</a:t>
            </a:r>
            <a:r>
              <a:rPr lang="en-US" dirty="0" err="1" smtClean="0"/>
              <a:t>Öcalan</a:t>
            </a:r>
            <a:r>
              <a:rPr lang="en-US" dirty="0" smtClean="0"/>
              <a:t> v. Turkey [GC], § 135) represent further possible breaches of the requirement to ensure effective assistance. 298. However, a Contracting State cannot be held responsible for every shortcoming on the part of a lawyer appointed for legal-aid purposes or chosen by the accused (</a:t>
            </a:r>
            <a:r>
              <a:rPr lang="en-US" dirty="0" err="1" smtClean="0"/>
              <a:t>Lagerblom</a:t>
            </a:r>
            <a:r>
              <a:rPr lang="en-US" dirty="0" smtClean="0"/>
              <a:t> v. Sweden, § 56; </a:t>
            </a:r>
            <a:r>
              <a:rPr lang="en-US" dirty="0" err="1" smtClean="0"/>
              <a:t>Kamasinski</a:t>
            </a:r>
            <a:r>
              <a:rPr lang="en-US" dirty="0" smtClean="0"/>
              <a:t> v. Austria, § 65). Owing to the legal profession’s independence, the conduct of the </a:t>
            </a:r>
            <a:r>
              <a:rPr lang="en-US" dirty="0" err="1" smtClean="0"/>
              <a:t>defence</a:t>
            </a:r>
            <a:r>
              <a:rPr lang="en-US" dirty="0" smtClean="0"/>
              <a:t> is essentially a matter between the defendant and his representative; the Contracting States are required to intervene only if a failure by counsel to provide effective representation is manifest or is sufficiently brought to their attention (</a:t>
            </a:r>
            <a:r>
              <a:rPr lang="en-US" dirty="0" err="1" smtClean="0"/>
              <a:t>Kamasinski</a:t>
            </a:r>
            <a:r>
              <a:rPr lang="en-US" dirty="0" smtClean="0"/>
              <a:t> v. Austria, § 65; </a:t>
            </a:r>
            <a:r>
              <a:rPr lang="en-US" dirty="0" err="1" smtClean="0"/>
              <a:t>Imbrioscia</a:t>
            </a:r>
            <a:r>
              <a:rPr lang="en-US" dirty="0" smtClean="0"/>
              <a:t> v. Switzerland, § 41; </a:t>
            </a:r>
            <a:r>
              <a:rPr lang="en-US" dirty="0" err="1" smtClean="0"/>
              <a:t>Daud</a:t>
            </a:r>
            <a:r>
              <a:rPr lang="en-US" dirty="0" smtClean="0"/>
              <a:t> v. Portugal, § 38). State liability may arise where a lawyer simply fails to act for the accused (</a:t>
            </a:r>
            <a:r>
              <a:rPr lang="en-US" dirty="0" err="1" smtClean="0"/>
              <a:t>Artico</a:t>
            </a:r>
            <a:r>
              <a:rPr lang="en-US" dirty="0" smtClean="0"/>
              <a:t> v. Italy, §§ 33, 36) or where he fails to comply with a crucial procedural requirement that cannot simply be equated with an injudicious line of </a:t>
            </a:r>
            <a:r>
              <a:rPr lang="en-US" dirty="0" err="1" smtClean="0"/>
              <a:t>defence</a:t>
            </a:r>
            <a:r>
              <a:rPr lang="en-US" dirty="0" smtClean="0"/>
              <a:t> or a mere defect of argumentation (</a:t>
            </a:r>
            <a:r>
              <a:rPr lang="en-US" dirty="0" err="1" smtClean="0"/>
              <a:t>Czekalla</a:t>
            </a:r>
            <a:r>
              <a:rPr lang="en-US" dirty="0" smtClean="0"/>
              <a:t> v. Portugal, §§ 65, 71).</a:t>
            </a:r>
          </a:p>
          <a:p>
            <a:endParaRPr lang="en-US" dirty="0"/>
          </a:p>
        </p:txBody>
      </p:sp>
      <p:sp>
        <p:nvSpPr>
          <p:cNvPr id="4" name="Slide Number Placeholder 3"/>
          <p:cNvSpPr>
            <a:spLocks noGrp="1"/>
          </p:cNvSpPr>
          <p:nvPr>
            <p:ph type="sldNum" sz="quarter" idx="10"/>
          </p:nvPr>
        </p:nvSpPr>
        <p:spPr/>
        <p:txBody>
          <a:bodyPr/>
          <a:lstStyle/>
          <a:p>
            <a:fld id="{BF24F968-3CAA-413D-A154-3DEF445FBC46}" type="slidenum">
              <a:rPr lang="en-US" smtClean="0"/>
              <a:t>16</a:t>
            </a:fld>
            <a:endParaRPr lang="en-US"/>
          </a:p>
        </p:txBody>
      </p:sp>
    </p:spTree>
    <p:extLst>
      <p:ext uri="{BB962C8B-B14F-4D97-AF65-F5344CB8AC3E}">
        <p14:creationId xmlns:p14="http://schemas.microsoft.com/office/powerpoint/2010/main" val="1866024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19 December 1989, </a:t>
            </a:r>
            <a:r>
              <a:rPr lang="en-US" dirty="0" err="1" smtClean="0"/>
              <a:t>ECtHR</a:t>
            </a:r>
            <a:r>
              <a:rPr lang="en-US" dirty="0" smtClean="0"/>
              <a:t>, App no 10964/84 Violation of Article 6(3)(a) The applicant, a German national, was convicted in absentia by Italian courts. He alleged a violation of his rights under Article 6(3)(a) as a notification of the charges he received was drafted in Italian, a language he could not understand, and was not translated into German as the applicant requested. The Court found that where a foreign national requests translation of a charge, the authorities should comply with the request unless they are in a position to establish that the accused in fact has sufficient knowledge of the court’s language. In this case, the Italian authorities failed to respond to the applicant’s request and there was no evidence in the case that he in fact understood the Italian language (para. 41). </a:t>
            </a:r>
            <a:endParaRPr lang="en-US" dirty="0"/>
          </a:p>
        </p:txBody>
      </p:sp>
      <p:sp>
        <p:nvSpPr>
          <p:cNvPr id="4" name="Slide Number Placeholder 3"/>
          <p:cNvSpPr>
            <a:spLocks noGrp="1"/>
          </p:cNvSpPr>
          <p:nvPr>
            <p:ph type="sldNum" sz="quarter" idx="10"/>
          </p:nvPr>
        </p:nvSpPr>
        <p:spPr/>
        <p:txBody>
          <a:bodyPr/>
          <a:lstStyle/>
          <a:p>
            <a:fld id="{BF24F968-3CAA-413D-A154-3DEF445FBC46}" type="slidenum">
              <a:rPr lang="en-US" smtClean="0"/>
              <a:t>17</a:t>
            </a:fld>
            <a:endParaRPr lang="en-US"/>
          </a:p>
        </p:txBody>
      </p:sp>
    </p:spTree>
    <p:extLst>
      <p:ext uri="{BB962C8B-B14F-4D97-AF65-F5344CB8AC3E}">
        <p14:creationId xmlns:p14="http://schemas.microsoft.com/office/powerpoint/2010/main" val="2834768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z-Latn-AZ" dirty="0" smtClean="0"/>
          </a:p>
          <a:p>
            <a:endParaRPr lang="az-Latn-AZ" dirty="0" smtClean="0"/>
          </a:p>
          <a:p>
            <a:r>
              <a:rPr lang="en-US" dirty="0" smtClean="0"/>
              <a:t>An accused’s right to communicate with his lawyer out of hearing of a third person is part of the basic requirements of a fair trial. If a lawyer is unable to confer with his client and receive confidential instructions OPEN SOCIETY JUSTICE INITIATIVE Case Digests: European Standards on Criminal </a:t>
            </a:r>
            <a:r>
              <a:rPr lang="en-US" dirty="0" err="1" smtClean="0"/>
              <a:t>Defence</a:t>
            </a:r>
            <a:r>
              <a:rPr lang="en-US" dirty="0" smtClean="0"/>
              <a:t> Rights | 20 | from him without surveillance, his assistance loses much of its usefulness. Written correspondence with lawyers is always privileged and the reading of a prisoner’s mail to and from a lawyer is only permissible in exceptional circumstances, for example when the authorities have reasonable cause to believe that the privilege is being abused, in that the contents of the letter endanger prison security or the safety of others or are otherwise of a criminal nature. </a:t>
            </a:r>
            <a:endParaRPr lang="az-Latn-AZ" dirty="0" smtClean="0"/>
          </a:p>
          <a:p>
            <a:endParaRPr lang="az-Latn-AZ" dirty="0" smtClean="0"/>
          </a:p>
          <a:p>
            <a:endParaRPr lang="az-Latn-AZ" dirty="0" smtClean="0"/>
          </a:p>
          <a:p>
            <a:endParaRPr lang="az-Latn-AZ" dirty="0" smtClean="0"/>
          </a:p>
          <a:p>
            <a:endParaRPr lang="az-Latn-AZ" dirty="0" smtClean="0"/>
          </a:p>
          <a:p>
            <a:r>
              <a:rPr lang="en-US" dirty="0" smtClean="0"/>
              <a:t>This right may, however, be subject to restriction for good cause (John Murray v. the United Kingdom, § 63; Magee v. the United Kingdom, § 41). The question in each case is whether the restriction, in the light of the entirety of the proceedings, has deprived the accused of a fair hearing (John Murray v. the United Kingdom, § 63; Brennan v. the United Kingdom, § 45). Even where compelling reasons may exceptionally justify denial of access to a lawyer, such a restriction must not unduly prejudice the rights of the accused under Article 6 (</a:t>
            </a:r>
            <a:r>
              <a:rPr lang="en-US" dirty="0" err="1" smtClean="0"/>
              <a:t>Salduz</a:t>
            </a:r>
            <a:r>
              <a:rPr lang="en-US" dirty="0" smtClean="0"/>
              <a:t> v. Turkey [GC], § 55).</a:t>
            </a:r>
          </a:p>
          <a:p>
            <a:endParaRPr lang="az-Latn-AZ" dirty="0" smtClean="0"/>
          </a:p>
          <a:p>
            <a:endParaRPr lang="az-Latn-AZ" dirty="0" smtClean="0"/>
          </a:p>
          <a:p>
            <a:r>
              <a:rPr lang="en-US" dirty="0" err="1" smtClean="0"/>
              <a:t>Schönenberger</a:t>
            </a:r>
            <a:r>
              <a:rPr lang="en-US" dirty="0" smtClean="0"/>
              <a:t> and </a:t>
            </a:r>
            <a:r>
              <a:rPr lang="en-US" dirty="0" err="1" smtClean="0"/>
              <a:t>Durmaz</a:t>
            </a:r>
            <a:r>
              <a:rPr lang="en-US" dirty="0" smtClean="0"/>
              <a:t> v. Switzerland 10 June 1988, </a:t>
            </a:r>
            <a:r>
              <a:rPr lang="en-US" dirty="0" err="1" smtClean="0"/>
              <a:t>ECtHR</a:t>
            </a:r>
            <a:r>
              <a:rPr lang="en-US" dirty="0" smtClean="0"/>
              <a:t>, App no 11368/85 Violation of Article 8 The public prosecutor stopped a letter addressed by a lawyer to a person on remand (second applicant). In the letter the lawyer sought to inform the second applicant of his right "to refuse to make any statement," advising him that to exercise it would be to his "advantage." At that time the lawyer was instructed not by the second applicant, but by his wife. The </a:t>
            </a:r>
            <a:r>
              <a:rPr lang="en-US" dirty="0" err="1" smtClean="0"/>
              <a:t>ECtHR</a:t>
            </a:r>
            <a:r>
              <a:rPr lang="en-US" dirty="0" smtClean="0"/>
              <a:t> considered that by stopping a letter the prosecutor interfered with the applicants’ Article 8 rights. The Government asserted that such interference was in accordance with the law and pursued a legitimate aim, "the prevention of disorder or crime" (paras. 24-25). The Court, however, found that the interference was not necessary in a democratic society, because in the letter the lawyer simple advised a client to adopt a certain tactic, lawful in itself. According to the Court, “advice given in these terms was not capable of creating a danger of connivance between the sender of the letter and its recipient and did not pose a threat to the normal conduct of the prosecution” (para. 28). The </a:t>
            </a:r>
            <a:r>
              <a:rPr lang="en-US" dirty="0" err="1" smtClean="0"/>
              <a:t>ECtHR</a:t>
            </a:r>
            <a:r>
              <a:rPr lang="en-US" dirty="0" smtClean="0"/>
              <a:t> noted that “the fact that Mr. </a:t>
            </a:r>
            <a:r>
              <a:rPr lang="en-US" dirty="0" err="1" smtClean="0"/>
              <a:t>Schönenberger</a:t>
            </a:r>
            <a:r>
              <a:rPr lang="en-US" dirty="0" smtClean="0"/>
              <a:t> had not been formally appointed is therefore of little consequence” (para. 29). </a:t>
            </a:r>
            <a:endParaRPr lang="az-Latn-AZ" dirty="0" smtClean="0"/>
          </a:p>
          <a:p>
            <a:endParaRPr lang="az-Latn-AZ" dirty="0" smtClean="0"/>
          </a:p>
          <a:p>
            <a:r>
              <a:rPr lang="en-US" dirty="0" smtClean="0"/>
              <a:t>Campbell v. the United Kingdom 25 March 1992, </a:t>
            </a:r>
            <a:r>
              <a:rPr lang="en-US" dirty="0" err="1" smtClean="0"/>
              <a:t>ECtHR</a:t>
            </a:r>
            <a:r>
              <a:rPr lang="en-US" dirty="0" smtClean="0"/>
              <a:t>, App no 13590/88 Violation of Article 8 The applicant complained that correspondence to and from his lawyer was opened and read by the prison authorities in breach of Article 8. The </a:t>
            </a:r>
            <a:r>
              <a:rPr lang="en-US" dirty="0" err="1" smtClean="0"/>
              <a:t>ECtHR</a:t>
            </a:r>
            <a:r>
              <a:rPr lang="en-US" dirty="0" smtClean="0"/>
              <a:t> found that such actions of prison authorities amounted to interference with the applicant’s right to respect for correspondence (paras. 33-34). Even though the Court acknowledged that the interference was "in accordance with the law" (para. 38) and pursued a legitimate aim of "the prevention of disorder or crime" (para. 41) it still held that the interference was not necessary in a democratic society. The </a:t>
            </a:r>
            <a:r>
              <a:rPr lang="en-US" dirty="0" err="1" smtClean="0"/>
              <a:t>ECtHR</a:t>
            </a:r>
            <a:r>
              <a:rPr lang="en-US" dirty="0" smtClean="0"/>
              <a:t> found that that correspondence with lawyers, whatever its purpose, is always privileged and that the reading of a prisoner’s mail to and from a lawyer is only permissible in exceptional circumstances, when the authorities have reasonable cause to believe that the privilege is being abused, in that the contents of the letter endangered prison security or the safety of others or are otherwise of a criminal nature (para. 48). In the present case, there was no pressing social need for the opening and reading of the applicant’s correspondence with his lawyer (para. 53). </a:t>
            </a:r>
            <a:endParaRPr lang="az-Latn-AZ" dirty="0" smtClean="0"/>
          </a:p>
          <a:p>
            <a:endParaRPr lang="en-US" dirty="0"/>
          </a:p>
        </p:txBody>
      </p:sp>
      <p:sp>
        <p:nvSpPr>
          <p:cNvPr id="4" name="Slide Number Placeholder 3"/>
          <p:cNvSpPr>
            <a:spLocks noGrp="1"/>
          </p:cNvSpPr>
          <p:nvPr>
            <p:ph type="sldNum" sz="quarter" idx="10"/>
          </p:nvPr>
        </p:nvSpPr>
        <p:spPr/>
        <p:txBody>
          <a:bodyPr/>
          <a:lstStyle/>
          <a:p>
            <a:fld id="{BF24F968-3CAA-413D-A154-3DEF445FBC46}" type="slidenum">
              <a:rPr lang="en-US" smtClean="0"/>
              <a:t>5</a:t>
            </a:fld>
            <a:endParaRPr lang="en-US"/>
          </a:p>
        </p:txBody>
      </p:sp>
    </p:spTree>
    <p:extLst>
      <p:ext uri="{BB962C8B-B14F-4D97-AF65-F5344CB8AC3E}">
        <p14:creationId xmlns:p14="http://schemas.microsoft.com/office/powerpoint/2010/main" val="2600495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Imbrioscia</a:t>
            </a:r>
            <a:r>
              <a:rPr lang="en-US" dirty="0" smtClean="0"/>
              <a:t> v. Switzerland 24 November 1993, </a:t>
            </a:r>
            <a:r>
              <a:rPr lang="en-US" dirty="0" err="1" smtClean="0"/>
              <a:t>ECtHR</a:t>
            </a:r>
            <a:r>
              <a:rPr lang="en-US" dirty="0" smtClean="0"/>
              <a:t>, App no 13972/88 No violation of Article 6(1) and 6(3)(c) The applicant, an Italian national, was arrested on suspicion of drug trafficking in Switzerland. He complained that he had not been assisted by a lawyer during several interrogations by the police and Swiss prosecutors, despite requesting legal assistance. The Court held that the “primary purpose” of Article 6 of the ECHR is to ensure a “fair trial,” however the Article also applies to pre-trial proceedings (para. 36). Article 6, and in particular paragraph Article 6(3), “may be relevant before a case is sent for trial if and so far as the fairness of the trial is likely to be seriously prejudiced by an initial failure to comply with its provisions” (para. 36). In the case at hand, the Court did not find a violation of Article 6(3) because immediately after the applicant was arrested he took steps to instruct a lawyer of his own choosing (para. 39). The lawyer had not been invited to attend several interviews because the domestic legislation did not require her to be present and she failed to request to attend (paras. 41-42). </a:t>
            </a:r>
            <a:endParaRPr lang="az-Latn-AZ" dirty="0" smtClean="0"/>
          </a:p>
          <a:p>
            <a:endParaRPr lang="az-Latn-AZ" dirty="0" smtClean="0"/>
          </a:p>
          <a:p>
            <a:r>
              <a:rPr lang="en-US" dirty="0" smtClean="0"/>
              <a:t>John Murray v. the United Kingdom 8 February 1996, </a:t>
            </a:r>
            <a:r>
              <a:rPr lang="en-US" dirty="0" err="1" smtClean="0"/>
              <a:t>ECtHR</a:t>
            </a:r>
            <a:r>
              <a:rPr lang="en-US" dirty="0" smtClean="0"/>
              <a:t> [Grand Chamber], App no 18731/91 Violation of Article 6(1) and 6(3)(c) The applicant was arrested, taken into police custody and denied access to a lawyer for forty-eight hours, because authorities believed such access would interfere with police operations against terrorism. The applicant was interviewed by police twelve times and at the outset of each interview he was informed that adverse inferences may be drawn against him if he refused to answer questions. The </a:t>
            </a:r>
            <a:r>
              <a:rPr lang="en-US" dirty="0" err="1" smtClean="0"/>
              <a:t>ECtHR</a:t>
            </a:r>
            <a:r>
              <a:rPr lang="en-US" dirty="0" smtClean="0"/>
              <a:t> held “[u]</a:t>
            </a:r>
            <a:r>
              <a:rPr lang="en-US" dirty="0" err="1" smtClean="0"/>
              <a:t>nder</a:t>
            </a:r>
            <a:r>
              <a:rPr lang="en-US" dirty="0" smtClean="0"/>
              <a:t> such conditions the concept of fairness enshrined in Article 6 requires that the accused has the benefit of the </a:t>
            </a:r>
            <a:endParaRPr lang="en-US" dirty="0"/>
          </a:p>
        </p:txBody>
      </p:sp>
      <p:sp>
        <p:nvSpPr>
          <p:cNvPr id="4" name="Slide Number Placeholder 3"/>
          <p:cNvSpPr>
            <a:spLocks noGrp="1"/>
          </p:cNvSpPr>
          <p:nvPr>
            <p:ph type="sldNum" sz="quarter" idx="10"/>
          </p:nvPr>
        </p:nvSpPr>
        <p:spPr/>
        <p:txBody>
          <a:bodyPr/>
          <a:lstStyle/>
          <a:p>
            <a:fld id="{BF24F968-3CAA-413D-A154-3DEF445FBC46}" type="slidenum">
              <a:rPr lang="en-US" smtClean="0"/>
              <a:t>6</a:t>
            </a:fld>
            <a:endParaRPr lang="en-US"/>
          </a:p>
        </p:txBody>
      </p:sp>
    </p:spTree>
    <p:extLst>
      <p:ext uri="{BB962C8B-B14F-4D97-AF65-F5344CB8AC3E}">
        <p14:creationId xmlns:p14="http://schemas.microsoft.com/office/powerpoint/2010/main" val="77386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z-Latn-AZ" dirty="0" smtClean="0"/>
          </a:p>
          <a:p>
            <a:r>
              <a:rPr lang="en-US" dirty="0" err="1" smtClean="0"/>
              <a:t>Pishchalnikov</a:t>
            </a:r>
            <a:r>
              <a:rPr lang="en-US" dirty="0" smtClean="0"/>
              <a:t> v. Russia 24 September 2009, </a:t>
            </a:r>
            <a:r>
              <a:rPr lang="en-US" dirty="0" err="1" smtClean="0"/>
              <a:t>ECtHR</a:t>
            </a:r>
            <a:r>
              <a:rPr lang="en-US" dirty="0" smtClean="0"/>
              <a:t>, App no 7025/04 Violation of Article 6(1) in conjunction with Article 6(3)(c) The applicant complained that he was denied access to a lawyer during the first few days of his police custody, while the Government argued that he waived his right to a lawyer. The </a:t>
            </a:r>
            <a:r>
              <a:rPr lang="en-US" dirty="0" err="1" smtClean="0"/>
              <a:t>ECtHR</a:t>
            </a:r>
            <a:r>
              <a:rPr lang="en-US" dirty="0" smtClean="0"/>
              <a:t> found that a wavier “must not only be voluntary, but must also constitute a knowing and intelligent relinquishment of a right. Before an accused can be said to have implicitly, through his conduct, waived an important right under Article 6, it must be shown that he could reasonably have foreseen what the consequences of his conduct would be” (para. 77). The Court considered that the right to a lawyer, “being a fundamental right among those which constitute the notion of fair trial” was a prime example of those rights which require the special protection of the knowing and intelligent waiver standard (para. 78). A valid waiver of that right to a lawyer could not be implied from the fact that, being reminded of his right to silence, the applicant gave replies to the investigator’s questions (para. 79). </a:t>
            </a:r>
            <a:endParaRPr lang="az-Latn-AZ"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F24F968-3CAA-413D-A154-3DEF445FBC46}" type="slidenum">
              <a:rPr lang="en-US" smtClean="0"/>
              <a:t>7</a:t>
            </a:fld>
            <a:endParaRPr lang="en-US"/>
          </a:p>
        </p:txBody>
      </p:sp>
    </p:spTree>
    <p:extLst>
      <p:ext uri="{BB962C8B-B14F-4D97-AF65-F5344CB8AC3E}">
        <p14:creationId xmlns:p14="http://schemas.microsoft.com/office/powerpoint/2010/main" val="2127625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Furthermore, Article 6 § 3(c) does not provide for an unlimited right to use any </a:t>
            </a:r>
            <a:r>
              <a:rPr lang="en-US" dirty="0" err="1" smtClean="0"/>
              <a:t>defence</a:t>
            </a:r>
            <a:r>
              <a:rPr lang="en-US" dirty="0" smtClean="0"/>
              <a:t> arguments. Where the accused chooses to defend himself, he deliberately waives his right to be assisted by a lawyer and is considered to be under a duty to show diligence in the manner in which he conducts his </a:t>
            </a:r>
            <a:r>
              <a:rPr lang="en-US" dirty="0" err="1" smtClean="0"/>
              <a:t>defence</a:t>
            </a:r>
            <a:r>
              <a:rPr lang="en-US" dirty="0" smtClean="0"/>
              <a:t> (</a:t>
            </a:r>
            <a:r>
              <a:rPr lang="en-US" dirty="0" err="1" smtClean="0"/>
              <a:t>Melin</a:t>
            </a:r>
            <a:r>
              <a:rPr lang="en-US" dirty="0" smtClean="0"/>
              <a:t> v. France, § 25). It would overstrain the concept of the right of </a:t>
            </a:r>
            <a:r>
              <a:rPr lang="en-US" dirty="0" err="1" smtClean="0"/>
              <a:t>defence</a:t>
            </a:r>
            <a:r>
              <a:rPr lang="en-US" dirty="0" smtClean="0"/>
              <a:t> of those charged with a criminal offence if it were to be assumed that they could not be prosecuted when, in exercising that right, they intentionally aroused false suspicions of punishable </a:t>
            </a:r>
            <a:r>
              <a:rPr lang="en-US" dirty="0" err="1" smtClean="0"/>
              <a:t>behaviour</a:t>
            </a:r>
            <a:r>
              <a:rPr lang="en-US" dirty="0" smtClean="0"/>
              <a:t> concerning a witness or any other person involved in the criminal proceedings (</a:t>
            </a:r>
            <a:r>
              <a:rPr lang="en-US" dirty="0" err="1" smtClean="0"/>
              <a:t>Brandstetter</a:t>
            </a:r>
            <a:r>
              <a:rPr lang="en-US" dirty="0" smtClean="0"/>
              <a:t> v. Austria, § 52). The mere possibility of an accused being subsequently prosecuted on account of allegations made in his </a:t>
            </a:r>
            <a:r>
              <a:rPr lang="en-US" dirty="0" err="1" smtClean="0"/>
              <a:t>defence</a:t>
            </a:r>
            <a:r>
              <a:rPr lang="en-US" dirty="0" smtClean="0"/>
              <a:t> cannot be deemed to infringe his rights under Article 6 § 3(c). The position might be different if, as a consequence of national law or practice in this respect being unduly severe, the risk of subsequent prosecution is such that the defendant is genuinely inhibited from freely exercising his </a:t>
            </a:r>
            <a:r>
              <a:rPr lang="en-US" dirty="0" err="1" smtClean="0"/>
              <a:t>defence</a:t>
            </a:r>
            <a:r>
              <a:rPr lang="en-US" dirty="0" smtClean="0"/>
              <a:t> rights (</a:t>
            </a:r>
            <a:r>
              <a:rPr lang="en-US" dirty="0" err="1" smtClean="0"/>
              <a:t>Brandstetter</a:t>
            </a:r>
            <a:r>
              <a:rPr lang="en-US" dirty="0" smtClean="0"/>
              <a:t> v. Austria, § 53).</a:t>
            </a:r>
          </a:p>
          <a:p>
            <a:endParaRPr lang="en-US" dirty="0"/>
          </a:p>
        </p:txBody>
      </p:sp>
      <p:sp>
        <p:nvSpPr>
          <p:cNvPr id="4" name="Slide Number Placeholder 3"/>
          <p:cNvSpPr>
            <a:spLocks noGrp="1"/>
          </p:cNvSpPr>
          <p:nvPr>
            <p:ph type="sldNum" sz="quarter" idx="10"/>
          </p:nvPr>
        </p:nvSpPr>
        <p:spPr/>
        <p:txBody>
          <a:bodyPr/>
          <a:lstStyle/>
          <a:p>
            <a:fld id="{BF24F968-3CAA-413D-A154-3DEF445FBC46}" type="slidenum">
              <a:rPr lang="en-US" smtClean="0"/>
              <a:t>9</a:t>
            </a:fld>
            <a:endParaRPr lang="en-US"/>
          </a:p>
        </p:txBody>
      </p:sp>
    </p:spTree>
    <p:extLst>
      <p:ext uri="{BB962C8B-B14F-4D97-AF65-F5344CB8AC3E}">
        <p14:creationId xmlns:p14="http://schemas.microsoft.com/office/powerpoint/2010/main" val="1317497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285. The right to legal representation is not </a:t>
            </a:r>
            <a:r>
              <a:rPr lang="en-US" dirty="0" err="1" smtClean="0"/>
              <a:t>dependant</a:t>
            </a:r>
            <a:r>
              <a:rPr lang="en-US" dirty="0" smtClean="0"/>
              <a:t> upon the accused’s presence (Van </a:t>
            </a:r>
            <a:r>
              <a:rPr lang="en-US" dirty="0" err="1" smtClean="0"/>
              <a:t>Geyseghem</a:t>
            </a:r>
            <a:r>
              <a:rPr lang="en-US" dirty="0" smtClean="0"/>
              <a:t> v. Belgium [GC], § 34; Campbell and Fell v. the United Kingdom, § 99; </a:t>
            </a:r>
            <a:r>
              <a:rPr lang="en-US" dirty="0" err="1" smtClean="0"/>
              <a:t>Poitrimol</a:t>
            </a:r>
            <a:r>
              <a:rPr lang="en-US" dirty="0" smtClean="0"/>
              <a:t> v. France, § 34). The fact that the defendant, despite having been properly summoned, does not appear, cannot – even in the absence of an excuse – justify depriving him of his right to be defended by counsel (Van </a:t>
            </a:r>
            <a:r>
              <a:rPr lang="en-US" dirty="0" err="1" smtClean="0"/>
              <a:t>Geyseghem</a:t>
            </a:r>
            <a:r>
              <a:rPr lang="en-US" dirty="0" smtClean="0"/>
              <a:t> v. Belgium [GC], § 34; </a:t>
            </a:r>
            <a:r>
              <a:rPr lang="en-US" dirty="0" err="1" smtClean="0"/>
              <a:t>Pelladoah</a:t>
            </a:r>
            <a:r>
              <a:rPr lang="en-US" dirty="0" smtClean="0"/>
              <a:t> v. the Netherlands, § 40; </a:t>
            </a:r>
            <a:r>
              <a:rPr lang="en-US" dirty="0" err="1" smtClean="0"/>
              <a:t>Krombach</a:t>
            </a:r>
            <a:r>
              <a:rPr lang="en-US" dirty="0" smtClean="0"/>
              <a:t> v. France, § 89; </a:t>
            </a:r>
            <a:r>
              <a:rPr lang="en-US" dirty="0" err="1" smtClean="0"/>
              <a:t>Galstyan</a:t>
            </a:r>
            <a:r>
              <a:rPr lang="en-US" dirty="0" smtClean="0"/>
              <a:t> v. Armenia, § 89). 286. The right of everyone charged with a criminal offence to be defended by counsel of his own choosing is not absolute (</a:t>
            </a:r>
            <a:r>
              <a:rPr lang="en-US" dirty="0" err="1" smtClean="0"/>
              <a:t>Meftah</a:t>
            </a:r>
            <a:r>
              <a:rPr lang="en-US" dirty="0" smtClean="0"/>
              <a:t> and Others v. France [GC], § 45; </a:t>
            </a:r>
            <a:r>
              <a:rPr lang="en-US" dirty="0" err="1" smtClean="0"/>
              <a:t>Pakelli</a:t>
            </a:r>
            <a:r>
              <a:rPr lang="en-US" dirty="0" smtClean="0"/>
              <a:t> v. Germany, § 31). Although, as a general rule, the accused’s choice of lawyer should be respected (</a:t>
            </a:r>
            <a:r>
              <a:rPr lang="en-US" dirty="0" err="1" smtClean="0"/>
              <a:t>Lagerblom</a:t>
            </a:r>
            <a:r>
              <a:rPr lang="en-US" dirty="0" smtClean="0"/>
              <a:t> v. Sweden, § 54), the national courts may override that person's choice when there are relevant and sufficient grounds for holding that this is necessary in the interests of justice (</a:t>
            </a:r>
            <a:r>
              <a:rPr lang="en-US" dirty="0" err="1" smtClean="0"/>
              <a:t>Meftah</a:t>
            </a:r>
            <a:r>
              <a:rPr lang="en-US" dirty="0" smtClean="0"/>
              <a:t> and Others v. France [GC], § 45; Croissant v. Germany, § 29). For instance, the special nature of the proceedings, considered as a whole, may justify specialist lawyers being reserved a monopoly on making oral representations (</a:t>
            </a:r>
            <a:r>
              <a:rPr lang="en-US" dirty="0" err="1" smtClean="0"/>
              <a:t>Meftah</a:t>
            </a:r>
            <a:r>
              <a:rPr lang="en-US" dirty="0" smtClean="0"/>
              <a:t> and Others v. France [GC], § 47). 287. </a:t>
            </a:r>
            <a:endParaRPr lang="az-Latn-AZ" dirty="0" smtClean="0"/>
          </a:p>
          <a:p>
            <a:endParaRPr lang="az-Latn-AZ" dirty="0" smtClean="0"/>
          </a:p>
          <a:p>
            <a:r>
              <a:rPr lang="en-US" dirty="0" smtClean="0"/>
              <a:t>For the right to legal assistance to be practical and effective, and not merely theoretical, its exercise should not be made dependent on the fulfilment of unduly formalistic conditions: it is for the courts to ensure that a trial is fair and, accordingly, that counsel who attends trial for the apparent purpose of defending the accused in his absence, is given the opportunity to do so (Van </a:t>
            </a:r>
            <a:r>
              <a:rPr lang="en-US" dirty="0" err="1" smtClean="0"/>
              <a:t>Geyseghem</a:t>
            </a:r>
            <a:r>
              <a:rPr lang="en-US" dirty="0" smtClean="0"/>
              <a:t> v. Belgium [GC], § 33; </a:t>
            </a:r>
            <a:r>
              <a:rPr lang="en-US" dirty="0" err="1" smtClean="0"/>
              <a:t>Pelladoah</a:t>
            </a:r>
            <a:r>
              <a:rPr lang="en-US" dirty="0" smtClean="0"/>
              <a:t> v. the Netherlands, § 41). 288. As with other fair-trial rights it is possible for an accused to waive his right to legal assistance (</a:t>
            </a:r>
            <a:r>
              <a:rPr lang="en-US" dirty="0" err="1" smtClean="0"/>
              <a:t>Pishchalnikov</a:t>
            </a:r>
            <a:r>
              <a:rPr lang="en-US" dirty="0" smtClean="0"/>
              <a:t> v. Russia, § 77). However, before an accused can be said to have implicitly, through his conduct, waived such an important right under Article 6, it must be shown that he could reasonably have foreseen what the consequences of his conduct would be. Additional safeguards are necessary when the accused asks for counsel because if an accused has no lawyer, he has less chance of being informed of his rights and, as a consequence, there is less chance that they will be respected (</a:t>
            </a:r>
            <a:r>
              <a:rPr lang="en-US" dirty="0" err="1" smtClean="0"/>
              <a:t>Pishchalnikov</a:t>
            </a:r>
            <a:r>
              <a:rPr lang="en-US" dirty="0" smtClean="0"/>
              <a:t> v. Russia, § 78).</a:t>
            </a:r>
            <a:endParaRPr lang="en-US" dirty="0"/>
          </a:p>
        </p:txBody>
      </p:sp>
      <p:sp>
        <p:nvSpPr>
          <p:cNvPr id="4" name="Slide Number Placeholder 3"/>
          <p:cNvSpPr>
            <a:spLocks noGrp="1"/>
          </p:cNvSpPr>
          <p:nvPr>
            <p:ph type="sldNum" sz="quarter" idx="10"/>
          </p:nvPr>
        </p:nvSpPr>
        <p:spPr/>
        <p:txBody>
          <a:bodyPr/>
          <a:lstStyle/>
          <a:p>
            <a:fld id="{BF24F968-3CAA-413D-A154-3DEF445FBC46}" type="slidenum">
              <a:rPr lang="en-US" smtClean="0"/>
              <a:t>10</a:t>
            </a:fld>
            <a:endParaRPr lang="en-US"/>
          </a:p>
        </p:txBody>
      </p:sp>
    </p:spTree>
    <p:extLst>
      <p:ext uri="{BB962C8B-B14F-4D97-AF65-F5344CB8AC3E}">
        <p14:creationId xmlns:p14="http://schemas.microsoft.com/office/powerpoint/2010/main" val="133113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Pakelli</a:t>
            </a:r>
            <a:r>
              <a:rPr lang="en-US" dirty="0" smtClean="0"/>
              <a:t> v. Germany 28 May 1983, </a:t>
            </a:r>
            <a:r>
              <a:rPr lang="en-US" dirty="0" err="1" smtClean="0"/>
              <a:t>ECtHR</a:t>
            </a:r>
            <a:r>
              <a:rPr lang="en-US" dirty="0" smtClean="0"/>
              <a:t>, App no 8398/78 Violation of Article 6(3)(c) The applicant complained of the refusal of the Federal Court, in proceedings concerning an appeal on points of law, to appoint a legal aid lawyer for the hearings before that court (para. 29). The Government contested, inter alia, the fact that the applicant was unable to pay for his legal assistance (para. 32). The Court held that although it was impossible to prove “beyond all doubt” that the applicant was indigent at the relevant time, his statement of income supplied to the domestic courts, showed “some indications” of his financial hardship (para. 34). According to the Court, as long as there were no “clear indications to the contrary” the first of the two conditions contained in Article 6(3)(c) – the means test – was satisfied (para. 34). </a:t>
            </a:r>
            <a:endParaRPr lang="az-Latn-AZ" dirty="0" smtClean="0"/>
          </a:p>
          <a:p>
            <a:endParaRPr lang="az-Latn-AZ" dirty="0" smtClean="0"/>
          </a:p>
          <a:p>
            <a:r>
              <a:rPr lang="en-US" dirty="0" err="1" smtClean="0"/>
              <a:t>Maksimenko</a:t>
            </a:r>
            <a:r>
              <a:rPr lang="en-US" dirty="0" smtClean="0"/>
              <a:t> v. Ukraine 20 December 2011, </a:t>
            </a:r>
            <a:r>
              <a:rPr lang="en-US" dirty="0" err="1" smtClean="0"/>
              <a:t>ECtHR</a:t>
            </a:r>
            <a:r>
              <a:rPr lang="en-US" dirty="0" smtClean="0"/>
              <a:t>, App no 39488/07 Violation of Article 6(3)(c) The applicant was found guilty and convicted of murder. Although represented during the pre-trial investigation and the proceedings before the first-instance court, he was denied free legal aid to lodge a cassation appeal (para. 14). The Government argued that the domestic courts had acted in compliance with the criminal procedure legislation, which did not provide for obligatory legal representation in the cassation proceedings (para. 23). The Court took into account the fact that the applicant did not have any source of income, that he was provided with a lawyer before and that the applicant expressly stated that he could not afford to retain a lawyer in his appeal in cassation to the Supreme Court (para. 26). Accordingly, the Court concluded that the applicant indeed lacked sufficient means to pay for his legal representation (para. 26)</a:t>
            </a:r>
          </a:p>
          <a:p>
            <a:endParaRPr lang="az-Latn-AZ" dirty="0" smtClean="0"/>
          </a:p>
          <a:p>
            <a:endParaRPr lang="az-Latn-AZ" dirty="0" smtClean="0"/>
          </a:p>
          <a:p>
            <a:r>
              <a:rPr lang="en-US" dirty="0" smtClean="0"/>
              <a:t>the particular accused to present his case – for example, on account of unfamiliarity with the language used at court and/or the particular legal system – were he not granted legal assistance (</a:t>
            </a:r>
            <a:r>
              <a:rPr lang="en-US" dirty="0" err="1" smtClean="0"/>
              <a:t>Quaranta</a:t>
            </a:r>
            <a:r>
              <a:rPr lang="en-US" dirty="0" smtClean="0"/>
              <a:t> v. Switzerland, § 35; </a:t>
            </a:r>
            <a:r>
              <a:rPr lang="en-US" dirty="0" err="1" smtClean="0"/>
              <a:t>Twalib</a:t>
            </a:r>
            <a:r>
              <a:rPr lang="en-US" dirty="0" smtClean="0"/>
              <a:t> v. Greece, § 53). 294. When applying the “interests of justice” requirement the test is not whether the absence of legal aid has caused “actual damage” to the presentation of the </a:t>
            </a:r>
            <a:r>
              <a:rPr lang="en-US" dirty="0" err="1" smtClean="0"/>
              <a:t>defence</a:t>
            </a:r>
            <a:r>
              <a:rPr lang="en-US" dirty="0" smtClean="0"/>
              <a:t> but a less stringent one: whether it appears “plausible in the particular circumstances” that the lawyer would be of assistance (</a:t>
            </a:r>
            <a:r>
              <a:rPr lang="en-US" dirty="0" err="1" smtClean="0"/>
              <a:t>Artico</a:t>
            </a:r>
            <a:r>
              <a:rPr lang="en-US" dirty="0" smtClean="0"/>
              <a:t> v. Italy, § 34-35; </a:t>
            </a:r>
            <a:r>
              <a:rPr lang="en-US" dirty="0" err="1" smtClean="0"/>
              <a:t>Alimena</a:t>
            </a:r>
            <a:r>
              <a:rPr lang="en-US" dirty="0" smtClean="0"/>
              <a:t> v. Italy, § 20). 295. Notwithstanding the importance of a relationship of confidence between lawyer and client, the right to be defended by counsel “of one’s own choosing” is necessarily subject to certain limitations where free legal aid is concerned. For example, when appointing </a:t>
            </a:r>
            <a:r>
              <a:rPr lang="en-US" dirty="0" err="1" smtClean="0"/>
              <a:t>defence</a:t>
            </a:r>
            <a:r>
              <a:rPr lang="en-US" dirty="0" smtClean="0"/>
              <a:t> counsel the courts must have regard to the accused’s wishes but these can be overridden when there are relevant and sufficient grounds for holding that this is necessary in the interests of justice (Croissant v. Germany, § 29; </a:t>
            </a:r>
            <a:r>
              <a:rPr lang="en-US" dirty="0" err="1" smtClean="0"/>
              <a:t>Lagerblom</a:t>
            </a:r>
            <a:r>
              <a:rPr lang="en-US" dirty="0" smtClean="0"/>
              <a:t> v. Sweden, § 54). Similarly, Article 6 § 3(c) cannot be interpreted as securing a right to have public </a:t>
            </a:r>
            <a:r>
              <a:rPr lang="en-US" dirty="0" err="1" smtClean="0"/>
              <a:t>defence</a:t>
            </a:r>
            <a:r>
              <a:rPr lang="en-US" dirty="0" smtClean="0"/>
              <a:t> counsel replaced (</a:t>
            </a:r>
            <a:r>
              <a:rPr lang="en-US" dirty="0" err="1" smtClean="0"/>
              <a:t>Lagerblom</a:t>
            </a:r>
            <a:r>
              <a:rPr lang="en-US" dirty="0" smtClean="0"/>
              <a:t> v. Sweden, §§ 55, 59). Furthermore, the interests of justice cannot be taken to require an automatic grant of legal aid whenever a convicted person, with no objective likelihood of success, wishes to appeal after having received a fair trial at first instance in accordance with Article 6 (</a:t>
            </a:r>
            <a:r>
              <a:rPr lang="en-US" dirty="0" err="1" smtClean="0"/>
              <a:t>Monnell</a:t>
            </a:r>
            <a:r>
              <a:rPr lang="en-US" dirty="0" smtClean="0"/>
              <a:t> and Morris v. the United Kingdom, § 67).</a:t>
            </a:r>
            <a:endParaRPr lang="az-Latn-AZ" dirty="0" smtClean="0"/>
          </a:p>
          <a:p>
            <a:endParaRPr lang="en-US" dirty="0"/>
          </a:p>
        </p:txBody>
      </p:sp>
      <p:sp>
        <p:nvSpPr>
          <p:cNvPr id="4" name="Slide Number Placeholder 3"/>
          <p:cNvSpPr>
            <a:spLocks noGrp="1"/>
          </p:cNvSpPr>
          <p:nvPr>
            <p:ph type="sldNum" sz="quarter" idx="10"/>
          </p:nvPr>
        </p:nvSpPr>
        <p:spPr/>
        <p:txBody>
          <a:bodyPr/>
          <a:lstStyle/>
          <a:p>
            <a:fld id="{BF24F968-3CAA-413D-A154-3DEF445FBC46}" type="slidenum">
              <a:rPr lang="en-US" smtClean="0"/>
              <a:t>11</a:t>
            </a:fld>
            <a:endParaRPr lang="en-US"/>
          </a:p>
        </p:txBody>
      </p:sp>
    </p:spTree>
    <p:extLst>
      <p:ext uri="{BB962C8B-B14F-4D97-AF65-F5344CB8AC3E}">
        <p14:creationId xmlns:p14="http://schemas.microsoft.com/office/powerpoint/2010/main" val="2942449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24F968-3CAA-413D-A154-3DEF445FBC46}" type="slidenum">
              <a:rPr lang="en-US" smtClean="0"/>
              <a:t>12</a:t>
            </a:fld>
            <a:endParaRPr lang="en-US"/>
          </a:p>
        </p:txBody>
      </p:sp>
    </p:spTree>
    <p:extLst>
      <p:ext uri="{BB962C8B-B14F-4D97-AF65-F5344CB8AC3E}">
        <p14:creationId xmlns:p14="http://schemas.microsoft.com/office/powerpoint/2010/main" val="4140366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Pakelli</a:t>
            </a:r>
            <a:r>
              <a:rPr lang="en-US" dirty="0" smtClean="0"/>
              <a:t> v. Germany 28 May 1983, </a:t>
            </a:r>
            <a:r>
              <a:rPr lang="en-US" dirty="0" err="1" smtClean="0"/>
              <a:t>ECtHR</a:t>
            </a:r>
            <a:r>
              <a:rPr lang="en-US" dirty="0" smtClean="0"/>
              <a:t>, App no 8398/78 Violation of Article 6(3)(c) The applicant complained of the refusal of the Federal Court, in proceedings concerning an appeal on points of law, to appoint a legal aid lawyer for the hearings before that court (para. 29). At the outset, the </a:t>
            </a:r>
            <a:r>
              <a:rPr lang="en-US" dirty="0" err="1" smtClean="0"/>
              <a:t>ECtHR</a:t>
            </a:r>
            <a:r>
              <a:rPr lang="en-US" dirty="0" smtClean="0"/>
              <a:t> noted that this was one of the rare cases in which the Federal Court held a hearing, which showed that the hearing could have been of importance for the forthcoming decision. Because of the importance of the hearing, it was necessary to comply with the rule that both parties should participate in the oral proceedings in order to ensure a fair trial (para. 36). The applicant was, however, absent from the hearing; but even if he was present, according to the Court, it would not have compensated for the absence of his lawyer: without the services of a legal practitioner, the applicant could not have made a useful contribution to the examination of the complex legal issues at stake (para. 38). Therefore the interests of justice did require that the applicant be granted legal assistance for the oral hearing (para. 40). </a:t>
            </a:r>
            <a:endParaRPr lang="az-Latn-AZ" dirty="0" smtClean="0"/>
          </a:p>
          <a:p>
            <a:endParaRPr lang="az-Latn-AZ" dirty="0" smtClean="0"/>
          </a:p>
          <a:p>
            <a:r>
              <a:rPr lang="en-US" dirty="0" err="1" smtClean="0"/>
              <a:t>Monnell</a:t>
            </a:r>
            <a:r>
              <a:rPr lang="en-US" dirty="0" smtClean="0"/>
              <a:t> and Morris v. the United Kingdom 2 March 1987, </a:t>
            </a:r>
            <a:r>
              <a:rPr lang="en-US" dirty="0" err="1" smtClean="0"/>
              <a:t>ECtHR</a:t>
            </a:r>
            <a:r>
              <a:rPr lang="en-US" dirty="0" smtClean="0"/>
              <a:t>, App </a:t>
            </a:r>
            <a:r>
              <a:rPr lang="en-US" dirty="0" err="1" smtClean="0"/>
              <a:t>nos</a:t>
            </a:r>
            <a:r>
              <a:rPr lang="en-US" dirty="0" smtClean="0"/>
              <a:t> 9562/81and 9818/82 No violation of Article 6(3)(c) The applicants complained that they were not provided a legal aid lawyer to represent them in the oral proceedings before the appellate court (para. 63). The Court noted that in fact they had benefited from legal aid advice on appeal because the lawyer who had represented them at the trial advised that there were no reasonable prospects of successfully appealing, but both applicants ignored his advice (para. 63). The Court found that the refusal of legal aid at the appeal stage may be compatible with the interests of justice, as long as a consideration of reasonable prospect (objective likelihood) of success was carried out by the authority deciding on the legal aid (para. 67). </a:t>
            </a:r>
            <a:endParaRPr lang="en-US" dirty="0"/>
          </a:p>
        </p:txBody>
      </p:sp>
      <p:sp>
        <p:nvSpPr>
          <p:cNvPr id="4" name="Slide Number Placeholder 3"/>
          <p:cNvSpPr>
            <a:spLocks noGrp="1"/>
          </p:cNvSpPr>
          <p:nvPr>
            <p:ph type="sldNum" sz="quarter" idx="10"/>
          </p:nvPr>
        </p:nvSpPr>
        <p:spPr/>
        <p:txBody>
          <a:bodyPr/>
          <a:lstStyle/>
          <a:p>
            <a:fld id="{BF24F968-3CAA-413D-A154-3DEF445FBC46}" type="slidenum">
              <a:rPr lang="en-US" smtClean="0"/>
              <a:t>13</a:t>
            </a:fld>
            <a:endParaRPr lang="en-US"/>
          </a:p>
        </p:txBody>
      </p:sp>
    </p:spTree>
    <p:extLst>
      <p:ext uri="{BB962C8B-B14F-4D97-AF65-F5344CB8AC3E}">
        <p14:creationId xmlns:p14="http://schemas.microsoft.com/office/powerpoint/2010/main" val="106214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906F0A-15D9-4835-A34A-108C037846AF}" type="datetimeFigureOut">
              <a:rPr lang="en-US" smtClean="0"/>
              <a:t>7/5/2016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939CEF-C782-4963-9908-41C3110A8344}" type="slidenum">
              <a:rPr lang="en-US" smtClean="0"/>
              <a:t>‹#›</a:t>
            </a:fld>
            <a:endParaRPr lang="en-US"/>
          </a:p>
        </p:txBody>
      </p:sp>
    </p:spTree>
    <p:extLst>
      <p:ext uri="{BB962C8B-B14F-4D97-AF65-F5344CB8AC3E}">
        <p14:creationId xmlns:p14="http://schemas.microsoft.com/office/powerpoint/2010/main" val="2335371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906F0A-15D9-4835-A34A-108C037846AF}" type="datetimeFigureOut">
              <a:rPr lang="en-US" smtClean="0"/>
              <a:t>7/5/2016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939CEF-C782-4963-9908-41C3110A8344}" type="slidenum">
              <a:rPr lang="en-US" smtClean="0"/>
              <a:t>‹#›</a:t>
            </a:fld>
            <a:endParaRPr lang="en-US"/>
          </a:p>
        </p:txBody>
      </p:sp>
    </p:spTree>
    <p:extLst>
      <p:ext uri="{BB962C8B-B14F-4D97-AF65-F5344CB8AC3E}">
        <p14:creationId xmlns:p14="http://schemas.microsoft.com/office/powerpoint/2010/main" val="4232510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906F0A-15D9-4835-A34A-108C037846AF}" type="datetimeFigureOut">
              <a:rPr lang="en-US" smtClean="0"/>
              <a:t>7/5/2016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939CEF-C782-4963-9908-41C3110A8344}" type="slidenum">
              <a:rPr lang="en-US" smtClean="0"/>
              <a:t>‹#›</a:t>
            </a:fld>
            <a:endParaRPr lang="en-US"/>
          </a:p>
        </p:txBody>
      </p:sp>
    </p:spTree>
    <p:extLst>
      <p:ext uri="{BB962C8B-B14F-4D97-AF65-F5344CB8AC3E}">
        <p14:creationId xmlns:p14="http://schemas.microsoft.com/office/powerpoint/2010/main" val="2243246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906F0A-15D9-4835-A34A-108C037846AF}" type="datetimeFigureOut">
              <a:rPr lang="en-US" smtClean="0"/>
              <a:t>7/5/2016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939CEF-C782-4963-9908-41C3110A8344}" type="slidenum">
              <a:rPr lang="en-US" smtClean="0"/>
              <a:t>‹#›</a:t>
            </a:fld>
            <a:endParaRPr lang="en-US"/>
          </a:p>
        </p:txBody>
      </p:sp>
    </p:spTree>
    <p:extLst>
      <p:ext uri="{BB962C8B-B14F-4D97-AF65-F5344CB8AC3E}">
        <p14:creationId xmlns:p14="http://schemas.microsoft.com/office/powerpoint/2010/main" val="1518454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906F0A-15D9-4835-A34A-108C037846AF}" type="datetimeFigureOut">
              <a:rPr lang="en-US" smtClean="0"/>
              <a:t>7/5/2016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939CEF-C782-4963-9908-41C3110A8344}" type="slidenum">
              <a:rPr lang="en-US" smtClean="0"/>
              <a:t>‹#›</a:t>
            </a:fld>
            <a:endParaRPr lang="en-US"/>
          </a:p>
        </p:txBody>
      </p:sp>
    </p:spTree>
    <p:extLst>
      <p:ext uri="{BB962C8B-B14F-4D97-AF65-F5344CB8AC3E}">
        <p14:creationId xmlns:p14="http://schemas.microsoft.com/office/powerpoint/2010/main" val="1799009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906F0A-15D9-4835-A34A-108C037846AF}" type="datetimeFigureOut">
              <a:rPr lang="en-US" smtClean="0"/>
              <a:t>7/5/2016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939CEF-C782-4963-9908-41C3110A8344}" type="slidenum">
              <a:rPr lang="en-US" smtClean="0"/>
              <a:t>‹#›</a:t>
            </a:fld>
            <a:endParaRPr lang="en-US"/>
          </a:p>
        </p:txBody>
      </p:sp>
    </p:spTree>
    <p:extLst>
      <p:ext uri="{BB962C8B-B14F-4D97-AF65-F5344CB8AC3E}">
        <p14:creationId xmlns:p14="http://schemas.microsoft.com/office/powerpoint/2010/main" val="2061056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906F0A-15D9-4835-A34A-108C037846AF}" type="datetimeFigureOut">
              <a:rPr lang="en-US" smtClean="0"/>
              <a:t>7/5/2016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939CEF-C782-4963-9908-41C3110A8344}" type="slidenum">
              <a:rPr lang="en-US" smtClean="0"/>
              <a:t>‹#›</a:t>
            </a:fld>
            <a:endParaRPr lang="en-US"/>
          </a:p>
        </p:txBody>
      </p:sp>
    </p:spTree>
    <p:extLst>
      <p:ext uri="{BB962C8B-B14F-4D97-AF65-F5344CB8AC3E}">
        <p14:creationId xmlns:p14="http://schemas.microsoft.com/office/powerpoint/2010/main" val="2338974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906F0A-15D9-4835-A34A-108C037846AF}" type="datetimeFigureOut">
              <a:rPr lang="en-US" smtClean="0"/>
              <a:t>7/5/2016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939CEF-C782-4963-9908-41C3110A8344}" type="slidenum">
              <a:rPr lang="en-US" smtClean="0"/>
              <a:t>‹#›</a:t>
            </a:fld>
            <a:endParaRPr lang="en-US"/>
          </a:p>
        </p:txBody>
      </p:sp>
    </p:spTree>
    <p:extLst>
      <p:ext uri="{BB962C8B-B14F-4D97-AF65-F5344CB8AC3E}">
        <p14:creationId xmlns:p14="http://schemas.microsoft.com/office/powerpoint/2010/main" val="3132232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906F0A-15D9-4835-A34A-108C037846AF}" type="datetimeFigureOut">
              <a:rPr lang="en-US" smtClean="0"/>
              <a:t>7/5/2016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939CEF-C782-4963-9908-41C3110A8344}" type="slidenum">
              <a:rPr lang="en-US" smtClean="0"/>
              <a:t>‹#›</a:t>
            </a:fld>
            <a:endParaRPr lang="en-US"/>
          </a:p>
        </p:txBody>
      </p:sp>
    </p:spTree>
    <p:extLst>
      <p:ext uri="{BB962C8B-B14F-4D97-AF65-F5344CB8AC3E}">
        <p14:creationId xmlns:p14="http://schemas.microsoft.com/office/powerpoint/2010/main" val="968206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906F0A-15D9-4835-A34A-108C037846AF}" type="datetimeFigureOut">
              <a:rPr lang="en-US" smtClean="0"/>
              <a:t>7/5/2016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939CEF-C782-4963-9908-41C3110A8344}" type="slidenum">
              <a:rPr lang="en-US" smtClean="0"/>
              <a:t>‹#›</a:t>
            </a:fld>
            <a:endParaRPr lang="en-US"/>
          </a:p>
        </p:txBody>
      </p:sp>
    </p:spTree>
    <p:extLst>
      <p:ext uri="{BB962C8B-B14F-4D97-AF65-F5344CB8AC3E}">
        <p14:creationId xmlns:p14="http://schemas.microsoft.com/office/powerpoint/2010/main" val="3129908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906F0A-15D9-4835-A34A-108C037846AF}" type="datetimeFigureOut">
              <a:rPr lang="en-US" smtClean="0"/>
              <a:t>7/5/2016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939CEF-C782-4963-9908-41C3110A8344}" type="slidenum">
              <a:rPr lang="en-US" smtClean="0"/>
              <a:t>‹#›</a:t>
            </a:fld>
            <a:endParaRPr lang="en-US"/>
          </a:p>
        </p:txBody>
      </p:sp>
    </p:spTree>
    <p:extLst>
      <p:ext uri="{BB962C8B-B14F-4D97-AF65-F5344CB8AC3E}">
        <p14:creationId xmlns:p14="http://schemas.microsoft.com/office/powerpoint/2010/main" val="3821066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906F0A-15D9-4835-A34A-108C037846AF}" type="datetimeFigureOut">
              <a:rPr lang="en-US" smtClean="0"/>
              <a:t>7/5/2016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939CEF-C782-4963-9908-41C3110A8344}" type="slidenum">
              <a:rPr lang="en-US" smtClean="0"/>
              <a:t>‹#›</a:t>
            </a:fld>
            <a:endParaRPr lang="en-US"/>
          </a:p>
        </p:txBody>
      </p:sp>
    </p:spTree>
    <p:extLst>
      <p:ext uri="{BB962C8B-B14F-4D97-AF65-F5344CB8AC3E}">
        <p14:creationId xmlns:p14="http://schemas.microsoft.com/office/powerpoint/2010/main" val="3927811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3630" y="4528457"/>
            <a:ext cx="10146124" cy="1402538"/>
          </a:xfrm>
        </p:spPr>
        <p:txBody>
          <a:bodyPr>
            <a:normAutofit/>
          </a:bodyPr>
          <a:lstStyle/>
          <a:p>
            <a:pPr algn="r"/>
            <a:r>
              <a:rPr lang="az-Latn-AZ" sz="3600" dirty="0" smtClean="0"/>
              <a:t>Təlimçi: Emin Abbasov, hüquqşünas.</a:t>
            </a:r>
            <a:r>
              <a:rPr lang="az-Latn-AZ" dirty="0" smtClean="0"/>
              <a:t/>
            </a:r>
            <a:br>
              <a:rPr lang="az-Latn-AZ" dirty="0" smtClean="0"/>
            </a:br>
            <a:endParaRPr lang="en-US" dirty="0"/>
          </a:p>
        </p:txBody>
      </p:sp>
      <p:sp>
        <p:nvSpPr>
          <p:cNvPr id="3" name="Title 1"/>
          <p:cNvSpPr txBox="1">
            <a:spLocks/>
          </p:cNvSpPr>
          <p:nvPr/>
        </p:nvSpPr>
        <p:spPr>
          <a:xfrm>
            <a:off x="1458687" y="1230087"/>
            <a:ext cx="10146124" cy="21101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az-Latn-AZ" dirty="0" smtClean="0"/>
              <a:t>Mövzu: Ədalətli məhkəmə araşdırması hüququ. 6-3 (c) </a:t>
            </a:r>
            <a:r>
              <a:rPr lang="en-US" dirty="0" smtClean="0"/>
              <a:t>&amp; </a:t>
            </a:r>
            <a:r>
              <a:rPr lang="az-Latn-AZ" dirty="0" smtClean="0"/>
              <a:t>(e)</a:t>
            </a:r>
            <a:endParaRPr lang="en-US" dirty="0"/>
          </a:p>
        </p:txBody>
      </p:sp>
    </p:spTree>
    <p:extLst>
      <p:ext uri="{BB962C8B-B14F-4D97-AF65-F5344CB8AC3E}">
        <p14:creationId xmlns:p14="http://schemas.microsoft.com/office/powerpoint/2010/main" val="1827375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729" y="2507690"/>
            <a:ext cx="10515600" cy="1325563"/>
          </a:xfrm>
        </p:spPr>
        <p:txBody>
          <a:bodyPr/>
          <a:lstStyle/>
          <a:p>
            <a:pPr algn="ctr"/>
            <a:r>
              <a:rPr lang="az-Latn-AZ" dirty="0" smtClean="0"/>
              <a:t>Hüquqşünas ilə təmsil olunmaqla bərabər hüquqi yardımdan istifadə etmək.</a:t>
            </a:r>
            <a:endParaRPr lang="en-US" dirty="0"/>
          </a:p>
        </p:txBody>
      </p:sp>
    </p:spTree>
    <p:extLst>
      <p:ext uri="{BB962C8B-B14F-4D97-AF65-F5344CB8AC3E}">
        <p14:creationId xmlns:p14="http://schemas.microsoft.com/office/powerpoint/2010/main" val="3802044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Hüquqi yardım </a:t>
            </a:r>
            <a:endParaRPr lang="en-US" dirty="0"/>
          </a:p>
        </p:txBody>
      </p:sp>
      <p:sp>
        <p:nvSpPr>
          <p:cNvPr id="3" name="Content Placeholder 2"/>
          <p:cNvSpPr>
            <a:spLocks noGrp="1"/>
          </p:cNvSpPr>
          <p:nvPr>
            <p:ph idx="1"/>
          </p:nvPr>
        </p:nvSpPr>
        <p:spPr/>
        <p:txBody>
          <a:bodyPr>
            <a:normAutofit/>
          </a:bodyPr>
          <a:lstStyle/>
          <a:p>
            <a:r>
              <a:rPr lang="az-Latn-AZ" dirty="0" smtClean="0"/>
              <a:t>Hüququ </a:t>
            </a:r>
            <a:r>
              <a:rPr lang="az-Latn-AZ" dirty="0"/>
              <a:t>yardım hüququ dövlətlərə bütün müraciət edən şəxsləri hüquqi yardım ilə təmin öhdəliyi gətirmir. Pulsuz hüquqi yardım üçün AİHM iki şərt müəyyən edir: </a:t>
            </a:r>
          </a:p>
          <a:p>
            <a:r>
              <a:rPr lang="az-Latn-AZ" dirty="0"/>
              <a:t>1. Kifayət qədər imkanları olmamaq. imkanlar testi. </a:t>
            </a:r>
          </a:p>
          <a:p>
            <a:r>
              <a:rPr lang="az-Latn-AZ" dirty="0"/>
              <a:t>2. ədalətin maraqları tələb edir. Qiymətləndirmə testi. </a:t>
            </a:r>
            <a:endParaRPr lang="az-Latn-AZ" dirty="0" smtClean="0"/>
          </a:p>
          <a:p>
            <a:r>
              <a:rPr lang="az-Latn-AZ" dirty="0" smtClean="0"/>
              <a:t>Müdafiəçi təyin etmək üçün kifayət qədər maddi imkanların olmaması</a:t>
            </a:r>
          </a:p>
          <a:p>
            <a:pPr lvl="1"/>
            <a:r>
              <a:rPr lang="az-Latn-AZ" dirty="0" smtClean="0"/>
              <a:t>Əsaslı şübhə </a:t>
            </a:r>
          </a:p>
          <a:p>
            <a:pPr lvl="1"/>
            <a:r>
              <a:rPr lang="az-Latn-AZ" dirty="0" smtClean="0"/>
              <a:t>Digər göstəricilər. Əksini sübut edən aydın məlumatların olmaması.  Pakelli Almaniyaya qarşı. </a:t>
            </a:r>
          </a:p>
          <a:p>
            <a:pPr lvl="1"/>
            <a:endParaRPr lang="az-Latn-AZ" dirty="0"/>
          </a:p>
          <a:p>
            <a:pPr lvl="1"/>
            <a:endParaRPr lang="az-Latn-AZ" dirty="0" smtClean="0"/>
          </a:p>
        </p:txBody>
      </p:sp>
    </p:spTree>
    <p:extLst>
      <p:ext uri="{BB962C8B-B14F-4D97-AF65-F5344CB8AC3E}">
        <p14:creationId xmlns:p14="http://schemas.microsoft.com/office/powerpoint/2010/main" val="550936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Hüquqi yardımın effektiv və səmərəli olması.</a:t>
            </a:r>
            <a:endParaRPr lang="en-US" dirty="0"/>
          </a:p>
        </p:txBody>
      </p:sp>
      <p:sp>
        <p:nvSpPr>
          <p:cNvPr id="3" name="Content Placeholder 2"/>
          <p:cNvSpPr>
            <a:spLocks noGrp="1"/>
          </p:cNvSpPr>
          <p:nvPr>
            <p:ph idx="1"/>
          </p:nvPr>
        </p:nvSpPr>
        <p:spPr/>
        <p:txBody>
          <a:bodyPr>
            <a:normAutofit/>
          </a:bodyPr>
          <a:lstStyle/>
          <a:p>
            <a:r>
              <a:rPr lang="az-Latn-AZ" sz="6000" dirty="0" smtClean="0"/>
              <a:t>Xəyali və nəzəri xarakter daşımamalıdır. </a:t>
            </a:r>
          </a:p>
          <a:p>
            <a:r>
              <a:rPr lang="az-Latn-AZ" sz="6000" dirty="0" smtClean="0"/>
              <a:t>Burada səmərəli və praktiki nümayiş olmalıdır. </a:t>
            </a:r>
          </a:p>
          <a:p>
            <a:endParaRPr lang="en-US" dirty="0"/>
          </a:p>
        </p:txBody>
      </p:sp>
    </p:spTree>
    <p:extLst>
      <p:ext uri="{BB962C8B-B14F-4D97-AF65-F5344CB8AC3E}">
        <p14:creationId xmlns:p14="http://schemas.microsoft.com/office/powerpoint/2010/main" val="4244174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z-Latn-AZ" dirty="0" smtClean="0"/>
              <a:t>Hüquqi yardım öhdəliyi</a:t>
            </a:r>
            <a:endParaRPr lang="en-US" dirty="0"/>
          </a:p>
        </p:txBody>
      </p:sp>
      <p:sp>
        <p:nvSpPr>
          <p:cNvPr id="3" name="Content Placeholder 2"/>
          <p:cNvSpPr>
            <a:spLocks noGrp="1"/>
          </p:cNvSpPr>
          <p:nvPr>
            <p:ph idx="1"/>
          </p:nvPr>
        </p:nvSpPr>
        <p:spPr/>
        <p:txBody>
          <a:bodyPr>
            <a:normAutofit/>
          </a:bodyPr>
          <a:lstStyle/>
          <a:p>
            <a:r>
              <a:rPr lang="az-Latn-AZ" dirty="0"/>
              <a:t>Dövlətlər hüquqi yardım o zaman təmin etmək öhdəliyi daşıyır ki, «ədalətin maraqları bun tələb edir». </a:t>
            </a:r>
          </a:p>
          <a:p>
            <a:pPr lvl="1"/>
            <a:r>
              <a:rPr lang="az-Latn-AZ" dirty="0"/>
              <a:t>Meyarlar: ittihamın ciddiliyi; gözlənilən cəzanın ağırlığı; </a:t>
            </a:r>
          </a:p>
          <a:p>
            <a:pPr lvl="1"/>
            <a:r>
              <a:rPr lang="az-Latn-AZ" dirty="0"/>
              <a:t>Orada ki, azadlığın məhdudlaşdırılması əmələ gəlirsə, qəbul edilir ki, ədalətin maraqları müdafiəçi ilə təmin olunmanı tələb edir; Benham İngiltərəyə qarşı iş. </a:t>
            </a:r>
          </a:p>
          <a:p>
            <a:pPr lvl="1"/>
            <a:r>
              <a:rPr lang="az-Latn-AZ" dirty="0"/>
              <a:t>Mürəkkəb situasiyalar: araşdırma dilini bilməmək, fərqli hüquq sistemlərində ittiham olunmaq; Tvalib Yunanistana qarşı. </a:t>
            </a:r>
            <a:endParaRPr lang="az-Latn-AZ" dirty="0" smtClean="0"/>
          </a:p>
          <a:p>
            <a:pPr lvl="1"/>
            <a:r>
              <a:rPr lang="az-Latn-AZ" dirty="0" smtClean="0"/>
              <a:t>Aşağı məhkəmə qərarlarının kifayət qədər sərt olması. </a:t>
            </a:r>
            <a:endParaRPr lang="az-Latn-AZ" dirty="0"/>
          </a:p>
        </p:txBody>
      </p:sp>
    </p:spTree>
    <p:extLst>
      <p:ext uri="{BB962C8B-B14F-4D97-AF65-F5344CB8AC3E}">
        <p14:creationId xmlns:p14="http://schemas.microsoft.com/office/powerpoint/2010/main" val="2083075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z-Latn-AZ" dirty="0" smtClean="0"/>
              <a:t>Hüquqi yardım keyfiyyəti</a:t>
            </a:r>
            <a:endParaRPr lang="en-US" dirty="0"/>
          </a:p>
        </p:txBody>
      </p:sp>
      <p:sp>
        <p:nvSpPr>
          <p:cNvPr id="3" name="Content Placeholder 2"/>
          <p:cNvSpPr>
            <a:spLocks noGrp="1"/>
          </p:cNvSpPr>
          <p:nvPr>
            <p:ph idx="1"/>
          </p:nvPr>
        </p:nvSpPr>
        <p:spPr/>
        <p:txBody>
          <a:bodyPr>
            <a:normAutofit fontScale="92500" lnSpcReduction="10000"/>
          </a:bodyPr>
          <a:lstStyle/>
          <a:p>
            <a:r>
              <a:rPr lang="az-Latn-AZ" dirty="0" smtClean="0"/>
              <a:t>Müdafiəçinin təyin olunması dövlətin səmərəli hüquqi yardım təmin etmək öhdəliyinin yerinə yetirilməsi demək deyil. </a:t>
            </a:r>
          </a:p>
          <a:p>
            <a:r>
              <a:rPr lang="az-Latn-AZ" dirty="0" smtClean="0"/>
              <a:t>Əgər hüquqşünas səmərəli təmsilçilik və müdafiə işi apara bilmirsə, və bu hal dövlətin diqqətinə çatdırılırsa, dövlətin bu məsələyə müdaxilə etmək öhdəliyi yaranır. </a:t>
            </a:r>
          </a:p>
          <a:p>
            <a:r>
              <a:rPr lang="az-Latn-AZ" dirty="0" smtClean="0"/>
              <a:t>Əlamətləri</a:t>
            </a:r>
          </a:p>
          <a:p>
            <a:pPr lvl="1"/>
            <a:r>
              <a:rPr lang="az-Latn-AZ" dirty="0" smtClean="0"/>
              <a:t>İştirak etməmə: </a:t>
            </a:r>
            <a:r>
              <a:rPr lang="en-US" dirty="0" smtClean="0"/>
              <a:t>Absenteeism</a:t>
            </a:r>
            <a:r>
              <a:rPr lang="az-Latn-AZ" dirty="0" smtClean="0"/>
              <a:t>;</a:t>
            </a:r>
          </a:p>
          <a:p>
            <a:pPr lvl="1"/>
            <a:r>
              <a:rPr lang="az-Latn-AZ" dirty="0" smtClean="0"/>
              <a:t>Sakit durma; səssiz qalma. </a:t>
            </a:r>
          </a:p>
          <a:p>
            <a:pPr lvl="1"/>
            <a:r>
              <a:rPr lang="az-Latn-AZ" dirty="0" smtClean="0"/>
              <a:t>Öz vəzifələrini yerinə yetirməmək</a:t>
            </a:r>
          </a:p>
          <a:p>
            <a:r>
              <a:rPr lang="az-Latn-AZ" dirty="0" smtClean="0"/>
              <a:t>Kiçik nöqsanlar hüquqi xidmətin keyfiyyət tələblərinə cavab verməməsi mənasına gəlmir. </a:t>
            </a:r>
            <a:r>
              <a:rPr lang="en-US" dirty="0" smtClean="0"/>
              <a:t> </a:t>
            </a:r>
            <a:endParaRPr lang="en-US" dirty="0"/>
          </a:p>
        </p:txBody>
      </p:sp>
    </p:spTree>
    <p:extLst>
      <p:ext uri="{BB962C8B-B14F-4D97-AF65-F5344CB8AC3E}">
        <p14:creationId xmlns:p14="http://schemas.microsoft.com/office/powerpoint/2010/main" val="2273912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Şəxsin pulsuz hüquqi xidmət zamanı istədiyi hüquqşünası seçməsi</a:t>
            </a:r>
            <a:endParaRPr lang="en-US" dirty="0"/>
          </a:p>
        </p:txBody>
      </p:sp>
      <p:sp>
        <p:nvSpPr>
          <p:cNvPr id="3" name="Content Placeholder 2"/>
          <p:cNvSpPr>
            <a:spLocks noGrp="1"/>
          </p:cNvSpPr>
          <p:nvPr>
            <p:ph idx="1"/>
          </p:nvPr>
        </p:nvSpPr>
        <p:spPr/>
        <p:txBody>
          <a:bodyPr>
            <a:normAutofit/>
          </a:bodyPr>
          <a:lstStyle/>
          <a:p>
            <a:r>
              <a:rPr lang="az-Latn-AZ" sz="4400" dirty="0" smtClean="0"/>
              <a:t>Bəzi məhdudiyyətlərə məruz qala bilər. Ədalətin maraqları tələb edirsə. </a:t>
            </a:r>
          </a:p>
        </p:txBody>
      </p:sp>
    </p:spTree>
    <p:extLst>
      <p:ext uri="{BB962C8B-B14F-4D97-AF65-F5344CB8AC3E}">
        <p14:creationId xmlns:p14="http://schemas.microsoft.com/office/powerpoint/2010/main" val="2203616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z-Latn-AZ" dirty="0" smtClean="0"/>
              <a:t>Praktiki və səmərəli hüquqi yardım</a:t>
            </a:r>
            <a:endParaRPr lang="en-US" dirty="0"/>
          </a:p>
        </p:txBody>
      </p:sp>
      <p:sp>
        <p:nvSpPr>
          <p:cNvPr id="3" name="Content Placeholder 2"/>
          <p:cNvSpPr>
            <a:spLocks noGrp="1"/>
          </p:cNvSpPr>
          <p:nvPr>
            <p:ph idx="1"/>
          </p:nvPr>
        </p:nvSpPr>
        <p:spPr/>
        <p:txBody>
          <a:bodyPr>
            <a:normAutofit/>
          </a:bodyPr>
          <a:lstStyle/>
          <a:p>
            <a:r>
              <a:rPr lang="az-Latn-AZ" sz="4400" dirty="0" smtClean="0"/>
              <a:t>Hüquqşünası ilə gizli danışmaq hüququ</a:t>
            </a:r>
          </a:p>
          <a:p>
            <a:r>
              <a:rPr lang="az-Latn-AZ" sz="4400" dirty="0" smtClean="0"/>
              <a:t>Müdafiəçisi ilə gizli əlaqələr qura bilməmək, tapşırıqlar ala bilməmək. </a:t>
            </a:r>
          </a:p>
          <a:p>
            <a:endParaRPr lang="az-Latn-AZ" sz="4400" dirty="0" smtClean="0"/>
          </a:p>
        </p:txBody>
      </p:sp>
    </p:spTree>
    <p:extLst>
      <p:ext uri="{BB962C8B-B14F-4D97-AF65-F5344CB8AC3E}">
        <p14:creationId xmlns:p14="http://schemas.microsoft.com/office/powerpoint/2010/main" val="3829377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Sənədlərin pulsuz tərcüməsi və pulsuz tərcüməçi ilə təmin olunmaq hüququ</a:t>
            </a:r>
            <a:endParaRPr lang="en-US" dirty="0"/>
          </a:p>
        </p:txBody>
      </p:sp>
      <p:sp>
        <p:nvSpPr>
          <p:cNvPr id="3" name="Content Placeholder 2"/>
          <p:cNvSpPr>
            <a:spLocks noGrp="1"/>
          </p:cNvSpPr>
          <p:nvPr>
            <p:ph idx="1"/>
          </p:nvPr>
        </p:nvSpPr>
        <p:spPr/>
        <p:txBody>
          <a:bodyPr>
            <a:normAutofit/>
          </a:bodyPr>
          <a:lstStyle/>
          <a:p>
            <a:r>
              <a:rPr lang="az-Latn-AZ" dirty="0" smtClean="0"/>
              <a:t>Çıxışlar</a:t>
            </a:r>
          </a:p>
          <a:p>
            <a:r>
              <a:rPr lang="az-Latn-AZ" dirty="0" smtClean="0"/>
              <a:t>Sənədlər</a:t>
            </a:r>
          </a:p>
        </p:txBody>
      </p:sp>
    </p:spTree>
    <p:extLst>
      <p:ext uri="{BB962C8B-B14F-4D97-AF65-F5344CB8AC3E}">
        <p14:creationId xmlns:p14="http://schemas.microsoft.com/office/powerpoint/2010/main" val="2299565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Ədalətli məhkəmə araşdırması hüququ. 6-3 (c) </a:t>
            </a:r>
            <a:r>
              <a:rPr lang="en-US" dirty="0" smtClean="0"/>
              <a:t>&amp; </a:t>
            </a:r>
            <a:r>
              <a:rPr lang="az-Latn-AZ" dirty="0" smtClean="0"/>
              <a:t>(e)</a:t>
            </a:r>
            <a:endParaRPr lang="en-US" dirty="0"/>
          </a:p>
        </p:txBody>
      </p:sp>
      <p:sp>
        <p:nvSpPr>
          <p:cNvPr id="3" name="Content Placeholder 2"/>
          <p:cNvSpPr>
            <a:spLocks noGrp="1"/>
          </p:cNvSpPr>
          <p:nvPr>
            <p:ph idx="1"/>
          </p:nvPr>
        </p:nvSpPr>
        <p:spPr/>
        <p:txBody>
          <a:bodyPr>
            <a:normAutofit/>
          </a:bodyPr>
          <a:lstStyle/>
          <a:p>
            <a:pPr algn="just"/>
            <a:r>
              <a:rPr lang="en-US" dirty="0" smtClean="0"/>
              <a:t>3. </a:t>
            </a:r>
            <a:r>
              <a:rPr lang="en-US" dirty="0" err="1" smtClean="0"/>
              <a:t>Cinay</a:t>
            </a:r>
            <a:r>
              <a:rPr lang="az-Latn-AZ" dirty="0" smtClean="0"/>
              <a:t>ət törətməkdə ittiham olunan hər kəs, ən azı aşağıdakı hüquqlara malikdir: </a:t>
            </a:r>
          </a:p>
          <a:p>
            <a:pPr algn="just"/>
            <a:r>
              <a:rPr lang="az-Latn-AZ" dirty="0" smtClean="0"/>
              <a:t>......</a:t>
            </a:r>
          </a:p>
          <a:p>
            <a:pPr algn="just"/>
            <a:r>
              <a:rPr lang="az-Latn-AZ" dirty="0"/>
              <a:t>c</a:t>
            </a:r>
            <a:r>
              <a:rPr lang="az-Latn-AZ" dirty="0" smtClean="0"/>
              <a:t>) şəxsən və ya özünün seçdiyi müdafiəçi vasitəsi ilə özünü müdafiə etmək və ya müdafiəçinin xidmətini ödəmək üçün cəsaiti kifayət etmədiyi zaman, ədalət mühakiməsinin maraqları tələb etdikdə, belə müdafiədən pulsuz istifadə etmək.</a:t>
            </a:r>
          </a:p>
          <a:p>
            <a:pPr algn="just"/>
            <a:r>
              <a:rPr lang="az-Latn-AZ" dirty="0" smtClean="0"/>
              <a:t>e)məhkəmədə istifadə olunan dili başa düşmürsə və ya bu dildə danışa bilmirsə, tərcüməçinin pulsuz köməyindən istifadə etmək. </a:t>
            </a:r>
            <a:endParaRPr lang="en-US" dirty="0"/>
          </a:p>
        </p:txBody>
      </p:sp>
    </p:spTree>
    <p:extLst>
      <p:ext uri="{BB962C8B-B14F-4D97-AF65-F5344CB8AC3E}">
        <p14:creationId xmlns:p14="http://schemas.microsoft.com/office/powerpoint/2010/main" val="2605924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3639" y="734095"/>
            <a:ext cx="11333409" cy="5795493"/>
          </a:xfrm>
        </p:spPr>
        <p:txBody>
          <a:bodyPr>
            <a:noAutofit/>
          </a:bodyPr>
          <a:lstStyle/>
          <a:p>
            <a:pPr algn="l">
              <a:lnSpc>
                <a:spcPct val="100000"/>
              </a:lnSpc>
            </a:pPr>
            <a:r>
              <a:rPr lang="az-Latn-AZ" sz="4000" dirty="0"/>
              <a:t>1</a:t>
            </a:r>
            <a:r>
              <a:rPr lang="az-Latn-AZ" sz="4000" dirty="0" smtClean="0"/>
              <a:t>. Şəxsən müdafiə olunmaq;</a:t>
            </a:r>
            <a:br>
              <a:rPr lang="az-Latn-AZ" sz="4000" dirty="0" smtClean="0"/>
            </a:br>
            <a:r>
              <a:rPr lang="az-Latn-AZ" sz="4000" dirty="0" smtClean="0"/>
              <a:t/>
            </a:r>
            <a:br>
              <a:rPr lang="az-Latn-AZ" sz="4000" dirty="0" smtClean="0"/>
            </a:br>
            <a:r>
              <a:rPr lang="az-Latn-AZ" sz="4000" dirty="0" smtClean="0"/>
              <a:t>2. Özünün seçdiyi müdafiəçi vasitəsi ilə müdafiə olunmaq;</a:t>
            </a:r>
            <a:br>
              <a:rPr lang="az-Latn-AZ" sz="4000" dirty="0" smtClean="0"/>
            </a:br>
            <a:r>
              <a:rPr lang="az-Latn-AZ" sz="4000" dirty="0" smtClean="0"/>
              <a:t/>
            </a:r>
            <a:br>
              <a:rPr lang="az-Latn-AZ" sz="4000" dirty="0" smtClean="0"/>
            </a:br>
            <a:r>
              <a:rPr lang="az-Latn-AZ" sz="4000" dirty="0" smtClean="0"/>
              <a:t>3. Hüquqi yardım hüquq;</a:t>
            </a:r>
            <a:br>
              <a:rPr lang="az-Latn-AZ" sz="4000" dirty="0" smtClean="0"/>
            </a:br>
            <a:r>
              <a:rPr lang="az-Latn-AZ" sz="4000" dirty="0" smtClean="0"/>
              <a:t/>
            </a:r>
            <a:br>
              <a:rPr lang="az-Latn-AZ" sz="4000" dirty="0" smtClean="0"/>
            </a:br>
            <a:r>
              <a:rPr lang="az-Latn-AZ" sz="4000" dirty="0" smtClean="0"/>
              <a:t>4. pulsuz tərcüməçi ilə təmin olunmaq;</a:t>
            </a:r>
            <a:br>
              <a:rPr lang="az-Latn-AZ" sz="4000" dirty="0" smtClean="0"/>
            </a:br>
            <a:r>
              <a:rPr lang="az-Latn-AZ" sz="4000" dirty="0" smtClean="0"/>
              <a:t/>
            </a:r>
            <a:br>
              <a:rPr lang="az-Latn-AZ" sz="4000" dirty="0" smtClean="0"/>
            </a:br>
            <a:r>
              <a:rPr lang="az-Latn-AZ" sz="4000" dirty="0" smtClean="0"/>
              <a:t>5. iş materiallarının tərcümə edilməsinə olan hüquq</a:t>
            </a:r>
            <a:endParaRPr lang="en-US" sz="4000" dirty="0"/>
          </a:p>
        </p:txBody>
      </p:sp>
    </p:spTree>
    <p:extLst>
      <p:ext uri="{BB962C8B-B14F-4D97-AF65-F5344CB8AC3E}">
        <p14:creationId xmlns:p14="http://schemas.microsoft.com/office/powerpoint/2010/main" val="195372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z-Latn-AZ" dirty="0" smtClean="0"/>
              <a:t>Müdafiə hüququ</a:t>
            </a:r>
            <a:endParaRPr lang="en-US" dirty="0"/>
          </a:p>
        </p:txBody>
      </p:sp>
      <p:sp>
        <p:nvSpPr>
          <p:cNvPr id="3" name="Content Placeholder 2"/>
          <p:cNvSpPr>
            <a:spLocks noGrp="1"/>
          </p:cNvSpPr>
          <p:nvPr>
            <p:ph idx="1"/>
          </p:nvPr>
        </p:nvSpPr>
        <p:spPr/>
        <p:txBody>
          <a:bodyPr>
            <a:normAutofit/>
          </a:bodyPr>
          <a:lstStyle/>
          <a:p>
            <a:pPr algn="just"/>
            <a:r>
              <a:rPr lang="az-Latn-AZ" dirty="0"/>
              <a:t>Müdafiəçi ilə təmin olunmaq </a:t>
            </a:r>
            <a:r>
              <a:rPr lang="az-Latn-AZ" dirty="0" smtClean="0"/>
              <a:t>hüququ ittiham olunan və ya şübhəli şəxslərin prosedur hüquqlarının ən vacib aspektidir. </a:t>
            </a:r>
          </a:p>
          <a:p>
            <a:pPr algn="just"/>
            <a:r>
              <a:rPr lang="az-Latn-AZ" dirty="0" smtClean="0"/>
              <a:t>Özünü təmsil etmək və ya müdafiəçinin vasitəsi ilə özünü müdafiə etmək barədə seçimlərdən birini etmək barədə qərarı verməkdə dövltələrin mülahizə səlahiyyətinə icazə verilir. </a:t>
            </a:r>
          </a:p>
          <a:p>
            <a:pPr algn="just"/>
            <a:r>
              <a:rPr lang="az-Latn-AZ" dirty="0" smtClean="0"/>
              <a:t>Şəxsin özünü müdafiə etməsinin yoxsa müdafiəçi vasitəsi ilə müdafiə olunması ədalətin maraqları zərurətinə görə qiymətləndirilir.  </a:t>
            </a:r>
          </a:p>
          <a:p>
            <a:pPr algn="just"/>
            <a:r>
              <a:rPr lang="az-Latn-AZ" dirty="0" smtClean="0"/>
              <a:t>İttiham olunan şəxs əgər müdafiəçi ilə təmsil olunursa, qəbul edilir ki, o əsasən prosedur hüquqlarını müdafiəçisi vasitəsi ilə həyata keçirir. </a:t>
            </a:r>
          </a:p>
        </p:txBody>
      </p:sp>
    </p:spTree>
    <p:extLst>
      <p:ext uri="{BB962C8B-B14F-4D97-AF65-F5344CB8AC3E}">
        <p14:creationId xmlns:p14="http://schemas.microsoft.com/office/powerpoint/2010/main" val="1616702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Hüquqların əhatə dairəsi</a:t>
            </a:r>
            <a:endParaRPr lang="en-US" dirty="0"/>
          </a:p>
        </p:txBody>
      </p:sp>
      <p:sp>
        <p:nvSpPr>
          <p:cNvPr id="3" name="Content Placeholder 2"/>
          <p:cNvSpPr>
            <a:spLocks noGrp="1"/>
          </p:cNvSpPr>
          <p:nvPr>
            <p:ph idx="1"/>
          </p:nvPr>
        </p:nvSpPr>
        <p:spPr/>
        <p:txBody>
          <a:bodyPr>
            <a:normAutofit/>
          </a:bodyPr>
          <a:lstStyle/>
          <a:p>
            <a:pPr algn="just"/>
            <a:r>
              <a:rPr lang="az-Latn-AZ" sz="4000" dirty="0" smtClean="0"/>
              <a:t>Cinayət istintaqının hər bir mərhələsində. </a:t>
            </a:r>
            <a:endParaRPr lang="en-US" sz="4000" dirty="0" smtClean="0"/>
          </a:p>
          <a:p>
            <a:pPr algn="just"/>
            <a:r>
              <a:rPr lang="az-Latn-AZ" sz="4000" dirty="0" smtClean="0"/>
              <a:t>Məhkəmədən öncə. </a:t>
            </a:r>
          </a:p>
          <a:p>
            <a:pPr algn="just"/>
            <a:r>
              <a:rPr lang="en-US" sz="4000" dirty="0" smtClean="0"/>
              <a:t>M</a:t>
            </a:r>
            <a:r>
              <a:rPr lang="az-Latn-AZ" sz="4000" dirty="0" smtClean="0"/>
              <a:t>üdafiəçi ilə gizli məsləhətləşmələr aparmaq hüququ</a:t>
            </a:r>
          </a:p>
        </p:txBody>
      </p:sp>
    </p:spTree>
    <p:extLst>
      <p:ext uri="{BB962C8B-B14F-4D97-AF65-F5344CB8AC3E}">
        <p14:creationId xmlns:p14="http://schemas.microsoft.com/office/powerpoint/2010/main" val="3312047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Araşdırmanın ən ilk anından hüquqi müdafiə hüququ ilə təmin olunmaq hüququ. </a:t>
            </a:r>
            <a:endParaRPr lang="en-US" dirty="0"/>
          </a:p>
        </p:txBody>
      </p:sp>
      <p:sp>
        <p:nvSpPr>
          <p:cNvPr id="3" name="Content Placeholder 2"/>
          <p:cNvSpPr>
            <a:spLocks noGrp="1"/>
          </p:cNvSpPr>
          <p:nvPr>
            <p:ph idx="1"/>
          </p:nvPr>
        </p:nvSpPr>
        <p:spPr/>
        <p:txBody>
          <a:bodyPr>
            <a:normAutofit/>
          </a:bodyPr>
          <a:lstStyle/>
          <a:p>
            <a:r>
              <a:rPr lang="az-Latn-AZ" dirty="0" smtClean="0"/>
              <a:t>AİHM uzun illər qəbul edilmişdir ki, müdafiə ilə təmin olunmaq hüququ həbs anından yaranır. Lakin 2008-ci ildən başlayaraq məhkəmənin presedent hüququ dəyişməyə başladı. Məhkəmə bu hüququn əhatə dairəsini aydınlaşdırdı və genişləndirdi. </a:t>
            </a:r>
          </a:p>
          <a:p>
            <a:r>
              <a:rPr lang="az-Latn-AZ" dirty="0" smtClean="0"/>
              <a:t>Məhkəmə qeyd etdi ki, şəxslər formal həbsdən öncə də şübhəli şəxs və ya ittiham ilə bağlı saxlanılma və ya dindirmə üçün dəvət olunduqda müdafiəçi ilə təmin olunmaq hüququna (imkanına) malik olmalıdır. </a:t>
            </a:r>
          </a:p>
        </p:txBody>
      </p:sp>
    </p:spTree>
    <p:extLst>
      <p:ext uri="{BB962C8B-B14F-4D97-AF65-F5344CB8AC3E}">
        <p14:creationId xmlns:p14="http://schemas.microsoft.com/office/powerpoint/2010/main" val="1431413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Hüquqi yardım (müdafiəçi ilə təmin olunmaq) hüququndan imtina etmək </a:t>
            </a:r>
            <a:endParaRPr lang="en-US" dirty="0"/>
          </a:p>
        </p:txBody>
      </p:sp>
      <p:sp>
        <p:nvSpPr>
          <p:cNvPr id="3" name="Content Placeholder 2"/>
          <p:cNvSpPr>
            <a:spLocks noGrp="1"/>
          </p:cNvSpPr>
          <p:nvPr>
            <p:ph idx="1"/>
          </p:nvPr>
        </p:nvSpPr>
        <p:spPr/>
        <p:txBody>
          <a:bodyPr>
            <a:normAutofit/>
          </a:bodyPr>
          <a:lstStyle/>
          <a:p>
            <a:endParaRPr lang="az-Latn-AZ" dirty="0"/>
          </a:p>
          <a:p>
            <a:r>
              <a:rPr lang="az-Latn-AZ" dirty="0" smtClean="0"/>
              <a:t>Hüquqi yardımın əhəmiyyətini qəbul edərək, şübhəli şəxslərin və ya ittiham olunan şəxslərin hüquqi müdafiədən imtina etməsi mədud situasiylarda yol verilir. </a:t>
            </a:r>
          </a:p>
          <a:p>
            <a:r>
              <a:rPr lang="az-Latn-AZ" dirty="0" smtClean="0"/>
              <a:t>AİHM imtina barədə müəyyən edir ki, imtina o zaman qəbuledilən və səmərəli hesab etmək olar ki, o </a:t>
            </a:r>
          </a:p>
          <a:p>
            <a:pPr lvl="1"/>
            <a:r>
              <a:rPr lang="az-Latn-AZ" dirty="0" smtClean="0"/>
              <a:t>Könüllüdür;</a:t>
            </a:r>
          </a:p>
          <a:p>
            <a:pPr lvl="1"/>
            <a:r>
              <a:rPr lang="az-Latn-AZ" dirty="0" smtClean="0"/>
              <a:t>Nəticələri ağıllı şəkildə qiymətləndirərək imtina edilib. </a:t>
            </a:r>
            <a:endParaRPr lang="az-Latn-AZ" dirty="0"/>
          </a:p>
        </p:txBody>
      </p:sp>
    </p:spTree>
    <p:extLst>
      <p:ext uri="{BB962C8B-B14F-4D97-AF65-F5344CB8AC3E}">
        <p14:creationId xmlns:p14="http://schemas.microsoft.com/office/powerpoint/2010/main" val="1404694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8917"/>
            <a:ext cx="10515600" cy="4464452"/>
          </a:xfrm>
        </p:spPr>
        <p:txBody>
          <a:bodyPr>
            <a:normAutofit/>
          </a:bodyPr>
          <a:lstStyle/>
          <a:p>
            <a:r>
              <a:rPr lang="az-Latn-AZ" dirty="0" smtClean="0"/>
              <a:t>Müdafiəçi ilə təmin olunmaq hüququ ilə təmin olunmaq hüququ: apellyasiya və kassasiya instansiyalarına da aid edilir. </a:t>
            </a:r>
            <a:endParaRPr lang="en-US" dirty="0"/>
          </a:p>
        </p:txBody>
      </p:sp>
    </p:spTree>
    <p:extLst>
      <p:ext uri="{BB962C8B-B14F-4D97-AF65-F5344CB8AC3E}">
        <p14:creationId xmlns:p14="http://schemas.microsoft.com/office/powerpoint/2010/main" val="1020462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z-Latn-AZ" dirty="0" smtClean="0"/>
              <a:t>Özünü şəxsən müdafiə etmək</a:t>
            </a:r>
            <a:endParaRPr lang="en-US" dirty="0"/>
          </a:p>
        </p:txBody>
      </p:sp>
      <p:sp>
        <p:nvSpPr>
          <p:cNvPr id="3" name="Content Placeholder 2"/>
          <p:cNvSpPr>
            <a:spLocks noGrp="1"/>
          </p:cNvSpPr>
          <p:nvPr>
            <p:ph idx="1"/>
          </p:nvPr>
        </p:nvSpPr>
        <p:spPr/>
        <p:txBody>
          <a:bodyPr>
            <a:normAutofit/>
          </a:bodyPr>
          <a:lstStyle/>
          <a:p>
            <a:r>
              <a:rPr lang="az-Latn-AZ" dirty="0" smtClean="0"/>
              <a:t>Mütləq hüquq deyil. </a:t>
            </a:r>
          </a:p>
          <a:p>
            <a:pPr algn="just"/>
            <a:r>
              <a:rPr lang="az-Latn-AZ" dirty="0" smtClean="0"/>
              <a:t>6.1-ci maddədə dinlənilmədə şəxsən iştirak etmək hüququna da uyğundur. Şəxsə özüni şəxsən yoxsa müdafiəçi ilə müdafiə olunmağa icazə verməsi dövlətlərin mülahizə səlahiyyətinə tabe olsa da müdafiə hüququnun məqsədlərinə və müdafənin maraqlarına zidd olmamaq tələblərinə cavab verməlidir. </a:t>
            </a:r>
          </a:p>
          <a:p>
            <a:endParaRPr lang="az-Latn-AZ" dirty="0" smtClean="0"/>
          </a:p>
          <a:p>
            <a:r>
              <a:rPr lang="az-Latn-AZ" dirty="0" smtClean="0"/>
              <a:t>Şəxsin özü tərəfindən şəxsən müdafiə olunması yolunu seçirsə, o müdafiəçinin müdafiəsindən imtina edir. </a:t>
            </a:r>
            <a:endParaRPr lang="az-Latn-AZ" dirty="0"/>
          </a:p>
        </p:txBody>
      </p:sp>
    </p:spTree>
    <p:extLst>
      <p:ext uri="{BB962C8B-B14F-4D97-AF65-F5344CB8AC3E}">
        <p14:creationId xmlns:p14="http://schemas.microsoft.com/office/powerpoint/2010/main" val="1655292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1552</TotalTime>
  <Words>5505</Words>
  <Application>Microsoft Office PowerPoint</Application>
  <PresentationFormat>Custom</PresentationFormat>
  <Paragraphs>123</Paragraphs>
  <Slides>17</Slides>
  <Notes>13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Təlimçi: Emin Abbasov, hüquqşünas. </vt:lpstr>
      <vt:lpstr>Ədalətli məhkəmə araşdırması hüququ. 6-3 (c) &amp; (e)</vt:lpstr>
      <vt:lpstr>1. Şəxsən müdafiə olunmaq;  2. Özünün seçdiyi müdafiəçi vasitəsi ilə müdafiə olunmaq;  3. Hüquqi yardım hüquq;  4. pulsuz tərcüməçi ilə təmin olunmaq;  5. iş materiallarının tərcümə edilməsinə olan hüquq</vt:lpstr>
      <vt:lpstr>Müdafiə hüququ</vt:lpstr>
      <vt:lpstr>Hüquqların əhatə dairəsi</vt:lpstr>
      <vt:lpstr>Araşdırmanın ən ilk anından hüquqi müdafiə hüququ ilə təmin olunmaq hüququ. </vt:lpstr>
      <vt:lpstr>Hüquqi yardım (müdafiəçi ilə təmin olunmaq) hüququndan imtina etmək </vt:lpstr>
      <vt:lpstr>Müdafiəçi ilə təmin olunmaq hüququ ilə təmin olunmaq hüququ: apellyasiya və kassasiya instansiyalarına da aid edilir. </vt:lpstr>
      <vt:lpstr>Özünü şəxsən müdafiə etmək</vt:lpstr>
      <vt:lpstr>Hüquqşünas ilə təmsil olunmaqla bərabər hüquqi yardımdan istifadə etmək.</vt:lpstr>
      <vt:lpstr>Hüquqi yardım </vt:lpstr>
      <vt:lpstr>Hüquqi yardımın effektiv və səmərəli olması.</vt:lpstr>
      <vt:lpstr>Hüquqi yardım öhdəliyi</vt:lpstr>
      <vt:lpstr>Hüquqi yardım keyfiyyəti</vt:lpstr>
      <vt:lpstr>Şəxsin pulsuz hüquqi xidmət zamanı istədiyi hüquqşünası seçməsi</vt:lpstr>
      <vt:lpstr>Praktiki və səmərəli hüquqi yardım</vt:lpstr>
      <vt:lpstr>Sənədlərin pulsuz tərcüməsi və pulsuz tərcüməçi ilə təmin olunmaq hüququ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Emin Abbasov</dc:creator>
  <cp:lastModifiedBy>ROVSHANOVA Vafa</cp:lastModifiedBy>
  <cp:revision>16</cp:revision>
  <dcterms:created xsi:type="dcterms:W3CDTF">2016-06-27T08:24:40Z</dcterms:created>
  <dcterms:modified xsi:type="dcterms:W3CDTF">2016-07-05T07:10:02Z</dcterms:modified>
</cp:coreProperties>
</file>