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1" r:id="rId3"/>
    <p:sldId id="260" r:id="rId4"/>
    <p:sldId id="261" r:id="rId5"/>
    <p:sldId id="262" r:id="rId6"/>
    <p:sldId id="263" r:id="rId7"/>
    <p:sldId id="274" r:id="rId8"/>
    <p:sldId id="275" r:id="rId9"/>
    <p:sldId id="276" r:id="rId10"/>
    <p:sldId id="266" r:id="rId11"/>
    <p:sldId id="268" r:id="rId12"/>
    <p:sldId id="269" r:id="rId13"/>
    <p:sldId id="270" r:id="rId14"/>
    <p:sldId id="271" r:id="rId15"/>
    <p:sldId id="272" r:id="rId16"/>
    <p:sldId id="280" r:id="rId17"/>
    <p:sldId id="258" r:id="rId18"/>
    <p:sldId id="273" r:id="rId19"/>
    <p:sldId id="259" r:id="rId20"/>
    <p:sldId id="278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87" d="100"/>
          <a:sy n="87" d="100"/>
        </p:scale>
        <p:origin x="-14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97162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Madd</a:t>
            </a:r>
            <a:r>
              <a:rPr lang="az-Latn-AZ" b="1" dirty="0" smtClean="0"/>
              <a:t>ə</a:t>
            </a:r>
            <a:r>
              <a:rPr lang="en-US" b="1" dirty="0" smtClean="0"/>
              <a:t> 6</a:t>
            </a:r>
            <a:r>
              <a:rPr lang="az-Latn-AZ" b="1" dirty="0" smtClean="0"/>
              <a:t/>
            </a:r>
            <a:br>
              <a:rPr lang="az-Latn-AZ" b="1" dirty="0" smtClean="0"/>
            </a:br>
            <a:r>
              <a:rPr lang="az-Latn-AZ" b="1" dirty="0" smtClean="0"/>
              <a:t>Ədalətli məhkəmə araşdırması hüququ</a:t>
            </a:r>
            <a:endParaRPr lang="ru-R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>
              <a:buNone/>
            </a:pPr>
            <a:endParaRPr lang="az-Latn-AZ" dirty="0" smtClean="0"/>
          </a:p>
          <a:p>
            <a:pPr marL="0" indent="0" algn="r">
              <a:buNone/>
            </a:pPr>
            <a:endParaRPr lang="az-Latn-AZ" dirty="0"/>
          </a:p>
          <a:p>
            <a:pPr marL="0" indent="0" algn="r">
              <a:buNone/>
            </a:pPr>
            <a:endParaRPr lang="az-Latn-AZ" dirty="0" smtClean="0"/>
          </a:p>
          <a:p>
            <a:pPr marL="0" indent="0" algn="r">
              <a:buNone/>
            </a:pPr>
            <a:endParaRPr lang="az-Latn-AZ" dirty="0"/>
          </a:p>
          <a:p>
            <a:pPr marL="0" indent="0" algn="r">
              <a:buNone/>
            </a:pPr>
            <a:endParaRPr lang="az-Latn-AZ" dirty="0" smtClean="0"/>
          </a:p>
          <a:p>
            <a:pPr marL="0" indent="0" algn="r">
              <a:buNone/>
            </a:pPr>
            <a:endParaRPr lang="az-Latn-AZ" dirty="0"/>
          </a:p>
          <a:p>
            <a:pPr marL="0" indent="0" algn="r">
              <a:buNone/>
            </a:pPr>
            <a:r>
              <a:rPr lang="az-Latn-AZ" b="1" i="1" dirty="0" smtClean="0"/>
              <a:t>Günel </a:t>
            </a:r>
            <a:r>
              <a:rPr lang="az-Latn-AZ" b="1" i="1" dirty="0" smtClean="0"/>
              <a:t>Sevdimaliyeva</a:t>
            </a:r>
            <a:endParaRPr lang="en-US" b="1" i="1" dirty="0" smtClean="0"/>
          </a:p>
          <a:p>
            <a:pPr marL="0" indent="0" algn="r">
              <a:buNone/>
            </a:pPr>
            <a:r>
              <a:rPr lang="en-US" b="1" i="1" dirty="0" smtClean="0"/>
              <a:t>2015</a:t>
            </a:r>
            <a:endParaRPr lang="ru-RU" b="1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z-Latn-AZ" dirty="0" smtClean="0"/>
              <a:t>ŞAHİD KİMDİR?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43001"/>
            <a:ext cx="7543800" cy="1676399"/>
          </a:xfrm>
        </p:spPr>
        <p:txBody>
          <a:bodyPr/>
          <a:lstStyle/>
          <a:p>
            <a:r>
              <a:rPr lang="az-Latn-AZ" dirty="0" smtClean="0"/>
              <a:t>Problemlər: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7010400" cy="2514600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az-Latn-AZ" dirty="0" smtClean="0"/>
              <a:t>Şahid məhkəmədə iştirak etmədikdə;</a:t>
            </a:r>
          </a:p>
          <a:p>
            <a:pPr marL="514350" indent="-514350" algn="just">
              <a:buAutoNum type="arabicPeriod"/>
            </a:pPr>
            <a:r>
              <a:rPr lang="az-Latn-AZ" dirty="0" smtClean="0"/>
              <a:t>Şahid xəstələndikdə və ya öldükdə;</a:t>
            </a:r>
          </a:p>
          <a:p>
            <a:pPr marL="514350" indent="-514350" algn="just">
              <a:buAutoNum type="arabicPeriod"/>
            </a:pPr>
            <a:r>
              <a:rPr lang="az-Latn-AZ" dirty="0" smtClean="0"/>
              <a:t>Anonim şahidlik.</a:t>
            </a:r>
          </a:p>
          <a:p>
            <a:pPr marL="514350" indent="-514350" algn="just">
              <a:buAutoNum type="arabicPeriod"/>
            </a:pPr>
            <a:r>
              <a:rPr lang="az-Latn-AZ" dirty="0" smtClean="0"/>
              <a:t>Agent-provokatorlardan istifadə</a:t>
            </a:r>
          </a:p>
          <a:p>
            <a:pPr marL="514350" indent="-514350" algn="just">
              <a:buAutoNum type="arabicPeriod"/>
            </a:pPr>
            <a:endParaRPr lang="az-Latn-AZ" dirty="0" smtClean="0"/>
          </a:p>
          <a:p>
            <a:pPr marL="514350" indent="-514350" algn="just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1"/>
            <a:ext cx="7924800" cy="1904999"/>
          </a:xfrm>
        </p:spPr>
        <p:txBody>
          <a:bodyPr>
            <a:normAutofit fontScale="90000"/>
          </a:bodyPr>
          <a:lstStyle/>
          <a:p>
            <a:r>
              <a:rPr lang="az-Latn-AZ" dirty="0" smtClean="0"/>
              <a:t>Şahid məhkəmədə iştirak etmədikdə məhkəmə araşdırmalıdır: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438400"/>
            <a:ext cx="7924800" cy="3200400"/>
          </a:xfrm>
        </p:spPr>
        <p:txBody>
          <a:bodyPr>
            <a:noAutofit/>
          </a:bodyPr>
          <a:lstStyle/>
          <a:p>
            <a:endParaRPr lang="az-Latn-AZ" dirty="0" smtClean="0"/>
          </a:p>
          <a:p>
            <a:r>
              <a:rPr lang="az-Latn-AZ" dirty="0" smtClean="0"/>
              <a:t>məhkəmə iclasında iştirak etməyən şahidlərin ifadələrini qəbul etmək zəruridirmi;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dirty="0" smtClean="0"/>
              <a:t/>
            </a:r>
            <a:br>
              <a:rPr lang="az-Latn-AZ" dirty="0" smtClean="0"/>
            </a:br>
            <a:r>
              <a:rPr lang="az-Latn-AZ" dirty="0" smtClean="0"/>
              <a:t/>
            </a:r>
            <a:br>
              <a:rPr lang="az-Latn-AZ" dirty="0" smtClean="0"/>
            </a:br>
            <a:r>
              <a:rPr lang="az-Latn-AZ" dirty="0" smtClean="0"/>
              <a:t>Şahid məhkəmədə iştirak etmədikdə məhkəmə araşdırmalıdır: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z-Latn-AZ" dirty="0" smtClean="0"/>
          </a:p>
          <a:p>
            <a:endParaRPr lang="az-Latn-AZ" dirty="0" smtClean="0"/>
          </a:p>
          <a:p>
            <a:pPr algn="ctr">
              <a:buNone/>
            </a:pPr>
            <a:r>
              <a:rPr lang="az-Latn-AZ" dirty="0" smtClean="0"/>
              <a:t>     məhkəmə iclasında iştirak etməyən şahidlərin yoxlanılmayan ifadələri ərizəçinin məhkum edilməsi üçün yeganə və ya həlledici əsas oldumu;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90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az-Latn-AZ" dirty="0" smtClean="0"/>
              <a:t>Şahid məhkəmədə iştirak etmədikdə məhkəmə araşdırmalıdır: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276600"/>
            <a:ext cx="7620000" cy="2362200"/>
          </a:xfrm>
        </p:spPr>
        <p:txBody>
          <a:bodyPr>
            <a:normAutofit/>
          </a:bodyPr>
          <a:lstStyle/>
          <a:p>
            <a:r>
              <a:rPr lang="az-Latn-AZ" dirty="0" smtClean="0"/>
              <a:t>    məhkəmə araşdırmasının bütövlükdə ədalətli olmasını təmin etmək üçün kifayət qədər balanslaşdırıcı amillər, o cümlədən prosessual təminatlar vardırmı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az-Latn-AZ" dirty="0" smtClean="0"/>
              <a:t>    AİHM-nin vəzifəsi şahid ifadələrinin hüquqauyğun olaraq sübut qismində qəbul edilib-edilmədiyi barədə qərar qəbul etmək deyil, bütövlükdə prosesin, o cümlədən sübutların əladə edilməsi üsülunun ədalətli olub-olmadığını müəyyən etməkdir.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Nəyi öyrəndik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Latn-AZ" dirty="0" smtClean="0"/>
              <a:t>6-cı maddənin tətbiqi baxımından “Mülki hüquq və vəzifələr” və “cinayət ittihamı” anlayışı avtonomdur və dövlətin daxili qanunvericiliyindəki anlayışlarla eynilik təşkil etməyə bilər (</a:t>
            </a:r>
            <a:r>
              <a:rPr lang="az-Latn-AZ" b="1" i="1" dirty="0" smtClean="0"/>
              <a:t>Engel v. Netherlands, Mikhaylova v. Russia, Ringeisen v. Austria</a:t>
            </a:r>
            <a:r>
              <a:rPr lang="az-Latn-AZ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Nəyi öyrəndik	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z-Latn-AZ" dirty="0" smtClean="0"/>
              <a:t>Əgər Konstitusiya Məhkəməsindəki prosesin nəticələri mülki hüquq və vəzifələrin müəyyən edilməsinə həlledici təsir göstərirsə, 6-cı maddə belə prosesə də təsir göstərir </a:t>
            </a:r>
            <a:r>
              <a:rPr lang="az-Latn-AZ" b="1" i="1" dirty="0" smtClean="0"/>
              <a:t>(Kraska v. S</a:t>
            </a:r>
            <a:r>
              <a:rPr lang="en-US" b="1" i="1" dirty="0" err="1" smtClean="0"/>
              <a:t>witzerland</a:t>
            </a:r>
            <a:r>
              <a:rPr lang="az-Latn-AZ" b="1" i="1" dirty="0" smtClean="0"/>
              <a:t>)</a:t>
            </a:r>
          </a:p>
          <a:p>
            <a:r>
              <a:rPr lang="az-Latn-AZ" dirty="0" smtClean="0"/>
              <a:t>6-cı maddənin təminatları şəxsə qarşı ittiham irəli sürüləndən (cinayət işində) qətnamə tam icra olunana qədər (mülki işdə) davam edir </a:t>
            </a:r>
            <a:r>
              <a:rPr lang="az-Latn-AZ" b="1" i="1" dirty="0" smtClean="0"/>
              <a:t>(</a:t>
            </a:r>
            <a:r>
              <a:rPr lang="en-US" b="1" i="1" dirty="0" err="1" smtClean="0"/>
              <a:t>Hornsbi</a:t>
            </a:r>
            <a:r>
              <a:rPr lang="en-US" b="1" i="1" dirty="0" smtClean="0"/>
              <a:t> v. Greece</a:t>
            </a:r>
            <a:r>
              <a:rPr lang="az-Latn-AZ" b="1" i="1" dirty="0" smtClean="0"/>
              <a:t>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Nəyi öyrəndik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z-Latn-AZ" dirty="0" smtClean="0"/>
              <a:t>Avropa Məhkəməsi 6-cı maddə çərçivəsində “bütövlükdə”, yəni bütün instansiyalarda prosesin ədalətliliyi məsələsinə baxır.</a:t>
            </a:r>
          </a:p>
          <a:p>
            <a:r>
              <a:rPr lang="az-Latn-AZ" dirty="0" smtClean="0"/>
              <a:t>6-cı maddə apellyasiya və kassasiya hüququnu təmin etmir, lakin dövlət öz daxili qanunvericiliyində apellyasiya və kassasiya hüququnu nəzərdə tutubsa, belə apellyasiya prosesləri 6-cı maddənin təminatlarının əhatə dairəsinə düşür </a:t>
            </a:r>
            <a:r>
              <a:rPr lang="az-Latn-AZ" b="1" i="1" dirty="0" smtClean="0"/>
              <a:t>(Delkort  v. Belgium, Tualib v. Greece)</a:t>
            </a:r>
            <a:r>
              <a:rPr lang="az-Latn-AZ" dirty="0" smtClean="0"/>
              <a:t>;	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Nəyi öyrəndik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Latn-AZ" dirty="0" smtClean="0"/>
              <a:t>6-cı maddənin mülki iş üzrə təminatları heç də fərdin tərəf qismində iştirak etdiyi bütün məhkəmə proseslərini əhatə etmir və yalnız mülki hüquq və vəzifələrə aid proseslərlə məhdudlaşır. </a:t>
            </a:r>
          </a:p>
          <a:p>
            <a:r>
              <a:rPr lang="az-Latn-AZ" dirty="0" smtClean="0"/>
              <a:t>6-cı maddə həm də araşdırma prosesinin inzibati mərhələlərinə də tətbiq edilir </a:t>
            </a:r>
            <a:r>
              <a:rPr lang="az-Latn-AZ" b="1" i="1" dirty="0" smtClean="0"/>
              <a:t>(Yohansen</a:t>
            </a:r>
            <a:r>
              <a:rPr lang="en-US" b="1" i="1" dirty="0" smtClean="0"/>
              <a:t> v.</a:t>
            </a:r>
            <a:r>
              <a:rPr lang="az-Latn-AZ" b="1" i="1" dirty="0" smtClean="0"/>
              <a:t> </a:t>
            </a:r>
            <a:r>
              <a:rPr lang="en-US" b="1" i="1" dirty="0" smtClean="0"/>
              <a:t>Norway</a:t>
            </a:r>
            <a:r>
              <a:rPr lang="az-Latn-AZ" b="1" i="1" dirty="0" smtClean="0"/>
              <a:t>)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dirty="0" smtClean="0"/>
              <a:t>6-cı maddənin “mülki-hüquqi” aspektdə konkret işə tətbiqi üçün: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z-Latn-AZ" dirty="0" smtClean="0"/>
              <a:t>“hüquq” və ya “vəzifə” ilə əlaqədar mübahisə olmalıdır;</a:t>
            </a:r>
          </a:p>
          <a:p>
            <a:pPr algn="just"/>
            <a:r>
              <a:rPr lang="az-Latn-AZ" dirty="0" smtClean="0"/>
              <a:t>Hüququn və ya vəzifənin daxili  qanunvericilikdə əsası, yəni “real” hüquq olmalıdır;</a:t>
            </a:r>
          </a:p>
          <a:p>
            <a:pPr algn="just"/>
            <a:r>
              <a:rPr lang="az-Latn-AZ" dirty="0" smtClean="0"/>
              <a:t>Hüquq və ya vəzifə “mülki” xarakter daşımalıdır.</a:t>
            </a:r>
          </a:p>
          <a:p>
            <a:pPr algn="just">
              <a:buNone/>
            </a:pPr>
            <a:r>
              <a:rPr lang="az-Latn-AZ" dirty="0" smtClean="0"/>
              <a:t>    </a:t>
            </a:r>
            <a:r>
              <a:rPr lang="az-Latn-AZ" b="1" i="1" dirty="0" smtClean="0"/>
              <a:t>(Ringeisen v. Austria, Benthem v. the Netherlands) 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049147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Nəyi öyrəndik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Latn-AZ" dirty="0" smtClean="0"/>
              <a:t>Konvensiyanın 6-cı maddəsi ədalətli məhkəmə araşdırmasını təmin etsə də, sübutların qəbul edilməsinə dair hər hansı qaydalar müəyyən etmir, bu məsələ milli qanunvericiliyə uyğun olaraq tənzimlənməlidir </a:t>
            </a:r>
            <a:r>
              <a:rPr lang="az-Latn-AZ" b="1" i="1" dirty="0" smtClean="0"/>
              <a:t>(</a:t>
            </a:r>
            <a:r>
              <a:rPr lang="en-US" b="1" i="1" dirty="0" err="1" smtClean="0"/>
              <a:t>Sch</a:t>
            </a:r>
            <a:r>
              <a:rPr lang="az-Latn-AZ" b="1" i="1" dirty="0" smtClean="0"/>
              <a:t>enk</a:t>
            </a:r>
            <a:r>
              <a:rPr lang="en-US" b="1" i="1" dirty="0" smtClean="0"/>
              <a:t> v.</a:t>
            </a:r>
            <a:r>
              <a:rPr lang="az-Latn-AZ" b="1" i="1" dirty="0" smtClean="0"/>
              <a:t> </a:t>
            </a:r>
            <a:r>
              <a:rPr lang="en-US" b="1" i="1" dirty="0" smtClean="0"/>
              <a:t>Switzerland</a:t>
            </a:r>
            <a:r>
              <a:rPr lang="az-Latn-AZ" b="1" i="1" dirty="0" smtClean="0"/>
              <a:t>)</a:t>
            </a:r>
            <a:endParaRPr lang="ru-RU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Nəyi öyrəndik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Latn-AZ" dirty="0" smtClean="0"/>
              <a:t>Konkret sübut növlərinin qəbul edilən olub-olmadığını müəyyən etmək AİHM-in işi deyil. Məhkəmənin vəzifəsi ərizəçinin müdafiə hüquqlarına hörmət edilib-edilmədiyini, ona sübutların etibarlılığına etiraz etmək və onlardan istifadə edilməsinə qarşı çıxış etmək imkanının verilib-verilmədiyini müəyyən etməkdir </a:t>
            </a:r>
            <a:r>
              <a:rPr lang="az-Latn-AZ" b="1" i="1" dirty="0" smtClean="0"/>
              <a:t>(Allan v. United Kingdom)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MÜLKİ HÜQUQ VƏ VƏZİFƏLƏR	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az-Latn-AZ" dirty="0" smtClean="0"/>
              <a:t>Fərdlər arasındakı mübahisələr</a:t>
            </a:r>
          </a:p>
          <a:p>
            <a:pPr>
              <a:buFont typeface="Wingdings" pitchFamily="2" charset="2"/>
              <a:buChar char="§"/>
            </a:pPr>
            <a:r>
              <a:rPr lang="az-Latn-AZ" dirty="0" smtClean="0"/>
              <a:t>Sosial təminat hüququ, tibbi sığorta hüququ və s.</a:t>
            </a:r>
          </a:p>
          <a:p>
            <a:pPr>
              <a:buFont typeface="Wingdings" pitchFamily="2" charset="2"/>
              <a:buChar char="§"/>
            </a:pPr>
            <a:r>
              <a:rPr lang="az-Latn-AZ" dirty="0" smtClean="0"/>
              <a:t>Uşağın dövlətin himayəsinə verilməsi</a:t>
            </a:r>
          </a:p>
          <a:p>
            <a:pPr>
              <a:buFont typeface="Wingdings" pitchFamily="2" charset="2"/>
              <a:buChar char="§"/>
            </a:pPr>
            <a:r>
              <a:rPr lang="az-Latn-AZ" dirty="0" smtClean="0"/>
              <a:t>Övladlıqla bağlı məsələlər</a:t>
            </a:r>
          </a:p>
          <a:p>
            <a:pPr>
              <a:buFont typeface="Wingdings" pitchFamily="2" charset="2"/>
              <a:buChar char="§"/>
            </a:pPr>
            <a:r>
              <a:rPr lang="az-Latn-AZ" dirty="0" smtClean="0"/>
              <a:t>Peşə fəaliyyəti ilə bağlı məsələlər, məsələn, tibbi fəaliyyətlə və vəkilliklə bağlı məsələlər</a:t>
            </a:r>
          </a:p>
          <a:p>
            <a:pPr>
              <a:buFont typeface="Wingdings" pitchFamily="2" charset="2"/>
              <a:buChar char="§"/>
            </a:pPr>
            <a:r>
              <a:rPr lang="az-Latn-AZ" dirty="0" smtClean="0"/>
              <a:t>Delikt hüququ, müqavilə hüququ;</a:t>
            </a:r>
          </a:p>
          <a:p>
            <a:pPr>
              <a:buFont typeface="Wingdings" pitchFamily="2" charset="2"/>
              <a:buChar char="§"/>
            </a:pPr>
            <a:r>
              <a:rPr lang="az-Latn-AZ" dirty="0" smtClean="0"/>
              <a:t>Ziyanla bağlı dövlət orqanlarına qarşı qaldırılan kompensasiya hüququ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dirty="0" smtClean="0"/>
              <a:t>QEYRİ-MÜLKİ HÜQUQ VƏ VƏZİFƏLƏR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z-Latn-AZ" dirty="0" smtClean="0"/>
              <a:t>Ümumi vergiqoyma məsələləri və vergi dərəcələri;</a:t>
            </a:r>
          </a:p>
          <a:p>
            <a:r>
              <a:rPr lang="az-Latn-AZ" dirty="0" smtClean="0"/>
              <a:t>İmmiqrasiya və vətəndaşlıq məsələləri;</a:t>
            </a:r>
          </a:p>
          <a:p>
            <a:r>
              <a:rPr lang="az-Latn-AZ" dirty="0" smtClean="0"/>
              <a:t>Hərbi mükəlləfiyyət;</a:t>
            </a:r>
          </a:p>
          <a:p>
            <a:r>
              <a:rPr lang="az-Latn-AZ" dirty="0" smtClean="0"/>
              <a:t>Dövlət vəzifələrini tutmaq;</a:t>
            </a:r>
          </a:p>
          <a:p>
            <a:r>
              <a:rPr lang="az-Latn-AZ" dirty="0" smtClean="0"/>
              <a:t>Pulsuz təhsil almaq, pulsuz tibbi xidmət hüququ;</a:t>
            </a:r>
          </a:p>
          <a:p>
            <a:r>
              <a:rPr lang="az-Latn-AZ" dirty="0" smtClean="0"/>
              <a:t>Ümumi hüquq sistemində, məsələn silahlı qüvvələrdə və ya polis orqanlarında fəaliyyətin həyata keçirilməsi ilə bağlı vəzifələr tutan işçilərlə inzibati orqanlar arasındakı mübahisələr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dirty="0" smtClean="0"/>
              <a:t>“Cinayət ittihamı” nədir?</a:t>
            </a:r>
            <a:br>
              <a:rPr lang="az-Latn-AZ" dirty="0" smtClean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az-Latn-AZ" dirty="0" smtClean="0"/>
              <a:t>    Fərdin cinayət hüquq pozuntusu törətdiyinə dəlalət edən və ya  şübhəli şəxs qismində onun vəziyyətinə mühüm təsir göstərən ehtimalların olduğu barədə səlahiyyətli dövlət hakimiyyəti orqanı tərəfindən ona rəsmi məlumatın verilməsi </a:t>
            </a:r>
            <a:r>
              <a:rPr lang="az-Latn-AZ" b="1" dirty="0" smtClean="0"/>
              <a:t>(</a:t>
            </a:r>
            <a:r>
              <a:rPr lang="az-Latn-AZ" b="1" i="1" dirty="0" smtClean="0"/>
              <a:t>Deveyer v. Belgium</a:t>
            </a:r>
            <a:r>
              <a:rPr lang="az-Latn-AZ" b="1" dirty="0" smtClean="0"/>
              <a:t>)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Engel meyarları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z-Latn-AZ" dirty="0" smtClean="0"/>
              <a:t>1) Daxili qanunvericilikdə ittihamın tövsifi;</a:t>
            </a:r>
          </a:p>
          <a:p>
            <a:endParaRPr lang="az-Latn-AZ" dirty="0" smtClean="0"/>
          </a:p>
          <a:p>
            <a:pPr>
              <a:buNone/>
            </a:pPr>
            <a:r>
              <a:rPr lang="az-Latn-AZ" dirty="0" smtClean="0"/>
              <a:t>2) Hüquq pozuntusunun xarakteri;</a:t>
            </a:r>
          </a:p>
          <a:p>
            <a:pPr marL="514350" indent="-514350">
              <a:buAutoNum type="alphaUcParenR"/>
            </a:pPr>
            <a:r>
              <a:rPr lang="az-Latn-AZ" dirty="0" smtClean="0"/>
              <a:t>Pozulmuş hüquq normasının tətbiq dairəsi;</a:t>
            </a:r>
          </a:p>
          <a:p>
            <a:pPr marL="514350" indent="-514350">
              <a:buAutoNum type="alphaUcParenR"/>
            </a:pPr>
            <a:r>
              <a:rPr lang="az-Latn-AZ" dirty="0" smtClean="0"/>
              <a:t>Cəzanın məqsədi</a:t>
            </a:r>
          </a:p>
          <a:p>
            <a:pPr marL="514350" indent="-514350">
              <a:buNone/>
            </a:pPr>
            <a:endParaRPr lang="az-Latn-AZ" dirty="0" smtClean="0"/>
          </a:p>
          <a:p>
            <a:pPr>
              <a:buNone/>
            </a:pPr>
            <a:r>
              <a:rPr lang="az-Latn-AZ" dirty="0" smtClean="0"/>
              <a:t>3) Cəzanın xarakteri və ağırlığı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Tərəflərin bərabərliyi nə deməkdir?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Latn-AZ" dirty="0" smtClean="0"/>
              <a:t>ərizəçiyə “qarşı tərəflə müqayisədə onu əlverişsiz vəziyyətdə qoymayan şərtlərlə öz müdafiəsini qura bilməsi üçün ağlabatan imkan verilməsidir” (</a:t>
            </a:r>
            <a:r>
              <a:rPr lang="az-Latn-AZ" i="1" dirty="0" smtClean="0"/>
              <a:t>Bulut Avstriyaya qarşı</a:t>
            </a:r>
            <a:r>
              <a:rPr lang="az-Latn-AZ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dirty="0" smtClean="0"/>
              <a:t/>
            </a:r>
            <a:br>
              <a:rPr lang="az-Latn-AZ" dirty="0" smtClean="0"/>
            </a:br>
            <a:r>
              <a:rPr lang="az-Latn-AZ" dirty="0" smtClean="0"/>
              <a:t>“Ağlabatan müddət” qiymətləndirilərkən nəzərə alınmalıdır:	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Latn-AZ" dirty="0" smtClean="0"/>
              <a:t>işin mürəkkəbliyi;</a:t>
            </a:r>
          </a:p>
          <a:p>
            <a:pPr>
              <a:buNone/>
            </a:pPr>
            <a:endParaRPr lang="az-Latn-AZ" dirty="0" smtClean="0"/>
          </a:p>
          <a:p>
            <a:r>
              <a:rPr lang="az-Latn-AZ" dirty="0" smtClean="0"/>
              <a:t>ərizəçinin davranışı; </a:t>
            </a:r>
          </a:p>
          <a:p>
            <a:pPr>
              <a:buNone/>
            </a:pPr>
            <a:endParaRPr lang="az-Latn-AZ" dirty="0" smtClean="0"/>
          </a:p>
          <a:p>
            <a:r>
              <a:rPr lang="az-Latn-AZ" dirty="0" smtClean="0"/>
              <a:t>müvafiq dövlət orqanlarının davranışı;</a:t>
            </a:r>
          </a:p>
          <a:p>
            <a:pPr>
              <a:buNone/>
            </a:pPr>
            <a:endParaRPr lang="az-Latn-AZ" dirty="0" smtClean="0"/>
          </a:p>
          <a:p>
            <a:r>
              <a:rPr lang="az-Latn-AZ" dirty="0" smtClean="0"/>
              <a:t>Ərizəçinin məruz qala biləcəyi risklər.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dirty="0" smtClean="0"/>
              <a:t>“Ədalətli məhkəmə araşdırması” anlayışına daxildir: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Latn-AZ" dirty="0" smtClean="0"/>
              <a:t>Məhkəməyə müraciət hüququ;</a:t>
            </a:r>
          </a:p>
          <a:p>
            <a:r>
              <a:rPr lang="az-Latn-AZ" dirty="0" smtClean="0"/>
              <a:t>Məhkəmə prosesində iştirak;</a:t>
            </a:r>
          </a:p>
          <a:p>
            <a:r>
              <a:rPr lang="az-Latn-AZ" dirty="0" smtClean="0"/>
              <a:t>Özünə qarşı ifadə verməmək hüququ;</a:t>
            </a:r>
          </a:p>
          <a:p>
            <a:r>
              <a:rPr lang="az-Latn-AZ" dirty="0" smtClean="0"/>
              <a:t>Tərəflərin bərabərliyi və işə çəkişmə prinsipi əsasında baxılması hüququ;</a:t>
            </a:r>
          </a:p>
          <a:p>
            <a:r>
              <a:rPr lang="az-Latn-AZ" dirty="0" smtClean="0"/>
              <a:t>Məhkəmə qərarının əsaslandırılması hüququ.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734</Words>
  <Application>Microsoft Office PowerPoint</Application>
  <PresentationFormat>On-screen Show (4:3)</PresentationFormat>
  <Paragraphs>86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Maddə 6 Ədalətli məhkəmə araşdırması hüququ</vt:lpstr>
      <vt:lpstr>6-cı maddənin “mülki-hüquqi” aspektdə konkret işə tətbiqi üçün:</vt:lpstr>
      <vt:lpstr>MÜLKİ HÜQUQ VƏ VƏZİFƏLƏR </vt:lpstr>
      <vt:lpstr>QEYRİ-MÜLKİ HÜQUQ VƏ VƏZİFƏLƏR</vt:lpstr>
      <vt:lpstr>“Cinayət ittihamı” nədir? </vt:lpstr>
      <vt:lpstr>Engel meyarları</vt:lpstr>
      <vt:lpstr>Tərəflərin bərabərliyi nə deməkdir?</vt:lpstr>
      <vt:lpstr> “Ağlabatan müddət” qiymətləndirilərkən nəzərə alınmalıdır: </vt:lpstr>
      <vt:lpstr>“Ədalətli məhkəmə araşdırması” anlayışına daxildir:</vt:lpstr>
      <vt:lpstr>ŞAHİD KİMDİR?</vt:lpstr>
      <vt:lpstr>Problemlər:</vt:lpstr>
      <vt:lpstr>Şahid məhkəmədə iştirak etmədikdə məhkəmə araşdırmalıdır:</vt:lpstr>
      <vt:lpstr>  Şahid məhkəmədə iştirak etmədikdə məhkəmə araşdırmalıdır:</vt:lpstr>
      <vt:lpstr>Şahid məhkəmədə iştirak etmədikdə məhkəmə araşdırmalıdır:</vt:lpstr>
      <vt:lpstr>PowerPoint Presentation</vt:lpstr>
      <vt:lpstr>Nəyi öyrəndik</vt:lpstr>
      <vt:lpstr>Nəyi öyrəndik </vt:lpstr>
      <vt:lpstr>Nəyi öyrəndik</vt:lpstr>
      <vt:lpstr>Nəyi öyrəndik</vt:lpstr>
      <vt:lpstr>Nəyi öyrəndik</vt:lpstr>
      <vt:lpstr>Nəyi öyrəndik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Nəyi öyrəndik </dc:title>
  <dc:creator>Gunel</dc:creator>
  <cp:lastModifiedBy>ROVSHANOVA Vafa</cp:lastModifiedBy>
  <cp:revision>44</cp:revision>
  <dcterms:created xsi:type="dcterms:W3CDTF">2006-08-16T00:00:00Z</dcterms:created>
  <dcterms:modified xsi:type="dcterms:W3CDTF">2016-07-02T09:59:05Z</dcterms:modified>
</cp:coreProperties>
</file>