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315" r:id="rId3"/>
    <p:sldId id="316" r:id="rId4"/>
    <p:sldId id="297" r:id="rId5"/>
    <p:sldId id="317" r:id="rId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103D23D5-F826-44B2-BCF1-74B57030AD0C}" type="datetimeFigureOut">
              <a:rPr lang="fr-FR"/>
              <a:pPr>
                <a:defRPr/>
              </a:pPr>
              <a:t>05/12/2016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73584F8-14C0-4460-9200-070B8F65F632}"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8753377-40F6-47DE-A2FF-5B0B4E683A7C}" type="datetimeFigureOut">
              <a:rPr lang="fr-FR"/>
              <a:pPr>
                <a:defRPr/>
              </a:pPr>
              <a:t>05/12/2016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A7FD099-DEBF-41E2-BCE2-608D6BAFB6CE}"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99AE00F3-2014-479F-93ED-B5DDE858E117}" type="datetimeFigureOut">
              <a:rPr lang="fr-FR"/>
              <a:pPr>
                <a:defRPr/>
              </a:pPr>
              <a:t>05/12/2016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FC83080-6C2E-4E34-A267-C900A216755C}"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D06B8B80-418F-401A-8690-CA343CF8F80C}" type="datetimeFigureOut">
              <a:rPr lang="fr-FR"/>
              <a:pPr>
                <a:defRPr/>
              </a:pPr>
              <a:t>05/12/2016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D24FE85-E174-4A6A-BBEC-EBA94147D1B7}"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98704C01-68DE-43C3-A0EB-890E1B554E6B}" type="datetimeFigureOut">
              <a:rPr lang="fr-FR"/>
              <a:pPr>
                <a:defRPr/>
              </a:pPr>
              <a:t>05/12/2016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F5D2A90-872C-4740-AA94-9924359A6275}"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1FD8D41C-AC92-4592-965E-9504BD5BCE67}" type="datetimeFigureOut">
              <a:rPr lang="fr-FR"/>
              <a:pPr>
                <a:defRPr/>
              </a:pPr>
              <a:t>05/12/2016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A8797D31-3B22-4352-9E1B-2EDA2957B798}"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6FA85501-E738-4FE0-9A18-96917DB93C47}" type="datetimeFigureOut">
              <a:rPr lang="fr-FR"/>
              <a:pPr>
                <a:defRPr/>
              </a:pPr>
              <a:t>05/12/2016</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16BBCA51-C9DB-4490-AB2F-A1B809B5F891}"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73072D2C-3983-4DAD-AD95-AEE21B1F82D0}" type="datetimeFigureOut">
              <a:rPr lang="fr-FR"/>
              <a:pPr>
                <a:defRPr/>
              </a:pPr>
              <a:t>05/12/2016</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DB6396AF-1032-42ED-AFAE-9D8123AB45F6}"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69720E3-CB6E-44F4-A402-A2CC0BD5407E}" type="datetimeFigureOut">
              <a:rPr lang="fr-FR"/>
              <a:pPr>
                <a:defRPr/>
              </a:pPr>
              <a:t>05/12/2016</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0E69019-A5EC-454D-A243-BE41EFEBEC54}"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3259B0E-A20D-449D-8247-E9C58768D8ED}" type="datetimeFigureOut">
              <a:rPr lang="fr-FR"/>
              <a:pPr>
                <a:defRPr/>
              </a:pPr>
              <a:t>05/12/2016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E7095287-8F56-45B1-B309-15428A37A86C}"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7087D26-CD64-4085-B2D6-4ED1A8A4F257}" type="datetimeFigureOut">
              <a:rPr lang="fr-FR"/>
              <a:pPr>
                <a:defRPr/>
              </a:pPr>
              <a:t>05/12/2016</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2D71FB1-EF6F-4A28-952D-E4CE1676AAB6}"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A8771CA-D99D-4EEA-A5EA-DD38D265F97F}" type="datetimeFigureOut">
              <a:rPr lang="fr-FR"/>
              <a:pPr>
                <a:defRPr/>
              </a:pPr>
              <a:t>05/12/2016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3E579EE-62A7-46A6-ACE9-D02E9E6CC1CC}"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title"/>
          </p:nvPr>
        </p:nvSpPr>
        <p:spPr/>
        <p:txBody>
          <a:bodyPr/>
          <a:lstStyle/>
          <a:p>
            <a:pPr eaLnBrk="1" hangingPunct="1"/>
            <a:endParaRPr lang="lv-LV" altLang="en-US" b="1" u="sng" smtClean="0">
              <a:latin typeface="Lucida Calligraphy" pitchFamily="66" charset="0"/>
            </a:endParaRPr>
          </a:p>
        </p:txBody>
      </p:sp>
      <p:sp>
        <p:nvSpPr>
          <p:cNvPr id="2051" name="Espace réservé du contenu 2"/>
          <p:cNvSpPr>
            <a:spLocks noGrp="1"/>
          </p:cNvSpPr>
          <p:nvPr>
            <p:ph idx="1"/>
          </p:nvPr>
        </p:nvSpPr>
        <p:spPr/>
        <p:txBody>
          <a:bodyPr/>
          <a:lstStyle/>
          <a:p>
            <a:pPr algn="ctr" eaLnBrk="1" hangingPunct="1">
              <a:buFont typeface="Calibri" pitchFamily="34" charset="0"/>
              <a:buNone/>
            </a:pPr>
            <a:r>
              <a:rPr lang="fr-FR" altLang="en-US" sz="6000" b="1" u="sng" smtClean="0">
                <a:solidFill>
                  <a:srgbClr val="000000"/>
                </a:solidFill>
                <a:ea typeface="Calibri" pitchFamily="34" charset="0"/>
                <a:cs typeface="Calibri" pitchFamily="34" charset="0"/>
                <a:sym typeface="Calibri" pitchFamily="34" charset="0"/>
              </a:rPr>
              <a:t>KONVENSİYANIN 6-CI MADDƏSİ </a:t>
            </a:r>
          </a:p>
          <a:p>
            <a:pPr algn="ctr" eaLnBrk="1" hangingPunct="1">
              <a:buFont typeface="Calibri" pitchFamily="34" charset="0"/>
              <a:buNone/>
            </a:pPr>
            <a:endParaRPr lang="fr-FR" altLang="en-US" sz="6000" b="1" u="sng" smtClean="0">
              <a:solidFill>
                <a:srgbClr val="000000"/>
              </a:solidFill>
              <a:ea typeface="Calibri" pitchFamily="34" charset="0"/>
              <a:cs typeface="Calibri" pitchFamily="34" charset="0"/>
              <a:sym typeface="Calibri" pitchFamily="34" charset="0"/>
            </a:endParaRPr>
          </a:p>
          <a:p>
            <a:pPr algn="ctr" eaLnBrk="1" hangingPunct="1">
              <a:buFont typeface="Calibri" pitchFamily="34" charset="0"/>
              <a:buNone/>
            </a:pPr>
            <a:r>
              <a:rPr lang="az-Latn-AZ" altLang="en-US" sz="2000" b="1" i="1" smtClean="0">
                <a:solidFill>
                  <a:srgbClr val="000000"/>
                </a:solidFill>
                <a:ea typeface="Calibri" pitchFamily="34" charset="0"/>
                <a:cs typeface="Calibri" pitchFamily="34" charset="0"/>
                <a:sym typeface="Calibri" pitchFamily="34" charset="0"/>
              </a:rPr>
              <a:t>                                                                              </a:t>
            </a:r>
            <a:r>
              <a:rPr lang="fr-FR" altLang="en-US" sz="2000" b="1" i="1" smtClean="0">
                <a:solidFill>
                  <a:srgbClr val="000000"/>
                </a:solidFill>
                <a:ea typeface="Calibri" pitchFamily="34" charset="0"/>
                <a:cs typeface="Calibri" pitchFamily="34" charset="0"/>
                <a:sym typeface="Calibri" pitchFamily="34" charset="0"/>
              </a:rPr>
              <a:t>K</a:t>
            </a:r>
            <a:r>
              <a:rPr lang="az-Latn-AZ" altLang="en-US" sz="2000" b="1" i="1" smtClean="0">
                <a:solidFill>
                  <a:srgbClr val="000000"/>
                </a:solidFill>
                <a:ea typeface="Calibri" pitchFamily="34" charset="0"/>
                <a:cs typeface="Calibri" pitchFamily="34" charset="0"/>
                <a:sym typeface="Calibri" pitchFamily="34" charset="0"/>
              </a:rPr>
              <a:t>önül Qasımova</a:t>
            </a:r>
            <a:endParaRPr lang="en-US" altLang="en-US" sz="2000" b="1" i="1" smtClean="0">
              <a:solidFill>
                <a:srgbClr val="000000"/>
              </a:solidFill>
              <a:ea typeface="Calibri" pitchFamily="34" charset="0"/>
              <a:cs typeface="Calibri" pitchFamily="34" charset="0"/>
              <a:sym typeface="Calibri" pitchFamily="34" charset="0"/>
            </a:endParaRPr>
          </a:p>
          <a:p>
            <a:pPr algn="ctr" eaLnBrk="1" hangingPunct="1">
              <a:buFont typeface="Calibri" pitchFamily="34" charset="0"/>
              <a:buNone/>
            </a:pPr>
            <a:endParaRPr lang="en-US" altLang="en-US" sz="2000" b="1" i="1" smtClean="0">
              <a:solidFill>
                <a:srgbClr val="000000"/>
              </a:solidFill>
              <a:ea typeface="Calibri" pitchFamily="34" charset="0"/>
              <a:cs typeface="Calibri" pitchFamily="34" charset="0"/>
              <a:sym typeface="Calibri" pitchFamily="34" charset="0"/>
            </a:endParaRPr>
          </a:p>
          <a:p>
            <a:pPr algn="ctr" eaLnBrk="1" hangingPunct="1">
              <a:buFont typeface="Calibri" pitchFamily="34" charset="0"/>
              <a:buNone/>
            </a:pPr>
            <a:endParaRPr lang="en-US" altLang="en-US" sz="2000" b="1" i="1" smtClean="0">
              <a:solidFill>
                <a:srgbClr val="000000"/>
              </a:solidFill>
              <a:ea typeface="Calibri" pitchFamily="34" charset="0"/>
              <a:cs typeface="Calibri" pitchFamily="34" charset="0"/>
              <a:sym typeface="Calibri" pitchFamily="34" charset="0"/>
            </a:endParaRPr>
          </a:p>
          <a:p>
            <a:pPr algn="r" eaLnBrk="1" hangingPunct="1">
              <a:buFont typeface="Calibri" pitchFamily="34" charset="0"/>
              <a:buNone/>
            </a:pPr>
            <a:r>
              <a:rPr lang="en-US" altLang="en-US" sz="2000" b="1" i="1" smtClean="0">
                <a:solidFill>
                  <a:srgbClr val="000000"/>
                </a:solidFill>
                <a:ea typeface="Calibri" pitchFamily="34" charset="0"/>
                <a:cs typeface="Calibri" pitchFamily="34" charset="0"/>
                <a:sym typeface="Calibri" pitchFamily="34" charset="0"/>
              </a:rPr>
              <a:t>2015</a:t>
            </a:r>
            <a:endParaRPr lang="fr-FR" altLang="en-US" sz="2000" b="1" i="1" smtClean="0">
              <a:solidFill>
                <a:srgbClr val="000000"/>
              </a:solidFill>
              <a:ea typeface="Calibri" pitchFamily="34" charset="0"/>
              <a:cs typeface="Calibri" pitchFamily="34" charset="0"/>
              <a:sym typeface="Calibri" pitchFamily="34" charset="0"/>
            </a:endParaRPr>
          </a:p>
          <a:p>
            <a:pPr algn="ctr" eaLnBrk="1" hangingPunct="1">
              <a:buFont typeface="Calibri" pitchFamily="34" charset="0"/>
              <a:buNone/>
            </a:pPr>
            <a:endParaRPr lang="fr-FR" altLang="en-US" sz="6000" b="1" u="sng" smtClean="0">
              <a:solidFill>
                <a:srgbClr val="000000"/>
              </a:solidFill>
              <a:latin typeface="Lucida Calligraphy" pitchFamily="66" charset="0"/>
              <a:ea typeface="Calibri" pitchFamily="34" charset="0"/>
              <a:cs typeface="Calibri" pitchFamily="34" charset="0"/>
              <a:sym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Susmaq hüququ</a:t>
            </a:r>
          </a:p>
        </p:txBody>
      </p:sp>
      <p:sp>
        <p:nvSpPr>
          <p:cNvPr id="3075" name="Espace réservé du contenu 2"/>
          <p:cNvSpPr>
            <a:spLocks noGrp="1"/>
          </p:cNvSpPr>
          <p:nvPr>
            <p:ph idx="1"/>
          </p:nvPr>
        </p:nvSpPr>
        <p:spPr/>
        <p:txBody>
          <a:bodyPr/>
          <a:lstStyle/>
          <a:p>
            <a:pPr marL="0" indent="0" algn="just" eaLnBrk="1" hangingPunct="1">
              <a:lnSpc>
                <a:spcPct val="90000"/>
              </a:lnSpc>
              <a:buFont typeface="Calibri" pitchFamily="34" charset="0"/>
              <a:buNone/>
            </a:pPr>
            <a:r>
              <a:rPr lang="fr-FR" altLang="en-US" smtClean="0">
                <a:solidFill>
                  <a:srgbClr val="000000"/>
                </a:solidFill>
                <a:ea typeface="Calibri" pitchFamily="34" charset="0"/>
                <a:cs typeface="Calibri" pitchFamily="34" charset="0"/>
                <a:sym typeface="Calibri" pitchFamily="34" charset="0"/>
              </a:rPr>
              <a:t>Cinayət işi zamanı ən adisindən ən ağırına qədər bütün cinayət növlərinə münasibətdə özünü ifşa etməmək hüququ (</a:t>
            </a:r>
            <a:r>
              <a:rPr lang="fr-FR" altLang="en-US" i="1" smtClean="0">
                <a:solidFill>
                  <a:srgbClr val="000000"/>
                </a:solidFill>
                <a:ea typeface="Calibri" pitchFamily="34" charset="0"/>
                <a:cs typeface="Calibri" pitchFamily="34" charset="0"/>
                <a:sym typeface="Calibri" pitchFamily="34" charset="0"/>
              </a:rPr>
              <a:t>Saunders Birləşmiş Krallığa qarşı</a:t>
            </a:r>
            <a:r>
              <a:rPr lang="fr-FR" altLang="en-US" smtClean="0">
                <a:solidFill>
                  <a:srgbClr val="000000"/>
                </a:solidFill>
                <a:ea typeface="Calibri" pitchFamily="34" charset="0"/>
                <a:cs typeface="Calibri" pitchFamily="34" charset="0"/>
                <a:sym typeface="Calibri" pitchFamily="34" charset="0"/>
              </a:rPr>
              <a:t>, § 74).</a:t>
            </a:r>
          </a:p>
          <a:p>
            <a:pPr marL="0" indent="0" algn="just" eaLnBrk="1" hangingPunct="1">
              <a:lnSpc>
                <a:spcPct val="90000"/>
              </a:lnSpc>
              <a:buFont typeface="Calibri" pitchFamily="34" charset="0"/>
              <a:buNone/>
            </a:pPr>
            <a:r>
              <a:rPr lang="fr-FR" altLang="en-US" smtClean="0">
                <a:solidFill>
                  <a:srgbClr val="000000"/>
                </a:solidFill>
                <a:ea typeface="Calibri" pitchFamily="34" charset="0"/>
                <a:cs typeface="Calibri" pitchFamily="34" charset="0"/>
                <a:sym typeface="Calibri" pitchFamily="34" charset="0"/>
              </a:rPr>
              <a:t>Susmaq hüququ </a:t>
            </a:r>
            <a:r>
              <a:rPr lang="fr-FR" altLang="en-US" b="1" smtClean="0">
                <a:solidFill>
                  <a:srgbClr val="000000"/>
                </a:solidFill>
                <a:ea typeface="Calibri" pitchFamily="34" charset="0"/>
                <a:cs typeface="Calibri" pitchFamily="34" charset="0"/>
                <a:sym typeface="Calibri" pitchFamily="34" charset="0"/>
              </a:rPr>
              <a:t>şübhəlinin polis tərəfindən dindirilməyə başladığı andan tətbiq olunur</a:t>
            </a:r>
            <a:r>
              <a:rPr lang="fr-FR" altLang="en-US" smtClean="0">
                <a:solidFill>
                  <a:srgbClr val="000000"/>
                </a:solidFill>
                <a:ea typeface="Calibri" pitchFamily="34" charset="0"/>
                <a:cs typeface="Calibri" pitchFamily="34" charset="0"/>
                <a:sym typeface="Calibri" pitchFamily="34" charset="0"/>
              </a:rPr>
              <a:t> (Con Murrey Birləşmiş Krallığa qarşı, § 45)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Hüququn tətbiq dairəsi</a:t>
            </a:r>
          </a:p>
        </p:txBody>
      </p:sp>
      <p:sp>
        <p:nvSpPr>
          <p:cNvPr id="4099" name="Espace réservé du contenu 2"/>
          <p:cNvSpPr>
            <a:spLocks noGrp="1"/>
          </p:cNvSpPr>
          <p:nvPr>
            <p:ph idx="1"/>
          </p:nvPr>
        </p:nvSpPr>
        <p:spPr>
          <a:xfrm>
            <a:off x="457200" y="1600200"/>
            <a:ext cx="8229600" cy="4852988"/>
          </a:xfrm>
        </p:spPr>
        <p:txBody>
          <a:bodyPr/>
          <a:lstStyle/>
          <a:p>
            <a:pPr marL="0" indent="0" algn="just" eaLnBrk="1" hangingPunct="1">
              <a:buFont typeface="Calibri" pitchFamily="34" charset="0"/>
              <a:buNone/>
            </a:pPr>
            <a:r>
              <a:rPr lang="fr-FR" altLang="en-US" sz="3000" smtClean="0">
                <a:solidFill>
                  <a:srgbClr val="000000"/>
                </a:solidFill>
                <a:ea typeface="Calibri" pitchFamily="34" charset="0"/>
                <a:cs typeface="Calibri" pitchFamily="34" charset="0"/>
                <a:sym typeface="Calibri" pitchFamily="34" charset="0"/>
              </a:rPr>
              <a:t>özünü ifşa əleyhinə immunitet </a:t>
            </a:r>
            <a:r>
              <a:rPr lang="fr-FR" altLang="en-US" sz="3000" b="1" smtClean="0">
                <a:solidFill>
                  <a:srgbClr val="000000"/>
                </a:solidFill>
                <a:ea typeface="Calibri" pitchFamily="34" charset="0"/>
                <a:cs typeface="Calibri" pitchFamily="34" charset="0"/>
                <a:sym typeface="Calibri" pitchFamily="34" charset="0"/>
              </a:rPr>
              <a:t>şübhəlinin</a:t>
            </a:r>
            <a:r>
              <a:rPr lang="fr-FR" altLang="en-US" sz="3000" smtClean="0">
                <a:solidFill>
                  <a:srgbClr val="000000"/>
                </a:solidFill>
                <a:ea typeface="Calibri" pitchFamily="34" charset="0"/>
                <a:cs typeface="Calibri" pitchFamily="34" charset="0"/>
                <a:sym typeface="Calibri" pitchFamily="34" charset="0"/>
              </a:rPr>
              <a:t> iradəsindən asılı olmayaraq mövcud olan məcburi vasitələrə müraciət yolu ilə əldə edilə biləcək, order əsasında alınmış sənəd, nəfəs (alkoqol yoxlaması), qan, sidik nümunəsi və DNK testi üçün bədən toxuması </a:t>
            </a:r>
            <a:r>
              <a:rPr lang="fr-FR" altLang="en-US" sz="3000" b="1" smtClean="0">
                <a:solidFill>
                  <a:srgbClr val="000000"/>
                </a:solidFill>
                <a:ea typeface="Calibri" pitchFamily="34" charset="0"/>
                <a:cs typeface="Calibri" pitchFamily="34" charset="0"/>
                <a:sym typeface="Calibri" pitchFamily="34" charset="0"/>
              </a:rPr>
              <a:t>kimi materialların cinayət işində istifadəsinə şamil edilmir</a:t>
            </a:r>
            <a:r>
              <a:rPr lang="fr-FR" altLang="en-US" sz="3000" smtClean="0">
                <a:solidFill>
                  <a:srgbClr val="000000"/>
                </a:solidFill>
                <a:ea typeface="Calibri" pitchFamily="34" charset="0"/>
                <a:cs typeface="Calibri" pitchFamily="34" charset="0"/>
                <a:sym typeface="Calibri" pitchFamily="34" charset="0"/>
              </a:rPr>
              <a:t> (</a:t>
            </a:r>
            <a:r>
              <a:rPr lang="fr-FR" altLang="en-US" sz="3000" i="1" smtClean="0">
                <a:solidFill>
                  <a:srgbClr val="000000"/>
                </a:solidFill>
                <a:ea typeface="Calibri" pitchFamily="34" charset="0"/>
                <a:cs typeface="Calibri" pitchFamily="34" charset="0"/>
                <a:sym typeface="Calibri" pitchFamily="34" charset="0"/>
              </a:rPr>
              <a:t>Saunders Birləşmiş Krallığa qarşı</a:t>
            </a:r>
            <a:r>
              <a:rPr lang="fr-FR" altLang="en-US" sz="3000" smtClean="0">
                <a:solidFill>
                  <a:srgbClr val="000000"/>
                </a:solidFill>
                <a:ea typeface="Calibri" pitchFamily="34" charset="0"/>
                <a:cs typeface="Calibri" pitchFamily="34" charset="0"/>
                <a:sym typeface="Calibri" pitchFamily="34" charset="0"/>
              </a:rPr>
              <a:t>, § 69; </a:t>
            </a:r>
            <a:r>
              <a:rPr lang="fr-FR" altLang="en-US" sz="3000" i="1" smtClean="0">
                <a:solidFill>
                  <a:srgbClr val="000000"/>
                </a:solidFill>
                <a:ea typeface="Calibri" pitchFamily="34" charset="0"/>
                <a:cs typeface="Calibri" pitchFamily="34" charset="0"/>
                <a:sym typeface="Calibri" pitchFamily="34" charset="0"/>
              </a:rPr>
              <a:t>OHalloran və Fransis Birləşmiş Krallığa qarşı</a:t>
            </a:r>
            <a:r>
              <a:rPr lang="fr-FR" altLang="en-US" sz="3000" smtClean="0">
                <a:solidFill>
                  <a:srgbClr val="000000"/>
                </a:solidFill>
                <a:ea typeface="Calibri" pitchFamily="34" charset="0"/>
                <a:cs typeface="Calibri" pitchFamily="34" charset="0"/>
                <a:sym typeface="Calibri" pitchFamily="34" charset="0"/>
              </a:rPr>
              <a:t> [GC] § 47)</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r>
              <a:rPr lang="fr-FR" altLang="en-US" smtClean="0">
                <a:solidFill>
                  <a:srgbClr val="000000"/>
                </a:solidFill>
                <a:ea typeface="Calibri" pitchFamily="34" charset="0"/>
                <a:cs typeface="Calibri" pitchFamily="34" charset="0"/>
                <a:sym typeface="Calibri" pitchFamily="34" charset="0"/>
              </a:rPr>
              <a:t>Susmaq hüququ</a:t>
            </a:r>
          </a:p>
        </p:txBody>
      </p:sp>
      <p:sp>
        <p:nvSpPr>
          <p:cNvPr id="5123" name="Espace réservé du contenu 2"/>
          <p:cNvSpPr>
            <a:spLocks noGrp="1"/>
          </p:cNvSpPr>
          <p:nvPr>
            <p:ph idx="1"/>
          </p:nvPr>
        </p:nvSpPr>
        <p:spPr/>
        <p:txBody>
          <a:bodyPr/>
          <a:lstStyle/>
          <a:p>
            <a:pPr marL="0" indent="0" algn="just" eaLnBrk="1" hangingPunct="1">
              <a:lnSpc>
                <a:spcPct val="80000"/>
              </a:lnSpc>
              <a:buFont typeface="Calibri" pitchFamily="34" charset="0"/>
              <a:buNone/>
            </a:pPr>
            <a:r>
              <a:rPr lang="fr-FR" altLang="en-US" sz="2700" smtClean="0">
                <a:solidFill>
                  <a:srgbClr val="000000"/>
                </a:solidFill>
                <a:ea typeface="Calibri" pitchFamily="34" charset="0"/>
                <a:cs typeface="Calibri" pitchFamily="34" charset="0"/>
                <a:sym typeface="Calibri" pitchFamily="34" charset="0"/>
              </a:rPr>
              <a:t>Özünü ifşa əleyhinə immunitet prinsip etibarilə şübhəlinin polis tərəfindən dindirilən zaman danışmağı və ya susmağı seçmək hüququnu müdafiə edir. Şübhəli dindirilmə zamanı susmağı seçdikdə və səlahiyyətli orqanlar şübhəlinin dindirilmə zamanı əldə edə bilmədikləri etirafı etməsinə və ya ifşa səciyyəli başqa bəyanat verməsinə nail olmaq üçün fəndlərdən istifadə etdikdə (konkret bu halda etiraf ərizəçi ilə eyni hücrəni paylaşan polis xəbərçisinə edilmişdi) və beləliklə əldə olunan bu etiraf və ya bəyanatlar məhkəmədə dəlil olaraq təqdim edildikdə, bu cür seçim azadlığı </a:t>
            </a:r>
            <a:r>
              <a:rPr lang="fr-FR" altLang="en-US" sz="2700" b="1" u="sng" smtClean="0">
                <a:solidFill>
                  <a:srgbClr val="000000"/>
                </a:solidFill>
                <a:ea typeface="Calibri" pitchFamily="34" charset="0"/>
                <a:cs typeface="Calibri" pitchFamily="34" charset="0"/>
                <a:sym typeface="Calibri" pitchFamily="34" charset="0"/>
              </a:rPr>
              <a:t>effektiv</a:t>
            </a:r>
            <a:r>
              <a:rPr lang="fr-FR" altLang="en-US" sz="2700" smtClean="0">
                <a:solidFill>
                  <a:srgbClr val="000000"/>
                </a:solidFill>
                <a:ea typeface="Calibri" pitchFamily="34" charset="0"/>
                <a:cs typeface="Calibri" pitchFamily="34" charset="0"/>
                <a:sym typeface="Calibri" pitchFamily="34" charset="0"/>
              </a:rPr>
              <a:t> şəkildə sarsılır (</a:t>
            </a:r>
            <a:r>
              <a:rPr lang="fr-FR" altLang="en-US" sz="2700" b="1" i="1" smtClean="0">
                <a:solidFill>
                  <a:srgbClr val="000000"/>
                </a:solidFill>
                <a:ea typeface="Calibri" pitchFamily="34" charset="0"/>
                <a:cs typeface="Calibri" pitchFamily="34" charset="0"/>
                <a:sym typeface="Calibri" pitchFamily="34" charset="0"/>
              </a:rPr>
              <a:t>Alen Birləşmiş Krallığa qarşı</a:t>
            </a:r>
            <a:r>
              <a:rPr lang="fr-FR" altLang="en-US" sz="2700" smtClean="0">
                <a:solidFill>
                  <a:srgbClr val="000000"/>
                </a:solidFill>
                <a:ea typeface="Calibri" pitchFamily="34" charset="0"/>
                <a:cs typeface="Calibri" pitchFamily="34" charset="0"/>
                <a:sym typeface="Calibri" pitchFamily="34" charset="0"/>
              </a:rPr>
              <a:t>, § 50)</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457200" y="274638"/>
            <a:ext cx="8229600" cy="706437"/>
          </a:xfrm>
        </p:spPr>
        <p:txBody>
          <a:bodyPr/>
          <a:lstStyle/>
          <a:p>
            <a:pPr eaLnBrk="1" hangingPunct="1"/>
            <a:r>
              <a:rPr lang="fr-FR" altLang="en-US" sz="4000" smtClean="0">
                <a:solidFill>
                  <a:srgbClr val="000000"/>
                </a:solidFill>
                <a:ea typeface="Calibri" pitchFamily="34" charset="0"/>
                <a:cs typeface="Calibri" pitchFamily="34" charset="0"/>
                <a:sym typeface="Calibri" pitchFamily="34" charset="0"/>
              </a:rPr>
              <a:t>Susmaq hüququ: nisbi hüquqdur</a:t>
            </a:r>
          </a:p>
        </p:txBody>
      </p:sp>
      <p:sp>
        <p:nvSpPr>
          <p:cNvPr id="6147" name="Espace réservé du contenu 2"/>
          <p:cNvSpPr>
            <a:spLocks noGrp="1"/>
          </p:cNvSpPr>
          <p:nvPr>
            <p:ph idx="1"/>
          </p:nvPr>
        </p:nvSpPr>
        <p:spPr>
          <a:xfrm>
            <a:off x="457200" y="981075"/>
            <a:ext cx="8435975" cy="5616575"/>
          </a:xfrm>
        </p:spPr>
        <p:txBody>
          <a:bodyPr/>
          <a:lstStyle/>
          <a:p>
            <a:pPr eaLnBrk="1" hangingPunct="1"/>
            <a:r>
              <a:rPr lang="fr-FR" altLang="en-US" sz="2700" smtClean="0">
                <a:solidFill>
                  <a:srgbClr val="000000"/>
                </a:solidFill>
                <a:ea typeface="Calibri" pitchFamily="34" charset="0"/>
                <a:cs typeface="Calibri" pitchFamily="34" charset="0"/>
                <a:sym typeface="Calibri" pitchFamily="34" charset="0"/>
              </a:rPr>
              <a:t>Susmaq hüququ mütləq hüquq deyil (</a:t>
            </a:r>
            <a:r>
              <a:rPr lang="fr-FR" altLang="en-US" sz="2700" i="1" smtClean="0">
                <a:solidFill>
                  <a:srgbClr val="000000"/>
                </a:solidFill>
                <a:ea typeface="Calibri" pitchFamily="34" charset="0"/>
                <a:cs typeface="Calibri" pitchFamily="34" charset="0"/>
                <a:sym typeface="Calibri" pitchFamily="34" charset="0"/>
              </a:rPr>
              <a:t>Jon Murray Birləşmiş Krallığa qarşı</a:t>
            </a:r>
            <a:r>
              <a:rPr lang="fr-FR" altLang="en-US" sz="2700" smtClean="0">
                <a:solidFill>
                  <a:srgbClr val="000000"/>
                </a:solidFill>
                <a:ea typeface="Calibri" pitchFamily="34" charset="0"/>
                <a:cs typeface="Calibri" pitchFamily="34" charset="0"/>
                <a:sym typeface="Calibri" pitchFamily="34" charset="0"/>
              </a:rPr>
              <a:t>, § 47). </a:t>
            </a:r>
          </a:p>
          <a:p>
            <a:pPr eaLnBrk="1" hangingPunct="1"/>
            <a:r>
              <a:rPr lang="fr-FR" altLang="en-US" sz="2700" smtClean="0">
                <a:solidFill>
                  <a:srgbClr val="000000"/>
                </a:solidFill>
                <a:ea typeface="Calibri" pitchFamily="34" charset="0"/>
                <a:cs typeface="Calibri" pitchFamily="34" charset="0"/>
                <a:sym typeface="Calibri" pitchFamily="34" charset="0"/>
              </a:rPr>
              <a:t>Hər hansı prosedurun özünü ifşa əleyhinə immunitetin əsas mahiyyətini puç edib-etmədiyini dəyərləndirən zaman Məhkəmə aşağıdakı elementləri nəzərə almalıdır: </a:t>
            </a:r>
          </a:p>
          <a:p>
            <a:pPr eaLnBrk="1" hangingPunct="1">
              <a:buFont typeface="Calibri" pitchFamily="34" charset="0"/>
              <a:buNone/>
            </a:pPr>
            <a:r>
              <a:rPr lang="fr-FR" altLang="en-US" sz="2700" smtClean="0">
                <a:solidFill>
                  <a:srgbClr val="000000"/>
                </a:solidFill>
                <a:ea typeface="Calibri" pitchFamily="34" charset="0"/>
                <a:cs typeface="Calibri" pitchFamily="34" charset="0"/>
                <a:sym typeface="Calibri" pitchFamily="34" charset="0"/>
              </a:rPr>
              <a:t>– vadaredilmənin mahiyyəti və dərəcəsi; </a:t>
            </a:r>
          </a:p>
          <a:p>
            <a:pPr eaLnBrk="1" hangingPunct="1">
              <a:buFont typeface="Calibri" pitchFamily="34" charset="0"/>
              <a:buNone/>
            </a:pPr>
            <a:r>
              <a:rPr lang="fr-FR" altLang="en-US" sz="2700" smtClean="0">
                <a:solidFill>
                  <a:srgbClr val="000000"/>
                </a:solidFill>
                <a:ea typeface="Calibri" pitchFamily="34" charset="0"/>
                <a:cs typeface="Calibri" pitchFamily="34" charset="0"/>
                <a:sym typeface="Calibri" pitchFamily="34" charset="0"/>
              </a:rPr>
              <a:t>– prosedurda hər hansı müvafiq qoruyucu tədbirlərin mövcudluğu; </a:t>
            </a:r>
          </a:p>
          <a:p>
            <a:pPr eaLnBrk="1" hangingPunct="1">
              <a:buFont typeface="Calibri" pitchFamily="34" charset="0"/>
              <a:buNone/>
            </a:pPr>
            <a:r>
              <a:rPr lang="fr-FR" altLang="en-US" sz="2700" smtClean="0">
                <a:solidFill>
                  <a:srgbClr val="000000"/>
                </a:solidFill>
                <a:ea typeface="Calibri" pitchFamily="34" charset="0"/>
                <a:cs typeface="Calibri" pitchFamily="34" charset="0"/>
                <a:sym typeface="Calibri" pitchFamily="34" charset="0"/>
              </a:rPr>
              <a:t>– bu yolla əldə edilmiş hər hansı materialın istifadəsi (</a:t>
            </a:r>
            <a:r>
              <a:rPr lang="fr-FR" altLang="en-US" sz="2700" i="1" smtClean="0">
                <a:solidFill>
                  <a:srgbClr val="000000"/>
                </a:solidFill>
                <a:ea typeface="Calibri" pitchFamily="34" charset="0"/>
                <a:cs typeface="Calibri" pitchFamily="34" charset="0"/>
                <a:sym typeface="Calibri" pitchFamily="34" charset="0"/>
              </a:rPr>
              <a:t>Сallo Almaniyaya qarşı</a:t>
            </a:r>
            <a:r>
              <a:rPr lang="fr-FR" altLang="en-US" sz="2700" smtClean="0">
                <a:solidFill>
                  <a:srgbClr val="000000"/>
                </a:solidFill>
                <a:ea typeface="Calibri" pitchFamily="34" charset="0"/>
                <a:cs typeface="Calibri" pitchFamily="34" charset="0"/>
                <a:sym typeface="Calibri" pitchFamily="34" charset="0"/>
              </a:rPr>
              <a:t> [GC], § 101; </a:t>
            </a:r>
            <a:r>
              <a:rPr lang="fr-FR" altLang="en-US" sz="2700" i="1" smtClean="0">
                <a:solidFill>
                  <a:srgbClr val="000000"/>
                </a:solidFill>
                <a:ea typeface="Calibri" pitchFamily="34" charset="0"/>
                <a:cs typeface="Calibri" pitchFamily="34" charset="0"/>
                <a:sym typeface="Calibri" pitchFamily="34" charset="0"/>
              </a:rPr>
              <a:t>OHalloran və Fransis Birləşmiş Krallığa qarşı</a:t>
            </a:r>
            <a:r>
              <a:rPr lang="fr-FR" altLang="en-US" sz="2700" smtClean="0">
                <a:solidFill>
                  <a:srgbClr val="000000"/>
                </a:solidFill>
                <a:ea typeface="Calibri" pitchFamily="34" charset="0"/>
                <a:cs typeface="Calibri" pitchFamily="34" charset="0"/>
                <a:sym typeface="Calibri" pitchFamily="34" charset="0"/>
              </a:rPr>
              <a:t> [GC], § 55; Bıkov Rusiyaya qarşı [GC], § 104).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2580</TotalTime>
  <Words>315</Words>
  <Application>Microsoft Office PowerPoint</Application>
  <PresentationFormat>Экран (4:3)</PresentationFormat>
  <Paragraphs>19</Paragraphs>
  <Slides>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vt:i4>
      </vt:variant>
    </vt:vector>
  </HeadingPairs>
  <TitlesOfParts>
    <vt:vector size="9" baseType="lpstr">
      <vt:lpstr>Arial</vt:lpstr>
      <vt:lpstr>Calibri</vt:lpstr>
      <vt:lpstr>Lucida Calligraphy</vt:lpstr>
      <vt:lpstr>Thème Office</vt:lpstr>
      <vt:lpstr>Слайд 1</vt:lpstr>
      <vt:lpstr>Susmaq hüququ</vt:lpstr>
      <vt:lpstr>Hüququn tətbiq dairəsi</vt:lpstr>
      <vt:lpstr>Susmaq hüququ</vt:lpstr>
      <vt:lpstr>Susmaq hüququ: nisbi hüquqdur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Konul Gasimova</dc:creator>
  <cp:lastModifiedBy>Eldar</cp:lastModifiedBy>
  <cp:revision>178</cp:revision>
  <dcterms:created xsi:type="dcterms:W3CDTF">2015-03-06T14:53:15Z</dcterms:created>
  <dcterms:modified xsi:type="dcterms:W3CDTF">2016-12-05T16:16:13Z</dcterms:modified>
</cp:coreProperties>
</file>