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6" r:id="rId2"/>
    <p:sldId id="275" r:id="rId3"/>
    <p:sldId id="276" r:id="rId4"/>
    <p:sldId id="277" r:id="rId5"/>
    <p:sldId id="278" r:id="rId6"/>
    <p:sldId id="406" r:id="rId7"/>
    <p:sldId id="279" r:id="rId8"/>
    <p:sldId id="327" r:id="rId9"/>
    <p:sldId id="329" r:id="rId10"/>
    <p:sldId id="291" r:id="rId11"/>
    <p:sldId id="292" r:id="rId12"/>
    <p:sldId id="293" r:id="rId13"/>
    <p:sldId id="280" r:id="rId14"/>
    <p:sldId id="281" r:id="rId15"/>
    <p:sldId id="282" r:id="rId16"/>
    <p:sldId id="294" r:id="rId17"/>
    <p:sldId id="386" r:id="rId18"/>
    <p:sldId id="388" r:id="rId19"/>
    <p:sldId id="295" r:id="rId20"/>
    <p:sldId id="296" r:id="rId21"/>
    <p:sldId id="297" r:id="rId22"/>
    <p:sldId id="298" r:id="rId23"/>
    <p:sldId id="299" r:id="rId24"/>
    <p:sldId id="400" r:id="rId25"/>
    <p:sldId id="306" r:id="rId26"/>
    <p:sldId id="307" r:id="rId27"/>
    <p:sldId id="401" r:id="rId28"/>
    <p:sldId id="402" r:id="rId29"/>
    <p:sldId id="334" r:id="rId30"/>
    <p:sldId id="390" r:id="rId31"/>
    <p:sldId id="335" r:id="rId32"/>
    <p:sldId id="337" r:id="rId33"/>
    <p:sldId id="339" r:id="rId34"/>
    <p:sldId id="343" r:id="rId35"/>
    <p:sldId id="300" r:id="rId36"/>
    <p:sldId id="341" r:id="rId37"/>
    <p:sldId id="393" r:id="rId38"/>
    <p:sldId id="403" r:id="rId39"/>
    <p:sldId id="404" r:id="rId40"/>
    <p:sldId id="303" r:id="rId41"/>
    <p:sldId id="304" r:id="rId42"/>
    <p:sldId id="305" r:id="rId43"/>
    <p:sldId id="308" r:id="rId44"/>
    <p:sldId id="309" r:id="rId45"/>
    <p:sldId id="310" r:id="rId46"/>
    <p:sldId id="318" r:id="rId47"/>
    <p:sldId id="319" r:id="rId48"/>
    <p:sldId id="395" r:id="rId49"/>
    <p:sldId id="346" r:id="rId50"/>
    <p:sldId id="347" r:id="rId51"/>
    <p:sldId id="365" r:id="rId52"/>
    <p:sldId id="366" r:id="rId53"/>
    <p:sldId id="354" r:id="rId54"/>
    <p:sldId id="348" r:id="rId55"/>
    <p:sldId id="349" r:id="rId56"/>
    <p:sldId id="367" r:id="rId57"/>
    <p:sldId id="368" r:id="rId58"/>
    <p:sldId id="369" r:id="rId59"/>
    <p:sldId id="350" r:id="rId60"/>
    <p:sldId id="351" r:id="rId61"/>
    <p:sldId id="352" r:id="rId62"/>
    <p:sldId id="370" r:id="rId63"/>
    <p:sldId id="355" r:id="rId64"/>
    <p:sldId id="374" r:id="rId65"/>
    <p:sldId id="356" r:id="rId66"/>
    <p:sldId id="375" r:id="rId67"/>
    <p:sldId id="381" r:id="rId68"/>
    <p:sldId id="376" r:id="rId69"/>
    <p:sldId id="377" r:id="rId70"/>
    <p:sldId id="378" r:id="rId71"/>
    <p:sldId id="379" r:id="rId72"/>
    <p:sldId id="384" r:id="rId73"/>
    <p:sldId id="385" r:id="rId74"/>
    <p:sldId id="382" r:id="rId75"/>
    <p:sldId id="383" r:id="rId76"/>
    <p:sldId id="357" r:id="rId77"/>
    <p:sldId id="358" r:id="rId78"/>
    <p:sldId id="359" r:id="rId79"/>
    <p:sldId id="360" r:id="rId80"/>
    <p:sldId id="290" r:id="rId81"/>
    <p:sldId id="394" r:id="rId82"/>
    <p:sldId id="283" r:id="rId83"/>
    <p:sldId id="284" r:id="rId84"/>
    <p:sldId id="285" r:id="rId85"/>
    <p:sldId id="286" r:id="rId86"/>
    <p:sldId id="363" r:id="rId87"/>
    <p:sldId id="288" r:id="rId88"/>
    <p:sldId id="289" r:id="rId89"/>
    <p:sldId id="311" r:id="rId90"/>
    <p:sldId id="312" r:id="rId91"/>
    <p:sldId id="313" r:id="rId92"/>
    <p:sldId id="364" r:id="rId93"/>
    <p:sldId id="316" r:id="rId94"/>
    <p:sldId id="317" r:id="rId95"/>
    <p:sldId id="396" r:id="rId96"/>
    <p:sldId id="397" r:id="rId97"/>
    <p:sldId id="398" r:id="rId98"/>
    <p:sldId id="399" r:id="rId99"/>
    <p:sldId id="362" r:id="rId100"/>
    <p:sldId id="321" r:id="rId101"/>
    <p:sldId id="322" r:id="rId102"/>
    <p:sldId id="320" r:id="rId103"/>
    <p:sldId id="314" r:id="rId104"/>
    <p:sldId id="315" r:id="rId105"/>
    <p:sldId id="323" r:id="rId106"/>
    <p:sldId id="325" r:id="rId107"/>
    <p:sldId id="326" r:id="rId108"/>
    <p:sldId id="324" r:id="rId109"/>
    <p:sldId id="268" r:id="rId1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100" d="100"/>
          <a:sy n="100" d="100"/>
        </p:scale>
        <p:origin x="-96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7BD18884-7FC7-4306-91E3-6A6B31DE122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B365AAA-22E2-4720-858E-983709FCDB8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44031FFE-8B47-48DB-A0B0-40038287B5B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298F1F6-73BF-42E5-A5CE-69294628D30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B99F15C1-8BEA-4E87-BD6F-26F1EB7F1B9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8FC08A29-15B4-4DC2-A5F3-EAED495DB3A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C642B31-FEF5-4921-9A6C-05B628E7F25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CFAD048-ACCC-460E-A000-D8C5B6A6601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9" name="Date Placeholder 1"/>
          <p:cNvSpPr>
            <a:spLocks noGrp="1"/>
          </p:cNvSpPr>
          <p:nvPr>
            <p:ph type="dt" sz="half" idx="10"/>
          </p:nvPr>
        </p:nvSpPr>
        <p:spPr/>
        <p:txBody>
          <a:bodyPr/>
          <a:lstStyle>
            <a:lvl1pPr>
              <a:defRPr/>
            </a:lvl1pPr>
          </a:lstStyle>
          <a:p>
            <a:pPr>
              <a:defRPr/>
            </a:pPr>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317946B4-404E-4755-BEFB-E7276C10E7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249CE63C-5186-4B2A-AC79-B16447FA3BC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7562256D-9F5D-4EC1-A8C1-27397391566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ru-RU"/>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ru-RU"/>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ru-RU"/>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ru-RU"/>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ru-RU"/>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endParaRPr lang="en-US" alt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a:defRPr/>
            </a:pPr>
            <a:fld id="{14983C10-BD75-4C0F-8CBE-7461026B4075}"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Tree>
  </p:cSld>
  <p:clrMap bg1="lt1" tx1="dk1" bg2="lt2" tx2="dk2" accent1="accent1" accent2="accent2" accent3="accent3" accent4="accent4" accent5="accent5" accent6="accent6" hlink="hlink" folHlink="folHlink"/>
  <p:sldLayoutIdLst>
    <p:sldLayoutId id="2147484026" r:id="rId1"/>
    <p:sldLayoutId id="2147484021" r:id="rId2"/>
    <p:sldLayoutId id="2147484027" r:id="rId3"/>
    <p:sldLayoutId id="2147484022" r:id="rId4"/>
    <p:sldLayoutId id="2147484023" r:id="rId5"/>
    <p:sldLayoutId id="2147484024" r:id="rId6"/>
    <p:sldLayoutId id="2147484028" r:id="rId7"/>
    <p:sldLayoutId id="2147484029" r:id="rId8"/>
    <p:sldLayoutId id="2147484030" r:id="rId9"/>
    <p:sldLayoutId id="2147484025" r:id="rId10"/>
    <p:sldLayoutId id="2147484031"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ru.wikipedia.org/wiki/%D0%9B%D0%B0%D1%82%D0%B8%D0%BD%D1%81%D0%BA%D0%B8%D0%B9_%D1%8F%D0%B7%D1%8B%D0%B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777875" y="304800"/>
            <a:ext cx="7543800" cy="1752600"/>
          </a:xfrm>
        </p:spPr>
        <p:txBody>
          <a:bodyPr rtlCol="0"/>
          <a:lstStyle/>
          <a:p>
            <a:pPr marL="182880" eaLnBrk="1" fontAlgn="auto" hangingPunct="1">
              <a:spcAft>
                <a:spcPts val="0"/>
              </a:spcAft>
              <a:buClr>
                <a:schemeClr val="accent6">
                  <a:lumMod val="75000"/>
                </a:schemeClr>
              </a:buClr>
              <a:buFont typeface="Georgia" pitchFamily="18" charset="0"/>
              <a:buNone/>
              <a:defRPr/>
            </a:pPr>
            <a:r>
              <a:rPr lang="az-Latn-AZ" b="1" i="1" dirty="0" smtClean="0">
                <a:solidFill>
                  <a:schemeClr val="tx2">
                    <a:satMod val="130000"/>
                  </a:schemeClr>
                </a:solidFill>
                <a:latin typeface="Times New Roman" pitchFamily="18" charset="0"/>
                <a:cs typeface="Times New Roman" pitchFamily="18" charset="0"/>
              </a:rPr>
              <a:t>Ədalətli məhkəmə araşdırılması hüququ</a:t>
            </a:r>
            <a:endParaRPr lang="ru-RU" b="1" i="1" dirty="0" smtClean="0">
              <a:solidFill>
                <a:schemeClr val="tx2">
                  <a:satMod val="130000"/>
                </a:schemeClr>
              </a:solidFill>
              <a:latin typeface="Times New Roman" pitchFamily="18" charset="0"/>
              <a:cs typeface="Times New Roman" pitchFamily="18" charset="0"/>
            </a:endParaRPr>
          </a:p>
        </p:txBody>
      </p:sp>
      <p:sp>
        <p:nvSpPr>
          <p:cNvPr id="2051" name="Подзаголовок 2"/>
          <p:cNvSpPr>
            <a:spLocks noGrp="1"/>
          </p:cNvSpPr>
          <p:nvPr>
            <p:ph type="subTitle" idx="1"/>
          </p:nvPr>
        </p:nvSpPr>
        <p:spPr>
          <a:xfrm>
            <a:off x="1371600" y="3556000"/>
            <a:ext cx="6400800" cy="1473200"/>
          </a:xfrm>
        </p:spPr>
        <p:txBody>
          <a:bodyPr rtlCol="0"/>
          <a:lstStyle/>
          <a:p>
            <a:pPr eaLnBrk="1" fontAlgn="auto" hangingPunct="1">
              <a:spcAft>
                <a:spcPts val="0"/>
              </a:spcAft>
              <a:buClr>
                <a:schemeClr val="accent6">
                  <a:lumMod val="75000"/>
                </a:schemeClr>
              </a:buClr>
              <a:buFont typeface="Wingdings 2"/>
              <a:buNone/>
              <a:defRPr/>
            </a:pPr>
            <a:r>
              <a:rPr lang="az-Latn-AZ" smtClean="0"/>
              <a:t>                         </a:t>
            </a:r>
          </a:p>
          <a:p>
            <a:pPr eaLnBrk="1" fontAlgn="auto" hangingPunct="1">
              <a:spcAft>
                <a:spcPts val="0"/>
              </a:spcAft>
              <a:buClr>
                <a:schemeClr val="accent6">
                  <a:lumMod val="75000"/>
                </a:schemeClr>
              </a:buClr>
              <a:buFont typeface="Wingdings 2"/>
              <a:buNone/>
              <a:defRPr/>
            </a:pPr>
            <a:r>
              <a:rPr lang="az-Latn-AZ" smtClean="0"/>
              <a:t>                      </a:t>
            </a:r>
          </a:p>
          <a:p>
            <a:pPr eaLnBrk="1" fontAlgn="auto" hangingPunct="1">
              <a:spcAft>
                <a:spcPts val="0"/>
              </a:spcAft>
              <a:buClr>
                <a:schemeClr val="accent6">
                  <a:lumMod val="75000"/>
                </a:schemeClr>
              </a:buClr>
              <a:buFont typeface="Wingdings 2"/>
              <a:buNone/>
              <a:defRPr/>
            </a:pPr>
            <a:r>
              <a:rPr lang="az-Latn-AZ" smtClean="0"/>
              <a:t>                          Dilarə Naftaliyeva</a:t>
            </a:r>
            <a:endParaRPr lang="ru-RU" smtClean="0"/>
          </a:p>
        </p:txBody>
      </p:sp>
      <p:pic>
        <p:nvPicPr>
          <p:cNvPr id="8196" name="Picture 4"/>
          <p:cNvPicPr>
            <a:picLocks noChangeAspect="1" noChangeArrowheads="1"/>
          </p:cNvPicPr>
          <p:nvPr/>
        </p:nvPicPr>
        <p:blipFill>
          <a:blip r:embed="rId2"/>
          <a:srcRect/>
          <a:stretch>
            <a:fillRect/>
          </a:stretch>
        </p:blipFill>
        <p:spPr bwMode="auto">
          <a:xfrm>
            <a:off x="533400" y="2286000"/>
            <a:ext cx="7737475" cy="4114800"/>
          </a:xfrm>
          <a:prstGeom prst="rect">
            <a:avLst/>
          </a:prstGeom>
          <a:noFill/>
          <a:ln w="9525">
            <a:noFill/>
            <a:miter lim="800000"/>
            <a:headEnd/>
            <a:tailEnd/>
          </a:ln>
          <a:effectLst/>
        </p:spPr>
      </p:pic>
      <p:sp>
        <p:nvSpPr>
          <p:cNvPr id="6" name="Заголовок 1"/>
          <p:cNvSpPr txBox="1">
            <a:spLocks/>
          </p:cNvSpPr>
          <p:nvPr/>
        </p:nvSpPr>
        <p:spPr bwMode="auto">
          <a:xfrm>
            <a:off x="3090863" y="5334000"/>
            <a:ext cx="5135562"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fontScale="77500" lnSpcReduction="2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lgn="r" eaLnBrk="1" fontAlgn="auto" hangingPunct="1">
              <a:spcAft>
                <a:spcPts val="0"/>
              </a:spcAft>
              <a:buClr>
                <a:schemeClr val="accent6">
                  <a:lumMod val="75000"/>
                </a:schemeClr>
              </a:buClr>
              <a:buFont typeface="Georgia" pitchFamily="18" charset="0"/>
              <a:buNone/>
              <a:defRPr/>
            </a:pPr>
            <a:r>
              <a:rPr lang="en-US" b="1" i="1" dirty="0" smtClean="0">
                <a:solidFill>
                  <a:srgbClr val="C00000"/>
                </a:solidFill>
                <a:latin typeface="Times New Roman" pitchFamily="18" charset="0"/>
                <a:cs typeface="Times New Roman" pitchFamily="18" charset="0"/>
              </a:rPr>
              <a:t>D</a:t>
            </a:r>
            <a:r>
              <a:rPr lang="az-Latn-AZ" b="1" i="1" dirty="0" smtClean="0">
                <a:solidFill>
                  <a:srgbClr val="C00000"/>
                </a:solidFill>
                <a:latin typeface="Times New Roman" pitchFamily="18" charset="0"/>
                <a:cs typeface="Times New Roman" pitchFamily="18" charset="0"/>
              </a:rPr>
              <a:t>ilarə Niftaliyeva</a:t>
            </a:r>
          </a:p>
          <a:p>
            <a:pPr marL="182880" algn="r" eaLnBrk="1" fontAlgn="auto" hangingPunct="1">
              <a:spcAft>
                <a:spcPts val="0"/>
              </a:spcAft>
              <a:buClr>
                <a:schemeClr val="accent6">
                  <a:lumMod val="75000"/>
                </a:schemeClr>
              </a:buClr>
              <a:buFont typeface="Georgia" pitchFamily="18" charset="0"/>
              <a:buNone/>
              <a:defRPr/>
            </a:pPr>
            <a:r>
              <a:rPr lang="az-Latn-AZ" b="1" i="1" dirty="0" smtClean="0">
                <a:solidFill>
                  <a:srgbClr val="C00000"/>
                </a:solidFill>
                <a:latin typeface="Times New Roman" pitchFamily="18" charset="0"/>
                <a:cs typeface="Times New Roman" pitchFamily="18" charset="0"/>
              </a:rPr>
              <a:t>2016</a:t>
            </a:r>
            <a:endParaRPr lang="ru-RU" b="1" i="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Ədalətli məhkəmə araşdırmasının əsas tələblərindən biri olan </a:t>
            </a:r>
            <a:r>
              <a:rPr lang="az-Latn-AZ" altLang="en-US" b="1" i="1" smtClean="0">
                <a:latin typeface="Times New Roman" pitchFamily="18" charset="0"/>
                <a:cs typeface="Times New Roman" pitchFamily="18" charset="0"/>
              </a:rPr>
              <a:t>təqsirsizlik prezumpsiyası hüququ </a:t>
            </a:r>
            <a:r>
              <a:rPr lang="az-Latn-AZ" altLang="en-US" smtClean="0">
                <a:latin typeface="Times New Roman" pitchFamily="18" charset="0"/>
                <a:cs typeface="Times New Roman" pitchFamily="18" charset="0"/>
              </a:rPr>
              <a:t>Konvensiyanın 15-ci maddəsində nəzərdə tutulan fövqəladə hallarda belə məhdudlaşdırıla bilməz- </a:t>
            </a:r>
            <a:r>
              <a:rPr lang="az-Latn-AZ" altLang="en-US" b="1" i="1" smtClean="0">
                <a:latin typeface="Times New Roman" pitchFamily="18" charset="0"/>
                <a:cs typeface="Times New Roman" pitchFamily="18" charset="0"/>
              </a:rPr>
              <a:t>Hüquq və azadlıqların məhdudlaşdırılması haqqında</a:t>
            </a: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«Sirakuz prinsipləri» 1985-ci il, 70(g)-ci bənd.</a:t>
            </a:r>
            <a:endParaRPr lang="ru-RU" altLang="en-US" b="1" i="1" smtClean="0">
              <a:latin typeface="Times New Roman" pitchFamily="18" charset="0"/>
              <a:cs typeface="Times New Roman" pitchFamily="18" charset="0"/>
            </a:endParaRPr>
          </a:p>
        </p:txBody>
      </p:sp>
      <p:sp>
        <p:nvSpPr>
          <p:cNvPr id="1741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Məhdudlaşdırıla bilməyən hüquq</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Məhkəmə qərarı « əsas nəticələr, sübutlar və hüquqi əsaslandırma» nı əhatə edən açıq  elan olunmalı və vaxtında çıxarılmalıdır. </a:t>
            </a:r>
          </a:p>
          <a:p>
            <a:pPr marL="0" indent="0" algn="just">
              <a:buFont typeface="Symbol" pitchFamily="18" charset="2"/>
              <a:buNone/>
            </a:pPr>
            <a:r>
              <a:rPr lang="az-Latn-AZ" altLang="en-US" smtClean="0">
                <a:latin typeface="Times New Roman" pitchFamily="18" charset="0"/>
                <a:cs typeface="Times New Roman" pitchFamily="18" charset="0"/>
              </a:rPr>
              <a:t>	Məhkəmə qərarları lazımi qaydada onların çıxarılması əsaslarını ifadə etməlidir </a:t>
            </a:r>
            <a:r>
              <a:rPr lang="az-Latn-AZ" altLang="en-US" b="1" i="1" smtClean="0">
                <a:latin typeface="Times New Roman" pitchFamily="18" charset="0"/>
                <a:cs typeface="Times New Roman" pitchFamily="18" charset="0"/>
              </a:rPr>
              <a:t>- Suominen Finlandiyaya qarşı iş, 2003, 34-cü bənd.</a:t>
            </a:r>
          </a:p>
          <a:p>
            <a:pPr marL="0" indent="0" algn="just">
              <a:buFont typeface="Symbol" pitchFamily="18" charset="2"/>
              <a:buNone/>
            </a:pPr>
            <a:r>
              <a:rPr lang="az-Latn-AZ" altLang="en-US" smtClean="0">
                <a:latin typeface="Times New Roman" pitchFamily="18" charset="0"/>
                <a:cs typeface="Times New Roman" pitchFamily="18" charset="0"/>
              </a:rPr>
              <a:t>	Konvensiya milli məhkəmələrdən məhkəmə prosesi zamanı hər bir arqumentə cavab verilməsini tələb etmir </a:t>
            </a:r>
            <a:r>
              <a:rPr lang="az-Latn-AZ" altLang="en-US" b="1" i="1" smtClean="0">
                <a:latin typeface="Times New Roman" pitchFamily="18" charset="0"/>
                <a:cs typeface="Times New Roman" pitchFamily="18" charset="0"/>
              </a:rPr>
              <a:t>– Van de Hurk Birləşmiş Krallığa qarşı iş, </a:t>
            </a:r>
            <a:endParaRPr lang="ru-RU" altLang="en-US" b="1" i="1" smtClean="0">
              <a:latin typeface="Times New Roman" pitchFamily="18" charset="0"/>
              <a:cs typeface="Times New Roman" pitchFamily="18" charset="0"/>
            </a:endParaRPr>
          </a:p>
        </p:txBody>
      </p:sp>
      <p:sp>
        <p:nvSpPr>
          <p:cNvPr id="10957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a:t>
            </a:r>
            <a:endParaRPr lang="ru-RU" alt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ъект 1"/>
          <p:cNvSpPr>
            <a:spLocks noGrp="1"/>
          </p:cNvSpPr>
          <p:nvPr>
            <p:ph idx="1"/>
          </p:nvPr>
        </p:nvSpPr>
        <p:spPr/>
        <p:txBody>
          <a:bodyPr/>
          <a:lstStyle/>
          <a:p>
            <a:pPr marL="303213" lvl="1" indent="0" algn="just">
              <a:buFont typeface="Symbol" pitchFamily="18" charset="2"/>
              <a:buNone/>
            </a:pPr>
            <a:r>
              <a:rPr lang="az-Latn-AZ" altLang="en-US" smtClean="0">
                <a:latin typeface="Times New Roman" pitchFamily="18" charset="0"/>
                <a:cs typeface="Times New Roman" pitchFamily="18" charset="0"/>
              </a:rPr>
              <a:t>	Avropa Məhkəməsi ədalətli məhkəmə araşdrımasının milli məhkəmələrdən öz qərarını çıxararkən işin mahiyyəti üzrə bütün məsələləri özündə ehtiva etməsini tələb edir – </a:t>
            </a:r>
            <a:r>
              <a:rPr lang="az-Latn-AZ" altLang="en-US" b="1" i="1" smtClean="0">
                <a:latin typeface="Times New Roman" pitchFamily="18" charset="0"/>
                <a:cs typeface="Times New Roman" pitchFamily="18" charset="0"/>
              </a:rPr>
              <a:t>Baldea Rumıniyaya qarşı iş, 2007, 30-cu bənd</a:t>
            </a:r>
            <a:endParaRPr lang="ru-RU" altLang="en-US" b="1" i="1" smtClean="0">
              <a:latin typeface="Times New Roman" pitchFamily="18" charset="0"/>
              <a:cs typeface="Times New Roman" pitchFamily="18" charset="0"/>
            </a:endParaRPr>
          </a:p>
        </p:txBody>
      </p:sp>
      <p:sp>
        <p:nvSpPr>
          <p:cNvPr id="11059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a:t>
            </a:r>
            <a:endParaRPr lang="ru-RU" alt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Bu hüquq fərdi məhkəmə özbaşınalığından qoruyan hüquqdur. Bu hüquq tərəflərin hər bir arqumentinə məhkəmənin cavab vermək hüququnu ehtiva etmir. Eyni zamanda məhkəmənin qoyulan arqumentlərə cavabı şəxslərin faktiki və hüquqi iddiasına kifayət qədər tam, ətraflı cavab olmalıdır – </a:t>
            </a:r>
            <a:r>
              <a:rPr lang="az-Latn-AZ" altLang="en-US" b="1" i="1" smtClean="0">
                <a:latin typeface="Times New Roman" pitchFamily="18" charset="0"/>
                <a:cs typeface="Times New Roman" pitchFamily="18" charset="0"/>
              </a:rPr>
              <a:t>Hirvisaari Finlandiyaya qarşı iş</a:t>
            </a:r>
            <a:endParaRPr lang="ru-RU" altLang="en-US" b="1" i="1" smtClean="0">
              <a:latin typeface="Times New Roman" pitchFamily="18" charset="0"/>
              <a:cs typeface="Times New Roman" pitchFamily="18" charset="0"/>
            </a:endParaRPr>
          </a:p>
        </p:txBody>
      </p:sp>
      <p:sp>
        <p:nvSpPr>
          <p:cNvPr id="11161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 hüququ</a:t>
            </a:r>
            <a:endParaRPr lang="ru-RU" alt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6-cı maddə tələb edir ki, dövlətdaxili məhkəmələr həm mülki, həmdə cinayət işlərində çıxardıqları qərarları əsaslandırsınlar. Məhkəmələr hər bir suala ətraflı cavab vermək məcburiyyətində deyil, lakin əgər təqdim olunmuş arqument işin nəticələri üçün önəmlidirsə, məhkəmə həmin arqumentlə bağlı mövqeyini konkret olaraq əsaslandırmalıdır </a:t>
            </a:r>
            <a:r>
              <a:rPr lang="az-Latn-AZ" altLang="en-US" b="1" i="1" smtClean="0">
                <a:latin typeface="Times New Roman" pitchFamily="18" charset="0"/>
                <a:cs typeface="Times New Roman" pitchFamily="18" charset="0"/>
              </a:rPr>
              <a:t>–Hiro Balani İspaniyaya qarşı iş 9 dekabr 1994. </a:t>
            </a:r>
            <a:endParaRPr lang="ru-RU" altLang="en-US" b="1" i="1" smtClean="0">
              <a:latin typeface="Times New Roman" pitchFamily="18" charset="0"/>
              <a:cs typeface="Times New Roman" pitchFamily="18" charset="0"/>
            </a:endParaRPr>
          </a:p>
        </p:txBody>
      </p:sp>
      <p:sp>
        <p:nvSpPr>
          <p:cNvPr id="11264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 hüququ</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Məhkəmə qərarının əsaslandırılması hüququ ərizəçinin apellyasiya hüququndan istifadə etmək istədiyi işlərdə xüsusilə önəmlidir. Ərizəçiyə məhkəmə qərarının xülasəsi ideyil, tam mətni verilməlidir.  </a:t>
            </a:r>
            <a:r>
              <a:rPr lang="az-Latn-AZ" altLang="en-US" b="1" i="1" smtClean="0">
                <a:latin typeface="Times New Roman" pitchFamily="18" charset="0"/>
                <a:cs typeface="Times New Roman" pitchFamily="18" charset="0"/>
              </a:rPr>
              <a:t>- Hacıanastasiu Yunanıstana qarşı iş, 16 dekabr 1992-ci il.</a:t>
            </a:r>
            <a:endParaRPr lang="ru-RU" altLang="en-US" b="1" i="1" smtClean="0">
              <a:latin typeface="Times New Roman" pitchFamily="18" charset="0"/>
              <a:cs typeface="Times New Roman" pitchFamily="18" charset="0"/>
            </a:endParaRPr>
          </a:p>
        </p:txBody>
      </p:sp>
      <p:sp>
        <p:nvSpPr>
          <p:cNvPr id="11366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 hüququ</a:t>
            </a:r>
            <a:endParaRPr lang="ru-RU" alt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Əsaslandırılmış məhkəmə qərarı prosesin tərəflərinə məhkəmənin qərarından şikayət üçün əsasların olub-olmamasını müəyyən etməyə, apelyasiya şikayətinin hazırlanmasına imkan verir. Apellyasiya hüququnun səmərəli və müvəffəqiyyətli həyata keçirilməsi üçün məhkəmə qərarının əsaslandığı hallar dəqiq göstərilməlidir </a:t>
            </a:r>
            <a:r>
              <a:rPr lang="az-Latn-AZ" altLang="en-US" b="1" i="1" smtClean="0">
                <a:latin typeface="Times New Roman" pitchFamily="18" charset="0"/>
                <a:cs typeface="Times New Roman" pitchFamily="18" charset="0"/>
              </a:rPr>
              <a:t>– Baucher Fransaya qarşı iş, 2007, 42-ci bənd.  </a:t>
            </a:r>
            <a:endParaRPr lang="ru-RU" altLang="en-US" b="1" i="1" smtClean="0">
              <a:latin typeface="Times New Roman" pitchFamily="18" charset="0"/>
              <a:cs typeface="Times New Roman" pitchFamily="18" charset="0"/>
            </a:endParaRPr>
          </a:p>
        </p:txBody>
      </p:sp>
      <p:sp>
        <p:nvSpPr>
          <p:cNvPr id="11469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 hüququ</a:t>
            </a:r>
            <a:endParaRPr lang="ru-RU" alt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ъект 1"/>
          <p:cNvSpPr>
            <a:spLocks noGrp="1"/>
          </p:cNvSpPr>
          <p:nvPr>
            <p:ph idx="1"/>
          </p:nvPr>
        </p:nvSpPr>
        <p:spPr/>
        <p:txBody>
          <a:bodyPr/>
          <a:lstStyle/>
          <a:p>
            <a:pPr marL="303213" lvl="1" indent="0" algn="just">
              <a:buFont typeface="Symbol" pitchFamily="18" charset="2"/>
              <a:buNone/>
            </a:pPr>
            <a:r>
              <a:rPr lang="az-Latn-AZ" altLang="en-US" smtClean="0">
                <a:latin typeface="Times New Roman" pitchFamily="18" charset="0"/>
                <a:cs typeface="Times New Roman" pitchFamily="18" charset="0"/>
              </a:rPr>
              <a:t>	Avropa Məhkəməsi vurğulayır ki, apellyasiya məhkəmələri birinci instansiya məhkəməsinin qərarını qüvvədə saxladıqda belə  onu daha geniş əsaslarla əsaslandırsa bu daha məqsədəmüvafiq olar </a:t>
            </a:r>
            <a:r>
              <a:rPr lang="az-Latn-AZ" altLang="en-US" b="1" i="1" smtClean="0">
                <a:latin typeface="Times New Roman" pitchFamily="18" charset="0"/>
                <a:cs typeface="Times New Roman" pitchFamily="18" charset="0"/>
              </a:rPr>
              <a:t>– Garsia Ruiz İspaniyaya qarşı,  1999, 29-cu bənd</a:t>
            </a:r>
            <a:endParaRPr lang="ru-RU" altLang="en-US" b="1" i="1" smtClean="0">
              <a:latin typeface="Times New Roman" pitchFamily="18" charset="0"/>
              <a:cs typeface="Times New Roman" pitchFamily="18" charset="0"/>
            </a:endParaRPr>
          </a:p>
        </p:txBody>
      </p:sp>
      <p:sp>
        <p:nvSpPr>
          <p:cNvPr id="11571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 hüququ</a:t>
            </a:r>
            <a:endParaRPr lang="ru-RU" alt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Məhkəmə qərarının əsaslandırılmasının başqa məqsədi- prosesin tərəflərinə onların məhkəmədə dinlənilməsinin nümayiş olunmasıdır </a:t>
            </a:r>
            <a:r>
              <a:rPr lang="az-Latn-AZ" altLang="en-US" b="1" i="1" smtClean="0">
                <a:latin typeface="Times New Roman" pitchFamily="18" charset="0"/>
                <a:cs typeface="Times New Roman" pitchFamily="18" charset="0"/>
              </a:rPr>
              <a:t>– Suominen Finlandiyaya qarşı iş,2003, 37-ci bənd,</a:t>
            </a:r>
            <a:endParaRPr lang="ru-RU" altLang="en-US" b="1" i="1" smtClean="0">
              <a:latin typeface="Times New Roman" pitchFamily="18" charset="0"/>
              <a:cs typeface="Times New Roman" pitchFamily="18" charset="0"/>
            </a:endParaRPr>
          </a:p>
        </p:txBody>
      </p:sp>
      <p:sp>
        <p:nvSpPr>
          <p:cNvPr id="11673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 hüququ</a:t>
            </a:r>
            <a:endParaRPr lang="ru-RU" alt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ъект 1"/>
          <p:cNvSpPr>
            <a:spLocks noGrp="1"/>
          </p:cNvSpPr>
          <p:nvPr>
            <p:ph idx="1"/>
          </p:nvPr>
        </p:nvSpPr>
        <p:spPr/>
        <p:txBody>
          <a:bodyPr/>
          <a:lstStyle/>
          <a:p>
            <a:pPr marL="0" indent="0" algn="just">
              <a:buFont typeface="Symbol" pitchFamily="18" charset="2"/>
              <a:buNone/>
            </a:pPr>
            <a:r>
              <a:rPr lang="en-US"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Avropa İnsan Hüquqları Məhkəməsi məhkəmə qərarının sübutlara, orada ifadə olunan fikirlərin, ifadələrin dəqiq və aydın olmasına, hüquqi əsaslandırmanın güclü olmasına və gəlinən nəticənin bu hüquqi əsaslara və işin mahiyyətinə uyğun olmasına diqqət edir. </a:t>
            </a:r>
            <a:endParaRPr lang="ru-RU" altLang="en-US" b="1" i="1" smtClean="0">
              <a:latin typeface="Times New Roman" pitchFamily="18" charset="0"/>
              <a:cs typeface="Times New Roman" pitchFamily="18" charset="0"/>
            </a:endParaRPr>
          </a:p>
        </p:txBody>
      </p:sp>
      <p:sp>
        <p:nvSpPr>
          <p:cNvPr id="117763" name="Заголовок 2"/>
          <p:cNvSpPr>
            <a:spLocks noGrp="1"/>
          </p:cNvSpPr>
          <p:nvPr>
            <p:ph type="title"/>
          </p:nvPr>
        </p:nvSpPr>
        <p:spPr/>
        <p:txBody>
          <a:bodyPr/>
          <a:lstStyle/>
          <a:p>
            <a:r>
              <a:rPr lang="en-US" altLang="en-US" smtClean="0">
                <a:latin typeface="Times New Roman" pitchFamily="18" charset="0"/>
                <a:cs typeface="Times New Roman" pitchFamily="18" charset="0"/>
              </a:rPr>
              <a:t/>
            </a:r>
            <a:br>
              <a:rPr lang="en-US" altLang="en-US" smtClean="0">
                <a:latin typeface="Times New Roman" pitchFamily="18" charset="0"/>
                <a:cs typeface="Times New Roman" pitchFamily="18" charset="0"/>
              </a:rPr>
            </a:br>
            <a:r>
              <a:rPr lang="az-Latn-AZ" altLang="en-US" smtClean="0">
                <a:latin typeface="Times New Roman" pitchFamily="18" charset="0"/>
                <a:cs typeface="Times New Roman" pitchFamily="18" charset="0"/>
              </a:rPr>
              <a:t>Məhkəmə qərarının lazımi qaydada əsaslandırılması müəyyən edilərkən</a:t>
            </a:r>
            <a:r>
              <a:rPr lang="en-US" altLang="en-US" smtClean="0">
                <a:latin typeface="Times New Roman" pitchFamily="18" charset="0"/>
                <a:cs typeface="Times New Roman" pitchFamily="18" charset="0"/>
              </a:rPr>
              <a:t/>
            </a:r>
            <a:br>
              <a:rPr lang="en-US" altLang="en-US" smtClean="0">
                <a:latin typeface="Times New Roman" pitchFamily="18" charset="0"/>
                <a:cs typeface="Times New Roman" pitchFamily="18" charset="0"/>
              </a:rPr>
            </a:br>
            <a:endParaRPr lang="ru-RU" alt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Объект 1"/>
          <p:cNvSpPr>
            <a:spLocks noGrp="1"/>
          </p:cNvSpPr>
          <p:nvPr>
            <p:ph idx="1"/>
          </p:nvPr>
        </p:nvSpPr>
        <p:spPr/>
        <p:txBody>
          <a:bodyPr/>
          <a:lstStyle/>
          <a:p>
            <a:pPr algn="ctr" eaLnBrk="1" hangingPunct="1"/>
            <a:r>
              <a:rPr lang="az-Latn-AZ" altLang="en-US" b="1" i="1" smtClean="0">
                <a:latin typeface="Times New Roman" pitchFamily="18" charset="0"/>
                <a:cs typeface="Times New Roman" pitchFamily="18" charset="0"/>
              </a:rPr>
              <a:t>DİQQƏTİNİZƏ GÖRƏ TƏŞƏKKÜR EDİRƏM.</a:t>
            </a:r>
            <a:endParaRPr lang="ru-RU" altLang="en-US" b="1" i="1" smtClean="0">
              <a:latin typeface="Times New Roman" pitchFamily="18" charset="0"/>
              <a:cs typeface="Times New Roman" pitchFamily="18" charset="0"/>
            </a:endParaRPr>
          </a:p>
        </p:txBody>
      </p:sp>
      <p:sp>
        <p:nvSpPr>
          <p:cNvPr id="118787" name="Заголовок 2"/>
          <p:cNvSpPr>
            <a:spLocks noGrp="1"/>
          </p:cNvSpPr>
          <p:nvPr>
            <p:ph type="title"/>
          </p:nvPr>
        </p:nvSpPr>
        <p:spPr/>
        <p:txBody>
          <a:bodyPr/>
          <a:lstStyle/>
          <a:p>
            <a:pPr eaLnBrk="1" hangingPunct="1"/>
            <a:endParaRPr lang="ru-RU"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Cinayət ittihamı irəli sürülmüş hər kəs ittiham aktı çıxarıldıqdan (və ya ona şifahi şəkildə elan olunduqdan) məhkəmənin ittiham hökmü çıxarılanadək cinayət prosesinin bütün mərhələlərində təqsirsizlik prezumpsiyası hüququna malikdir- </a:t>
            </a:r>
            <a:r>
              <a:rPr lang="az-Latn-AZ" altLang="en-US" b="1" i="1" smtClean="0">
                <a:latin typeface="Times New Roman" pitchFamily="18" charset="0"/>
                <a:cs typeface="Times New Roman" pitchFamily="18" charset="0"/>
              </a:rPr>
              <a:t>Allenet de Ribemont Fransaya qarşı iş, 1995, 37-ci bənd. </a:t>
            </a:r>
            <a:endParaRPr lang="ru-RU" altLang="en-US" b="1" i="1" smtClean="0">
              <a:latin typeface="Times New Roman" pitchFamily="18" charset="0"/>
              <a:cs typeface="Times New Roman" pitchFamily="18" charset="0"/>
            </a:endParaRPr>
          </a:p>
        </p:txBody>
      </p:sp>
      <p:sp>
        <p:nvSpPr>
          <p:cNvPr id="1843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Təqsirsizlik prezumpsiyası hüququ</a:t>
            </a:r>
            <a:endParaRPr lang="ru-RU"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Təqsirsizlik prezumpsiyası məhkəmə prosesinin nəticəsindən asılı olmayaraq, bütün cinayət prosesi zamanı qüvvədədir. Cinayət məsuliyyətinə cəlbetmə müddətinin keçməsi ilə əlaqədar məhkəmənin təqsirləndirilən şəxsi məsuliyyətdən azad etməsi zamanı da bu prinsipə əməl olunmalıdır. - </a:t>
            </a:r>
            <a:r>
              <a:rPr lang="az-Latn-AZ" altLang="en-US" b="1" i="1" smtClean="0">
                <a:latin typeface="Times New Roman" pitchFamily="18" charset="0"/>
                <a:cs typeface="Times New Roman" pitchFamily="18" charset="0"/>
              </a:rPr>
              <a:t>Minelli İsveçrəyə qarşı məhkəmə işi, 1983, 30-cu bənd. </a:t>
            </a:r>
          </a:p>
          <a:p>
            <a:pPr marL="0" indent="0" algn="just">
              <a:buFont typeface="Symbol" pitchFamily="18" charset="2"/>
              <a:buNone/>
            </a:pPr>
            <a:r>
              <a:rPr lang="az-Latn-AZ" altLang="en-US" smtClean="0">
                <a:latin typeface="Times New Roman" pitchFamily="18" charset="0"/>
                <a:cs typeface="Times New Roman" pitchFamily="18" charset="0"/>
              </a:rPr>
              <a:t>	</a:t>
            </a:r>
            <a:endParaRPr lang="ru-RU" altLang="en-US" b="1" i="1" smtClean="0">
              <a:latin typeface="Times New Roman" pitchFamily="18" charset="0"/>
              <a:cs typeface="Times New Roman" pitchFamily="18" charset="0"/>
            </a:endParaRPr>
          </a:p>
        </p:txBody>
      </p:sp>
      <p:sp>
        <p:nvSpPr>
          <p:cNvPr id="1945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Təqsirsizlik prezumpsiyası hüququ</a:t>
            </a:r>
            <a:endParaRPr lang="ru-RU"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ctr">
              <a:defRPr/>
            </a:pPr>
            <a:r>
              <a:rPr lang="az-Latn-AZ" b="1" i="1" dirty="0" smtClean="0">
                <a:latin typeface="Times New Roman" pitchFamily="18" charset="0"/>
                <a:cs typeface="Times New Roman" pitchFamily="18" charset="0"/>
              </a:rPr>
              <a:t>Deveyer Belçikaya qarşı, 27 fevral 1980-cı il, 42,44,46-cı bəndlər.</a:t>
            </a:r>
          </a:p>
          <a:p>
            <a:pPr marL="0" indent="0" algn="just">
              <a:buFont typeface="Symbol" pitchFamily="18" charset="2"/>
              <a:buNone/>
              <a:defRPr/>
            </a:pPr>
            <a:r>
              <a:rPr lang="az-Latn-AZ" dirty="0" smtClean="0">
                <a:latin typeface="Times New Roman" pitchFamily="18" charset="0"/>
                <a:cs typeface="Times New Roman" pitchFamily="18" charset="0"/>
              </a:rPr>
              <a:t>	«İttiham» fərdin cinayət hüquq pozuntusu törətdiyinə dəlalət edən və ya şübhəli şəxs qismində onun vəziyyətinə mühüm təsir göstərən ehtimalların olduğu barədə səalhiyyətli dövlət hakimiyyəti orqanı tərəfindən ona rəsmi məlumatın verilməsidir.</a:t>
            </a:r>
            <a:endParaRPr lang="ru-RU" dirty="0">
              <a:latin typeface="Times New Roman" pitchFamily="18" charset="0"/>
              <a:cs typeface="Times New Roman" pitchFamily="18" charset="0"/>
            </a:endParaRPr>
          </a:p>
        </p:txBody>
      </p:sp>
      <p:sp>
        <p:nvSpPr>
          <p:cNvPr id="2048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«Ittiham» anlayışının mənası</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1"/>
          <p:cNvSpPr>
            <a:spLocks noGrp="1"/>
          </p:cNvSpPr>
          <p:nvPr>
            <p:ph idx="1"/>
          </p:nvPr>
        </p:nvSpPr>
        <p:spPr>
          <a:xfrm>
            <a:off x="871538" y="1600200"/>
            <a:ext cx="7408862" cy="4525963"/>
          </a:xfrm>
        </p:spPr>
        <p:txBody>
          <a:bodyPr/>
          <a:lstStyle/>
          <a:p>
            <a:endParaRPr lang="az-Latn-AZ" altLang="en-US" smtClean="0">
              <a:latin typeface="Times New Roman" pitchFamily="18" charset="0"/>
              <a:cs typeface="Times New Roman" pitchFamily="18" charset="0"/>
            </a:endParaRPr>
          </a:p>
          <a:p>
            <a:r>
              <a:rPr lang="az-Latn-AZ" altLang="en-US" smtClean="0">
                <a:latin typeface="Times New Roman" pitchFamily="18" charset="0"/>
                <a:cs typeface="Times New Roman" pitchFamily="18" charset="0"/>
              </a:rPr>
              <a:t>Fərdin şübhəli şəxs qismində dindirilməsi - </a:t>
            </a:r>
            <a:r>
              <a:rPr lang="az-Latn-AZ" altLang="en-US" b="1" i="1" smtClean="0">
                <a:latin typeface="Times New Roman" pitchFamily="18" charset="0"/>
                <a:cs typeface="Times New Roman" pitchFamily="18" charset="0"/>
              </a:rPr>
              <a:t>Hozee Belçikaya qarşı 27 fevral 1980;</a:t>
            </a:r>
          </a:p>
          <a:p>
            <a:endParaRPr lang="az-Latn-AZ" altLang="en-US" b="1" i="1" smtClean="0">
              <a:latin typeface="Times New Roman" pitchFamily="18" charset="0"/>
              <a:cs typeface="Times New Roman" pitchFamily="18" charset="0"/>
            </a:endParaRPr>
          </a:p>
          <a:p>
            <a:r>
              <a:rPr lang="az-Latn-AZ" altLang="en-US" smtClean="0">
                <a:latin typeface="Times New Roman" pitchFamily="18" charset="0"/>
                <a:cs typeface="Times New Roman" pitchFamily="18" charset="0"/>
              </a:rPr>
              <a:t>Bu və ya digər şəxsin həbsi barəsində order verildikdə - </a:t>
            </a:r>
            <a:r>
              <a:rPr lang="az-Latn-AZ" altLang="en-US" b="1" i="1" smtClean="0">
                <a:latin typeface="Times New Roman" pitchFamily="18" charset="0"/>
                <a:cs typeface="Times New Roman" pitchFamily="18" charset="0"/>
              </a:rPr>
              <a:t>Vemhoff Almaniyaya qarşı, 27 iyun 1968;</a:t>
            </a:r>
          </a:p>
          <a:p>
            <a:endParaRPr lang="az-Latn-AZ" altLang="en-US" b="1" i="1" smtClean="0">
              <a:latin typeface="Times New Roman" pitchFamily="18" charset="0"/>
              <a:cs typeface="Times New Roman" pitchFamily="18" charset="0"/>
            </a:endParaRPr>
          </a:p>
          <a:p>
            <a:r>
              <a:rPr lang="az-Latn-AZ" altLang="en-US" smtClean="0">
                <a:latin typeface="Times New Roman" pitchFamily="18" charset="0"/>
                <a:cs typeface="Times New Roman" pitchFamily="18" charset="0"/>
              </a:rPr>
              <a:t>Şəxsə qarşı cinayət təqibinə başlanıldığı barədə ona rəsmi məlumat verildikdə - </a:t>
            </a:r>
            <a:r>
              <a:rPr lang="az-Latn-AZ" altLang="en-US" b="1" i="1" smtClean="0">
                <a:latin typeface="Times New Roman" pitchFamily="18" charset="0"/>
                <a:cs typeface="Times New Roman" pitchFamily="18" charset="0"/>
              </a:rPr>
              <a:t>Nyumayster Avstriyaya qarşı, 27 iyun 1986;</a:t>
            </a:r>
          </a:p>
        </p:txBody>
      </p:sp>
      <p:sp>
        <p:nvSpPr>
          <p:cNvPr id="21507" name="Заголовок 2"/>
          <p:cNvSpPr>
            <a:spLocks noGrp="1"/>
          </p:cNvSpPr>
          <p:nvPr>
            <p:ph type="title"/>
          </p:nvPr>
        </p:nvSpPr>
        <p:spPr>
          <a:xfrm>
            <a:off x="304800" y="381000"/>
            <a:ext cx="8382000" cy="1252538"/>
          </a:xfrm>
        </p:spPr>
        <p:txBody>
          <a:bodyPr/>
          <a:lstStyle/>
          <a:p>
            <a:r>
              <a:rPr lang="az-Latn-AZ" altLang="en-US" smtClean="0">
                <a:latin typeface="Times New Roman" pitchFamily="18" charset="0"/>
                <a:cs typeface="Times New Roman" pitchFamily="18" charset="0"/>
              </a:rPr>
              <a:t>«İttiham» ı təşkil edən hallar</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1"/>
          <p:cNvSpPr>
            <a:spLocks noGrp="1"/>
          </p:cNvSpPr>
          <p:nvPr>
            <p:ph idx="1"/>
          </p:nvPr>
        </p:nvSpPr>
        <p:spPr/>
        <p:txBody>
          <a:bodyPr/>
          <a:lstStyle/>
          <a:p>
            <a:r>
              <a:rPr lang="az-Latn-AZ" altLang="en-US" smtClean="0">
                <a:latin typeface="Times New Roman" pitchFamily="18" charset="0"/>
                <a:cs typeface="Times New Roman" pitchFamily="18" charset="0"/>
              </a:rPr>
              <a:t>Gömrük cinayətini araşdıran dövlət orqanı şəxsdən sübut təqdim etməsini tələb etdikdə və onun bank hesabını dondurduqda - </a:t>
            </a:r>
            <a:r>
              <a:rPr lang="az-Latn-AZ" altLang="en-US" b="1" i="1" smtClean="0">
                <a:latin typeface="Times New Roman" pitchFamily="18" charset="0"/>
                <a:cs typeface="Times New Roman" pitchFamily="18" charset="0"/>
              </a:rPr>
              <a:t>Funke Fransaya qarşı, 25 fevral 1993;</a:t>
            </a:r>
          </a:p>
          <a:p>
            <a:endParaRPr lang="az-Latn-AZ" altLang="en-US" b="1" i="1" smtClean="0">
              <a:latin typeface="Times New Roman" pitchFamily="18" charset="0"/>
              <a:cs typeface="Times New Roman" pitchFamily="18" charset="0"/>
            </a:endParaRPr>
          </a:p>
          <a:p>
            <a:r>
              <a:rPr lang="az-Latn-AZ" altLang="en-US" smtClean="0">
                <a:latin typeface="Times New Roman" pitchFamily="18" charset="0"/>
                <a:cs typeface="Times New Roman" pitchFamily="18" charset="0"/>
              </a:rPr>
              <a:t>Polis tərəfindən şəxsin əleyhinə prokurorluğa məlumat verildikdən sonra onun barəsində cinayət işi açılarkən şəxs yardım üçün vəkilə müraciət etdikdə - </a:t>
            </a:r>
            <a:r>
              <a:rPr lang="az-Latn-AZ" altLang="en-US" b="1" i="1" smtClean="0">
                <a:latin typeface="Times New Roman" pitchFamily="18" charset="0"/>
                <a:cs typeface="Times New Roman" pitchFamily="18" charset="0"/>
              </a:rPr>
              <a:t>Angeliççi İtaliyaya qarşı, 19 fevral 1991.</a:t>
            </a:r>
            <a:endParaRPr lang="ru-RU" altLang="en-US" b="1" i="1" smtClean="0">
              <a:latin typeface="Times New Roman" pitchFamily="18" charset="0"/>
              <a:cs typeface="Times New Roman" pitchFamily="18" charset="0"/>
            </a:endParaRPr>
          </a:p>
          <a:p>
            <a:endParaRPr lang="ru-RU" altLang="en-US" smtClean="0"/>
          </a:p>
        </p:txBody>
      </p:sp>
      <p:sp>
        <p:nvSpPr>
          <p:cNvPr id="2253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«İttiham» ı təşkil edən hallar</a:t>
            </a:r>
            <a:endParaRPr lang="ru-RU"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ъект 1"/>
          <p:cNvSpPr>
            <a:spLocks noGrp="1"/>
          </p:cNvSpPr>
          <p:nvPr>
            <p:ph idx="1"/>
          </p:nvPr>
        </p:nvSpPr>
        <p:spPr>
          <a:xfrm>
            <a:off x="871538" y="1981200"/>
            <a:ext cx="7408862" cy="4144963"/>
          </a:xfrm>
        </p:spPr>
        <p:txBody>
          <a:bodyPr/>
          <a:lstStyle/>
          <a:p>
            <a:pPr marL="303213" lvl="1" indent="0">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1.məhkəmə öncədən işin nəticəsini müəyyən etməməlidir;</a:t>
            </a:r>
          </a:p>
          <a:p>
            <a:pPr marL="0" indent="0">
              <a:buFont typeface="Symbol" pitchFamily="18" charset="2"/>
              <a:buNone/>
            </a:pPr>
            <a:r>
              <a:rPr lang="az-Latn-AZ" altLang="en-US" b="1" i="1" smtClean="0">
                <a:latin typeface="Times New Roman" pitchFamily="18" charset="0"/>
                <a:cs typeface="Times New Roman" pitchFamily="18" charset="0"/>
              </a:rPr>
              <a:t>	2. ittiham təqsirləndirilən şəxsin təqsirini hüququn və ya faktın prezumpsiyasının yol verildiyi hallar istisna olmaqla, heç bir ağlabatan şübhə qalmadan sübut etməlidir;	</a:t>
            </a:r>
          </a:p>
          <a:p>
            <a:pPr marL="0" indent="0">
              <a:buFont typeface="Symbol" pitchFamily="18" charset="2"/>
              <a:buNone/>
            </a:pPr>
            <a:r>
              <a:rPr lang="az-Latn-AZ" altLang="en-US" b="1" i="1" smtClean="0">
                <a:latin typeface="Times New Roman" pitchFamily="18" charset="0"/>
                <a:cs typeface="Times New Roman" pitchFamily="18" charset="0"/>
              </a:rPr>
              <a:t>	3. təqsirləndirilən şəxslə cinayətkar kimi rəftar edilməməlidir;</a:t>
            </a:r>
            <a:br>
              <a:rPr lang="az-Latn-AZ" altLang="en-US" b="1" i="1" smtClean="0">
                <a:latin typeface="Times New Roman" pitchFamily="18" charset="0"/>
                <a:cs typeface="Times New Roman" pitchFamily="18" charset="0"/>
              </a:rPr>
            </a:br>
            <a:r>
              <a:rPr lang="az-Latn-AZ" altLang="en-US" b="1" i="1" smtClean="0">
                <a:latin typeface="Times New Roman" pitchFamily="18" charset="0"/>
                <a:cs typeface="Times New Roman" pitchFamily="18" charset="0"/>
              </a:rPr>
              <a:t>	4. kütləvi informasiya vasitələri şəxsin təqsirliliyi haqqında məlumat yaymaqdan çəkinməli, səlahiyyətli dövlət oranları isə bu kimi bəyanatlar verməməlidirlər.  </a:t>
            </a:r>
            <a:endParaRPr lang="ru-RU" altLang="en-US" b="1" i="1" smtClean="0">
              <a:latin typeface="Times New Roman" pitchFamily="18" charset="0"/>
              <a:cs typeface="Times New Roman" pitchFamily="18" charset="0"/>
            </a:endParaRPr>
          </a:p>
        </p:txBody>
      </p:sp>
      <p:sp>
        <p:nvSpPr>
          <p:cNvPr id="23555" name="Заголовок 2"/>
          <p:cNvSpPr>
            <a:spLocks noGrp="1"/>
          </p:cNvSpPr>
          <p:nvPr>
            <p:ph type="title"/>
          </p:nvPr>
        </p:nvSpPr>
        <p:spPr/>
        <p:txBody>
          <a:bodyPr/>
          <a:lstStyle/>
          <a:p>
            <a:r>
              <a:rPr lang="az-Latn-AZ" altLang="en-US" sz="3600" smtClean="0">
                <a:latin typeface="Times New Roman" pitchFamily="18" charset="0"/>
                <a:cs typeface="Times New Roman" pitchFamily="18" charset="0"/>
              </a:rPr>
              <a:t>Təqsirsizlik prezumpsiyasının tətbiqi zamanı gözlənilməli olan qaydalar</a:t>
            </a:r>
            <a:endParaRPr lang="ru-RU" altLang="en-US" sz="36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ъект 1"/>
          <p:cNvSpPr>
            <a:spLocks noGrp="1"/>
          </p:cNvSpPr>
          <p:nvPr>
            <p:ph idx="1"/>
          </p:nvPr>
        </p:nvSpPr>
        <p:spPr>
          <a:xfrm>
            <a:off x="990600" y="2743200"/>
            <a:ext cx="7408863" cy="3451225"/>
          </a:xfrm>
        </p:spPr>
        <p:txBody>
          <a:bodyPr/>
          <a:lstStyle/>
          <a:p>
            <a:endParaRPr lang="az-Latn-AZ" altLang="en-US" smtClean="0">
              <a:latin typeface="Times New Roman" pitchFamily="18" charset="0"/>
              <a:cs typeface="Times New Roman" pitchFamily="18" charset="0"/>
            </a:endParaRPr>
          </a:p>
          <a:p>
            <a:pPr algn="ctr"/>
            <a:r>
              <a:rPr lang="az-Latn-AZ" altLang="en-US" b="1" smtClean="0">
                <a:latin typeface="Times New Roman" pitchFamily="18" charset="0"/>
                <a:cs typeface="Times New Roman" pitchFamily="18" charset="0"/>
              </a:rPr>
              <a:t>Maddə 63</a:t>
            </a:r>
          </a:p>
          <a:p>
            <a:pPr algn="ctr"/>
            <a:r>
              <a:rPr lang="az-Latn-AZ" altLang="en-US" b="1" smtClean="0">
                <a:latin typeface="Times New Roman" pitchFamily="18" charset="0"/>
                <a:cs typeface="Times New Roman" pitchFamily="18" charset="0"/>
              </a:rPr>
              <a:t>Təqsirsizlik prezumsiyası</a:t>
            </a:r>
          </a:p>
          <a:p>
            <a:r>
              <a:rPr lang="en-US" altLang="en-US" smtClean="0">
                <a:latin typeface="Times New Roman" pitchFamily="18" charset="0"/>
                <a:cs typeface="Times New Roman" pitchFamily="18" charset="0"/>
              </a:rPr>
              <a:t>II. Şəxsin təqsirli olduğuna əsaslı şübhələr varsa, onun təqsirli bilinməsinə yol verilmir. </a:t>
            </a:r>
            <a:endParaRPr lang="az-Latn-AZ" altLang="en-US" smtClean="0">
              <a:latin typeface="Times New Roman" pitchFamily="18" charset="0"/>
              <a:cs typeface="Times New Roman" pitchFamily="18" charset="0"/>
            </a:endParaRPr>
          </a:p>
          <a:p>
            <a:endParaRPr lang="ru-RU" altLang="en-US" smtClean="0"/>
          </a:p>
        </p:txBody>
      </p:sp>
      <p:sp>
        <p:nvSpPr>
          <p:cNvPr id="2457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Azərbaycan Respublikasının Konstitusiyası, 12 noyabr 1995</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just">
              <a:buFont typeface="Symbol" pitchFamily="18" charset="2"/>
              <a:buNone/>
              <a:defRPr/>
            </a:pPr>
            <a:r>
              <a:rPr lang="en-US" dirty="0" smtClean="0">
                <a:latin typeface="Times New Roman" pitchFamily="18" charset="0"/>
                <a:cs typeface="Times New Roman" pitchFamily="18" charset="0"/>
              </a:rPr>
              <a:t>	21.2. </a:t>
            </a:r>
            <a:r>
              <a:rPr lang="en-US" dirty="0" err="1" smtClean="0">
                <a:latin typeface="Times New Roman" pitchFamily="18" charset="0"/>
                <a:cs typeface="Times New Roman" pitchFamily="18" charset="0"/>
              </a:rPr>
              <a:t>Şəxsin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təqsirli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olduğuna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şübhələr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varsa</a:t>
            </a:r>
            <a:r>
              <a:rPr lang="en-US" dirty="0" smtClean="0">
                <a:latin typeface="Times New Roman" pitchFamily="18" charset="0"/>
                <a:cs typeface="Times New Roman" pitchFamily="18" charset="0"/>
              </a:rPr>
              <a:t> da </a:t>
            </a:r>
            <a:r>
              <a:rPr lang="en-US" dirty="0" err="1" smtClean="0">
                <a:latin typeface="Times New Roman" pitchFamily="18" charset="0"/>
                <a:cs typeface="Times New Roman" pitchFamily="18" charset="0"/>
              </a:rPr>
              <a:t>onun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təqsirli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bilinməsinə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verilmir</a:t>
            </a:r>
            <a:r>
              <a:rPr lang="en-US" dirty="0" smtClean="0">
                <a:latin typeface="Times New Roman" pitchFamily="18" charset="0"/>
                <a:cs typeface="Times New Roman" pitchFamily="18" charset="0"/>
              </a:rPr>
              <a:t>. Bu </a:t>
            </a:r>
            <a:r>
              <a:rPr lang="en-US" dirty="0" err="1" smtClean="0">
                <a:latin typeface="Times New Roman" pitchFamily="18" charset="0"/>
                <a:cs typeface="Times New Roman" pitchFamily="18" charset="0"/>
              </a:rPr>
              <a:t>Məcəllənin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müddəalarına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uyğun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surətdə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müvafiq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prosedura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daxilində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ittihamın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yetirilməsində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aradan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qaldırılması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mümkün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olmayan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şübhələr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təqsirləndirilən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şübhəli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xeyrinə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həll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Eyni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cinayət-prosessual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qanunlarının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tətbiqində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aradan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qaldırılmamış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şübhələr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xeyrinə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həll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olunmalıdır</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defRPr/>
            </a:pPr>
            <a:endParaRPr lang="ru-RU" dirty="0"/>
          </a:p>
        </p:txBody>
      </p:sp>
      <p:sp>
        <p:nvSpPr>
          <p:cNvPr id="2560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Azərbaycan Respublikasının Cinayət Prosessual Məcəlləsi</a:t>
            </a:r>
            <a:endParaRPr lang="ru-RU"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işinə dair önyarqı</a:t>
            </a:r>
            <a:endParaRPr lang="ru-RU" altLang="en-US" smtClean="0">
              <a:latin typeface="Times New Roman" pitchFamily="18" charset="0"/>
              <a:cs typeface="Times New Roman" pitchFamily="18" charset="0"/>
            </a:endParaRPr>
          </a:p>
        </p:txBody>
      </p:sp>
      <p:pic>
        <p:nvPicPr>
          <p:cNvPr id="26627" name="Picture 4" descr="C:\Users\USER\Desktop\on-yargi.jpg"/>
          <p:cNvPicPr>
            <a:picLocks noGrp="1" noChangeAspect="1" noChangeArrowheads="1"/>
          </p:cNvPicPr>
          <p:nvPr>
            <p:ph idx="1"/>
          </p:nvPr>
        </p:nvPicPr>
        <p:blipFill>
          <a:blip r:embed="rId2"/>
          <a:srcRect/>
          <a:stretch>
            <a:fillRect/>
          </a:stretch>
        </p:blipFill>
        <p:spPr>
          <a:xfrm>
            <a:off x="871538" y="2697163"/>
            <a:ext cx="7408862" cy="340677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2"/>
          <p:cNvSpPr>
            <a:spLocks noGrp="1"/>
          </p:cNvSpPr>
          <p:nvPr>
            <p:ph type="title"/>
          </p:nvPr>
        </p:nvSpPr>
        <p:spPr/>
        <p:txBody>
          <a:bodyPr/>
          <a:lstStyle/>
          <a:p>
            <a:r>
              <a:rPr lang="en-US" altLang="en-US" sz="3200" smtClean="0">
                <a:solidFill>
                  <a:schemeClr val="bg1"/>
                </a:solidFill>
                <a:latin typeface="Times New Roman" pitchFamily="18" charset="0"/>
                <a:cs typeface="Times New Roman" pitchFamily="18" charset="0"/>
              </a:rPr>
              <a:t>Avropa Şurası qitənin insan hüquqlarını müdafiə edən aparıcı təşkilatıdır</a:t>
            </a:r>
            <a:r>
              <a:rPr lang="ru-RU" altLang="en-US" sz="3200" smtClean="0">
                <a:solidFill>
                  <a:schemeClr val="bg1"/>
                </a:solidFill>
                <a:latin typeface="Times New Roman" pitchFamily="18" charset="0"/>
                <a:cs typeface="Times New Roman" pitchFamily="18" charset="0"/>
              </a:rPr>
              <a:t/>
            </a:r>
            <a:br>
              <a:rPr lang="ru-RU" altLang="en-US" sz="3200" smtClean="0">
                <a:solidFill>
                  <a:schemeClr val="bg1"/>
                </a:solidFill>
                <a:latin typeface="Times New Roman" pitchFamily="18" charset="0"/>
                <a:cs typeface="Times New Roman" pitchFamily="18" charset="0"/>
              </a:rPr>
            </a:br>
            <a:endParaRPr lang="ru-RU" altLang="en-US" sz="3200" smtClean="0">
              <a:solidFill>
                <a:schemeClr val="bg1"/>
              </a:solidFill>
              <a:latin typeface="Times New Roman" pitchFamily="18" charset="0"/>
              <a:cs typeface="Times New Roman" pitchFamily="18" charset="0"/>
            </a:endParaRPr>
          </a:p>
        </p:txBody>
      </p:sp>
      <p:pic>
        <p:nvPicPr>
          <p:cNvPr id="9219" name="Picture 2" descr="C:\Users\USER\Desktop\104b5f45-33c8-4dc6-9faf-2f9a2446d099.jpg"/>
          <p:cNvPicPr>
            <a:picLocks noGrp="1" noChangeAspect="1" noChangeArrowheads="1"/>
          </p:cNvPicPr>
          <p:nvPr>
            <p:ph idx="1"/>
          </p:nvPr>
        </p:nvPicPr>
        <p:blipFill>
          <a:blip r:embed="rId2"/>
          <a:srcRect/>
          <a:stretch>
            <a:fillRect/>
          </a:stretch>
        </p:blipFill>
        <p:spPr>
          <a:xfrm>
            <a:off x="228600" y="1600200"/>
            <a:ext cx="8686800"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Təqsirsizlik prezumpsiyasının əsasında önyarqının olmaması durur. Cinayətin törədilməsində təqsirləndirilən şəxsin təqsirini üzə çıxarmağa xidmət edən məhkəmə araşdırması zamanı hakimin şəxsin təqsirliliyi haqqında fikir söyləməsi bu hüququ pozur </a:t>
            </a:r>
            <a:r>
              <a:rPr lang="az-Latn-AZ" altLang="en-US" b="1" i="1" smtClean="0">
                <a:latin typeface="Times New Roman" pitchFamily="18" charset="0"/>
                <a:cs typeface="Times New Roman" pitchFamily="18" charset="0"/>
              </a:rPr>
              <a:t>– Minelli İsveçrəyə qarşı iş, 1983, 37-ci bənd.</a:t>
            </a:r>
            <a:endParaRPr lang="ru-RU" altLang="en-US" b="1" i="1" smtClean="0">
              <a:latin typeface="Times New Roman" pitchFamily="18" charset="0"/>
              <a:cs typeface="Times New Roman" pitchFamily="18" charset="0"/>
            </a:endParaRPr>
          </a:p>
        </p:txBody>
      </p:sp>
      <p:sp>
        <p:nvSpPr>
          <p:cNvPr id="2765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işinə dair önyarqı</a:t>
            </a:r>
            <a:endParaRPr lang="ru-RU"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Hakim şəxsin təqsirkar olmasına dair bəyanat verirsə bu hakimin önyarqılı olmasını göstərir. Bununla yanaşı, yekun ittiham hökmü çıxarılmadan şəxsin bu cinayəti törətməkdə şübhələnildiyi və ya təqsirli olması bəyanatları arasında prinsipial fərq qoyulmalıdır</a:t>
            </a:r>
            <a:r>
              <a:rPr lang="ru-RU" altLang="en-US" smtClean="0">
                <a:latin typeface="Times New Roman" pitchFamily="18" charset="0"/>
                <a:cs typeface="Times New Roman" pitchFamily="18" charset="0"/>
              </a:rPr>
              <a:t>. </a:t>
            </a:r>
            <a:endParaRPr lang="az-Latn-AZ" altLang="en-US" smtClean="0">
              <a:latin typeface="Times New Roman" pitchFamily="18" charset="0"/>
              <a:cs typeface="Times New Roman" pitchFamily="18" charset="0"/>
            </a:endParaRPr>
          </a:p>
          <a:p>
            <a:pPr marL="0" indent="0" algn="just">
              <a:buFont typeface="Symbol" pitchFamily="18" charset="2"/>
              <a:buNone/>
            </a:pPr>
            <a:r>
              <a:rPr lang="az-Latn-AZ" altLang="en-US" smtClean="0">
                <a:latin typeface="Times New Roman" pitchFamily="18" charset="0"/>
                <a:cs typeface="Times New Roman" pitchFamily="18" charset="0"/>
              </a:rPr>
              <a:t>	Şəxs haqqında prosesin nəticəsində ittiham hökmünün çıxarılması onun təqsiri qanunla müəyyən olunmuş qaydada sübuta yetirilməyincə təqsirsizlik prezumpsiyası hüququndan istifadə edir - </a:t>
            </a:r>
            <a:r>
              <a:rPr lang="az-Latn-AZ" altLang="en-US" b="1" i="1" smtClean="0">
                <a:latin typeface="Times New Roman" pitchFamily="18" charset="0"/>
                <a:cs typeface="Times New Roman" pitchFamily="18" charset="0"/>
              </a:rPr>
              <a:t>Matijaseviç Serbiyaya qarşı, 2006, 48-ci bənd.  </a:t>
            </a:r>
            <a:endParaRPr lang="ru-RU" altLang="en-US" b="1" i="1" smtClean="0">
              <a:latin typeface="Times New Roman" pitchFamily="18" charset="0"/>
              <a:cs typeface="Times New Roman" pitchFamily="18" charset="0"/>
            </a:endParaRPr>
          </a:p>
        </p:txBody>
      </p:sp>
      <p:sp>
        <p:nvSpPr>
          <p:cNvPr id="2867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işinə dair önyarqı</a:t>
            </a:r>
            <a:endParaRPr lang="ru-RU"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Təqsirsizlik prezumpsiyası tələb edir ki, məhkəmə üzvləri öz vəzifələrini icra edərkən təqsirləndirilən şəxsin ittiham olunduğu cinayətin törədilməsində təqsirkardır yönümündə işə başlamamalıdırlar. Bu mənada hakimin önyarqısının olmaması onun qərəzsizliyi ilə sıx əlaqədardır. - </a:t>
            </a:r>
            <a:r>
              <a:rPr lang="az-Latn-AZ" altLang="en-US" b="1" i="1" smtClean="0">
                <a:latin typeface="Times New Roman" pitchFamily="18" charset="0"/>
                <a:cs typeface="Times New Roman" pitchFamily="18" charset="0"/>
              </a:rPr>
              <a:t>Barbera, Messeque və Jabardo İspaniyaya qarşı iş, 1998, 77-ci bənd. </a:t>
            </a:r>
            <a:endParaRPr lang="ru-RU" altLang="en-US" b="1" i="1" smtClean="0">
              <a:latin typeface="Times New Roman" pitchFamily="18" charset="0"/>
              <a:cs typeface="Times New Roman" pitchFamily="18" charset="0"/>
            </a:endParaRPr>
          </a:p>
        </p:txBody>
      </p:sp>
      <p:sp>
        <p:nvSpPr>
          <p:cNvPr id="2969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işinə dair önyarqı</a:t>
            </a:r>
            <a:endParaRPr lang="ru-RU"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Hakimlərin KİV nə lazım olmayan bəyanatların verildiyi hallarda təqsirsizlik prezumpsiyasının pozulduğunu bildirir. Məhkəmə prosesi başlamazdan öncə işi aparan hakim müsahibəsində demişdi: təqsirləndirilən şəxs təqsirli sayıla bilər və ya ona qismən bəraət verilə bilər. Lakin ona tam bəraət verilə bilər deməmişdi. Bu hakimin şəxsi önyarqısı kimi qiymətləndirildi - </a:t>
            </a:r>
            <a:r>
              <a:rPr lang="az-Latn-AZ" altLang="en-US" b="1" i="1" smtClean="0">
                <a:latin typeface="Times New Roman" pitchFamily="18" charset="0"/>
                <a:cs typeface="Times New Roman" pitchFamily="18" charset="0"/>
              </a:rPr>
              <a:t>Lavents Latviyaya qarşı iş, 2002, 119-cu bənd. </a:t>
            </a:r>
            <a:endParaRPr lang="ru-RU" altLang="en-US" b="1" i="1" smtClean="0">
              <a:latin typeface="Times New Roman" pitchFamily="18" charset="0"/>
              <a:cs typeface="Times New Roman" pitchFamily="18" charset="0"/>
            </a:endParaRPr>
          </a:p>
        </p:txBody>
      </p:sp>
      <p:sp>
        <p:nvSpPr>
          <p:cNvPr id="3072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Kütləvi informasiya vasitələrinə bəyanatlar</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Məhkəmə hökmü çıxarılmamış hər hansı dövlət vəzifəli şəxsin təqsirləndirilən şəxsin təqsirkar olması haqqında fikir deməsi təqsirsizlik prezumpsiyasının kobud pozuntusudur. Şəxsin cinayət törətməkdə şübhələnilən şəxslə cinayəti törədən şəxs kimi elan olunması arasında köklü fərq var. Həm vəzifəli şəxslər həm də jurnalist tərəfindən təqsirsizlik prezumpsiyası prinsipi pozulmuşdur </a:t>
            </a:r>
            <a:r>
              <a:rPr lang="az-Latn-AZ" altLang="en-US" b="1" i="1" smtClean="0">
                <a:latin typeface="Times New Roman" pitchFamily="18" charset="0"/>
                <a:cs typeface="Times New Roman" pitchFamily="18" charset="0"/>
              </a:rPr>
              <a:t>– Xujin və başqaları Rusiya Federasiyasına qarşı iş, 23 oktyabr 2008-ci il.</a:t>
            </a:r>
            <a:endParaRPr lang="ru-RU" altLang="en-US" b="1" i="1" smtClean="0">
              <a:latin typeface="Times New Roman" pitchFamily="18" charset="0"/>
              <a:cs typeface="Times New Roman" pitchFamily="18" charset="0"/>
            </a:endParaRPr>
          </a:p>
        </p:txBody>
      </p:sp>
      <p:sp>
        <p:nvSpPr>
          <p:cNvPr id="3174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Kütləvi informasiya vasitələrinə bəyanatlar</a:t>
            </a:r>
            <a:endParaRPr lang="ru-RU"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Ictimaiyyət məhkəmə və polis orqanlarının fəaliyyətinə dair məlumatları əldə etmək imkanına malik olmalıdır........... Davam edən məhkəmə araşdırılmasına münasibətdə fikirlər və məlumatlar əgər təqsirləndirilən şəxsin təqsirsizlik prezumpsiyası hüququna xələl gətirmirsə KİV də yayımlana bilər</a:t>
            </a:r>
            <a:r>
              <a:rPr lang="ru-RU" altLang="en-US" smtClean="0">
                <a:latin typeface="Times New Roman" pitchFamily="18" charset="0"/>
                <a:cs typeface="Times New Roman" pitchFamily="18" charset="0"/>
              </a:rPr>
              <a:t>. </a:t>
            </a:r>
            <a:endParaRPr lang="ru-RU" altLang="en-US" b="1" i="1" smtClean="0">
              <a:latin typeface="Times New Roman" pitchFamily="18" charset="0"/>
              <a:cs typeface="Times New Roman" pitchFamily="18" charset="0"/>
            </a:endParaRPr>
          </a:p>
        </p:txBody>
      </p:sp>
      <p:sp>
        <p:nvSpPr>
          <p:cNvPr id="32771" name="Заголовок 2"/>
          <p:cNvSpPr>
            <a:spLocks noGrp="1"/>
          </p:cNvSpPr>
          <p:nvPr>
            <p:ph type="title"/>
          </p:nvPr>
        </p:nvSpPr>
        <p:spPr/>
        <p:txBody>
          <a:bodyPr/>
          <a:lstStyle/>
          <a:p>
            <a:r>
              <a:rPr lang="az-Latn-AZ" altLang="en-US" sz="2800" smtClean="0">
                <a:latin typeface="Times New Roman" pitchFamily="18" charset="0"/>
                <a:cs typeface="Times New Roman" pitchFamily="18" charset="0"/>
              </a:rPr>
              <a:t>KİV vasitəsilə cinayət işlərinə dair məlumatın verilməsinə dair Avropa Şurasının Tövsiyyəsi Rec(2003)13</a:t>
            </a:r>
            <a:endParaRPr lang="ru-RU" alt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Təqsirsizlik prezumpsiyası təkcə hakimlərə və məhkəmə araşdırmasının aparılmasına aid deyil, o həmçinin digər vəzifəli şəxslərin də məhkəmə prosesinin nəticəsinə dair fikir bildirməyinə də şamil olunur - </a:t>
            </a:r>
            <a:r>
              <a:rPr lang="az-Latn-AZ" altLang="en-US" b="1" i="1" smtClean="0">
                <a:latin typeface="Times New Roman" pitchFamily="18" charset="0"/>
                <a:cs typeface="Times New Roman" pitchFamily="18" charset="0"/>
              </a:rPr>
              <a:t>Allenet de Ribemont Fransaya qarşı iş, 1995, 36-cı bənd, Daktaras Litvaya qarşı iş, 2000, 42-ci bənd.</a:t>
            </a:r>
            <a:endParaRPr lang="ru-RU" altLang="en-US" b="1" i="1" smtClean="0">
              <a:latin typeface="Times New Roman" pitchFamily="18" charset="0"/>
              <a:cs typeface="Times New Roman" pitchFamily="18" charset="0"/>
            </a:endParaRPr>
          </a:p>
        </p:txBody>
      </p:sp>
      <p:sp>
        <p:nvSpPr>
          <p:cNvPr id="3379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Digər orqanların vəzifəli şəxslərinin fikirləri</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1538" y="1676400"/>
            <a:ext cx="7408862" cy="4449763"/>
          </a:xfrm>
        </p:spPr>
        <p:txBody>
          <a:bodyPr/>
          <a:lstStyle/>
          <a:p>
            <a:pPr algn="ctr">
              <a:defRPr/>
            </a:pPr>
            <a:r>
              <a:rPr lang="en-US" b="1" i="1" dirty="0" err="1">
                <a:latin typeface="Times New Roman" pitchFamily="18" charset="0"/>
                <a:cs typeface="Times New Roman" pitchFamily="18" charset="0"/>
              </a:rPr>
              <a:t>Maddə</a:t>
            </a:r>
            <a:r>
              <a:rPr lang="en-US" b="1" i="1" dirty="0">
                <a:latin typeface="Times New Roman" pitchFamily="18" charset="0"/>
                <a:cs typeface="Times New Roman" pitchFamily="18" charset="0"/>
              </a:rPr>
              <a:t> 38. </a:t>
            </a:r>
            <a:r>
              <a:rPr lang="en-US" b="1" i="1" dirty="0" err="1">
                <a:latin typeface="Times New Roman" pitchFamily="18" charset="0"/>
                <a:cs typeface="Times New Roman" pitchFamily="18" charset="0"/>
              </a:rPr>
              <a:t>Fərdi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məlumatlar</a:t>
            </a:r>
            <a:r>
              <a:rPr lang="en-US" b="1"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marL="0" indent="0" algn="just">
              <a:buFont typeface="Symbol" pitchFamily="18" charset="2"/>
              <a:buNone/>
              <a:defRPr/>
            </a:pPr>
            <a:r>
              <a:rPr lang="az-Latn-AZ"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38.2</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Fərdi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məlumatlar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şəxsi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ailə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həyatına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məlumatların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məcmusudur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Əldə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olunmasına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məhdudiyyətlər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qoyulan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şəxsi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həyata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məlumatlar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aşağıdakılardır</a:t>
            </a:r>
            <a:r>
              <a:rPr lang="en-US"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0" indent="0" algn="just">
              <a:buFont typeface="Symbol" pitchFamily="18" charset="2"/>
              <a:buNone/>
              <a:defRPr/>
            </a:pPr>
            <a:r>
              <a:rPr lang="az-Latn-AZ"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38.2.3</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cinayət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işləri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digər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hüquq</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pozuntularına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işlər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üzrə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icraatın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gedişində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toplanmış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informasiyalar</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açıq</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məhkəmə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iclasınadək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hüquq</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pozuntusuna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məhkəmə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qərarı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çıxarılanadək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yaxud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insanların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mənəviyyatı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şəxsi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ailə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həyatının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müdafiəsi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yetkinlik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yaşına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çatmayanın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zərərçəkənin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şahidin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mənafeyi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yaxud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ədalət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mühakiməsinin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həyata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keçirilməsi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üçün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tələb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edilən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hallarda</a:t>
            </a:r>
            <a:r>
              <a:rPr lang="en-US"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0" indent="0" algn="just">
              <a:buFont typeface="Symbol" pitchFamily="18" charset="2"/>
              <a:buNone/>
              <a:defRPr/>
            </a:pPr>
            <a:r>
              <a:rPr lang="az-Latn-AZ"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38.2.3-1</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şəxsin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məhkumluğu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barədə</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məlumatlar</a:t>
            </a:r>
            <a:r>
              <a:rPr lang="en-US" sz="2000" i="1"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just">
              <a:defRPr/>
            </a:pPr>
            <a:endParaRPr lang="ru-RU" sz="2000" dirty="0">
              <a:latin typeface="Times New Roman" pitchFamily="18" charset="0"/>
              <a:cs typeface="Times New Roman" pitchFamily="18" charset="0"/>
            </a:endParaRPr>
          </a:p>
        </p:txBody>
      </p:sp>
      <p:sp>
        <p:nvSpPr>
          <p:cNvPr id="3481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
            </a:r>
            <a:br>
              <a:rPr lang="az-Latn-AZ" altLang="en-US" smtClean="0">
                <a:latin typeface="Times New Roman" pitchFamily="18" charset="0"/>
                <a:cs typeface="Times New Roman" pitchFamily="18" charset="0"/>
              </a:rPr>
            </a:br>
            <a:r>
              <a:rPr lang="az-Latn-AZ" altLang="en-US" smtClean="0">
                <a:latin typeface="Times New Roman" pitchFamily="18" charset="0"/>
                <a:cs typeface="Times New Roman" pitchFamily="18" charset="0"/>
              </a:rPr>
              <a:t>İnformasiya əldə etmək haqqında Qanun</a:t>
            </a:r>
            <a:br>
              <a:rPr lang="az-Latn-AZ" altLang="en-US" smtClean="0">
                <a:latin typeface="Times New Roman" pitchFamily="18" charset="0"/>
                <a:cs typeface="Times New Roman" pitchFamily="18" charset="0"/>
              </a:rPr>
            </a:b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1538" y="1752600"/>
            <a:ext cx="7408862" cy="4373563"/>
          </a:xfrm>
        </p:spPr>
        <p:txBody>
          <a:bodyPr/>
          <a:lstStyle/>
          <a:p>
            <a:pPr algn="ctr">
              <a:defRPr/>
            </a:pPr>
            <a:r>
              <a:rPr lang="en-US" b="1" i="1" dirty="0" err="1">
                <a:latin typeface="Times New Roman" pitchFamily="18" charset="0"/>
                <a:cs typeface="Times New Roman" pitchFamily="18" charset="0"/>
              </a:rPr>
              <a:t>Maddə</a:t>
            </a:r>
            <a:r>
              <a:rPr lang="en-US" b="1" i="1" dirty="0">
                <a:latin typeface="Times New Roman" pitchFamily="18" charset="0"/>
                <a:cs typeface="Times New Roman" pitchFamily="18" charset="0"/>
              </a:rPr>
              <a:t> 11. </a:t>
            </a:r>
            <a:r>
              <a:rPr lang="en-US" b="1" i="1" dirty="0" err="1">
                <a:latin typeface="Times New Roman" pitchFamily="18" charset="0"/>
                <a:cs typeface="Times New Roman" pitchFamily="18" charset="0"/>
              </a:rPr>
              <a:t>İnformasiyanın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yayılmasına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informasiya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mənbəyinin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açıqlanmasına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yol</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verilməyən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xüsusi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hallar</a:t>
            </a:r>
            <a:r>
              <a:rPr lang="en-US" b="1"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defRPr/>
            </a:pPr>
            <a:r>
              <a:rPr lang="en-US" i="1" dirty="0" err="1">
                <a:latin typeface="Times New Roman" pitchFamily="18" charset="0"/>
                <a:cs typeface="Times New Roman" pitchFamily="18" charset="0"/>
              </a:rPr>
              <a:t>Kütləvi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informasiya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vasitəsi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redaksiyasının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və</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ya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jurnalistin</a:t>
            </a:r>
            <a:r>
              <a:rPr lang="en-US" i="1"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0" indent="0" algn="just">
              <a:buFont typeface="Symbol" pitchFamily="18" charset="2"/>
              <a:buNone/>
              <a:defRPr/>
            </a:pPr>
            <a:r>
              <a:rPr lang="az-Latn-AZ"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3</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təhqiqatçının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müstəntiqin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ibtidai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araşdırmaya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prosessual</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rəhbərliyi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həyata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keçirən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prokurorun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və</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ya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məhkəmənin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icazəsi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olmadan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ibtidai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istintaq</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və</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təhqiqat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məlumatlarını</a:t>
            </a:r>
            <a:r>
              <a:rPr lang="en-US" sz="2000" i="1" dirty="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yaymasına</a:t>
            </a:r>
            <a:r>
              <a:rPr lang="en-US" sz="2000" i="1" dirty="0" smtClean="0">
                <a:latin typeface="Times New Roman" pitchFamily="18" charset="0"/>
                <a:cs typeface="Times New Roman" pitchFamily="18" charset="0"/>
              </a:rPr>
              <a:t>;</a:t>
            </a:r>
            <a:endParaRPr lang="az-Latn-AZ" sz="2000" i="1" dirty="0" smtClean="0">
              <a:latin typeface="Times New Roman" pitchFamily="18" charset="0"/>
              <a:cs typeface="Times New Roman" pitchFamily="18" charset="0"/>
            </a:endParaRPr>
          </a:p>
          <a:p>
            <a:pPr marL="0" indent="0" algn="just">
              <a:buFont typeface="Symbol" pitchFamily="18" charset="2"/>
              <a:buNone/>
              <a:defRPr/>
            </a:pPr>
            <a:r>
              <a:rPr lang="az-Latn-AZ"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4</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cinayət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etməkdə</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təqsirləndirilən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yetkinlik</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yaşına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çatmayanların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və</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ya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qanuni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nümayəndələrinin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razılığı</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olmadan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onların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şəxsiyyəti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barədə</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hər</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hansı</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məlumatı</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yaymasına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yol</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verilmir</a:t>
            </a:r>
            <a:r>
              <a:rPr lang="en-US" sz="2000" i="1"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just">
              <a:defRPr/>
            </a:pPr>
            <a:endParaRPr lang="ru-RU" dirty="0">
              <a:latin typeface="Times New Roman" pitchFamily="18" charset="0"/>
              <a:cs typeface="Times New Roman" pitchFamily="18" charset="0"/>
            </a:endParaRPr>
          </a:p>
          <a:p>
            <a:pPr>
              <a:defRPr/>
            </a:pPr>
            <a:endParaRPr lang="ru-RU" dirty="0"/>
          </a:p>
        </p:txBody>
      </p:sp>
      <p:sp>
        <p:nvSpPr>
          <p:cNvPr id="3584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Kütləvi İnformasiya vasitələri haqqında Qanun</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ъект 1"/>
          <p:cNvSpPr>
            <a:spLocks noGrp="1"/>
          </p:cNvSpPr>
          <p:nvPr>
            <p:ph idx="1"/>
          </p:nvPr>
        </p:nvSpPr>
        <p:spPr/>
        <p:txBody>
          <a:bodyPr/>
          <a:lstStyle/>
          <a:p>
            <a:pPr algn="ctr"/>
            <a:r>
              <a:rPr lang="az-Latn-AZ" altLang="en-US" b="1" smtClean="0">
                <a:latin typeface="Times New Roman" pitchFamily="18" charset="0"/>
                <a:cs typeface="Times New Roman" pitchFamily="18" charset="0"/>
              </a:rPr>
              <a:t>Azərbaycan Respublikasının Konstitusiyası</a:t>
            </a:r>
          </a:p>
          <a:p>
            <a:pPr algn="ctr"/>
            <a:r>
              <a:rPr lang="en-US" altLang="en-US" b="1" i="1" smtClean="0">
                <a:latin typeface="Times New Roman" pitchFamily="18" charset="0"/>
                <a:cs typeface="Times New Roman" pitchFamily="18" charset="0"/>
              </a:rPr>
              <a:t>Maddə 63. Təqsirsizlik prezumpsiyası </a:t>
            </a:r>
            <a:endParaRPr lang="az-Latn-AZ" altLang="en-US" b="1" i="1" smtClean="0">
              <a:latin typeface="Times New Roman" pitchFamily="18" charset="0"/>
              <a:cs typeface="Times New Roman" pitchFamily="18" charset="0"/>
            </a:endParaRPr>
          </a:p>
          <a:p>
            <a:pPr algn="ctr"/>
            <a:endParaRPr lang="az-Latn-AZ" altLang="en-US" b="1" smtClean="0">
              <a:latin typeface="Times New Roman" pitchFamily="18" charset="0"/>
              <a:cs typeface="Times New Roman" pitchFamily="18" charset="0"/>
            </a:endParaRPr>
          </a:p>
          <a:p>
            <a:r>
              <a:rPr lang="en-US" altLang="en-US" smtClean="0">
                <a:latin typeface="Times New Roman" pitchFamily="18" charset="0"/>
                <a:cs typeface="Times New Roman" pitchFamily="18" charset="0"/>
              </a:rPr>
              <a:t>III. Cinayətin törədilməsində təqsirləndirilən şəxs </a:t>
            </a:r>
            <a:r>
              <a:rPr lang="en-US" altLang="en-US" b="1" i="1" smtClean="0">
                <a:latin typeface="Times New Roman" pitchFamily="18" charset="0"/>
                <a:cs typeface="Times New Roman" pitchFamily="18" charset="0"/>
              </a:rPr>
              <a:t>özünün təqsirsizliyini sübuta yetirməyə borclu deyildir. </a:t>
            </a:r>
            <a:endParaRPr lang="az-Latn-AZ" altLang="en-US" b="1" i="1" smtClean="0">
              <a:latin typeface="Times New Roman" pitchFamily="18" charset="0"/>
              <a:cs typeface="Times New Roman" pitchFamily="18" charset="0"/>
            </a:endParaRPr>
          </a:p>
          <a:p>
            <a:endParaRPr lang="ru-RU" altLang="en-US" smtClean="0"/>
          </a:p>
        </p:txBody>
      </p:sp>
      <p:sp>
        <p:nvSpPr>
          <p:cNvPr id="3686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Sübutetmə yükü və sübuetmənin kriteriyaları</a:t>
            </a:r>
            <a:endParaRPr lang="ru-RU"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2"/>
          <p:cNvSpPr>
            <a:spLocks noGrp="1"/>
          </p:cNvSpPr>
          <p:nvPr>
            <p:ph type="title"/>
          </p:nvPr>
        </p:nvSpPr>
        <p:spPr/>
        <p:txBody>
          <a:bodyPr/>
          <a:lstStyle/>
          <a:p>
            <a:r>
              <a:rPr lang="en-US" altLang="en-US" sz="2800" smtClean="0">
                <a:latin typeface="Times New Roman" pitchFamily="18" charset="0"/>
                <a:cs typeface="Times New Roman" pitchFamily="18" charset="0"/>
              </a:rPr>
              <a:t>İnsan Hüquqları üzrə Avropa Məhkəməsi üzv dövlətlərdə konvensiyanın tətbiq edilməsinə nəzarət edir</a:t>
            </a:r>
            <a:r>
              <a:rPr lang="ru-RU" altLang="en-US" smtClean="0"/>
              <a:t/>
            </a:r>
            <a:br>
              <a:rPr lang="ru-RU" altLang="en-US" smtClean="0"/>
            </a:br>
            <a:endParaRPr lang="ru-RU" altLang="en-US" smtClean="0"/>
          </a:p>
        </p:txBody>
      </p:sp>
      <p:pic>
        <p:nvPicPr>
          <p:cNvPr id="10243" name="Picture 2" descr="C:\Users\USER\Desktop\161cd5ed-b73c-487b-bf51-200d95143346.jpg"/>
          <p:cNvPicPr>
            <a:picLocks noGrp="1" noChangeAspect="1" noChangeArrowheads="1"/>
          </p:cNvPicPr>
          <p:nvPr>
            <p:ph idx="1"/>
          </p:nvPr>
        </p:nvPicPr>
        <p:blipFill>
          <a:blip r:embed="rId2"/>
          <a:srcRect/>
          <a:stretch>
            <a:fillRect/>
          </a:stretch>
        </p:blipFill>
        <p:spPr>
          <a:xfrm>
            <a:off x="228600" y="1524000"/>
            <a:ext cx="8686800" cy="46021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rtlCol="0">
            <a:normAutofit/>
          </a:bodyPr>
          <a:lstStyle/>
          <a:p>
            <a:pPr marL="0" indent="0" algn="just" eaLnBrk="1" fontAlgn="auto" hangingPunct="1">
              <a:spcAft>
                <a:spcPts val="0"/>
              </a:spcAft>
              <a:buFont typeface="Symbol" pitchFamily="18" charset="2"/>
              <a:buNone/>
              <a:defRPr/>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21.3</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törədilməsində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təqsirləndirilən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şəxs</a:t>
            </a:r>
            <a:r>
              <a:rPr lang="en-US" dirty="0">
                <a:latin typeface="Times New Roman" pitchFamily="18" charset="0"/>
                <a:cs typeface="Times New Roman" pitchFamily="18" charset="0"/>
              </a:rPr>
              <a:t> </a:t>
            </a:r>
            <a:r>
              <a:rPr lang="en-US" b="1" i="1" dirty="0" err="1">
                <a:latin typeface="Times New Roman" pitchFamily="18" charset="0"/>
                <a:cs typeface="Times New Roman" pitchFamily="18" charset="0"/>
              </a:rPr>
              <a:t>özünün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təqsirsiz</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olmasını</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sübuta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yetirməyə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borclu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deyildir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İttihamı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sübuta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yetirmək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şübhəli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təqsirləndirilən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şəxsin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müdafiəsi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üçün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irəli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sürülən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dəlilləri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təkzib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etmək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vəzifəsi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ittiham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tərəfinin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üzərinə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düşür</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74320" indent="-274320" eaLnBrk="1" fontAlgn="auto" hangingPunct="1">
              <a:spcAft>
                <a:spcPts val="0"/>
              </a:spcAft>
              <a:defRPr/>
            </a:pPr>
            <a:endParaRPr lang="ru-RU" dirty="0"/>
          </a:p>
        </p:txBody>
      </p:sp>
      <p:sp>
        <p:nvSpPr>
          <p:cNvPr id="3" name="Заголовок 2"/>
          <p:cNvSpPr>
            <a:spLocks noGrp="1"/>
          </p:cNvSpPr>
          <p:nvPr>
            <p:ph type="title"/>
          </p:nvPr>
        </p:nvSpPr>
        <p:spPr/>
        <p:txBody>
          <a:bodyPr rtlCol="0">
            <a:normAutofit fontScale="90000"/>
          </a:bodyPr>
          <a:lstStyle/>
          <a:p>
            <a:pPr eaLnBrk="1" fontAlgn="auto" hangingPunct="1">
              <a:spcAft>
                <a:spcPts val="0"/>
              </a:spcAft>
              <a:defRPr/>
            </a:pPr>
            <a:r>
              <a:rPr lang="az-Latn-AZ" dirty="0" smtClean="0">
                <a:latin typeface="Times New Roman" pitchFamily="18" charset="0"/>
                <a:cs typeface="Times New Roman" pitchFamily="18" charset="0"/>
              </a:rPr>
              <a:t>Azərbaycan Respublikasının Cinayət </a:t>
            </a:r>
            <a:r>
              <a:rPr lang="az-Latn-AZ" dirty="0">
                <a:latin typeface="Times New Roman" pitchFamily="18" charset="0"/>
                <a:cs typeface="Times New Roman" pitchFamily="18" charset="0"/>
              </a:rPr>
              <a:t>Prosessual </a:t>
            </a:r>
            <a:r>
              <a:rPr lang="az-Latn-AZ" dirty="0" smtClean="0">
                <a:latin typeface="Times New Roman" pitchFamily="18" charset="0"/>
                <a:cs typeface="Times New Roman" pitchFamily="18" charset="0"/>
              </a:rPr>
              <a:t>Məcəlləsi</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rtlCol="0">
            <a:normAutofit/>
          </a:bodyPr>
          <a:lstStyle/>
          <a:p>
            <a:pPr marL="0" indent="0" algn="just" eaLnBrk="1" fontAlgn="auto" hangingPunct="1">
              <a:spcAft>
                <a:spcPts val="0"/>
              </a:spcAft>
              <a:buFont typeface="Symbol" pitchFamily="18" charset="2"/>
              <a:buNone/>
              <a:defRPr/>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138.1</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Sübutetmə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ittihamın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qanuni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əsaslı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ədalətli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həlli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üçün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əhəmiyyət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kəsb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edən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halların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müəyyən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edilməsi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məqsədilə</a:t>
            </a:r>
            <a:r>
              <a:rPr lang="en-US" dirty="0">
                <a:latin typeface="Times New Roman" pitchFamily="18" charset="0"/>
                <a:cs typeface="Times New Roman" pitchFamily="18" charset="0"/>
              </a:rPr>
              <a:t> </a:t>
            </a:r>
            <a:r>
              <a:rPr lang="en-US" b="1" i="1" dirty="0" err="1">
                <a:latin typeface="Times New Roman" pitchFamily="18" charset="0"/>
                <a:cs typeface="Times New Roman" pitchFamily="18" charset="0"/>
              </a:rPr>
              <a:t>sübutların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əldə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edilməsindən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yoxlanılmasından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qiymətləndirilməsindən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ibarətdir</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0" indent="0" algn="just" eaLnBrk="1" fontAlgn="auto" hangingPunct="1">
              <a:spcAft>
                <a:spcPts val="0"/>
              </a:spcAft>
              <a:buFont typeface="Symbol" pitchFamily="18" charset="2"/>
              <a:buNone/>
              <a:defRPr/>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138.2</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Təqsirləndirilən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şəxsin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məsuliyyətinə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cəlb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olunması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əsaslarını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onun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təqsirli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olub-olmamasını</a:t>
            </a:r>
            <a:r>
              <a:rPr lang="en-US" dirty="0">
                <a:latin typeface="Times New Roman" pitchFamily="18" charset="0"/>
                <a:cs typeface="Times New Roman" pitchFamily="18" charset="0"/>
              </a:rPr>
              <a:t> </a:t>
            </a:r>
            <a:r>
              <a:rPr lang="en-US" b="1" i="1" dirty="0" err="1">
                <a:latin typeface="Times New Roman" pitchFamily="18" charset="0"/>
                <a:cs typeface="Times New Roman" pitchFamily="18" charset="0"/>
              </a:rPr>
              <a:t>sübutetmə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vəzifəsi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ittihamçının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üzərinə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düşür</a:t>
            </a:r>
            <a:r>
              <a:rPr lang="en-US" b="1" i="1" dirty="0">
                <a:latin typeface="Times New Roman" pitchFamily="18" charset="0"/>
                <a:cs typeface="Times New Roman" pitchFamily="18" charset="0"/>
              </a:rPr>
              <a:t>.</a:t>
            </a:r>
            <a:endParaRPr lang="ru-RU" b="1" i="1" dirty="0">
              <a:latin typeface="Times New Roman" pitchFamily="18" charset="0"/>
              <a:cs typeface="Times New Roman" pitchFamily="18" charset="0"/>
            </a:endParaRPr>
          </a:p>
          <a:p>
            <a:pPr marL="274320" indent="-274320" eaLnBrk="1" fontAlgn="auto" hangingPunct="1">
              <a:spcAft>
                <a:spcPts val="0"/>
              </a:spcAft>
              <a:defRPr/>
            </a:pPr>
            <a:endParaRPr lang="ru-RU" dirty="0"/>
          </a:p>
        </p:txBody>
      </p:sp>
      <p:sp>
        <p:nvSpPr>
          <p:cNvPr id="3" name="Заголовок 2"/>
          <p:cNvSpPr>
            <a:spLocks noGrp="1"/>
          </p:cNvSpPr>
          <p:nvPr>
            <p:ph type="title"/>
          </p:nvPr>
        </p:nvSpPr>
        <p:spPr/>
        <p:txBody>
          <a:bodyPr rtlCol="0">
            <a:normAutofit fontScale="90000"/>
          </a:bodyPr>
          <a:lstStyle/>
          <a:p>
            <a:pPr eaLnBrk="1" fontAlgn="auto" hangingPunct="1">
              <a:spcAft>
                <a:spcPts val="0"/>
              </a:spcAft>
              <a:defRPr/>
            </a:pPr>
            <a:r>
              <a:rPr lang="en-US" b="1" dirty="0" err="1">
                <a:latin typeface="Times New Roman" pitchFamily="18" charset="0"/>
                <a:cs typeface="Times New Roman" pitchFamily="18" charset="0"/>
              </a:rPr>
              <a:t>Maddə</a:t>
            </a:r>
            <a:r>
              <a:rPr lang="en-US" b="1" dirty="0">
                <a:latin typeface="Times New Roman" pitchFamily="18" charset="0"/>
                <a:cs typeface="Times New Roman" pitchFamily="18" charset="0"/>
              </a:rPr>
              <a:t> 138. </a:t>
            </a:r>
            <a:r>
              <a:rPr lang="en-US" b="1" dirty="0" err="1">
                <a:latin typeface="Times New Roman" pitchFamily="18" charset="0"/>
                <a:cs typeface="Times New Roman" pitchFamily="18" charset="0"/>
              </a:rPr>
              <a:t>Sübutetmə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anlayışı</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rtlCol="0">
            <a:normAutofit fontScale="70000" lnSpcReduction="20000"/>
          </a:bodyPr>
          <a:lstStyle/>
          <a:p>
            <a:pPr marL="274320" indent="-274320" eaLnBrk="1" fontAlgn="auto" hangingPunct="1">
              <a:spcAft>
                <a:spcPts val="0"/>
              </a:spcAft>
              <a:defRPr/>
            </a:pPr>
            <a:r>
              <a:rPr lang="en-US" dirty="0" smtClean="0">
                <a:latin typeface="Times New Roman" pitchFamily="18" charset="0"/>
                <a:cs typeface="Times New Roman" pitchFamily="18" charset="0"/>
              </a:rPr>
              <a:t>139.0</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təqibi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üzrə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icraat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zamanı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aşağıdakılar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yalnız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sübutlara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əsasən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müəyyən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edilir</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74320" indent="-274320" eaLnBrk="1" fontAlgn="auto" hangingPunct="1">
              <a:spcAft>
                <a:spcPts val="0"/>
              </a:spcAft>
              <a:defRPr/>
            </a:pPr>
            <a:r>
              <a:rPr lang="en-US" dirty="0">
                <a:latin typeface="Times New Roman" pitchFamily="18" charset="0"/>
                <a:cs typeface="Times New Roman" pitchFamily="18" charset="0"/>
              </a:rPr>
              <a:t>139.0.1.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hadisəsinin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vermə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faktı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halları</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74320" indent="-274320" eaLnBrk="1" fontAlgn="auto" hangingPunct="1">
              <a:spcAft>
                <a:spcPts val="0"/>
              </a:spcAft>
              <a:defRPr/>
            </a:pPr>
            <a:r>
              <a:rPr lang="en-US" dirty="0">
                <a:latin typeface="Times New Roman" pitchFamily="18" charset="0"/>
                <a:cs typeface="Times New Roman" pitchFamily="18" charset="0"/>
              </a:rPr>
              <a:t>139.0.2. </a:t>
            </a:r>
            <a:r>
              <a:rPr lang="en-US" dirty="0" err="1">
                <a:latin typeface="Times New Roman" pitchFamily="18" charset="0"/>
                <a:cs typeface="Times New Roman" pitchFamily="18" charset="0"/>
              </a:rPr>
              <a:t>şübhəli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təqsirləndirilən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şəxsin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hadisəsi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əlaqəsi</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74320" indent="-274320" eaLnBrk="1" fontAlgn="auto" hangingPunct="1">
              <a:spcAft>
                <a:spcPts val="0"/>
              </a:spcAft>
              <a:defRPr/>
            </a:pPr>
            <a:r>
              <a:rPr lang="en-US" dirty="0">
                <a:latin typeface="Times New Roman" pitchFamily="18" charset="0"/>
                <a:cs typeface="Times New Roman" pitchFamily="18" charset="0"/>
              </a:rPr>
              <a:t>139.0.3.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qanunu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nəzərdə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tutulmuş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əməldə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əlamətləri</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74320" indent="-274320" eaLnBrk="1" fontAlgn="auto" hangingPunct="1">
              <a:spcAft>
                <a:spcPts val="0"/>
              </a:spcAft>
              <a:defRPr/>
            </a:pPr>
            <a:r>
              <a:rPr lang="en-US" dirty="0">
                <a:latin typeface="Times New Roman" pitchFamily="18" charset="0"/>
                <a:cs typeface="Times New Roman" pitchFamily="18" charset="0"/>
              </a:rPr>
              <a:t>139.0.4.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qanunu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nəzərdə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tutulmuş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əməlin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törədilməsində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şəxsin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təqsirliliyi</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74320" indent="-274320" eaLnBrk="1" fontAlgn="auto" hangingPunct="1">
              <a:spcAft>
                <a:spcPts val="0"/>
              </a:spcAft>
              <a:defRPr/>
            </a:pPr>
            <a:r>
              <a:rPr lang="en-US" dirty="0">
                <a:latin typeface="Times New Roman" pitchFamily="18" charset="0"/>
                <a:cs typeface="Times New Roman" pitchFamily="18" charset="0"/>
              </a:rPr>
              <a:t>139.0.5.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qanunu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nəzərdə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tutulmuş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cəzanı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yüngülləşdirən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ağırlaşdıran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hallar</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74320" indent="-274320" eaLnBrk="1" fontAlgn="auto" hangingPunct="1">
              <a:spcAft>
                <a:spcPts val="0"/>
              </a:spcAft>
              <a:defRPr/>
            </a:pPr>
            <a:r>
              <a:rPr lang="en-US" dirty="0">
                <a:latin typeface="Times New Roman" pitchFamily="18" charset="0"/>
                <a:cs typeface="Times New Roman" pitchFamily="18" charset="0"/>
              </a:rPr>
              <a:t>139.0.6. </a:t>
            </a:r>
            <a:r>
              <a:rPr lang="en-US" dirty="0" err="1">
                <a:latin typeface="Times New Roman" pitchFamily="18" charset="0"/>
                <a:cs typeface="Times New Roman" pitchFamily="18" charset="0"/>
              </a:rPr>
              <a:t>bu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Məcəllə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başqa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nəzərdə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tutulmamışsa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prosesi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iştirakçısının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prosesində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iştirak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edən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digər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şəxsin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öz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tələbini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əsaslandırdığı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hallar</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74320" indent="-274320" eaLnBrk="1" fontAlgn="auto" hangingPunct="1">
              <a:spcAft>
                <a:spcPts val="0"/>
              </a:spcAft>
              <a:defRPr/>
            </a:pPr>
            <a:endParaRPr lang="ru-RU" dirty="0"/>
          </a:p>
        </p:txBody>
      </p:sp>
      <p:sp>
        <p:nvSpPr>
          <p:cNvPr id="3" name="Заголовок 2"/>
          <p:cNvSpPr>
            <a:spLocks noGrp="1"/>
          </p:cNvSpPr>
          <p:nvPr>
            <p:ph type="title"/>
          </p:nvPr>
        </p:nvSpPr>
        <p:spPr/>
        <p:txBody>
          <a:bodyPr rtlCol="0">
            <a:normAutofit fontScale="90000"/>
          </a:bodyPr>
          <a:lstStyle/>
          <a:p>
            <a:pPr eaLnBrk="1" fontAlgn="auto" hangingPunct="1">
              <a:spcAft>
                <a:spcPts val="0"/>
              </a:spcAft>
              <a:defRPr/>
            </a:pPr>
            <a:r>
              <a:rPr lang="en-US" b="1" dirty="0" err="1">
                <a:latin typeface="Times New Roman" pitchFamily="18" charset="0"/>
                <a:cs typeface="Times New Roman" pitchFamily="18" charset="0"/>
              </a:rPr>
              <a:t>Maddə</a:t>
            </a:r>
            <a:r>
              <a:rPr lang="en-US" b="1" dirty="0">
                <a:latin typeface="Times New Roman" pitchFamily="18" charset="0"/>
                <a:cs typeface="Times New Roman" pitchFamily="18" charset="0"/>
              </a:rPr>
              <a:t> 139. </a:t>
            </a:r>
            <a:r>
              <a:rPr lang="en-US" b="1" dirty="0" err="1">
                <a:latin typeface="Times New Roman" pitchFamily="18" charset="0"/>
                <a:cs typeface="Times New Roman" pitchFamily="18" charset="0"/>
              </a:rPr>
              <a:t>Sübut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edilməli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hallar</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rtlCol="0">
            <a:normAutofit lnSpcReduction="10000"/>
          </a:bodyPr>
          <a:lstStyle/>
          <a:p>
            <a:pPr marL="0" indent="0" eaLnBrk="1" fontAlgn="auto" hangingPunct="1">
              <a:spcAft>
                <a:spcPts val="0"/>
              </a:spcAft>
              <a:buFont typeface="Symbol" pitchFamily="18" charset="2"/>
              <a:buNone/>
              <a:defRPr/>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141.1</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təqibi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üzrə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icraatın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materiallarından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istifadə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edilmədən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aşağıdakı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hallar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sübut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edilmiş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hesab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olunur</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0" indent="0" eaLnBrk="1" fontAlgn="auto" hangingPunct="1">
              <a:spcAft>
                <a:spcPts val="0"/>
              </a:spcAft>
              <a:buFont typeface="Symbol" pitchFamily="18" charset="2"/>
              <a:buNone/>
              <a:defRPr/>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141.1.1</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ümumi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məlum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olan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faktlar</a:t>
            </a:r>
            <a:r>
              <a:rPr lang="en-US" b="1" i="1" dirty="0">
                <a:latin typeface="Times New Roman" pitchFamily="18" charset="0"/>
                <a:cs typeface="Times New Roman" pitchFamily="18" charset="0"/>
              </a:rPr>
              <a:t>;</a:t>
            </a:r>
            <a:endParaRPr lang="ru-RU" b="1" i="1" dirty="0">
              <a:latin typeface="Times New Roman" pitchFamily="18" charset="0"/>
              <a:cs typeface="Times New Roman" pitchFamily="18" charset="0"/>
            </a:endParaRPr>
          </a:p>
          <a:p>
            <a:pPr marL="0" indent="0" eaLnBrk="1" fontAlgn="auto" hangingPunct="1">
              <a:spcAft>
                <a:spcPts val="0"/>
              </a:spcAft>
              <a:buFont typeface="Symbol" pitchFamily="18" charset="2"/>
              <a:buNone/>
              <a:defRPr/>
            </a:pPr>
            <a:r>
              <a:rPr lang="az-Latn-AZ"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141.1.2</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müasir</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elmdə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texnikada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incəsənətdə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digər</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sahələrdə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ümumi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qəbul</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edilmiş</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təhqiqat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metodlarının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düzgünlüyü</a:t>
            </a:r>
            <a:r>
              <a:rPr lang="en-US" b="1" i="1" dirty="0">
                <a:latin typeface="Times New Roman" pitchFamily="18" charset="0"/>
                <a:cs typeface="Times New Roman" pitchFamily="18" charset="0"/>
              </a:rPr>
              <a:t>;</a:t>
            </a:r>
            <a:endParaRPr lang="ru-RU" b="1" i="1" dirty="0">
              <a:latin typeface="Times New Roman" pitchFamily="18" charset="0"/>
              <a:cs typeface="Times New Roman" pitchFamily="18" charset="0"/>
            </a:endParaRPr>
          </a:p>
          <a:p>
            <a:pPr marL="0" indent="0" eaLnBrk="1" fontAlgn="auto" hangingPunct="1">
              <a:spcAft>
                <a:spcPts val="0"/>
              </a:spcAft>
              <a:buFont typeface="Symbol" pitchFamily="18" charset="2"/>
              <a:buNone/>
              <a:defRPr/>
            </a:pPr>
            <a:r>
              <a:rPr lang="az-Latn-AZ"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141.1.3</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məhkəmə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üçün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preyudisial</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qaydada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məcburi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qüvvəyə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malik</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qərarla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müəyyən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edilmiş</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hallar</a:t>
            </a:r>
            <a:r>
              <a:rPr lang="en-US" b="1" i="1" dirty="0">
                <a:latin typeface="Times New Roman" pitchFamily="18" charset="0"/>
                <a:cs typeface="Times New Roman" pitchFamily="18" charset="0"/>
              </a:rPr>
              <a:t>.</a:t>
            </a:r>
            <a:endParaRPr lang="ru-RU" b="1" i="1" dirty="0">
              <a:latin typeface="Times New Roman" pitchFamily="18" charset="0"/>
              <a:cs typeface="Times New Roman" pitchFamily="18" charset="0"/>
            </a:endParaRPr>
          </a:p>
          <a:p>
            <a:pPr marL="274320" indent="-274320" eaLnBrk="1" fontAlgn="auto" hangingPunct="1">
              <a:spcAft>
                <a:spcPts val="0"/>
              </a:spcAft>
              <a:defRPr/>
            </a:pPr>
            <a:endParaRPr lang="ru-RU" dirty="0"/>
          </a:p>
        </p:txBody>
      </p:sp>
      <p:sp>
        <p:nvSpPr>
          <p:cNvPr id="40963" name="Заголовок 2"/>
          <p:cNvSpPr>
            <a:spLocks noGrp="1"/>
          </p:cNvSpPr>
          <p:nvPr>
            <p:ph type="title"/>
          </p:nvPr>
        </p:nvSpPr>
        <p:spPr/>
        <p:txBody>
          <a:bodyPr/>
          <a:lstStyle/>
          <a:p>
            <a:pPr eaLnBrk="1" hangingPunct="1"/>
            <a:r>
              <a:rPr lang="en-US" altLang="en-US" sz="3200" b="1" smtClean="0">
                <a:latin typeface="Times New Roman" pitchFamily="18" charset="0"/>
                <a:cs typeface="Times New Roman" pitchFamily="18" charset="0"/>
              </a:rPr>
              <a:t>Maddə 141. Sübutsuz müəyyən edilən hallar</a:t>
            </a:r>
            <a:r>
              <a:rPr lang="ru-RU" altLang="en-US" sz="3200" smtClean="0">
                <a:latin typeface="Times New Roman" pitchFamily="18" charset="0"/>
                <a:cs typeface="Times New Roman" pitchFamily="18" charset="0"/>
              </a:rPr>
              <a:t/>
            </a:r>
            <a:br>
              <a:rPr lang="ru-RU" altLang="en-US" sz="3200" smtClean="0">
                <a:latin typeface="Times New Roman" pitchFamily="18" charset="0"/>
                <a:cs typeface="Times New Roman" pitchFamily="18" charset="0"/>
              </a:rPr>
            </a:br>
            <a:endParaRPr lang="ru-RU" altLang="en-US" sz="3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Təqsirsizlik prezumpsiaysında hüququn və ya faktın prezumpsiyası istisnaları mövcuddur ki, tərəflərin bərabərliyini saxlamaqla, məsələnin əhəmiyyətini nəzərə alaraq, ağlabatan məhdudiyyətlər çərçivəsində sübutetmə yükünü təqsirləndirilən şəxsə ötürən belə prezumpsiyaların mövcud olması 6.2-ci maddənin pozuntusunu yaratmır </a:t>
            </a:r>
            <a:r>
              <a:rPr lang="az-Latn-AZ" altLang="en-US" b="1"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Salabiaku Fransaya qarşı iş, 1998, 28-ci bənd. </a:t>
            </a:r>
            <a:endParaRPr lang="ru-RU" altLang="en-US" b="1" i="1" smtClean="0">
              <a:latin typeface="Times New Roman" pitchFamily="18" charset="0"/>
              <a:cs typeface="Times New Roman" pitchFamily="18" charset="0"/>
            </a:endParaRPr>
          </a:p>
        </p:txBody>
      </p:sp>
      <p:sp>
        <p:nvSpPr>
          <p:cNvPr id="4198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Hüququn və ya faktın prezumpsiyası</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Məhkəmə araşdırması gedişində təqsirsizlik prezumpsiyası prinsipinin əhəmiyyəti sübutetmə yükünün ittiham tərəfin üzərinə düşməsi, irəli sürülən ittihamın əsaslılığına dair şübhələrin isə təqsirləndirilən şəxsin xeyrinə şərh olunmasıdır</a:t>
            </a:r>
            <a:r>
              <a:rPr lang="az-Latn-AZ" altLang="en-US" b="1" i="1" smtClean="0">
                <a:latin typeface="Times New Roman" pitchFamily="18" charset="0"/>
                <a:cs typeface="Times New Roman" pitchFamily="18" charset="0"/>
              </a:rPr>
              <a:t> - Telfner Avstriyaya qarşı iş 2001, 15-ci bənd. </a:t>
            </a:r>
            <a:endParaRPr lang="ru-RU" altLang="en-US" b="1" i="1" smtClean="0">
              <a:latin typeface="Times New Roman" pitchFamily="18" charset="0"/>
              <a:cs typeface="Times New Roman" pitchFamily="18" charset="0"/>
            </a:endParaRPr>
          </a:p>
        </p:txBody>
      </p:sp>
      <p:sp>
        <p:nvSpPr>
          <p:cNvPr id="4301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Sübutetmə yükü və sübuetmənin kriteriyaları</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rtlCol="0">
            <a:normAutofit fontScale="92500" lnSpcReduction="20000"/>
          </a:bodyPr>
          <a:lstStyle/>
          <a:p>
            <a:pPr marL="0" indent="0" algn="just" eaLnBrk="1" fontAlgn="auto" hangingPunct="1">
              <a:spcAft>
                <a:spcPts val="0"/>
              </a:spcAft>
              <a:buFont typeface="Symbol" pitchFamily="18" charset="2"/>
              <a:buNone/>
              <a:defRPr/>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142.1</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təqibi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üzrə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məhkəmənin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qanuni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qüvvəyə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minmiş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hökmü</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təqibi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üzrə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icraatda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həm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müəyyən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olunmuş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hallara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həm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onların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hüquqi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qiymətinə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görə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təhqiqatçı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müstəntiq</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prokuror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məhkəmə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üçün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məcburidir</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0" indent="0" algn="just" eaLnBrk="1" fontAlgn="auto" hangingPunct="1">
              <a:spcAft>
                <a:spcPts val="0"/>
              </a:spcAft>
              <a:buFont typeface="Symbol" pitchFamily="18" charset="2"/>
              <a:buNone/>
              <a:defRPr/>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142.2</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Mülki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işlər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üzrə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qanuni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qüvvəyə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minmiş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məhkəmənin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qərarı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cinayət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üzrə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icraatda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təhqiqatçı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müstəntiq</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prokuror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məhkəməyə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yalnız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hadisənin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yaxud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hərəkətin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olub-olmaması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hissəsində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məcburidir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və</a:t>
            </a:r>
            <a:r>
              <a:rPr lang="en-US" dirty="0">
                <a:latin typeface="Times New Roman" pitchFamily="18" charset="0"/>
                <a:cs typeface="Times New Roman" pitchFamily="18" charset="0"/>
              </a:rPr>
              <a:t> </a:t>
            </a:r>
            <a:r>
              <a:rPr lang="en-US" b="1" i="1" dirty="0" err="1">
                <a:latin typeface="Times New Roman" pitchFamily="18" charset="0"/>
                <a:cs typeface="Times New Roman" pitchFamily="18" charset="0"/>
              </a:rPr>
              <a:t>təqsirləndirilən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şəxsin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təqsirli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olub-olmaması</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nəticəsini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əvvəlcədən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həll</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etmir</a:t>
            </a:r>
            <a:r>
              <a:rPr lang="en-US" b="1" i="1" dirty="0">
                <a:latin typeface="Times New Roman" pitchFamily="18" charset="0"/>
                <a:cs typeface="Times New Roman" pitchFamily="18" charset="0"/>
              </a:rPr>
              <a:t>.</a:t>
            </a:r>
            <a:endParaRPr lang="ru-RU" b="1" i="1" dirty="0">
              <a:latin typeface="Times New Roman" pitchFamily="18" charset="0"/>
              <a:cs typeface="Times New Roman" pitchFamily="18" charset="0"/>
            </a:endParaRPr>
          </a:p>
          <a:p>
            <a:pPr marL="274320" indent="-274320" eaLnBrk="1" fontAlgn="auto" hangingPunct="1">
              <a:spcAft>
                <a:spcPts val="0"/>
              </a:spcAft>
              <a:defRPr/>
            </a:pPr>
            <a:endParaRPr lang="ru-RU" dirty="0"/>
          </a:p>
        </p:txBody>
      </p:sp>
      <p:sp>
        <p:nvSpPr>
          <p:cNvPr id="3" name="Заголовок 2"/>
          <p:cNvSpPr>
            <a:spLocks noGrp="1"/>
          </p:cNvSpPr>
          <p:nvPr>
            <p:ph type="title"/>
          </p:nvPr>
        </p:nvSpPr>
        <p:spPr/>
        <p:txBody>
          <a:bodyPr rtlCol="0">
            <a:normAutofit fontScale="90000"/>
          </a:bodyPr>
          <a:lstStyle/>
          <a:p>
            <a:pPr eaLnBrk="1" fontAlgn="auto" hangingPunct="1">
              <a:spcAft>
                <a:spcPts val="0"/>
              </a:spcAft>
              <a:defRPr/>
            </a:pPr>
            <a:r>
              <a:rPr lang="en-US" b="1" dirty="0" err="1">
                <a:latin typeface="Times New Roman" pitchFamily="18" charset="0"/>
                <a:cs typeface="Times New Roman" pitchFamily="18" charset="0"/>
              </a:rPr>
              <a:t>Maddə</a:t>
            </a:r>
            <a:r>
              <a:rPr lang="en-US" b="1" dirty="0">
                <a:latin typeface="Times New Roman" pitchFamily="18" charset="0"/>
                <a:cs typeface="Times New Roman" pitchFamily="18" charset="0"/>
              </a:rPr>
              <a:t> 142. </a:t>
            </a:r>
            <a:r>
              <a:rPr lang="en-US" b="1" dirty="0" err="1">
                <a:latin typeface="Times New Roman" pitchFamily="18" charset="0"/>
                <a:cs typeface="Times New Roman" pitchFamily="18" charset="0"/>
              </a:rPr>
              <a:t>Preyudisiya</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1538" y="1600200"/>
            <a:ext cx="7408862" cy="2286000"/>
          </a:xfrm>
        </p:spPr>
        <p:txBody>
          <a:bodyPr/>
          <a:lstStyle/>
          <a:p>
            <a:pPr marL="0" indent="0">
              <a:buFont typeface="Symbol" pitchFamily="18" charset="2"/>
              <a:buNone/>
              <a:defRPr/>
            </a:pPr>
            <a:endParaRPr lang="ru-RU" b="1" dirty="0" smtClean="0"/>
          </a:p>
          <a:p>
            <a:pPr marL="0" indent="0">
              <a:buFont typeface="Symbol" pitchFamily="18" charset="2"/>
              <a:buNone/>
              <a:defRPr/>
            </a:pPr>
            <a:endParaRPr lang="ru-RU" sz="1800" dirty="0">
              <a:latin typeface="Times New Roman" pitchFamily="18" charset="0"/>
              <a:cs typeface="Times New Roman" pitchFamily="18" charset="0"/>
            </a:endParaRPr>
          </a:p>
          <a:p>
            <a:pPr>
              <a:defRPr/>
            </a:pPr>
            <a:endParaRPr lang="ru-RU" dirty="0"/>
          </a:p>
        </p:txBody>
      </p:sp>
      <p:sp>
        <p:nvSpPr>
          <p:cNvPr id="45059" name="Заголовок 2"/>
          <p:cNvSpPr>
            <a:spLocks noGrp="1"/>
          </p:cNvSpPr>
          <p:nvPr>
            <p:ph type="title"/>
          </p:nvPr>
        </p:nvSpPr>
        <p:spPr/>
        <p:txBody>
          <a:bodyPr/>
          <a:lstStyle/>
          <a:p>
            <a:r>
              <a:rPr lang="en-US" altLang="en-US" b="1" smtClean="0">
                <a:latin typeface="Times New Roman" pitchFamily="18" charset="0"/>
                <a:cs typeface="Times New Roman" pitchFamily="18" charset="0"/>
              </a:rPr>
              <a:t>Preyudisiya</a:t>
            </a:r>
            <a:r>
              <a:rPr lang="ru-RU" altLang="en-US" smtClean="0">
                <a:latin typeface="Times New Roman" pitchFamily="18" charset="0"/>
                <a:cs typeface="Times New Roman" pitchFamily="18" charset="0"/>
              </a:rPr>
              <a:t/>
            </a:r>
            <a:br>
              <a:rPr lang="ru-RU" altLang="en-US" smtClean="0">
                <a:latin typeface="Times New Roman" pitchFamily="18" charset="0"/>
                <a:cs typeface="Times New Roman" pitchFamily="18" charset="0"/>
              </a:rPr>
            </a:br>
            <a:endParaRPr lang="ru-RU" altLang="en-US" smtClean="0"/>
          </a:p>
        </p:txBody>
      </p:sp>
      <p:pic>
        <p:nvPicPr>
          <p:cNvPr id="45060" name="Picture 4" descr="C:\Users\USER\Desktop\Kitabxana Avropa Məhkəməsi\Статья 6 Конвенции\Новая папка\Məhkəmə işləri\preudencia.jpg"/>
          <p:cNvPicPr>
            <a:picLocks noChangeAspect="1" noChangeArrowheads="1"/>
          </p:cNvPicPr>
          <p:nvPr/>
        </p:nvPicPr>
        <p:blipFill>
          <a:blip r:embed="rId2"/>
          <a:srcRect/>
          <a:stretch>
            <a:fillRect/>
          </a:stretch>
        </p:blipFill>
        <p:spPr bwMode="auto">
          <a:xfrm>
            <a:off x="914400" y="1752600"/>
            <a:ext cx="6934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1538" y="1524000"/>
            <a:ext cx="7408862" cy="4602163"/>
          </a:xfrm>
        </p:spPr>
        <p:txBody>
          <a:bodyPr/>
          <a:lstStyle/>
          <a:p>
            <a:pPr algn="ctr">
              <a:defRPr/>
            </a:pPr>
            <a:r>
              <a:rPr lang="ru-RU" sz="2000" b="1" dirty="0">
                <a:latin typeface="Times New Roman" pitchFamily="18" charset="0"/>
                <a:cs typeface="Times New Roman" pitchFamily="18" charset="0"/>
              </a:rPr>
              <a:t>Статья 90:</a:t>
            </a:r>
            <a:r>
              <a:rPr lang="en-GB"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Преюдиция</a:t>
            </a:r>
            <a:endParaRPr lang="ru-RU" sz="2000" b="1" dirty="0">
              <a:latin typeface="Times New Roman" pitchFamily="18" charset="0"/>
              <a:cs typeface="Times New Roman" pitchFamily="18" charset="0"/>
            </a:endParaRPr>
          </a:p>
          <a:p>
            <a:pPr algn="just">
              <a:defRPr/>
            </a:pPr>
            <a:r>
              <a:rPr lang="ru-RU" dirty="0">
                <a:latin typeface="Times New Roman" pitchFamily="18" charset="0"/>
                <a:cs typeface="Times New Roman" pitchFamily="18" charset="0"/>
              </a:rPr>
              <a:t>«Обстоятельства, установленные вступившим в законную силу приговором, либо иным вступившим в законную силу решением суда, принятым в рамках гражданского, арбитражного или административного судопроизводства, признаются судом, прокурором, следователем, дознавателем без дополнительной проверки. </a:t>
            </a:r>
            <a:r>
              <a:rPr lang="ru-RU" b="1" dirty="0">
                <a:latin typeface="Times New Roman" pitchFamily="18" charset="0"/>
                <a:cs typeface="Times New Roman" pitchFamily="18" charset="0"/>
              </a:rPr>
              <a:t>При этом такой приговор или решение не могут предрешать виновность лиц, не участвовавших ранее в рассматриваемом уголовном деле».</a:t>
            </a:r>
          </a:p>
          <a:p>
            <a:pPr algn="just">
              <a:defRPr/>
            </a:pPr>
            <a:endParaRPr lang="az-Latn-AZ" b="1" dirty="0">
              <a:latin typeface="Times New Roman" pitchFamily="18" charset="0"/>
              <a:cs typeface="Times New Roman" pitchFamily="18" charset="0"/>
            </a:endParaRPr>
          </a:p>
          <a:p>
            <a:pPr marL="0" indent="0">
              <a:buFont typeface="Symbol" pitchFamily="18" charset="2"/>
              <a:buNone/>
              <a:defRPr/>
            </a:pPr>
            <a:r>
              <a:rPr lang="az-Latn-AZ" sz="2000" b="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defRPr/>
            </a:pPr>
            <a:endParaRPr lang="ru-RU" dirty="0"/>
          </a:p>
        </p:txBody>
      </p:sp>
      <p:sp>
        <p:nvSpPr>
          <p:cNvPr id="46083" name="Заголовок 2"/>
          <p:cNvSpPr>
            <a:spLocks noGrp="1"/>
          </p:cNvSpPr>
          <p:nvPr>
            <p:ph type="title"/>
          </p:nvPr>
        </p:nvSpPr>
        <p:spPr/>
        <p:txBody>
          <a:bodyPr/>
          <a:lstStyle/>
          <a:p>
            <a:r>
              <a:rPr lang="en-US" altLang="en-US" b="1" smtClean="0">
                <a:latin typeface="Times New Roman" pitchFamily="18" charset="0"/>
                <a:cs typeface="Times New Roman" pitchFamily="18" charset="0"/>
              </a:rPr>
              <a:t>Preyudisiya</a:t>
            </a:r>
            <a:r>
              <a:rPr lang="ru-RU" altLang="en-US" smtClean="0">
                <a:latin typeface="Times New Roman" pitchFamily="18" charset="0"/>
                <a:cs typeface="Times New Roman" pitchFamily="18" charset="0"/>
              </a:rPr>
              <a:t/>
            </a:r>
            <a:br>
              <a:rPr lang="ru-RU" altLang="en-US" smtClean="0">
                <a:latin typeface="Times New Roman" pitchFamily="18" charset="0"/>
                <a:cs typeface="Times New Roman" pitchFamily="18" charset="0"/>
              </a:rPr>
            </a:br>
            <a:endParaRPr lang="ru-RU"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just">
              <a:buFont typeface="Symbol" pitchFamily="18" charset="2"/>
              <a:buNone/>
              <a:defRPr/>
            </a:pPr>
            <a:r>
              <a:rPr lang="az-Latn-AZ" b="1"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Növbəti məhkəmə prosesi olacaq şəxslərin təqsirliliyi məsələsinə münasibət bildirməklə və keçmiş məhkəmə qərarına istinad edən məhkəmə təqsirsizlik prezumpsiyası hüququnu pozmuşdur </a:t>
            </a:r>
            <a:r>
              <a:rPr lang="az-Latn-AZ" b="1" dirty="0" smtClean="0">
                <a:latin typeface="Times New Roman" pitchFamily="18" charset="0"/>
                <a:cs typeface="Times New Roman" pitchFamily="18" charset="0"/>
              </a:rPr>
              <a:t>- </a:t>
            </a:r>
            <a:r>
              <a:rPr lang="az-Latn-AZ" b="1" i="1" dirty="0" smtClean="0">
                <a:latin typeface="Times New Roman" pitchFamily="18" charset="0"/>
                <a:cs typeface="Times New Roman" pitchFamily="18" charset="0"/>
              </a:rPr>
              <a:t>Navalniy və Ofiserov Rusiya Federasiyasına qarşı iş, 23 fevral 2016-cı il,</a:t>
            </a:r>
            <a:endParaRPr lang="ru-RU" b="1" i="1" dirty="0" smtClean="0">
              <a:latin typeface="Times New Roman" pitchFamily="18" charset="0"/>
              <a:cs typeface="Times New Roman" pitchFamily="18" charset="0"/>
            </a:endParaRPr>
          </a:p>
          <a:p>
            <a:pPr>
              <a:defRPr/>
            </a:pPr>
            <a:endParaRPr lang="ru-RU" b="1" i="1" dirty="0"/>
          </a:p>
        </p:txBody>
      </p:sp>
      <p:sp>
        <p:nvSpPr>
          <p:cNvPr id="47107" name="Заголовок 2"/>
          <p:cNvSpPr>
            <a:spLocks noGrp="1"/>
          </p:cNvSpPr>
          <p:nvPr>
            <p:ph type="title"/>
          </p:nvPr>
        </p:nvSpPr>
        <p:spPr/>
        <p:txBody>
          <a:bodyPr/>
          <a:lstStyle/>
          <a:p>
            <a:r>
              <a:rPr lang="en-US" altLang="en-US" b="1" smtClean="0">
                <a:latin typeface="Times New Roman" pitchFamily="18" charset="0"/>
                <a:cs typeface="Times New Roman" pitchFamily="18" charset="0"/>
              </a:rPr>
              <a:t>Preyudisiya</a:t>
            </a:r>
            <a:r>
              <a:rPr lang="ru-RU" altLang="en-US" smtClean="0">
                <a:latin typeface="Times New Roman" pitchFamily="18" charset="0"/>
                <a:cs typeface="Times New Roman" pitchFamily="18" charset="0"/>
              </a:rPr>
              <a:t/>
            </a:r>
            <a:br>
              <a:rPr lang="ru-RU" altLang="en-US" smtClean="0">
                <a:latin typeface="Times New Roman" pitchFamily="18" charset="0"/>
                <a:cs typeface="Times New Roman" pitchFamily="18" charset="0"/>
              </a:rPr>
            </a:br>
            <a:endParaRPr lang="ru-RU"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2"/>
          <p:cNvSpPr>
            <a:spLocks noGrp="1"/>
          </p:cNvSpPr>
          <p:nvPr>
            <p:ph type="title"/>
          </p:nvPr>
        </p:nvSpPr>
        <p:spPr/>
        <p:txBody>
          <a:bodyPr/>
          <a:lstStyle/>
          <a:p>
            <a:r>
              <a:rPr lang="en-US" altLang="en-US" smtClean="0">
                <a:latin typeface="Times New Roman" pitchFamily="18" charset="0"/>
                <a:cs typeface="Times New Roman" pitchFamily="18" charset="0"/>
              </a:rPr>
              <a:t>47 üzv dövlətdən ibarətdir </a:t>
            </a:r>
            <a:endParaRPr lang="ru-RU" altLang="en-US" smtClean="0">
              <a:latin typeface="Times New Roman" pitchFamily="18" charset="0"/>
              <a:cs typeface="Times New Roman" pitchFamily="18" charset="0"/>
            </a:endParaRPr>
          </a:p>
        </p:txBody>
      </p:sp>
      <p:pic>
        <p:nvPicPr>
          <p:cNvPr id="11267" name="Picture 2" descr="C:\Users\USER\Desktop\article.jpg"/>
          <p:cNvPicPr>
            <a:picLocks noGrp="1" noChangeAspect="1" noChangeArrowheads="1"/>
          </p:cNvPicPr>
          <p:nvPr>
            <p:ph idx="1"/>
          </p:nvPr>
        </p:nvPicPr>
        <p:blipFill>
          <a:blip r:embed="rId2"/>
          <a:srcRect/>
          <a:stretch>
            <a:fillRect/>
          </a:stretch>
        </p:blipFill>
        <p:spPr>
          <a:xfrm>
            <a:off x="228600" y="1676400"/>
            <a:ext cx="8763000" cy="44497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Əgər hakimin şəxsi mülahizələri təqsirləndirilən şəxslə lazımi qaydada rəftar edilməməsinə gətirib çıxarırsa məs, şəxs məhkəmə zalında oturan adamlar tərəfindən cinayətkar deyə təqiblərə məruz qalırsa və ya zalın bir hissəsi tərəfindən müdafiə olunursa və hakim buna göz yumursa, bu təqsirsizlik prezumpsiyasının pozuntusudur </a:t>
            </a:r>
            <a:r>
              <a:rPr lang="az-Latn-AZ" altLang="en-US" b="1" smtClean="0">
                <a:latin typeface="Times New Roman" pitchFamily="18" charset="0"/>
                <a:cs typeface="Times New Roman" pitchFamily="18" charset="0"/>
              </a:rPr>
              <a:t>-</a:t>
            </a: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Gridin Rusiya Federasiyasına qarşı iş, 1997, 3-8-ci bəndlər. </a:t>
            </a:r>
            <a:endParaRPr lang="ru-RU" altLang="en-US" b="1" i="1" smtClean="0">
              <a:latin typeface="Times New Roman" pitchFamily="18" charset="0"/>
              <a:cs typeface="Times New Roman" pitchFamily="18" charset="0"/>
            </a:endParaRPr>
          </a:p>
        </p:txBody>
      </p:sp>
      <p:sp>
        <p:nvSpPr>
          <p:cNvPr id="4813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Şəxslə cinayətkar kimi rəftar olunması</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Açıq məhkəmə prosesi zamanı təqsirləndirilən şəxslərin dəmir barmaqlıqlar arxasında saxlanılmasını və məhkəmə zalında xüsusi təyinatlıların iştirak etməsininin zəruri əsaslarını tapa bilmədi. Təqsirləndirilən şəxslərin şəxsi keyfiyyətləri buna imkan vermirdi ki onları öz və proses iştirakçılarının gözlərində alçaltsınlar </a:t>
            </a:r>
            <a:r>
              <a:rPr lang="az-Latn-AZ" altLang="en-US" b="1" i="1" smtClean="0">
                <a:latin typeface="Times New Roman" pitchFamily="18" charset="0"/>
                <a:cs typeface="Times New Roman" pitchFamily="18" charset="0"/>
              </a:rPr>
              <a:t>- Ramişvili və Kokeidze Gürcüstana qarşı iş, 2009, 100-101-ci bəndlər.</a:t>
            </a:r>
            <a:endParaRPr lang="ru-RU" altLang="en-US" b="1" i="1" smtClean="0">
              <a:latin typeface="Times New Roman" pitchFamily="18" charset="0"/>
              <a:cs typeface="Times New Roman" pitchFamily="18" charset="0"/>
            </a:endParaRPr>
          </a:p>
        </p:txBody>
      </p:sp>
      <p:sp>
        <p:nvSpPr>
          <p:cNvPr id="4915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Şəxslə cinayətkar kimi rəftar olunması</a:t>
            </a:r>
            <a:endParaRPr lang="ru-RU"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ъект 1"/>
          <p:cNvSpPr>
            <a:spLocks noGrp="1"/>
          </p:cNvSpPr>
          <p:nvPr>
            <p:ph idx="1"/>
          </p:nvPr>
        </p:nvSpPr>
        <p:spPr/>
        <p:txBody>
          <a:bodyPr/>
          <a:lstStyle/>
          <a:p>
            <a:pPr marL="0" indent="0" algn="just">
              <a:buFont typeface="Symbol" pitchFamily="18" charset="2"/>
              <a:buNone/>
            </a:pPr>
            <a:r>
              <a:rPr lang="az-Latn-AZ" altLang="en-US" smtClean="0"/>
              <a:t>	</a:t>
            </a:r>
            <a:r>
              <a:rPr lang="az-Latn-AZ" altLang="en-US" smtClean="0">
                <a:latin typeface="Times New Roman" pitchFamily="18" charset="0"/>
                <a:cs typeface="Times New Roman" pitchFamily="18" charset="0"/>
              </a:rPr>
              <a:t>Təqsirləndirilən şəxslərin həbsxana paltarında açıq məhkəmə prosesinə çıxarılması ictimaiyyətdə onların təqsirkar olmaları haqqında rəy formalaşdırır və bu təqsirsizlik prüzumpsiyasına ziddir </a:t>
            </a:r>
            <a:r>
              <a:rPr lang="az-Latn-AZ" altLang="en-US" b="1" smtClean="0">
                <a:latin typeface="Times New Roman" pitchFamily="18" charset="0"/>
                <a:cs typeface="Times New Roman" pitchFamily="18" charset="0"/>
              </a:rPr>
              <a:t>-</a:t>
            </a: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Jiqa Rumıniyaya qarşı iş, 2010, 102-ci bənd, Samolia və Conka Rumıniyaya qarşı iş, 2008, 100-cü bənd. </a:t>
            </a:r>
            <a:endParaRPr lang="ru-RU" altLang="en-US" b="1" i="1" smtClean="0">
              <a:latin typeface="Times New Roman" pitchFamily="18" charset="0"/>
              <a:cs typeface="Times New Roman" pitchFamily="18" charset="0"/>
            </a:endParaRPr>
          </a:p>
        </p:txBody>
      </p:sp>
      <p:sp>
        <p:nvSpPr>
          <p:cNvPr id="5017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Şəxslə cinayətkar kimi rəftar olunması</a:t>
            </a:r>
            <a:endParaRPr lang="ru-RU"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Girov altında şəxsin azadlığa buraxılmasından imtina olunması və məhkum edilməmiş şəxsin məhkəməyə qədər həbsə alınması təqsirsizlik prezumpsiyasını pozmur. Lakin, ağlabatan müddətdə işə baxılması və məhkəməyə qədər nəzarət altında buraxılmaq hüququ- o deməkdir ki təqsirləndirilən şəxsin məhkəməsi mümkün qədər tez olmalıdır </a:t>
            </a:r>
            <a:r>
              <a:rPr lang="az-Latn-AZ" altLang="en-US" b="1" i="1" smtClean="0">
                <a:latin typeface="Times New Roman" pitchFamily="18" charset="0"/>
                <a:cs typeface="Times New Roman" pitchFamily="18" charset="0"/>
              </a:rPr>
              <a:t>- Jablonski Polşaya qarşı iş, 2000, 102-ci bənd, Castravet Moldovaya qarşı, 2007, 30-cu bənd, Kucera Slovakiyaya qarşı, 2007, 95-ci bənd. </a:t>
            </a:r>
            <a:endParaRPr lang="ru-RU" altLang="en-US" b="1" i="1" smtClean="0">
              <a:latin typeface="Times New Roman" pitchFamily="18" charset="0"/>
              <a:cs typeface="Times New Roman" pitchFamily="18" charset="0"/>
            </a:endParaRPr>
          </a:p>
        </p:txBody>
      </p:sp>
      <p:sp>
        <p:nvSpPr>
          <p:cNvPr id="51203"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Məhkəməyəqədər nəzarətdə saxlama və təqsirsizlik prezumpsiyası</a:t>
            </a:r>
            <a:endParaRPr lang="ru-RU" altLang="en-US" sz="3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Cinayət işi üzrə icraata xitam verildiyi halda məsələn, müddətin keçməsi ilə əlaqədar olaraq, əgər qanun ittiham hökmünün çıxarıldığı halda məhkəmə xərclərinin ödənilməsini nəzərdə tutursa belə, hakimin cinayət təqibinin xərclərini və zərərçəkmişə vurulan ziyanı şəxsdən tutmaq hüququ yoxdur </a:t>
            </a:r>
            <a:r>
              <a:rPr lang="az-Latn-AZ" altLang="en-US" b="1" i="1" smtClean="0">
                <a:latin typeface="Times New Roman" pitchFamily="18" charset="0"/>
                <a:cs typeface="Times New Roman" pitchFamily="18" charset="0"/>
              </a:rPr>
              <a:t>- Minelli İsveçrəyə qarşı iş, 1983, 38-cu bənd. </a:t>
            </a:r>
            <a:endParaRPr lang="ru-RU" altLang="en-US" b="1" i="1" smtClean="0">
              <a:latin typeface="Times New Roman" pitchFamily="18" charset="0"/>
              <a:cs typeface="Times New Roman" pitchFamily="18" charset="0"/>
            </a:endParaRPr>
          </a:p>
        </p:txBody>
      </p:sp>
      <p:sp>
        <p:nvSpPr>
          <p:cNvPr id="5222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Icraata xitam verilməsinin nəticələri </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ъект 1"/>
          <p:cNvSpPr>
            <a:spLocks noGrp="1"/>
          </p:cNvSpPr>
          <p:nvPr>
            <p:ph idx="1"/>
          </p:nvPr>
        </p:nvSpPr>
        <p:spPr>
          <a:xfrm>
            <a:off x="871538" y="1752600"/>
            <a:ext cx="7408862" cy="4373563"/>
          </a:xfrm>
        </p:spPr>
        <p:txBody>
          <a:bodyPr/>
          <a:lstStyle/>
          <a:p>
            <a:pPr marL="0" indent="0" algn="ctr">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Bəraət hallarında məhkəmə təqsirləndirilənin təqsirinin olmasına əsaslı şübhələrin olması faktı ilə qərarını əsaslandıra bilməz. Bu prinsip cinayət məsuliyyətinə təkrar cəlbetmənin yolverilməzliyi prinsipi ilə eyni qüvvəyə malikdir. </a:t>
            </a:r>
          </a:p>
          <a:p>
            <a:pPr marL="303213" lvl="1" indent="0" algn="just">
              <a:buFont typeface="Symbol" pitchFamily="18" charset="2"/>
              <a:buNone/>
            </a:pPr>
            <a:r>
              <a:rPr lang="az-Latn-AZ" altLang="en-US" sz="2400" smtClean="0">
                <a:latin typeface="Times New Roman" pitchFamily="18" charset="0"/>
                <a:cs typeface="Times New Roman" pitchFamily="18" charset="0"/>
              </a:rPr>
              <a:t>	Təqsirləndirilən şəxsin təqsirinin olub-olmamasına dair şübhələr haqqında işin mahiyyəti üzrə ittiham aktı çıxarılana qədər danışmaq olar. Lakin yekun bəraət hökmündən sonra belə şübhələrə istinad edilməsi yoverilməzdir </a:t>
            </a:r>
            <a:r>
              <a:rPr lang="az-Latn-AZ" altLang="en-US" sz="2400" b="1" i="1" smtClean="0">
                <a:latin typeface="Times New Roman" pitchFamily="18" charset="0"/>
                <a:cs typeface="Times New Roman" pitchFamily="18" charset="0"/>
              </a:rPr>
              <a:t>–</a:t>
            </a:r>
            <a:r>
              <a:rPr lang="ru-RU" altLang="en-US" sz="2400" b="1" i="1" smtClean="0">
                <a:latin typeface="Times New Roman" pitchFamily="18" charset="0"/>
                <a:cs typeface="Times New Roman" pitchFamily="18" charset="0"/>
              </a:rPr>
              <a:t> </a:t>
            </a:r>
            <a:r>
              <a:rPr lang="az-Latn-AZ" altLang="en-US" sz="2400" b="1" i="1" smtClean="0">
                <a:latin typeface="Times New Roman" pitchFamily="18" charset="0"/>
                <a:cs typeface="Times New Roman" pitchFamily="18" charset="0"/>
              </a:rPr>
              <a:t>Hammern Norveçə qarşı iş, </a:t>
            </a:r>
            <a:r>
              <a:rPr lang="ru-RU" altLang="en-US" sz="2400" b="1" i="1" smtClean="0">
                <a:latin typeface="Times New Roman" pitchFamily="18" charset="0"/>
                <a:cs typeface="Times New Roman" pitchFamily="18" charset="0"/>
              </a:rPr>
              <a:t>11.02.2003</a:t>
            </a:r>
            <a:endParaRPr lang="az-Latn-AZ" altLang="en-US" sz="2400" b="1" i="1" smtClean="0">
              <a:latin typeface="Times New Roman" pitchFamily="18" charset="0"/>
              <a:cs typeface="Times New Roman" pitchFamily="18" charset="0"/>
            </a:endParaRPr>
          </a:p>
        </p:txBody>
      </p:sp>
      <p:sp>
        <p:nvSpPr>
          <p:cNvPr id="5325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Bəraət verilməsinin nəticələri</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1538" y="1905000"/>
            <a:ext cx="7408862" cy="4221163"/>
          </a:xfrm>
        </p:spPr>
        <p:txBody>
          <a:bodyPr/>
          <a:lstStyle/>
          <a:p>
            <a:pPr marL="0" indent="0" algn="just">
              <a:buFont typeface="Symbol" pitchFamily="18" charset="2"/>
              <a:buNone/>
              <a:defRPr/>
            </a:pPr>
            <a:r>
              <a:rPr lang="az-Latn-AZ" dirty="0" smtClean="0">
                <a:latin typeface="Times New Roman" pitchFamily="18" charset="0"/>
                <a:cs typeface="Times New Roman" pitchFamily="18" charset="0"/>
              </a:rPr>
              <a:t>	</a:t>
            </a:r>
            <a:r>
              <a:rPr lang="az-Latn-AZ" b="1" i="1" dirty="0" smtClean="0">
                <a:latin typeface="Times New Roman" pitchFamily="18" charset="0"/>
                <a:cs typeface="Times New Roman" pitchFamily="18" charset="0"/>
              </a:rPr>
              <a:t>1. Məhkəmə tərəfindən təqsirləndirilən şəxsin təqsirliliyi və təqsirsizliyi əvvəlcədən müəyyən edilmişdirmi (önyargı)? Əgər belə olubsa bu nədə ifadə olunmuşdur. </a:t>
            </a:r>
          </a:p>
          <a:p>
            <a:pPr marL="0" indent="0" algn="just">
              <a:buFont typeface="Symbol" pitchFamily="18" charset="2"/>
              <a:buNone/>
              <a:defRPr/>
            </a:pPr>
            <a:r>
              <a:rPr lang="az-Latn-AZ" b="1" i="1" dirty="0" smtClean="0">
                <a:latin typeface="Times New Roman" pitchFamily="18" charset="0"/>
                <a:cs typeface="Times New Roman" pitchFamily="18" charset="0"/>
              </a:rPr>
              <a:t>	2. Ittiham tərəfi təqsirləndirilən şəxsin təqsirini heç bir ağlabatan şübhələr qalmadan sübut etmişdirmi (hüququn və faktın prezumpsiyası istisna olmaqla)?</a:t>
            </a:r>
          </a:p>
          <a:p>
            <a:pPr marL="0" indent="0" algn="just">
              <a:buFont typeface="Symbol" pitchFamily="18" charset="2"/>
              <a:buNone/>
              <a:defRPr/>
            </a:pPr>
            <a:r>
              <a:rPr lang="az-Latn-AZ" b="1" i="1" dirty="0" smtClean="0">
                <a:latin typeface="Times New Roman" pitchFamily="18" charset="0"/>
                <a:cs typeface="Times New Roman" pitchFamily="18" charset="0"/>
              </a:rPr>
              <a:t>	3. Təqsirləndirilən şəxslə cinayətkar kimi rəftar edilmişdirmi. O məhkəmə zalında qandalda və ya dəmir barmaqlıq arxasında, həbsxana paltarında çıxış etmişdirmi? Əgər belə olubsa onun təhlükəliliyini sübut edən hallar.</a:t>
            </a:r>
          </a:p>
          <a:p>
            <a:pPr marL="457200" indent="-457200" algn="just">
              <a:buFont typeface="Symbol" pitchFamily="18" charset="2"/>
              <a:buAutoNum type="arabicPeriod"/>
              <a:defRPr/>
            </a:pPr>
            <a:endParaRPr lang="az-Latn-AZ" dirty="0" smtClean="0">
              <a:latin typeface="Times New Roman" pitchFamily="18" charset="0"/>
              <a:cs typeface="Times New Roman" pitchFamily="18" charset="0"/>
            </a:endParaRPr>
          </a:p>
        </p:txBody>
      </p:sp>
      <p:sp>
        <p:nvSpPr>
          <p:cNvPr id="54275" name="Заголовок 2"/>
          <p:cNvSpPr>
            <a:spLocks noGrp="1"/>
          </p:cNvSpPr>
          <p:nvPr>
            <p:ph type="title"/>
          </p:nvPr>
        </p:nvSpPr>
        <p:spPr>
          <a:xfrm>
            <a:off x="228600" y="457200"/>
            <a:ext cx="8229600" cy="1252538"/>
          </a:xfrm>
        </p:spPr>
        <p:txBody>
          <a:bodyPr/>
          <a:lstStyle/>
          <a:p>
            <a:r>
              <a:rPr lang="az-Latn-AZ" altLang="en-US" sz="3200" b="1" smtClean="0">
                <a:latin typeface="Times New Roman" pitchFamily="18" charset="0"/>
                <a:cs typeface="Times New Roman" pitchFamily="18" charset="0"/>
              </a:rPr>
              <a:t>Təqsirsizlik prqzumpsiyasının pozulduğunu müəyyən etmək üçün suallar</a:t>
            </a:r>
            <a:endParaRPr lang="ru-RU" altLang="en-US" sz="32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ъект 1"/>
          <p:cNvSpPr>
            <a:spLocks noGrp="1"/>
          </p:cNvSpPr>
          <p:nvPr>
            <p:ph idx="1"/>
          </p:nvPr>
        </p:nvSpPr>
        <p:spPr>
          <a:xfrm>
            <a:off x="838200" y="2057400"/>
            <a:ext cx="7408863" cy="4068763"/>
          </a:xfrm>
        </p:spPr>
        <p:txBody>
          <a:bodyPr/>
          <a:lstStyle/>
          <a:p>
            <a:pPr marL="0" indent="0" algn="just">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4. Kütləvi informasiya vasitələri təqsirləndirilən şəxsin təqsirsizlik prezumpsiyasını pozan məlumatlar yayımlamışlarmı?</a:t>
            </a:r>
          </a:p>
          <a:p>
            <a:pPr marL="0" indent="0" algn="just">
              <a:buFont typeface="Symbol" pitchFamily="18" charset="2"/>
              <a:buNone/>
            </a:pPr>
            <a:r>
              <a:rPr lang="az-Latn-AZ" altLang="en-US" b="1" i="1" smtClean="0">
                <a:latin typeface="Times New Roman" pitchFamily="18" charset="0"/>
                <a:cs typeface="Times New Roman" pitchFamily="18" charset="0"/>
              </a:rPr>
              <a:t>	5. Vəzifəli şəxslər öz açıq bəyanatları ilə şəxsin təqsirsizlik prezumpsiyasını pozmuşlarmı?</a:t>
            </a:r>
            <a:br>
              <a:rPr lang="az-Latn-AZ" altLang="en-US" b="1" i="1" smtClean="0">
                <a:latin typeface="Times New Roman" pitchFamily="18" charset="0"/>
                <a:cs typeface="Times New Roman" pitchFamily="18" charset="0"/>
              </a:rPr>
            </a:br>
            <a:r>
              <a:rPr lang="az-Latn-AZ" altLang="en-US" b="1" i="1" smtClean="0">
                <a:latin typeface="Times New Roman" pitchFamily="18" charset="0"/>
                <a:cs typeface="Times New Roman" pitchFamily="18" charset="0"/>
              </a:rPr>
              <a:t>	6. Pozulmuş təqsirsizlik prezumpsiyası növbəti məhkəmə proseslərində düzəldilmişdirmi?</a:t>
            </a:r>
            <a:endParaRPr lang="ru-RU" altLang="en-US" b="1" i="1" smtClean="0">
              <a:latin typeface="Times New Roman" pitchFamily="18" charset="0"/>
              <a:cs typeface="Times New Roman" pitchFamily="18" charset="0"/>
            </a:endParaRPr>
          </a:p>
        </p:txBody>
      </p:sp>
      <p:sp>
        <p:nvSpPr>
          <p:cNvPr id="55299" name="Заголовок 2"/>
          <p:cNvSpPr>
            <a:spLocks noGrp="1"/>
          </p:cNvSpPr>
          <p:nvPr>
            <p:ph type="title"/>
          </p:nvPr>
        </p:nvSpPr>
        <p:spPr/>
        <p:txBody>
          <a:bodyPr/>
          <a:lstStyle/>
          <a:p>
            <a:r>
              <a:rPr lang="az-Latn-AZ" altLang="en-US" sz="3200" b="1" smtClean="0">
                <a:latin typeface="Times New Roman" pitchFamily="18" charset="0"/>
                <a:cs typeface="Times New Roman" pitchFamily="18" charset="0"/>
              </a:rPr>
              <a:t>Təqsirsizlik prqzumpsiyasının pozulduğunu müəyyən etmək üçün suallar</a:t>
            </a:r>
            <a:endParaRPr lang="ru-RU" altLang="en-US" sz="32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ъект 1"/>
          <p:cNvSpPr>
            <a:spLocks noGrp="1"/>
          </p:cNvSpPr>
          <p:nvPr>
            <p:ph idx="1"/>
          </p:nvPr>
        </p:nvSpPr>
        <p:spPr>
          <a:xfrm>
            <a:off x="871538" y="1828800"/>
            <a:ext cx="7408862" cy="4297363"/>
          </a:xfrm>
        </p:spPr>
        <p:txBody>
          <a:bodyPr/>
          <a:lstStyle/>
          <a:p>
            <a:pPr marL="0" indent="0">
              <a:buFont typeface="Symbol" pitchFamily="18" charset="2"/>
              <a:buNone/>
            </a:pPr>
            <a:r>
              <a:rPr lang="az-Latn-AZ" altLang="en-US" smtClean="0"/>
              <a:t>	</a:t>
            </a:r>
            <a:r>
              <a:rPr lang="az-Latn-AZ" altLang="en-US" b="1" i="1" smtClean="0">
                <a:latin typeface="Times New Roman" pitchFamily="18" charset="0"/>
                <a:cs typeface="Times New Roman" pitchFamily="18" charset="0"/>
              </a:rPr>
              <a:t>1. Təqsirləndirilən şəxsi ittihamdan qorumaq;</a:t>
            </a:r>
          </a:p>
          <a:p>
            <a:pPr marL="0" indent="0">
              <a:buFont typeface="Symbol" pitchFamily="18" charset="2"/>
              <a:buNone/>
            </a:pPr>
            <a:r>
              <a:rPr lang="az-Latn-AZ" altLang="en-US" b="1" i="1" smtClean="0">
                <a:latin typeface="Times New Roman" pitchFamily="18" charset="0"/>
                <a:cs typeface="Times New Roman" pitchFamily="18" charset="0"/>
              </a:rPr>
              <a:t>	2. istintaqın nəticəisndən asılı olmayaraq, təkcə ittihamın əsaslılığının araşdırılması zamanı deyil,bütün proses boyu qüvvədə olur;</a:t>
            </a:r>
          </a:p>
          <a:p>
            <a:pPr marL="0" indent="0">
              <a:buFont typeface="Symbol" pitchFamily="18" charset="2"/>
              <a:buNone/>
            </a:pPr>
            <a:r>
              <a:rPr lang="az-Latn-AZ" altLang="en-US" b="1" i="1" smtClean="0">
                <a:latin typeface="Times New Roman" pitchFamily="18" charset="0"/>
                <a:cs typeface="Times New Roman" pitchFamily="18" charset="0"/>
              </a:rPr>
              <a:t>	3. sübutetmə yükünün ittiham tərəfin üzərinə düşdüyünü və bütün şübhələrin təqsirləndirilən şəxsin xeyrinə həll edilməli olmasını nəzərə alaraq, hakimin təqsirləndirilən şəxsin cinayəti törətməsinə önyarqılı olamsını qadağan edir;</a:t>
            </a:r>
            <a:br>
              <a:rPr lang="az-Latn-AZ" altLang="en-US" b="1" i="1" smtClean="0">
                <a:latin typeface="Times New Roman" pitchFamily="18" charset="0"/>
                <a:cs typeface="Times New Roman" pitchFamily="18" charset="0"/>
              </a:rPr>
            </a:br>
            <a:r>
              <a:rPr lang="az-Latn-AZ" altLang="en-US" b="1" i="1" smtClean="0">
                <a:latin typeface="Times New Roman" pitchFamily="18" charset="0"/>
                <a:cs typeface="Times New Roman" pitchFamily="18" charset="0"/>
              </a:rPr>
              <a:t>	4. KİV ni bu prinsipi pozmamağa çağırır. </a:t>
            </a:r>
            <a:br>
              <a:rPr lang="az-Latn-AZ" altLang="en-US" b="1" i="1" smtClean="0">
                <a:latin typeface="Times New Roman" pitchFamily="18" charset="0"/>
                <a:cs typeface="Times New Roman" pitchFamily="18" charset="0"/>
              </a:rPr>
            </a:br>
            <a:endParaRPr lang="ru-RU" altLang="en-US" b="1" i="1" smtClean="0">
              <a:latin typeface="Times New Roman" pitchFamily="18" charset="0"/>
              <a:cs typeface="Times New Roman" pitchFamily="18" charset="0"/>
            </a:endParaRPr>
          </a:p>
        </p:txBody>
      </p:sp>
      <p:sp>
        <p:nvSpPr>
          <p:cNvPr id="5632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Beləliklə, təqsirsizlik prezumpsiyası</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ctr">
              <a:defRPr/>
            </a:pPr>
            <a:r>
              <a:rPr lang="az-Latn-AZ" b="1" dirty="0" smtClean="0">
                <a:latin typeface="Times New Roman" pitchFamily="18" charset="0"/>
                <a:cs typeface="Times New Roman" pitchFamily="18" charset="0"/>
              </a:rPr>
              <a:t>Maddə 6.</a:t>
            </a:r>
          </a:p>
          <a:p>
            <a:pPr marL="0" indent="0" algn="just">
              <a:buFont typeface="Symbol" pitchFamily="18" charset="2"/>
              <a:buNone/>
              <a:defRPr/>
            </a:pPr>
            <a:r>
              <a:rPr lang="az-Latn-AZ" dirty="0" smtClean="0">
                <a:latin typeface="Times New Roman" pitchFamily="18" charset="0"/>
                <a:cs typeface="Times New Roman" pitchFamily="18" charset="0"/>
              </a:rPr>
              <a:t>	</a:t>
            </a:r>
            <a:r>
              <a:rPr lang="az-Latn-AZ" b="1" i="1" dirty="0" smtClean="0">
                <a:latin typeface="Times New Roman" pitchFamily="18" charset="0"/>
                <a:cs typeface="Times New Roman" pitchFamily="18" charset="0"/>
              </a:rPr>
              <a:t>3. Cinayət törətməkdə ittiham olunan hər kəs:</a:t>
            </a:r>
          </a:p>
          <a:p>
            <a:pPr marL="303213" lvl="1" indent="0" algn="just">
              <a:buFont typeface="Symbol" pitchFamily="18" charset="2"/>
              <a:buNone/>
              <a:defRPr/>
            </a:pPr>
            <a:r>
              <a:rPr lang="az-Latn-AZ" dirty="0">
                <a:latin typeface="Times New Roman" pitchFamily="18" charset="0"/>
                <a:cs typeface="Times New Roman" pitchFamily="18" charset="0"/>
              </a:rPr>
              <a:t>	</a:t>
            </a:r>
            <a:r>
              <a:rPr lang="az-Latn-AZ" dirty="0" smtClean="0">
                <a:latin typeface="Times New Roman" pitchFamily="18" charset="0"/>
                <a:cs typeface="Times New Roman" pitchFamily="18" charset="0"/>
              </a:rPr>
              <a:t>(a) ona qarşı irəli sürülmüş ittihamın xarakteri və əsasları haqqında onun başa düşdüyü dildə dərhal və ətraflı məlumatlandırılmaq hüququna malikdir. </a:t>
            </a:r>
            <a:endParaRPr lang="ru-RU" dirty="0">
              <a:latin typeface="Times New Roman" pitchFamily="18" charset="0"/>
              <a:cs typeface="Times New Roman" pitchFamily="18" charset="0"/>
            </a:endParaRPr>
          </a:p>
        </p:txBody>
      </p:sp>
      <p:sp>
        <p:nvSpPr>
          <p:cNvPr id="57347"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Ittihamın xarakteri və əsasları haqqında başa düşülən dildə dərhal məlumatlandırılmaq hüququ</a:t>
            </a:r>
            <a:endParaRPr lang="ru-RU" altLang="en-US" sz="3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2"/>
          <p:cNvSpPr>
            <a:spLocks noGrp="1"/>
          </p:cNvSpPr>
          <p:nvPr>
            <p:ph type="title"/>
          </p:nvPr>
        </p:nvSpPr>
        <p:spPr/>
        <p:txBody>
          <a:bodyPr/>
          <a:lstStyle/>
          <a:p>
            <a:r>
              <a:rPr lang="en-US" altLang="en-US" sz="2800" smtClean="0">
                <a:latin typeface="Times New Roman" pitchFamily="18" charset="0"/>
                <a:cs typeface="Times New Roman" pitchFamily="18" charset="0"/>
              </a:rPr>
              <a:t>Avropa Şurasının bütün üzv dövlətləri Avropa insan hüquqlarının müdafiəsi haqqında Konvensiyanı imzalamışdır</a:t>
            </a:r>
            <a:endParaRPr lang="ru-RU" altLang="en-US" sz="2800" smtClean="0">
              <a:latin typeface="Times New Roman" pitchFamily="18" charset="0"/>
              <a:cs typeface="Times New Roman" pitchFamily="18" charset="0"/>
            </a:endParaRPr>
          </a:p>
        </p:txBody>
      </p:sp>
      <p:pic>
        <p:nvPicPr>
          <p:cNvPr id="12291" name="Picture 2" descr="C:\Users\USER\Desktop\c391e883-80d7-439f-8a04-f28c40a5a2de.jpg"/>
          <p:cNvPicPr>
            <a:picLocks noGrp="1" noChangeAspect="1" noChangeArrowheads="1"/>
          </p:cNvPicPr>
          <p:nvPr>
            <p:ph idx="1"/>
          </p:nvPr>
        </p:nvPicPr>
        <p:blipFill>
          <a:blip r:embed="rId2"/>
          <a:srcRect/>
          <a:stretch>
            <a:fillRect/>
          </a:stretch>
        </p:blipFill>
        <p:spPr>
          <a:xfrm>
            <a:off x="228600" y="1752600"/>
            <a:ext cx="8686800" cy="4373563"/>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ctr">
              <a:defRPr/>
            </a:pPr>
            <a:r>
              <a:rPr lang="az-Latn-AZ" b="1" i="1" dirty="0" smtClean="0">
                <a:latin typeface="Times New Roman" pitchFamily="18" charset="0"/>
                <a:cs typeface="Times New Roman" pitchFamily="18" charset="0"/>
              </a:rPr>
              <a:t>Maddə 5.</a:t>
            </a:r>
          </a:p>
          <a:p>
            <a:pPr algn="ctr">
              <a:defRPr/>
            </a:pPr>
            <a:r>
              <a:rPr lang="az-Latn-AZ" b="1" i="1" dirty="0" smtClean="0">
                <a:latin typeface="Times New Roman" pitchFamily="18" charset="0"/>
                <a:cs typeface="Times New Roman" pitchFamily="18" charset="0"/>
              </a:rPr>
              <a:t>Azadlıq və toxunulmazlıq hüququ</a:t>
            </a:r>
          </a:p>
          <a:p>
            <a:pPr marL="0" indent="0" algn="just">
              <a:buFont typeface="Symbol" pitchFamily="18" charset="2"/>
              <a:buNone/>
              <a:defRPr/>
            </a:pPr>
            <a:r>
              <a:rPr lang="az-Latn-AZ" dirty="0" smtClean="0">
                <a:latin typeface="Times New Roman" pitchFamily="18" charset="0"/>
                <a:cs typeface="Times New Roman" pitchFamily="18" charset="0"/>
              </a:rPr>
              <a:t>	2. Tutulmuş hər bir kəsə ona aydın olan dildə onun tutulmasının səbəbləri və ona qarşı irəli sürülən istənilən ittiham barədə dərhal məlumat verilir. </a:t>
            </a:r>
            <a:endParaRPr lang="ru-RU" dirty="0">
              <a:latin typeface="Times New Roman" pitchFamily="18" charset="0"/>
              <a:cs typeface="Times New Roman" pitchFamily="18" charset="0"/>
            </a:endParaRPr>
          </a:p>
        </p:txBody>
      </p:sp>
      <p:sp>
        <p:nvSpPr>
          <p:cNvPr id="58371"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Ittihamın xarakteri və əsasları haqqında başa düşülən dildə dərhal məlumatlandırılmaq hüququ</a:t>
            </a:r>
            <a:endParaRPr lang="ru-RU" altLang="en-US" sz="32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ъект 1"/>
          <p:cNvSpPr>
            <a:spLocks noGrp="1"/>
          </p:cNvSpPr>
          <p:nvPr>
            <p:ph idx="1"/>
          </p:nvPr>
        </p:nvSpPr>
        <p:spPr/>
        <p:txBody>
          <a:bodyPr/>
          <a:lstStyle/>
          <a:p>
            <a:r>
              <a:rPr lang="az-Latn-AZ" altLang="en-US" smtClean="0">
                <a:latin typeface="Times New Roman" pitchFamily="18" charset="0"/>
                <a:cs typeface="Times New Roman" pitchFamily="18" charset="0"/>
              </a:rPr>
              <a:t>Dərhal məlumatlandırılmaq;</a:t>
            </a:r>
          </a:p>
          <a:p>
            <a:r>
              <a:rPr lang="az-Latn-AZ" altLang="en-US" smtClean="0">
                <a:latin typeface="Times New Roman" pitchFamily="18" charset="0"/>
                <a:cs typeface="Times New Roman" pitchFamily="18" charset="0"/>
              </a:rPr>
              <a:t>Onun anladığı dildə məlumatlandırılmaq;</a:t>
            </a:r>
          </a:p>
          <a:p>
            <a:r>
              <a:rPr lang="az-Latn-AZ" altLang="en-US" smtClean="0">
                <a:latin typeface="Times New Roman" pitchFamily="18" charset="0"/>
                <a:cs typeface="Times New Roman" pitchFamily="18" charset="0"/>
              </a:rPr>
              <a:t>Ittihamın xarakteri (cinayətin hüquqi tövsifi) haqqında məlumatlandırılmaq;</a:t>
            </a:r>
          </a:p>
          <a:p>
            <a:r>
              <a:rPr lang="az-Latn-AZ" altLang="en-US" smtClean="0">
                <a:latin typeface="Times New Roman" pitchFamily="18" charset="0"/>
                <a:cs typeface="Times New Roman" pitchFamily="18" charset="0"/>
              </a:rPr>
              <a:t>Ittihamın əsasları (güman edilən faktlar) haqqında məlumatlandırılmaq.</a:t>
            </a:r>
            <a:endParaRPr lang="ru-RU" altLang="en-US" smtClean="0">
              <a:latin typeface="Times New Roman" pitchFamily="18" charset="0"/>
              <a:cs typeface="Times New Roman" pitchFamily="18" charset="0"/>
            </a:endParaRPr>
          </a:p>
        </p:txBody>
      </p:sp>
      <p:sp>
        <p:nvSpPr>
          <p:cNvPr id="59395" name="Заголовок 2"/>
          <p:cNvSpPr>
            <a:spLocks noGrp="1"/>
          </p:cNvSpPr>
          <p:nvPr>
            <p:ph type="title"/>
          </p:nvPr>
        </p:nvSpPr>
        <p:spPr>
          <a:xfrm>
            <a:off x="381000" y="533400"/>
            <a:ext cx="8229600" cy="1252538"/>
          </a:xfrm>
        </p:spPr>
        <p:txBody>
          <a:bodyPr/>
          <a:lstStyle/>
          <a:p>
            <a:r>
              <a:rPr lang="az-Latn-AZ" altLang="en-US" sz="3200" smtClean="0">
                <a:latin typeface="Times New Roman" pitchFamily="18" charset="0"/>
                <a:cs typeface="Times New Roman" pitchFamily="18" charset="0"/>
              </a:rPr>
              <a:t>Ittihamın xarakteri və əsasları haqqında başa düşülən dildə dərhal məlumatlandırılmaq hüququ</a:t>
            </a:r>
            <a:endParaRPr lang="ru-RU" altLang="en-US" sz="32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Avropa Məhkəməsi qeyd edir ki, təqsirləndirilən şəxsə verilən məlumatın </a:t>
            </a:r>
            <a:r>
              <a:rPr lang="az-Latn-AZ" altLang="en-US" b="1" i="1" smtClean="0">
                <a:latin typeface="Times New Roman" pitchFamily="18" charset="0"/>
                <a:cs typeface="Times New Roman" pitchFamily="18" charset="0"/>
              </a:rPr>
              <a:t>dolğunluq dərəcəsi </a:t>
            </a:r>
            <a:r>
              <a:rPr lang="az-Latn-AZ" altLang="en-US" smtClean="0">
                <a:latin typeface="Times New Roman" pitchFamily="18" charset="0"/>
                <a:cs typeface="Times New Roman" pitchFamily="18" charset="0"/>
              </a:rPr>
              <a:t>kritik dərəcədə əhəmiyyətə malikdir. Çünki, məhz bu anda təqsirləndirilən şəxs ittihamının faktiki və hüquqi əsasları haqqında rəsmi məlumatlandırılır. Belə məlumat dolğun olmalı, ittihamın səbəblərini ona izah etməli və törətməkdə şübhələnilən cinayətin əsasları haqqında məlumatı əks etdirməlidir </a:t>
            </a:r>
            <a:r>
              <a:rPr lang="az-Latn-AZ" altLang="en-US" b="1" i="1" smtClean="0">
                <a:latin typeface="Times New Roman" pitchFamily="18" charset="0"/>
                <a:cs typeface="Times New Roman" pitchFamily="18" charset="0"/>
              </a:rPr>
              <a:t>– Kamasinski Avstriyaya qarşı iş, 1989, 79-cu bənd. </a:t>
            </a:r>
            <a:endParaRPr lang="ru-RU" altLang="en-US" b="1" i="1" smtClean="0">
              <a:latin typeface="Times New Roman" pitchFamily="18" charset="0"/>
              <a:cs typeface="Times New Roman" pitchFamily="18" charset="0"/>
            </a:endParaRPr>
          </a:p>
        </p:txBody>
      </p:sp>
      <p:sp>
        <p:nvSpPr>
          <p:cNvPr id="60419" name="Заголовок 2"/>
          <p:cNvSpPr>
            <a:spLocks noGrp="1"/>
          </p:cNvSpPr>
          <p:nvPr>
            <p:ph type="title"/>
          </p:nvPr>
        </p:nvSpPr>
        <p:spPr>
          <a:xfrm>
            <a:off x="381000" y="457200"/>
            <a:ext cx="8229600" cy="1252538"/>
          </a:xfrm>
        </p:spPr>
        <p:txBody>
          <a:bodyPr/>
          <a:lstStyle/>
          <a:p>
            <a:r>
              <a:rPr lang="az-Latn-AZ" altLang="en-US" sz="2800" smtClean="0">
                <a:latin typeface="Times New Roman" pitchFamily="18" charset="0"/>
                <a:cs typeface="Times New Roman" pitchFamily="18" charset="0"/>
              </a:rPr>
              <a:t>Ittihamın xarakteri və əsasları haqqında başa düşülən dildə dərhal məlumatlandırılmaq hüququ</a:t>
            </a:r>
            <a:endParaRPr lang="ru-RU" altLang="en-US" sz="2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just">
              <a:buFont typeface="Symbol" pitchFamily="18" charset="2"/>
              <a:buNone/>
              <a:defRPr/>
            </a:pPr>
            <a:r>
              <a:rPr lang="az-Latn-AZ" dirty="0" smtClean="0">
                <a:latin typeface="Times New Roman" pitchFamily="18" charset="0"/>
                <a:cs typeface="Times New Roman" pitchFamily="18" charset="0"/>
              </a:rPr>
              <a:t>	Təqsirsizlik prezumpsiyası prinsipinin mahiyyətinə görə ittiham tərəfi təqsirləndirilən şəxsin öz müdafiəsinə hazırlaşması üçün ittiham olunduğu cinayət işi haqqında məlumatlandırmalı və onun təqsirliliyini sübut edən kifayət qədər sübut irəli sürməlidir</a:t>
            </a:r>
            <a:r>
              <a:rPr lang="az-Latn-AZ" dirty="0">
                <a:latin typeface="Times New Roman" pitchFamily="18" charset="0"/>
                <a:cs typeface="Times New Roman" pitchFamily="18" charset="0"/>
              </a:rPr>
              <a:t> </a:t>
            </a:r>
            <a:r>
              <a:rPr lang="az-Latn-AZ" dirty="0" smtClean="0">
                <a:latin typeface="Times New Roman" pitchFamily="18" charset="0"/>
                <a:cs typeface="Times New Roman" pitchFamily="18" charset="0"/>
              </a:rPr>
              <a:t>- </a:t>
            </a:r>
            <a:r>
              <a:rPr lang="az-Latn-AZ" b="1" i="1" dirty="0" smtClean="0">
                <a:latin typeface="Times New Roman" pitchFamily="18" charset="0"/>
                <a:cs typeface="Times New Roman" pitchFamily="18" charset="0"/>
              </a:rPr>
              <a:t>Barbera, Messeque və Jabardo İspaniyaya qarşı iş, 1998, 77-ci bənd. </a:t>
            </a:r>
            <a:endParaRPr lang="ru-RU" b="1" i="1" dirty="0" smtClean="0">
              <a:latin typeface="Times New Roman" pitchFamily="18" charset="0"/>
              <a:cs typeface="Times New Roman" pitchFamily="18" charset="0"/>
            </a:endParaRPr>
          </a:p>
          <a:p>
            <a:pPr>
              <a:defRPr/>
            </a:pPr>
            <a:endParaRPr lang="ru-RU" dirty="0"/>
          </a:p>
        </p:txBody>
      </p:sp>
      <p:sp>
        <p:nvSpPr>
          <p:cNvPr id="61443"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Ittihamın xarakteri və əsasları haqqında başa düşülən dildə dərhal məlumatlandırılmaq hüququ</a:t>
            </a:r>
            <a:endParaRPr lang="ru-RU" altLang="en-US" sz="3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ъект 1"/>
          <p:cNvSpPr>
            <a:spLocks noGrp="1"/>
          </p:cNvSpPr>
          <p:nvPr>
            <p:ph idx="1"/>
          </p:nvPr>
        </p:nvSpPr>
        <p:spPr/>
        <p:txBody>
          <a:bodyPr/>
          <a:lstStyle/>
          <a:p>
            <a:pPr marL="0" indent="0" algn="just">
              <a:buFont typeface="Symbol" pitchFamily="18" charset="2"/>
              <a:buNone/>
            </a:pPr>
            <a:r>
              <a:rPr lang="az-Latn-AZ" altLang="en-US" smtClean="0"/>
              <a:t>	</a:t>
            </a:r>
            <a:r>
              <a:rPr lang="az-Latn-AZ" altLang="en-US" smtClean="0">
                <a:latin typeface="Times New Roman" pitchFamily="18" charset="0"/>
                <a:cs typeface="Times New Roman" pitchFamily="18" charset="0"/>
              </a:rPr>
              <a:t>İttiham aktından təqsirləndirilən şəxs qanunda onun əməlini cinayət əməli kimi tövsif edən maddə haqqında məlumatlandırılmalıdır. Məlumatın dolğunluq dərəcəsi işin konkret hallarından asılı olaraq fərqli ola bilər, lakin təqsirləndirilən şəxs hər bir halda ona qarşı irəli sürülmüş ittihamı başa düşməli və ona qarşı öz müdafiəsini hazırlamaq imkanına malik olmalıdır </a:t>
            </a:r>
            <a:r>
              <a:rPr lang="az-Latn-AZ" altLang="en-US" b="1" i="1" smtClean="0">
                <a:latin typeface="Times New Roman" pitchFamily="18" charset="0"/>
                <a:cs typeface="Times New Roman" pitchFamily="18" charset="0"/>
              </a:rPr>
              <a:t>- Mattoçia İtaliyaya qarşı, 25 iyul 2000</a:t>
            </a:r>
          </a:p>
        </p:txBody>
      </p:sp>
      <p:sp>
        <p:nvSpPr>
          <p:cNvPr id="62467" name="Заголовок 2"/>
          <p:cNvSpPr>
            <a:spLocks noGrp="1"/>
          </p:cNvSpPr>
          <p:nvPr>
            <p:ph type="title"/>
          </p:nvPr>
        </p:nvSpPr>
        <p:spPr/>
        <p:txBody>
          <a:bodyPr/>
          <a:lstStyle/>
          <a:p>
            <a:r>
              <a:rPr lang="az-Latn-AZ" altLang="en-US" sz="2800" smtClean="0">
                <a:latin typeface="Times New Roman" pitchFamily="18" charset="0"/>
                <a:cs typeface="Times New Roman" pitchFamily="18" charset="0"/>
              </a:rPr>
              <a:t>Ittihamın xarakteri və əsasları haqqında başa düşülən dildə dərhal məlumatlandırılmaq hüququ</a:t>
            </a:r>
            <a:endParaRPr lang="ru-RU" altLang="en-US" sz="2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ъект 1"/>
          <p:cNvSpPr>
            <a:spLocks noGrp="1"/>
          </p:cNvSpPr>
          <p:nvPr>
            <p:ph idx="1"/>
          </p:nvPr>
        </p:nvSpPr>
        <p:spPr>
          <a:xfrm>
            <a:off x="871538" y="2057400"/>
            <a:ext cx="7408862" cy="4068763"/>
          </a:xfrm>
        </p:spPr>
        <p:txBody>
          <a:bodyPr/>
          <a:lstStyle/>
          <a:p>
            <a:pPr marL="0" indent="0" algn="just">
              <a:buFont typeface="Symbol" pitchFamily="18" charset="2"/>
              <a:buNone/>
            </a:pPr>
            <a:r>
              <a:rPr lang="az-Latn-AZ" altLang="en-US" smtClean="0">
                <a:latin typeface="Times New Roman" pitchFamily="18" charset="0"/>
                <a:cs typeface="Times New Roman" pitchFamily="18" charset="0"/>
              </a:rPr>
              <a:t>	Şəxs barəsində çıxarılan ittiham hökmü itiham aktında göstərilən hüquq pozuntusu əsasında çıxarılmalıdır. Ərizəçilər qəsdən müflisləşmə cinayətində ittiham olunsalar da bu cinayəti törətmək üçün sövdələşməyə görə məhkum edilmişdirlər. Onlar bu yeni ittiham haqqında yalnız məhkəmə hökmü oxunarkən bilmişdilər. Məhkəmə dedi ki bu hüquq pozuntuları mahiyyətcə fərqli olduğuna görə Konvensiyanın pozuntusu baş verib </a:t>
            </a:r>
            <a:r>
              <a:rPr lang="az-Latn-AZ" altLang="en-US" b="1" i="1" smtClean="0">
                <a:latin typeface="Times New Roman" pitchFamily="18" charset="0"/>
                <a:cs typeface="Times New Roman" pitchFamily="18" charset="0"/>
              </a:rPr>
              <a:t>– Pelissyer və Sassi Fransaya qarşı, 25 mart 1999, 62-63-cü bəndlər.</a:t>
            </a:r>
            <a:endParaRPr lang="ru-RU" altLang="en-US" b="1" i="1" smtClean="0">
              <a:latin typeface="Times New Roman" pitchFamily="18" charset="0"/>
              <a:cs typeface="Times New Roman" pitchFamily="18" charset="0"/>
            </a:endParaRPr>
          </a:p>
        </p:txBody>
      </p:sp>
      <p:sp>
        <p:nvSpPr>
          <p:cNvPr id="6349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İttiham aktı və ittiham hökmü fərqli olmamalıdır</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Sadak Türkiyəyə qarşı işdə, 2001, 57-ci bənd - </a:t>
            </a:r>
            <a:r>
              <a:rPr lang="az-Latn-AZ" altLang="en-US" smtClean="0">
                <a:latin typeface="Times New Roman" pitchFamily="18" charset="0"/>
                <a:cs typeface="Times New Roman" pitchFamily="18" charset="0"/>
              </a:rPr>
              <a:t>ərizəçilər əvvəlcə dövlətin ərazi bütövlüyünü pozmağa cəhddə ittiham olunmuş, daha sonra isə dövlətin ərazi bütövlüyünün pozulması üçün yaradılmış silahlı təşkilata aid olduqlarına görə məhkum olunmuşdular. Avropa Məhkəməsi dedi ki, ittihamı yenidən tövsif etmək hüququndan istifadə edərkən məhkəmə təqsirləndirilən şəxsə müdafiə hüququndan səmərəli istifadə etmək üçün kifayət qədər vaxt verməlidir. </a:t>
            </a:r>
            <a:endParaRPr lang="ru-RU" altLang="en-US" smtClean="0">
              <a:latin typeface="Times New Roman" pitchFamily="18" charset="0"/>
              <a:cs typeface="Times New Roman" pitchFamily="18" charset="0"/>
            </a:endParaRPr>
          </a:p>
        </p:txBody>
      </p:sp>
      <p:sp>
        <p:nvSpPr>
          <p:cNvPr id="6451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İttiham aktı və ittiham hökmü fərqli olmamalıdır</a:t>
            </a:r>
            <a:endParaRPr lang="ru-RU"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ctr">
              <a:defRPr/>
            </a:pPr>
            <a:r>
              <a:rPr lang="az-Latn-AZ" b="1" i="1" dirty="0" smtClean="0">
                <a:latin typeface="Times New Roman" pitchFamily="18" charset="0"/>
                <a:cs typeface="Times New Roman" pitchFamily="18" charset="0"/>
              </a:rPr>
              <a:t>Maddə 318 Məhkəmə baxışının həddləri</a:t>
            </a:r>
          </a:p>
          <a:p>
            <a:pPr marL="0" indent="0" algn="just">
              <a:buFont typeface="Symbol" pitchFamily="18" charset="2"/>
              <a:buNone/>
              <a:defRPr/>
            </a:pPr>
            <a:r>
              <a:rPr lang="az-Latn-AZ" dirty="0" smtClean="0">
                <a:latin typeface="Times New Roman" pitchFamily="18" charset="0"/>
                <a:cs typeface="Times New Roman" pitchFamily="18" charset="0"/>
              </a:rPr>
              <a:t>	318.1. Məhkəmə baxışı zamanı cinayət işinə, məhkəməyədək sadələşdirilmiş icraatın materiallarına və ya xüsusi ittiham qaydasında şikayətə yalnız təqsirləndirilən şəxsə qarşı irəli sürülmüş və ya məhkəməyə verilən ittiham daxilində baxılır. Məhkəmə baxışı nəticəsində məhkəmə təqsirləndirilən şəxsin əməlini ağır cinayətdən daha yüngül cinayət əməlinə tövsif etmək, habelə ona qarşı irəli sürülmüş ittihamdan ayrı-ayrı bəndləri çıxartmaq hüququna malikdir. </a:t>
            </a:r>
            <a:endParaRPr lang="ru-RU" dirty="0">
              <a:latin typeface="Times New Roman" pitchFamily="18" charset="0"/>
              <a:cs typeface="Times New Roman" pitchFamily="18" charset="0"/>
            </a:endParaRPr>
          </a:p>
        </p:txBody>
      </p:sp>
      <p:sp>
        <p:nvSpPr>
          <p:cNvPr id="6553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Cinayət Prosessual Məcəllə</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ъект 1"/>
          <p:cNvSpPr>
            <a:spLocks noGrp="1"/>
          </p:cNvSpPr>
          <p:nvPr>
            <p:ph idx="1"/>
          </p:nvPr>
        </p:nvSpPr>
        <p:spPr>
          <a:xfrm>
            <a:off x="871538" y="1524000"/>
            <a:ext cx="7408862" cy="4602163"/>
          </a:xfrm>
        </p:spPr>
        <p:txBody>
          <a:bodyPr/>
          <a:lstStyle/>
          <a:p>
            <a:pPr marL="0" indent="0" algn="just">
              <a:buFont typeface="Symbol" pitchFamily="18" charset="2"/>
              <a:buNone/>
            </a:pPr>
            <a:r>
              <a:rPr lang="az-Latn-AZ" altLang="en-US" smtClean="0">
                <a:latin typeface="Times New Roman" pitchFamily="18" charset="0"/>
                <a:cs typeface="Times New Roman" pitchFamily="18" charset="0"/>
              </a:rPr>
              <a:t>	</a:t>
            </a:r>
          </a:p>
          <a:p>
            <a:pPr marL="0" indent="0" algn="just">
              <a:buFont typeface="Symbol" pitchFamily="18" charset="2"/>
              <a:buNone/>
            </a:pPr>
            <a:r>
              <a:rPr lang="az-Latn-AZ" altLang="en-US" smtClean="0">
                <a:latin typeface="Times New Roman" pitchFamily="18" charset="0"/>
                <a:cs typeface="Times New Roman" pitchFamily="18" charset="0"/>
              </a:rPr>
              <a:t>	318.2.</a:t>
            </a:r>
            <a:r>
              <a:rPr lang="en-US" altLang="en-US" smtClean="0"/>
              <a:t> </a:t>
            </a:r>
            <a:r>
              <a:rPr lang="en-US" altLang="en-US" smtClean="0">
                <a:latin typeface="Times New Roman" pitchFamily="18" charset="0"/>
                <a:cs typeface="Times New Roman" pitchFamily="18" charset="0"/>
              </a:rPr>
              <a:t>Məhkəmə baxışı zamanı təqsirləndirilən şəxsin hərəkətlərində daha ağır cinayətin əlamətlərinin mövcudluğu müəyyən edildikdə, dövlət ittihamçısının vəsatəti əsasında məhkəmə irəli sürülmüş ittiham üzrə məhkəmə baxışını dayandırmalıdır. Bu halda məhkəmə müvafiq olaraq cinayət işinin və ya məhkəməyədək sadələşdirilmiş icraat materiallarının 10 (on) gün müddətində təqsirləndirilən şəxsə başqa ittihamın irəli sürülməsi məsələsinə baxmaq üçün ibtidai araşdırmaya prosessual rəhbərliyi həyata keçirən prokurora göndərilməsi barədə əsaslandırılmış qərar çıxarır. </a:t>
            </a:r>
            <a:endParaRPr lang="az-Latn-AZ" altLang="en-US" smtClean="0">
              <a:latin typeface="Times New Roman" pitchFamily="18" charset="0"/>
              <a:cs typeface="Times New Roman" pitchFamily="18" charset="0"/>
            </a:endParaRPr>
          </a:p>
          <a:p>
            <a:pPr marL="0" indent="0" algn="just">
              <a:buFont typeface="Symbol" pitchFamily="18" charset="2"/>
              <a:buNone/>
            </a:pPr>
            <a:r>
              <a:rPr lang="az-Latn-AZ" altLang="en-US" smtClean="0">
                <a:latin typeface="Times New Roman" pitchFamily="18" charset="0"/>
                <a:cs typeface="Times New Roman" pitchFamily="18" charset="0"/>
              </a:rPr>
              <a:t>	</a:t>
            </a:r>
            <a:endParaRPr lang="ru-RU" altLang="en-US" smtClean="0">
              <a:latin typeface="Times New Roman" pitchFamily="18" charset="0"/>
              <a:cs typeface="Times New Roman" pitchFamily="18" charset="0"/>
            </a:endParaRPr>
          </a:p>
        </p:txBody>
      </p:sp>
      <p:sp>
        <p:nvSpPr>
          <p:cNvPr id="6656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Cinayət Prosessual Məcəllə</a:t>
            </a:r>
            <a:endParaRPr lang="ru-RU"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Ittiham haqqında məlumat təqsirləndirilən şəxsə onun anladığı dildə verilməlidir. </a:t>
            </a:r>
          </a:p>
          <a:p>
            <a:pPr marL="0" indent="0" algn="just">
              <a:buFont typeface="Symbol" pitchFamily="18" charset="2"/>
              <a:buNone/>
            </a:pPr>
            <a:r>
              <a:rPr lang="az-Latn-AZ" altLang="en-US" b="1" i="1" smtClean="0">
                <a:latin typeface="Times New Roman" pitchFamily="18" charset="0"/>
                <a:cs typeface="Times New Roman" pitchFamily="18" charset="0"/>
              </a:rPr>
              <a:t>	Broziçek İtaliyaya qarşı, 19 dekabr 1989-cu il işində - </a:t>
            </a:r>
            <a:r>
              <a:rPr lang="az-Latn-AZ" altLang="en-US" smtClean="0">
                <a:latin typeface="Times New Roman" pitchFamily="18" charset="0"/>
                <a:cs typeface="Times New Roman" pitchFamily="18" charset="0"/>
              </a:rPr>
              <a:t>təqsirləndirilən şəxs alman idi və dil məsələsində çətinlik çəkdiyini milli məhkəməyə aydın şəkildə bildirmişdi. Məhkmə qərar aldı ki, İtaliyanın dövlət orqanları ərizəçinin italyan dilini bilmədiyinə görə ona göndərilən məhkəmə bildirişinin tərcüməsini təmin etməli idilər.</a:t>
            </a:r>
            <a:endParaRPr lang="ru-RU" altLang="en-US" smtClean="0">
              <a:latin typeface="Times New Roman" pitchFamily="18" charset="0"/>
              <a:cs typeface="Times New Roman" pitchFamily="18" charset="0"/>
            </a:endParaRPr>
          </a:p>
        </p:txBody>
      </p:sp>
      <p:sp>
        <p:nvSpPr>
          <p:cNvPr id="6758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Təqsirləndirilən şəxsin anladığı dil</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ъект 1"/>
          <p:cNvSpPr>
            <a:spLocks noGrp="1"/>
          </p:cNvSpPr>
          <p:nvPr>
            <p:ph idx="1"/>
          </p:nvPr>
        </p:nvSpPr>
        <p:spPr>
          <a:xfrm>
            <a:off x="871538" y="1828800"/>
            <a:ext cx="7408862" cy="4297363"/>
          </a:xfrm>
        </p:spPr>
        <p:txBody>
          <a:bodyPr/>
          <a:lstStyle/>
          <a:p>
            <a:pPr marL="0" indent="0" eaLnBrk="1" hangingPunct="1">
              <a:buFont typeface="Symbol" pitchFamily="18" charset="2"/>
              <a:buNone/>
              <a:defRPr/>
            </a:pPr>
            <a:r>
              <a:rPr lang="az-Latn-AZ" sz="1800" b="1" dirty="0" smtClean="0">
                <a:latin typeface="Times New Roman" pitchFamily="18" charset="0"/>
                <a:cs typeface="Times New Roman" pitchFamily="18" charset="0"/>
              </a:rPr>
              <a:t>	</a:t>
            </a:r>
          </a:p>
          <a:p>
            <a:pPr marL="0" indent="0" algn="just" eaLnBrk="1" hangingPunct="1">
              <a:buFont typeface="Symbol" pitchFamily="18" charset="2"/>
              <a:buNone/>
              <a:defRPr/>
            </a:pPr>
            <a:r>
              <a:rPr lang="az-Latn-AZ" sz="1800" b="1" dirty="0">
                <a:latin typeface="Times New Roman" pitchFamily="18" charset="0"/>
                <a:cs typeface="Times New Roman" pitchFamily="18" charset="0"/>
              </a:rPr>
              <a:t>	</a:t>
            </a:r>
            <a:r>
              <a:rPr lang="az-Latn-AZ" b="1" dirty="0" smtClean="0">
                <a:latin typeface="Times New Roman" pitchFamily="18" charset="0"/>
                <a:cs typeface="Times New Roman" pitchFamily="18" charset="0"/>
              </a:rPr>
              <a:t>Prezumpsiya</a:t>
            </a:r>
            <a:r>
              <a:rPr lang="ru-RU" dirty="0">
                <a:latin typeface="Times New Roman" pitchFamily="18" charset="0"/>
                <a:cs typeface="Times New Roman" pitchFamily="18" charset="0"/>
              </a:rPr>
              <a:t> (от </a:t>
            </a:r>
            <a:r>
              <a:rPr lang="ru-RU" dirty="0">
                <a:latin typeface="Times New Roman" pitchFamily="18" charset="0"/>
                <a:cs typeface="Times New Roman" pitchFamily="18" charset="0"/>
                <a:hlinkClick r:id="rId2" tooltip="Латинский язык"/>
              </a:rPr>
              <a:t>лат.</a:t>
            </a:r>
            <a:r>
              <a:rPr lang="ru-RU" dirty="0">
                <a:latin typeface="Times New Roman" pitchFamily="18" charset="0"/>
                <a:cs typeface="Times New Roman" pitchFamily="18" charset="0"/>
              </a:rPr>
              <a:t> </a:t>
            </a:r>
            <a:r>
              <a:rPr lang="ru-RU" i="1" dirty="0" err="1">
                <a:latin typeface="Times New Roman" pitchFamily="18" charset="0"/>
                <a:cs typeface="Times New Roman" pitchFamily="18" charset="0"/>
              </a:rPr>
              <a:t>praesumptio</a:t>
            </a:r>
            <a:r>
              <a:rPr lang="ru-RU" dirty="0">
                <a:latin typeface="Times New Roman" pitchFamily="18" charset="0"/>
                <a:cs typeface="Times New Roman" pitchFamily="18" charset="0"/>
              </a:rPr>
              <a:t> — </a:t>
            </a:r>
            <a:r>
              <a:rPr lang="az-Latn-AZ" dirty="0" smtClean="0">
                <a:latin typeface="Times New Roman" pitchFamily="18" charset="0"/>
                <a:cs typeface="Times New Roman" pitchFamily="18" charset="0"/>
              </a:rPr>
              <a:t>mülahizə, gözlənti, ümid</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 </a:t>
            </a:r>
            <a:r>
              <a:rPr lang="az-Latn-AZ" dirty="0" smtClean="0">
                <a:latin typeface="Times New Roman" pitchFamily="18" charset="0"/>
                <a:cs typeface="Times New Roman" pitchFamily="18" charset="0"/>
              </a:rPr>
              <a:t>əksi sübut olunmaya qədər həqiqət sayılan mülahizə. </a:t>
            </a:r>
          </a:p>
          <a:p>
            <a:pPr eaLnBrk="1" hangingPunct="1">
              <a:defRPr/>
            </a:pPr>
            <a:endParaRPr lang="ru-RU" b="1" dirty="0" smtClean="0">
              <a:latin typeface="Times New Roman" pitchFamily="18" charset="0"/>
              <a:cs typeface="Times New Roman" pitchFamily="18" charset="0"/>
            </a:endParaRPr>
          </a:p>
          <a:p>
            <a:pPr marL="0" indent="0" algn="just" eaLnBrk="1" hangingPunct="1">
              <a:buFont typeface="Symbol" pitchFamily="18" charset="2"/>
              <a:buNone/>
              <a:defRPr/>
            </a:pPr>
            <a:r>
              <a:rPr lang="az-Latn-AZ" b="1" dirty="0" smtClean="0">
                <a:latin typeface="Times New Roman" pitchFamily="18" charset="0"/>
                <a:cs typeface="Times New Roman" pitchFamily="18" charset="0"/>
              </a:rPr>
              <a:t>	Təqsirsizlik prezumpsiaysı </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hlinkClick r:id="rId2" tooltip="Латинский язык"/>
              </a:rPr>
              <a:t>лат.</a:t>
            </a:r>
            <a:r>
              <a:rPr lang="ru-RU"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praesumptio</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innocentiae</a:t>
            </a:r>
            <a:r>
              <a:rPr lang="ru-RU" dirty="0" smtClean="0">
                <a:latin typeface="Times New Roman" pitchFamily="18" charset="0"/>
                <a:cs typeface="Times New Roman" pitchFamily="18" charset="0"/>
              </a:rPr>
              <a:t>) — </a:t>
            </a:r>
            <a:r>
              <a:rPr lang="az-Latn-AZ" dirty="0" smtClean="0">
                <a:latin typeface="Times New Roman" pitchFamily="18" charset="0"/>
                <a:cs typeface="Times New Roman" pitchFamily="18" charset="0"/>
              </a:rPr>
              <a:t>cinayət mühakimə icraatının əsas prinsiplərindən biridir.  </a:t>
            </a:r>
            <a:r>
              <a:rPr lang="ru-RU"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Əksi sübut edilməyincə təqsirləndirilən şəxs təqsirsiz sayılır</a:t>
            </a:r>
            <a:r>
              <a:rPr lang="ru-RU" dirty="0" smtClean="0">
                <a:latin typeface="Times New Roman" pitchFamily="18" charset="0"/>
                <a:cs typeface="Times New Roman" pitchFamily="18" charset="0"/>
              </a:rPr>
              <a:t>».</a:t>
            </a:r>
          </a:p>
        </p:txBody>
      </p:sp>
      <p:sp>
        <p:nvSpPr>
          <p:cNvPr id="13315" name="Заголовок 2"/>
          <p:cNvSpPr>
            <a:spLocks noGrp="1"/>
          </p:cNvSpPr>
          <p:nvPr>
            <p:ph type="title"/>
          </p:nvPr>
        </p:nvSpPr>
        <p:spPr/>
        <p:txBody>
          <a:bodyPr/>
          <a:lstStyle/>
          <a:p>
            <a:pPr eaLnBrk="1" hangingPunct="1"/>
            <a:r>
              <a:rPr lang="az-Latn-AZ" altLang="en-US" smtClean="0">
                <a:latin typeface="Times New Roman" pitchFamily="18" charset="0"/>
                <a:cs typeface="Times New Roman" pitchFamily="18" charset="0"/>
              </a:rPr>
              <a:t>Anlayışlar</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Kamazinski Avstriyaya qarşı məhkəmə işində 19 dekabr 1989-cu il, 79-cu bənd </a:t>
            </a:r>
            <a:r>
              <a:rPr lang="az-Latn-AZ" altLang="en-US" b="1" smtClean="0">
                <a:latin typeface="Times New Roman" pitchFamily="18" charset="0"/>
                <a:cs typeface="Times New Roman" pitchFamily="18" charset="0"/>
              </a:rPr>
              <a:t>–</a:t>
            </a:r>
            <a:r>
              <a:rPr lang="az-Latn-AZ" altLang="en-US" smtClean="0">
                <a:latin typeface="Times New Roman" pitchFamily="18" charset="0"/>
                <a:cs typeface="Times New Roman" pitchFamily="18" charset="0"/>
              </a:rPr>
              <a:t> məhkəmə iclasının aparıldığı dili başa düşməyən təqsirləndirilən şəxs ittiham aktının onun başa düşdüyü dildə yazılı tərcüməsi təmin edilmədiyi təqdirdə əlverişsiz vəziyyətə salına bilər və öz müdafiəsini hazırlaya bilməz. Buna görə də ittiham aktı yazılı şəkildə təqsirləndirilən şəxsə verilməlidir. </a:t>
            </a:r>
            <a:endParaRPr lang="ru-RU" altLang="en-US" smtClean="0">
              <a:latin typeface="Times New Roman" pitchFamily="18" charset="0"/>
              <a:cs typeface="Times New Roman" pitchFamily="18" charset="0"/>
            </a:endParaRPr>
          </a:p>
        </p:txBody>
      </p:sp>
      <p:sp>
        <p:nvSpPr>
          <p:cNvPr id="6861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Təqsirləndirilən şəxsin anladığı dil</a:t>
            </a:r>
            <a:endParaRPr lang="ru-RU"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ctr">
              <a:defRPr/>
            </a:pPr>
            <a:r>
              <a:rPr lang="az-Latn-AZ" b="1" dirty="0" smtClean="0">
                <a:latin typeface="Times New Roman" pitchFamily="18" charset="0"/>
                <a:cs typeface="Times New Roman" pitchFamily="18" charset="0"/>
              </a:rPr>
              <a:t>Maddə 6.</a:t>
            </a:r>
          </a:p>
          <a:p>
            <a:pPr marL="0" indent="0" algn="just">
              <a:buFont typeface="Symbol" pitchFamily="18" charset="2"/>
              <a:buNone/>
              <a:defRPr/>
            </a:pPr>
            <a:r>
              <a:rPr lang="az-Latn-AZ" dirty="0" smtClean="0">
                <a:latin typeface="Times New Roman" pitchFamily="18" charset="0"/>
                <a:cs typeface="Times New Roman" pitchFamily="18" charset="0"/>
              </a:rPr>
              <a:t>	</a:t>
            </a:r>
            <a:r>
              <a:rPr lang="az-Latn-AZ" b="1" i="1" dirty="0" smtClean="0">
                <a:latin typeface="Times New Roman" pitchFamily="18" charset="0"/>
                <a:cs typeface="Times New Roman" pitchFamily="18" charset="0"/>
              </a:rPr>
              <a:t>3. Cinayət törətməkdə ittiham olunan hər kəs:</a:t>
            </a:r>
          </a:p>
          <a:p>
            <a:pPr marL="303213" lvl="1" indent="0" algn="just">
              <a:buFont typeface="Symbol" pitchFamily="18" charset="2"/>
              <a:buNone/>
              <a:defRPr/>
            </a:pPr>
            <a:r>
              <a:rPr lang="az-Latn-AZ" dirty="0" smtClean="0">
                <a:latin typeface="Times New Roman" pitchFamily="18" charset="0"/>
                <a:cs typeface="Times New Roman" pitchFamily="18" charset="0"/>
              </a:rPr>
              <a:t>	(b) öz müdafiəsini hazırlamaq üçün kifayət qədər vaxta və imkana malik olmaq hüququna malikdir. </a:t>
            </a:r>
            <a:endParaRPr lang="ru-RU" dirty="0" smtClean="0">
              <a:latin typeface="Times New Roman" pitchFamily="18" charset="0"/>
              <a:cs typeface="Times New Roman" pitchFamily="18" charset="0"/>
            </a:endParaRPr>
          </a:p>
          <a:p>
            <a:pPr>
              <a:defRPr/>
            </a:pPr>
            <a:endParaRPr lang="ru-RU" dirty="0"/>
          </a:p>
        </p:txBody>
      </p:sp>
      <p:sp>
        <p:nvSpPr>
          <p:cNvPr id="69635"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Öz müdafiəsini hazırlamaq üçün kifayət qədər vaxta və imkana malik olmaq hüququ</a:t>
            </a:r>
            <a:endParaRPr lang="ru-RU" altLang="en-US" sz="3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ъект 1"/>
          <p:cNvSpPr>
            <a:spLocks noGrp="1"/>
          </p:cNvSpPr>
          <p:nvPr>
            <p:ph idx="1"/>
          </p:nvPr>
        </p:nvSpPr>
        <p:spPr/>
        <p:txBody>
          <a:bodyPr/>
          <a:lstStyle/>
          <a:p>
            <a:pPr marL="303213" lvl="1" indent="0">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Öz müdafiəsini hazırlamaq üçün «kifayət qədər vaxta»  malik olmaq hüququ:</a:t>
            </a:r>
          </a:p>
          <a:p>
            <a:pPr marL="303213" lvl="1" indent="0">
              <a:buFont typeface="Symbol" pitchFamily="18" charset="2"/>
              <a:buNone/>
            </a:pPr>
            <a:r>
              <a:rPr lang="az-Latn-AZ" altLang="en-US" smtClean="0">
                <a:latin typeface="Times New Roman" pitchFamily="18" charset="0"/>
                <a:cs typeface="Times New Roman" pitchFamily="18" charset="0"/>
              </a:rPr>
              <a:t>	1. cinayət ittihamı haqqında dərhal məlumatlandırılmaq </a:t>
            </a:r>
          </a:p>
          <a:p>
            <a:pPr marL="303213" lvl="1" indent="0">
              <a:buFont typeface="Symbol" pitchFamily="18" charset="2"/>
              <a:buNone/>
            </a:pPr>
            <a:r>
              <a:rPr lang="az-Latn-AZ" altLang="en-US" smtClean="0">
                <a:latin typeface="Times New Roman" pitchFamily="18" charset="0"/>
                <a:cs typeface="Times New Roman" pitchFamily="18" charset="0"/>
              </a:rPr>
              <a:t>	2. vəkili ilə əlaqə saxlamaq hüququnu özündə ehtiva edir. </a:t>
            </a:r>
          </a:p>
          <a:p>
            <a:pPr marL="303213" lvl="1" indent="0">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«kifayət qədər vaxt» </a:t>
            </a:r>
            <a:r>
              <a:rPr lang="az-Latn-AZ" altLang="en-US" smtClean="0">
                <a:latin typeface="Times New Roman" pitchFamily="18" charset="0"/>
                <a:cs typeface="Times New Roman" pitchFamily="18" charset="0"/>
              </a:rPr>
              <a:t>anlayışını müəyyən edərkən hər bir işin konkret halları, işin çətinliyi və məhkəmə icraatının mərhələləri nəzərə alınır.</a:t>
            </a:r>
          </a:p>
        </p:txBody>
      </p:sp>
      <p:sp>
        <p:nvSpPr>
          <p:cNvPr id="7065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Öz müdafiəsini hazırlamaq üçün kifayət qədər vaxta</a:t>
            </a:r>
            <a:r>
              <a:rPr lang="en-US" altLang="en-US" smtClean="0">
                <a:latin typeface="Times New Roman" pitchFamily="18" charset="0"/>
                <a:cs typeface="Times New Roman" pitchFamily="18" charset="0"/>
              </a:rPr>
              <a:t> </a:t>
            </a:r>
            <a:r>
              <a:rPr lang="az-Latn-AZ" altLang="en-US" smtClean="0">
                <a:latin typeface="Times New Roman" pitchFamily="18" charset="0"/>
                <a:cs typeface="Times New Roman" pitchFamily="18" charset="0"/>
              </a:rPr>
              <a:t>malik olmaq</a:t>
            </a:r>
            <a:endParaRPr lang="ru-RU" alt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Təqsirləndirilən şəxsin kifayət qədər vaxta malik olması işin bütün hallarından, o cümlədən işin mürəkkəbliyindən və prosesin hansı mərhələdə olmasından asılıdır – </a:t>
            </a:r>
            <a:r>
              <a:rPr lang="az-Latn-AZ" altLang="en-US" b="1" i="1" smtClean="0">
                <a:latin typeface="Times New Roman" pitchFamily="18" charset="0"/>
                <a:cs typeface="Times New Roman" pitchFamily="18" charset="0"/>
              </a:rPr>
              <a:t>Alber və Le Kompt Belçikaya qarşı iş, 10 fevral 1983-cü il.</a:t>
            </a:r>
            <a:endParaRPr lang="ru-RU" altLang="en-US" b="1" i="1" smtClean="0">
              <a:latin typeface="Times New Roman" pitchFamily="18" charset="0"/>
              <a:cs typeface="Times New Roman" pitchFamily="18" charset="0"/>
            </a:endParaRPr>
          </a:p>
        </p:txBody>
      </p:sp>
      <p:sp>
        <p:nvSpPr>
          <p:cNvPr id="7168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Öz müdafiəsini hazırlamaq üçün kifayət qədər vaxt</a:t>
            </a:r>
            <a:endParaRPr lang="ru-RU" alt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ъект 1"/>
          <p:cNvSpPr>
            <a:spLocks noGrp="1"/>
          </p:cNvSpPr>
          <p:nvPr>
            <p:ph idx="1"/>
          </p:nvPr>
        </p:nvSpPr>
        <p:spPr>
          <a:xfrm>
            <a:off x="871538" y="1981200"/>
            <a:ext cx="7408862" cy="4144963"/>
          </a:xfrm>
        </p:spPr>
        <p:txBody>
          <a:bodyPr/>
          <a:lstStyle/>
          <a:p>
            <a:pPr marL="0" indent="0" algn="just">
              <a:buFont typeface="Symbol" pitchFamily="18" charset="2"/>
              <a:buNone/>
            </a:pPr>
            <a:r>
              <a:rPr lang="az-Latn-AZ" altLang="en-US" smtClean="0">
                <a:latin typeface="Times New Roman" pitchFamily="18" charset="0"/>
                <a:cs typeface="Times New Roman" pitchFamily="18" charset="0"/>
              </a:rPr>
              <a:t>	Cinayət prosesi mənasında şəxsin ona qarşı sənəd sübutları ilə tam həcmdə və dərhal tanış olması vacibdir. </a:t>
            </a:r>
            <a:r>
              <a:rPr lang="az-Latn-AZ" altLang="en-US" b="1" i="1" smtClean="0">
                <a:latin typeface="Times New Roman" pitchFamily="18" charset="0"/>
                <a:cs typeface="Times New Roman" pitchFamily="18" charset="0"/>
              </a:rPr>
              <a:t>Albert və Le Compte Belçikaya qarşı işdə, 1983, 41-ci bənd - </a:t>
            </a:r>
            <a:r>
              <a:rPr lang="az-Latn-AZ" altLang="en-US" smtClean="0">
                <a:latin typeface="Times New Roman" pitchFamily="18" charset="0"/>
                <a:cs typeface="Times New Roman" pitchFamily="18" charset="0"/>
              </a:rPr>
              <a:t>İnsan Hüquqları üzrə Avropa Məhkəməsi intizam ittihamə irəli sürülən andan istintaq dindirməsinə qədər olan 15 günlük müddəti işin sadəliyini nəzərə alaraq kifayət saymışdı.</a:t>
            </a:r>
          </a:p>
          <a:p>
            <a:pPr marL="0" indent="0" algn="just">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Kremzov Avstriyaya qarşı işdə, 1993, 48-ci bənd – </a:t>
            </a:r>
            <a:r>
              <a:rPr lang="az-Latn-AZ" altLang="en-US" smtClean="0">
                <a:latin typeface="Times New Roman" pitchFamily="18" charset="0"/>
                <a:cs typeface="Times New Roman" pitchFamily="18" charset="0"/>
              </a:rPr>
              <a:t>49 səhifəlik iş materialları ilə tanış olmaq üçün 21 günün verilməsini də Məhkəmə məqsədəmüvafiq saymışdı. </a:t>
            </a:r>
            <a:endParaRPr lang="ru-RU" altLang="en-US" smtClean="0">
              <a:latin typeface="Times New Roman" pitchFamily="18" charset="0"/>
              <a:cs typeface="Times New Roman" pitchFamily="18" charset="0"/>
            </a:endParaRPr>
          </a:p>
        </p:txBody>
      </p:sp>
      <p:sp>
        <p:nvSpPr>
          <p:cNvPr id="7270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Öz müdafiəsini hazırlamaq üçün kifayət qədər vaxt</a:t>
            </a:r>
            <a:endParaRPr lang="ru-RU" alt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Burada əsas məqam müdafiəçinin elə vaxtda təyin edilməsidir ki, o, prosesə hazırlaşmaq üçün kifayət qədər vaxta malik olsun. </a:t>
            </a:r>
            <a:r>
              <a:rPr lang="az-Latn-AZ" altLang="en-US" b="1" i="1" smtClean="0">
                <a:latin typeface="Times New Roman" pitchFamily="18" charset="0"/>
                <a:cs typeface="Times New Roman" pitchFamily="18" charset="0"/>
              </a:rPr>
              <a:t>Öcalan Türkiyəyə qarşı işdə 12 may 2005-ci il, </a:t>
            </a:r>
            <a:r>
              <a:rPr lang="az-Latn-AZ" altLang="en-US" smtClean="0">
                <a:latin typeface="Times New Roman" pitchFamily="18" charset="0"/>
                <a:cs typeface="Times New Roman" pitchFamily="18" charset="0"/>
              </a:rPr>
              <a:t>17 000 səhifəlik cinayət işi materialları ilə tanış olaraq iş üzrə müdafiəni hazırlamaq üçün iki həftəlik müddətin verilməsi Böyük Palata tərəfindən yetərli hesab edilmədi. </a:t>
            </a:r>
            <a:endParaRPr lang="ru-RU" altLang="en-US" smtClean="0">
              <a:latin typeface="Times New Roman" pitchFamily="18" charset="0"/>
              <a:cs typeface="Times New Roman" pitchFamily="18" charset="0"/>
            </a:endParaRPr>
          </a:p>
        </p:txBody>
      </p:sp>
      <p:sp>
        <p:nvSpPr>
          <p:cNvPr id="7373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Öz müdafiəsini hazırlamaq üçün kifayət qədər vaxt</a:t>
            </a:r>
            <a:endParaRPr lang="ru-RU" alt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ъект 1"/>
          <p:cNvSpPr>
            <a:spLocks noGrp="1"/>
          </p:cNvSpPr>
          <p:nvPr>
            <p:ph idx="1"/>
          </p:nvPr>
        </p:nvSpPr>
        <p:spPr/>
        <p:txBody>
          <a:bodyPr/>
          <a:lstStyle/>
          <a:p>
            <a:r>
              <a:rPr lang="az-Latn-AZ" altLang="en-US" b="1" i="1" smtClean="0">
                <a:latin typeface="Times New Roman" pitchFamily="18" charset="0"/>
                <a:cs typeface="Times New Roman" pitchFamily="18" charset="0"/>
              </a:rPr>
              <a:t>«Kifayət qədər imkan» anlayışı: </a:t>
            </a:r>
          </a:p>
          <a:p>
            <a:endParaRPr lang="az-Latn-AZ" altLang="en-US" b="1" i="1" smtClean="0">
              <a:latin typeface="Times New Roman" pitchFamily="18" charset="0"/>
              <a:cs typeface="Times New Roman" pitchFamily="18" charset="0"/>
            </a:endParaRPr>
          </a:p>
          <a:p>
            <a:pPr lvl="1"/>
            <a:r>
              <a:rPr lang="az-Latn-AZ" altLang="en-US" smtClean="0">
                <a:latin typeface="Times New Roman" pitchFamily="18" charset="0"/>
                <a:cs typeface="Times New Roman" pitchFamily="18" charset="0"/>
              </a:rPr>
              <a:t>1. öz müdafiəsini hazırlamaq üçün təqsirləndirilən şəxsin sənədlərə və iş üzrə digər sübutlara çatımlılıq hüququnu;</a:t>
            </a:r>
          </a:p>
          <a:p>
            <a:pPr lvl="1"/>
            <a:r>
              <a:rPr lang="az-Latn-AZ" altLang="en-US" smtClean="0">
                <a:latin typeface="Times New Roman" pitchFamily="18" charset="0"/>
                <a:cs typeface="Times New Roman" pitchFamily="18" charset="0"/>
              </a:rPr>
              <a:t/>
            </a:r>
            <a:br>
              <a:rPr lang="az-Latn-AZ" altLang="en-US" smtClean="0">
                <a:latin typeface="Times New Roman" pitchFamily="18" charset="0"/>
                <a:cs typeface="Times New Roman" pitchFamily="18" charset="0"/>
              </a:rPr>
            </a:br>
            <a:r>
              <a:rPr lang="az-Latn-AZ" altLang="en-US" smtClean="0">
                <a:latin typeface="Times New Roman" pitchFamily="18" charset="0"/>
                <a:cs typeface="Times New Roman" pitchFamily="18" charset="0"/>
              </a:rPr>
              <a:t>2. vəkil tutmaq və onunla əlaqə saxlamaq imkanını özündə ehtiva edir. </a:t>
            </a:r>
            <a:endParaRPr lang="ru-RU" altLang="en-US" smtClean="0">
              <a:latin typeface="Times New Roman" pitchFamily="18" charset="0"/>
              <a:cs typeface="Times New Roman" pitchFamily="18" charset="0"/>
            </a:endParaRPr>
          </a:p>
        </p:txBody>
      </p:sp>
      <p:sp>
        <p:nvSpPr>
          <p:cNvPr id="7475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Öz müdafiəsini hazırlamaq üçün kifayət qədər imkan</a:t>
            </a:r>
            <a:endParaRPr lang="ru-RU" alt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Cinayət hüquq pozuntusunda ittiham olunan hər kəsə yaradılmalı olan imkanlara öz müdafiəsini hazırlamaq məqsədilə bütün proses ərzində aparılan araşdırmaların nəticələri ilə tanış olmaq imkanı da daxildir. Bundan başqa, ittiham tərəfində olan materiallarla tanış olmaq hüququnu konvensiya konkret olaraq tənzimləməsə də bu hüququ 6-cı maddənin 3 b bəndindən irəli gəlir </a:t>
            </a:r>
            <a:r>
              <a:rPr lang="az-Latn-AZ" altLang="en-US" b="1" i="1" smtClean="0">
                <a:latin typeface="Times New Roman" pitchFamily="18" charset="0"/>
                <a:cs typeface="Times New Roman" pitchFamily="18" charset="0"/>
              </a:rPr>
              <a:t>– Yespers Belçikaya qarşı iş.</a:t>
            </a:r>
            <a:endParaRPr lang="ru-RU" altLang="en-US" b="1" i="1" smtClean="0">
              <a:latin typeface="Times New Roman" pitchFamily="18" charset="0"/>
              <a:cs typeface="Times New Roman" pitchFamily="18" charset="0"/>
            </a:endParaRPr>
          </a:p>
        </p:txBody>
      </p:sp>
      <p:sp>
        <p:nvSpPr>
          <p:cNvPr id="75779" name="Заголовок 2"/>
          <p:cNvSpPr>
            <a:spLocks noGrp="1"/>
          </p:cNvSpPr>
          <p:nvPr>
            <p:ph type="title"/>
          </p:nvPr>
        </p:nvSpPr>
        <p:spPr>
          <a:xfrm>
            <a:off x="457200" y="457200"/>
            <a:ext cx="8229600" cy="1252538"/>
          </a:xfrm>
        </p:spPr>
        <p:txBody>
          <a:bodyPr/>
          <a:lstStyle/>
          <a:p>
            <a:r>
              <a:rPr lang="az-Latn-AZ" altLang="en-US" sz="2800" smtClean="0">
                <a:latin typeface="Times New Roman" pitchFamily="18" charset="0"/>
                <a:cs typeface="Times New Roman" pitchFamily="18" charset="0"/>
              </a:rPr>
              <a:t>Öz müdafiəsini hazırlamaq üçün kifayət qədər imkana malik olmaq hüququ – materiallara çatımlılıq</a:t>
            </a:r>
            <a:endParaRPr lang="ru-RU" altLang="en-US" sz="28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6-cı maddənin 3 (b) bəndinin mənasında kifayət qədər imkana malik olmaq hüququ tərəflərin bərabərliyi prinsipi ilə birgə götürülməlidir. Bu hüquq məhkəmə istintaqını və araşdırmasını həyata keçirən orqanın üzərinə əllərində olan şəxsin bəraətinə və ya cəzasının yüngülləşməsinə kömək edə biləcək bütün materialları təqsirləndirilən şəxs üçün çatımlı etmək vəzifəsi qoyur – </a:t>
            </a:r>
            <a:r>
              <a:rPr lang="az-Latn-AZ" altLang="en-US" b="1" i="1" smtClean="0">
                <a:latin typeface="Times New Roman" pitchFamily="18" charset="0"/>
                <a:cs typeface="Times New Roman" pitchFamily="18" charset="0"/>
              </a:rPr>
              <a:t>Rove and Davis Birləşmiş Krallığa qarşı iş. 2000, 60-cı bənd. </a:t>
            </a:r>
            <a:endParaRPr lang="ru-RU" altLang="en-US" b="1" i="1" smtClean="0">
              <a:latin typeface="Times New Roman" pitchFamily="18" charset="0"/>
              <a:cs typeface="Times New Roman" pitchFamily="18" charset="0"/>
            </a:endParaRPr>
          </a:p>
        </p:txBody>
      </p:sp>
      <p:sp>
        <p:nvSpPr>
          <p:cNvPr id="76803"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Öz müdafiəsini hazırlamaq üçün kifayət qədər imkan-materiallara çatımlılıq</a:t>
            </a:r>
            <a:endParaRPr lang="ru-RU" altLang="en-US" sz="32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Foucer Fransaya qarşı işdə, 1997, 34-36-cı bəndlər – </a:t>
            </a:r>
            <a:r>
              <a:rPr lang="az-Latn-AZ" altLang="en-US" smtClean="0">
                <a:latin typeface="Times New Roman" pitchFamily="18" charset="0"/>
                <a:cs typeface="Times New Roman" pitchFamily="18" charset="0"/>
              </a:rPr>
              <a:t>Komissiya özünü şəxsən müdafiə eədn təöqsirləndirilən şəxsə dövlət ittihamçısı tərəfindən materialların və onlardan surət çıxarmağa icazənin verilməməsini təqsirləndirilən şəxsin öz müdafiəsinə hazırlaşmaq üçün kifayət qədər imkandan məhrum olması kimi qiymətləndirdi. </a:t>
            </a:r>
            <a:endParaRPr lang="ru-RU" altLang="en-US" smtClean="0">
              <a:latin typeface="Times New Roman" pitchFamily="18" charset="0"/>
              <a:cs typeface="Times New Roman" pitchFamily="18" charset="0"/>
            </a:endParaRPr>
          </a:p>
        </p:txBody>
      </p:sp>
      <p:sp>
        <p:nvSpPr>
          <p:cNvPr id="77827"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Öz müdafiəsini hazırlamaq üçün kifayət qədər imkan-materiallara çatımlılıq</a:t>
            </a:r>
            <a:endParaRPr lang="ru-RU" altLang="en-US" sz="3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1"/>
          <p:cNvSpPr>
            <a:spLocks noGrp="1"/>
          </p:cNvSpPr>
          <p:nvPr>
            <p:ph idx="1"/>
          </p:nvPr>
        </p:nvSpPr>
        <p:spPr/>
        <p:txBody>
          <a:bodyPr/>
          <a:lstStyle/>
          <a:p>
            <a:endParaRPr lang="az-Latn-AZ" altLang="en-US" smtClean="0">
              <a:latin typeface="Times New Roman" pitchFamily="18" charset="0"/>
              <a:cs typeface="Times New Roman" pitchFamily="18" charset="0"/>
            </a:endParaRPr>
          </a:p>
          <a:p>
            <a:pPr algn="ctr"/>
            <a:r>
              <a:rPr lang="az-Latn-AZ" altLang="en-US" b="1" smtClean="0">
                <a:latin typeface="Times New Roman" pitchFamily="18" charset="0"/>
                <a:cs typeface="Times New Roman" pitchFamily="18" charset="0"/>
              </a:rPr>
              <a:t>Maddə 6</a:t>
            </a:r>
          </a:p>
          <a:p>
            <a:pPr algn="ctr"/>
            <a:r>
              <a:rPr lang="az-Latn-AZ" altLang="en-US" b="1" smtClean="0">
                <a:latin typeface="Times New Roman" pitchFamily="18" charset="0"/>
                <a:cs typeface="Times New Roman" pitchFamily="18" charset="0"/>
              </a:rPr>
              <a:t>Ədalətli məhkəmə araşdırması hüququ</a:t>
            </a:r>
          </a:p>
          <a:p>
            <a:pPr algn="ctr"/>
            <a:endParaRPr lang="az-Latn-AZ" altLang="en-US" b="1" smtClean="0">
              <a:latin typeface="Times New Roman" pitchFamily="18" charset="0"/>
              <a:cs typeface="Times New Roman" pitchFamily="18" charset="0"/>
            </a:endParaRPr>
          </a:p>
          <a:p>
            <a:pPr algn="just"/>
            <a:r>
              <a:rPr lang="az-Latn-AZ" altLang="en-US" smtClean="0">
                <a:latin typeface="Times New Roman" pitchFamily="18" charset="0"/>
                <a:cs typeface="Times New Roman" pitchFamily="18" charset="0"/>
              </a:rPr>
              <a:t>2. Cinayət törətməkdə ittiham olunan hər kəs onun təqsiri qanun əsasında sübut edilənədək təqsirsiz hesab edilir. </a:t>
            </a:r>
            <a:endParaRPr lang="ru-RU" altLang="en-US" smtClean="0">
              <a:latin typeface="Times New Roman" pitchFamily="18" charset="0"/>
              <a:cs typeface="Times New Roman" pitchFamily="18" charset="0"/>
            </a:endParaRPr>
          </a:p>
          <a:p>
            <a:endParaRPr lang="ru-RU" altLang="en-US" smtClean="0"/>
          </a:p>
        </p:txBody>
      </p:sp>
      <p:sp>
        <p:nvSpPr>
          <p:cNvPr id="1433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Təqsirsizlik prezumpsiyası</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Bununla yanaşı, bu o demək deyil ki, ədalətli məhkəmə araşdırması hüququ ittiham tərəfindən cinayət işinə məhkəmədə baxılmasına hazırlaşan zaman əldə etdiyi bütün məlumatları verməlidir. Bəraətverci sübutlar haqqında məlumatların məhkəməyə və təqsirləndirilən şəxsə verilməməsi ədalət mühakiməsinin lazımi qaydada həyata keçirilməsinə ziddir </a:t>
            </a:r>
            <a:r>
              <a:rPr lang="az-Latn-AZ" altLang="en-US" b="1" i="1" smtClean="0">
                <a:latin typeface="Times New Roman" pitchFamily="18" charset="0"/>
                <a:cs typeface="Times New Roman" pitchFamily="18" charset="0"/>
              </a:rPr>
              <a:t>– Van Marke Belçikaya qarşı iş, 2000, 8.3-cü bənd. </a:t>
            </a:r>
            <a:endParaRPr lang="ru-RU" altLang="en-US" b="1" i="1" smtClean="0">
              <a:latin typeface="Times New Roman" pitchFamily="18" charset="0"/>
              <a:cs typeface="Times New Roman" pitchFamily="18" charset="0"/>
            </a:endParaRPr>
          </a:p>
        </p:txBody>
      </p:sp>
      <p:sp>
        <p:nvSpPr>
          <p:cNvPr id="78851"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Öz müdafiəsini hazırlamaq üçün kifayət qədər imkan – hansı materiallara çatımlılıq</a:t>
            </a:r>
            <a:endParaRPr lang="ru-RU" altLang="en-US" sz="32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ъект 1"/>
          <p:cNvSpPr>
            <a:spLocks noGrp="1"/>
          </p:cNvSpPr>
          <p:nvPr>
            <p:ph idx="1"/>
          </p:nvPr>
        </p:nvSpPr>
        <p:spPr/>
        <p:txBody>
          <a:bodyPr/>
          <a:lstStyle/>
          <a:p>
            <a:pPr marL="0" indent="0" algn="just">
              <a:buFont typeface="Symbol" pitchFamily="18" charset="2"/>
              <a:buNone/>
            </a:pPr>
            <a:r>
              <a:rPr lang="az-Latn-AZ" altLang="en-US" smtClean="0"/>
              <a:t>	</a:t>
            </a:r>
            <a:r>
              <a:rPr lang="az-Latn-AZ" altLang="en-US" b="1" i="1" smtClean="0">
                <a:latin typeface="Times New Roman" pitchFamily="18" charset="0"/>
                <a:cs typeface="Times New Roman" pitchFamily="18" charset="0"/>
              </a:rPr>
              <a:t>Kriçmar və başqaları Çexiyaya qarşı işdə, 2000, 40-cı bənd – </a:t>
            </a:r>
            <a:r>
              <a:rPr lang="az-Latn-AZ" altLang="en-US" smtClean="0">
                <a:latin typeface="Times New Roman" pitchFamily="18" charset="0"/>
                <a:cs typeface="Times New Roman" pitchFamily="18" charset="0"/>
              </a:rPr>
              <a:t>Məhkəmə dedi ki, Konstitusiya Məhkəməsi tərəfindən öz təşəbbüsü ilə sübutların əldə edilməsi özlüyündə ədalətli məhkəmə araşdırması hüququnu pozmur. Lakin, bu sübut təqdim etmək imkanına malik olmaq hüququ ilə yanaşı bütün sübutlar və iradlar haqqında halı olmaq və fikir bildirmək hüququnu ehtiva edən tərəflərin bərabərliyi hüququnu pozur. </a:t>
            </a:r>
            <a:endParaRPr lang="ru-RU" altLang="en-US" smtClean="0">
              <a:latin typeface="Times New Roman" pitchFamily="18" charset="0"/>
              <a:cs typeface="Times New Roman" pitchFamily="18" charset="0"/>
            </a:endParaRPr>
          </a:p>
        </p:txBody>
      </p:sp>
      <p:sp>
        <p:nvSpPr>
          <p:cNvPr id="79875" name="Заголовок 2"/>
          <p:cNvSpPr>
            <a:spLocks noGrp="1"/>
          </p:cNvSpPr>
          <p:nvPr>
            <p:ph type="title"/>
          </p:nvPr>
        </p:nvSpPr>
        <p:spPr/>
        <p:txBody>
          <a:bodyPr/>
          <a:lstStyle/>
          <a:p>
            <a:r>
              <a:rPr lang="az-Latn-AZ" altLang="en-US" sz="2800" smtClean="0">
                <a:latin typeface="Times New Roman" pitchFamily="18" charset="0"/>
                <a:cs typeface="Times New Roman" pitchFamily="18" charset="0"/>
              </a:rPr>
              <a:t>Öz müdafiəsini hazırlamaq üçün kifayət qədər imkan- məhkəmənin materiallarına çatımlılıq</a:t>
            </a:r>
            <a:endParaRPr lang="ru-RU" altLang="en-US" sz="28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ъект 1"/>
          <p:cNvSpPr>
            <a:spLocks noGrp="1"/>
          </p:cNvSpPr>
          <p:nvPr>
            <p:ph idx="1"/>
          </p:nvPr>
        </p:nvSpPr>
        <p:spPr/>
        <p:txBody>
          <a:bodyPr/>
          <a:lstStyle/>
          <a:p>
            <a:pPr marL="0" indent="0" algn="just">
              <a:buFont typeface="Symbol" pitchFamily="18" charset="2"/>
              <a:buNone/>
            </a:pPr>
            <a:r>
              <a:rPr lang="az-Latn-AZ" altLang="en-US" smtClean="0"/>
              <a:t>	</a:t>
            </a:r>
            <a:r>
              <a:rPr lang="az-Latn-AZ" altLang="en-US" smtClean="0">
                <a:latin typeface="Times New Roman" pitchFamily="18" charset="0"/>
                <a:cs typeface="Times New Roman" pitchFamily="18" charset="0"/>
              </a:rPr>
              <a:t>Ədalətli məhkəmə araşdırmasının prinsiplərinə riayət olunması üçün məhkəmə orqanları ittiham tərəfin maraqları ilə təqsirləndirilən şəxsin maraqları arasında </a:t>
            </a:r>
            <a:r>
              <a:rPr lang="az-Latn-AZ" altLang="en-US" b="1" i="1" smtClean="0">
                <a:latin typeface="Times New Roman" pitchFamily="18" charset="0"/>
                <a:cs typeface="Times New Roman" pitchFamily="18" charset="0"/>
              </a:rPr>
              <a:t>«kifayət qədər balans» </a:t>
            </a:r>
            <a:r>
              <a:rPr lang="az-Latn-AZ" altLang="en-US" smtClean="0">
                <a:latin typeface="Times New Roman" pitchFamily="18" charset="0"/>
                <a:cs typeface="Times New Roman" pitchFamily="18" charset="0"/>
              </a:rPr>
              <a:t>təmin etməlidirlər. </a:t>
            </a:r>
            <a:r>
              <a:rPr lang="az-Latn-AZ" altLang="en-US" b="1" i="1" smtClean="0">
                <a:latin typeface="Times New Roman" pitchFamily="18" charset="0"/>
                <a:cs typeface="Times New Roman" pitchFamily="18" charset="0"/>
              </a:rPr>
              <a:t>Jasper Krallığa qarşı işdə, 2000, 55-56 bənd, </a:t>
            </a:r>
            <a:r>
              <a:rPr lang="az-Latn-AZ" altLang="en-US" smtClean="0">
                <a:latin typeface="Times New Roman" pitchFamily="18" charset="0"/>
                <a:cs typeface="Times New Roman" pitchFamily="18" charset="0"/>
              </a:rPr>
              <a:t>Avropa Məhkəməsi dedi ki, hakimin ittiham tərəfindən təqsirləndirilən şəxsdən gizli saxlanan bütün sübutlar haqqında məlumatlandırılması 6-cı maddənin 1-ci bəndinə zidd deyil. </a:t>
            </a:r>
            <a:endParaRPr lang="ru-RU" altLang="en-US" smtClean="0">
              <a:latin typeface="Times New Roman" pitchFamily="18" charset="0"/>
              <a:cs typeface="Times New Roman" pitchFamily="18" charset="0"/>
            </a:endParaRPr>
          </a:p>
        </p:txBody>
      </p:sp>
      <p:sp>
        <p:nvSpPr>
          <p:cNvPr id="80899" name="Заголовок 2"/>
          <p:cNvSpPr>
            <a:spLocks noGrp="1"/>
          </p:cNvSpPr>
          <p:nvPr>
            <p:ph type="title"/>
          </p:nvPr>
        </p:nvSpPr>
        <p:spPr/>
        <p:txBody>
          <a:bodyPr/>
          <a:lstStyle/>
          <a:p>
            <a:r>
              <a:rPr lang="az-Latn-AZ" altLang="en-US" sz="2800" smtClean="0">
                <a:latin typeface="Times New Roman" pitchFamily="18" charset="0"/>
                <a:cs typeface="Times New Roman" pitchFamily="18" charset="0"/>
              </a:rPr>
              <a:t>Öz müdafiəsini hazırlamaq üçün kifayət qədər imkan- məhkəmənin materiallarına çatımlılıq</a:t>
            </a:r>
            <a:endParaRPr lang="ru-RU" altLang="en-US" sz="28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ъект 1"/>
          <p:cNvSpPr>
            <a:spLocks noGrp="1"/>
          </p:cNvSpPr>
          <p:nvPr>
            <p:ph idx="1"/>
          </p:nvPr>
        </p:nvSpPr>
        <p:spPr/>
        <p:txBody>
          <a:bodyPr/>
          <a:lstStyle/>
          <a:p>
            <a:pPr marL="0" indent="0" algn="just">
              <a:buFont typeface="Symbol" pitchFamily="18" charset="2"/>
              <a:buNone/>
            </a:pPr>
            <a:r>
              <a:rPr lang="az-Latn-AZ" altLang="en-US" b="1" i="1" smtClean="0">
                <a:latin typeface="Times New Roman" pitchFamily="18" charset="0"/>
                <a:cs typeface="Times New Roman" pitchFamily="18" charset="0"/>
              </a:rPr>
              <a:t>	«Kifayət qədər balans» </a:t>
            </a:r>
            <a:r>
              <a:rPr lang="az-Latn-AZ" altLang="en-US" smtClean="0">
                <a:latin typeface="Times New Roman" pitchFamily="18" charset="0"/>
                <a:cs typeface="Times New Roman" pitchFamily="18" charset="0"/>
              </a:rPr>
              <a:t>ın təmin olunması üçün məhkəmə orqanlarında prosedur nəticədə təqsirləndirilən şəxsin öz müdafiəsinə hazırlaşmasına imkan verməlidir. Sübutların gizli saxlanılması məsələsinə dair qərarın qəbul edilməsi proseduru və polis tərəfindən tələ qurulması çəkişmə prinsipinin tələblərinə zidd idi -  </a:t>
            </a:r>
            <a:r>
              <a:rPr lang="az-Latn-AZ" altLang="en-US" b="1" i="1" smtClean="0">
                <a:latin typeface="Times New Roman" pitchFamily="18" charset="0"/>
                <a:cs typeface="Times New Roman" pitchFamily="18" charset="0"/>
              </a:rPr>
              <a:t>Edvards və Luis Birləşmiş Krallığa qarşı işdə, 2003, 30-cu bənd, </a:t>
            </a:r>
            <a:endParaRPr lang="ru-RU" altLang="en-US" b="1" i="1" smtClean="0"/>
          </a:p>
        </p:txBody>
      </p:sp>
      <p:sp>
        <p:nvSpPr>
          <p:cNvPr id="81923"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Öz müdafiəsini hazırlamaq üçün kifayət qədər imkan- məhkəmənin materiallarına çatımlılıq</a:t>
            </a:r>
            <a:endParaRPr lang="ru-RU" altLang="en-US" sz="32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ъект 1"/>
          <p:cNvSpPr>
            <a:spLocks noGrp="1"/>
          </p:cNvSpPr>
          <p:nvPr>
            <p:ph idx="1"/>
          </p:nvPr>
        </p:nvSpPr>
        <p:spPr>
          <a:xfrm>
            <a:off x="838200" y="1752600"/>
            <a:ext cx="7408863" cy="4144963"/>
          </a:xfrm>
        </p:spPr>
        <p:txBody>
          <a:bodyPr/>
          <a:lstStyle/>
          <a:p>
            <a:pPr marL="0" indent="0" algn="just">
              <a:buFont typeface="Symbol" pitchFamily="18" charset="2"/>
              <a:buNone/>
            </a:pPr>
            <a:r>
              <a:rPr lang="az-Latn-AZ" altLang="en-US" b="1" i="1" smtClean="0">
                <a:latin typeface="Times New Roman" pitchFamily="18" charset="0"/>
                <a:cs typeface="Times New Roman" pitchFamily="18" charset="0"/>
              </a:rPr>
              <a:t>	Işə dair materiallarla tanış olmaq hüququ mütləq hüququ deyil, aşağıdakı hallarda məhdudlaşdırıla bilər:</a:t>
            </a:r>
          </a:p>
          <a:p>
            <a:pPr marL="0" indent="0" algn="just">
              <a:buFont typeface="Symbol" pitchFamily="18" charset="2"/>
              <a:buNone/>
            </a:pPr>
            <a:r>
              <a:rPr lang="az-Latn-AZ" altLang="en-US" smtClean="0">
                <a:latin typeface="Times New Roman" pitchFamily="18" charset="0"/>
                <a:cs typeface="Times New Roman" pitchFamily="18" charset="0"/>
              </a:rPr>
              <a:t>	1. qanuni məqsəd daşıyırsa - milli təhlükəsizlik, </a:t>
            </a:r>
            <a:r>
              <a:rPr lang="az-Latn-AZ" altLang="en-US" b="1" i="1" smtClean="0">
                <a:latin typeface="Times New Roman" pitchFamily="18" charset="0"/>
                <a:cs typeface="Times New Roman" pitchFamily="18" charset="0"/>
              </a:rPr>
              <a:t>Mirilaşvili Rusiyaya qarşı, 2008, 202 bənd;</a:t>
            </a:r>
          </a:p>
          <a:p>
            <a:pPr marL="0" indent="0" algn="just">
              <a:buFont typeface="Symbol" pitchFamily="18" charset="2"/>
              <a:buNone/>
            </a:pPr>
            <a:r>
              <a:rPr lang="az-Latn-AZ" altLang="en-US" b="1" i="1" smtClean="0">
                <a:latin typeface="Times New Roman" pitchFamily="18" charset="0"/>
                <a:cs typeface="Times New Roman" pitchFamily="18" charset="0"/>
              </a:rPr>
              <a:t/>
            </a:r>
            <a:br>
              <a:rPr lang="az-Latn-AZ" altLang="en-US" b="1" i="1" smtClean="0">
                <a:latin typeface="Times New Roman" pitchFamily="18" charset="0"/>
                <a:cs typeface="Times New Roman" pitchFamily="18" charset="0"/>
              </a:rPr>
            </a:br>
            <a:r>
              <a:rPr lang="az-Latn-AZ" altLang="en-US" smtClean="0">
                <a:latin typeface="Times New Roman" pitchFamily="18" charset="0"/>
                <a:cs typeface="Times New Roman" pitchFamily="18" charset="0"/>
              </a:rPr>
              <a:t>	2. digər şəxslərin hüququnun müdafiəsi üçün – şahidlərin qisasdan qorunması, </a:t>
            </a:r>
            <a:r>
              <a:rPr lang="az-Latn-AZ" altLang="en-US" b="1" i="1" smtClean="0">
                <a:latin typeface="Times New Roman" pitchFamily="18" charset="0"/>
                <a:cs typeface="Times New Roman" pitchFamily="18" charset="0"/>
              </a:rPr>
              <a:t>Durson Niderlanda qarşı, 1996, 70 bənd;</a:t>
            </a:r>
          </a:p>
          <a:p>
            <a:pPr marL="0" indent="0" algn="just">
              <a:buFont typeface="Symbol" pitchFamily="18" charset="2"/>
              <a:buNone/>
            </a:pPr>
            <a:r>
              <a:rPr lang="az-Latn-AZ" altLang="en-US" b="1" i="1" smtClean="0">
                <a:latin typeface="Times New Roman" pitchFamily="18" charset="0"/>
                <a:cs typeface="Times New Roman" pitchFamily="18" charset="0"/>
              </a:rPr>
              <a:t/>
            </a:r>
            <a:br>
              <a:rPr lang="az-Latn-AZ" altLang="en-US" b="1" i="1" smtClean="0">
                <a:latin typeface="Times New Roman" pitchFamily="18" charset="0"/>
                <a:cs typeface="Times New Roman" pitchFamily="18" charset="0"/>
              </a:rPr>
            </a:br>
            <a:r>
              <a:rPr lang="az-Latn-AZ" altLang="en-US" smtClean="0">
                <a:latin typeface="Times New Roman" pitchFamily="18" charset="0"/>
                <a:cs typeface="Times New Roman" pitchFamily="18" charset="0"/>
              </a:rPr>
              <a:t>	3. ictimai maraqların qorunması vacibliyi- cinayətlərin araşdırmasına polisin sirli metodlarının açılmaması, </a:t>
            </a:r>
            <a:r>
              <a:rPr lang="az-Latn-AZ" altLang="en-US" b="1" i="1" smtClean="0">
                <a:latin typeface="Times New Roman" pitchFamily="18" charset="0"/>
                <a:cs typeface="Times New Roman" pitchFamily="18" charset="0"/>
              </a:rPr>
              <a:t>Lüdi İsveçrəyə qarşı, 1992, 49 bənd.</a:t>
            </a:r>
            <a:endParaRPr lang="ru-RU" altLang="en-US" b="1" i="1" smtClean="0">
              <a:latin typeface="Times New Roman" pitchFamily="18" charset="0"/>
              <a:cs typeface="Times New Roman" pitchFamily="18" charset="0"/>
            </a:endParaRPr>
          </a:p>
        </p:txBody>
      </p:sp>
      <p:sp>
        <p:nvSpPr>
          <p:cNvPr id="8294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Işə dair məlumatın verilməsindən imtina üçün əsaslar</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ъект 1"/>
          <p:cNvSpPr>
            <a:spLocks noGrp="1"/>
          </p:cNvSpPr>
          <p:nvPr>
            <p:ph idx="1"/>
          </p:nvPr>
        </p:nvSpPr>
        <p:spPr/>
        <p:txBody>
          <a:bodyPr/>
          <a:lstStyle/>
          <a:p>
            <a:pPr marL="0" indent="0">
              <a:buFont typeface="Symbol" pitchFamily="18" charset="2"/>
              <a:buNone/>
            </a:pPr>
            <a:r>
              <a:rPr lang="az-Latn-AZ" altLang="en-US" smtClean="0">
                <a:latin typeface="Times New Roman" pitchFamily="18" charset="0"/>
                <a:cs typeface="Times New Roman" pitchFamily="18" charset="0"/>
              </a:rPr>
              <a:t>	</a:t>
            </a:r>
            <a:r>
              <a:rPr lang="az-Latn-AZ" altLang="en-US" b="1" i="1" smtClean="0">
                <a:latin typeface="Times New Roman" pitchFamily="18" charset="0"/>
                <a:cs typeface="Times New Roman" pitchFamily="18" charset="0"/>
              </a:rPr>
              <a:t>Zərurilik və Mütənasiblik</a:t>
            </a:r>
          </a:p>
          <a:p>
            <a:pPr marL="0" indent="0" algn="just">
              <a:buFont typeface="Symbol" pitchFamily="18" charset="2"/>
              <a:buNone/>
            </a:pPr>
            <a:r>
              <a:rPr lang="az-Latn-AZ" altLang="en-US" b="1" smtClean="0">
                <a:latin typeface="Times New Roman" pitchFamily="18" charset="0"/>
                <a:cs typeface="Times New Roman" pitchFamily="18" charset="0"/>
              </a:rPr>
              <a:t>	</a:t>
            </a:r>
            <a:r>
              <a:rPr lang="az-Latn-AZ" altLang="en-US" smtClean="0">
                <a:latin typeface="Times New Roman" pitchFamily="18" charset="0"/>
                <a:cs typeface="Times New Roman" pitchFamily="18" charset="0"/>
              </a:rPr>
              <a:t>Bu iki kriteriyanı məhkəmə yoxlamalıdır. Prokuror hakimə məlumat vermədən müstəqil olaraq saxlanılan məlumatın təqsirləndirilən şəxs üçün nə dərəcədə əhəmiyyətli olmasına və bunun ictimai marqlarla mütənasibliyinə qiymət vrməməlidir. Bu ədalətli məhkəmə araşadırması hüququna ziddir </a:t>
            </a:r>
            <a:r>
              <a:rPr lang="az-Latn-AZ" altLang="en-US" b="1" i="1" smtClean="0">
                <a:latin typeface="Times New Roman" pitchFamily="18" charset="0"/>
                <a:cs typeface="Times New Roman" pitchFamily="18" charset="0"/>
              </a:rPr>
              <a:t>– Rou və Davis Birləşmiş Krallığa qarşı iş, 2000, 63-cü bənd. </a:t>
            </a:r>
            <a:endParaRPr lang="ru-RU" altLang="en-US" b="1" i="1" smtClean="0">
              <a:latin typeface="Times New Roman" pitchFamily="18" charset="0"/>
              <a:cs typeface="Times New Roman" pitchFamily="18" charset="0"/>
            </a:endParaRPr>
          </a:p>
        </p:txBody>
      </p:sp>
      <p:sp>
        <p:nvSpPr>
          <p:cNvPr id="8397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Məlumatın verilməməsi üçün əsasların qiymətləndirilməsi</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Təqsirləndirilən şəxs və ya onun vəkilləri zəruri şəraitin təmin olunmadığını iddia etdikdə hakim məhkəmə araşdırmasını 6-cı maddənin 3 (b) bəndini pozmadan davam etdirməyin mümkün olub-olmadığını həll etməlidir. Bu zaman hakim yadda saxlamalıdır ki, təqsirləndirilən şəxsin öz müdafiəsini hazırlayarkən vəkili ilə azad ünsiyyətdə olmaq hüququ ədalətli məhkəmə araşdırması konsepsiyasının olduqca mühüm elementi sayılır </a:t>
            </a:r>
            <a:r>
              <a:rPr lang="az-Latn-AZ" altLang="en-US" b="1" i="1" smtClean="0">
                <a:latin typeface="Times New Roman" pitchFamily="18" charset="0"/>
                <a:cs typeface="Times New Roman" pitchFamily="18" charset="0"/>
              </a:rPr>
              <a:t>– Kempbell və Fell Birləşmiş Krallığa qarşı iş, 29 iyun 1984-cü il.  </a:t>
            </a:r>
            <a:endParaRPr lang="ru-RU" altLang="en-US" b="1" i="1" smtClean="0">
              <a:latin typeface="Times New Roman" pitchFamily="18" charset="0"/>
              <a:cs typeface="Times New Roman" pitchFamily="18" charset="0"/>
            </a:endParaRPr>
          </a:p>
        </p:txBody>
      </p:sp>
      <p:sp>
        <p:nvSpPr>
          <p:cNvPr id="8499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Öz müdafiəsini hazırlamaq üçün kifayət qədər imkan</a:t>
            </a:r>
            <a:endParaRPr lang="ru-RU" alt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Lakin müstəsna hallarda bəzi məhdudiyyətlərə haqq qazandırıla bilər. </a:t>
            </a:r>
            <a:r>
              <a:rPr lang="az-Latn-AZ" altLang="en-US" b="1" i="1" smtClean="0">
                <a:latin typeface="Times New Roman" pitchFamily="18" charset="0"/>
                <a:cs typeface="Times New Roman" pitchFamily="18" charset="0"/>
              </a:rPr>
              <a:t>Kröxer və Möler İsveçrəyə qarşı məhkəmə işində</a:t>
            </a:r>
            <a:r>
              <a:rPr lang="az-Latn-AZ" altLang="en-US" smtClean="0">
                <a:latin typeface="Times New Roman" pitchFamily="18" charset="0"/>
                <a:cs typeface="Times New Roman" pitchFamily="18" charset="0"/>
              </a:rPr>
              <a:t> iş xüsusi təhlükəli məhbuslar kateqoriyasına aid edilən və xüsusilə ağır terror cinayətlərində ittiham olunan şəxslərin həbsi ilə bağlı idi. Hakim qərar almışdı ki onlar 3 həftə ərzində vəkilləri ilə görüşə bilməzlər və yalnız vəkillə hakim nəzarəti altında yazışmaq hüququna malikdirlər. Məhkəmə pozuntu tanımadı. </a:t>
            </a:r>
            <a:endParaRPr lang="ru-RU" altLang="en-US" smtClean="0">
              <a:latin typeface="Times New Roman" pitchFamily="18" charset="0"/>
              <a:cs typeface="Times New Roman" pitchFamily="18" charset="0"/>
            </a:endParaRPr>
          </a:p>
        </p:txBody>
      </p:sp>
      <p:sp>
        <p:nvSpPr>
          <p:cNvPr id="86019" name="Заголовок 2"/>
          <p:cNvSpPr>
            <a:spLocks noGrp="1"/>
          </p:cNvSpPr>
          <p:nvPr>
            <p:ph type="title"/>
          </p:nvPr>
        </p:nvSpPr>
        <p:spPr/>
        <p:txBody>
          <a:bodyPr/>
          <a:lstStyle/>
          <a:p>
            <a:r>
              <a:rPr lang="az-Latn-AZ" altLang="en-US" sz="2800" smtClean="0">
                <a:latin typeface="Times New Roman" pitchFamily="18" charset="0"/>
                <a:cs typeface="Times New Roman" pitchFamily="18" charset="0"/>
              </a:rPr>
              <a:t>Öz müdafiəsini hazırlamaq üçün kifayət qədər vaxta və imkana malik olmaq hüququna məhdudiyyətlər</a:t>
            </a:r>
            <a:endParaRPr lang="ru-RU" altLang="en-US" sz="28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ъект 1"/>
          <p:cNvSpPr>
            <a:spLocks noGrp="1"/>
          </p:cNvSpPr>
          <p:nvPr>
            <p:ph idx="1"/>
          </p:nvPr>
        </p:nvSpPr>
        <p:spPr/>
        <p:txBody>
          <a:bodyPr/>
          <a:lstStyle/>
          <a:p>
            <a:pPr marL="0" indent="0" algn="just">
              <a:buFont typeface="Symbol" pitchFamily="18" charset="2"/>
              <a:buNone/>
            </a:pPr>
            <a:r>
              <a:rPr lang="az-Latn-AZ" altLang="en-US" b="1" i="1" smtClean="0">
                <a:latin typeface="Times New Roman" pitchFamily="18" charset="0"/>
                <a:cs typeface="Times New Roman" pitchFamily="18" charset="0"/>
              </a:rPr>
              <a:t>	Bontsi İsveçrəyə qarşı məhkəmə işində </a:t>
            </a:r>
            <a:r>
              <a:rPr lang="az-Latn-AZ" altLang="en-US" smtClean="0">
                <a:latin typeface="Times New Roman" pitchFamily="18" charset="0"/>
                <a:cs typeface="Times New Roman" pitchFamily="18" charset="0"/>
              </a:rPr>
              <a:t>ərizəçi təkadamlıq kameraya salınmış və məhdud müddətlər ərzində vəkili ilə görüşməsinə icazə verilməmişdi. Məhkəmə bu işdə 6-cı maddəini 3 (b) bəndinin pozuntusunu tapmadı çünki digər vaxtlarda vəkillə görüşə icazə verilmişdi. </a:t>
            </a:r>
          </a:p>
          <a:p>
            <a:pPr marL="0" indent="0" algn="just">
              <a:buFont typeface="Symbol" pitchFamily="18" charset="2"/>
              <a:buNone/>
            </a:pPr>
            <a:r>
              <a:rPr lang="az-Latn-AZ" altLang="en-US" b="1" i="1" smtClean="0">
                <a:latin typeface="Times New Roman" pitchFamily="18" charset="0"/>
                <a:cs typeface="Times New Roman" pitchFamily="18" charset="0"/>
              </a:rPr>
              <a:t>	Lakin, istənilən belə məhdudiyyətlər üçün ciddi zərurət olmalı və onlar müəyyən edilmiş risklərə mütənasib olmalıdır. </a:t>
            </a:r>
            <a:endParaRPr lang="ru-RU" altLang="en-US" b="1" i="1" smtClean="0">
              <a:latin typeface="Times New Roman" pitchFamily="18" charset="0"/>
              <a:cs typeface="Times New Roman" pitchFamily="18" charset="0"/>
            </a:endParaRPr>
          </a:p>
        </p:txBody>
      </p:sp>
      <p:sp>
        <p:nvSpPr>
          <p:cNvPr id="87043" name="Заголовок 2"/>
          <p:cNvSpPr>
            <a:spLocks noGrp="1"/>
          </p:cNvSpPr>
          <p:nvPr>
            <p:ph type="title"/>
          </p:nvPr>
        </p:nvSpPr>
        <p:spPr/>
        <p:txBody>
          <a:bodyPr/>
          <a:lstStyle/>
          <a:p>
            <a:r>
              <a:rPr lang="az-Latn-AZ" altLang="en-US" sz="2800" smtClean="0">
                <a:latin typeface="Times New Roman" pitchFamily="18" charset="0"/>
                <a:cs typeface="Times New Roman" pitchFamily="18" charset="0"/>
              </a:rPr>
              <a:t>Öz müdafiəsini hazırlamaq üçün kifayət qədər vaxta və imkana malik olmaq hüququna məhdudiyyətlər</a:t>
            </a:r>
            <a:endParaRPr lang="ru-RU" altLang="en-US" sz="28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Vəkillə görüşmək hüququ onunla məktubla əlaqə saxlamaq hüququnu da özündə ehtiva edir. bu cür işlərin çoxu 6-cı maddənin 3 b bəndi ilə yanaşı həm də Konvensiyanın 8-ci maddəsi əsasında araşdırılır. Məhkəmə qərara aldı ki, ərizəçinin vəkilinə göndərdiyi məktubların həbsxana müdriyyəti tərəfindən oxunması həm 6-cı, həm də 8-ci maddənin pozuntusunu yaradıb, xüsusilə məktubların göndərilməsi gecikdirilib </a:t>
            </a:r>
            <a:r>
              <a:rPr lang="az-Latn-AZ" altLang="en-US" b="1" i="1" smtClean="0">
                <a:latin typeface="Times New Roman" pitchFamily="18" charset="0"/>
                <a:cs typeface="Times New Roman" pitchFamily="18" charset="0"/>
              </a:rPr>
              <a:t>– Domeniçini İtaliyaya qarşı iş, 15 noyabr 1996-cı il.</a:t>
            </a:r>
            <a:endParaRPr lang="ru-RU" altLang="en-US" b="1" i="1" smtClean="0">
              <a:latin typeface="Times New Roman" pitchFamily="18" charset="0"/>
              <a:cs typeface="Times New Roman" pitchFamily="18" charset="0"/>
            </a:endParaRPr>
          </a:p>
        </p:txBody>
      </p:sp>
      <p:sp>
        <p:nvSpPr>
          <p:cNvPr id="88067" name="Заголовок 2"/>
          <p:cNvSpPr>
            <a:spLocks noGrp="1"/>
          </p:cNvSpPr>
          <p:nvPr>
            <p:ph type="title"/>
          </p:nvPr>
        </p:nvSpPr>
        <p:spPr/>
        <p:txBody>
          <a:bodyPr/>
          <a:lstStyle/>
          <a:p>
            <a:r>
              <a:rPr lang="az-Latn-AZ" altLang="en-US" sz="3200" smtClean="0">
                <a:latin typeface="Times New Roman" pitchFamily="18" charset="0"/>
                <a:cs typeface="Times New Roman" pitchFamily="18" charset="0"/>
              </a:rPr>
              <a:t>Öz müdafiəsini hazırlamaq üçün kifayət qədər vaxta və imkana malik olmaq hüququ və 8-ci maddə</a:t>
            </a:r>
            <a:endParaRPr lang="ru-RU" altLang="en-US" sz="3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1538" y="1600200"/>
            <a:ext cx="7408862" cy="4525963"/>
          </a:xfrm>
        </p:spPr>
        <p:txBody>
          <a:bodyPr/>
          <a:lstStyle/>
          <a:p>
            <a:pPr marL="0" indent="0" algn="ctr" eaLnBrk="1" hangingPunct="1">
              <a:buFont typeface="Symbol" pitchFamily="18" charset="2"/>
              <a:buNone/>
              <a:defRPr/>
            </a:pPr>
            <a:endParaRPr lang="az-Latn-AZ" b="1" i="1" dirty="0" smtClean="0">
              <a:latin typeface="Times New Roman" pitchFamily="18" charset="0"/>
              <a:cs typeface="Times New Roman" pitchFamily="18" charset="0"/>
            </a:endParaRPr>
          </a:p>
          <a:p>
            <a:pPr marL="0" indent="0" algn="ctr" eaLnBrk="1" hangingPunct="1">
              <a:buFont typeface="Symbol" pitchFamily="18" charset="2"/>
              <a:buNone/>
              <a:defRPr/>
            </a:pPr>
            <a:endParaRPr lang="az-Latn-AZ" b="1" i="1" dirty="0" smtClean="0">
              <a:latin typeface="Times New Roman" pitchFamily="18" charset="0"/>
              <a:cs typeface="Times New Roman" pitchFamily="18" charset="0"/>
            </a:endParaRPr>
          </a:p>
          <a:p>
            <a:pPr marL="0" indent="0" algn="ctr" eaLnBrk="1" hangingPunct="1">
              <a:buFont typeface="Symbol" pitchFamily="18" charset="2"/>
              <a:buNone/>
              <a:defRPr/>
            </a:pPr>
            <a:r>
              <a:rPr lang="en-US" b="1" i="1" dirty="0" err="1" smtClean="0">
                <a:latin typeface="Times New Roman" pitchFamily="18" charset="0"/>
                <a:cs typeface="Times New Roman" pitchFamily="18" charset="0"/>
              </a:rPr>
              <a:t>Maddə</a:t>
            </a:r>
            <a:r>
              <a:rPr lang="en-US" b="1" i="1" dirty="0" smtClean="0">
                <a:latin typeface="Times New Roman" pitchFamily="18" charset="0"/>
                <a:cs typeface="Times New Roman" pitchFamily="18" charset="0"/>
              </a:rPr>
              <a:t> 63. </a:t>
            </a:r>
            <a:r>
              <a:rPr lang="en-US" b="1" i="1" dirty="0" err="1" smtClean="0">
                <a:latin typeface="Times New Roman" pitchFamily="18" charset="0"/>
                <a:cs typeface="Times New Roman" pitchFamily="18" charset="0"/>
              </a:rPr>
              <a:t>Təqsirsizlik</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prezumpsiyası</a:t>
            </a:r>
            <a:r>
              <a:rPr lang="en-US" b="1" i="1" dirty="0" smtClean="0">
                <a:latin typeface="Times New Roman" pitchFamily="18" charset="0"/>
                <a:cs typeface="Times New Roman" pitchFamily="18" charset="0"/>
              </a:rPr>
              <a:t> </a:t>
            </a:r>
            <a:endParaRPr lang="az-Latn-AZ" b="1" i="1" dirty="0" smtClean="0">
              <a:latin typeface="Times New Roman" pitchFamily="18" charset="0"/>
              <a:cs typeface="Times New Roman" pitchFamily="18" charset="0"/>
            </a:endParaRPr>
          </a:p>
          <a:p>
            <a:pPr marL="0" indent="0" algn="just" eaLnBrk="1" hangingPunct="1">
              <a:buFont typeface="Symbol" pitchFamily="18" charset="2"/>
              <a:buNone/>
              <a:defRPr/>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kəsin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təqsirsizlik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prezumpsiyası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törədilməsində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təqsirləndirilən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təqsiri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nəzərdə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tutulan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qaydada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yetirilməyibsə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barədə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qüvvəyə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minmiş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hökmü</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yoxdursa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təqsirsiz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sayılır</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pPr marL="0" indent="0" algn="just" eaLnBrk="1" hangingPunct="1">
              <a:buFont typeface="Symbol" pitchFamily="18" charset="2"/>
              <a:buNone/>
              <a:defRPr/>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 </a:t>
            </a:r>
            <a:r>
              <a:rPr lang="en-US" dirty="0" err="1" smtClean="0">
                <a:latin typeface="Times New Roman" pitchFamily="18" charset="0"/>
                <a:cs typeface="Times New Roman" pitchFamily="18" charset="0"/>
              </a:rPr>
              <a:t>Məhkəmənin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hökmü</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kimsə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təqsirli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sayıla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bilməz</a:t>
            </a: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defRPr/>
            </a:pPr>
            <a:endParaRPr lang="ru-RU" dirty="0"/>
          </a:p>
        </p:txBody>
      </p:sp>
      <p:sp>
        <p:nvSpPr>
          <p:cNvPr id="1536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Azərbaycan Respublikasının Konstitusiyası, 12 noyabr 1995</a:t>
            </a:r>
            <a:endParaRPr lang="ru-RU" alt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ъект 1"/>
          <p:cNvSpPr>
            <a:spLocks noGrp="1"/>
          </p:cNvSpPr>
          <p:nvPr>
            <p:ph idx="1"/>
          </p:nvPr>
        </p:nvSpPr>
        <p:spPr/>
        <p:txBody>
          <a:bodyPr/>
          <a:lstStyle/>
          <a:p>
            <a:pPr algn="ctr"/>
            <a:r>
              <a:rPr lang="az-Latn-AZ" altLang="en-US" b="1" i="1" smtClean="0">
                <a:latin typeface="Times New Roman" pitchFamily="18" charset="0"/>
                <a:cs typeface="Times New Roman" pitchFamily="18" charset="0"/>
              </a:rPr>
              <a:t>Təqsirsizlik prezumpsiyası iki hüquqla möhkəmlənir:</a:t>
            </a:r>
          </a:p>
          <a:p>
            <a:pPr algn="ctr"/>
            <a:endParaRPr lang="az-Latn-AZ" altLang="en-US" b="1" i="1" smtClean="0">
              <a:latin typeface="Times New Roman" pitchFamily="18" charset="0"/>
              <a:cs typeface="Times New Roman" pitchFamily="18" charset="0"/>
            </a:endParaRPr>
          </a:p>
          <a:p>
            <a:r>
              <a:rPr lang="az-Latn-AZ" altLang="en-US" smtClean="0">
                <a:latin typeface="Times New Roman" pitchFamily="18" charset="0"/>
                <a:cs typeface="Times New Roman" pitchFamily="18" charset="0"/>
              </a:rPr>
              <a:t>Özünə qarşı ifadə verməyə məcbur edilməmək;</a:t>
            </a:r>
          </a:p>
          <a:p>
            <a:r>
              <a:rPr lang="az-Latn-AZ" altLang="en-US" smtClean="0">
                <a:latin typeface="Times New Roman" pitchFamily="18" charset="0"/>
                <a:cs typeface="Times New Roman" pitchFamily="18" charset="0"/>
              </a:rPr>
              <a:t>Təqsirli olduğunu etiraf etməyə məcbur edilməmək.</a:t>
            </a:r>
          </a:p>
          <a:p>
            <a:endParaRPr lang="az-Latn-AZ" altLang="en-US" smtClean="0">
              <a:latin typeface="Times New Roman" pitchFamily="18" charset="0"/>
              <a:cs typeface="Times New Roman" pitchFamily="18" charset="0"/>
            </a:endParaRPr>
          </a:p>
          <a:p>
            <a:pPr algn="ctr"/>
            <a:r>
              <a:rPr lang="az-Latn-AZ" altLang="en-US" b="1" i="1" smtClean="0">
                <a:latin typeface="Times New Roman" pitchFamily="18" charset="0"/>
                <a:cs typeface="Times New Roman" pitchFamily="18" charset="0"/>
              </a:rPr>
              <a:t>Bu iki kriteriya özünə qarşı şahidlik etməmək kriteriyası adlanır.</a:t>
            </a:r>
            <a:endParaRPr lang="ru-RU" altLang="en-US" b="1" i="1" smtClean="0">
              <a:latin typeface="Times New Roman" pitchFamily="18" charset="0"/>
              <a:cs typeface="Times New Roman" pitchFamily="18" charset="0"/>
            </a:endParaRPr>
          </a:p>
        </p:txBody>
      </p:sp>
      <p:sp>
        <p:nvSpPr>
          <p:cNvPr id="89091" name="Заголовок 2"/>
          <p:cNvSpPr>
            <a:spLocks noGrp="1"/>
          </p:cNvSpPr>
          <p:nvPr>
            <p:ph type="title"/>
          </p:nvPr>
        </p:nvSpPr>
        <p:spPr/>
        <p:txBody>
          <a:bodyPr/>
          <a:lstStyle/>
          <a:p>
            <a:r>
              <a:rPr lang="az-Latn-AZ" altLang="en-US" sz="3600" smtClean="0">
                <a:latin typeface="Times New Roman" pitchFamily="18" charset="0"/>
                <a:cs typeface="Times New Roman" pitchFamily="18" charset="0"/>
              </a:rPr>
              <a:t>Təqsirsizlik prezumpsiyası və özünə qarşı ifadə verməmək üstünlüyü</a:t>
            </a:r>
            <a:endParaRPr lang="ru-RU" altLang="en-US" sz="36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ъект 1"/>
          <p:cNvSpPr>
            <a:spLocks noGrp="1"/>
          </p:cNvSpPr>
          <p:nvPr>
            <p:ph idx="1"/>
          </p:nvPr>
        </p:nvSpPr>
        <p:spPr/>
        <p:txBody>
          <a:bodyPr/>
          <a:lstStyle/>
          <a:p>
            <a:endParaRPr lang="ru-RU" altLang="en-US" smtClean="0"/>
          </a:p>
        </p:txBody>
      </p:sp>
      <p:sp>
        <p:nvSpPr>
          <p:cNvPr id="90115" name="Заголовок 2"/>
          <p:cNvSpPr>
            <a:spLocks noGrp="1"/>
          </p:cNvSpPr>
          <p:nvPr>
            <p:ph type="title"/>
          </p:nvPr>
        </p:nvSpPr>
        <p:spPr/>
        <p:txBody>
          <a:bodyPr/>
          <a:lstStyle/>
          <a:p>
            <a:endParaRPr lang="ru-RU" alt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Cinayət işlərində ədalətli məhkəmə araşdırması hüququ «cinayət hüquq pozuntusunda ittiham olunan hər kəsin ....... Susmaq və özünə qarşı ittihamlara yardım etməmək hüququnu» özündə ehtiva edir- </a:t>
            </a:r>
            <a:r>
              <a:rPr lang="az-Latn-AZ" altLang="en-US" b="1" i="1" smtClean="0">
                <a:latin typeface="Times New Roman" pitchFamily="18" charset="0"/>
                <a:cs typeface="Times New Roman" pitchFamily="18" charset="0"/>
              </a:rPr>
              <a:t>Funke Fransaya qarşı, 25 fevral 1993</a:t>
            </a:r>
            <a:endParaRPr lang="ru-RU" altLang="en-US" smtClean="0"/>
          </a:p>
        </p:txBody>
      </p:sp>
      <p:sp>
        <p:nvSpPr>
          <p:cNvPr id="9113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Özünə qarşı ifadə verməmək hüququ</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ъект 1"/>
          <p:cNvSpPr>
            <a:spLocks noGrp="1"/>
          </p:cNvSpPr>
          <p:nvPr>
            <p:ph idx="1"/>
          </p:nvPr>
        </p:nvSpPr>
        <p:spPr/>
        <p:txBody>
          <a:bodyPr/>
          <a:lstStyle/>
          <a:p>
            <a:pPr marL="0" indent="0" algn="just">
              <a:buFont typeface="Symbol" pitchFamily="18" charset="2"/>
              <a:buNone/>
            </a:pPr>
            <a:r>
              <a:rPr lang="az-Latn-AZ" altLang="en-US" sz="2000" smtClean="0">
                <a:latin typeface="Times New Roman" pitchFamily="18" charset="0"/>
                <a:cs typeface="Times New Roman" pitchFamily="18" charset="0"/>
              </a:rPr>
              <a:t>	Konvensiyanın 6-cı maddəsində susmaq hüququ və özünə qarşı ifadə verməmək hüququ konkret olaraq qeyd edilməsə də onlar 6-cı maddədə nəzərdə tutulmuş ədalətli məhkəmə araşdırması hüququnun özəyini təşkil edən, hamılıqla tanınan beynəlxalq standartlardır.  Bu hüquq onu nəzərdə tutur ki, ittiham tərəfi təqsirləndirilən şəxsə qarşı ittihamı qurarkən onun iradəsi əleyhinə məcburiyyət və ya təzyiq vasitəsilə əldə edilən sübutlardan istifadə etməsin. Bu mənada bu hüquq 2-ci bənddəki təqsirsizlik prezumpsiyası ilə sıx əlaqədardır- </a:t>
            </a:r>
            <a:r>
              <a:rPr lang="az-Latn-AZ" altLang="en-US" sz="2000" b="1" i="1" smtClean="0">
                <a:latin typeface="Times New Roman" pitchFamily="18" charset="0"/>
                <a:cs typeface="Times New Roman" pitchFamily="18" charset="0"/>
              </a:rPr>
              <a:t>Saunders Birləşmiş Krallığa qarşı, 17 dekabr, 1996, 68,69-cü bəndlər. </a:t>
            </a:r>
            <a:endParaRPr lang="ru-RU" altLang="en-US" sz="2000" b="1" i="1" smtClean="0">
              <a:latin typeface="Times New Roman" pitchFamily="18" charset="0"/>
              <a:cs typeface="Times New Roman" pitchFamily="18" charset="0"/>
            </a:endParaRPr>
          </a:p>
        </p:txBody>
      </p:sp>
      <p:sp>
        <p:nvSpPr>
          <p:cNvPr id="9216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Özünə qarşı ifadə verməmək hüququ</a:t>
            </a:r>
            <a:endParaRPr lang="ru-RU" alt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ъект 1"/>
          <p:cNvSpPr>
            <a:spLocks noGrp="1"/>
          </p:cNvSpPr>
          <p:nvPr>
            <p:ph idx="1"/>
          </p:nvPr>
        </p:nvSpPr>
        <p:spPr/>
        <p:txBody>
          <a:bodyPr/>
          <a:lstStyle/>
          <a:p>
            <a:pPr marL="0" indent="0" algn="just">
              <a:buFont typeface="Symbol" pitchFamily="18" charset="2"/>
              <a:buNone/>
              <a:defRPr/>
            </a:pPr>
            <a:r>
              <a:rPr lang="az-Latn-AZ" dirty="0" smtClean="0">
                <a:latin typeface="Times New Roman" pitchFamily="18" charset="0"/>
                <a:cs typeface="Times New Roman" pitchFamily="18" charset="0"/>
              </a:rPr>
              <a:t>	Özünə qarşı ifadə verməmək hüququ ilk növbədə təqsirləndirilən şəxsin susmaq hüququ ilə əlaqədardır. Təqsirləndirilən şəxsdən alınmalı olan maddi dəlillərə, məs, ekspertiza rəyi üçün qan, sidik, tüfürcək nümunələrinə şamil olunumur. Əksinə bu məcburiyyət tədbirlərinə əməl olunmaması hüquq pozuntudu və məhkəməyə qarşı hörmətsizlikdir - </a:t>
            </a:r>
            <a:r>
              <a:rPr lang="az-Latn-AZ" b="1" i="1" dirty="0" smtClean="0">
                <a:latin typeface="Times New Roman" pitchFamily="18" charset="0"/>
                <a:cs typeface="Times New Roman" pitchFamily="18" charset="0"/>
              </a:rPr>
              <a:t>Saunders Birləşmiş Krallığa qarşı, 17 dekabr, 1996, 68,69-cü bəndlər. </a:t>
            </a:r>
            <a:endParaRPr lang="ru-RU" b="1" i="1" dirty="0" smtClean="0">
              <a:latin typeface="Times New Roman" pitchFamily="18" charset="0"/>
              <a:cs typeface="Times New Roman" pitchFamily="18" charset="0"/>
            </a:endParaRPr>
          </a:p>
          <a:p>
            <a:pPr>
              <a:defRPr/>
            </a:pPr>
            <a:endParaRPr lang="ru-RU" dirty="0" smtClean="0"/>
          </a:p>
        </p:txBody>
      </p:sp>
      <p:sp>
        <p:nvSpPr>
          <p:cNvPr id="9318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Susmaq hüququnun əhatə dairəsi</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Ifadə verməkdən imtina hüququ bütünlüklə ibtidai araşdırmaya şamil olunur, təqsirləndirilən şəxs pilis tərəfindən ilkin olaraq dindirildikdə də susmaq hüququnu saxlayır – </a:t>
            </a:r>
            <a:r>
              <a:rPr lang="az-Latn-AZ" altLang="en-US" b="1" i="1" smtClean="0">
                <a:latin typeface="Times New Roman" pitchFamily="18" charset="0"/>
                <a:cs typeface="Times New Roman" pitchFamily="18" charset="0"/>
              </a:rPr>
              <a:t>Con Mürrey Birləşmiş Krallığa qarşı iş, 8 fevral, 1996. </a:t>
            </a:r>
            <a:endParaRPr lang="ru-RU" altLang="en-US" b="1" i="1" smtClean="0">
              <a:latin typeface="Times New Roman" pitchFamily="18" charset="0"/>
              <a:cs typeface="Times New Roman" pitchFamily="18" charset="0"/>
            </a:endParaRPr>
          </a:p>
        </p:txBody>
      </p:sp>
      <p:sp>
        <p:nvSpPr>
          <p:cNvPr id="9421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Təqsirləndirilən şəxsin polisdə susması</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Təqsirləndirilən şəxsə susmaq hüququ haqqında məlumat verilməsi o qədər vacibdir ki, məhkəmə bunu qiymətləndirərkən, ona onun verdiyi ifadələr ona qarşı istifadə oluna bilər izahatıının verilməsi tam olaraq onun susmaq hüququ haqqında birbaşa m\lumatlandırılması hesab olunmur. Şəxs vəkili ilə məsləhətləşmədən danışmağa razılıq veribsə,  bu hüquq lazımi qaydada izah olunmamış sayılır – </a:t>
            </a:r>
            <a:r>
              <a:rPr lang="az-Latn-AZ" altLang="en-US" b="1" i="1" smtClean="0">
                <a:latin typeface="Times New Roman" pitchFamily="18" charset="0"/>
                <a:cs typeface="Times New Roman" pitchFamily="18" charset="0"/>
              </a:rPr>
              <a:t>Stoykoviç Fransaya və Belçikaya qarşı iş</a:t>
            </a:r>
            <a:endParaRPr lang="ru-RU" altLang="en-US" b="1" i="1" smtClean="0">
              <a:latin typeface="Times New Roman" pitchFamily="18" charset="0"/>
              <a:cs typeface="Times New Roman" pitchFamily="18" charset="0"/>
            </a:endParaRPr>
          </a:p>
        </p:txBody>
      </p:sp>
      <p:sp>
        <p:nvSpPr>
          <p:cNvPr id="9523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Təqsirləndirilən şəxsə susmaq hüququnun izah edilməsi</a:t>
            </a:r>
            <a:endParaRPr lang="ru-RU" alt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Susmaq hüququ ədalətli məhkəmə araşdrımasının əsasında dayanır, buna görə də milli məhkəmə orqanları susmağın təqsirləndirilən şəxsin əleyhinə tövsif olunmasına xüsusi ehtiyatlılıqla yanaşmalıdırlar. Susmaq hüququnun səmərəliliyinin təmin olunması üçün ittihamın əsasında şəxsin susması və ya məhkəmədə ifadə verməkdən imtinası dayanmamalıdır - </a:t>
            </a:r>
            <a:r>
              <a:rPr lang="az-Latn-AZ" altLang="en-US" b="1" i="1" smtClean="0">
                <a:latin typeface="Times New Roman" pitchFamily="18" charset="0"/>
                <a:cs typeface="Times New Roman" pitchFamily="18" charset="0"/>
              </a:rPr>
              <a:t>Condron Birləşmiş Krallığa qarşı iş. </a:t>
            </a:r>
            <a:endParaRPr lang="ru-RU" altLang="en-US" b="1" i="1" smtClean="0">
              <a:latin typeface="Times New Roman" pitchFamily="18" charset="0"/>
              <a:cs typeface="Times New Roman" pitchFamily="18" charset="0"/>
            </a:endParaRPr>
          </a:p>
        </p:txBody>
      </p:sp>
      <p:sp>
        <p:nvSpPr>
          <p:cNvPr id="9625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Susmaq hüququnun təqsirləndirilən şəxsə qarşı şərh(tövsif )olunması</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Təqsirləndirilən şəxsin susmasının onun əleyhinə tövsif edilməsi ədalətli məhkəmə araşdırması hüququnun pozuntusunu yaradırmı məsələsini qiymətləndirərkən, Məhkəmə milli məhkəmənin şəxsin susmasından çıxardığı nəticələri, həmçinin tətbiq edilən məcburetmənin dərəcəsini nəzərə alır </a:t>
            </a:r>
            <a:r>
              <a:rPr lang="az-Latn-AZ" altLang="en-US" b="1" i="1" smtClean="0">
                <a:latin typeface="Times New Roman" pitchFamily="18" charset="0"/>
                <a:cs typeface="Times New Roman" pitchFamily="18" charset="0"/>
              </a:rPr>
              <a:t>- Becles Birləşmiş Krallığa qarşı iş.</a:t>
            </a:r>
            <a:endParaRPr lang="ru-RU" altLang="en-US" b="1" i="1" smtClean="0">
              <a:latin typeface="Times New Roman" pitchFamily="18" charset="0"/>
              <a:cs typeface="Times New Roman" pitchFamily="18" charset="0"/>
            </a:endParaRPr>
          </a:p>
        </p:txBody>
      </p:sp>
      <p:sp>
        <p:nvSpPr>
          <p:cNvPr id="9728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Susmaq hüququnun təqsirləndirilən şəxsə qarşı şərh(tövsif )olunması</a:t>
            </a:r>
            <a:endParaRPr lang="ru-RU" alt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ъект 1"/>
          <p:cNvSpPr>
            <a:spLocks noGrp="1"/>
          </p:cNvSpPr>
          <p:nvPr>
            <p:ph idx="1"/>
          </p:nvPr>
        </p:nvSpPr>
        <p:spPr>
          <a:xfrm>
            <a:off x="838200" y="1905000"/>
            <a:ext cx="7408863" cy="3451225"/>
          </a:xfrm>
        </p:spPr>
        <p:txBody>
          <a:bodyPr/>
          <a:lstStyle/>
          <a:p>
            <a:pPr marL="0" indent="0" algn="just">
              <a:buFont typeface="Symbol" pitchFamily="18" charset="2"/>
              <a:buNone/>
            </a:pPr>
            <a:r>
              <a:rPr lang="az-Latn-AZ" altLang="en-US" smtClean="0">
                <a:latin typeface="Times New Roman" pitchFamily="18" charset="0"/>
                <a:cs typeface="Times New Roman" pitchFamily="18" charset="0"/>
              </a:rPr>
              <a:t>	Susmaq hüququ təkcə təqsirləndirilən şəxsə məcburetmə vasitələri tətbiq olunanda və ya onun iradəsi digər vasitə ilə sındırılanda pozulmur. Bu hüquq həmçinin «polisin dindirməsi zamanı susmaq və ifadə verməmək hüququnu da özündə ehtiva edir. bu hüquq o zaman şübhə altına alınır ki dövlət orqanları dindirmə zamanı şəxsin bu hüququndan istifadə etməsinə baxmayaraq onun danışmasına hər yolla nail olmağa çalışır və bu ifadələri sübut kimi istifadə edirlər </a:t>
            </a:r>
            <a:r>
              <a:rPr lang="az-Latn-AZ" altLang="en-US" b="1" i="1" smtClean="0">
                <a:latin typeface="Times New Roman" pitchFamily="18" charset="0"/>
                <a:cs typeface="Times New Roman" pitchFamily="18" charset="0"/>
              </a:rPr>
              <a:t>- Allan Birləşmiş Krallığa qarşı iş </a:t>
            </a:r>
            <a:endParaRPr lang="ru-RU" altLang="en-US" b="1" i="1" smtClean="0">
              <a:latin typeface="Times New Roman" pitchFamily="18" charset="0"/>
              <a:cs typeface="Times New Roman" pitchFamily="18" charset="0"/>
            </a:endParaRPr>
          </a:p>
        </p:txBody>
      </p:sp>
      <p:sp>
        <p:nvSpPr>
          <p:cNvPr id="98307" name="Заголовок 2"/>
          <p:cNvSpPr>
            <a:spLocks noGrp="1"/>
          </p:cNvSpPr>
          <p:nvPr>
            <p:ph type="title"/>
          </p:nvPr>
        </p:nvSpPr>
        <p:spPr/>
        <p:txBody>
          <a:bodyPr/>
          <a:lstStyle/>
          <a:p>
            <a:r>
              <a:rPr lang="az-Latn-AZ" altLang="en-US" sz="3200" b="1" smtClean="0">
                <a:latin typeface="Times New Roman" pitchFamily="18" charset="0"/>
                <a:cs typeface="Times New Roman" pitchFamily="18" charset="0"/>
              </a:rPr>
              <a:t>Təqsirin etiraf olunmasına və ya suallara cavab verməyə psixoloji məcburetmə</a:t>
            </a:r>
            <a:endParaRPr lang="ru-RU" altLang="en-US" sz="32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1"/>
          <p:cNvSpPr>
            <a:spLocks noGrp="1"/>
          </p:cNvSpPr>
          <p:nvPr>
            <p:ph idx="1"/>
          </p:nvPr>
        </p:nvSpPr>
        <p:spPr/>
        <p:txBody>
          <a:bodyPr/>
          <a:lstStyle/>
          <a:p>
            <a:pPr marL="0" indent="0" algn="ctr" eaLnBrk="1" hangingPunct="1">
              <a:buFont typeface="Symbol" pitchFamily="18" charset="2"/>
              <a:buNone/>
            </a:pPr>
            <a:r>
              <a:rPr lang="en-US" altLang="en-US" b="1" smtClean="0">
                <a:latin typeface="Times New Roman" pitchFamily="18" charset="0"/>
                <a:cs typeface="Times New Roman" pitchFamily="18" charset="0"/>
              </a:rPr>
              <a:t>Maddə 21. Təqsirsizlik prezumpsiyası</a:t>
            </a:r>
            <a:endParaRPr lang="az-Latn-AZ" altLang="en-US" b="1" smtClean="0">
              <a:latin typeface="Times New Roman" pitchFamily="18" charset="0"/>
              <a:cs typeface="Times New Roman" pitchFamily="18" charset="0"/>
            </a:endParaRPr>
          </a:p>
          <a:p>
            <a:pPr marL="0" indent="0" algn="ctr" eaLnBrk="1" hangingPunct="1">
              <a:buFont typeface="Symbol" pitchFamily="18" charset="2"/>
              <a:buNone/>
            </a:pPr>
            <a:endParaRPr lang="ru-RU" altLang="en-US" smtClean="0">
              <a:latin typeface="Times New Roman" pitchFamily="18" charset="0"/>
              <a:cs typeface="Times New Roman" pitchFamily="18" charset="0"/>
            </a:endParaRPr>
          </a:p>
          <a:p>
            <a:pPr marL="0" indent="0" algn="just" eaLnBrk="1" hangingPunct="1">
              <a:buFont typeface="Symbol" pitchFamily="18" charset="2"/>
              <a:buNone/>
            </a:pPr>
            <a:r>
              <a:rPr lang="az-Latn-AZ" altLang="en-US" smtClean="0">
                <a:latin typeface="Times New Roman" pitchFamily="18" charset="0"/>
                <a:cs typeface="Times New Roman" pitchFamily="18" charset="0"/>
              </a:rPr>
              <a:t>	</a:t>
            </a:r>
            <a:r>
              <a:rPr lang="en-US" altLang="en-US" smtClean="0">
                <a:latin typeface="Times New Roman" pitchFamily="18" charset="0"/>
                <a:cs typeface="Times New Roman" pitchFamily="18" charset="0"/>
              </a:rPr>
              <a:t>21.1. Cinayətin törədilməsində təqsirləndirilən hər bir şəxs onun təqsiri bu Məcəllədə nəzərdə tutulmuş qaydada sübuta yetirilməyibsə və bu barədə qanuni qüvvəyə minmiş məhkəmənin hökmü yoxdursa, təqsirsiz sayılır.</a:t>
            </a:r>
            <a:endParaRPr lang="ru-RU" altLang="en-US" smtClean="0">
              <a:latin typeface="Times New Roman" pitchFamily="18" charset="0"/>
              <a:cs typeface="Times New Roman" pitchFamily="18" charset="0"/>
            </a:endParaRPr>
          </a:p>
          <a:p>
            <a:pPr marL="0" indent="0" algn="just" eaLnBrk="1" hangingPunct="1">
              <a:buFont typeface="Symbol" pitchFamily="18" charset="2"/>
              <a:buNone/>
            </a:pPr>
            <a:r>
              <a:rPr lang="az-Latn-AZ" altLang="en-US" smtClean="0">
                <a:latin typeface="Times New Roman" pitchFamily="18" charset="0"/>
                <a:cs typeface="Times New Roman" pitchFamily="18" charset="0"/>
              </a:rPr>
              <a:t>	</a:t>
            </a:r>
            <a:endParaRPr lang="ru-RU" altLang="en-US" smtClean="0"/>
          </a:p>
        </p:txBody>
      </p:sp>
      <p:sp>
        <p:nvSpPr>
          <p:cNvPr id="3" name="Заголовок 2"/>
          <p:cNvSpPr>
            <a:spLocks noGrp="1"/>
          </p:cNvSpPr>
          <p:nvPr>
            <p:ph type="title"/>
          </p:nvPr>
        </p:nvSpPr>
        <p:spPr/>
        <p:txBody>
          <a:bodyPr rtlCol="0">
            <a:normAutofit fontScale="90000"/>
          </a:bodyPr>
          <a:lstStyle/>
          <a:p>
            <a:pPr eaLnBrk="1" fontAlgn="auto" hangingPunct="1">
              <a:spcAft>
                <a:spcPts val="0"/>
              </a:spcAft>
              <a:defRPr/>
            </a:pPr>
            <a:r>
              <a:rPr lang="az-Latn-AZ" dirty="0" smtClean="0">
                <a:latin typeface="Times New Roman" pitchFamily="18" charset="0"/>
                <a:cs typeface="Times New Roman" pitchFamily="18" charset="0"/>
              </a:rPr>
              <a:t>Azərbaycan Respublikasının Cinayət Prosessual Məcəlləsi</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ъект 1"/>
          <p:cNvSpPr>
            <a:spLocks noGrp="1"/>
          </p:cNvSpPr>
          <p:nvPr>
            <p:ph idx="1"/>
          </p:nvPr>
        </p:nvSpPr>
        <p:spPr/>
        <p:txBody>
          <a:bodyPr/>
          <a:lstStyle/>
          <a:p>
            <a:pPr algn="ctr"/>
            <a:r>
              <a:rPr lang="az-Latn-AZ" altLang="en-US" smtClean="0">
                <a:latin typeface="Times New Roman" pitchFamily="18" charset="0"/>
                <a:cs typeface="Times New Roman" pitchFamily="18" charset="0"/>
              </a:rPr>
              <a:t>Maddə 3</a:t>
            </a:r>
          </a:p>
          <a:p>
            <a:pPr algn="ctr"/>
            <a:r>
              <a:rPr lang="az-Latn-AZ" altLang="en-US" smtClean="0">
                <a:latin typeface="Times New Roman" pitchFamily="18" charset="0"/>
                <a:cs typeface="Times New Roman" pitchFamily="18" charset="0"/>
              </a:rPr>
              <a:t>Işgəncələrin qadağan olunması</a:t>
            </a:r>
          </a:p>
          <a:p>
            <a:pPr algn="ctr"/>
            <a:r>
              <a:rPr lang="az-Latn-AZ" altLang="en-US" smtClean="0">
                <a:latin typeface="Times New Roman" pitchFamily="18" charset="0"/>
                <a:cs typeface="Times New Roman" pitchFamily="18" charset="0"/>
              </a:rPr>
              <a:t>Heç kəs işgəncəyə, qeyri-insani və ya ləyaqəti alçaldan rəftara və cəzaya məruz qalmamalıdır. </a:t>
            </a:r>
            <a:endParaRPr lang="ru-RU" altLang="en-US" smtClean="0">
              <a:latin typeface="Times New Roman" pitchFamily="18" charset="0"/>
              <a:cs typeface="Times New Roman" pitchFamily="18" charset="0"/>
            </a:endParaRPr>
          </a:p>
        </p:txBody>
      </p:sp>
      <p:sp>
        <p:nvSpPr>
          <p:cNvPr id="99331" name="Заголовок 2"/>
          <p:cNvSpPr>
            <a:spLocks noGrp="1"/>
          </p:cNvSpPr>
          <p:nvPr>
            <p:ph type="title"/>
          </p:nvPr>
        </p:nvSpPr>
        <p:spPr/>
        <p:txBody>
          <a:bodyPr/>
          <a:lstStyle/>
          <a:p>
            <a:r>
              <a:rPr lang="az-Latn-AZ" altLang="en-US" sz="3600" b="1" smtClean="0">
                <a:latin typeface="Times New Roman" pitchFamily="18" charset="0"/>
                <a:cs typeface="Times New Roman" pitchFamily="18" charset="0"/>
              </a:rPr>
              <a:t>Işgəncə, qeyri-insani və ya ləyaqəti alçaldan rəftar vasitəsilə danışmağa məcbur etmə</a:t>
            </a:r>
            <a:endParaRPr lang="ru-RU" altLang="en-US" sz="36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3-cü maddəni pozmaqla əldə edilmiş ifadələr, etiraflar və digər sübutlar hətda bu sübutlar yekun ittiham hökmünün çıxarılmasında rol oynamasalar belə, sübut kimi qiymətləndirilə və istifadə oluna bilməz </a:t>
            </a:r>
            <a:r>
              <a:rPr lang="az-Latn-AZ" altLang="en-US" b="1" i="1" smtClean="0">
                <a:latin typeface="Times New Roman" pitchFamily="18" charset="0"/>
                <a:cs typeface="Times New Roman" pitchFamily="18" charset="0"/>
              </a:rPr>
              <a:t>– Jallov Almaniyaya qarşı, Levinta Maldovaya qarşı, </a:t>
            </a:r>
            <a:endParaRPr lang="ru-RU" altLang="en-US" b="1" i="1" smtClean="0">
              <a:latin typeface="Times New Roman" pitchFamily="18" charset="0"/>
              <a:cs typeface="Times New Roman" pitchFamily="18" charset="0"/>
            </a:endParaRPr>
          </a:p>
        </p:txBody>
      </p:sp>
      <p:sp>
        <p:nvSpPr>
          <p:cNvPr id="100355" name="Заголовок 2"/>
          <p:cNvSpPr>
            <a:spLocks noGrp="1"/>
          </p:cNvSpPr>
          <p:nvPr>
            <p:ph type="title"/>
          </p:nvPr>
        </p:nvSpPr>
        <p:spPr/>
        <p:txBody>
          <a:bodyPr/>
          <a:lstStyle/>
          <a:p>
            <a:r>
              <a:rPr lang="az-Latn-AZ" altLang="en-US" sz="3600" b="1" smtClean="0">
                <a:latin typeface="Times New Roman" pitchFamily="18" charset="0"/>
                <a:cs typeface="Times New Roman" pitchFamily="18" charset="0"/>
              </a:rPr>
              <a:t>Işgəncə, qeyri-insani və ya ləyaqəti alçaldan rəftar vasitəsilə danışmağa məcbur etmə</a:t>
            </a:r>
            <a:endParaRPr lang="ru-RU" altLang="en-US" sz="36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Susmaq və öz əleyhinə ifadə verməmək hüququ mütləq hüquq deyil müəyyən hallarda məhdudlaşdırıla bilər - </a:t>
            </a:r>
            <a:r>
              <a:rPr lang="az-Latn-AZ" altLang="en-US" b="1" i="1" smtClean="0">
                <a:latin typeface="Times New Roman" pitchFamily="18" charset="0"/>
                <a:cs typeface="Times New Roman" pitchFamily="18" charset="0"/>
              </a:rPr>
              <a:t>Jon Murrey Birləşmiş Krallığa qarşı iş</a:t>
            </a:r>
            <a:endParaRPr lang="ru-RU" altLang="en-US" b="1" i="1" smtClean="0">
              <a:latin typeface="Times New Roman" pitchFamily="18" charset="0"/>
              <a:cs typeface="Times New Roman" pitchFamily="18" charset="0"/>
            </a:endParaRPr>
          </a:p>
        </p:txBody>
      </p:sp>
      <p:sp>
        <p:nvSpPr>
          <p:cNvPr id="101379"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Susmaq hüququ mütləq hüquq deyil</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ъект 1"/>
          <p:cNvSpPr>
            <a:spLocks noGrp="1"/>
          </p:cNvSpPr>
          <p:nvPr>
            <p:ph idx="1"/>
          </p:nvPr>
        </p:nvSpPr>
        <p:spPr/>
        <p:txBody>
          <a:bodyPr/>
          <a:lstStyle/>
          <a:p>
            <a:pPr marL="0" indent="0">
              <a:buFont typeface="Symbol" pitchFamily="18" charset="2"/>
              <a:buNone/>
            </a:pPr>
            <a:r>
              <a:rPr lang="az-Latn-AZ" altLang="en-US" smtClean="0">
                <a:latin typeface="Times New Roman" pitchFamily="18" charset="0"/>
                <a:cs typeface="Times New Roman" pitchFamily="18" charset="0"/>
              </a:rPr>
              <a:t>1. Hakim təqsirləndirilən şəxsə özünə, həyat yoldaşına və ya digər qohumuna qarşı ifadə verməmək hüququnun olduğunu izah etmişdirmi?</a:t>
            </a:r>
          </a:p>
          <a:p>
            <a:pPr marL="0" indent="0">
              <a:buFont typeface="Symbol" pitchFamily="18" charset="2"/>
              <a:buNone/>
            </a:pPr>
            <a:r>
              <a:rPr lang="az-Latn-AZ" altLang="en-US" smtClean="0">
                <a:latin typeface="Times New Roman" pitchFamily="18" charset="0"/>
                <a:cs typeface="Times New Roman" pitchFamily="18" charset="0"/>
              </a:rPr>
              <a:t>2. təqsirləndirilən şəxsi məhkəmədə ifadə verməyə məcbur etmişlərmi?</a:t>
            </a:r>
          </a:p>
          <a:p>
            <a:pPr marL="0" indent="0">
              <a:buFont typeface="Symbol" pitchFamily="18" charset="2"/>
              <a:buNone/>
            </a:pPr>
            <a:r>
              <a:rPr lang="az-Latn-AZ" altLang="en-US" smtClean="0">
                <a:latin typeface="Times New Roman" pitchFamily="18" charset="0"/>
                <a:cs typeface="Times New Roman" pitchFamily="18" charset="0"/>
              </a:rPr>
              <a:t>3. məcburi alınan ifadələr iş üzrə sübutlara əlavə olunmuşdurmu?</a:t>
            </a:r>
          </a:p>
          <a:p>
            <a:pPr marL="0" indent="0">
              <a:buFont typeface="Symbol" pitchFamily="18" charset="2"/>
              <a:buNone/>
            </a:pPr>
            <a:r>
              <a:rPr lang="az-Latn-AZ" altLang="en-US" smtClean="0">
                <a:latin typeface="Times New Roman" pitchFamily="18" charset="0"/>
                <a:cs typeface="Times New Roman" pitchFamily="18" charset="0"/>
              </a:rPr>
              <a:t>4. Ittiham tərəfi və ya məhkəmə təqsirləndirilən şəxsin susmaq hüququndan istifadə etməsindən onun əleyhinə nəticə çıxarmışlarmı?</a:t>
            </a:r>
            <a:endParaRPr lang="ru-RU" altLang="en-US" smtClean="0">
              <a:latin typeface="Times New Roman" pitchFamily="18" charset="0"/>
              <a:cs typeface="Times New Roman" pitchFamily="18" charset="0"/>
            </a:endParaRPr>
          </a:p>
        </p:txBody>
      </p:sp>
      <p:sp>
        <p:nvSpPr>
          <p:cNvPr id="102403" name="Заголовок 2"/>
          <p:cNvSpPr>
            <a:spLocks noGrp="1"/>
          </p:cNvSpPr>
          <p:nvPr>
            <p:ph type="title"/>
          </p:nvPr>
        </p:nvSpPr>
        <p:spPr/>
        <p:txBody>
          <a:bodyPr/>
          <a:lstStyle/>
          <a:p>
            <a:r>
              <a:rPr lang="az-Latn-AZ" altLang="en-US" sz="3600" b="1" smtClean="0">
                <a:latin typeface="Times New Roman" pitchFamily="18" charset="0"/>
                <a:cs typeface="Times New Roman" pitchFamily="18" charset="0"/>
              </a:rPr>
              <a:t>Təqsirləndirilən şəxsin susmaq hüququna riayət olunmasını yoxlayan suallar</a:t>
            </a:r>
            <a:endParaRPr lang="ru-RU" altLang="en-US" sz="36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ъект 1"/>
          <p:cNvSpPr>
            <a:spLocks noGrp="1"/>
          </p:cNvSpPr>
          <p:nvPr>
            <p:ph idx="1"/>
          </p:nvPr>
        </p:nvSpPr>
        <p:spPr/>
        <p:txBody>
          <a:bodyPr/>
          <a:lstStyle/>
          <a:p>
            <a:pPr marL="0" indent="0">
              <a:buFont typeface="Symbol" pitchFamily="18" charset="2"/>
              <a:buNone/>
            </a:pPr>
            <a:r>
              <a:rPr lang="az-Latn-AZ" altLang="en-US" smtClean="0">
                <a:latin typeface="Times New Roman" pitchFamily="18" charset="0"/>
                <a:cs typeface="Times New Roman" pitchFamily="18" charset="0"/>
              </a:rPr>
              <a:t>5. Istintaq təqsirləndirilən şəxsdən öz təqsirini etiraf etməsi üçün hər hansı bir fiziki və ya psixoloji təsir göstərmişdirmi?</a:t>
            </a:r>
          </a:p>
          <a:p>
            <a:pPr marL="0" indent="0">
              <a:buFont typeface="Symbol" pitchFamily="18" charset="2"/>
              <a:buNone/>
            </a:pPr>
            <a:r>
              <a:rPr lang="az-Latn-AZ" altLang="en-US" smtClean="0">
                <a:latin typeface="Times New Roman" pitchFamily="18" charset="0"/>
                <a:cs typeface="Times New Roman" pitchFamily="18" charset="0"/>
              </a:rPr>
              <a:t>6. rəsmi orqanlar təqsirləndirilən şəxsin susmaq hüququnu pozan hər hansı bir yolla ondan etiraf almağa çalışmışlarmı?</a:t>
            </a:r>
          </a:p>
          <a:p>
            <a:pPr marL="0" indent="0">
              <a:buFont typeface="Symbol" pitchFamily="18" charset="2"/>
              <a:buNone/>
            </a:pPr>
            <a:r>
              <a:rPr lang="az-Latn-AZ" altLang="en-US" smtClean="0">
                <a:latin typeface="Times New Roman" pitchFamily="18" charset="0"/>
                <a:cs typeface="Times New Roman" pitchFamily="18" charset="0"/>
              </a:rPr>
              <a:t>7. təqsirin etiraf olunması vasitəsinin təqsirləndirilən şəxsin susmaq hüququnu puzduğunu təstiq edən əsaslar varmı?</a:t>
            </a:r>
            <a:endParaRPr lang="ru-RU" altLang="en-US" smtClean="0">
              <a:latin typeface="Times New Roman" pitchFamily="18" charset="0"/>
              <a:cs typeface="Times New Roman" pitchFamily="18" charset="0"/>
            </a:endParaRPr>
          </a:p>
        </p:txBody>
      </p:sp>
      <p:sp>
        <p:nvSpPr>
          <p:cNvPr id="103427" name="Заголовок 2"/>
          <p:cNvSpPr>
            <a:spLocks noGrp="1"/>
          </p:cNvSpPr>
          <p:nvPr>
            <p:ph type="title"/>
          </p:nvPr>
        </p:nvSpPr>
        <p:spPr/>
        <p:txBody>
          <a:bodyPr/>
          <a:lstStyle/>
          <a:p>
            <a:r>
              <a:rPr lang="az-Latn-AZ" altLang="en-US" sz="3200" b="1" smtClean="0">
                <a:latin typeface="Times New Roman" pitchFamily="18" charset="0"/>
                <a:cs typeface="Times New Roman" pitchFamily="18" charset="0"/>
              </a:rPr>
              <a:t>Təqsirləndirilən şəxsin susmaq hüququna riayət olunmasını yoxlayan suallar</a:t>
            </a:r>
            <a:endParaRPr lang="ru-RU" altLang="en-US" sz="32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ъект 1"/>
          <p:cNvSpPr>
            <a:spLocks noGrp="1"/>
          </p:cNvSpPr>
          <p:nvPr>
            <p:ph idx="1"/>
          </p:nvPr>
        </p:nvSpPr>
        <p:spPr/>
        <p:txBody>
          <a:bodyPr/>
          <a:lstStyle/>
          <a:p>
            <a:pPr algn="ctr"/>
            <a:r>
              <a:rPr lang="az-Latn-AZ" altLang="en-US" b="1" smtClean="0">
                <a:latin typeface="Times New Roman" pitchFamily="18" charset="0"/>
                <a:cs typeface="Times New Roman" pitchFamily="18" charset="0"/>
              </a:rPr>
              <a:t>Azərbaycan Respublikasının Mülki Prosessual Məcəlləsinin 217-ci maddəsi: </a:t>
            </a:r>
            <a:r>
              <a:rPr lang="en-US" altLang="en-US" b="1" smtClean="0">
                <a:latin typeface="Times New Roman" pitchFamily="18" charset="0"/>
                <a:cs typeface="Times New Roman" pitchFamily="18" charset="0"/>
              </a:rPr>
              <a:t>Qətnamənin qanuniliyi və əsaslılığı </a:t>
            </a:r>
            <a:endParaRPr lang="ru-RU" altLang="en-US" smtClean="0">
              <a:latin typeface="Times New Roman" pitchFamily="18" charset="0"/>
              <a:cs typeface="Times New Roman" pitchFamily="18" charset="0"/>
            </a:endParaRPr>
          </a:p>
          <a:p>
            <a:r>
              <a:rPr lang="en-US" altLang="en-US" sz="1800" smtClean="0">
                <a:latin typeface="Times New Roman" pitchFamily="18" charset="0"/>
                <a:cs typeface="Times New Roman" pitchFamily="18" charset="0"/>
              </a:rPr>
              <a:t>217.1. Məhkəmənin qətnaməsi qanuni və əsaslı olmalıdır.</a:t>
            </a:r>
            <a:endParaRPr lang="ru-RU" altLang="en-US" sz="1800" smtClean="0">
              <a:latin typeface="Times New Roman" pitchFamily="18" charset="0"/>
              <a:cs typeface="Times New Roman" pitchFamily="18" charset="0"/>
            </a:endParaRPr>
          </a:p>
          <a:p>
            <a:r>
              <a:rPr lang="en-US" altLang="en-US" sz="1800" i="1" smtClean="0">
                <a:latin typeface="Times New Roman" pitchFamily="18" charset="0"/>
                <a:cs typeface="Times New Roman" pitchFamily="18" charset="0"/>
              </a:rPr>
              <a:t>217.2. Qətnamə mübahisəli hüquq münasibətinin yarandığı zaman qüvvədə olan maddi hüquq normalarına və işin baxılması zamanı qüvvədə olan prosessual hüquq normalarına uyğun çıxarılmalıdır.</a:t>
            </a:r>
            <a:endParaRPr lang="ru-RU" altLang="en-US" sz="1800" smtClean="0">
              <a:latin typeface="Times New Roman" pitchFamily="18" charset="0"/>
              <a:cs typeface="Times New Roman" pitchFamily="18" charset="0"/>
            </a:endParaRPr>
          </a:p>
          <a:p>
            <a:r>
              <a:rPr lang="en-US" altLang="en-US" sz="1800" smtClean="0">
                <a:latin typeface="Times New Roman" pitchFamily="18" charset="0"/>
                <a:cs typeface="Times New Roman" pitchFamily="18" charset="0"/>
              </a:rPr>
              <a:t>217.3. Qətnamə iş üzrə müəyyən edilmiş həqiqi hallara və tərəflərin qarşılıqlı münasibətinə uyğun əsaslandırılmalıdır.</a:t>
            </a:r>
            <a:endParaRPr lang="ru-RU" altLang="en-US" sz="1800" smtClean="0">
              <a:latin typeface="Times New Roman" pitchFamily="18" charset="0"/>
              <a:cs typeface="Times New Roman" pitchFamily="18" charset="0"/>
            </a:endParaRPr>
          </a:p>
          <a:p>
            <a:r>
              <a:rPr lang="en-US" altLang="en-US" sz="1800" smtClean="0">
                <a:latin typeface="Times New Roman" pitchFamily="18" charset="0"/>
                <a:cs typeface="Times New Roman" pitchFamily="18" charset="0"/>
              </a:rPr>
              <a:t>217.4. Məhkəmə (hakim) öz qətnaməsini yalnız məhkəmə iclasında tədqiq olunmuş sübutlarla əsaslandırır.</a:t>
            </a:r>
            <a:endParaRPr lang="ru-RU" altLang="en-US" sz="1800" smtClean="0">
              <a:latin typeface="Times New Roman" pitchFamily="18" charset="0"/>
              <a:cs typeface="Times New Roman" pitchFamily="18" charset="0"/>
            </a:endParaRPr>
          </a:p>
          <a:p>
            <a:pPr algn="ctr"/>
            <a:endParaRPr lang="ru-RU" altLang="en-US" smtClean="0">
              <a:latin typeface="Times New Roman" pitchFamily="18" charset="0"/>
              <a:cs typeface="Times New Roman" pitchFamily="18" charset="0"/>
            </a:endParaRPr>
          </a:p>
        </p:txBody>
      </p:sp>
      <p:sp>
        <p:nvSpPr>
          <p:cNvPr id="104451"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ъект 1"/>
          <p:cNvSpPr>
            <a:spLocks noGrp="1"/>
          </p:cNvSpPr>
          <p:nvPr>
            <p:ph idx="1"/>
          </p:nvPr>
        </p:nvSpPr>
        <p:spPr/>
        <p:txBody>
          <a:bodyPr/>
          <a:lstStyle/>
          <a:p>
            <a:pPr algn="ctr"/>
            <a:r>
              <a:rPr lang="en-US" altLang="en-US" b="1" smtClean="0">
                <a:latin typeface="Times New Roman" pitchFamily="18" charset="0"/>
                <a:cs typeface="Times New Roman" pitchFamily="18" charset="0"/>
              </a:rPr>
              <a:t>Maddə 218. Qətnamə çıxarıldıqda həll edilən məsələlər </a:t>
            </a:r>
            <a:endParaRPr lang="ru-RU" altLang="en-US" smtClean="0">
              <a:latin typeface="Times New Roman" pitchFamily="18" charset="0"/>
              <a:cs typeface="Times New Roman" pitchFamily="18" charset="0"/>
            </a:endParaRPr>
          </a:p>
          <a:p>
            <a:pPr algn="just"/>
            <a:r>
              <a:rPr lang="en-US" altLang="en-US" smtClean="0">
                <a:latin typeface="Times New Roman" pitchFamily="18" charset="0"/>
                <a:cs typeface="Times New Roman" pitchFamily="18" charset="0"/>
              </a:rPr>
              <a:t>218.1. Qətnamə çıxarıldıqda hakim sübutları qiymətləndirir, iş üçün əhəmiyyətli olan nə kimi halların müəyyən edildiyini, nə kimi halların müəyyən edilmədiyini, tərəflərin hansı hüquqi münasibətdə olmalarını, həmin iş üzrə hansı qanunun tətbiq edilməli olduğunu və iddianın təmin olunub-olunmadığını müəyyən edir.</a:t>
            </a:r>
            <a:endParaRPr lang="ru-RU" altLang="en-US" smtClean="0">
              <a:latin typeface="Times New Roman" pitchFamily="18" charset="0"/>
              <a:cs typeface="Times New Roman" pitchFamily="18" charset="0"/>
            </a:endParaRPr>
          </a:p>
          <a:p>
            <a:endParaRPr lang="ru-RU" altLang="en-US" smtClean="0"/>
          </a:p>
        </p:txBody>
      </p:sp>
      <p:sp>
        <p:nvSpPr>
          <p:cNvPr id="105475"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a:t>
            </a:r>
            <a:endParaRPr lang="ru-RU" alt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ъект 1"/>
          <p:cNvSpPr>
            <a:spLocks noGrp="1"/>
          </p:cNvSpPr>
          <p:nvPr>
            <p:ph idx="1"/>
          </p:nvPr>
        </p:nvSpPr>
        <p:spPr>
          <a:xfrm>
            <a:off x="871538" y="1600200"/>
            <a:ext cx="7408862" cy="4525963"/>
          </a:xfrm>
        </p:spPr>
        <p:txBody>
          <a:bodyPr/>
          <a:lstStyle/>
          <a:p>
            <a:pPr marL="0" indent="0" algn="just">
              <a:buFont typeface="Symbol" pitchFamily="18" charset="2"/>
              <a:buNone/>
            </a:pPr>
            <a:r>
              <a:rPr lang="az-Latn-AZ" altLang="en-US" smtClean="0">
                <a:latin typeface="Times New Roman" pitchFamily="18" charset="0"/>
                <a:cs typeface="Times New Roman" pitchFamily="18" charset="0"/>
              </a:rPr>
              <a:t>	</a:t>
            </a:r>
          </a:p>
          <a:p>
            <a:pPr marL="0" indent="0" algn="just">
              <a:buFont typeface="Symbol" pitchFamily="18" charset="2"/>
              <a:buNone/>
            </a:pPr>
            <a:r>
              <a:rPr lang="az-Latn-AZ" altLang="en-US" smtClean="0">
                <a:latin typeface="Times New Roman" pitchFamily="18" charset="0"/>
                <a:cs typeface="Times New Roman" pitchFamily="18" charset="0"/>
              </a:rPr>
              <a:t>	</a:t>
            </a:r>
            <a:r>
              <a:rPr lang="en-US" altLang="en-US" smtClean="0">
                <a:latin typeface="Times New Roman" pitchFamily="18" charset="0"/>
                <a:cs typeface="Times New Roman" pitchFamily="18" charset="0"/>
              </a:rPr>
              <a:t>220.4. Qətnamənin əsaslandırıcı hissəsində işin məhkəmə tərəfindən müəyyən edilən halları, işin halları barədə məhkəmənin əsaslandırıldığı sübutlar və məhkəmənin bu və ya digər sübutları və iclasda iştirak edən şəxslərin istinad etdiyi qanun və hüquqi aktları rədd etmək üçün gətirdiyi dəlillər, habelə məhkəmənin qətnamə çıxararkən rəhbər tutduğu qanunlar və normativ-hüquqi aktlar göstərilməlidir</a:t>
            </a:r>
            <a:r>
              <a:rPr lang="az-Latn-AZ" altLang="en-US" smtClean="0">
                <a:latin typeface="Times New Roman" pitchFamily="18" charset="0"/>
                <a:cs typeface="Times New Roman" pitchFamily="18" charset="0"/>
              </a:rPr>
              <a:t>.</a:t>
            </a:r>
            <a:endParaRPr lang="ru-RU" altLang="en-US" smtClean="0"/>
          </a:p>
        </p:txBody>
      </p:sp>
      <p:sp>
        <p:nvSpPr>
          <p:cNvPr id="106499" name="Заголовок 2"/>
          <p:cNvSpPr>
            <a:spLocks noGrp="1"/>
          </p:cNvSpPr>
          <p:nvPr>
            <p:ph type="title"/>
          </p:nvPr>
        </p:nvSpPr>
        <p:spPr/>
        <p:txBody>
          <a:bodyPr/>
          <a:lstStyle/>
          <a:p>
            <a:r>
              <a:rPr lang="en-US" altLang="en-US" sz="3600" b="1" smtClean="0">
                <a:latin typeface="Times New Roman" pitchFamily="18" charset="0"/>
                <a:cs typeface="Times New Roman" pitchFamily="18" charset="0"/>
              </a:rPr>
              <a:t>Maddə 220. Qətnamənin məzmunu </a:t>
            </a:r>
            <a:r>
              <a:rPr lang="ru-RU" altLang="en-US" smtClean="0"/>
              <a:t/>
            </a:r>
            <a:br>
              <a:rPr lang="ru-RU" altLang="en-US" smtClean="0"/>
            </a:br>
            <a:endParaRPr lang="ru-RU" alt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ъект 1"/>
          <p:cNvSpPr>
            <a:spLocks noGrp="1"/>
          </p:cNvSpPr>
          <p:nvPr>
            <p:ph idx="1"/>
          </p:nvPr>
        </p:nvSpPr>
        <p:spPr>
          <a:xfrm>
            <a:off x="871538" y="1676400"/>
            <a:ext cx="7408862" cy="4449763"/>
          </a:xfrm>
        </p:spPr>
        <p:txBody>
          <a:bodyPr/>
          <a:lstStyle/>
          <a:p>
            <a:pPr algn="ctr"/>
            <a:r>
              <a:rPr lang="en-US" altLang="en-US" b="1" smtClean="0">
                <a:latin typeface="Times New Roman" pitchFamily="18" charset="0"/>
                <a:cs typeface="Times New Roman" pitchFamily="18" charset="0"/>
              </a:rPr>
              <a:t>Maddə 343. İttihamın mahiyyəti üzrə cinayət prosesi tərəflərinin təklifləri</a:t>
            </a:r>
            <a:endParaRPr lang="az-Latn-AZ" altLang="en-US" b="1" smtClean="0">
              <a:latin typeface="Times New Roman" pitchFamily="18" charset="0"/>
              <a:cs typeface="Times New Roman" pitchFamily="18" charset="0"/>
            </a:endParaRPr>
          </a:p>
          <a:p>
            <a:pPr algn="ctr"/>
            <a:endParaRPr lang="ru-RU" altLang="en-US" smtClean="0">
              <a:latin typeface="Times New Roman" pitchFamily="18" charset="0"/>
              <a:cs typeface="Times New Roman" pitchFamily="18" charset="0"/>
            </a:endParaRPr>
          </a:p>
          <a:p>
            <a:pPr algn="just"/>
            <a:r>
              <a:rPr lang="en-US" altLang="en-US" smtClean="0">
                <a:latin typeface="Times New Roman" pitchFamily="18" charset="0"/>
                <a:cs typeface="Times New Roman" pitchFamily="18" charset="0"/>
              </a:rPr>
              <a:t>343.1. Təqsirləndirilən şəxsin son sözü qurtardıqdan sonra, məhkəmə müşavirə otağına gedənədək cinayət prosesinin tərəfləri məhkəmə baxışının nəticələri əsasında yekun məhkəmə qərarının layihəsinin variantını məhkəməyə təqdim edə bilərlər.</a:t>
            </a:r>
            <a:endParaRPr lang="ru-RU" altLang="en-US" smtClean="0">
              <a:latin typeface="Times New Roman" pitchFamily="18" charset="0"/>
              <a:cs typeface="Times New Roman" pitchFamily="18" charset="0"/>
            </a:endParaRPr>
          </a:p>
          <a:p>
            <a:pPr algn="just"/>
            <a:r>
              <a:rPr lang="en-US" altLang="en-US" smtClean="0">
                <a:latin typeface="Times New Roman" pitchFamily="18" charset="0"/>
                <a:cs typeface="Times New Roman" pitchFamily="18" charset="0"/>
              </a:rPr>
              <a:t>343.2. Cinayət prosesi tərəflərindən biri yekun məhkəmə qərarının layihəsi barədə təklif verdikdə, o, həmin layihəni cinayət prosesinin digər tərəfinə də verməlidir.</a:t>
            </a:r>
            <a:endParaRPr lang="ru-RU" altLang="en-US" smtClean="0">
              <a:latin typeface="Times New Roman" pitchFamily="18" charset="0"/>
              <a:cs typeface="Times New Roman" pitchFamily="18" charset="0"/>
            </a:endParaRPr>
          </a:p>
          <a:p>
            <a:pPr algn="just"/>
            <a:endParaRPr lang="ru-RU" altLang="en-US" smtClean="0">
              <a:latin typeface="Times New Roman" pitchFamily="18" charset="0"/>
              <a:cs typeface="Times New Roman" pitchFamily="18" charset="0"/>
            </a:endParaRPr>
          </a:p>
        </p:txBody>
      </p:sp>
      <p:sp>
        <p:nvSpPr>
          <p:cNvPr id="107523"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Cinayət Prosessual Məcəllə</a:t>
            </a:r>
            <a:endParaRPr lang="ru-RU"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ъект 1"/>
          <p:cNvSpPr>
            <a:spLocks noGrp="1"/>
          </p:cNvSpPr>
          <p:nvPr>
            <p:ph idx="1"/>
          </p:nvPr>
        </p:nvSpPr>
        <p:spPr/>
        <p:txBody>
          <a:bodyPr/>
          <a:lstStyle/>
          <a:p>
            <a:pPr marL="0" indent="0" algn="just">
              <a:buFont typeface="Symbol" pitchFamily="18" charset="2"/>
              <a:buNone/>
            </a:pPr>
            <a:r>
              <a:rPr lang="az-Latn-AZ" altLang="en-US" smtClean="0">
                <a:latin typeface="Times New Roman" pitchFamily="18" charset="0"/>
                <a:cs typeface="Times New Roman" pitchFamily="18" charset="0"/>
              </a:rPr>
              <a:t>	Ədalətli məhkəmə araşdırmasının tələblərinin yerinə yetirilməsi üçün həm təqsirləndirilən şəxs, həm də ictimaiyyət çıxarılan məhkəmə qərarınını mahiyyətini başa düşməlidir. Bu tələb təqsirləndirilən şəxsi məhkəmə özbaşınalığından qoruyur</a:t>
            </a:r>
            <a:r>
              <a:rPr lang="az-Latn-AZ" altLang="en-US" smtClean="0"/>
              <a:t> - </a:t>
            </a:r>
            <a:r>
              <a:rPr lang="az-Latn-AZ" altLang="en-US" b="1" i="1" smtClean="0">
                <a:latin typeface="Times New Roman" pitchFamily="18" charset="0"/>
                <a:cs typeface="Times New Roman" pitchFamily="18" charset="0"/>
              </a:rPr>
              <a:t>Taxquet Belçikaya qarşı iş, 2010, 91-cu bənd.</a:t>
            </a:r>
            <a:endParaRPr lang="ru-RU" altLang="en-US" smtClean="0"/>
          </a:p>
        </p:txBody>
      </p:sp>
      <p:sp>
        <p:nvSpPr>
          <p:cNvPr id="108547" name="Заголовок 2"/>
          <p:cNvSpPr>
            <a:spLocks noGrp="1"/>
          </p:cNvSpPr>
          <p:nvPr>
            <p:ph type="title"/>
          </p:nvPr>
        </p:nvSpPr>
        <p:spPr/>
        <p:txBody>
          <a:bodyPr/>
          <a:lstStyle/>
          <a:p>
            <a:r>
              <a:rPr lang="az-Latn-AZ" altLang="en-US" smtClean="0">
                <a:latin typeface="Times New Roman" pitchFamily="18" charset="0"/>
                <a:cs typeface="Times New Roman" pitchFamily="18" charset="0"/>
              </a:rPr>
              <a:t>Məhkəmə qərarının əsaslandırılması</a:t>
            </a:r>
            <a:endParaRPr lang="ru-RU" alt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7321</TotalTime>
  <Words>1423</Words>
  <Application>Microsoft Office PowerPoint</Application>
  <PresentationFormat>Экран (4:3)</PresentationFormat>
  <Paragraphs>320</Paragraphs>
  <Slides>109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109</vt:i4>
      </vt:variant>
    </vt:vector>
  </HeadingPairs>
  <TitlesOfParts>
    <vt:vector size="117" baseType="lpstr">
      <vt:lpstr>Arial</vt:lpstr>
      <vt:lpstr>Candara</vt:lpstr>
      <vt:lpstr>Symbol</vt:lpstr>
      <vt:lpstr>Calibri</vt:lpstr>
      <vt:lpstr>Times New Roman</vt:lpstr>
      <vt:lpstr>Georgia</vt:lpstr>
      <vt:lpstr>Wingdings 2</vt:lpstr>
      <vt:lpstr>Волна</vt:lpstr>
      <vt:lpstr>Ədalətli məhkəmə araşdırılması hüququ</vt:lpstr>
      <vt:lpstr>Avropa Şurası qitənin insan hüquqlarını müdafiə edən aparıcı təşkilatıdır </vt:lpstr>
      <vt:lpstr>İnsan Hüquqları üzrə Avropa Məhkəməsi üzv dövlətlərdə konvensiyanın tətbiq edilməsinə nəzarət edir </vt:lpstr>
      <vt:lpstr>47 üzv dövlətdən ibarətdir </vt:lpstr>
      <vt:lpstr>Avropa Şurasının bütün üzv dövlətləri Avropa insan hüquqlarının müdafiəsi haqqında Konvensiyanı imzalamışdır</vt:lpstr>
      <vt:lpstr>Anlayışlar</vt:lpstr>
      <vt:lpstr>Təqsirsizlik prezumpsiyası</vt:lpstr>
      <vt:lpstr>Azərbaycan Respublikasının Konstitusiyası, 12 noyabr 1995</vt:lpstr>
      <vt:lpstr>Azərbaycan Respublikasının Cinayət Prosessual Məcəlləsi</vt:lpstr>
      <vt:lpstr>Məhdudlaşdırıla bilməyən hüquq</vt:lpstr>
      <vt:lpstr>Təqsirsizlik prezumpsiyası hüququ</vt:lpstr>
      <vt:lpstr>Təqsirsizlik prezumpsiyası hüququ</vt:lpstr>
      <vt:lpstr>«Ittiham» anlayışının mənası</vt:lpstr>
      <vt:lpstr>«İttiham» ı təşkil edən hallar</vt:lpstr>
      <vt:lpstr>«İttiham» ı təşkil edən hallar</vt:lpstr>
      <vt:lpstr>Təqsirsizlik prezumpsiyasının tətbiqi zamanı gözlənilməli olan qaydalar</vt:lpstr>
      <vt:lpstr>Azərbaycan Respublikasının Konstitusiyası, 12 noyabr 1995</vt:lpstr>
      <vt:lpstr>Azərbaycan Respublikasının Cinayət Prosessual Məcəlləsi</vt:lpstr>
      <vt:lpstr>Məhkəmə işinə dair önyarqı</vt:lpstr>
      <vt:lpstr>Məhkəmə işinə dair önyarqı</vt:lpstr>
      <vt:lpstr>Məhkəmə işinə dair önyarqı</vt:lpstr>
      <vt:lpstr>Məhkəmə işinə dair önyarqı</vt:lpstr>
      <vt:lpstr>Kütləvi informasiya vasitələrinə bəyanatlar</vt:lpstr>
      <vt:lpstr>Kütləvi informasiya vasitələrinə bəyanatlar</vt:lpstr>
      <vt:lpstr>KİV vasitəsilə cinayət işlərinə dair məlumatın verilməsinə dair Avropa Şurasının Tövsiyyəsi Rec(2003)13</vt:lpstr>
      <vt:lpstr>Digər orqanların vəzifəli şəxslərinin fikirləri</vt:lpstr>
      <vt:lpstr> İnformasiya əldə etmək haqqında Qanun </vt:lpstr>
      <vt:lpstr>Kütləvi İnformasiya vasitələri haqqında Qanun</vt:lpstr>
      <vt:lpstr>Sübutetmə yükü və sübuetmənin kriteriyaları</vt:lpstr>
      <vt:lpstr>Azərbaycan Respublikasının Cinayət Prosessual Məcəlləsi</vt:lpstr>
      <vt:lpstr>Maddə 138. Sübutetmə anlayışı </vt:lpstr>
      <vt:lpstr>Maddə 139. Sübut edilməli hallar </vt:lpstr>
      <vt:lpstr>Maddə 141. Sübutsuz müəyyən edilən hallar </vt:lpstr>
      <vt:lpstr>Hüququn və ya faktın prezumpsiyası</vt:lpstr>
      <vt:lpstr>Sübutetmə yükü və sübuetmənin kriteriyaları</vt:lpstr>
      <vt:lpstr>Maddə 142. Preyudisiya </vt:lpstr>
      <vt:lpstr>Preyudisiya </vt:lpstr>
      <vt:lpstr>Preyudisiya </vt:lpstr>
      <vt:lpstr>Preyudisiya </vt:lpstr>
      <vt:lpstr>Şəxslə cinayətkar kimi rəftar olunması</vt:lpstr>
      <vt:lpstr>Şəxslə cinayətkar kimi rəftar olunması</vt:lpstr>
      <vt:lpstr>Şəxslə cinayətkar kimi rəftar olunması</vt:lpstr>
      <vt:lpstr>Məhkəməyəqədər nəzarətdə saxlama və təqsirsizlik prezumpsiyası</vt:lpstr>
      <vt:lpstr>Icraata xitam verilməsinin nəticələri </vt:lpstr>
      <vt:lpstr>Bəraət verilməsinin nəticələri</vt:lpstr>
      <vt:lpstr>Təqsirsizlik prqzumpsiyasının pozulduğunu müəyyən etmək üçün suallar</vt:lpstr>
      <vt:lpstr>Təqsirsizlik prqzumpsiyasının pozulduğunu müəyyən etmək üçün suallar</vt:lpstr>
      <vt:lpstr>Beləliklə, təqsirsizlik prezumpsiyası</vt:lpstr>
      <vt:lpstr>Ittihamın xarakteri və əsasları haqqında başa düşülən dildə dərhal məlumatlandırılmaq hüququ</vt:lpstr>
      <vt:lpstr>Ittihamın xarakteri və əsasları haqqında başa düşülən dildə dərhal məlumatlandırılmaq hüququ</vt:lpstr>
      <vt:lpstr>Ittihamın xarakteri və əsasları haqqında başa düşülən dildə dərhal məlumatlandırılmaq hüququ</vt:lpstr>
      <vt:lpstr>Ittihamın xarakteri və əsasları haqqında başa düşülən dildə dərhal məlumatlandırılmaq hüququ</vt:lpstr>
      <vt:lpstr>Ittihamın xarakteri və əsasları haqqında başa düşülən dildə dərhal məlumatlandırılmaq hüququ</vt:lpstr>
      <vt:lpstr>Ittihamın xarakteri və əsasları haqqında başa düşülən dildə dərhal məlumatlandırılmaq hüququ</vt:lpstr>
      <vt:lpstr>İttiham aktı və ittiham hökmü fərqli olmamalıdır</vt:lpstr>
      <vt:lpstr>İttiham aktı və ittiham hökmü fərqli olmamalıdır</vt:lpstr>
      <vt:lpstr>Cinayət Prosessual Məcəllə</vt:lpstr>
      <vt:lpstr>Cinayət Prosessual Məcəllə</vt:lpstr>
      <vt:lpstr>Təqsirləndirilən şəxsin anladığı dil</vt:lpstr>
      <vt:lpstr>Təqsirləndirilən şəxsin anladığı dil</vt:lpstr>
      <vt:lpstr>Öz müdafiəsini hazırlamaq üçün kifayət qədər vaxta və imkana malik olmaq hüququ</vt:lpstr>
      <vt:lpstr>Öz müdafiəsini hazırlamaq üçün kifayət qədər vaxta malik olmaq</vt:lpstr>
      <vt:lpstr>Öz müdafiəsini hazırlamaq üçün kifayət qədər vaxt</vt:lpstr>
      <vt:lpstr>Öz müdafiəsini hazırlamaq üçün kifayət qədər vaxt</vt:lpstr>
      <vt:lpstr>Öz müdafiəsini hazırlamaq üçün kifayət qədər vaxt</vt:lpstr>
      <vt:lpstr>Öz müdafiəsini hazırlamaq üçün kifayət qədər imkan</vt:lpstr>
      <vt:lpstr>Öz müdafiəsini hazırlamaq üçün kifayət qədər imkana malik olmaq hüququ – materiallara çatımlılıq</vt:lpstr>
      <vt:lpstr>Öz müdafiəsini hazırlamaq üçün kifayət qədər imkan-materiallara çatımlılıq</vt:lpstr>
      <vt:lpstr>Öz müdafiəsini hazırlamaq üçün kifayət qədər imkan-materiallara çatımlılıq</vt:lpstr>
      <vt:lpstr>Öz müdafiəsini hazırlamaq üçün kifayət qədər imkan – hansı materiallara çatımlılıq</vt:lpstr>
      <vt:lpstr>Öz müdafiəsini hazırlamaq üçün kifayət qədər imkan- məhkəmənin materiallarına çatımlılıq</vt:lpstr>
      <vt:lpstr>Öz müdafiəsini hazırlamaq üçün kifayət qədər imkan- məhkəmənin materiallarına çatımlılıq</vt:lpstr>
      <vt:lpstr>Öz müdafiəsini hazırlamaq üçün kifayət qədər imkan- məhkəmənin materiallarına çatımlılıq</vt:lpstr>
      <vt:lpstr>Işə dair məlumatın verilməsindən imtina üçün əsaslar</vt:lpstr>
      <vt:lpstr>Məlumatın verilməməsi üçün əsasların qiymətləndirilməsi</vt:lpstr>
      <vt:lpstr>Öz müdafiəsini hazırlamaq üçün kifayət qədər imkan</vt:lpstr>
      <vt:lpstr>Öz müdafiəsini hazırlamaq üçün kifayət qədər vaxta və imkana malik olmaq hüququna məhdudiyyətlər</vt:lpstr>
      <vt:lpstr>Öz müdafiəsini hazırlamaq üçün kifayət qədər vaxta və imkana malik olmaq hüququna məhdudiyyətlər</vt:lpstr>
      <vt:lpstr>Öz müdafiəsini hazırlamaq üçün kifayət qədər vaxta və imkana malik olmaq hüququ və 8-ci maddə</vt:lpstr>
      <vt:lpstr>Təqsirsizlik prezumpsiyası və özünə qarşı ifadə verməmək üstünlüyü</vt:lpstr>
      <vt:lpstr>Слайд 81</vt:lpstr>
      <vt:lpstr>Özünə qarşı ifadə verməmək hüququ</vt:lpstr>
      <vt:lpstr>Özünə qarşı ifadə verməmək hüququ</vt:lpstr>
      <vt:lpstr>Susmaq hüququnun əhatə dairəsi</vt:lpstr>
      <vt:lpstr>Təqsirləndirilən şəxsin polisdə susması</vt:lpstr>
      <vt:lpstr>Təqsirləndirilən şəxsə susmaq hüququnun izah edilməsi</vt:lpstr>
      <vt:lpstr>Susmaq hüququnun təqsirləndirilən şəxsə qarşı şərh(tövsif )olunması</vt:lpstr>
      <vt:lpstr>Susmaq hüququnun təqsirləndirilən şəxsə qarşı şərh(tövsif )olunması</vt:lpstr>
      <vt:lpstr>Təqsirin etiraf olunmasına və ya suallara cavab verməyə psixoloji məcburetmə</vt:lpstr>
      <vt:lpstr>Işgəncə, qeyri-insani və ya ləyaqəti alçaldan rəftar vasitəsilə danışmağa məcbur etmə</vt:lpstr>
      <vt:lpstr>Işgəncə, qeyri-insani və ya ləyaqəti alçaldan rəftar vasitəsilə danışmağa məcbur etmə</vt:lpstr>
      <vt:lpstr>Susmaq hüququ mütləq hüquq deyil</vt:lpstr>
      <vt:lpstr>Təqsirləndirilən şəxsin susmaq hüququna riayət olunmasını yoxlayan suallar</vt:lpstr>
      <vt:lpstr>Təqsirləndirilən şəxsin susmaq hüququna riayət olunmasını yoxlayan suallar</vt:lpstr>
      <vt:lpstr>Məhkəmə qərarının əsaslandırılması</vt:lpstr>
      <vt:lpstr>Məhkəmə qərarının əsaslandırılması</vt:lpstr>
      <vt:lpstr>Maddə 220. Qətnamənin məzmunu  </vt:lpstr>
      <vt:lpstr>Cinayət Prosessual Məcəllə</vt:lpstr>
      <vt:lpstr>Məhkəmə qərarının əsaslandırılması</vt:lpstr>
      <vt:lpstr>Məhkəmə qərarının əsaslandırılması</vt:lpstr>
      <vt:lpstr>Məhkəmə qərarının əsaslandırılması</vt:lpstr>
      <vt:lpstr>Məhkəmə qərarının əsaslandırılması hüququ</vt:lpstr>
      <vt:lpstr>Məhkəmə qərarının əsaslandırılması hüququ</vt:lpstr>
      <vt:lpstr>Məhkəmə qərarının əsaslandırılması hüququ</vt:lpstr>
      <vt:lpstr>Məhkəmə qərarının əsaslandırılması hüququ</vt:lpstr>
      <vt:lpstr>Məhkəmə qərarının əsaslandırılması hüququ</vt:lpstr>
      <vt:lpstr>Məhkəmə qərarının əsaslandırılması hüququ</vt:lpstr>
      <vt:lpstr> Məhkəmə qərarının lazımi qaydada əsaslandırılması müəyyən edilərkən </vt:lpstr>
      <vt:lpstr>Слайд 109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Dilara-N</dc:creator>
  <cp:lastModifiedBy>Eldar</cp:lastModifiedBy>
  <cp:revision>134</cp:revision>
  <cp:lastPrinted>1601-01-01T00:00:00Z</cp:lastPrinted>
  <dcterms:created xsi:type="dcterms:W3CDTF">2015-08-13T06:46:22Z</dcterms:created>
  <dcterms:modified xsi:type="dcterms:W3CDTF">2016-12-05T16:15:13Z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