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20"/>
  </p:notesMasterIdLst>
  <p:sldIdLst>
    <p:sldId id="256" r:id="rId2"/>
    <p:sldId id="325" r:id="rId3"/>
    <p:sldId id="315" r:id="rId4"/>
    <p:sldId id="317" r:id="rId5"/>
    <p:sldId id="326" r:id="rId6"/>
    <p:sldId id="318" r:id="rId7"/>
    <p:sldId id="319" r:id="rId8"/>
    <p:sldId id="327" r:id="rId9"/>
    <p:sldId id="328" r:id="rId10"/>
    <p:sldId id="331" r:id="rId11"/>
    <p:sldId id="321" r:id="rId12"/>
    <p:sldId id="324" r:id="rId13"/>
    <p:sldId id="322" r:id="rId14"/>
    <p:sldId id="332" r:id="rId15"/>
    <p:sldId id="329" r:id="rId16"/>
    <p:sldId id="330" r:id="rId17"/>
    <p:sldId id="320" r:id="rId18"/>
    <p:sldId id="32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1944" y="-4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60D692-2DA6-427B-BC88-99AFEC0AF7B5}" type="datetimeFigureOut">
              <a:rPr lang="ru-RU" smtClean="0"/>
              <a:pPr/>
              <a:t>02.07.2016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15A723-3EFE-411B-BD5E-9A6E6333B0C3}" type="slidenum">
              <a:rPr lang="ru-RU" smtClean="0"/>
              <a:pPr/>
              <a:t>‹#›</a:t>
            </a:fld>
            <a:endParaRPr lang="ru-RU"/>
          </a:p>
        </p:txBody>
      </p:sp>
    </p:spTree>
    <p:extLst>
      <p:ext uri="{BB962C8B-B14F-4D97-AF65-F5344CB8AC3E}">
        <p14:creationId xmlns:p14="http://schemas.microsoft.com/office/powerpoint/2010/main" val="1043496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3215A723-3EFE-411B-BD5E-9A6E6333B0C3}"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215A723-3EFE-411B-BD5E-9A6E6333B0C3}" type="slidenum">
              <a:rPr lang="ru-RU" smtClean="0"/>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9369B132-C9E0-4559-B2B8-06ED4CCC0216}" type="datetime1">
              <a:rPr lang="ru-RU" smtClean="0"/>
              <a:pPr/>
              <a:t>02.07.2016</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017FEB1-CA62-42DC-841E-A979DEFBD1C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10ED775-AC28-4874-8815-FD98951F7B21}" type="datetime1">
              <a:rPr lang="ru-RU" smtClean="0"/>
              <a:pPr/>
              <a:t>02.07.2016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0100B33-B3BC-4DC8-B789-F802FF3B86BE}" type="datetime1">
              <a:rPr lang="ru-RU" smtClean="0"/>
              <a:pPr/>
              <a:t>02.07.2016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B9D7B8B-0BFE-4F5F-BC98-1D925DAB4FC8}" type="datetime1">
              <a:rPr lang="ru-RU" smtClean="0"/>
              <a:pPr/>
              <a:t>02.07.2016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73C4714-0A2B-4998-AFC9-F71BB9A9C355}" type="datetime1">
              <a:rPr lang="ru-RU" smtClean="0"/>
              <a:pPr/>
              <a:t>02.07.2016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C36AA9A7-E514-4419-A40D-D1DD23B018D9}" type="datetime1">
              <a:rPr lang="ru-RU" smtClean="0"/>
              <a:pPr/>
              <a:t>02.07.2016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153FA13-A5E7-455F-8598-37EE85CF238A}" type="datetime1">
              <a:rPr lang="ru-RU" smtClean="0"/>
              <a:pPr/>
              <a:t>02.07.2016</a:t>
            </a:fld>
            <a:endParaRPr lang="ru-RU"/>
          </a:p>
        </p:txBody>
      </p:sp>
      <p:sp>
        <p:nvSpPr>
          <p:cNvPr id="27" name="Номер слайда 26"/>
          <p:cNvSpPr>
            <a:spLocks noGrp="1"/>
          </p:cNvSpPr>
          <p:nvPr>
            <p:ph type="sldNum" sz="quarter" idx="11"/>
          </p:nvPr>
        </p:nvSpPr>
        <p:spPr/>
        <p:txBody>
          <a:bodyPr rtlCol="0"/>
          <a:lstStyle/>
          <a:p>
            <a:fld id="{6017FEB1-CA62-42DC-841E-A979DEFBD1C3}"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2E3FDEFC-6FE0-4D2B-A8BE-17ACDB4DDA40}" type="datetime1">
              <a:rPr lang="ru-RU" smtClean="0"/>
              <a:pPr/>
              <a:t>02.07.2016</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6017FEB1-CA62-42DC-841E-A979DEFBD1C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470C8BC-E407-44DC-8413-D2327B92925C}" type="datetime1">
              <a:rPr lang="ru-RU" smtClean="0"/>
              <a:pPr/>
              <a:t>02.07.2016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0BCE123-6785-41B3-A322-A02EB63C69EC}" type="datetime1">
              <a:rPr lang="ru-RU" smtClean="0"/>
              <a:pPr/>
              <a:t>02.07.2016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C05D0E2F-06BB-4711-AAAF-A99149D5C830}" type="datetime1">
              <a:rPr lang="ru-RU" smtClean="0"/>
              <a:pPr/>
              <a:t>02.07.2016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017FEB1-CA62-42DC-841E-A979DEFBD1C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E7543A2-CB42-4B47-900D-D6A1FEB99F8C}" type="datetime1">
              <a:rPr lang="ru-RU" smtClean="0"/>
              <a:pPr/>
              <a:t>02.07.2016</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017FEB1-CA62-42DC-841E-A979DEFBD1C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it-IT" dirty="0" smtClean="0"/>
              <a:t>AİHK-ə </a:t>
            </a:r>
            <a:r>
              <a:rPr lang="it-IT" dirty="0" err="1" smtClean="0"/>
              <a:t>əsasən</a:t>
            </a:r>
            <a:r>
              <a:rPr lang="it-IT" dirty="0" smtClean="0"/>
              <a:t> </a:t>
            </a:r>
            <a:r>
              <a:rPr lang="it-IT" dirty="0" err="1" smtClean="0"/>
              <a:t>təqsirsizlik</a:t>
            </a:r>
            <a:r>
              <a:rPr lang="it-IT" dirty="0" smtClean="0"/>
              <a:t> </a:t>
            </a:r>
            <a:r>
              <a:rPr lang="it-IT" dirty="0" err="1" smtClean="0"/>
              <a:t>prezumpsiyası</a:t>
            </a:r>
            <a:r>
              <a:rPr lang="it-IT" dirty="0" smtClean="0"/>
              <a:t/>
            </a:r>
            <a:br>
              <a:rPr lang="it-IT" dirty="0" smtClean="0"/>
            </a:br>
            <a:r>
              <a:rPr lang="it-IT" dirty="0" smtClean="0"/>
              <a:t>(</a:t>
            </a:r>
            <a:r>
              <a:rPr lang="it-IT" dirty="0" err="1" smtClean="0"/>
              <a:t>Presumption</a:t>
            </a:r>
            <a:r>
              <a:rPr lang="it-IT" dirty="0" smtClean="0"/>
              <a:t> of  </a:t>
            </a:r>
            <a:r>
              <a:rPr lang="it-IT" dirty="0" err="1" smtClean="0"/>
              <a:t>innocence</a:t>
            </a:r>
            <a:r>
              <a:rPr lang="it-IT" dirty="0" smtClean="0"/>
              <a:t> under the ECHR)</a:t>
            </a:r>
            <a:endParaRPr lang="it-IT" dirty="0"/>
          </a:p>
        </p:txBody>
      </p:sp>
      <p:sp>
        <p:nvSpPr>
          <p:cNvPr id="7" name="Прямоугольник 6"/>
          <p:cNvSpPr/>
          <p:nvPr/>
        </p:nvSpPr>
        <p:spPr>
          <a:xfrm>
            <a:off x="179512" y="4509120"/>
            <a:ext cx="8280920" cy="20882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az-Latn-AZ" sz="2200" b="1" dirty="0" smtClean="0"/>
          </a:p>
          <a:p>
            <a:endParaRPr lang="az-Latn-AZ" sz="2200" b="1" dirty="0" smtClean="0"/>
          </a:p>
          <a:p>
            <a:endParaRPr lang="az-Latn-AZ" sz="2200" b="1" dirty="0" smtClean="0"/>
          </a:p>
          <a:p>
            <a:endParaRPr lang="az-Latn-AZ" sz="2200" b="1" dirty="0" smtClean="0"/>
          </a:p>
          <a:p>
            <a:r>
              <a:rPr lang="az-Latn-AZ" sz="2200" b="1" dirty="0" smtClean="0"/>
              <a:t>Vəkil</a:t>
            </a:r>
            <a:r>
              <a:rPr lang="az-Latn-AZ" sz="2200" b="1" dirty="0" smtClean="0"/>
              <a:t>:</a:t>
            </a:r>
            <a:r>
              <a:rPr lang="az-Latn-AZ" sz="2200" dirty="0" smtClean="0"/>
              <a:t> Şirxan Əfəndiyev</a:t>
            </a:r>
          </a:p>
          <a:p>
            <a:endParaRPr lang="az-Latn-AZ" sz="2200" dirty="0" smtClean="0"/>
          </a:p>
          <a:p>
            <a:r>
              <a:rPr lang="az-Latn-AZ" sz="2200" b="1" dirty="0" smtClean="0"/>
              <a:t>Hüquqşünas:</a:t>
            </a:r>
            <a:r>
              <a:rPr lang="az-Latn-AZ" sz="2200" dirty="0" smtClean="0"/>
              <a:t>  Ramil </a:t>
            </a:r>
            <a:r>
              <a:rPr lang="az-Latn-AZ" sz="2200" dirty="0" smtClean="0"/>
              <a:t>Süleymanov</a:t>
            </a:r>
            <a:endParaRPr lang="en-US" sz="2200" dirty="0" smtClean="0"/>
          </a:p>
          <a:p>
            <a:endParaRPr lang="en-US" sz="2200" dirty="0"/>
          </a:p>
          <a:p>
            <a:pPr algn="r"/>
            <a:r>
              <a:rPr lang="en-US" sz="2200" dirty="0" smtClean="0"/>
              <a:t>2015</a:t>
            </a:r>
          </a:p>
          <a:p>
            <a:endParaRPr lang="en-US" sz="2200" dirty="0" smtClean="0"/>
          </a:p>
          <a:p>
            <a:endParaRPr lang="az-Latn-AZ" sz="2200" dirty="0" smtClean="0"/>
          </a:p>
          <a:p>
            <a:endParaRPr lang="az-Latn-AZ" sz="2200" dirty="0" smtClean="0"/>
          </a:p>
          <a:p>
            <a:endParaRPr lang="az-Latn-AZ" sz="2200" dirty="0" smtClean="0"/>
          </a:p>
          <a:p>
            <a:r>
              <a:rPr lang="az-Latn-AZ" sz="2200" dirty="0" smtClean="0"/>
              <a:t> </a:t>
            </a:r>
            <a:endParaRPr lang="ru-RU" sz="2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6017FEB1-CA62-42DC-841E-A979DEFBD1C3}" type="slidenum">
              <a:rPr lang="ru-RU" smtClean="0"/>
              <a:pPr/>
              <a:t>10</a:t>
            </a:fld>
            <a:endParaRPr lang="ru-RU"/>
          </a:p>
        </p:txBody>
      </p:sp>
      <p:pic>
        <p:nvPicPr>
          <p:cNvPr id="3074" name="Picture 2" descr="C:\Users\User\Deskto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012359"/>
            <a:ext cx="8007446" cy="5328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1535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1008112"/>
          </a:xfrm>
        </p:spPr>
        <p:txBody>
          <a:bodyPr>
            <a:normAutofit/>
          </a:bodyPr>
          <a:lstStyle/>
          <a:p>
            <a:r>
              <a:rPr lang="az-Latn-AZ" dirty="0" smtClean="0">
                <a:solidFill>
                  <a:schemeClr val="tx1"/>
                </a:solidFill>
                <a:latin typeface="+mn-lt"/>
              </a:rPr>
              <a:t>İfadələrdən düzgün istifadə etməmək</a:t>
            </a:r>
            <a:endParaRPr lang="ru-RU" dirty="0">
              <a:solidFill>
                <a:schemeClr val="tx1"/>
              </a:solidFill>
              <a:latin typeface="+mn-lt"/>
            </a:endParaRPr>
          </a:p>
        </p:txBody>
      </p:sp>
      <p:sp>
        <p:nvSpPr>
          <p:cNvPr id="3" name="Содержимое 2"/>
          <p:cNvSpPr>
            <a:spLocks noGrp="1"/>
          </p:cNvSpPr>
          <p:nvPr>
            <p:ph idx="1"/>
          </p:nvPr>
        </p:nvSpPr>
        <p:spPr>
          <a:xfrm>
            <a:off x="457200" y="1772816"/>
            <a:ext cx="8229600" cy="4801720"/>
          </a:xfrm>
        </p:spPr>
        <p:txBody>
          <a:bodyPr>
            <a:normAutofit fontScale="92500" lnSpcReduction="20000"/>
          </a:bodyPr>
          <a:lstStyle/>
          <a:p>
            <a:pPr>
              <a:buNone/>
            </a:pPr>
            <a:r>
              <a:rPr lang="az-Latn-AZ" b="1" dirty="0" smtClean="0"/>
              <a:t>Minelli İsveçrəyə qarşı (1983) </a:t>
            </a:r>
          </a:p>
          <a:p>
            <a:pPr>
              <a:buNone/>
            </a:pPr>
            <a:r>
              <a:rPr lang="az-Latn-AZ" b="1" dirty="0" smtClean="0"/>
              <a:t>	</a:t>
            </a:r>
            <a:r>
              <a:rPr lang="az-Latn-AZ" dirty="0" smtClean="0"/>
              <a:t>Şirkət və onun direktoru  ərizəçiyə qarşı xüsusi ittiham irəli sürmüşdülər. Səyyar Məhkəmə  qərar çıxartdı ki, məhkəməyə müraciət  müddəti  ötürülüb və sərəncam verdi ki,  “təqsirləndirilən şəxs” həm məhkəmə xərclərini həm də xüsusi ittihamçıya kompensasiya ödəməlidir ancaq məhkəmə hesab etdi ki, müddət ötrüldüyünə görə ittiham olunan şəxsə qarşı cinayət ittihamı irəli sürülə bilməz. </a:t>
            </a:r>
          </a:p>
          <a:p>
            <a:pPr algn="just">
              <a:buNone/>
            </a:pPr>
            <a:r>
              <a:rPr lang="az-Latn-AZ" i="1" dirty="0" smtClean="0"/>
              <a:t>	</a:t>
            </a:r>
            <a:r>
              <a:rPr lang="az-Latn-AZ" b="1" i="1" dirty="0" smtClean="0"/>
              <a:t>Ancaq Avropa Məhkəməsi qərara aldı ki, səyyar məhkəmə öz qərarında istifadə etdiyi ifadələr güman etməyə əsas verir ki, ərizəçi cinayət törətməkdə ittiham olunan şəxs sayılır.</a:t>
            </a:r>
            <a:endParaRPr lang="ru-RU" b="1" i="1" dirty="0" smtClean="0"/>
          </a:p>
          <a:p>
            <a:pPr>
              <a:buNone/>
            </a:pPr>
            <a:endParaRPr lang="ru-RU" dirty="0"/>
          </a:p>
        </p:txBody>
      </p:sp>
      <p:sp>
        <p:nvSpPr>
          <p:cNvPr id="4" name="Номер слайда 3"/>
          <p:cNvSpPr>
            <a:spLocks noGrp="1"/>
          </p:cNvSpPr>
          <p:nvPr>
            <p:ph type="sldNum" sz="quarter" idx="12"/>
          </p:nvPr>
        </p:nvSpPr>
        <p:spPr/>
        <p:txBody>
          <a:bodyPr/>
          <a:lstStyle/>
          <a:p>
            <a:fld id="{6017FEB1-CA62-42DC-841E-A979DEFBD1C3}" type="slidenum">
              <a:rPr lang="ru-RU" smtClean="0"/>
              <a:pPr/>
              <a:t>11</a:t>
            </a:fld>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908720"/>
            <a:ext cx="8712968" cy="2736304"/>
          </a:xfrm>
        </p:spPr>
        <p:txBody>
          <a:bodyPr>
            <a:noAutofit/>
          </a:bodyPr>
          <a:lstStyle/>
          <a:p>
            <a:pPr algn="just"/>
            <a:r>
              <a:rPr lang="az-Latn-AZ" sz="2300" b="1" i="1" dirty="0" smtClean="0">
                <a:solidFill>
                  <a:srgbClr val="0070C0"/>
                </a:solidFill>
                <a:latin typeface="+mn-lt"/>
              </a:rPr>
              <a:t>“Təqsirləndirilən şəxsin təqsiri qanuna uyğun olaraq sübuta yetirilməyibsə, xüsusən müdafiə hüquqlarını həyata keçirmək imkanı verilməyibsə, barəsindəki məhkəmə qərarında onun təqsirkar olduğu barədə fikir ifadə edilirsə, təqsirsizlik prezumpsiyası  pozulur. Bu hətta formal qərarın olmadığı hallara da aiddir, bunun üçün sadəcə məhkəmənin təqsirləndirilən şəxsi təqsirkar hesab etdiyini düşünmək üçün müəyyən əsasların olması kifayətdir.”</a:t>
            </a:r>
            <a:endParaRPr lang="ru-RU" sz="2300" b="1" i="1" dirty="0">
              <a:solidFill>
                <a:srgbClr val="0070C0"/>
              </a:solidFill>
              <a:latin typeface="+mn-lt"/>
            </a:endParaRPr>
          </a:p>
        </p:txBody>
      </p:sp>
      <p:sp>
        <p:nvSpPr>
          <p:cNvPr id="4" name="Номер слайда 3"/>
          <p:cNvSpPr>
            <a:spLocks noGrp="1"/>
          </p:cNvSpPr>
          <p:nvPr>
            <p:ph type="sldNum" sz="quarter" idx="12"/>
          </p:nvPr>
        </p:nvSpPr>
        <p:spPr/>
        <p:txBody>
          <a:bodyPr/>
          <a:lstStyle/>
          <a:p>
            <a:fld id="{6017FEB1-CA62-42DC-841E-A979DEFBD1C3}" type="slidenum">
              <a:rPr lang="ru-RU" smtClean="0"/>
              <a:pPr/>
              <a:t>12</a:t>
            </a:fld>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908720"/>
            <a:ext cx="8229600" cy="4325112"/>
          </a:xfrm>
        </p:spPr>
        <p:txBody>
          <a:bodyPr>
            <a:normAutofit fontScale="92500" lnSpcReduction="20000"/>
          </a:bodyPr>
          <a:lstStyle/>
          <a:p>
            <a:pPr>
              <a:buNone/>
            </a:pPr>
            <a:r>
              <a:rPr lang="az-Latn-AZ" b="1" dirty="0" smtClean="0"/>
              <a:t>Daktaras Litvaya qarşı iş (2000)  </a:t>
            </a:r>
          </a:p>
          <a:p>
            <a:pPr algn="just">
              <a:buNone/>
            </a:pPr>
            <a:r>
              <a:rPr lang="az-Latn-AZ" b="1" dirty="0" smtClean="0"/>
              <a:t>	</a:t>
            </a:r>
            <a:r>
              <a:rPr lang="az-Latn-AZ" dirty="0" smtClean="0"/>
              <a:t>Ərizəçi bir neçə cinayətdə ittiham olunurdu. Vəkil prokurora müraciət etdi ki, kifayət qədər sübut olmadığına görə prosesə xitam versin. O iddia etdi ki, sübutlar kifayət qədər və yetərli deyil.  Prokuror cavabında ərizəçinin təqsirini sübut edən kifayət qədər sübutlar var. </a:t>
            </a:r>
          </a:p>
          <a:p>
            <a:pPr algn="just">
              <a:buNone/>
            </a:pPr>
            <a:r>
              <a:rPr lang="az-Latn-AZ" dirty="0" smtClean="0"/>
              <a:t>	</a:t>
            </a:r>
            <a:r>
              <a:rPr lang="az-Latn-AZ" b="1" i="1" dirty="0" smtClean="0"/>
              <a:t>Məhkəmə qeyd etdi ki, dövlət orqanı kifayət qədər müvafiq sözlər işlətməlidir. Məhkəmə qərarında bildirdi ki, prokuror fikrini ifadə etmək üçün “uğursuz” sözlər seçmişdi. Amma məhkəmə 6.2-ci maddənin pozulmadığını dedi. </a:t>
            </a:r>
            <a:endParaRPr lang="ru-RU" b="1" i="1" dirty="0" smtClean="0"/>
          </a:p>
          <a:p>
            <a:pPr>
              <a:buNone/>
            </a:pPr>
            <a:endParaRPr lang="ru-RU" dirty="0"/>
          </a:p>
        </p:txBody>
      </p:sp>
      <p:sp>
        <p:nvSpPr>
          <p:cNvPr id="4" name="Номер слайда 3"/>
          <p:cNvSpPr>
            <a:spLocks noGrp="1"/>
          </p:cNvSpPr>
          <p:nvPr>
            <p:ph type="sldNum" sz="quarter" idx="12"/>
          </p:nvPr>
        </p:nvSpPr>
        <p:spPr/>
        <p:txBody>
          <a:bodyPr/>
          <a:lstStyle/>
          <a:p>
            <a:fld id="{6017FEB1-CA62-42DC-841E-A979DEFBD1C3}" type="slidenum">
              <a:rPr lang="ru-RU" smtClean="0"/>
              <a:pPr/>
              <a:t>13</a:t>
            </a:fld>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6017FEB1-CA62-42DC-841E-A979DEFBD1C3}" type="slidenum">
              <a:rPr lang="ru-RU" smtClean="0"/>
              <a:pPr/>
              <a:t>14</a:t>
            </a:fld>
            <a:endParaRPr lang="ru-RU"/>
          </a:p>
        </p:txBody>
      </p:sp>
      <p:pic>
        <p:nvPicPr>
          <p:cNvPr id="4098" name="Picture 2" descr="C:\Users\User\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653" y="764704"/>
            <a:ext cx="8332072" cy="5544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6125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92696"/>
            <a:ext cx="8229600" cy="1066800"/>
          </a:xfrm>
        </p:spPr>
        <p:txBody>
          <a:bodyPr>
            <a:normAutofit/>
          </a:bodyPr>
          <a:lstStyle/>
          <a:p>
            <a:r>
              <a:rPr lang="az-Latn-AZ" sz="3000" b="1" i="1" dirty="0" smtClean="0">
                <a:solidFill>
                  <a:srgbClr val="FF0000"/>
                </a:solidFill>
              </a:rPr>
              <a:t>Pozulmuş hüquqlara görə kompensasiyanın verilməsi</a:t>
            </a:r>
            <a:endParaRPr lang="ru-RU" sz="3000" b="1" i="1" dirty="0">
              <a:solidFill>
                <a:srgbClr val="FF0000"/>
              </a:solidFill>
            </a:endParaRPr>
          </a:p>
        </p:txBody>
      </p:sp>
      <p:sp>
        <p:nvSpPr>
          <p:cNvPr id="3" name="Объект 2"/>
          <p:cNvSpPr>
            <a:spLocks noGrp="1"/>
          </p:cNvSpPr>
          <p:nvPr>
            <p:ph idx="1"/>
          </p:nvPr>
        </p:nvSpPr>
        <p:spPr>
          <a:xfrm>
            <a:off x="457200" y="1772816"/>
            <a:ext cx="8229600" cy="4801720"/>
          </a:xfrm>
        </p:spPr>
        <p:txBody>
          <a:bodyPr>
            <a:normAutofit fontScale="92500" lnSpcReduction="10000"/>
          </a:bodyPr>
          <a:lstStyle/>
          <a:p>
            <a:pPr marL="109728" indent="0">
              <a:buNone/>
            </a:pPr>
            <a:r>
              <a:rPr lang="az-Latn-AZ" sz="1900" b="1" dirty="0"/>
              <a:t>O Norveçə qarşı (2003) </a:t>
            </a:r>
            <a:endParaRPr lang="az-Latn-AZ" sz="1900" b="1" dirty="0" smtClean="0"/>
          </a:p>
          <a:p>
            <a:pPr marL="109728" indent="0">
              <a:buNone/>
            </a:pPr>
            <a:r>
              <a:rPr lang="az-Latn-AZ" sz="1900" dirty="0" smtClean="0"/>
              <a:t>O, qızına </a:t>
            </a:r>
            <a:r>
              <a:rPr lang="az-Latn-AZ" sz="1900" dirty="0"/>
              <a:t>qarşı seksual hərəkətlər etməkdə ittiham olunan şəxs bəraət aldı və o, kompensasiya tələb etdi.  Məhkəmə qərarında müəyyən etdi ki, dövlət bəraət almış şəxsə qarşı başladığı cinayət prosesinə görə həmin şəxsə vurulan ziyanı kompensasiya  vermək öhdəliyini müəyyən etdi. Kompensasiyanın  sözügedən proseslə əlaqədar olduğu bildirilir.</a:t>
            </a:r>
            <a:endParaRPr lang="ru-RU" sz="1900" dirty="0"/>
          </a:p>
          <a:p>
            <a:pPr marL="109728" indent="0">
              <a:buNone/>
            </a:pPr>
            <a:endParaRPr lang="en-US" sz="1900" dirty="0" smtClean="0"/>
          </a:p>
          <a:p>
            <a:pPr marL="109728" indent="0">
              <a:buNone/>
            </a:pPr>
            <a:r>
              <a:rPr lang="en-US" sz="2000" b="1" dirty="0" err="1" smtClean="0"/>
              <a:t>Orucov</a:t>
            </a:r>
            <a:r>
              <a:rPr lang="en-US" sz="2000" b="1" dirty="0" smtClean="0"/>
              <a:t> </a:t>
            </a:r>
            <a:r>
              <a:rPr lang="en-US" sz="2000" b="1" dirty="0" err="1" smtClean="0"/>
              <a:t>Az</a:t>
            </a:r>
            <a:r>
              <a:rPr lang="az-Latn-AZ" sz="2000" b="1" dirty="0" smtClean="0"/>
              <a:t>ərbaycana qarşı (2011) </a:t>
            </a:r>
          </a:p>
          <a:p>
            <a:pPr marL="109728" indent="0">
              <a:buNone/>
            </a:pPr>
            <a:endParaRPr lang="az-Latn-AZ" sz="2000" dirty="0"/>
          </a:p>
          <a:p>
            <a:pPr marL="109728" indent="0">
              <a:buNone/>
            </a:pPr>
            <a:r>
              <a:rPr lang="az-Latn-AZ" sz="2000" dirty="0"/>
              <a:t>Bəyanatda deyilirdi: </a:t>
            </a:r>
            <a:endParaRPr lang="ru-RU" sz="2000" dirty="0"/>
          </a:p>
          <a:p>
            <a:pPr marL="109728" indent="0">
              <a:buNone/>
            </a:pPr>
            <a:r>
              <a:rPr lang="az-Latn-AZ" sz="2000" dirty="0"/>
              <a:t>“Hökumət hazırkı işdə Ali Məhkəmədəki icraatın ədalətlilik tələblərinə cavab vermədiyini etiraf etdiyini (birtərəfli bəyanat verməklə) ifadə etmək istəyir. </a:t>
            </a:r>
            <a:endParaRPr lang="ru-RU" sz="2000" dirty="0"/>
          </a:p>
          <a:p>
            <a:pPr marL="109728" indent="0">
              <a:buNone/>
            </a:pPr>
            <a:r>
              <a:rPr lang="az-Latn-AZ" sz="2000" dirty="0"/>
              <a:t>Buna görə də Hökumət ərizəçiyə kompensasiya qismində ümumilikdə 1.000 AZN (min manat) məbləğini ödəməyə hazırdır. Hökumətin fikrincə, yuxarıda göstərilən ümumi məbləğ etiraz edilən icraatla bağlı ziyanın adekvat əvəzini və yetərli kompensasiyasını təşkil edir və hazırkı işdə miqdar baxımından məqbul məbləğ təşkil edir. </a:t>
            </a:r>
            <a:endParaRPr lang="ru-RU" sz="2000" dirty="0"/>
          </a:p>
          <a:p>
            <a:pPr marL="109728" indent="0">
              <a:buNone/>
            </a:pPr>
            <a:endParaRPr lang="ru-RU" dirty="0"/>
          </a:p>
        </p:txBody>
      </p:sp>
      <p:sp>
        <p:nvSpPr>
          <p:cNvPr id="4" name="Номер слайда 3"/>
          <p:cNvSpPr>
            <a:spLocks noGrp="1"/>
          </p:cNvSpPr>
          <p:nvPr>
            <p:ph type="sldNum" sz="quarter" idx="12"/>
          </p:nvPr>
        </p:nvSpPr>
        <p:spPr/>
        <p:txBody>
          <a:bodyPr/>
          <a:lstStyle/>
          <a:p>
            <a:fld id="{6017FEB1-CA62-42DC-841E-A979DEFBD1C3}" type="slidenum">
              <a:rPr lang="ru-RU" smtClean="0"/>
              <a:pPr/>
              <a:t>15</a:t>
            </a:fld>
            <a:endParaRPr lang="ru-RU"/>
          </a:p>
        </p:txBody>
      </p:sp>
    </p:spTree>
    <p:extLst>
      <p:ext uri="{BB962C8B-B14F-4D97-AF65-F5344CB8AC3E}">
        <p14:creationId xmlns:p14="http://schemas.microsoft.com/office/powerpoint/2010/main" val="42433449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az-Latn-AZ" b="1" dirty="0"/>
              <a:t>KAZUS (</a:t>
            </a:r>
            <a:r>
              <a:rPr lang="az-Latn-AZ" dirty="0"/>
              <a:t>Alen de Ribmont Fransaya qarşı iş</a:t>
            </a:r>
            <a:r>
              <a:rPr lang="az-Latn-AZ" dirty="0" smtClean="0"/>
              <a:t>.....</a:t>
            </a:r>
            <a:r>
              <a:rPr lang="az-Latn-AZ" b="1" dirty="0" smtClean="0"/>
              <a:t>)</a:t>
            </a:r>
            <a:endParaRPr lang="ru-RU" dirty="0"/>
          </a:p>
        </p:txBody>
      </p:sp>
      <p:sp>
        <p:nvSpPr>
          <p:cNvPr id="4" name="Номер слайда 3"/>
          <p:cNvSpPr>
            <a:spLocks noGrp="1"/>
          </p:cNvSpPr>
          <p:nvPr>
            <p:ph type="sldNum" sz="quarter" idx="12"/>
          </p:nvPr>
        </p:nvSpPr>
        <p:spPr/>
        <p:txBody>
          <a:bodyPr/>
          <a:lstStyle/>
          <a:p>
            <a:fld id="{6017FEB1-CA62-42DC-841E-A979DEFBD1C3}" type="slidenum">
              <a:rPr lang="ru-RU" smtClean="0"/>
              <a:pPr/>
              <a:t>16</a:t>
            </a:fld>
            <a:endParaRPr lang="ru-RU"/>
          </a:p>
        </p:txBody>
      </p:sp>
    </p:spTree>
    <p:extLst>
      <p:ext uri="{BB962C8B-B14F-4D97-AF65-F5344CB8AC3E}">
        <p14:creationId xmlns:p14="http://schemas.microsoft.com/office/powerpoint/2010/main" val="3071355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29600" cy="1008112"/>
          </a:xfrm>
        </p:spPr>
        <p:txBody>
          <a:bodyPr>
            <a:normAutofit fontScale="90000"/>
          </a:bodyPr>
          <a:lstStyle/>
          <a:p>
            <a:r>
              <a:rPr lang="az-Latn-AZ" dirty="0" smtClean="0">
                <a:solidFill>
                  <a:schemeClr val="tx1"/>
                </a:solidFill>
                <a:latin typeface="+mn-lt"/>
              </a:rPr>
              <a:t>Qanunverici bazanın mövcudluğu və vəziyyətə görə qiymətləndirmə</a:t>
            </a:r>
            <a:endParaRPr lang="ru-RU" dirty="0">
              <a:solidFill>
                <a:schemeClr val="tx1"/>
              </a:solidFill>
              <a:latin typeface="+mn-lt"/>
            </a:endParaRPr>
          </a:p>
        </p:txBody>
      </p:sp>
      <p:sp>
        <p:nvSpPr>
          <p:cNvPr id="3" name="Содержимое 2"/>
          <p:cNvSpPr>
            <a:spLocks noGrp="1"/>
          </p:cNvSpPr>
          <p:nvPr>
            <p:ph idx="1"/>
          </p:nvPr>
        </p:nvSpPr>
        <p:spPr>
          <a:xfrm>
            <a:off x="457200" y="1844824"/>
            <a:ext cx="8229600" cy="4729712"/>
          </a:xfrm>
        </p:spPr>
        <p:txBody>
          <a:bodyPr>
            <a:normAutofit/>
          </a:bodyPr>
          <a:lstStyle/>
          <a:p>
            <a:pPr>
              <a:buNone/>
            </a:pPr>
            <a:r>
              <a:rPr lang="az-Latn-AZ" b="1" dirty="0" smtClean="0"/>
              <a:t>	</a:t>
            </a:r>
            <a:endParaRPr lang="en-US" b="1" dirty="0" smtClean="0"/>
          </a:p>
          <a:p>
            <a:pPr>
              <a:buNone/>
            </a:pPr>
            <a:r>
              <a:rPr lang="az-Latn-AZ" b="1" dirty="0" smtClean="0"/>
              <a:t>Salabiaki </a:t>
            </a:r>
            <a:r>
              <a:rPr lang="en-US" b="1" dirty="0" smtClean="0"/>
              <a:t> </a:t>
            </a:r>
            <a:r>
              <a:rPr lang="az-Latn-AZ" b="1" dirty="0" smtClean="0"/>
              <a:t>Fran</a:t>
            </a:r>
            <a:r>
              <a:rPr lang="en-US" b="1" dirty="0" err="1" smtClean="0"/>
              <a:t>saya</a:t>
            </a:r>
            <a:r>
              <a:rPr lang="en-US" b="1" dirty="0" smtClean="0"/>
              <a:t> </a:t>
            </a:r>
            <a:r>
              <a:rPr lang="en-US" b="1" dirty="0" err="1" smtClean="0"/>
              <a:t>qar</a:t>
            </a:r>
            <a:r>
              <a:rPr lang="az-Latn-AZ" b="1" dirty="0" smtClean="0"/>
              <a:t>şı (1988) </a:t>
            </a:r>
          </a:p>
          <a:p>
            <a:pPr algn="just">
              <a:buNone/>
            </a:pPr>
            <a:r>
              <a:rPr lang="az-Latn-AZ" dirty="0" smtClean="0"/>
              <a:t>	</a:t>
            </a:r>
          </a:p>
          <a:p>
            <a:pPr algn="just">
              <a:buNone/>
            </a:pPr>
            <a:r>
              <a:rPr lang="en-US" dirty="0" smtClean="0"/>
              <a:t>	</a:t>
            </a:r>
            <a:r>
              <a:rPr lang="az-Latn-AZ" dirty="0" smtClean="0"/>
              <a:t>Qanunda fors-major hallara görə bəraət nəzərdə tutulurdu. Əgər ərizəçi sübut edə bilsəydi ki, içindəkilərdən onun</a:t>
            </a:r>
            <a:r>
              <a:rPr lang="en-US" dirty="0" smtClean="0"/>
              <a:t> </a:t>
            </a:r>
            <a:r>
              <a:rPr lang="az-Latn-AZ" dirty="0" smtClean="0"/>
              <a:t>xəbəri olmayı bəraət ala bilərdi.  Avropa məhkəməsi qanunda fors-major halların müəyyən olunduğunu əsas gətirdi və pozuntunun olmadığını bildirdi. </a:t>
            </a:r>
            <a:endParaRPr lang="ru-RU" dirty="0" smtClean="0"/>
          </a:p>
          <a:p>
            <a:endParaRPr lang="ru-RU" dirty="0" smtClean="0"/>
          </a:p>
          <a:p>
            <a:endParaRPr lang="ru-RU" dirty="0"/>
          </a:p>
        </p:txBody>
      </p:sp>
      <p:sp>
        <p:nvSpPr>
          <p:cNvPr id="4" name="Номер слайда 3"/>
          <p:cNvSpPr>
            <a:spLocks noGrp="1"/>
          </p:cNvSpPr>
          <p:nvPr>
            <p:ph type="sldNum" sz="quarter" idx="12"/>
          </p:nvPr>
        </p:nvSpPr>
        <p:spPr/>
        <p:txBody>
          <a:bodyPr/>
          <a:lstStyle/>
          <a:p>
            <a:fld id="{6017FEB1-CA62-42DC-841E-A979DEFBD1C3}" type="slidenum">
              <a:rPr lang="ru-RU" smtClean="0"/>
              <a:pPr/>
              <a:t>17</a:t>
            </a:fld>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80928"/>
            <a:ext cx="8784976" cy="1301080"/>
          </a:xfrm>
        </p:spPr>
        <p:txBody>
          <a:bodyPr>
            <a:noAutofit/>
          </a:bodyPr>
          <a:lstStyle/>
          <a:p>
            <a:r>
              <a:rPr lang="az-Latn-AZ" sz="4400" b="1" dirty="0" smtClean="0">
                <a:solidFill>
                  <a:srgbClr val="00B0F0"/>
                </a:solidFill>
                <a:latin typeface="+mn-lt"/>
              </a:rPr>
              <a:t>Diqqətinizə görə təşəkkür edirik !</a:t>
            </a:r>
            <a:endParaRPr lang="ru-RU" sz="4400" b="1" dirty="0">
              <a:solidFill>
                <a:srgbClr val="00B0F0"/>
              </a:solidFill>
              <a:latin typeface="+mn-lt"/>
            </a:endParaRPr>
          </a:p>
        </p:txBody>
      </p:sp>
      <p:sp>
        <p:nvSpPr>
          <p:cNvPr id="4" name="Номер слайда 3"/>
          <p:cNvSpPr>
            <a:spLocks noGrp="1"/>
          </p:cNvSpPr>
          <p:nvPr>
            <p:ph type="sldNum" sz="quarter" idx="12"/>
          </p:nvPr>
        </p:nvSpPr>
        <p:spPr/>
        <p:txBody>
          <a:bodyPr/>
          <a:lstStyle/>
          <a:p>
            <a:fld id="{6017FEB1-CA62-42DC-841E-A979DEFBD1C3}" type="slidenum">
              <a:rPr lang="ru-RU" smtClean="0"/>
              <a:pPr/>
              <a:t>18</a:t>
            </a:fld>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6017FEB1-CA62-42DC-841E-A979DEFBD1C3}" type="slidenum">
              <a:rPr lang="ru-RU" smtClean="0"/>
              <a:pPr/>
              <a:t>2</a:t>
            </a:fld>
            <a:endParaRPr lang="ru-RU"/>
          </a:p>
        </p:txBody>
      </p:sp>
      <p:pic>
        <p:nvPicPr>
          <p:cNvPr id="1027" name="Picture 3" descr="C:\Users\User\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573082"/>
            <a:ext cx="7793317" cy="6265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8682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err="1" smtClean="0">
                <a:solidFill>
                  <a:srgbClr val="FF0000"/>
                </a:solidFill>
                <a:latin typeface="+mn-lt"/>
              </a:rPr>
              <a:t>Az</a:t>
            </a:r>
            <a:r>
              <a:rPr lang="az-Latn-AZ" dirty="0" smtClean="0">
                <a:solidFill>
                  <a:srgbClr val="FF0000"/>
                </a:solidFill>
                <a:latin typeface="+mn-lt"/>
              </a:rPr>
              <a:t>ərbaycan Respublikasının Konstitutsiyası Maddə 63.</a:t>
            </a:r>
            <a:endParaRPr lang="ru-RU" dirty="0">
              <a:solidFill>
                <a:srgbClr val="FF0000"/>
              </a:solidFill>
              <a:latin typeface="+mn-lt"/>
            </a:endParaRPr>
          </a:p>
        </p:txBody>
      </p:sp>
      <p:sp>
        <p:nvSpPr>
          <p:cNvPr id="3" name="Содержимое 2"/>
          <p:cNvSpPr>
            <a:spLocks noGrp="1"/>
          </p:cNvSpPr>
          <p:nvPr>
            <p:ph idx="1"/>
          </p:nvPr>
        </p:nvSpPr>
        <p:spPr/>
        <p:txBody>
          <a:bodyPr>
            <a:normAutofit fontScale="77500" lnSpcReduction="20000"/>
          </a:bodyPr>
          <a:lstStyle/>
          <a:p>
            <a:pPr algn="just">
              <a:buNone/>
            </a:pPr>
            <a:r>
              <a:rPr lang="en-US" sz="3200" dirty="0" smtClean="0"/>
              <a:t>1.Hər </a:t>
            </a:r>
            <a:r>
              <a:rPr lang="en-US" sz="3200" dirty="0" err="1" smtClean="0"/>
              <a:t>kəsin</a:t>
            </a:r>
            <a:r>
              <a:rPr lang="en-US" sz="3200" dirty="0" smtClean="0"/>
              <a:t> </a:t>
            </a:r>
            <a:r>
              <a:rPr lang="en-US" sz="3200" dirty="0" err="1" smtClean="0"/>
              <a:t>təqsirsizlik</a:t>
            </a:r>
            <a:r>
              <a:rPr lang="en-US" sz="3200" dirty="0" smtClean="0"/>
              <a:t> </a:t>
            </a:r>
            <a:r>
              <a:rPr lang="en-US" sz="3200" dirty="0" err="1" smtClean="0"/>
              <a:t>prezumpsiyası</a:t>
            </a:r>
            <a:r>
              <a:rPr lang="en-US" sz="3200" dirty="0" smtClean="0"/>
              <a:t> </a:t>
            </a:r>
            <a:r>
              <a:rPr lang="en-US" sz="3200" dirty="0" err="1" smtClean="0"/>
              <a:t>hüququ</a:t>
            </a:r>
            <a:r>
              <a:rPr lang="en-US" sz="3200" dirty="0" smtClean="0"/>
              <a:t> </a:t>
            </a:r>
            <a:r>
              <a:rPr lang="en-US" sz="3200" dirty="0" err="1" smtClean="0"/>
              <a:t>vardır</a:t>
            </a:r>
            <a:r>
              <a:rPr lang="en-US" sz="3200" dirty="0" smtClean="0"/>
              <a:t>. </a:t>
            </a:r>
            <a:r>
              <a:rPr lang="en-US" sz="3200" dirty="0" err="1" smtClean="0"/>
              <a:t>Cinayətin</a:t>
            </a:r>
            <a:r>
              <a:rPr lang="en-US" sz="3200" dirty="0" smtClean="0"/>
              <a:t> </a:t>
            </a:r>
            <a:r>
              <a:rPr lang="en-US" sz="3200" dirty="0" err="1" smtClean="0"/>
              <a:t>törədilməsində</a:t>
            </a:r>
            <a:r>
              <a:rPr lang="en-US" sz="3200" dirty="0" smtClean="0"/>
              <a:t> </a:t>
            </a:r>
            <a:r>
              <a:rPr lang="en-US" sz="3200" dirty="0" err="1" smtClean="0"/>
              <a:t>təqsirləndirilən</a:t>
            </a:r>
            <a:r>
              <a:rPr lang="en-US" sz="3200" dirty="0" smtClean="0"/>
              <a:t> </a:t>
            </a:r>
            <a:r>
              <a:rPr lang="en-US" sz="3200" dirty="0" err="1" smtClean="0"/>
              <a:t>hər</a:t>
            </a:r>
            <a:r>
              <a:rPr lang="en-US" sz="3200" dirty="0" smtClean="0"/>
              <a:t> </a:t>
            </a:r>
            <a:r>
              <a:rPr lang="en-US" sz="3200" dirty="0" err="1" smtClean="0"/>
              <a:t>bir</a:t>
            </a:r>
            <a:r>
              <a:rPr lang="en-US" sz="3200" dirty="0" smtClean="0"/>
              <a:t> </a:t>
            </a:r>
            <a:r>
              <a:rPr lang="en-US" sz="3200" dirty="0" err="1" smtClean="0"/>
              <a:t>şəxs</a:t>
            </a:r>
            <a:r>
              <a:rPr lang="en-US" sz="3200" dirty="0" smtClean="0"/>
              <a:t>, </a:t>
            </a:r>
            <a:r>
              <a:rPr lang="en-US" sz="3200" dirty="0" err="1" smtClean="0"/>
              <a:t>onun</a:t>
            </a:r>
            <a:r>
              <a:rPr lang="en-US" sz="3200" dirty="0" smtClean="0"/>
              <a:t> </a:t>
            </a:r>
            <a:r>
              <a:rPr lang="en-US" sz="3200" dirty="0" err="1" smtClean="0"/>
              <a:t>təqsiri</a:t>
            </a:r>
            <a:r>
              <a:rPr lang="en-US" sz="3200" dirty="0" smtClean="0"/>
              <a:t> </a:t>
            </a:r>
            <a:r>
              <a:rPr lang="en-US" sz="3200" b="1" i="1" dirty="0" err="1" smtClean="0"/>
              <a:t>qanunla</a:t>
            </a:r>
            <a:r>
              <a:rPr lang="en-US" sz="3200" b="1" i="1" dirty="0" smtClean="0"/>
              <a:t> </a:t>
            </a:r>
            <a:r>
              <a:rPr lang="en-US" sz="3200" b="1" i="1" dirty="0" err="1" smtClean="0"/>
              <a:t>nəzərdə</a:t>
            </a:r>
            <a:r>
              <a:rPr lang="en-US" sz="3200" b="1" i="1" dirty="0" smtClean="0"/>
              <a:t> </a:t>
            </a:r>
            <a:r>
              <a:rPr lang="en-US" sz="3200" b="1" i="1" dirty="0" err="1" smtClean="0"/>
              <a:t>tutulan</a:t>
            </a:r>
            <a:r>
              <a:rPr lang="en-US" sz="3200" b="1" i="1" dirty="0" smtClean="0"/>
              <a:t> </a:t>
            </a:r>
            <a:r>
              <a:rPr lang="en-US" sz="3200" b="1" i="1" dirty="0" err="1" smtClean="0"/>
              <a:t>qaydada</a:t>
            </a:r>
            <a:r>
              <a:rPr lang="en-US" sz="3200" dirty="0" smtClean="0"/>
              <a:t> </a:t>
            </a:r>
            <a:r>
              <a:rPr lang="en-US" sz="3200" dirty="0" err="1" smtClean="0"/>
              <a:t>sübuta</a:t>
            </a:r>
            <a:r>
              <a:rPr lang="en-US" sz="3200" dirty="0" smtClean="0"/>
              <a:t> </a:t>
            </a:r>
            <a:r>
              <a:rPr lang="en-US" sz="3200" dirty="0" err="1" smtClean="0"/>
              <a:t>yetirilməyibsə</a:t>
            </a:r>
            <a:r>
              <a:rPr lang="en-US" sz="3200" dirty="0" smtClean="0"/>
              <a:t> </a:t>
            </a:r>
            <a:r>
              <a:rPr lang="en-US" sz="3200" dirty="0" err="1" smtClean="0"/>
              <a:t>və</a:t>
            </a:r>
            <a:r>
              <a:rPr lang="en-US" sz="3200" dirty="0" smtClean="0"/>
              <a:t> </a:t>
            </a:r>
            <a:r>
              <a:rPr lang="en-US" sz="3200" dirty="0" err="1" smtClean="0"/>
              <a:t>bu</a:t>
            </a:r>
            <a:r>
              <a:rPr lang="en-US" sz="3200" dirty="0" smtClean="0"/>
              <a:t> </a:t>
            </a:r>
            <a:r>
              <a:rPr lang="en-US" sz="3200" dirty="0" err="1" smtClean="0"/>
              <a:t>barədə</a:t>
            </a:r>
            <a:r>
              <a:rPr lang="en-US" sz="3200" dirty="0" smtClean="0"/>
              <a:t> </a:t>
            </a:r>
            <a:r>
              <a:rPr lang="en-US" sz="3200" dirty="0" err="1" smtClean="0"/>
              <a:t>məhkəmənin</a:t>
            </a:r>
            <a:r>
              <a:rPr lang="en-US" sz="3200" dirty="0" smtClean="0"/>
              <a:t> </a:t>
            </a:r>
            <a:r>
              <a:rPr lang="en-US" sz="3200" dirty="0" err="1" smtClean="0"/>
              <a:t>qanuni</a:t>
            </a:r>
            <a:r>
              <a:rPr lang="en-US" sz="3200" dirty="0" smtClean="0"/>
              <a:t> </a:t>
            </a:r>
            <a:r>
              <a:rPr lang="en-US" sz="3200" dirty="0" err="1" smtClean="0"/>
              <a:t>qüvvəyə</a:t>
            </a:r>
            <a:r>
              <a:rPr lang="en-US" sz="3200" dirty="0" smtClean="0"/>
              <a:t> </a:t>
            </a:r>
            <a:r>
              <a:rPr lang="en-US" sz="3200" dirty="0" err="1" smtClean="0"/>
              <a:t>minmiş</a:t>
            </a:r>
            <a:r>
              <a:rPr lang="en-US" sz="3200" dirty="0" smtClean="0"/>
              <a:t> </a:t>
            </a:r>
            <a:r>
              <a:rPr lang="en-US" sz="3200" dirty="0" err="1" smtClean="0"/>
              <a:t>hökmü</a:t>
            </a:r>
            <a:r>
              <a:rPr lang="en-US" sz="3200" dirty="0" smtClean="0"/>
              <a:t> </a:t>
            </a:r>
            <a:r>
              <a:rPr lang="en-US" sz="3200" dirty="0" err="1" smtClean="0"/>
              <a:t>yoxdursa</a:t>
            </a:r>
            <a:r>
              <a:rPr lang="en-US" sz="3200" dirty="0" smtClean="0"/>
              <a:t>, </a:t>
            </a:r>
            <a:r>
              <a:rPr lang="en-US" sz="3200" dirty="0" err="1" smtClean="0"/>
              <a:t>təqsirsiz</a:t>
            </a:r>
            <a:r>
              <a:rPr lang="en-US" sz="3200" dirty="0" smtClean="0"/>
              <a:t> </a:t>
            </a:r>
            <a:r>
              <a:rPr lang="en-US" sz="3200" dirty="0" err="1" smtClean="0"/>
              <a:t>sayılır</a:t>
            </a:r>
            <a:r>
              <a:rPr lang="en-US" sz="3200" dirty="0" smtClean="0"/>
              <a:t>. </a:t>
            </a:r>
            <a:endParaRPr lang="az-Latn-AZ" sz="3200" dirty="0" smtClean="0"/>
          </a:p>
          <a:p>
            <a:pPr algn="just">
              <a:buNone/>
            </a:pPr>
            <a:r>
              <a:rPr lang="en-US" sz="3200" dirty="0" smtClean="0"/>
              <a:t>2.Şəxsin </a:t>
            </a:r>
            <a:r>
              <a:rPr lang="en-US" sz="3200" dirty="0" err="1" smtClean="0"/>
              <a:t>təqsirli</a:t>
            </a:r>
            <a:r>
              <a:rPr lang="en-US" sz="3200" dirty="0" smtClean="0"/>
              <a:t> </a:t>
            </a:r>
            <a:r>
              <a:rPr lang="en-US" sz="3200" dirty="0" err="1" smtClean="0"/>
              <a:t>olduğuna</a:t>
            </a:r>
            <a:r>
              <a:rPr lang="en-US" sz="3200" dirty="0" smtClean="0"/>
              <a:t> </a:t>
            </a:r>
            <a:r>
              <a:rPr lang="en-US" sz="3200" dirty="0" err="1" smtClean="0"/>
              <a:t>əsaslı</a:t>
            </a:r>
            <a:r>
              <a:rPr lang="en-US" sz="3200" dirty="0" smtClean="0"/>
              <a:t> </a:t>
            </a:r>
            <a:r>
              <a:rPr lang="en-US" sz="3200" dirty="0" err="1" smtClean="0"/>
              <a:t>şübhələr</a:t>
            </a:r>
            <a:r>
              <a:rPr lang="en-US" sz="3200" dirty="0" smtClean="0"/>
              <a:t> </a:t>
            </a:r>
            <a:r>
              <a:rPr lang="en-US" sz="3200" dirty="0" err="1" smtClean="0"/>
              <a:t>vardırsa</a:t>
            </a:r>
            <a:r>
              <a:rPr lang="en-US" sz="3200" dirty="0" smtClean="0"/>
              <a:t>, </a:t>
            </a:r>
            <a:r>
              <a:rPr lang="en-US" sz="3200" dirty="0" err="1" smtClean="0"/>
              <a:t>onun</a:t>
            </a:r>
            <a:r>
              <a:rPr lang="en-US" sz="3200" dirty="0" smtClean="0"/>
              <a:t> </a:t>
            </a:r>
            <a:r>
              <a:rPr lang="en-US" sz="3200" dirty="0" err="1" smtClean="0"/>
              <a:t>təqsirli</a:t>
            </a:r>
            <a:r>
              <a:rPr lang="en-US" sz="3200" dirty="0" smtClean="0"/>
              <a:t> </a:t>
            </a:r>
            <a:r>
              <a:rPr lang="en-US" sz="3200" dirty="0" err="1" smtClean="0"/>
              <a:t>bilinməsinə</a:t>
            </a:r>
            <a:r>
              <a:rPr lang="en-US" sz="3200" dirty="0" smtClean="0"/>
              <a:t> </a:t>
            </a:r>
            <a:r>
              <a:rPr lang="en-US" sz="3200" b="1" i="1" dirty="0" err="1" smtClean="0"/>
              <a:t>yol</a:t>
            </a:r>
            <a:r>
              <a:rPr lang="en-US" sz="3200" b="1" i="1" dirty="0" smtClean="0"/>
              <a:t> </a:t>
            </a:r>
            <a:r>
              <a:rPr lang="en-US" sz="3200" b="1" i="1" dirty="0" err="1" smtClean="0"/>
              <a:t>verilmir</a:t>
            </a:r>
            <a:r>
              <a:rPr lang="en-US" sz="3200" dirty="0" smtClean="0"/>
              <a:t>. </a:t>
            </a:r>
            <a:endParaRPr lang="az-Latn-AZ" sz="3200" dirty="0" smtClean="0"/>
          </a:p>
          <a:p>
            <a:pPr algn="just">
              <a:buNone/>
            </a:pPr>
            <a:r>
              <a:rPr lang="en-US" sz="3200" dirty="0" smtClean="0"/>
              <a:t>3.Cinayətin </a:t>
            </a:r>
            <a:r>
              <a:rPr lang="en-US" sz="3200" dirty="0" err="1" smtClean="0"/>
              <a:t>törədilməsində</a:t>
            </a:r>
            <a:r>
              <a:rPr lang="en-US" sz="3200" dirty="0" smtClean="0"/>
              <a:t> </a:t>
            </a:r>
            <a:r>
              <a:rPr lang="en-US" sz="3200" dirty="0" err="1" smtClean="0"/>
              <a:t>təqsirləndirilən</a:t>
            </a:r>
            <a:r>
              <a:rPr lang="en-US" sz="3200" dirty="0" smtClean="0"/>
              <a:t> </a:t>
            </a:r>
            <a:r>
              <a:rPr lang="en-US" sz="3200" dirty="0" err="1" smtClean="0"/>
              <a:t>şəxs</a:t>
            </a:r>
            <a:r>
              <a:rPr lang="en-US" sz="3200" dirty="0" smtClean="0"/>
              <a:t> </a:t>
            </a:r>
            <a:r>
              <a:rPr lang="en-US" sz="3200" dirty="0" err="1" smtClean="0"/>
              <a:t>özünün</a:t>
            </a:r>
            <a:r>
              <a:rPr lang="en-US" sz="3200" dirty="0" smtClean="0"/>
              <a:t> </a:t>
            </a:r>
            <a:r>
              <a:rPr lang="en-US" sz="3200" b="1" i="1" dirty="0" err="1" smtClean="0"/>
              <a:t>təqsirsizliyini</a:t>
            </a:r>
            <a:r>
              <a:rPr lang="en-US" sz="3200" b="1" i="1" dirty="0" smtClean="0"/>
              <a:t> </a:t>
            </a:r>
            <a:r>
              <a:rPr lang="en-US" sz="3200" b="1" i="1" dirty="0" err="1" smtClean="0"/>
              <a:t>sübuta</a:t>
            </a:r>
            <a:r>
              <a:rPr lang="en-US" sz="3200" b="1" i="1" dirty="0" smtClean="0"/>
              <a:t> </a:t>
            </a:r>
            <a:r>
              <a:rPr lang="en-US" sz="3200" b="1" i="1" dirty="0" err="1" smtClean="0"/>
              <a:t>yetirməyə</a:t>
            </a:r>
            <a:r>
              <a:rPr lang="en-US" sz="3200" b="1" i="1" dirty="0" smtClean="0"/>
              <a:t> </a:t>
            </a:r>
            <a:r>
              <a:rPr lang="en-US" sz="3200" b="1" i="1" dirty="0" err="1" smtClean="0"/>
              <a:t>borclu</a:t>
            </a:r>
            <a:r>
              <a:rPr lang="en-US" sz="3200" b="1" i="1" dirty="0" smtClean="0"/>
              <a:t> </a:t>
            </a:r>
            <a:r>
              <a:rPr lang="en-US" sz="3200" b="1" i="1" dirty="0" err="1" smtClean="0"/>
              <a:t>deyildir</a:t>
            </a:r>
            <a:r>
              <a:rPr lang="en-US" sz="3200" dirty="0" smtClean="0"/>
              <a:t>. </a:t>
            </a:r>
            <a:endParaRPr lang="az-Latn-AZ" sz="3200" dirty="0" smtClean="0"/>
          </a:p>
          <a:p>
            <a:pPr algn="just">
              <a:buNone/>
            </a:pPr>
            <a:r>
              <a:rPr lang="en-US" sz="3200" dirty="0" smtClean="0"/>
              <a:t>4. </a:t>
            </a:r>
            <a:r>
              <a:rPr lang="en-US" sz="3200" dirty="0" err="1" smtClean="0"/>
              <a:t>Ədalət</a:t>
            </a:r>
            <a:r>
              <a:rPr lang="en-US" sz="3200" dirty="0" smtClean="0"/>
              <a:t> </a:t>
            </a:r>
            <a:r>
              <a:rPr lang="en-US" sz="3200" dirty="0" err="1" smtClean="0"/>
              <a:t>mühakiməsi</a:t>
            </a:r>
            <a:r>
              <a:rPr lang="en-US" sz="3200" dirty="0" smtClean="0"/>
              <a:t> </a:t>
            </a:r>
            <a:r>
              <a:rPr lang="en-US" sz="3200" dirty="0" err="1" smtClean="0"/>
              <a:t>həyata</a:t>
            </a:r>
            <a:r>
              <a:rPr lang="en-US" sz="3200" dirty="0" smtClean="0"/>
              <a:t> </a:t>
            </a:r>
            <a:r>
              <a:rPr lang="en-US" sz="3200" dirty="0" err="1" smtClean="0"/>
              <a:t>keçirilərkən</a:t>
            </a:r>
            <a:r>
              <a:rPr lang="en-US" sz="3200" dirty="0" smtClean="0"/>
              <a:t> </a:t>
            </a:r>
            <a:r>
              <a:rPr lang="en-US" sz="3200" b="1" i="1" dirty="0" err="1" smtClean="0"/>
              <a:t>qanunu</a:t>
            </a:r>
            <a:r>
              <a:rPr lang="en-US" sz="3200" b="1" i="1" dirty="0" smtClean="0"/>
              <a:t> </a:t>
            </a:r>
            <a:r>
              <a:rPr lang="en-US" sz="3200" b="1" i="1" dirty="0" err="1" smtClean="0"/>
              <a:t>pozmaqla</a:t>
            </a:r>
            <a:r>
              <a:rPr lang="en-US" sz="3200" b="1" i="1" dirty="0" smtClean="0"/>
              <a:t> </a:t>
            </a:r>
            <a:r>
              <a:rPr lang="en-US" sz="3200" dirty="0" err="1" smtClean="0"/>
              <a:t>əldə</a:t>
            </a:r>
            <a:r>
              <a:rPr lang="en-US" sz="3200" dirty="0" smtClean="0"/>
              <a:t> </a:t>
            </a:r>
            <a:r>
              <a:rPr lang="en-US" sz="3200" dirty="0" err="1" smtClean="0"/>
              <a:t>edilmiş</a:t>
            </a:r>
            <a:r>
              <a:rPr lang="en-US" sz="3200" dirty="0" smtClean="0"/>
              <a:t> </a:t>
            </a:r>
            <a:r>
              <a:rPr lang="en-US" sz="3200" dirty="0" err="1" smtClean="0"/>
              <a:t>sübutlardan</a:t>
            </a:r>
            <a:r>
              <a:rPr lang="en-US" sz="3200" dirty="0" smtClean="0"/>
              <a:t> </a:t>
            </a:r>
            <a:r>
              <a:rPr lang="en-US" sz="3200" dirty="0" err="1" smtClean="0"/>
              <a:t>istifadə</a:t>
            </a:r>
            <a:r>
              <a:rPr lang="en-US" sz="3200" dirty="0" smtClean="0"/>
              <a:t> </a:t>
            </a:r>
            <a:r>
              <a:rPr lang="en-US" sz="3200" dirty="0" err="1" smtClean="0"/>
              <a:t>oluna</a:t>
            </a:r>
            <a:r>
              <a:rPr lang="en-US" sz="3200" dirty="0" smtClean="0"/>
              <a:t> </a:t>
            </a:r>
            <a:r>
              <a:rPr lang="en-US" sz="3200" dirty="0" err="1" smtClean="0"/>
              <a:t>bilməz</a:t>
            </a:r>
            <a:r>
              <a:rPr lang="en-US" sz="3200" dirty="0" smtClean="0"/>
              <a:t>. </a:t>
            </a:r>
            <a:endParaRPr lang="az-Latn-AZ" sz="3200" dirty="0" smtClean="0"/>
          </a:p>
          <a:p>
            <a:pPr algn="just">
              <a:buNone/>
            </a:pPr>
            <a:r>
              <a:rPr lang="en-US" sz="3200" dirty="0" smtClean="0"/>
              <a:t>5. </a:t>
            </a:r>
            <a:r>
              <a:rPr lang="en-US" sz="3200" dirty="0" err="1" smtClean="0"/>
              <a:t>Məhkəmənin</a:t>
            </a:r>
            <a:r>
              <a:rPr lang="en-US" sz="3200" dirty="0" smtClean="0"/>
              <a:t> </a:t>
            </a:r>
            <a:r>
              <a:rPr lang="en-US" sz="3200" dirty="0" err="1" smtClean="0"/>
              <a:t>hökmü</a:t>
            </a:r>
            <a:r>
              <a:rPr lang="en-US" sz="3200" dirty="0" smtClean="0"/>
              <a:t> </a:t>
            </a:r>
            <a:r>
              <a:rPr lang="en-US" sz="3200" dirty="0" err="1" smtClean="0"/>
              <a:t>olmasa</a:t>
            </a:r>
            <a:r>
              <a:rPr lang="en-US" sz="3200" dirty="0" smtClean="0"/>
              <a:t> </a:t>
            </a:r>
            <a:r>
              <a:rPr lang="en-US" sz="3200" dirty="0" err="1" smtClean="0"/>
              <a:t>kimsə</a:t>
            </a:r>
            <a:r>
              <a:rPr lang="en-US" sz="3200" dirty="0" smtClean="0"/>
              <a:t> </a:t>
            </a:r>
            <a:r>
              <a:rPr lang="en-US" sz="3200" b="1" i="1" dirty="0" err="1" smtClean="0"/>
              <a:t>cinayətdə</a:t>
            </a:r>
            <a:r>
              <a:rPr lang="en-US" sz="3200" b="1" i="1" dirty="0" smtClean="0"/>
              <a:t> </a:t>
            </a:r>
            <a:r>
              <a:rPr lang="en-US" sz="3200" b="1" i="1" dirty="0" err="1" smtClean="0"/>
              <a:t>təqsirli</a:t>
            </a:r>
            <a:r>
              <a:rPr lang="en-US" sz="3200" b="1" i="1" dirty="0" smtClean="0"/>
              <a:t> </a:t>
            </a:r>
            <a:r>
              <a:rPr lang="en-US" sz="3200" b="1" i="1" dirty="0" err="1" smtClean="0"/>
              <a:t>sayıla</a:t>
            </a:r>
            <a:r>
              <a:rPr lang="en-US" sz="3200" b="1" i="1" dirty="0" smtClean="0"/>
              <a:t> </a:t>
            </a:r>
            <a:r>
              <a:rPr lang="en-US" sz="3200" b="1" i="1" dirty="0" err="1" smtClean="0"/>
              <a:t>bilməz</a:t>
            </a:r>
            <a:r>
              <a:rPr lang="en-US" sz="3200" b="1" i="1" dirty="0" smtClean="0"/>
              <a:t>. </a:t>
            </a:r>
            <a:endParaRPr lang="az-Latn-AZ" sz="3200" b="1" i="1" dirty="0" smtClean="0"/>
          </a:p>
          <a:p>
            <a:pPr algn="just">
              <a:buNone/>
            </a:pPr>
            <a:endParaRPr lang="az-Latn-AZ" sz="3200" b="1" i="1" dirty="0" smtClean="0"/>
          </a:p>
          <a:p>
            <a:pPr algn="just">
              <a:buNone/>
            </a:pPr>
            <a:endParaRPr lang="az-Latn-AZ" sz="3200" b="1" i="1" dirty="0" smtClean="0"/>
          </a:p>
          <a:p>
            <a:pPr algn="just">
              <a:buNone/>
            </a:pPr>
            <a:endParaRPr lang="az-Latn-AZ" sz="3200" b="1" i="1" dirty="0" smtClean="0"/>
          </a:p>
        </p:txBody>
      </p:sp>
      <p:sp>
        <p:nvSpPr>
          <p:cNvPr id="4" name="Номер слайда 3"/>
          <p:cNvSpPr>
            <a:spLocks noGrp="1"/>
          </p:cNvSpPr>
          <p:nvPr>
            <p:ph type="sldNum" sz="quarter" idx="12"/>
          </p:nvPr>
        </p:nvSpPr>
        <p:spPr/>
        <p:txBody>
          <a:bodyPr/>
          <a:lstStyle/>
          <a:p>
            <a:fld id="{6017FEB1-CA62-42DC-841E-A979DEFBD1C3}" type="slidenum">
              <a:rPr lang="ru-RU" smtClean="0"/>
              <a:pPr/>
              <a:t>3</a:t>
            </a:fld>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err="1" smtClean="0">
                <a:solidFill>
                  <a:srgbClr val="FF0000"/>
                </a:solidFill>
                <a:latin typeface="+mn-lt"/>
              </a:rPr>
              <a:t>Avropa</a:t>
            </a:r>
            <a:r>
              <a:rPr lang="en-US" dirty="0" smtClean="0">
                <a:solidFill>
                  <a:srgbClr val="FF0000"/>
                </a:solidFill>
                <a:latin typeface="+mn-lt"/>
              </a:rPr>
              <a:t> </a:t>
            </a:r>
            <a:r>
              <a:rPr lang="en-US" dirty="0" err="1" smtClean="0">
                <a:solidFill>
                  <a:srgbClr val="FF0000"/>
                </a:solidFill>
                <a:latin typeface="+mn-lt"/>
              </a:rPr>
              <a:t>İnsan</a:t>
            </a:r>
            <a:r>
              <a:rPr lang="en-US" dirty="0" smtClean="0">
                <a:solidFill>
                  <a:srgbClr val="FF0000"/>
                </a:solidFill>
                <a:latin typeface="+mn-lt"/>
              </a:rPr>
              <a:t> </a:t>
            </a:r>
            <a:r>
              <a:rPr lang="en-US" dirty="0" err="1" smtClean="0">
                <a:solidFill>
                  <a:srgbClr val="FF0000"/>
                </a:solidFill>
                <a:latin typeface="+mn-lt"/>
              </a:rPr>
              <a:t>Hüquqları</a:t>
            </a:r>
            <a:r>
              <a:rPr lang="en-US" dirty="0" smtClean="0">
                <a:solidFill>
                  <a:srgbClr val="FF0000"/>
                </a:solidFill>
                <a:latin typeface="+mn-lt"/>
              </a:rPr>
              <a:t> </a:t>
            </a:r>
            <a:r>
              <a:rPr lang="en-US" dirty="0" err="1" smtClean="0">
                <a:solidFill>
                  <a:srgbClr val="FF0000"/>
                </a:solidFill>
                <a:latin typeface="+mn-lt"/>
              </a:rPr>
              <a:t>Konvensiyası</a:t>
            </a:r>
            <a:r>
              <a:rPr lang="az-Latn-AZ" dirty="0" smtClean="0">
                <a:solidFill>
                  <a:srgbClr val="FF0000"/>
                </a:solidFill>
                <a:latin typeface="+mn-lt"/>
              </a:rPr>
              <a:t/>
            </a:r>
            <a:br>
              <a:rPr lang="az-Latn-AZ" dirty="0" smtClean="0">
                <a:solidFill>
                  <a:srgbClr val="FF0000"/>
                </a:solidFill>
                <a:latin typeface="+mn-lt"/>
              </a:rPr>
            </a:br>
            <a:r>
              <a:rPr lang="en-US" dirty="0" smtClean="0">
                <a:solidFill>
                  <a:srgbClr val="FF0000"/>
                </a:solidFill>
                <a:latin typeface="+mn-lt"/>
              </a:rPr>
              <a:t>MADDƏ 6</a:t>
            </a:r>
            <a:r>
              <a:rPr lang="az-Latn-AZ" dirty="0" smtClean="0">
                <a:solidFill>
                  <a:srgbClr val="FF0000"/>
                </a:solidFill>
                <a:latin typeface="+mn-lt"/>
              </a:rPr>
              <a:t>.</a:t>
            </a:r>
            <a:r>
              <a:rPr lang="en-US" dirty="0" smtClean="0">
                <a:solidFill>
                  <a:srgbClr val="FF0000"/>
                </a:solidFill>
                <a:latin typeface="+mn-lt"/>
              </a:rPr>
              <a:t> </a:t>
            </a:r>
            <a:r>
              <a:rPr lang="az-Latn-AZ" dirty="0" smtClean="0">
                <a:solidFill>
                  <a:srgbClr val="FF0000"/>
                </a:solidFill>
                <a:latin typeface="+mn-lt"/>
              </a:rPr>
              <a:t/>
            </a:r>
            <a:br>
              <a:rPr lang="az-Latn-AZ" dirty="0" smtClean="0">
                <a:solidFill>
                  <a:srgbClr val="FF0000"/>
                </a:solidFill>
                <a:latin typeface="+mn-lt"/>
              </a:rPr>
            </a:br>
            <a:r>
              <a:rPr lang="en-US" dirty="0" err="1" smtClean="0">
                <a:solidFill>
                  <a:srgbClr val="FF0000"/>
                </a:solidFill>
                <a:latin typeface="+mn-lt"/>
              </a:rPr>
              <a:t>Ədalətli</a:t>
            </a:r>
            <a:r>
              <a:rPr lang="en-US" dirty="0" smtClean="0">
                <a:solidFill>
                  <a:srgbClr val="FF0000"/>
                </a:solidFill>
                <a:latin typeface="+mn-lt"/>
              </a:rPr>
              <a:t> </a:t>
            </a:r>
            <a:r>
              <a:rPr lang="en-US" dirty="0" err="1" smtClean="0">
                <a:solidFill>
                  <a:srgbClr val="FF0000"/>
                </a:solidFill>
                <a:latin typeface="+mn-lt"/>
              </a:rPr>
              <a:t>məhkəmə</a:t>
            </a:r>
            <a:r>
              <a:rPr lang="en-US" dirty="0" smtClean="0">
                <a:solidFill>
                  <a:srgbClr val="FF0000"/>
                </a:solidFill>
                <a:latin typeface="+mn-lt"/>
              </a:rPr>
              <a:t> </a:t>
            </a:r>
            <a:r>
              <a:rPr lang="en-US" dirty="0" err="1" smtClean="0">
                <a:solidFill>
                  <a:srgbClr val="FF0000"/>
                </a:solidFill>
                <a:latin typeface="+mn-lt"/>
              </a:rPr>
              <a:t>araşdırması</a:t>
            </a:r>
            <a:r>
              <a:rPr lang="en-US" dirty="0" smtClean="0">
                <a:solidFill>
                  <a:srgbClr val="FF0000"/>
                </a:solidFill>
                <a:latin typeface="+mn-lt"/>
              </a:rPr>
              <a:t> </a:t>
            </a:r>
            <a:r>
              <a:rPr lang="en-US" dirty="0" err="1" smtClean="0">
                <a:solidFill>
                  <a:srgbClr val="FF0000"/>
                </a:solidFill>
                <a:latin typeface="+mn-lt"/>
              </a:rPr>
              <a:t>hüququ</a:t>
            </a:r>
            <a:r>
              <a:rPr lang="az-Latn-AZ" dirty="0" smtClean="0">
                <a:solidFill>
                  <a:srgbClr val="FF0000"/>
                </a:solidFill>
              </a:rPr>
              <a:t/>
            </a:r>
            <a:br>
              <a:rPr lang="az-Latn-AZ" dirty="0" smtClean="0">
                <a:solidFill>
                  <a:srgbClr val="FF0000"/>
                </a:solidFill>
              </a:rPr>
            </a:br>
            <a:endParaRPr lang="ru-RU" dirty="0">
              <a:solidFill>
                <a:srgbClr val="FF0000"/>
              </a:solidFill>
              <a:latin typeface="+mn-lt"/>
            </a:endParaRPr>
          </a:p>
        </p:txBody>
      </p:sp>
      <p:sp>
        <p:nvSpPr>
          <p:cNvPr id="3" name="Содержимое 2"/>
          <p:cNvSpPr>
            <a:spLocks noGrp="1"/>
          </p:cNvSpPr>
          <p:nvPr>
            <p:ph idx="1"/>
          </p:nvPr>
        </p:nvSpPr>
        <p:spPr/>
        <p:txBody>
          <a:bodyPr>
            <a:normAutofit/>
          </a:bodyPr>
          <a:lstStyle/>
          <a:p>
            <a:pPr>
              <a:buNone/>
            </a:pPr>
            <a:endParaRPr lang="az-Latn-AZ" sz="3600" dirty="0" smtClean="0">
              <a:solidFill>
                <a:srgbClr val="FF0000"/>
              </a:solidFill>
            </a:endParaRPr>
          </a:p>
          <a:p>
            <a:pPr>
              <a:buNone/>
            </a:pPr>
            <a:r>
              <a:rPr lang="en-US" sz="3600" dirty="0" smtClean="0"/>
              <a:t>2. </a:t>
            </a:r>
            <a:r>
              <a:rPr lang="en-US" sz="3600" dirty="0" err="1" smtClean="0"/>
              <a:t>Cinayət</a:t>
            </a:r>
            <a:r>
              <a:rPr lang="en-US" sz="3600" dirty="0" smtClean="0"/>
              <a:t> </a:t>
            </a:r>
            <a:r>
              <a:rPr lang="en-US" sz="3600" dirty="0" err="1" smtClean="0"/>
              <a:t>törətməkdə</a:t>
            </a:r>
            <a:r>
              <a:rPr lang="en-US" sz="3600" dirty="0" smtClean="0"/>
              <a:t> </a:t>
            </a:r>
            <a:r>
              <a:rPr lang="en-US" sz="3600" dirty="0" err="1" smtClean="0"/>
              <a:t>ittiham</a:t>
            </a:r>
            <a:r>
              <a:rPr lang="en-US" sz="3600" dirty="0" smtClean="0"/>
              <a:t> </a:t>
            </a:r>
            <a:r>
              <a:rPr lang="en-US" sz="3600" dirty="0" err="1" smtClean="0"/>
              <a:t>olunan</a:t>
            </a:r>
            <a:r>
              <a:rPr lang="en-US" sz="3600" dirty="0" smtClean="0"/>
              <a:t> </a:t>
            </a:r>
            <a:r>
              <a:rPr lang="en-US" sz="3600" dirty="0" err="1" smtClean="0"/>
              <a:t>hər</a:t>
            </a:r>
            <a:r>
              <a:rPr lang="en-US" sz="3600" dirty="0" smtClean="0"/>
              <a:t> </a:t>
            </a:r>
            <a:r>
              <a:rPr lang="en-US" sz="3600" dirty="0" err="1" smtClean="0"/>
              <a:t>kəs</a:t>
            </a:r>
            <a:r>
              <a:rPr lang="en-US" sz="3600" dirty="0" smtClean="0"/>
              <a:t> </a:t>
            </a:r>
            <a:r>
              <a:rPr lang="en-US" sz="3600" dirty="0" err="1" smtClean="0"/>
              <a:t>onun</a:t>
            </a:r>
            <a:r>
              <a:rPr lang="en-US" sz="3600" dirty="0" smtClean="0"/>
              <a:t> </a:t>
            </a:r>
            <a:r>
              <a:rPr lang="en-US" sz="3600" dirty="0" err="1" smtClean="0"/>
              <a:t>təqsiri</a:t>
            </a:r>
            <a:r>
              <a:rPr lang="en-US" sz="3600" dirty="0" smtClean="0"/>
              <a:t> </a:t>
            </a:r>
            <a:r>
              <a:rPr lang="en-US" sz="3600" dirty="0" err="1" smtClean="0"/>
              <a:t>qanun</a:t>
            </a:r>
            <a:r>
              <a:rPr lang="en-US" sz="3600" dirty="0" smtClean="0"/>
              <a:t> </a:t>
            </a:r>
            <a:r>
              <a:rPr lang="en-US" sz="3600" dirty="0" err="1" smtClean="0"/>
              <a:t>əsasında</a:t>
            </a:r>
            <a:r>
              <a:rPr lang="en-US" sz="3600" dirty="0" smtClean="0"/>
              <a:t> </a:t>
            </a:r>
            <a:r>
              <a:rPr lang="en-US" sz="3600" dirty="0" err="1" smtClean="0"/>
              <a:t>sübut</a:t>
            </a:r>
            <a:r>
              <a:rPr lang="en-US" sz="3600" dirty="0" smtClean="0"/>
              <a:t> </a:t>
            </a:r>
            <a:r>
              <a:rPr lang="en-US" sz="3600" dirty="0" err="1" smtClean="0"/>
              <a:t>edilənədək</a:t>
            </a:r>
            <a:r>
              <a:rPr lang="en-US" sz="3600" dirty="0" smtClean="0"/>
              <a:t> </a:t>
            </a:r>
            <a:r>
              <a:rPr lang="en-US" sz="3600" dirty="0" err="1" smtClean="0"/>
              <a:t>təqsirsiz</a:t>
            </a:r>
            <a:r>
              <a:rPr lang="en-US" sz="3600" dirty="0" smtClean="0"/>
              <a:t> </a:t>
            </a:r>
            <a:r>
              <a:rPr lang="en-US" sz="3600" dirty="0" err="1" smtClean="0"/>
              <a:t>hesab</a:t>
            </a:r>
            <a:r>
              <a:rPr lang="en-US" sz="3600" dirty="0" smtClean="0"/>
              <a:t> </a:t>
            </a:r>
            <a:r>
              <a:rPr lang="en-US" sz="3600" dirty="0" err="1" smtClean="0"/>
              <a:t>edilir</a:t>
            </a:r>
            <a:r>
              <a:rPr lang="en-US" sz="3600" dirty="0" smtClean="0"/>
              <a:t>. </a:t>
            </a:r>
            <a:endParaRPr lang="az-Latn-AZ" sz="3600" dirty="0" smtClean="0">
              <a:solidFill>
                <a:srgbClr val="FF0000"/>
              </a:solidFill>
            </a:endParaRPr>
          </a:p>
        </p:txBody>
      </p:sp>
      <p:sp>
        <p:nvSpPr>
          <p:cNvPr id="4" name="Номер слайда 3"/>
          <p:cNvSpPr>
            <a:spLocks noGrp="1"/>
          </p:cNvSpPr>
          <p:nvPr>
            <p:ph type="sldNum" sz="quarter" idx="12"/>
          </p:nvPr>
        </p:nvSpPr>
        <p:spPr/>
        <p:txBody>
          <a:bodyPr/>
          <a:lstStyle/>
          <a:p>
            <a:fld id="{6017FEB1-CA62-42DC-841E-A979DEFBD1C3}" type="slidenum">
              <a:rPr lang="ru-RU" smtClean="0"/>
              <a:pPr/>
              <a:t>4</a:t>
            </a:fld>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6017FEB1-CA62-42DC-841E-A979DEFBD1C3}" type="slidenum">
              <a:rPr lang="ru-RU" smtClean="0"/>
              <a:pPr/>
              <a:t>5</a:t>
            </a:fld>
            <a:endParaRPr lang="ru-RU"/>
          </a:p>
        </p:txBody>
      </p:sp>
      <p:pic>
        <p:nvPicPr>
          <p:cNvPr id="2050" name="Picture 2" descr="C:\Users\User\Desktop\images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495" y="476672"/>
            <a:ext cx="8358954" cy="6293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407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b="1" dirty="0" smtClean="0">
                <a:solidFill>
                  <a:schemeClr val="tx1"/>
                </a:solidFill>
                <a:latin typeface="+mn-lt"/>
              </a:rPr>
              <a:t>Şəxsə cinayət ittiham irəli sürülərkən:</a:t>
            </a:r>
            <a:endParaRPr lang="ru-RU" b="1" dirty="0">
              <a:solidFill>
                <a:schemeClr val="tx1"/>
              </a:solidFill>
              <a:latin typeface="+mn-lt"/>
            </a:endParaRPr>
          </a:p>
        </p:txBody>
      </p:sp>
      <p:sp>
        <p:nvSpPr>
          <p:cNvPr id="3" name="Содержимое 2"/>
          <p:cNvSpPr>
            <a:spLocks noGrp="1"/>
          </p:cNvSpPr>
          <p:nvPr>
            <p:ph idx="1"/>
          </p:nvPr>
        </p:nvSpPr>
        <p:spPr/>
        <p:txBody>
          <a:bodyPr>
            <a:normAutofit fontScale="70000" lnSpcReduction="20000"/>
          </a:bodyPr>
          <a:lstStyle/>
          <a:p>
            <a:pPr lvl="0"/>
            <a:r>
              <a:rPr lang="az-Latn-AZ" sz="3600" dirty="0" smtClean="0"/>
              <a:t>qanun əsasında yaradılmış müstəqil və qərəzsiz məhkəmə vasitəsilə, </a:t>
            </a:r>
            <a:endParaRPr lang="ru-RU" sz="3600" dirty="0" smtClean="0"/>
          </a:p>
          <a:p>
            <a:pPr lvl="0"/>
            <a:r>
              <a:rPr lang="az-Latn-AZ" sz="3600" dirty="0" smtClean="0"/>
              <a:t>ağlabatan müddətdə işin ədalətli və açıq araşdırılması hüququna malikdir. </a:t>
            </a:r>
            <a:endParaRPr lang="ru-RU" sz="3600" dirty="0" smtClean="0"/>
          </a:p>
          <a:p>
            <a:pPr lvl="0"/>
            <a:r>
              <a:rPr lang="az-Latn-AZ" sz="3600" dirty="0" smtClean="0"/>
              <a:t>Məhkəmə qərarı açıq elan edilir, lakin demokratik cəmiyyətdə əxlaq, ictimai qayda və ya milli təhlükəsizlik maraqları naminə həmçinin yetkinlik yaşına çatmayanların maraqları və ya tərəflərin şəxsi həyatının müdafiəsi bunu tələb etdikdə, yaxud məhkəmənin fikrincə, aşkarlığın ədalət mühakiməsinin maraqlarını poza biləcəyi xüsusi hallar zamanı ciddi zərurət olduqda mətbuat və ictimaiyyət bütün proses boyu və ya onun bir hissəsində məhkəmə iclasına buraxılmaya bilər.</a:t>
            </a:r>
            <a:endParaRPr lang="ru-RU" sz="3600" dirty="0" smtClean="0"/>
          </a:p>
          <a:p>
            <a:pPr>
              <a:buNone/>
            </a:pPr>
            <a:endParaRPr lang="ru-RU" sz="3600" i="1" dirty="0"/>
          </a:p>
        </p:txBody>
      </p:sp>
      <p:sp>
        <p:nvSpPr>
          <p:cNvPr id="4" name="Номер слайда 3"/>
          <p:cNvSpPr>
            <a:spLocks noGrp="1"/>
          </p:cNvSpPr>
          <p:nvPr>
            <p:ph type="sldNum" sz="quarter" idx="12"/>
          </p:nvPr>
        </p:nvSpPr>
        <p:spPr/>
        <p:txBody>
          <a:bodyPr/>
          <a:lstStyle/>
          <a:p>
            <a:fld id="{6017FEB1-CA62-42DC-841E-A979DEFBD1C3}" type="slidenum">
              <a:rPr lang="ru-RU" smtClean="0"/>
              <a:pPr/>
              <a:t>6</a:t>
            </a:fld>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az-Latn-AZ" dirty="0" smtClean="0">
                <a:solidFill>
                  <a:schemeClr val="tx1"/>
                </a:solidFill>
                <a:latin typeface="+mn-lt"/>
              </a:rPr>
              <a:t>Cinayət törətməkdə ittiham olunan şəxs ən azı aşağıdakı hüquqlara malikdir:</a:t>
            </a:r>
            <a:endParaRPr lang="ru-RU" dirty="0">
              <a:solidFill>
                <a:schemeClr val="tx1"/>
              </a:solidFill>
              <a:latin typeface="+mn-lt"/>
            </a:endParaRPr>
          </a:p>
        </p:txBody>
      </p:sp>
      <p:sp>
        <p:nvSpPr>
          <p:cNvPr id="3" name="Содержимое 2"/>
          <p:cNvSpPr>
            <a:spLocks noGrp="1"/>
          </p:cNvSpPr>
          <p:nvPr>
            <p:ph idx="1"/>
          </p:nvPr>
        </p:nvSpPr>
        <p:spPr/>
        <p:txBody>
          <a:bodyPr>
            <a:normAutofit/>
          </a:bodyPr>
          <a:lstStyle/>
          <a:p>
            <a:pPr lvl="0"/>
            <a:r>
              <a:rPr lang="az-Latn-AZ" dirty="0" smtClean="0"/>
              <a:t>ona qarşı sürülmüş ittiham barədə başa düşdüyü dildə və ətraflı məlumatlandırılmaq;</a:t>
            </a:r>
            <a:endParaRPr lang="ru-RU" dirty="0" smtClean="0"/>
          </a:p>
          <a:p>
            <a:pPr lvl="0"/>
            <a:r>
              <a:rPr lang="az-Latn-AZ" dirty="0" smtClean="0"/>
              <a:t>öz müdafiəsini hazırlamaq üçün kifayət qədər vaxta və imkana sahib olmaq;</a:t>
            </a:r>
            <a:endParaRPr lang="ru-RU" dirty="0" smtClean="0"/>
          </a:p>
          <a:p>
            <a:pPr lvl="0"/>
            <a:r>
              <a:rPr lang="az-Latn-AZ" dirty="0" smtClean="0"/>
              <a:t>şəxsən və ya özünün  seçdiyi müdafiəçi ilə özünü müdafiə etmək.</a:t>
            </a:r>
            <a:endParaRPr lang="ru-RU" dirty="0" smtClean="0"/>
          </a:p>
          <a:p>
            <a:pPr lvl="0"/>
            <a:r>
              <a:rPr lang="az-Latn-AZ" dirty="0" smtClean="0"/>
              <a:t>şahidləri dindirmək</a:t>
            </a:r>
            <a:endParaRPr lang="ru-RU" dirty="0" smtClean="0"/>
          </a:p>
          <a:p>
            <a:endParaRPr lang="ru-RU" dirty="0"/>
          </a:p>
        </p:txBody>
      </p:sp>
      <p:sp>
        <p:nvSpPr>
          <p:cNvPr id="4" name="Номер слайда 3"/>
          <p:cNvSpPr>
            <a:spLocks noGrp="1"/>
          </p:cNvSpPr>
          <p:nvPr>
            <p:ph type="sldNum" sz="quarter" idx="12"/>
          </p:nvPr>
        </p:nvSpPr>
        <p:spPr/>
        <p:txBody>
          <a:bodyPr/>
          <a:lstStyle/>
          <a:p>
            <a:fld id="{6017FEB1-CA62-42DC-841E-A979DEFBD1C3}" type="slidenum">
              <a:rPr lang="ru-RU" smtClean="0"/>
              <a:pPr/>
              <a:t>7</a:t>
            </a:fld>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000" dirty="0" err="1">
                <a:solidFill>
                  <a:srgbClr val="FF0000"/>
                </a:solidFill>
                <a:latin typeface="+mn-lt"/>
              </a:rPr>
              <a:t>Azərbaycan</a:t>
            </a:r>
            <a:r>
              <a:rPr lang="ru-RU" sz="3000" dirty="0">
                <a:solidFill>
                  <a:srgbClr val="FF0000"/>
                </a:solidFill>
                <a:latin typeface="+mn-lt"/>
              </a:rPr>
              <a:t> </a:t>
            </a:r>
            <a:r>
              <a:rPr lang="ru-RU" sz="3000" dirty="0" err="1">
                <a:solidFill>
                  <a:srgbClr val="FF0000"/>
                </a:solidFill>
                <a:latin typeface="+mn-lt"/>
              </a:rPr>
              <a:t>Respublikası</a:t>
            </a:r>
            <a:r>
              <a:rPr lang="ru-RU" sz="3000" dirty="0">
                <a:solidFill>
                  <a:srgbClr val="FF0000"/>
                </a:solidFill>
                <a:latin typeface="+mn-lt"/>
              </a:rPr>
              <a:t> </a:t>
            </a:r>
            <a:r>
              <a:rPr lang="az-Latn-AZ" sz="3000" dirty="0" smtClean="0">
                <a:solidFill>
                  <a:srgbClr val="FF0000"/>
                </a:solidFill>
                <a:latin typeface="+mn-lt"/>
              </a:rPr>
              <a:t>CPM </a:t>
            </a:r>
            <a:br>
              <a:rPr lang="az-Latn-AZ" sz="3000" dirty="0" smtClean="0">
                <a:solidFill>
                  <a:srgbClr val="FF0000"/>
                </a:solidFill>
                <a:latin typeface="+mn-lt"/>
              </a:rPr>
            </a:br>
            <a:r>
              <a:rPr lang="az-Latn-AZ" sz="3000" dirty="0" smtClean="0">
                <a:solidFill>
                  <a:srgbClr val="FF0000"/>
                </a:solidFill>
                <a:latin typeface="+mn-lt"/>
              </a:rPr>
              <a:t>Maddə 21</a:t>
            </a:r>
            <a:r>
              <a:rPr lang="az-Latn-AZ" sz="2500" dirty="0" smtClean="0">
                <a:solidFill>
                  <a:schemeClr val="tx1"/>
                </a:solidFill>
                <a:latin typeface="+mn-lt"/>
              </a:rPr>
              <a:t>.</a:t>
            </a:r>
            <a:endParaRPr lang="ru-RU" sz="2500" dirty="0">
              <a:solidFill>
                <a:schemeClr val="tx1"/>
              </a:solidFill>
              <a:latin typeface="+mn-lt"/>
            </a:endParaRPr>
          </a:p>
        </p:txBody>
      </p:sp>
      <p:sp>
        <p:nvSpPr>
          <p:cNvPr id="3" name="Объект 2"/>
          <p:cNvSpPr>
            <a:spLocks noGrp="1"/>
          </p:cNvSpPr>
          <p:nvPr>
            <p:ph idx="1"/>
          </p:nvPr>
        </p:nvSpPr>
        <p:spPr/>
        <p:txBody>
          <a:bodyPr>
            <a:normAutofit fontScale="70000" lnSpcReduction="20000"/>
          </a:bodyPr>
          <a:lstStyle/>
          <a:p>
            <a:pPr lvl="0"/>
            <a:r>
              <a:rPr lang="az-Latn-AZ" dirty="0"/>
              <a:t>Cinayətin törədilməsində təqsirləndirilən hər bir şəxs onun təqsiri bu Məcəllədə nəzərdə tutulmuş qaydada sübuta yetirilməyibsə və bu barədə qanuni qüvvəyə minmiş məhkəmənin hökmü yoxdursa, təqsirsiz sayılır.</a:t>
            </a:r>
            <a:endParaRPr lang="ru-RU" dirty="0"/>
          </a:p>
          <a:p>
            <a:r>
              <a:rPr lang="az-Latn-AZ" dirty="0"/>
              <a:t> </a:t>
            </a:r>
            <a:endParaRPr lang="ru-RU" dirty="0"/>
          </a:p>
          <a:p>
            <a:pPr lvl="0"/>
            <a:r>
              <a:rPr lang="az-Latn-AZ" dirty="0"/>
              <a:t>Şəxsin təqsirli olduğuna əsaslı şübhələr varsa da onun təqsirli bilinməsinə yol verilmir. Bu Məcəllənin müddəalarına uyğun surətdə müvafiq hüquqi prosedur daxilində ittihamın sübuta yetirilməsində aradan qaldırılması mümkün olmayan şübhələr təqsirləndirilən şəxsin (şübhəli şəxsin) xeyrinə həll edilir. Eyni ilə cinayət və cinayət-prosessual qanunlarının tətbiqində aradan qaldırılmamış şübhələr də onun xeyrinə həll olunmalıdır.</a:t>
            </a:r>
            <a:endParaRPr lang="ru-RU" dirty="0"/>
          </a:p>
          <a:p>
            <a:r>
              <a:rPr lang="az-Latn-AZ" dirty="0"/>
              <a:t> </a:t>
            </a:r>
            <a:endParaRPr lang="ru-RU" dirty="0"/>
          </a:p>
          <a:p>
            <a:r>
              <a:rPr lang="az-Latn-AZ" dirty="0"/>
              <a:t> </a:t>
            </a:r>
            <a:endParaRPr lang="ru-RU" dirty="0"/>
          </a:p>
          <a:p>
            <a:pPr lvl="0"/>
            <a:r>
              <a:rPr lang="az-Latn-AZ" dirty="0"/>
              <a:t>Cinayət törədilməsində təqsirləndirilən şəxs özünün təqsirsiz olmasını sübuta yetirməyə borclu deyildir. İttihamı sübuta yetirmək, şübhəli və ya təqsirləndirilən şəxsin müdafiəsi üçün irəli sürülən dəlilləri təkzib etmək vəzifəsi ittiham tərəfinin üzərinə düşür.</a:t>
            </a:r>
            <a:endParaRPr lang="ru-RU" dirty="0"/>
          </a:p>
          <a:p>
            <a:pPr marL="109728" indent="0">
              <a:buNone/>
            </a:pPr>
            <a:endParaRPr lang="ru-RU" dirty="0"/>
          </a:p>
        </p:txBody>
      </p:sp>
      <p:sp>
        <p:nvSpPr>
          <p:cNvPr id="4" name="Номер слайда 3"/>
          <p:cNvSpPr>
            <a:spLocks noGrp="1"/>
          </p:cNvSpPr>
          <p:nvPr>
            <p:ph type="sldNum" sz="quarter" idx="12"/>
          </p:nvPr>
        </p:nvSpPr>
        <p:spPr/>
        <p:txBody>
          <a:bodyPr/>
          <a:lstStyle/>
          <a:p>
            <a:fld id="{6017FEB1-CA62-42DC-841E-A979DEFBD1C3}" type="slidenum">
              <a:rPr lang="ru-RU" smtClean="0"/>
              <a:pPr/>
              <a:t>8</a:t>
            </a:fld>
            <a:endParaRPr lang="ru-RU"/>
          </a:p>
        </p:txBody>
      </p:sp>
    </p:spTree>
    <p:extLst>
      <p:ext uri="{BB962C8B-B14F-4D97-AF65-F5344CB8AC3E}">
        <p14:creationId xmlns:p14="http://schemas.microsoft.com/office/powerpoint/2010/main" val="31887989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az-Latn-AZ" sz="3000" dirty="0">
                <a:solidFill>
                  <a:srgbClr val="FF0000"/>
                </a:solidFill>
                <a:latin typeface="+mn-lt"/>
              </a:rPr>
              <a:t>Azərbaycan Respublikası </a:t>
            </a:r>
            <a:r>
              <a:rPr lang="az-Latn-AZ" sz="3000" dirty="0" smtClean="0">
                <a:solidFill>
                  <a:srgbClr val="FF0000"/>
                </a:solidFill>
                <a:latin typeface="+mn-lt"/>
              </a:rPr>
              <a:t>İXM</a:t>
            </a:r>
            <a:br>
              <a:rPr lang="az-Latn-AZ" sz="3000" dirty="0" smtClean="0">
                <a:solidFill>
                  <a:srgbClr val="FF0000"/>
                </a:solidFill>
                <a:latin typeface="+mn-lt"/>
              </a:rPr>
            </a:br>
            <a:r>
              <a:rPr lang="az-Latn-AZ" sz="3000" dirty="0" smtClean="0">
                <a:solidFill>
                  <a:srgbClr val="FF0000"/>
                </a:solidFill>
                <a:latin typeface="+mn-lt"/>
              </a:rPr>
              <a:t>Maddə 8.</a:t>
            </a:r>
            <a:endParaRPr lang="ru-RU" sz="3000" dirty="0">
              <a:solidFill>
                <a:srgbClr val="FF0000"/>
              </a:solidFill>
              <a:latin typeface="+mn-lt"/>
            </a:endParaRPr>
          </a:p>
        </p:txBody>
      </p:sp>
      <p:sp>
        <p:nvSpPr>
          <p:cNvPr id="3" name="Объект 2"/>
          <p:cNvSpPr>
            <a:spLocks noGrp="1"/>
          </p:cNvSpPr>
          <p:nvPr>
            <p:ph idx="1"/>
          </p:nvPr>
        </p:nvSpPr>
        <p:spPr/>
        <p:txBody>
          <a:bodyPr>
            <a:normAutofit fontScale="92500"/>
          </a:bodyPr>
          <a:lstStyle/>
          <a:p>
            <a:pPr lvl="0"/>
            <a:r>
              <a:rPr lang="az-Latn-AZ" dirty="0" smtClean="0"/>
              <a:t>Barəsində </a:t>
            </a:r>
            <a:r>
              <a:rPr lang="az-Latn-AZ" dirty="0"/>
              <a:t>inzibati xəta haqqında iş üzrə icraat aparılan şəxsin təqsiri bu Məcəllə ilə nəzərdə tutulmuş qaydada sübuta yetmədikdə və bu, inzibati xəta haqqında iş üzrə icraata baxmış hakimin, səlahiyyətli orqanın (vəzifəli şəxsin) qüvvəyə minmiş qərarı ilə müəyyən edilmədikdə o, təqsiri olmayan hesab edilir</a:t>
            </a:r>
            <a:r>
              <a:rPr lang="az-Latn-AZ" dirty="0" smtClean="0"/>
              <a:t>.</a:t>
            </a:r>
            <a:endParaRPr lang="ru-RU" dirty="0"/>
          </a:p>
          <a:p>
            <a:pPr lvl="0"/>
            <a:r>
              <a:rPr lang="az-Latn-AZ" dirty="0"/>
              <a:t>İnzibati məsuliyyətə cəlb olunmuş şəxs öz təqsirsizliyini sübut etməyə borclu deyildir</a:t>
            </a:r>
            <a:r>
              <a:rPr lang="az-Latn-AZ" dirty="0" smtClean="0"/>
              <a:t>.</a:t>
            </a:r>
            <a:endParaRPr lang="ru-RU" dirty="0"/>
          </a:p>
          <a:p>
            <a:pPr lvl="0"/>
            <a:r>
              <a:rPr lang="az-Latn-AZ" dirty="0"/>
              <a:t>İnzibati məsuliyyətə cəlb olunan şəxsin təqsirli olması barəsində olan şübhələr onun xeyrinə həll olunur.</a:t>
            </a:r>
            <a:endParaRPr lang="ru-RU" dirty="0"/>
          </a:p>
          <a:p>
            <a:endParaRPr lang="ru-RU" dirty="0"/>
          </a:p>
        </p:txBody>
      </p:sp>
      <p:sp>
        <p:nvSpPr>
          <p:cNvPr id="4" name="Номер слайда 3"/>
          <p:cNvSpPr>
            <a:spLocks noGrp="1"/>
          </p:cNvSpPr>
          <p:nvPr>
            <p:ph type="sldNum" sz="quarter" idx="12"/>
          </p:nvPr>
        </p:nvSpPr>
        <p:spPr/>
        <p:txBody>
          <a:bodyPr/>
          <a:lstStyle/>
          <a:p>
            <a:fld id="{6017FEB1-CA62-42DC-841E-A979DEFBD1C3}" type="slidenum">
              <a:rPr lang="ru-RU" smtClean="0"/>
              <a:pPr/>
              <a:t>9</a:t>
            </a:fld>
            <a:endParaRPr lang="ru-RU"/>
          </a:p>
        </p:txBody>
      </p:sp>
    </p:spTree>
    <p:extLst>
      <p:ext uri="{BB962C8B-B14F-4D97-AF65-F5344CB8AC3E}">
        <p14:creationId xmlns:p14="http://schemas.microsoft.com/office/powerpoint/2010/main" val="4201063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rqə əsasl.ayrıseç -13-16.12.2013">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İrqə əsasl.ayrıseç -13-16.12.2013</Template>
  <TotalTime>897</TotalTime>
  <Words>633</Words>
  <Application>Microsoft Office PowerPoint</Application>
  <PresentationFormat>On-screen Show (4:3)</PresentationFormat>
  <Paragraphs>88</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İrqə əsasl.ayrıseç -13-16.12.2013</vt:lpstr>
      <vt:lpstr>AİHK-ə əsasən təqsirsizlik prezumpsiyası (Presumption of  innocence under the ECHR)</vt:lpstr>
      <vt:lpstr>PowerPoint Presentation</vt:lpstr>
      <vt:lpstr>Azərbaycan Respublikasının Konstitutsiyası Maddə 63.</vt:lpstr>
      <vt:lpstr>Avropa İnsan Hüquqları Konvensiyası MADDƏ 6.  Ədalətli məhkəmə araşdırması hüququ </vt:lpstr>
      <vt:lpstr>PowerPoint Presentation</vt:lpstr>
      <vt:lpstr>Şəxsə cinayət ittiham irəli sürülərkən:</vt:lpstr>
      <vt:lpstr>Cinayət törətməkdə ittiham olunan şəxs ən azı aşağıdakı hüquqlara malikdir:</vt:lpstr>
      <vt:lpstr>Azərbaycan Respublikası CPM  Maddə 21.</vt:lpstr>
      <vt:lpstr>Azərbaycan Respublikası İXM Maddə 8.</vt:lpstr>
      <vt:lpstr>PowerPoint Presentation</vt:lpstr>
      <vt:lpstr>İfadələrdən düzgün istifadə etməmək</vt:lpstr>
      <vt:lpstr>“Təqsirləndirilən şəxsin təqsiri qanuna uyğun olaraq sübuta yetirilməyibsə, xüsusən müdafiə hüquqlarını həyata keçirmək imkanı verilməyibsə, barəsindəki məhkəmə qərarında onun təqsirkar olduğu barədə fikir ifadə edilirsə, təqsirsizlik prezumpsiyası  pozulur. Bu hətta formal qərarın olmadığı hallara da aiddir, bunun üçün sadəcə məhkəmənin təqsirləndirilən şəxsi təqsirkar hesab etdiyini düşünmək üçün müəyyən əsasların olması kifayətdir.”</vt:lpstr>
      <vt:lpstr>PowerPoint Presentation</vt:lpstr>
      <vt:lpstr>PowerPoint Presentation</vt:lpstr>
      <vt:lpstr>Pozulmuş hüquqlara görə kompensasiyanın verilməsi</vt:lpstr>
      <vt:lpstr>PowerPoint Presentation</vt:lpstr>
      <vt:lpstr>Qanunverici bazanın mövcudluğu və vəziyyətə görə qiymətləndirmə</vt:lpstr>
      <vt:lpstr>Diqqətinizə görə təşəkkür edirik !</vt:lpstr>
    </vt:vector>
  </TitlesOfParts>
  <Company>RePack by SPecialiST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Ayrı-seçkiliyin qadağan olunması: irqə,rəngə və ya etnik mənşəyə əsaslanan fərqlər </dc:title>
  <dc:creator>AspireONE</dc:creator>
  <cp:lastModifiedBy>ROVSHANOVA Vafa</cp:lastModifiedBy>
  <cp:revision>75</cp:revision>
  <dcterms:created xsi:type="dcterms:W3CDTF">2013-11-25T16:28:23Z</dcterms:created>
  <dcterms:modified xsi:type="dcterms:W3CDTF">2016-07-02T10:00:25Z</dcterms:modified>
</cp:coreProperties>
</file>