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84" r:id="rId4"/>
    <p:sldId id="258" r:id="rId5"/>
    <p:sldId id="292" r:id="rId6"/>
    <p:sldId id="291" r:id="rId7"/>
    <p:sldId id="279" r:id="rId8"/>
    <p:sldId id="280" r:id="rId9"/>
    <p:sldId id="29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70" autoAdjust="0"/>
    <p:restoredTop sz="94737" autoAdjust="0"/>
  </p:normalViewPr>
  <p:slideViewPr>
    <p:cSldViewPr snapToGrid="0" snapToObjects="1">
      <p:cViewPr varScale="1">
        <p:scale>
          <a:sx n="100" d="100"/>
          <a:sy n="100" d="100"/>
        </p:scale>
        <p:origin x="-11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5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D65E6BC-C808-44D6-974B-CDC66E4B572F}" type="datetimeFigureOut">
              <a:rPr lang="it-IT"/>
              <a:pPr>
                <a:defRPr/>
              </a:pPr>
              <a:t>05/12/2016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12CEE61-3F75-4F71-80AD-AA2A10F7C82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3C411B-D316-41ED-B30D-E247252E28D0}" type="datetimeFigureOut">
              <a:rPr lang="it-IT"/>
              <a:pPr>
                <a:defRPr/>
              </a:pPr>
              <a:t>05/12/2016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9D9D16-5AFF-4DA5-8980-996C58A1358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E72D1-2ACE-4068-B625-F99868FFB217}" type="datetime1">
              <a:rPr lang="it-IT"/>
              <a:pPr>
                <a:defRPr/>
              </a:pPr>
              <a:t>05/12/2016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7D487-7278-40F2-BB36-D0550FE23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22651-107D-4F2B-80F7-80123E0F2A4F}" type="datetime1">
              <a:rPr lang="it-IT"/>
              <a:pPr>
                <a:defRPr/>
              </a:pPr>
              <a:t>05/12/2016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C632F-D82B-404D-BE24-7E1E41997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4DC82-CA30-413F-BE76-BCCE75F2F8E0}" type="datetime1">
              <a:rPr lang="it-IT"/>
              <a:pPr>
                <a:defRPr/>
              </a:pPr>
              <a:t>05/12/2016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2F463-EC5F-4AD6-8A57-B5FCAC4A97B5}" type="datetime1">
              <a:rPr lang="it-IT"/>
              <a:pPr>
                <a:defRPr/>
              </a:pPr>
              <a:t>05/12/2016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6FBD6-5D30-4B9B-B4ED-639FC70B9B0C}" type="datetime1">
              <a:rPr lang="it-IT"/>
              <a:pPr>
                <a:defRPr/>
              </a:pPr>
              <a:t>05/12/2016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E28C-6A14-44AB-8D89-4623210F3357}" type="datetime1">
              <a:rPr lang="it-IT"/>
              <a:pPr>
                <a:defRPr/>
              </a:pPr>
              <a:t>05/12/2016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C3049-58C2-477A-A3A8-727D07ADF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45867-BA79-48AE-A476-D95EB8AE1666}" type="datetime1">
              <a:rPr lang="it-IT"/>
              <a:pPr>
                <a:defRPr/>
              </a:pPr>
              <a:t>05/12/2016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AF778-E658-4AB7-9626-59DCF5615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A9588-6E31-4CB5-98C4-E3E4ECBC535C}" type="datetime1">
              <a:rPr lang="it-IT"/>
              <a:pPr>
                <a:defRPr/>
              </a:pPr>
              <a:t>05/12/2016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75070-34A5-4F64-9398-8EC323F18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E1562-6B79-47FE-9481-9E10441F7621}" type="datetime1">
              <a:rPr lang="it-IT"/>
              <a:pPr>
                <a:defRPr/>
              </a:pPr>
              <a:t>05/12/2016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rtlCol="0" anchor="b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8B63E-E31A-4549-8EB7-3FD5A1323717}" type="datetime1">
              <a:rPr lang="it-IT"/>
              <a:pPr>
                <a:defRPr/>
              </a:pPr>
              <a:t>05/12/2016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FC00E-84F7-409D-9F2C-BC094DF09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3404C-340D-4B16-96DC-C8849FD1D578}" type="datetime1">
              <a:rPr lang="it-IT"/>
              <a:pPr>
                <a:defRPr/>
              </a:pPr>
              <a:t>05/12/2016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E2B16-45B8-4F3D-9E14-D4D80038C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8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9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0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1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2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3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4E595-DB93-4088-901B-665356A2987B}" type="datetime1">
              <a:rPr lang="it-IT"/>
              <a:pPr>
                <a:defRPr/>
              </a:pPr>
              <a:t>05/12/2016</a:t>
            </a:fld>
            <a:endParaRPr lang="en-US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00574-3CA2-42C5-91DC-4507CC706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915F6-9E24-4C86-BF44-2C5588C30BD5}" type="datetime1">
              <a:rPr lang="it-IT"/>
              <a:pPr>
                <a:defRPr/>
              </a:pPr>
              <a:t>05/12/2016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0DEB0-1922-4274-9D5D-8E136F6BB1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27AC7-9BAA-424A-889C-0672523B36B8}" type="datetime1">
              <a:rPr lang="it-IT"/>
              <a:pPr>
                <a:defRPr/>
              </a:pPr>
              <a:t>05/12/2016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718F7-C246-44B7-823A-D4E291EFC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B7083-D531-41D5-9B5D-E653B5C4F9DF}" type="datetime1">
              <a:rPr lang="it-IT"/>
              <a:pPr>
                <a:defRPr/>
              </a:pPr>
              <a:t>05/12/2016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D9E87-207A-45C3-A090-61781AFE9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123950"/>
            <a:ext cx="8913813" cy="914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vert="horz" wrap="square" lIns="1188720" tIns="45720" rIns="2743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stile</a:t>
            </a:r>
            <a:endParaRPr lang="lv-LV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14425" y="2595563"/>
            <a:ext cx="7610475" cy="367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gli stili del testo dello schema</a:t>
            </a:r>
          </a:p>
          <a:p>
            <a:pPr lvl="1"/>
            <a:r>
              <a:rPr lang="it-IT" altLang="en-US" smtClean="0"/>
              <a:t>Secondo livello</a:t>
            </a:r>
          </a:p>
          <a:p>
            <a:pPr lvl="2"/>
            <a:r>
              <a:rPr lang="it-IT" altLang="en-US" smtClean="0"/>
              <a:t>Terzo livello</a:t>
            </a:r>
          </a:p>
          <a:p>
            <a:pPr lvl="3"/>
            <a:r>
              <a:rPr lang="it-IT" altLang="en-US" smtClean="0"/>
              <a:t>Quarto livello</a:t>
            </a:r>
          </a:p>
          <a:p>
            <a:pPr lvl="4"/>
            <a:r>
              <a:rPr lang="it-IT" altLang="en-US" smtClean="0"/>
              <a:t>Quinto livello</a:t>
            </a:r>
            <a:endParaRPr lang="lv-LV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851807-6814-4246-8F63-1845984E6D04}" type="datetime1">
              <a:rPr lang="it-IT"/>
              <a:pPr>
                <a:defRPr/>
              </a:pPr>
              <a:t>05/12/2016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988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76E0DE-3621-47EC-A597-9AD6177B4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5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438"/>
            <a:ext cx="7999413" cy="1825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51" r:id="rId3"/>
    <p:sldLayoutId id="2147483943" r:id="rId4"/>
    <p:sldLayoutId id="2147483944" r:id="rId5"/>
    <p:sldLayoutId id="2147483952" r:id="rId6"/>
    <p:sldLayoutId id="2147483945" r:id="rId7"/>
    <p:sldLayoutId id="2147483946" r:id="rId8"/>
    <p:sldLayoutId id="2147483947" r:id="rId9"/>
    <p:sldLayoutId id="2147483948" r:id="rId10"/>
    <p:sldLayoutId id="2147483953" r:id="rId11"/>
    <p:sldLayoutId id="2147483954" r:id="rId12"/>
    <p:sldLayoutId id="2147483955" r:id="rId13"/>
    <p:sldLayoutId id="2147483949" r:id="rId14"/>
    <p:sldLayoutId id="2147483950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51640B"/>
        </a:buClr>
        <a:buFont typeface="Wingdings 2" pitchFamily="18" charset="2"/>
        <a:buChar char=""/>
        <a:defRPr sz="2800" kern="1200">
          <a:solidFill>
            <a:srgbClr val="595959"/>
          </a:solidFill>
          <a:latin typeface="+mn-lt"/>
          <a:ea typeface="+mn-ea"/>
          <a:cs typeface="+mn-cs"/>
        </a:defRPr>
      </a:lvl2pPr>
      <a:lvl3pPr marL="10350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sz="2400" kern="1200">
          <a:solidFill>
            <a:srgbClr val="595959"/>
          </a:solidFill>
          <a:latin typeface="+mn-lt"/>
          <a:ea typeface="+mn-ea"/>
          <a:cs typeface="+mn-cs"/>
        </a:defRPr>
      </a:lvl3pPr>
      <a:lvl4pPr marL="1371600" indent="-336550" algn="l" rtl="0" eaLnBrk="0" fontAlgn="base" hangingPunct="0">
        <a:spcBef>
          <a:spcPts val="600"/>
        </a:spcBef>
        <a:spcAft>
          <a:spcPct val="0"/>
        </a:spcAft>
        <a:buClr>
          <a:srgbClr val="51640B"/>
        </a:buClr>
        <a:buFont typeface="Wingdings 2" pitchFamily="18" charset="2"/>
        <a:buChar char=""/>
        <a:defRPr sz="2000" kern="1200">
          <a:solidFill>
            <a:srgbClr val="595959"/>
          </a:solidFill>
          <a:latin typeface="+mn-lt"/>
          <a:ea typeface="+mn-ea"/>
          <a:cs typeface="+mn-cs"/>
        </a:defRPr>
      </a:lvl4pPr>
      <a:lvl5pPr marL="17208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sz="2000" kern="1200">
          <a:solidFill>
            <a:srgbClr val="595959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ctrTitle"/>
          </p:nvPr>
        </p:nvSpPr>
        <p:spPr>
          <a:xfrm>
            <a:off x="0" y="1357313"/>
            <a:ext cx="8915400" cy="1638300"/>
          </a:xfrm>
        </p:spPr>
        <p:txBody>
          <a:bodyPr/>
          <a:lstStyle/>
          <a:p>
            <a:pPr eaLnBrk="1" hangingPunct="1"/>
            <a:r>
              <a:rPr lang="az-Latn-AZ" altLang="en-US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Aİ</a:t>
            </a:r>
            <a:r>
              <a:rPr lang="en-US" altLang="en-US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H</a:t>
            </a:r>
            <a:r>
              <a:rPr lang="az-Latn-AZ" altLang="en-US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K çərçivəsində </a:t>
            </a:r>
            <a:br>
              <a:rPr lang="az-Latn-AZ" altLang="en-US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</a:br>
            <a:r>
              <a:rPr lang="az-Latn-AZ" altLang="en-US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ədalətli məhkəmə araşdırması hüququ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14400" y="3035300"/>
            <a:ext cx="8001000" cy="3351213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ClrTx/>
              <a:buFont typeface="Century Gothic" pitchFamily="34" charset="0"/>
              <a:buNone/>
              <a:defRPr/>
            </a:pPr>
            <a:r>
              <a:rPr lang="az-Latn-AZ" alt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Təqsirsizlik </a:t>
            </a:r>
          </a:p>
          <a:p>
            <a:pPr>
              <a:buClrTx/>
              <a:buFont typeface="Century Gothic" pitchFamily="34" charset="0"/>
              <a:buNone/>
              <a:defRPr/>
            </a:pPr>
            <a:r>
              <a:rPr lang="az-Latn-AZ" altLang="en-US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prezumpsiyası</a:t>
            </a:r>
            <a:endParaRPr lang="ru-RU" altLang="en-US" sz="4000" dirty="0" smtClean="0">
              <a:solidFill>
                <a:schemeClr val="tx1"/>
              </a:solidFill>
              <a:latin typeface="Tahoma" pitchFamily="34" charset="0"/>
              <a:cs typeface="Tahoma" pitchFamily="34" charset="0"/>
              <a:sym typeface="Century Gothic" pitchFamily="34" charset="0"/>
            </a:endParaRPr>
          </a:p>
          <a:p>
            <a:pPr>
              <a:buClrTx/>
              <a:buFont typeface="Century Gothic" pitchFamily="34" charset="0"/>
              <a:buNone/>
              <a:defRPr/>
            </a:pPr>
            <a:r>
              <a:rPr lang="ru-RU" altLang="en-US" sz="2800" dirty="0" smtClean="0">
                <a:solidFill>
                  <a:srgbClr val="595959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			                    </a:t>
            </a:r>
          </a:p>
          <a:p>
            <a:pPr>
              <a:buClrTx/>
              <a:buFont typeface="Century Gothic" pitchFamily="34" charset="0"/>
              <a:buNone/>
              <a:defRPr/>
            </a:pPr>
            <a:r>
              <a:rPr lang="az-Latn-AZ" altLang="en-US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Təlimçi: Rafael Eyvazov</a:t>
            </a:r>
            <a:endParaRPr lang="en-US" altLang="en-US" sz="20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  <a:sym typeface="Century Gothic" pitchFamily="34" charset="0"/>
            </a:endParaRPr>
          </a:p>
          <a:p>
            <a:pPr>
              <a:buClrTx/>
              <a:buFont typeface="Century Gothic" pitchFamily="34" charset="0"/>
              <a:buNone/>
              <a:defRPr/>
            </a:pPr>
            <a:r>
              <a:rPr lang="en-US" altLang="en-US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2016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606B1499-182D-4658-8B73-C64AA709835D}" type="slidenum">
              <a:rPr lang="en-US" smtClean="0">
                <a:solidFill>
                  <a:srgbClr val="595959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1</a:t>
            </a:fld>
            <a:endParaRPr lang="en-US" smtClean="0">
              <a:solidFill>
                <a:srgbClr val="595959"/>
              </a:solidFill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  <p:pic>
        <p:nvPicPr>
          <p:cNvPr id="7173" name="Рисунок 4" descr="ad003-3-prizumpciya-nevinovnosti-400x26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03788" y="3035300"/>
            <a:ext cx="4011612" cy="335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AİHK Maddə 6</a:t>
            </a:r>
            <a:r>
              <a:rPr lang="ru-RU" altLang="en-US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.2</a:t>
            </a:r>
            <a:r>
              <a:rPr lang="en-US" altLang="en-US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 </a:t>
            </a:r>
          </a:p>
        </p:txBody>
      </p:sp>
      <p:sp>
        <p:nvSpPr>
          <p:cNvPr id="8195" name="Segnaposto contenuto 2"/>
          <p:cNvSpPr>
            <a:spLocks noGrp="1"/>
          </p:cNvSpPr>
          <p:nvPr>
            <p:ph idx="1"/>
          </p:nvPr>
        </p:nvSpPr>
        <p:spPr>
          <a:xfrm>
            <a:off x="419100" y="2595563"/>
            <a:ext cx="8305800" cy="4033837"/>
          </a:xfrm>
        </p:spPr>
        <p:txBody>
          <a:bodyPr/>
          <a:lstStyle/>
          <a:p>
            <a:pPr marL="0" indent="0" algn="ctr" eaLnBrk="1" hangingPunct="1">
              <a:buClrTx/>
              <a:buFont typeface="Century Gothic" pitchFamily="34" charset="0"/>
              <a:buNone/>
            </a:pPr>
            <a:endParaRPr lang="ru-RU" altLang="en-US" sz="240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ctr" eaLnBrk="1" hangingPunct="1">
              <a:buClrTx/>
              <a:buFont typeface="Century Gothic" pitchFamily="34" charset="0"/>
              <a:buNone/>
            </a:pPr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Cinayət törətməkdə ittiham olunan hər kəs onun təqsiri qanun əsasında sübut edilənədək təqsirsiz hesab edilir.</a:t>
            </a:r>
            <a:endParaRPr lang="en-US" altLang="en-US" sz="2400" smtClean="0">
              <a:solidFill>
                <a:schemeClr val="tx1"/>
              </a:solidFill>
              <a:latin typeface="Tahoma" pitchFamily="34" charset="0"/>
              <a:cs typeface="Tahoma" pitchFamily="34" charset="0"/>
              <a:sym typeface="Century Gothic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21A1E461-825D-4D1C-B454-D8EE58557965}" type="slidenum">
              <a:rPr lang="en-US" smtClean="0">
                <a:solidFill>
                  <a:srgbClr val="595959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2</a:t>
            </a:fld>
            <a:endParaRPr lang="en-US" smtClean="0">
              <a:solidFill>
                <a:srgbClr val="595959"/>
              </a:solidFill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0" y="1123950"/>
            <a:ext cx="8913813" cy="1217613"/>
          </a:xfrm>
        </p:spPr>
        <p:txBody>
          <a:bodyPr/>
          <a:lstStyle/>
          <a:p>
            <a:r>
              <a:rPr lang="az-Latn-AZ" altLang="en-US" b="1" smtClean="0">
                <a:latin typeface="Tahoma" pitchFamily="34" charset="0"/>
                <a:cs typeface="Tahoma" pitchFamily="34" charset="0"/>
              </a:rPr>
              <a:t>Barbera, Messege və Habardo İspaniyaya qarşı, 1988. </a:t>
            </a:r>
            <a:endParaRPr lang="ru-RU" altLang="en-US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təqsiri sübutetmə yükü ittiham orqanının üzərindədir</a:t>
            </a:r>
          </a:p>
          <a:p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birinci instansiya məhkəməsi işə baxmağa belə bir əqidə ilə başlamamalıdır ki, təqsirləndirilən şəxs həqiqətən ittiham olunduğu cinayət əməlini törədib</a:t>
            </a:r>
          </a:p>
          <a:p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istənilən şübhə təqsirləndirilən şəxsin xeyrinə həll olunmalıdır.</a:t>
            </a:r>
          </a:p>
          <a:p>
            <a:pPr>
              <a:buFont typeface="Wingdings 2" pitchFamily="18" charset="2"/>
              <a:buNone/>
            </a:pPr>
            <a:r>
              <a:rPr lang="az-Latn-AZ" altLang="en-US" sz="2400" smtClean="0"/>
              <a:t/>
            </a:r>
            <a:br>
              <a:rPr lang="az-Latn-AZ" altLang="en-US" sz="2400" smtClean="0"/>
            </a:br>
            <a:endParaRPr lang="ru-RU" altLang="en-US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92F36-D2FA-4772-80FB-785663CC324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>
          <a:xfrm>
            <a:off x="0" y="1123950"/>
            <a:ext cx="8913813" cy="1138238"/>
          </a:xfrm>
        </p:spPr>
        <p:txBody>
          <a:bodyPr/>
          <a:lstStyle/>
          <a:p>
            <a:pPr eaLnBrk="1" hangingPunct="1"/>
            <a:r>
              <a:rPr lang="az-Latn-AZ" altLang="en-US" b="1" smtClean="0">
                <a:latin typeface="Tahoma" pitchFamily="34" charset="0"/>
                <a:cs typeface="Tahoma" pitchFamily="34" charset="0"/>
              </a:rPr>
              <a:t>Daimi “müşahidə” və genişləndirici təfsir</a:t>
            </a:r>
            <a:r>
              <a:rPr lang="en-US" altLang="en-US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Century Gothic" pitchFamily="34" charset="0"/>
              </a:rPr>
              <a:t> </a:t>
            </a:r>
          </a:p>
        </p:txBody>
      </p:sp>
      <p:sp>
        <p:nvSpPr>
          <p:cNvPr id="10243" name="Segnaposto contenuto 2"/>
          <p:cNvSpPr>
            <a:spLocks noGrp="1"/>
          </p:cNvSpPr>
          <p:nvPr>
            <p:ph idx="1"/>
          </p:nvPr>
        </p:nvSpPr>
        <p:spPr>
          <a:xfrm>
            <a:off x="661988" y="2646363"/>
            <a:ext cx="8062912" cy="3619500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 algn="just" eaLnBrk="1" hangingPunct="1">
              <a:buClrTx/>
              <a:buFont typeface="Century Gothic" pitchFamily="34" charset="0"/>
              <a:buNone/>
              <a:defRPr/>
            </a:pPr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Bəraətlə nəticələnən </a:t>
            </a:r>
            <a:r>
              <a:rPr lang="az-Latn-AZ" altLang="en-US" sz="2400" b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(Sekanina Avstriyaya qarşı, 1993) </a:t>
            </a:r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və ya müddətin keçməsinə görə xitam verilən (</a:t>
            </a:r>
            <a:r>
              <a:rPr lang="az-Latn-AZ" altLang="en-US" sz="2400" b="1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Rinqvold Norveçə qarşı, </a:t>
            </a:r>
            <a:r>
              <a:rPr lang="az-Latn-AZ" altLang="en-US" sz="2400" b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2003</a:t>
            </a:r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  işlərdə məsrəflərin əvəzinin ödənilməsi və kompensasiya məsələlərində də təqsirsizlik prezumpsiyası tətbiq edilməlidir.</a:t>
            </a:r>
            <a:endParaRPr lang="ru-RU" altLang="en-US" sz="240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32D0388B-926D-4155-A269-38E0A5B2B1F9}" type="slidenum">
              <a:rPr lang="en-US" smtClean="0">
                <a:solidFill>
                  <a:srgbClr val="595959"/>
                </a:solidFill>
                <a:ea typeface="Century Gothic" pitchFamily="34" charset="0"/>
                <a:cs typeface="Century Gothic" pitchFamily="34" charset="0"/>
                <a:sym typeface="Century Gothic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4</a:t>
            </a:fld>
            <a:endParaRPr lang="en-US" smtClean="0">
              <a:solidFill>
                <a:srgbClr val="595959"/>
              </a:solidFill>
              <a:ea typeface="Century Gothic" pitchFamily="34" charset="0"/>
              <a:cs typeface="Century Gothic" pitchFamily="34" charset="0"/>
              <a:sym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altLang="en-US" smtClean="0">
                <a:latin typeface="Tahoma" pitchFamily="34" charset="0"/>
                <a:cs typeface="Tahoma" pitchFamily="34" charset="0"/>
              </a:rPr>
              <a:t>Təqsirsizlik prezumpsiyası</a:t>
            </a:r>
            <a:endParaRPr lang="ru-RU" altLang="en-US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altLang="en-US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Təqsirsizlik prezumpsiyasına təkcə məhkəmənin gedişində deyil, məhkəmə tərəfindən bəraət hökmü çıxarıldıqdan sonra da əməl edilməlidir. </a:t>
            </a:r>
            <a:endParaRPr lang="ru-RU" altLang="en-US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az-Latn-AZ" altLang="en-US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«Sekanina Avstriyaya qarşı» işdə Məhkəmə qərara aldı ki, qəti bəraət hökmü çıxarılandan sonra dövlət daxili məhkəmələrin ərizəçinin təqsiri barədə onlarda şübhə olduğunu bildirmələri yolverilməzdir. </a:t>
            </a:r>
            <a:endParaRPr lang="ru-RU" altLang="en-US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053C8F-CB55-4E01-A4C5-6988E7BCA43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0" y="471488"/>
            <a:ext cx="8913813" cy="914400"/>
          </a:xfrm>
        </p:spPr>
        <p:txBody>
          <a:bodyPr/>
          <a:lstStyle/>
          <a:p>
            <a:r>
              <a:rPr lang="az-Latn-AZ" altLang="en-US" smtClean="0">
                <a:latin typeface="Tahoma" pitchFamily="34" charset="0"/>
                <a:cs typeface="Tahoma" pitchFamily="34" charset="0"/>
              </a:rPr>
              <a:t>Təqsirsizlik prezumpsiyası</a:t>
            </a:r>
            <a:endParaRPr lang="ru-RU" altLang="en-US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568325" y="1690688"/>
            <a:ext cx="8156575" cy="4575175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az-Latn-AZ" altLang="en-US" sz="22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Maddə 6.2</a:t>
            </a:r>
          </a:p>
          <a:p>
            <a:pPr marL="0" indent="0"/>
            <a:r>
              <a:rPr lang="az-Latn-AZ" altLang="en-US" sz="22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Əhatə dairəsinə düşən ictimailəşmiş məlumatlar:</a:t>
            </a:r>
          </a:p>
          <a:p>
            <a:pPr lvl="1"/>
            <a:r>
              <a:rPr lang="az-Latn-AZ" altLang="en-US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Hakimlər, prokurorlar </a:t>
            </a:r>
          </a:p>
          <a:p>
            <a:pPr lvl="1">
              <a:buFont typeface="Wingdings 2" pitchFamily="18" charset="2"/>
              <a:buNone/>
            </a:pPr>
            <a:r>
              <a:rPr lang="az-Latn-AZ" altLang="en-US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və müstəntiqlər</a:t>
            </a:r>
          </a:p>
          <a:p>
            <a:pPr lvl="1"/>
            <a:r>
              <a:rPr lang="az-Latn-AZ" altLang="en-US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Dövlət rəsmiləri</a:t>
            </a:r>
          </a:p>
          <a:p>
            <a:pPr marL="0" indent="0">
              <a:buFont typeface="Wingdings 2" pitchFamily="18" charset="2"/>
              <a:buNone/>
            </a:pPr>
            <a:r>
              <a:rPr lang="az-Latn-AZ" altLang="en-US" smtClean="0"/>
              <a:t/>
            </a:r>
            <a:br>
              <a:rPr lang="az-Latn-AZ" altLang="en-US" smtClean="0"/>
            </a:br>
            <a:endParaRPr lang="ru-RU" altLang="en-US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74330D-C8B7-4DD7-A2F7-531D076741E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2293" name="Рисунок 4" descr="mcculloch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51388" y="3006725"/>
            <a:ext cx="3973512" cy="325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altLang="en-US" b="1" smtClean="0">
                <a:latin typeface="Tahoma" pitchFamily="34" charset="0"/>
                <a:cs typeface="Tahoma" pitchFamily="34" charset="0"/>
              </a:rPr>
              <a:t>İfadələrin xarakteri</a:t>
            </a:r>
            <a:endParaRPr lang="ru-RU" altLang="en-US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Müvafiq orqanlar təqsirə yönəlik ifadələrdən istifadə etməməlidir (ittihamla nəticələnməyən işlərdə də).</a:t>
            </a:r>
          </a:p>
          <a:p>
            <a:r>
              <a:rPr lang="az-Latn-AZ" altLang="en-US" sz="24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Məhkəmə orqanları tərəfindən pozuntu - Minelli İsvecrəyə qarşı, 1983.</a:t>
            </a:r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r>
              <a:rPr lang="az-Latn-AZ" altLang="en-US" sz="2400" i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İttiham orqanları tərəfindən pozuntu - Allen de Ribemont Fransaya qarşı, 1995.</a:t>
            </a:r>
            <a:r>
              <a:rPr lang="az-Latn-AZ" altLang="en-US" sz="2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endParaRPr lang="ru-RU" altLang="en-US" sz="2400" i="1" smtClean="0">
              <a:solidFill>
                <a:schemeClr val="tx1"/>
              </a:solidFill>
              <a:latin typeface="A3 Arial AzLat" pitchFamily="34" charset="-52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275B5-242C-4370-82B8-F63C04FD9F0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altLang="en-US" b="1" smtClean="0">
                <a:latin typeface="Tahoma" pitchFamily="34" charset="0"/>
                <a:cs typeface="Tahoma" pitchFamily="34" charset="0"/>
              </a:rPr>
              <a:t>İfadələrin xarakteri</a:t>
            </a:r>
            <a:endParaRPr lang="ru-RU" altLang="en-US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altLang="en-US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Müvafiq ifadələrin pozuntu təşkil-edib etmədiyini aşağıdakı 3 elementin birgə təhlili vasitəsilə müəyyənləşdirmək olar:</a:t>
            </a:r>
            <a:endParaRPr lang="ru-RU" altLang="en-US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az-Latn-AZ" altLang="en-US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1) ifadələr səsləndirilərkən məhkəmə prosesinin hansı mərhələdə olması və ifadələrin hansı konteksdə səsləndirilməsi,</a:t>
            </a:r>
            <a:endParaRPr lang="ru-RU" altLang="en-US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az-Latn-AZ" altLang="en-US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2) işlədilən sözlər,</a:t>
            </a:r>
            <a:endParaRPr lang="ru-RU" altLang="en-US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az-Latn-AZ" altLang="en-US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3) ifadələrin mənası.</a:t>
            </a:r>
            <a:endParaRPr lang="ru-RU" altLang="en-US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endParaRPr lang="ru-RU" altLang="en-US" smtClean="0">
              <a:solidFill>
                <a:schemeClr val="tx1"/>
              </a:solidFill>
              <a:latin typeface="A3 Arial AzLat" pitchFamily="34" charset="-52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FB017-3C21-41E8-A6E5-1D5F4A9DBDE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mtClean="0"/>
              <a:t>			</a:t>
            </a:r>
            <a:r>
              <a:rPr lang="az-Latn-AZ" altLang="en-US" sz="4000" smtClean="0">
                <a:latin typeface="Tahoma" pitchFamily="34" charset="0"/>
                <a:cs typeface="Tahoma" pitchFamily="34" charset="0"/>
              </a:rPr>
              <a:t>SON</a:t>
            </a:r>
            <a:endParaRPr lang="ru-RU" altLang="en-US" sz="400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az-Latn-AZ" altLang="en-US" sz="40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Diqqətinizə və fəal iştirakınıza görə təşəkkürlər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7AECB2-BCAE-4E31-A4AA-2E4E1A2EB7E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cezion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Percezione.thmx</Template>
  <TotalTime>1084</TotalTime>
  <Words>262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Century Gothic</vt:lpstr>
      <vt:lpstr>Wingdings 2</vt:lpstr>
      <vt:lpstr>Calibri</vt:lpstr>
      <vt:lpstr>Tahoma</vt:lpstr>
      <vt:lpstr>A3 Arial AzLat</vt:lpstr>
      <vt:lpstr>Percezione</vt:lpstr>
      <vt:lpstr>AİHK çərçivəsində  ədalətli məhkəmə araşdırması hüququ</vt:lpstr>
      <vt:lpstr>AİHK Maddə 6.2 </vt:lpstr>
      <vt:lpstr>Barbera, Messege və Habardo İspaniyaya qarşı, 1988. </vt:lpstr>
      <vt:lpstr>Daimi “müşahidə” və genişləndirici təfsir </vt:lpstr>
      <vt:lpstr>Təqsirsizlik prezumpsiyası</vt:lpstr>
      <vt:lpstr>Təqsirsizlik prezumpsiyası</vt:lpstr>
      <vt:lpstr>İfadələrin xarakteri</vt:lpstr>
      <vt:lpstr>İfadələrin xarakteri</vt:lpstr>
      <vt:lpstr>   SON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right to a fair trial  under the ECHR</dc:title>
  <dc:creator>Ivana Roagna</dc:creator>
  <cp:lastModifiedBy>Eldar</cp:lastModifiedBy>
  <cp:revision>68</cp:revision>
  <dcterms:created xsi:type="dcterms:W3CDTF">2014-10-28T08:06:21Z</dcterms:created>
  <dcterms:modified xsi:type="dcterms:W3CDTF">2016-12-05T16:16:30Z</dcterms:modified>
</cp:coreProperties>
</file>