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65" r:id="rId5"/>
    <p:sldId id="259" r:id="rId6"/>
    <p:sldId id="267" r:id="rId7"/>
    <p:sldId id="260" r:id="rId8"/>
    <p:sldId id="261" r:id="rId9"/>
    <p:sldId id="262" r:id="rId10"/>
    <p:sldId id="263" r:id="rId11"/>
    <p:sldId id="266" r:id="rId12"/>
    <p:sldId id="264"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GB"/>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GB"/>
          </a:p>
        </p:txBody>
      </p:sp>
      <p:sp>
        <p:nvSpPr>
          <p:cNvPr id="4" name="Дата 3"/>
          <p:cNvSpPr>
            <a:spLocks noGrp="1"/>
          </p:cNvSpPr>
          <p:nvPr>
            <p:ph type="dt" sz="half" idx="10"/>
          </p:nvPr>
        </p:nvSpPr>
        <p:spPr/>
        <p:txBody>
          <a:bodyPr/>
          <a:lstStyle>
            <a:lvl1pPr>
              <a:defRPr/>
            </a:lvl1pPr>
          </a:lstStyle>
          <a:p>
            <a:pPr>
              <a:defRPr/>
            </a:pPr>
            <a:fld id="{E3526DCF-1AAA-4D93-BE02-D2655D36ABC3}" type="datetimeFigureOut">
              <a:rPr lang="ru-RU"/>
              <a:pPr>
                <a:defRPr/>
              </a:pPr>
              <a:t>05.12.2016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163D7C-25BE-48B2-A40B-8BD7BF5D9BB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GB"/>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Дата 3"/>
          <p:cNvSpPr>
            <a:spLocks noGrp="1"/>
          </p:cNvSpPr>
          <p:nvPr>
            <p:ph type="dt" sz="half" idx="10"/>
          </p:nvPr>
        </p:nvSpPr>
        <p:spPr/>
        <p:txBody>
          <a:bodyPr/>
          <a:lstStyle>
            <a:lvl1pPr>
              <a:defRPr/>
            </a:lvl1pPr>
          </a:lstStyle>
          <a:p>
            <a:pPr>
              <a:defRPr/>
            </a:pPr>
            <a:fld id="{952CCABB-A49A-4FF2-94DA-916B68117B76}" type="datetimeFigureOut">
              <a:rPr lang="ru-RU"/>
              <a:pPr>
                <a:defRPr/>
              </a:pPr>
              <a:t>05.12.2016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0BC8B9D-9CD8-477B-9DF9-9C7FA068D09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GB"/>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Дата 3"/>
          <p:cNvSpPr>
            <a:spLocks noGrp="1"/>
          </p:cNvSpPr>
          <p:nvPr>
            <p:ph type="dt" sz="half" idx="10"/>
          </p:nvPr>
        </p:nvSpPr>
        <p:spPr/>
        <p:txBody>
          <a:bodyPr/>
          <a:lstStyle>
            <a:lvl1pPr>
              <a:defRPr/>
            </a:lvl1pPr>
          </a:lstStyle>
          <a:p>
            <a:pPr>
              <a:defRPr/>
            </a:pPr>
            <a:fld id="{6E1B1399-EB3C-45E0-AFA3-5DF46CA37C2C}" type="datetimeFigureOut">
              <a:rPr lang="ru-RU"/>
              <a:pPr>
                <a:defRPr/>
              </a:pPr>
              <a:t>05.12.2016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6DA218-A16F-48AC-A29E-F73802208D6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GB"/>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Дата 3"/>
          <p:cNvSpPr>
            <a:spLocks noGrp="1"/>
          </p:cNvSpPr>
          <p:nvPr>
            <p:ph type="dt" sz="half" idx="10"/>
          </p:nvPr>
        </p:nvSpPr>
        <p:spPr/>
        <p:txBody>
          <a:bodyPr/>
          <a:lstStyle>
            <a:lvl1pPr>
              <a:defRPr/>
            </a:lvl1pPr>
          </a:lstStyle>
          <a:p>
            <a:pPr>
              <a:defRPr/>
            </a:pPr>
            <a:fld id="{C2B99A12-0CD8-461C-8772-266C8B3E151B}" type="datetimeFigureOut">
              <a:rPr lang="ru-RU"/>
              <a:pPr>
                <a:defRPr/>
              </a:pPr>
              <a:t>05.12.2016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168783-B525-4BC1-AE8E-487ED2214AA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GB"/>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2760244-ABD9-47EA-9F55-B2D51B3E6E05}" type="datetimeFigureOut">
              <a:rPr lang="ru-RU"/>
              <a:pPr>
                <a:defRPr/>
              </a:pPr>
              <a:t>05.12.2016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1A45BE-6F39-4C50-AFF0-5093A2CAD28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GB"/>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5" name="Дата 3"/>
          <p:cNvSpPr>
            <a:spLocks noGrp="1"/>
          </p:cNvSpPr>
          <p:nvPr>
            <p:ph type="dt" sz="half" idx="10"/>
          </p:nvPr>
        </p:nvSpPr>
        <p:spPr/>
        <p:txBody>
          <a:bodyPr/>
          <a:lstStyle>
            <a:lvl1pPr>
              <a:defRPr/>
            </a:lvl1pPr>
          </a:lstStyle>
          <a:p>
            <a:pPr>
              <a:defRPr/>
            </a:pPr>
            <a:fld id="{A4E8DBD6-CB11-4DB8-9A60-6EF89D7B85F2}" type="datetimeFigureOut">
              <a:rPr lang="ru-RU"/>
              <a:pPr>
                <a:defRPr/>
              </a:pPr>
              <a:t>05.12.2016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631BAF3-F8D0-4407-ACF7-6A77058B79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GB"/>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7" name="Дата 3"/>
          <p:cNvSpPr>
            <a:spLocks noGrp="1"/>
          </p:cNvSpPr>
          <p:nvPr>
            <p:ph type="dt" sz="half" idx="10"/>
          </p:nvPr>
        </p:nvSpPr>
        <p:spPr/>
        <p:txBody>
          <a:bodyPr/>
          <a:lstStyle>
            <a:lvl1pPr>
              <a:defRPr/>
            </a:lvl1pPr>
          </a:lstStyle>
          <a:p>
            <a:pPr>
              <a:defRPr/>
            </a:pPr>
            <a:fld id="{CAE75BFD-1861-4363-BF44-59F5C413CC33}" type="datetimeFigureOut">
              <a:rPr lang="ru-RU"/>
              <a:pPr>
                <a:defRPr/>
              </a:pPr>
              <a:t>05.12.2016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0875017-EB0C-41F7-8D69-7DC104BF4CE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GB"/>
          </a:p>
        </p:txBody>
      </p:sp>
      <p:sp>
        <p:nvSpPr>
          <p:cNvPr id="3" name="Дата 3"/>
          <p:cNvSpPr>
            <a:spLocks noGrp="1"/>
          </p:cNvSpPr>
          <p:nvPr>
            <p:ph type="dt" sz="half" idx="10"/>
          </p:nvPr>
        </p:nvSpPr>
        <p:spPr/>
        <p:txBody>
          <a:bodyPr/>
          <a:lstStyle>
            <a:lvl1pPr>
              <a:defRPr/>
            </a:lvl1pPr>
          </a:lstStyle>
          <a:p>
            <a:pPr>
              <a:defRPr/>
            </a:pPr>
            <a:fld id="{5AF2E908-0787-482F-8AA7-9400F1C271D9}" type="datetimeFigureOut">
              <a:rPr lang="ru-RU"/>
              <a:pPr>
                <a:defRPr/>
              </a:pPr>
              <a:t>05.12.2016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ECD8D05-2329-460A-8715-0868136F8A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8B4F706-C22B-41A0-8DE1-A26162870AC0}" type="datetimeFigureOut">
              <a:rPr lang="ru-RU"/>
              <a:pPr>
                <a:defRPr/>
              </a:pPr>
              <a:t>05.12.2016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482CA51-50BF-4C6E-B73F-28B434BA755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GB"/>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FA6C959-9896-49CB-BDBE-C447A4C82314}" type="datetimeFigureOut">
              <a:rPr lang="ru-RU"/>
              <a:pPr>
                <a:defRPr/>
              </a:pPr>
              <a:t>05.12.2016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6A17CE5-D5BE-4A3D-9943-1E656DFB2D3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GB"/>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224EC73-A964-499B-A476-5D81A6BB6242}" type="datetimeFigureOut">
              <a:rPr lang="ru-RU"/>
              <a:pPr>
                <a:defRPr/>
              </a:pPr>
              <a:t>05.12.2016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76E0672-10C3-4173-B514-B4936104382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endParaRPr lang="en-GB" altLang="en-US"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GB" altLang="en-US"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E9A0D90-D822-4AF3-B4FB-3670420517CB}" type="datetimeFigureOut">
              <a:rPr lang="ru-RU"/>
              <a:pPr>
                <a:defRPr/>
              </a:pPr>
              <a:t>05.12.2016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4A7C109-CDC6-4ACD-A529-DA65BD56624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388" y="285750"/>
            <a:ext cx="8713787" cy="1928813"/>
          </a:xfrm>
        </p:spPr>
        <p:style>
          <a:lnRef idx="1">
            <a:schemeClr val="accent1"/>
          </a:lnRef>
          <a:fillRef idx="2">
            <a:schemeClr val="accent1"/>
          </a:fillRef>
          <a:effectRef idx="1">
            <a:schemeClr val="accent1"/>
          </a:effectRef>
          <a:fontRef idx="minor">
            <a:schemeClr val="dk1"/>
          </a:fontRef>
        </p:style>
        <p:txBody>
          <a:bodyPr rtlCol="0">
            <a:noAutofit/>
          </a:bodyPr>
          <a:lstStyle/>
          <a:p>
            <a:pPr eaLnBrk="1" fontAlgn="auto" hangingPunct="1">
              <a:spcAft>
                <a:spcPts val="0"/>
              </a:spcAft>
              <a:defRPr/>
            </a:pPr>
            <a:r>
              <a:rPr lang="az-Latn-AZ" sz="4600" b="1" dirty="0" smtClean="0">
                <a:solidFill>
                  <a:srgbClr val="FF0000"/>
                </a:solidFill>
              </a:rPr>
              <a:t>Equality of Arms under the ECHR</a:t>
            </a:r>
            <a:br>
              <a:rPr lang="az-Latn-AZ" sz="4600" b="1" dirty="0" smtClean="0">
                <a:solidFill>
                  <a:srgbClr val="FF0000"/>
                </a:solidFill>
              </a:rPr>
            </a:br>
            <a:r>
              <a:rPr lang="az-Latn-AZ" sz="4600" b="1" dirty="0" smtClean="0">
                <a:solidFill>
                  <a:srgbClr val="FF0000"/>
                </a:solidFill>
              </a:rPr>
              <a:t>Tərəflərin bərabərliyi</a:t>
            </a:r>
            <a:endParaRPr lang="en-GB" sz="4600" b="1" dirty="0">
              <a:solidFill>
                <a:srgbClr val="FF0000"/>
              </a:solidFill>
            </a:endParaRPr>
          </a:p>
        </p:txBody>
      </p:sp>
      <p:sp>
        <p:nvSpPr>
          <p:cNvPr id="3" name="Подзаголовок 2"/>
          <p:cNvSpPr>
            <a:spLocks noGrp="1"/>
          </p:cNvSpPr>
          <p:nvPr>
            <p:ph type="subTitle" idx="1"/>
          </p:nvPr>
        </p:nvSpPr>
        <p:spPr>
          <a:xfrm>
            <a:off x="468313" y="2143125"/>
            <a:ext cx="8532812" cy="1643063"/>
          </a:xfrm>
        </p:spPr>
        <p:style>
          <a:lnRef idx="1">
            <a:schemeClr val="accent1"/>
          </a:lnRef>
          <a:fillRef idx="2">
            <a:schemeClr val="accent1"/>
          </a:fillRef>
          <a:effectRef idx="1">
            <a:schemeClr val="accent1"/>
          </a:effectRef>
          <a:fontRef idx="minor">
            <a:schemeClr val="dk1"/>
          </a:fontRef>
        </p:style>
        <p:txBody>
          <a:bodyPr rtlCol="0">
            <a:normAutofit lnSpcReduction="10000"/>
          </a:bodyPr>
          <a:lstStyle/>
          <a:p>
            <a:pPr eaLnBrk="1" fontAlgn="auto" hangingPunct="1">
              <a:spcAft>
                <a:spcPts val="0"/>
              </a:spcAft>
              <a:defRPr/>
            </a:pPr>
            <a:r>
              <a:rPr lang="az-Latn-AZ" dirty="0" smtClean="0"/>
              <a:t>                                               </a:t>
            </a:r>
            <a:r>
              <a:rPr lang="az-Latn-AZ" b="1" dirty="0" smtClean="0">
                <a:solidFill>
                  <a:schemeClr val="tx1">
                    <a:lumMod val="95000"/>
                    <a:lumOff val="5000"/>
                  </a:schemeClr>
                </a:solidFill>
                <a:effectLst>
                  <a:outerShdw blurRad="38100" dist="38100" dir="2700000" algn="tl">
                    <a:srgbClr val="000000">
                      <a:alpha val="43137"/>
                    </a:srgbClr>
                  </a:outerShdw>
                </a:effectLst>
              </a:rPr>
              <a:t>SHALALA GULUZADE  </a:t>
            </a:r>
          </a:p>
          <a:p>
            <a:pPr eaLnBrk="1" fontAlgn="auto" hangingPunct="1">
              <a:spcAft>
                <a:spcPts val="0"/>
              </a:spcAft>
              <a:defRPr/>
            </a:pPr>
            <a:r>
              <a:rPr lang="az-Latn-AZ" b="1" dirty="0">
                <a:solidFill>
                  <a:schemeClr val="tx1">
                    <a:lumMod val="95000"/>
                    <a:lumOff val="5000"/>
                  </a:schemeClr>
                </a:solidFill>
                <a:effectLst>
                  <a:outerShdw blurRad="38100" dist="38100" dir="2700000" algn="tl">
                    <a:srgbClr val="000000">
                      <a:alpha val="43137"/>
                    </a:srgbClr>
                  </a:outerShdw>
                </a:effectLst>
              </a:rPr>
              <a:t> </a:t>
            </a:r>
            <a:r>
              <a:rPr lang="az-Latn-AZ" b="1" dirty="0" smtClean="0">
                <a:solidFill>
                  <a:schemeClr val="tx1">
                    <a:lumMod val="95000"/>
                    <a:lumOff val="5000"/>
                  </a:schemeClr>
                </a:solidFill>
                <a:effectLst>
                  <a:outerShdw blurRad="38100" dist="38100" dir="2700000" algn="tl">
                    <a:srgbClr val="000000">
                      <a:alpha val="43137"/>
                    </a:srgbClr>
                  </a:outerShdw>
                </a:effectLst>
              </a:rPr>
              <a:t>      AKHMED FARKHADOV</a:t>
            </a:r>
            <a:endParaRPr lang="en-US" b="1" dirty="0" smtClean="0">
              <a:solidFill>
                <a:schemeClr val="tx1">
                  <a:lumMod val="95000"/>
                  <a:lumOff val="5000"/>
                </a:schemeClr>
              </a:solidFill>
              <a:effectLst>
                <a:outerShdw blurRad="38100" dist="38100" dir="2700000" algn="tl">
                  <a:srgbClr val="000000">
                    <a:alpha val="43137"/>
                  </a:srgbClr>
                </a:outerShdw>
              </a:effectLst>
            </a:endParaRPr>
          </a:p>
          <a:p>
            <a:pPr algn="r" eaLnBrk="1" fontAlgn="auto" hangingPunct="1">
              <a:spcAft>
                <a:spcPts val="0"/>
              </a:spcAft>
              <a:defRPr/>
            </a:pPr>
            <a:r>
              <a:rPr lang="en-US" b="1" dirty="0" smtClean="0">
                <a:solidFill>
                  <a:schemeClr val="tx1">
                    <a:lumMod val="95000"/>
                    <a:lumOff val="5000"/>
                  </a:schemeClr>
                </a:solidFill>
                <a:effectLst>
                  <a:outerShdw blurRad="38100" dist="38100" dir="2700000" algn="tl">
                    <a:srgbClr val="000000">
                      <a:alpha val="43137"/>
                    </a:srgbClr>
                  </a:outerShdw>
                </a:effectLst>
              </a:rPr>
              <a:t>2015</a:t>
            </a:r>
            <a:endParaRPr lang="en-GB" b="1" dirty="0">
              <a:solidFill>
                <a:schemeClr val="tx1">
                  <a:lumMod val="95000"/>
                  <a:lumOff val="5000"/>
                </a:schemeClr>
              </a:solidFill>
              <a:effectLst>
                <a:outerShdw blurRad="38100" dist="38100" dir="2700000" algn="tl">
                  <a:srgbClr val="000000">
                    <a:alpha val="43137"/>
                  </a:srgbClr>
                </a:outerShdw>
              </a:effectLst>
            </a:endParaRPr>
          </a:p>
        </p:txBody>
      </p:sp>
      <p:pic>
        <p:nvPicPr>
          <p:cNvPr id="2052" name="Picture 3" descr="images (1).jpg"/>
          <p:cNvPicPr>
            <a:picLocks noChangeAspect="1"/>
          </p:cNvPicPr>
          <p:nvPr/>
        </p:nvPicPr>
        <p:blipFill>
          <a:blip r:embed="rId2"/>
          <a:srcRect/>
          <a:stretch>
            <a:fillRect/>
          </a:stretch>
        </p:blipFill>
        <p:spPr bwMode="auto">
          <a:xfrm>
            <a:off x="2286000" y="3786188"/>
            <a:ext cx="4714875" cy="30718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850" y="260350"/>
            <a:ext cx="8569325" cy="6264275"/>
          </a:xfrm>
        </p:spPr>
        <p:style>
          <a:lnRef idx="1">
            <a:schemeClr val="accent6"/>
          </a:lnRef>
          <a:fillRef idx="2">
            <a:schemeClr val="accent6"/>
          </a:fillRef>
          <a:effectRef idx="1">
            <a:schemeClr val="accent6"/>
          </a:effectRef>
          <a:fontRef idx="minor">
            <a:schemeClr val="dk1"/>
          </a:fontRef>
        </p:style>
        <p:txBody>
          <a:bodyPr rtlCol="0">
            <a:normAutofit/>
          </a:bodyPr>
          <a:lstStyle/>
          <a:p>
            <a:pPr marL="0" indent="0" algn="just" eaLnBrk="1" fontAlgn="auto" hangingPunct="1">
              <a:spcAft>
                <a:spcPts val="0"/>
              </a:spcAft>
              <a:buFont typeface="Arial" pitchFamily="34" charset="0"/>
              <a:buNone/>
              <a:defRPr/>
            </a:pPr>
            <a:endParaRPr lang="az-Latn-AZ" dirty="0" smtClean="0"/>
          </a:p>
          <a:p>
            <a:pPr marL="0" indent="0" algn="just" eaLnBrk="1" fontAlgn="auto" hangingPunct="1">
              <a:spcAft>
                <a:spcPts val="0"/>
              </a:spcAft>
              <a:buFont typeface="Arial" pitchFamily="34" charset="0"/>
              <a:buNone/>
              <a:defRPr/>
            </a:pPr>
            <a:r>
              <a:rPr lang="az-Latn-AZ" dirty="0" smtClean="0"/>
              <a:t>3) Əgər </a:t>
            </a:r>
            <a:r>
              <a:rPr lang="az-Latn-AZ" dirty="0"/>
              <a:t>tərəflərdən biri məhkəmədə mühakimə icraatının aparıldığı dili başa düşmürsə, onda onlar tərcüməçinin köməyindən istifadə etmək imkanına malik </a:t>
            </a:r>
            <a:r>
              <a:rPr lang="az-Latn-AZ" dirty="0" smtClean="0"/>
              <a:t>olmalıdırlar;</a:t>
            </a:r>
          </a:p>
          <a:p>
            <a:pPr marL="0" indent="0" algn="just" eaLnBrk="1" fontAlgn="auto" hangingPunct="1">
              <a:spcAft>
                <a:spcPts val="0"/>
              </a:spcAft>
              <a:buFont typeface="Arial" pitchFamily="34" charset="0"/>
              <a:buNone/>
              <a:defRPr/>
            </a:pPr>
            <a:endParaRPr lang="az-Latn-AZ" dirty="0"/>
          </a:p>
          <a:p>
            <a:pPr marL="0" indent="0" algn="just" eaLnBrk="1" fontAlgn="auto" hangingPunct="1">
              <a:spcAft>
                <a:spcPts val="0"/>
              </a:spcAft>
              <a:buFont typeface="Arial" pitchFamily="34" charset="0"/>
              <a:buNone/>
              <a:defRPr/>
            </a:pPr>
            <a:r>
              <a:rPr lang="az-Latn-AZ" dirty="0" smtClean="0"/>
              <a:t>4) Hər </a:t>
            </a:r>
            <a:r>
              <a:rPr lang="az-Latn-AZ" dirty="0"/>
              <a:t>iki tərəf hüquq və vəzifələrinə yalnız məhkəməyə təqdim olunmuş sübutlar əsasında qəbul olunmuş qərarlar vasitəsilə təsir göstərilməsi hüququna malikdir; </a:t>
            </a:r>
            <a:endParaRPr lang="az-Latn-AZ" dirty="0" smtClean="0"/>
          </a:p>
          <a:p>
            <a:pPr marL="0" indent="0" algn="just" eaLnBrk="1" fontAlgn="auto" hangingPunct="1">
              <a:spcAft>
                <a:spcPts val="0"/>
              </a:spcAft>
              <a:buFont typeface="Arial" pitchFamily="34" charset="0"/>
              <a:buNone/>
              <a:defRPr/>
            </a:pPr>
            <a:endParaRPr lang="az-Latn-AZ" dirty="0"/>
          </a:p>
          <a:p>
            <a:pPr eaLnBrk="1" fontAlgn="auto" hangingPunct="1">
              <a:spcAft>
                <a:spcPts val="0"/>
              </a:spcAft>
              <a:buFont typeface="Arial" pitchFamily="34" charset="0"/>
              <a:buNone/>
              <a:defRPr/>
            </a:pPr>
            <a:endParaRPr lang="en-GB"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428625"/>
            <a:ext cx="4357688" cy="50165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just" fontAlgn="auto">
              <a:spcBef>
                <a:spcPts val="0"/>
              </a:spcBef>
              <a:spcAft>
                <a:spcPts val="0"/>
              </a:spcAft>
              <a:defRPr/>
            </a:pPr>
            <a:r>
              <a:rPr lang="az-Latn-AZ" sz="4000" dirty="0"/>
              <a:t>5) Hər iki tərəf məhkəmənin qərarından yuxarı məhkəmə   instansiyasına apellyasiya şikayəti vermək hüququna malikdir.</a:t>
            </a:r>
            <a:endParaRPr lang="en-GB" sz="4000" dirty="0"/>
          </a:p>
        </p:txBody>
      </p:sp>
      <p:pic>
        <p:nvPicPr>
          <p:cNvPr id="12291" name="Picture 4" descr="crim042 (1).jpg"/>
          <p:cNvPicPr>
            <a:picLocks noChangeAspect="1"/>
          </p:cNvPicPr>
          <p:nvPr/>
        </p:nvPicPr>
        <p:blipFill>
          <a:blip r:embed="rId2"/>
          <a:srcRect/>
          <a:stretch>
            <a:fillRect/>
          </a:stretch>
        </p:blipFill>
        <p:spPr bwMode="auto">
          <a:xfrm>
            <a:off x="5072063" y="428625"/>
            <a:ext cx="4071937" cy="642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713"/>
            <a:ext cx="8229600" cy="5505450"/>
          </a:xfrm>
        </p:spPr>
        <p:style>
          <a:lnRef idx="1">
            <a:schemeClr val="accent3"/>
          </a:lnRef>
          <a:fillRef idx="2">
            <a:schemeClr val="accent3"/>
          </a:fillRef>
          <a:effectRef idx="1">
            <a:schemeClr val="accent3"/>
          </a:effectRef>
          <a:fontRef idx="minor">
            <a:schemeClr val="dk1"/>
          </a:fontRef>
        </p:style>
        <p:txBody>
          <a:bodyPr rtlCol="0">
            <a:normAutofit/>
          </a:bodyPr>
          <a:lstStyle/>
          <a:p>
            <a:pPr marL="0" indent="0" eaLnBrk="1" fontAlgn="auto" hangingPunct="1">
              <a:spcAft>
                <a:spcPts val="0"/>
              </a:spcAft>
              <a:buFont typeface="Arial" pitchFamily="34" charset="0"/>
              <a:buNone/>
              <a:defRPr/>
            </a:pPr>
            <a:r>
              <a:rPr lang="az-Latn-AZ" dirty="0" smtClean="0"/>
              <a:t>      </a:t>
            </a:r>
          </a:p>
          <a:p>
            <a:pPr marL="0" indent="0" eaLnBrk="1" fontAlgn="auto" hangingPunct="1">
              <a:spcAft>
                <a:spcPts val="0"/>
              </a:spcAft>
              <a:buFont typeface="Arial" pitchFamily="34" charset="0"/>
              <a:buNone/>
              <a:defRPr/>
            </a:pPr>
            <a:endParaRPr lang="az-Latn-AZ" dirty="0"/>
          </a:p>
          <a:p>
            <a:pPr marL="0" indent="0" algn="ctr" eaLnBrk="1" fontAlgn="auto" hangingPunct="1">
              <a:spcAft>
                <a:spcPts val="0"/>
              </a:spcAft>
              <a:buFont typeface="Arial" pitchFamily="34" charset="0"/>
              <a:buNone/>
              <a:defRPr/>
            </a:pPr>
            <a:r>
              <a:rPr lang="az-Latn-AZ" sz="7200" b="1" dirty="0" smtClean="0">
                <a:effectLst>
                  <a:outerShdw blurRad="38100" dist="38100" dir="2700000" algn="tl">
                    <a:srgbClr val="000000">
                      <a:alpha val="43137"/>
                    </a:srgbClr>
                  </a:outerShdw>
                </a:effectLst>
              </a:rPr>
              <a:t>DİQQƏTİNİZƏ GÖRƏ TƏŞƏKKÜR EDİRİK.</a:t>
            </a:r>
            <a:endParaRPr lang="en-GB" sz="7200" b="1" dirty="0">
              <a:effectLst>
                <a:outerShdw blurRad="38100" dist="38100" dir="2700000" algn="tl">
                  <a:srgbClr val="000000">
                    <a:alpha val="43137"/>
                  </a:srgbClr>
                </a:outerShdw>
              </a:effectLst>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Объект 5"/>
          <p:cNvPicPr>
            <a:picLocks noGrp="1" noChangeAspect="1"/>
          </p:cNvPicPr>
          <p:nvPr>
            <p:ph idx="1"/>
          </p:nvPr>
        </p:nvPicPr>
        <p:blipFill>
          <a:blip r:embed="rId2"/>
          <a:srcRect/>
          <a:stretch>
            <a:fillRect/>
          </a:stretch>
        </p:blipFill>
        <p:spPr>
          <a:xfrm>
            <a:off x="323850" y="549275"/>
            <a:ext cx="8569325" cy="5903913"/>
          </a:xfrm>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825" y="260350"/>
            <a:ext cx="8785225" cy="6481763"/>
          </a:xfrm>
        </p:spPr>
        <p:style>
          <a:lnRef idx="1">
            <a:schemeClr val="accent5"/>
          </a:lnRef>
          <a:fillRef idx="2">
            <a:schemeClr val="accent5"/>
          </a:fillRef>
          <a:effectRef idx="1">
            <a:schemeClr val="accent5"/>
          </a:effectRef>
          <a:fontRef idx="minor">
            <a:schemeClr val="dk1"/>
          </a:fontRef>
        </p:style>
        <p:txBody>
          <a:bodyPr rtlCol="0">
            <a:normAutofit/>
          </a:bodyPr>
          <a:lstStyle/>
          <a:p>
            <a:pPr marL="0" indent="0" algn="ctr" eaLnBrk="1" fontAlgn="auto" hangingPunct="1">
              <a:spcAft>
                <a:spcPts val="0"/>
              </a:spcAft>
              <a:buFont typeface="Arial" pitchFamily="34" charset="0"/>
              <a:buNone/>
              <a:defRPr/>
            </a:pPr>
            <a:r>
              <a:rPr lang="az-Latn-AZ" sz="3600" b="1" dirty="0" smtClean="0">
                <a:solidFill>
                  <a:schemeClr val="bg2">
                    <a:lumMod val="10000"/>
                  </a:schemeClr>
                </a:solidFill>
              </a:rPr>
              <a:t>A</a:t>
            </a:r>
            <a:r>
              <a:rPr lang="en-US" sz="3600" b="1" dirty="0" smtClean="0">
                <a:solidFill>
                  <a:schemeClr val="bg2">
                    <a:lumMod val="10000"/>
                  </a:schemeClr>
                </a:solidFill>
              </a:rPr>
              <a:t>IH</a:t>
            </a:r>
            <a:r>
              <a:rPr lang="az-Latn-AZ" sz="3600" b="1" dirty="0" smtClean="0">
                <a:solidFill>
                  <a:schemeClr val="bg2">
                    <a:lumMod val="10000"/>
                  </a:schemeClr>
                </a:solidFill>
              </a:rPr>
              <a:t>K </a:t>
            </a:r>
            <a:r>
              <a:rPr lang="en-GB" sz="3600" b="1" dirty="0" smtClean="0">
                <a:solidFill>
                  <a:schemeClr val="bg2">
                    <a:lumMod val="10000"/>
                  </a:schemeClr>
                </a:solidFill>
              </a:rPr>
              <a:t>MADDƏ </a:t>
            </a:r>
            <a:r>
              <a:rPr lang="en-GB" sz="3600" b="1" dirty="0">
                <a:solidFill>
                  <a:schemeClr val="bg2">
                    <a:lumMod val="10000"/>
                  </a:schemeClr>
                </a:solidFill>
              </a:rPr>
              <a:t>6 </a:t>
            </a:r>
            <a:endParaRPr lang="az-Latn-AZ" sz="3600" b="1" dirty="0" smtClean="0">
              <a:solidFill>
                <a:schemeClr val="bg2">
                  <a:lumMod val="10000"/>
                </a:schemeClr>
              </a:solidFill>
            </a:endParaRPr>
          </a:p>
          <a:p>
            <a:pPr marL="0" indent="0" algn="ctr" eaLnBrk="1" fontAlgn="auto" hangingPunct="1">
              <a:spcAft>
                <a:spcPts val="0"/>
              </a:spcAft>
              <a:buFont typeface="Arial" pitchFamily="34" charset="0"/>
              <a:buNone/>
              <a:defRPr/>
            </a:pPr>
            <a:r>
              <a:rPr lang="az-Latn-AZ" sz="3600" b="1" dirty="0" smtClean="0">
                <a:solidFill>
                  <a:schemeClr val="bg2">
                    <a:lumMod val="10000"/>
                  </a:schemeClr>
                </a:solidFill>
              </a:rPr>
              <a:t>        </a:t>
            </a:r>
            <a:r>
              <a:rPr lang="en-GB" sz="3600" b="1" dirty="0" err="1" smtClean="0">
                <a:solidFill>
                  <a:schemeClr val="bg2">
                    <a:lumMod val="10000"/>
                  </a:schemeClr>
                </a:solidFill>
              </a:rPr>
              <a:t>Ədalətli</a:t>
            </a:r>
            <a:r>
              <a:rPr lang="en-GB" sz="3600" b="1" dirty="0" smtClean="0">
                <a:solidFill>
                  <a:schemeClr val="bg2">
                    <a:lumMod val="10000"/>
                  </a:schemeClr>
                </a:solidFill>
              </a:rPr>
              <a:t> </a:t>
            </a:r>
            <a:r>
              <a:rPr lang="en-GB" sz="3600" b="1" dirty="0" err="1">
                <a:solidFill>
                  <a:schemeClr val="bg2">
                    <a:lumMod val="10000"/>
                  </a:schemeClr>
                </a:solidFill>
              </a:rPr>
              <a:t>məhkəmə</a:t>
            </a:r>
            <a:r>
              <a:rPr lang="en-GB" sz="3600" b="1" dirty="0">
                <a:solidFill>
                  <a:schemeClr val="bg2">
                    <a:lumMod val="10000"/>
                  </a:schemeClr>
                </a:solidFill>
              </a:rPr>
              <a:t> </a:t>
            </a:r>
            <a:r>
              <a:rPr lang="en-GB" sz="3600" b="1" dirty="0" err="1">
                <a:solidFill>
                  <a:schemeClr val="bg2">
                    <a:lumMod val="10000"/>
                  </a:schemeClr>
                </a:solidFill>
              </a:rPr>
              <a:t>araşdırması</a:t>
            </a:r>
            <a:r>
              <a:rPr lang="en-GB" sz="3600" b="1" dirty="0">
                <a:solidFill>
                  <a:schemeClr val="bg2">
                    <a:lumMod val="10000"/>
                  </a:schemeClr>
                </a:solidFill>
              </a:rPr>
              <a:t> </a:t>
            </a:r>
            <a:r>
              <a:rPr lang="en-GB" sz="3600" b="1" dirty="0" err="1">
                <a:solidFill>
                  <a:schemeClr val="bg2">
                    <a:lumMod val="10000"/>
                  </a:schemeClr>
                </a:solidFill>
              </a:rPr>
              <a:t>hüququ</a:t>
            </a:r>
            <a:r>
              <a:rPr lang="en-GB" sz="3600" b="1" dirty="0">
                <a:solidFill>
                  <a:schemeClr val="bg2">
                    <a:lumMod val="10000"/>
                  </a:schemeClr>
                </a:solidFill>
              </a:rPr>
              <a:t> </a:t>
            </a:r>
            <a:endParaRPr lang="az-Latn-AZ" sz="3600" b="1" dirty="0" smtClean="0">
              <a:solidFill>
                <a:schemeClr val="bg2">
                  <a:lumMod val="10000"/>
                </a:schemeClr>
              </a:solidFill>
            </a:endParaRPr>
          </a:p>
          <a:p>
            <a:pPr marL="0" indent="0" algn="just" eaLnBrk="1" fontAlgn="auto" hangingPunct="1">
              <a:spcAft>
                <a:spcPts val="0"/>
              </a:spcAft>
              <a:buFont typeface="Arial" pitchFamily="34" charset="0"/>
              <a:buNone/>
              <a:defRPr/>
            </a:pPr>
            <a:r>
              <a:rPr lang="az-Latn-AZ" dirty="0" smtClean="0"/>
              <a:t> </a:t>
            </a:r>
            <a:r>
              <a:rPr lang="en-GB" sz="4000" dirty="0" err="1" smtClean="0"/>
              <a:t>Hər</a:t>
            </a:r>
            <a:r>
              <a:rPr lang="en-GB" sz="4000" dirty="0" smtClean="0"/>
              <a:t> </a:t>
            </a:r>
            <a:r>
              <a:rPr lang="en-GB" sz="4000" dirty="0" err="1"/>
              <a:t>kəs</a:t>
            </a:r>
            <a:r>
              <a:rPr lang="en-GB" sz="4000" dirty="0"/>
              <a:t>, </a:t>
            </a:r>
            <a:r>
              <a:rPr lang="en-GB" sz="4000" dirty="0" err="1"/>
              <a:t>onun</a:t>
            </a:r>
            <a:r>
              <a:rPr lang="en-GB" sz="4000" dirty="0"/>
              <a:t> </a:t>
            </a:r>
            <a:r>
              <a:rPr lang="en-GB" sz="4000" dirty="0" err="1"/>
              <a:t>mülki</a:t>
            </a:r>
            <a:r>
              <a:rPr lang="en-GB" sz="4000" dirty="0"/>
              <a:t> </a:t>
            </a:r>
            <a:r>
              <a:rPr lang="en-GB" sz="4000" dirty="0" err="1"/>
              <a:t>hüquq</a:t>
            </a:r>
            <a:r>
              <a:rPr lang="en-GB" sz="4000" dirty="0"/>
              <a:t> </a:t>
            </a:r>
            <a:r>
              <a:rPr lang="en-GB" sz="4000" dirty="0" err="1"/>
              <a:t>və</a:t>
            </a:r>
            <a:r>
              <a:rPr lang="en-GB" sz="4000" dirty="0"/>
              <a:t> </a:t>
            </a:r>
            <a:r>
              <a:rPr lang="en-GB" sz="4000" dirty="0" err="1"/>
              <a:t>vəzifələri</a:t>
            </a:r>
            <a:r>
              <a:rPr lang="en-GB" sz="4000" dirty="0"/>
              <a:t> </a:t>
            </a:r>
            <a:r>
              <a:rPr lang="en-GB" sz="4000" dirty="0" err="1"/>
              <a:t>müəyyən</a:t>
            </a:r>
            <a:r>
              <a:rPr lang="en-GB" sz="4000" dirty="0"/>
              <a:t> </a:t>
            </a:r>
            <a:r>
              <a:rPr lang="en-GB" sz="4000" dirty="0" err="1"/>
              <a:t>edilərkən</a:t>
            </a:r>
            <a:r>
              <a:rPr lang="en-GB" sz="4000" dirty="0"/>
              <a:t> </a:t>
            </a:r>
            <a:r>
              <a:rPr lang="en-GB" sz="4000" dirty="0" err="1"/>
              <a:t>və</a:t>
            </a:r>
            <a:r>
              <a:rPr lang="en-GB" sz="4000" dirty="0"/>
              <a:t> </a:t>
            </a:r>
            <a:r>
              <a:rPr lang="en-GB" sz="4000" dirty="0" err="1"/>
              <a:t>ya</a:t>
            </a:r>
            <a:r>
              <a:rPr lang="en-GB" sz="4000" dirty="0"/>
              <a:t> </a:t>
            </a:r>
            <a:r>
              <a:rPr lang="en-GB" sz="4000" dirty="0" err="1"/>
              <a:t>ona</a:t>
            </a:r>
            <a:r>
              <a:rPr lang="en-GB" sz="4000" dirty="0"/>
              <a:t> </a:t>
            </a:r>
            <a:r>
              <a:rPr lang="en-GB" sz="4000" dirty="0" err="1"/>
              <a:t>qarşı</a:t>
            </a:r>
            <a:r>
              <a:rPr lang="en-GB" sz="4000" dirty="0"/>
              <a:t> </a:t>
            </a:r>
            <a:r>
              <a:rPr lang="en-GB" sz="4000" dirty="0" err="1"/>
              <a:t>hər</a:t>
            </a:r>
            <a:r>
              <a:rPr lang="en-GB" sz="4000" dirty="0"/>
              <a:t> </a:t>
            </a:r>
            <a:r>
              <a:rPr lang="en-GB" sz="4000" dirty="0" err="1"/>
              <a:t>hansı</a:t>
            </a:r>
            <a:r>
              <a:rPr lang="en-GB" sz="4000" dirty="0"/>
              <a:t> </a:t>
            </a:r>
            <a:r>
              <a:rPr lang="en-GB" sz="4000" dirty="0" err="1"/>
              <a:t>cinayət</a:t>
            </a:r>
            <a:r>
              <a:rPr lang="en-GB" sz="4000" dirty="0"/>
              <a:t> </a:t>
            </a:r>
            <a:r>
              <a:rPr lang="en-GB" sz="4000" dirty="0" err="1"/>
              <a:t>ittihamı</a:t>
            </a:r>
            <a:r>
              <a:rPr lang="en-GB" sz="4000" dirty="0"/>
              <a:t> </a:t>
            </a:r>
            <a:r>
              <a:rPr lang="en-GB" sz="4000" dirty="0" err="1"/>
              <a:t>irəli</a:t>
            </a:r>
            <a:r>
              <a:rPr lang="en-GB" sz="4000" dirty="0"/>
              <a:t> </a:t>
            </a:r>
            <a:r>
              <a:rPr lang="en-GB" sz="4000" dirty="0" err="1"/>
              <a:t>sürülərkən</a:t>
            </a:r>
            <a:r>
              <a:rPr lang="en-GB" sz="4000" dirty="0"/>
              <a:t>, </a:t>
            </a:r>
            <a:r>
              <a:rPr lang="en-GB" sz="4000" dirty="0" err="1"/>
              <a:t>qanun</a:t>
            </a:r>
            <a:r>
              <a:rPr lang="en-GB" sz="4000" dirty="0"/>
              <a:t> </a:t>
            </a:r>
            <a:r>
              <a:rPr lang="en-GB" sz="4000" dirty="0" err="1"/>
              <a:t>əsasında</a:t>
            </a:r>
            <a:r>
              <a:rPr lang="en-GB" sz="4000" dirty="0"/>
              <a:t> </a:t>
            </a:r>
            <a:r>
              <a:rPr lang="en-GB" sz="4000" dirty="0" err="1"/>
              <a:t>yaradılmış</a:t>
            </a:r>
            <a:r>
              <a:rPr lang="en-GB" sz="4000" dirty="0"/>
              <a:t> </a:t>
            </a:r>
            <a:r>
              <a:rPr lang="en-GB" sz="4000" dirty="0" err="1"/>
              <a:t>müstəqil</a:t>
            </a:r>
            <a:r>
              <a:rPr lang="en-GB" sz="4000" dirty="0"/>
              <a:t> </a:t>
            </a:r>
            <a:r>
              <a:rPr lang="en-GB" sz="4000" dirty="0" err="1"/>
              <a:t>və</a:t>
            </a:r>
            <a:r>
              <a:rPr lang="en-GB" sz="4000" dirty="0"/>
              <a:t> </a:t>
            </a:r>
            <a:r>
              <a:rPr lang="en-GB" sz="4000" dirty="0" err="1"/>
              <a:t>qərəzsiz</a:t>
            </a:r>
            <a:r>
              <a:rPr lang="en-GB" sz="4000" dirty="0"/>
              <a:t> </a:t>
            </a:r>
            <a:r>
              <a:rPr lang="en-GB" sz="4000" dirty="0" err="1"/>
              <a:t>məhkəmə</a:t>
            </a:r>
            <a:r>
              <a:rPr lang="en-GB" sz="4000" dirty="0"/>
              <a:t> </a:t>
            </a:r>
            <a:r>
              <a:rPr lang="en-GB" sz="4000" dirty="0" err="1"/>
              <a:t>vasitəsi</a:t>
            </a:r>
            <a:r>
              <a:rPr lang="en-GB" sz="4000" dirty="0"/>
              <a:t> </a:t>
            </a:r>
            <a:r>
              <a:rPr lang="en-GB" sz="4000" dirty="0" err="1"/>
              <a:t>ilə</a:t>
            </a:r>
            <a:r>
              <a:rPr lang="en-GB" sz="4000" dirty="0"/>
              <a:t>, </a:t>
            </a:r>
            <a:r>
              <a:rPr lang="en-GB" sz="4000" dirty="0" err="1"/>
              <a:t>ağlabatan</a:t>
            </a:r>
            <a:r>
              <a:rPr lang="en-GB" sz="4000" dirty="0"/>
              <a:t> </a:t>
            </a:r>
            <a:r>
              <a:rPr lang="en-GB" sz="4000" dirty="0" err="1"/>
              <a:t>müddətdə</a:t>
            </a:r>
            <a:r>
              <a:rPr lang="en-GB" sz="4000" dirty="0"/>
              <a:t> </a:t>
            </a:r>
            <a:r>
              <a:rPr lang="en-GB" sz="4000" dirty="0" err="1"/>
              <a:t>işinin</a:t>
            </a:r>
            <a:r>
              <a:rPr lang="en-GB" sz="4000" dirty="0"/>
              <a:t> </a:t>
            </a:r>
            <a:r>
              <a:rPr lang="en-GB" sz="4000" b="1" dirty="0" err="1">
                <a:solidFill>
                  <a:schemeClr val="bg2">
                    <a:lumMod val="10000"/>
                  </a:schemeClr>
                </a:solidFill>
              </a:rPr>
              <a:t>ədalətli</a:t>
            </a:r>
            <a:r>
              <a:rPr lang="en-GB" sz="4000" dirty="0"/>
              <a:t> </a:t>
            </a:r>
            <a:r>
              <a:rPr lang="en-GB" sz="4000" dirty="0" err="1"/>
              <a:t>və</a:t>
            </a:r>
            <a:r>
              <a:rPr lang="en-GB" sz="4000" dirty="0"/>
              <a:t> </a:t>
            </a:r>
            <a:r>
              <a:rPr lang="en-GB" sz="4000" dirty="0" err="1"/>
              <a:t>açıq</a:t>
            </a:r>
            <a:r>
              <a:rPr lang="en-GB" sz="4000" dirty="0"/>
              <a:t> </a:t>
            </a:r>
            <a:r>
              <a:rPr lang="en-GB" sz="4000" dirty="0" err="1"/>
              <a:t>araşdırılması</a:t>
            </a:r>
            <a:r>
              <a:rPr lang="en-GB" sz="4000" dirty="0"/>
              <a:t> </a:t>
            </a:r>
            <a:r>
              <a:rPr lang="en-GB" sz="4000" dirty="0" err="1"/>
              <a:t>hüququna</a:t>
            </a:r>
            <a:r>
              <a:rPr lang="en-GB" sz="4000" dirty="0"/>
              <a:t> </a:t>
            </a:r>
            <a:r>
              <a:rPr lang="en-GB" sz="4000" dirty="0" err="1"/>
              <a:t>malikdir</a:t>
            </a:r>
            <a:r>
              <a:rPr lang="en-GB" sz="4000" dirty="0"/>
              <a:t>. </a:t>
            </a: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357188"/>
            <a:ext cx="8643938" cy="2357437"/>
          </a:xfrm>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defRPr/>
            </a:pPr>
            <a:r>
              <a:rPr lang="az-Latn-AZ" altLang="en-US" smtClean="0">
                <a:solidFill>
                  <a:srgbClr val="000000"/>
                </a:solidFill>
                <a:latin typeface="Az_Times New Roman"/>
                <a:ea typeface="Az_Times New Roman"/>
                <a:cs typeface="Az_Times New Roman"/>
              </a:rPr>
              <a:t>Məhkəmə icraatında tərəflərin bərabərliyi çəkişmə prinsipi əsasında həyata keçirilməlidir.</a:t>
            </a:r>
            <a:endParaRPr lang="en-US" altLang="en-US" smtClean="0">
              <a:solidFill>
                <a:srgbClr val="000000"/>
              </a:solidFill>
              <a:latin typeface="Az_Times New Roman"/>
              <a:ea typeface="Az_Times New Roman"/>
              <a:cs typeface="Az_Times New Roman"/>
            </a:endParaRPr>
          </a:p>
        </p:txBody>
      </p:sp>
      <p:pic>
        <p:nvPicPr>
          <p:cNvPr id="5123" name="Picture 3" descr="757177.jpg"/>
          <p:cNvPicPr>
            <a:picLocks noChangeAspect="1"/>
          </p:cNvPicPr>
          <p:nvPr/>
        </p:nvPicPr>
        <p:blipFill>
          <a:blip r:embed="rId2"/>
          <a:srcRect/>
          <a:stretch>
            <a:fillRect/>
          </a:stretch>
        </p:blipFill>
        <p:spPr bwMode="auto">
          <a:xfrm>
            <a:off x="2428875" y="2786063"/>
            <a:ext cx="6500813" cy="407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274638"/>
            <a:ext cx="8642350" cy="1858962"/>
          </a:xfrm>
        </p:spPr>
        <p:style>
          <a:lnRef idx="1">
            <a:schemeClr val="accent4"/>
          </a:lnRef>
          <a:fillRef idx="2">
            <a:schemeClr val="accent4"/>
          </a:fillRef>
          <a:effectRef idx="1">
            <a:schemeClr val="accent4"/>
          </a:effectRef>
          <a:fontRef idx="minor">
            <a:schemeClr val="dk1"/>
          </a:fontRef>
        </p:style>
        <p:txBody>
          <a:bodyPr rtlCol="0">
            <a:normAutofit/>
          </a:bodyPr>
          <a:lstStyle/>
          <a:p>
            <a:pPr eaLnBrk="1" fontAlgn="auto" hangingPunct="1">
              <a:spcAft>
                <a:spcPts val="0"/>
              </a:spcAft>
              <a:defRPr/>
            </a:pPr>
            <a:r>
              <a:rPr lang="en-GB" b="1" dirty="0" smtClean="0">
                <a:effectLst>
                  <a:outerShdw blurRad="38100" dist="38100" dir="2700000" algn="tl">
                    <a:srgbClr val="000000">
                      <a:alpha val="43137"/>
                    </a:srgbClr>
                  </a:outerShdw>
                </a:effectLst>
              </a:rPr>
              <a:t>HAK</a:t>
            </a:r>
            <a:r>
              <a:rPr lang="az-Latn-AZ" b="1" dirty="0" smtClean="0">
                <a:effectLst>
                  <a:outerShdw blurRad="38100" dist="38100" dir="2700000" algn="tl">
                    <a:srgbClr val="000000">
                      <a:alpha val="43137"/>
                    </a:srgbClr>
                  </a:outerShdw>
                </a:effectLst>
              </a:rPr>
              <a:t>İ</a:t>
            </a:r>
            <a:r>
              <a:rPr lang="en-GB" b="1" dirty="0" smtClean="0">
                <a:effectLst>
                  <a:outerShdw blurRad="38100" dist="38100" dir="2700000" algn="tl">
                    <a:srgbClr val="000000">
                      <a:alpha val="43137"/>
                    </a:srgbClr>
                  </a:outerShdw>
                </a:effectLst>
              </a:rPr>
              <a:t>MLƏR</a:t>
            </a:r>
            <a:r>
              <a:rPr lang="az-Latn-AZ" b="1" dirty="0" smtClean="0">
                <a:effectLst>
                  <a:outerShdw blurRad="38100" dist="38100" dir="2700000" algn="tl">
                    <a:srgbClr val="000000">
                      <a:alpha val="43137"/>
                    </a:srgbClr>
                  </a:outerShdw>
                </a:effectLst>
              </a:rPr>
              <a:t>İ</a:t>
            </a:r>
            <a:r>
              <a:rPr lang="en-GB" b="1" dirty="0" smtClean="0">
                <a:effectLst>
                  <a:outerShdw blurRad="38100" dist="38100" dir="2700000" algn="tl">
                    <a:srgbClr val="000000">
                      <a:alpha val="43137"/>
                    </a:srgbClr>
                  </a:outerShdw>
                </a:effectLst>
              </a:rPr>
              <a:t>N DAVRANI</a:t>
            </a:r>
            <a:r>
              <a:rPr lang="az-Latn-AZ" b="1" dirty="0" smtClean="0">
                <a:effectLst>
                  <a:outerShdw blurRad="38100" dist="38100" dir="2700000" algn="tl">
                    <a:srgbClr val="000000">
                      <a:alpha val="43137"/>
                    </a:srgbClr>
                  </a:outerShdw>
                </a:effectLst>
              </a:rPr>
              <a:t>Ş</a:t>
            </a:r>
            <a:r>
              <a:rPr lang="en-GB" b="1" dirty="0" smtClean="0">
                <a:effectLst>
                  <a:outerShdw blurRad="38100" dist="38100" dir="2700000" algn="tl">
                    <a:srgbClr val="000000">
                      <a:alpha val="43137"/>
                    </a:srgbClr>
                  </a:outerShdw>
                </a:effectLst>
              </a:rPr>
              <a:t>I </a:t>
            </a:r>
            <a:r>
              <a:rPr lang="en-GB" b="1" dirty="0">
                <a:effectLst>
                  <a:outerShdw blurRad="38100" dist="38100" dir="2700000" algn="tl">
                    <a:srgbClr val="000000">
                      <a:alpha val="43137"/>
                    </a:srgbClr>
                  </a:outerShdw>
                </a:effectLst>
              </a:rPr>
              <a:t>ÜZRƏ BANQALOR </a:t>
            </a:r>
            <a:r>
              <a:rPr lang="en-GB" b="1" dirty="0" smtClean="0">
                <a:effectLst>
                  <a:outerShdw blurRad="38100" dist="38100" dir="2700000" algn="tl">
                    <a:srgbClr val="000000">
                      <a:alpha val="43137"/>
                    </a:srgbClr>
                  </a:outerShdw>
                </a:effectLst>
              </a:rPr>
              <a:t>PR</a:t>
            </a:r>
            <a:r>
              <a:rPr lang="az-Latn-AZ" b="1" dirty="0" smtClean="0">
                <a:effectLst>
                  <a:outerShdw blurRad="38100" dist="38100" dir="2700000" algn="tl">
                    <a:srgbClr val="000000">
                      <a:alpha val="43137"/>
                    </a:srgbClr>
                  </a:outerShdw>
                </a:effectLst>
              </a:rPr>
              <a:t>İ</a:t>
            </a:r>
            <a:r>
              <a:rPr lang="en-GB" b="1" dirty="0" smtClean="0">
                <a:effectLst>
                  <a:outerShdw blurRad="38100" dist="38100" dir="2700000" algn="tl">
                    <a:srgbClr val="000000">
                      <a:alpha val="43137"/>
                    </a:srgbClr>
                  </a:outerShdw>
                </a:effectLst>
              </a:rPr>
              <a:t>NS</a:t>
            </a:r>
            <a:r>
              <a:rPr lang="az-Latn-AZ" b="1" dirty="0" smtClean="0">
                <a:effectLst>
                  <a:outerShdw blurRad="38100" dist="38100" dir="2700000" algn="tl">
                    <a:srgbClr val="000000">
                      <a:alpha val="43137"/>
                    </a:srgbClr>
                  </a:outerShdw>
                </a:effectLst>
              </a:rPr>
              <a:t>İ</a:t>
            </a:r>
            <a:r>
              <a:rPr lang="en-GB" b="1" dirty="0" smtClean="0">
                <a:effectLst>
                  <a:outerShdw blurRad="38100" dist="38100" dir="2700000" algn="tl">
                    <a:srgbClr val="000000">
                      <a:alpha val="43137"/>
                    </a:srgbClr>
                  </a:outerShdw>
                </a:effectLst>
              </a:rPr>
              <a:t>PLƏR</a:t>
            </a:r>
            <a:r>
              <a:rPr lang="az-Latn-AZ" b="1" dirty="0" smtClean="0">
                <a:effectLst>
                  <a:outerShdw blurRad="38100" dist="38100" dir="2700000" algn="tl">
                    <a:srgbClr val="000000">
                      <a:alpha val="43137"/>
                    </a:srgbClr>
                  </a:outerShdw>
                </a:effectLst>
              </a:rPr>
              <a:t>İ</a:t>
            </a:r>
            <a:endParaRPr lang="en-GB"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388" y="2060575"/>
            <a:ext cx="8713787" cy="3994150"/>
          </a:xfrm>
        </p:spPr>
        <p:style>
          <a:lnRef idx="1">
            <a:schemeClr val="accent4"/>
          </a:lnRef>
          <a:fillRef idx="2">
            <a:schemeClr val="accent4"/>
          </a:fillRef>
          <a:effectRef idx="1">
            <a:schemeClr val="accent4"/>
          </a:effectRef>
          <a:fontRef idx="minor">
            <a:schemeClr val="dk1"/>
          </a:fontRef>
        </p:style>
        <p:txBody>
          <a:bodyPr rtlCol="0">
            <a:normAutofit/>
          </a:bodyPr>
          <a:lstStyle/>
          <a:p>
            <a:pPr algn="just" eaLnBrk="1" fontAlgn="auto" hangingPunct="1">
              <a:spcAft>
                <a:spcPts val="0"/>
              </a:spcAft>
              <a:defRPr/>
            </a:pPr>
            <a:r>
              <a:rPr lang="az-Latn-AZ" b="1" dirty="0" smtClean="0"/>
              <a:t>Müstəqillik</a:t>
            </a:r>
            <a:r>
              <a:rPr lang="az-Latn-AZ" dirty="0" smtClean="0"/>
              <a:t>- </a:t>
            </a:r>
            <a:r>
              <a:rPr lang="en-GB" dirty="0" err="1" smtClean="0"/>
              <a:t>Məhkəmə</a:t>
            </a:r>
            <a:r>
              <a:rPr lang="en-GB" dirty="0" smtClean="0"/>
              <a:t> </a:t>
            </a:r>
            <a:r>
              <a:rPr lang="en-GB" dirty="0" err="1"/>
              <a:t>orqanlarının</a:t>
            </a:r>
            <a:r>
              <a:rPr lang="en-GB" dirty="0"/>
              <a:t> </a:t>
            </a:r>
            <a:r>
              <a:rPr lang="en-GB" dirty="0" err="1"/>
              <a:t>müstəqilliyi</a:t>
            </a:r>
            <a:r>
              <a:rPr lang="en-GB" dirty="0"/>
              <a:t> </a:t>
            </a:r>
            <a:r>
              <a:rPr lang="en-GB" dirty="0" err="1"/>
              <a:t>hüquq</a:t>
            </a:r>
            <a:r>
              <a:rPr lang="en-GB" dirty="0"/>
              <a:t> </a:t>
            </a:r>
            <a:r>
              <a:rPr lang="en-GB" dirty="0" err="1"/>
              <a:t>qaydasının</a:t>
            </a:r>
            <a:r>
              <a:rPr lang="en-GB" dirty="0"/>
              <a:t> </a:t>
            </a:r>
            <a:r>
              <a:rPr lang="en-GB" dirty="0" err="1"/>
              <a:t>təmin</a:t>
            </a:r>
            <a:r>
              <a:rPr lang="en-GB" dirty="0"/>
              <a:t> </a:t>
            </a:r>
            <a:r>
              <a:rPr lang="en-GB" dirty="0" err="1"/>
              <a:t>olunmasının</a:t>
            </a:r>
            <a:r>
              <a:rPr lang="en-GB" dirty="0"/>
              <a:t> </a:t>
            </a:r>
            <a:r>
              <a:rPr lang="en-GB" dirty="0" err="1"/>
              <a:t>ilkin</a:t>
            </a:r>
            <a:r>
              <a:rPr lang="en-GB" dirty="0"/>
              <a:t> </a:t>
            </a:r>
            <a:r>
              <a:rPr lang="az-Latn-AZ" dirty="0" err="1"/>
              <a:t>ş</a:t>
            </a:r>
            <a:r>
              <a:rPr lang="en-GB" dirty="0" err="1" smtClean="0"/>
              <a:t>ərti</a:t>
            </a:r>
            <a:r>
              <a:rPr lang="en-GB" dirty="0" smtClean="0"/>
              <a:t> </a:t>
            </a:r>
            <a:r>
              <a:rPr lang="en-GB" dirty="0" err="1"/>
              <a:t>və</a:t>
            </a:r>
            <a:r>
              <a:rPr lang="en-GB" dirty="0"/>
              <a:t> </a:t>
            </a:r>
            <a:r>
              <a:rPr lang="en-GB" dirty="0" err="1" smtClean="0"/>
              <a:t>i</a:t>
            </a:r>
            <a:r>
              <a:rPr lang="az-Latn-AZ" dirty="0" smtClean="0"/>
              <a:t>ş</a:t>
            </a:r>
            <a:r>
              <a:rPr lang="en-GB" dirty="0" smtClean="0"/>
              <a:t>in </a:t>
            </a:r>
            <a:r>
              <a:rPr lang="en-GB" dirty="0" err="1"/>
              <a:t>məhkəmədə</a:t>
            </a:r>
            <a:r>
              <a:rPr lang="en-GB" dirty="0"/>
              <a:t> </a:t>
            </a:r>
            <a:r>
              <a:rPr lang="en-GB" dirty="0" err="1"/>
              <a:t>ədalətli</a:t>
            </a:r>
            <a:r>
              <a:rPr lang="en-GB" dirty="0"/>
              <a:t> </a:t>
            </a:r>
            <a:r>
              <a:rPr lang="en-GB" dirty="0" err="1"/>
              <a:t>həll</a:t>
            </a:r>
            <a:r>
              <a:rPr lang="en-GB" dirty="0"/>
              <a:t> </a:t>
            </a:r>
            <a:r>
              <a:rPr lang="en-GB" dirty="0" err="1"/>
              <a:t>edilməsinin</a:t>
            </a:r>
            <a:r>
              <a:rPr lang="en-GB" dirty="0"/>
              <a:t> </a:t>
            </a:r>
            <a:r>
              <a:rPr lang="en-GB" dirty="0" err="1"/>
              <a:t>əsas</a:t>
            </a:r>
            <a:r>
              <a:rPr lang="en-GB" dirty="0"/>
              <a:t> </a:t>
            </a:r>
            <a:r>
              <a:rPr lang="en-GB" dirty="0" err="1"/>
              <a:t>təminatı</a:t>
            </a:r>
            <a:r>
              <a:rPr lang="en-GB" dirty="0"/>
              <a:t> </a:t>
            </a:r>
            <a:r>
              <a:rPr lang="en-GB" dirty="0" err="1"/>
              <a:t>sayılır</a:t>
            </a:r>
            <a:r>
              <a:rPr lang="en-GB" dirty="0"/>
              <a:t>. </a:t>
            </a:r>
            <a:r>
              <a:rPr lang="en-GB" dirty="0" err="1"/>
              <a:t>Müvafiq</a:t>
            </a:r>
            <a:r>
              <a:rPr lang="en-GB" dirty="0"/>
              <a:t> </a:t>
            </a:r>
            <a:r>
              <a:rPr lang="en-GB" dirty="0" err="1"/>
              <a:t>olaraq</a:t>
            </a:r>
            <a:r>
              <a:rPr lang="en-GB" dirty="0"/>
              <a:t>, hakim </a:t>
            </a:r>
            <a:r>
              <a:rPr lang="en-GB" dirty="0" err="1"/>
              <a:t>məhkəmə</a:t>
            </a:r>
            <a:r>
              <a:rPr lang="en-GB" dirty="0"/>
              <a:t> </a:t>
            </a:r>
            <a:r>
              <a:rPr lang="en-GB" dirty="0" err="1"/>
              <a:t>orqanlarının</a:t>
            </a:r>
            <a:r>
              <a:rPr lang="en-GB" dirty="0"/>
              <a:t> </a:t>
            </a:r>
            <a:r>
              <a:rPr lang="en-GB" dirty="0" err="1"/>
              <a:t>müstəqilliyi</a:t>
            </a:r>
            <a:r>
              <a:rPr lang="en-GB" dirty="0"/>
              <a:t> </a:t>
            </a:r>
            <a:r>
              <a:rPr lang="en-GB" dirty="0" err="1"/>
              <a:t>prinsipini</a:t>
            </a:r>
            <a:r>
              <a:rPr lang="en-GB" dirty="0"/>
              <a:t> </a:t>
            </a:r>
            <a:r>
              <a:rPr lang="en-GB" dirty="0" err="1"/>
              <a:t>həm</a:t>
            </a:r>
            <a:r>
              <a:rPr lang="en-GB" dirty="0"/>
              <a:t> </a:t>
            </a:r>
            <a:r>
              <a:rPr lang="en-GB" dirty="0" err="1"/>
              <a:t>fərdi</a:t>
            </a:r>
            <a:r>
              <a:rPr lang="en-GB" dirty="0"/>
              <a:t>, </a:t>
            </a:r>
            <a:r>
              <a:rPr lang="en-GB" dirty="0" err="1"/>
              <a:t>həm</a:t>
            </a:r>
            <a:r>
              <a:rPr lang="en-GB" dirty="0"/>
              <a:t> </a:t>
            </a:r>
            <a:r>
              <a:rPr lang="en-GB" dirty="0" err="1"/>
              <a:t>də</a:t>
            </a:r>
            <a:r>
              <a:rPr lang="en-GB" dirty="0"/>
              <a:t> </a:t>
            </a:r>
            <a:r>
              <a:rPr lang="en-GB" dirty="0" err="1"/>
              <a:t>institusional</a:t>
            </a:r>
            <a:r>
              <a:rPr lang="en-GB" dirty="0"/>
              <a:t> </a:t>
            </a:r>
            <a:r>
              <a:rPr lang="en-GB" dirty="0" err="1"/>
              <a:t>aspektlərdə</a:t>
            </a:r>
            <a:r>
              <a:rPr lang="en-GB" dirty="0"/>
              <a:t> </a:t>
            </a:r>
            <a:r>
              <a:rPr lang="en-GB" dirty="0" err="1"/>
              <a:t>həyata</a:t>
            </a:r>
            <a:r>
              <a:rPr lang="en-GB" dirty="0"/>
              <a:t> </a:t>
            </a:r>
            <a:r>
              <a:rPr lang="en-GB" dirty="0" err="1"/>
              <a:t>keçirməli</a:t>
            </a:r>
            <a:r>
              <a:rPr lang="en-GB" dirty="0"/>
              <a:t> </a:t>
            </a:r>
            <a:r>
              <a:rPr lang="en-GB" dirty="0" err="1"/>
              <a:t>və</a:t>
            </a:r>
            <a:r>
              <a:rPr lang="en-GB" dirty="0"/>
              <a:t> </a:t>
            </a:r>
            <a:r>
              <a:rPr lang="en-GB" dirty="0" err="1"/>
              <a:t>müdafiə</a:t>
            </a:r>
            <a:r>
              <a:rPr lang="en-GB" dirty="0"/>
              <a:t> </a:t>
            </a:r>
            <a:r>
              <a:rPr lang="en-GB" dirty="0" err="1"/>
              <a:t>etməlidir</a:t>
            </a:r>
            <a:r>
              <a:rPr lang="en-GB" dirty="0"/>
              <a:t>. </a:t>
            </a:r>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7ddf976a534047fdd47a7ea39bed37ad.jpg"/>
          <p:cNvPicPr>
            <a:picLocks noChangeAspect="1"/>
          </p:cNvPicPr>
          <p:nvPr/>
        </p:nvPicPr>
        <p:blipFill>
          <a:blip r:embed="rId2"/>
          <a:srcRect/>
          <a:stretch>
            <a:fillRect/>
          </a:stretch>
        </p:blipFill>
        <p:spPr bwMode="auto">
          <a:xfrm>
            <a:off x="285750" y="428625"/>
            <a:ext cx="8572500" cy="614362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476250"/>
            <a:ext cx="8785225" cy="6010275"/>
          </a:xfrm>
        </p:spPr>
        <p:style>
          <a:lnRef idx="1">
            <a:schemeClr val="accent1"/>
          </a:lnRef>
          <a:fillRef idx="2">
            <a:schemeClr val="accent1"/>
          </a:fillRef>
          <a:effectRef idx="1">
            <a:schemeClr val="accent1"/>
          </a:effectRef>
          <a:fontRef idx="minor">
            <a:schemeClr val="dk1"/>
          </a:fontRef>
        </p:style>
        <p:txBody>
          <a:bodyPr rtlCol="0">
            <a:normAutofit/>
          </a:bodyPr>
          <a:lstStyle/>
          <a:p>
            <a:pPr algn="just" eaLnBrk="1" fontAlgn="auto" hangingPunct="1">
              <a:spcAft>
                <a:spcPts val="0"/>
              </a:spcAft>
              <a:defRPr/>
            </a:pPr>
            <a:r>
              <a:rPr lang="en-GB" b="1" dirty="0" smtClean="0"/>
              <a:t>OBYEKT</a:t>
            </a:r>
            <a:r>
              <a:rPr lang="az-Latn-AZ" b="1" dirty="0" smtClean="0"/>
              <a:t>İ</a:t>
            </a:r>
            <a:r>
              <a:rPr lang="en-GB" b="1" dirty="0" smtClean="0"/>
              <a:t>VL</a:t>
            </a:r>
            <a:r>
              <a:rPr lang="az-Latn-AZ" b="1" dirty="0" smtClean="0"/>
              <a:t>İ</a:t>
            </a:r>
            <a:r>
              <a:rPr lang="en-GB" b="1" dirty="0" smtClean="0"/>
              <a:t>K </a:t>
            </a:r>
            <a:r>
              <a:rPr lang="en-GB" b="1" dirty="0"/>
              <a:t>VƏ </a:t>
            </a:r>
            <a:r>
              <a:rPr lang="en-GB" b="1" dirty="0" smtClean="0"/>
              <a:t>QƏRƏZS</a:t>
            </a:r>
            <a:r>
              <a:rPr lang="az-Latn-AZ" b="1" dirty="0" smtClean="0"/>
              <a:t>İ</a:t>
            </a:r>
            <a:r>
              <a:rPr lang="en-GB" b="1" dirty="0" smtClean="0"/>
              <a:t>ZL</a:t>
            </a:r>
            <a:r>
              <a:rPr lang="az-Latn-AZ" b="1" dirty="0" smtClean="0"/>
              <a:t>İK </a:t>
            </a:r>
            <a:r>
              <a:rPr lang="az-Latn-AZ" dirty="0" smtClean="0"/>
              <a:t>-</a:t>
            </a:r>
            <a:r>
              <a:rPr lang="az-Latn-AZ" b="1" dirty="0" smtClean="0"/>
              <a:t> </a:t>
            </a:r>
            <a:r>
              <a:rPr lang="en-GB" dirty="0" err="1" smtClean="0"/>
              <a:t>Hakimin</a:t>
            </a:r>
            <a:r>
              <a:rPr lang="en-GB" dirty="0" smtClean="0"/>
              <a:t> </a:t>
            </a:r>
            <a:r>
              <a:rPr lang="en-GB" dirty="0" err="1"/>
              <a:t>obyektivliyi</a:t>
            </a:r>
            <a:r>
              <a:rPr lang="en-GB" dirty="0"/>
              <a:t> </a:t>
            </a:r>
            <a:r>
              <a:rPr lang="en-GB" dirty="0" err="1"/>
              <a:t>onun</a:t>
            </a:r>
            <a:r>
              <a:rPr lang="en-GB" dirty="0"/>
              <a:t> </a:t>
            </a:r>
            <a:r>
              <a:rPr lang="en-GB" dirty="0" err="1"/>
              <a:t>öz</a:t>
            </a:r>
            <a:r>
              <a:rPr lang="en-GB" dirty="0"/>
              <a:t> </a:t>
            </a:r>
            <a:r>
              <a:rPr lang="en-GB" dirty="0" err="1"/>
              <a:t>vəzifələrini</a:t>
            </a:r>
            <a:r>
              <a:rPr lang="en-GB" dirty="0"/>
              <a:t> </a:t>
            </a:r>
            <a:r>
              <a:rPr lang="en-GB" dirty="0" err="1"/>
              <a:t>lazımi</a:t>
            </a:r>
            <a:r>
              <a:rPr lang="en-GB" dirty="0"/>
              <a:t> </a:t>
            </a:r>
            <a:r>
              <a:rPr lang="en-GB" dirty="0" err="1"/>
              <a:t>qaydada</a:t>
            </a:r>
            <a:r>
              <a:rPr lang="en-GB" dirty="0"/>
              <a:t> </a:t>
            </a:r>
            <a:r>
              <a:rPr lang="en-GB" dirty="0" err="1"/>
              <a:t>icra</a:t>
            </a:r>
            <a:r>
              <a:rPr lang="en-GB" dirty="0"/>
              <a:t> </a:t>
            </a:r>
            <a:r>
              <a:rPr lang="en-GB" dirty="0" err="1"/>
              <a:t>etməsinin</a:t>
            </a:r>
            <a:r>
              <a:rPr lang="en-GB" dirty="0"/>
              <a:t> </a:t>
            </a:r>
            <a:r>
              <a:rPr lang="en-GB" dirty="0" err="1"/>
              <a:t>zəruri</a:t>
            </a:r>
            <a:r>
              <a:rPr lang="en-GB" dirty="0"/>
              <a:t> </a:t>
            </a:r>
            <a:r>
              <a:rPr lang="az-Latn-AZ" dirty="0" err="1" smtClean="0"/>
              <a:t>Ş</a:t>
            </a:r>
            <a:r>
              <a:rPr lang="en-GB" dirty="0" err="1" smtClean="0"/>
              <a:t>ərti</a:t>
            </a:r>
            <a:r>
              <a:rPr lang="en-GB" dirty="0" smtClean="0"/>
              <a:t> </a:t>
            </a:r>
            <a:r>
              <a:rPr lang="en-GB" dirty="0" err="1"/>
              <a:t>sayılır</a:t>
            </a:r>
            <a:r>
              <a:rPr lang="en-GB" dirty="0"/>
              <a:t>. O, </a:t>
            </a:r>
            <a:r>
              <a:rPr lang="en-GB" dirty="0" err="1"/>
              <a:t>təkcə</a:t>
            </a:r>
            <a:r>
              <a:rPr lang="en-GB" dirty="0"/>
              <a:t> </a:t>
            </a:r>
            <a:r>
              <a:rPr lang="en-GB" dirty="0" err="1"/>
              <a:t>çıxarılan</a:t>
            </a:r>
            <a:r>
              <a:rPr lang="en-GB" dirty="0"/>
              <a:t> </a:t>
            </a:r>
            <a:r>
              <a:rPr lang="en-GB" dirty="0" err="1"/>
              <a:t>qərarın</a:t>
            </a:r>
            <a:r>
              <a:rPr lang="en-GB" dirty="0"/>
              <a:t> </a:t>
            </a:r>
            <a:r>
              <a:rPr lang="en-GB" dirty="0" err="1"/>
              <a:t>məzmununda</a:t>
            </a:r>
            <a:r>
              <a:rPr lang="en-GB" dirty="0"/>
              <a:t> </a:t>
            </a:r>
            <a:r>
              <a:rPr lang="en-GB" dirty="0" err="1"/>
              <a:t>deyil</a:t>
            </a:r>
            <a:r>
              <a:rPr lang="en-GB" dirty="0"/>
              <a:t>, </a:t>
            </a:r>
            <a:r>
              <a:rPr lang="en-GB" dirty="0" err="1"/>
              <a:t>həm</a:t>
            </a:r>
            <a:r>
              <a:rPr lang="en-GB" dirty="0"/>
              <a:t> </a:t>
            </a:r>
            <a:r>
              <a:rPr lang="en-GB" dirty="0" err="1"/>
              <a:t>də</a:t>
            </a:r>
            <a:r>
              <a:rPr lang="en-GB" dirty="0"/>
              <a:t> </a:t>
            </a:r>
            <a:r>
              <a:rPr lang="en-GB" dirty="0" err="1"/>
              <a:t>onun</a:t>
            </a:r>
            <a:r>
              <a:rPr lang="en-GB" dirty="0"/>
              <a:t> </a:t>
            </a:r>
            <a:r>
              <a:rPr lang="en-GB" dirty="0" err="1"/>
              <a:t>çıxarılmasını</a:t>
            </a:r>
            <a:r>
              <a:rPr lang="en-GB" dirty="0"/>
              <a:t> </a:t>
            </a:r>
            <a:r>
              <a:rPr lang="en-GB" dirty="0" err="1" smtClean="0"/>
              <a:t>mü</a:t>
            </a:r>
            <a:r>
              <a:rPr lang="az-Latn-AZ" dirty="0"/>
              <a:t>ş</a:t>
            </a:r>
            <a:r>
              <a:rPr lang="en-GB" dirty="0" err="1" smtClean="0"/>
              <a:t>ayiət</a:t>
            </a:r>
            <a:r>
              <a:rPr lang="en-GB" dirty="0" smtClean="0"/>
              <a:t> </a:t>
            </a:r>
            <a:r>
              <a:rPr lang="en-GB" dirty="0" err="1"/>
              <a:t>edən</a:t>
            </a:r>
            <a:r>
              <a:rPr lang="en-GB" dirty="0"/>
              <a:t> </a:t>
            </a:r>
            <a:r>
              <a:rPr lang="en-GB" dirty="0" err="1"/>
              <a:t>bütün</a:t>
            </a:r>
            <a:r>
              <a:rPr lang="en-GB" dirty="0"/>
              <a:t> </a:t>
            </a:r>
            <a:r>
              <a:rPr lang="en-GB" dirty="0" err="1"/>
              <a:t>prosessual</a:t>
            </a:r>
            <a:r>
              <a:rPr lang="en-GB" dirty="0"/>
              <a:t> </a:t>
            </a:r>
            <a:r>
              <a:rPr lang="en-GB" dirty="0" err="1"/>
              <a:t>hərəkətlərdə</a:t>
            </a:r>
            <a:r>
              <a:rPr lang="en-GB" dirty="0"/>
              <a:t> </a:t>
            </a:r>
            <a:r>
              <a:rPr lang="en-GB" dirty="0" err="1"/>
              <a:t>təzahür</a:t>
            </a:r>
            <a:r>
              <a:rPr lang="en-GB" dirty="0"/>
              <a:t> </a:t>
            </a:r>
            <a:r>
              <a:rPr lang="en-GB" dirty="0" err="1"/>
              <a:t>edir</a:t>
            </a:r>
            <a:r>
              <a:rPr lang="en-GB" dirty="0"/>
              <a:t>. </a:t>
            </a:r>
            <a:endParaRPr lang="az-Latn-AZ" dirty="0" smtClean="0"/>
          </a:p>
          <a:p>
            <a:pPr marL="0" indent="0" algn="just" eaLnBrk="1" fontAlgn="auto" hangingPunct="1">
              <a:spcAft>
                <a:spcPts val="0"/>
              </a:spcAft>
              <a:buFont typeface="Arial" pitchFamily="34" charset="0"/>
              <a:buNone/>
              <a:defRPr/>
            </a:pPr>
            <a:endParaRPr lang="az-Latn-AZ" dirty="0" smtClean="0"/>
          </a:p>
          <a:p>
            <a:pPr algn="just" eaLnBrk="1" fontAlgn="auto" hangingPunct="1">
              <a:spcAft>
                <a:spcPts val="0"/>
              </a:spcAft>
              <a:defRPr/>
            </a:pPr>
            <a:r>
              <a:rPr lang="en-GB" b="1" dirty="0" smtClean="0"/>
              <a:t>V</a:t>
            </a:r>
            <a:r>
              <a:rPr lang="az-Latn-AZ" b="1" dirty="0" smtClean="0"/>
              <a:t>İ</a:t>
            </a:r>
            <a:r>
              <a:rPr lang="en-GB" b="1" dirty="0" smtClean="0"/>
              <a:t>CDANLILIQ </a:t>
            </a:r>
            <a:r>
              <a:rPr lang="en-GB" b="1" dirty="0"/>
              <a:t>VƏ </a:t>
            </a:r>
            <a:r>
              <a:rPr lang="en-GB" b="1" dirty="0" smtClean="0"/>
              <a:t>ƏLƏALINMAZLIQ</a:t>
            </a:r>
            <a:r>
              <a:rPr lang="az-Latn-AZ" dirty="0" smtClean="0"/>
              <a:t>-</a:t>
            </a:r>
            <a:r>
              <a:rPr lang="en-GB" dirty="0" err="1"/>
              <a:t>Vicdanlılıq</a:t>
            </a:r>
            <a:r>
              <a:rPr lang="en-GB" dirty="0"/>
              <a:t> </a:t>
            </a:r>
            <a:r>
              <a:rPr lang="en-GB" dirty="0" err="1"/>
              <a:t>və</a:t>
            </a:r>
            <a:r>
              <a:rPr lang="en-GB" dirty="0"/>
              <a:t> </a:t>
            </a:r>
            <a:r>
              <a:rPr lang="en-GB" dirty="0" err="1"/>
              <a:t>ələalınmazlıq</a:t>
            </a:r>
            <a:r>
              <a:rPr lang="en-GB" dirty="0"/>
              <a:t> </a:t>
            </a:r>
            <a:r>
              <a:rPr lang="en-GB" dirty="0" err="1"/>
              <a:t>hakimin</a:t>
            </a:r>
            <a:r>
              <a:rPr lang="en-GB" dirty="0"/>
              <a:t> </a:t>
            </a:r>
            <a:r>
              <a:rPr lang="en-GB" dirty="0" err="1"/>
              <a:t>öz</a:t>
            </a:r>
            <a:r>
              <a:rPr lang="en-GB" dirty="0"/>
              <a:t> </a:t>
            </a:r>
            <a:r>
              <a:rPr lang="en-GB" dirty="0" err="1"/>
              <a:t>vəzifələrini</a:t>
            </a:r>
            <a:r>
              <a:rPr lang="en-GB" dirty="0"/>
              <a:t> </a:t>
            </a:r>
            <a:r>
              <a:rPr lang="en-GB" dirty="0" err="1"/>
              <a:t>lazımi</a:t>
            </a:r>
            <a:r>
              <a:rPr lang="en-GB" dirty="0"/>
              <a:t> </a:t>
            </a:r>
            <a:r>
              <a:rPr lang="en-GB" dirty="0" err="1"/>
              <a:t>qaydada</a:t>
            </a:r>
            <a:r>
              <a:rPr lang="en-GB" dirty="0"/>
              <a:t> </a:t>
            </a:r>
            <a:r>
              <a:rPr lang="en-GB" dirty="0" err="1"/>
              <a:t>icra</a:t>
            </a:r>
            <a:r>
              <a:rPr lang="en-GB" dirty="0"/>
              <a:t> </a:t>
            </a:r>
            <a:r>
              <a:rPr lang="en-GB" dirty="0" err="1"/>
              <a:t>etməsinin</a:t>
            </a:r>
            <a:r>
              <a:rPr lang="en-GB" dirty="0"/>
              <a:t> </a:t>
            </a:r>
            <a:r>
              <a:rPr lang="en-GB" dirty="0" err="1"/>
              <a:t>zəruri</a:t>
            </a:r>
            <a:r>
              <a:rPr lang="en-GB" dirty="0"/>
              <a:t> </a:t>
            </a:r>
            <a:r>
              <a:rPr lang="az-Latn-AZ" dirty="0" err="1" smtClean="0"/>
              <a:t>ş</a:t>
            </a:r>
            <a:r>
              <a:rPr lang="en-GB" dirty="0" err="1" smtClean="0"/>
              <a:t>ərtləridir</a:t>
            </a:r>
            <a:r>
              <a:rPr lang="en-GB" dirty="0"/>
              <a:t>. </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825" y="188913"/>
            <a:ext cx="8713788" cy="6553200"/>
          </a:xfrm>
        </p:spPr>
        <p:style>
          <a:lnRef idx="1">
            <a:schemeClr val="accent5"/>
          </a:lnRef>
          <a:fillRef idx="2">
            <a:schemeClr val="accent5"/>
          </a:fillRef>
          <a:effectRef idx="1">
            <a:schemeClr val="accent5"/>
          </a:effectRef>
          <a:fontRef idx="minor">
            <a:schemeClr val="dk1"/>
          </a:fontRef>
        </p:style>
        <p:txBody>
          <a:bodyPr rtlCol="0">
            <a:normAutofit fontScale="92500"/>
          </a:bodyPr>
          <a:lstStyle/>
          <a:p>
            <a:pPr algn="just" eaLnBrk="1" fontAlgn="auto" hangingPunct="1">
              <a:spcAft>
                <a:spcPts val="0"/>
              </a:spcAft>
              <a:defRPr/>
            </a:pPr>
            <a:r>
              <a:rPr lang="en-GB" b="1" dirty="0" smtClean="0"/>
              <a:t>ET</a:t>
            </a:r>
            <a:r>
              <a:rPr lang="az-Latn-AZ" b="1" dirty="0" smtClean="0"/>
              <a:t>İ</a:t>
            </a:r>
            <a:r>
              <a:rPr lang="en-GB" b="1" dirty="0" smtClean="0"/>
              <a:t>K </a:t>
            </a:r>
            <a:r>
              <a:rPr lang="en-GB" b="1" dirty="0"/>
              <a:t>NORMALARA </a:t>
            </a:r>
            <a:r>
              <a:rPr lang="en-GB" b="1" dirty="0" smtClean="0"/>
              <a:t>R</a:t>
            </a:r>
            <a:r>
              <a:rPr lang="az-Latn-AZ" b="1" dirty="0" smtClean="0"/>
              <a:t>İ</a:t>
            </a:r>
            <a:r>
              <a:rPr lang="en-GB" b="1" dirty="0" smtClean="0"/>
              <a:t>AYƏT OLUNMASI</a:t>
            </a:r>
            <a:r>
              <a:rPr lang="az-Latn-AZ" b="1" dirty="0" smtClean="0"/>
              <a:t>-</a:t>
            </a:r>
            <a:r>
              <a:rPr lang="en-GB" dirty="0" err="1"/>
              <a:t>Etik</a:t>
            </a:r>
            <a:r>
              <a:rPr lang="en-GB" dirty="0"/>
              <a:t> </a:t>
            </a:r>
            <a:r>
              <a:rPr lang="en-GB" dirty="0" err="1"/>
              <a:t>normalara</a:t>
            </a:r>
            <a:r>
              <a:rPr lang="en-GB" dirty="0"/>
              <a:t> </a:t>
            </a:r>
            <a:r>
              <a:rPr lang="en-GB" dirty="0" err="1"/>
              <a:t>riayət</a:t>
            </a:r>
            <a:r>
              <a:rPr lang="en-GB" dirty="0"/>
              <a:t> </a:t>
            </a:r>
            <a:r>
              <a:rPr lang="en-GB" dirty="0" err="1"/>
              <a:t>olunması</a:t>
            </a:r>
            <a:r>
              <a:rPr lang="en-GB" dirty="0"/>
              <a:t> </a:t>
            </a:r>
            <a:r>
              <a:rPr lang="en-GB" dirty="0" err="1"/>
              <a:t>və</a:t>
            </a:r>
            <a:r>
              <a:rPr lang="en-GB" dirty="0"/>
              <a:t> </a:t>
            </a:r>
            <a:r>
              <a:rPr lang="en-GB" dirty="0" err="1"/>
              <a:t>bunun</a:t>
            </a:r>
            <a:r>
              <a:rPr lang="en-GB" dirty="0"/>
              <a:t> </a:t>
            </a:r>
            <a:r>
              <a:rPr lang="en-GB" dirty="0" err="1" smtClean="0"/>
              <a:t>nümayi</a:t>
            </a:r>
            <a:r>
              <a:rPr lang="az-Latn-AZ" dirty="0" smtClean="0"/>
              <a:t>ş</a:t>
            </a:r>
            <a:r>
              <a:rPr lang="en-GB" dirty="0" smtClean="0"/>
              <a:t> </a:t>
            </a:r>
            <a:r>
              <a:rPr lang="en-GB" dirty="0" err="1"/>
              <a:t>etdirilməsi</a:t>
            </a:r>
            <a:r>
              <a:rPr lang="en-GB" dirty="0"/>
              <a:t> </a:t>
            </a:r>
            <a:r>
              <a:rPr lang="en-GB" dirty="0" err="1"/>
              <a:t>hakimin</a:t>
            </a:r>
            <a:r>
              <a:rPr lang="en-GB" dirty="0"/>
              <a:t> </a:t>
            </a:r>
            <a:r>
              <a:rPr lang="en-GB" dirty="0" err="1"/>
              <a:t>fəaliyyətinin</a:t>
            </a:r>
            <a:r>
              <a:rPr lang="en-GB" dirty="0"/>
              <a:t> </a:t>
            </a:r>
            <a:r>
              <a:rPr lang="en-GB" dirty="0" err="1"/>
              <a:t>ayrılmaz</a:t>
            </a:r>
            <a:r>
              <a:rPr lang="en-GB" dirty="0"/>
              <a:t> </a:t>
            </a:r>
            <a:r>
              <a:rPr lang="en-GB" dirty="0" err="1"/>
              <a:t>hissəsidir</a:t>
            </a:r>
            <a:r>
              <a:rPr lang="en-GB" dirty="0"/>
              <a:t>. </a:t>
            </a:r>
            <a:endParaRPr lang="az-Latn-AZ" dirty="0" smtClean="0"/>
          </a:p>
          <a:p>
            <a:pPr marL="0" indent="0" algn="just" eaLnBrk="1" fontAlgn="auto" hangingPunct="1">
              <a:spcAft>
                <a:spcPts val="0"/>
              </a:spcAft>
              <a:buFont typeface="Arial" pitchFamily="34" charset="0"/>
              <a:buNone/>
              <a:defRPr/>
            </a:pPr>
            <a:endParaRPr lang="az-Latn-AZ" dirty="0" smtClean="0"/>
          </a:p>
          <a:p>
            <a:pPr algn="just" eaLnBrk="1" fontAlgn="auto" hangingPunct="1">
              <a:spcAft>
                <a:spcPts val="0"/>
              </a:spcAft>
              <a:defRPr/>
            </a:pPr>
            <a:r>
              <a:rPr lang="en-GB" b="1" dirty="0" smtClean="0"/>
              <a:t>BƏRABƏRL</a:t>
            </a:r>
            <a:r>
              <a:rPr lang="az-Latn-AZ" b="1" dirty="0" smtClean="0"/>
              <a:t>İ</a:t>
            </a:r>
            <a:r>
              <a:rPr lang="en-GB" b="1" dirty="0" smtClean="0"/>
              <a:t>K</a:t>
            </a:r>
            <a:r>
              <a:rPr lang="az-Latn-AZ" b="1" dirty="0" smtClean="0"/>
              <a:t>-</a:t>
            </a:r>
            <a:r>
              <a:rPr lang="en-GB" dirty="0" err="1"/>
              <a:t>Məhkəmə</a:t>
            </a:r>
            <a:r>
              <a:rPr lang="en-GB" dirty="0"/>
              <a:t> </a:t>
            </a:r>
            <a:r>
              <a:rPr lang="en-GB" dirty="0" err="1"/>
              <a:t>iclasında</a:t>
            </a:r>
            <a:r>
              <a:rPr lang="en-GB" dirty="0"/>
              <a:t> </a:t>
            </a:r>
            <a:r>
              <a:rPr lang="en-GB" dirty="0" err="1"/>
              <a:t>bütün</a:t>
            </a:r>
            <a:r>
              <a:rPr lang="en-GB" dirty="0"/>
              <a:t> </a:t>
            </a:r>
            <a:r>
              <a:rPr lang="en-GB" dirty="0" err="1"/>
              <a:t>tərəflərə</a:t>
            </a:r>
            <a:r>
              <a:rPr lang="en-GB" dirty="0"/>
              <a:t> </a:t>
            </a:r>
            <a:r>
              <a:rPr lang="en-GB" dirty="0" err="1"/>
              <a:t>bərabər</a:t>
            </a:r>
            <a:r>
              <a:rPr lang="en-GB" dirty="0"/>
              <a:t> </a:t>
            </a:r>
            <a:r>
              <a:rPr lang="en-GB" dirty="0" err="1"/>
              <a:t>münasibətin</a:t>
            </a:r>
            <a:r>
              <a:rPr lang="en-GB" dirty="0"/>
              <a:t> </a:t>
            </a:r>
            <a:r>
              <a:rPr lang="en-GB" dirty="0" err="1"/>
              <a:t>təmin</a:t>
            </a:r>
            <a:r>
              <a:rPr lang="en-GB" dirty="0"/>
              <a:t> </a:t>
            </a:r>
            <a:r>
              <a:rPr lang="en-GB" dirty="0" err="1"/>
              <a:t>edilməsi</a:t>
            </a:r>
            <a:r>
              <a:rPr lang="en-GB" dirty="0"/>
              <a:t> hakim </a:t>
            </a:r>
            <a:r>
              <a:rPr lang="en-GB" dirty="0" err="1"/>
              <a:t>tərəfindən</a:t>
            </a:r>
            <a:r>
              <a:rPr lang="en-GB" dirty="0"/>
              <a:t> </a:t>
            </a:r>
            <a:r>
              <a:rPr lang="en-GB" dirty="0" err="1"/>
              <a:t>öz</a:t>
            </a:r>
            <a:r>
              <a:rPr lang="en-GB" dirty="0"/>
              <a:t> </a:t>
            </a:r>
            <a:r>
              <a:rPr lang="en-GB" dirty="0" err="1"/>
              <a:t>vəzifələrinin</a:t>
            </a:r>
            <a:r>
              <a:rPr lang="en-GB" dirty="0"/>
              <a:t> </a:t>
            </a:r>
            <a:r>
              <a:rPr lang="en-GB" dirty="0" err="1"/>
              <a:t>lazımi</a:t>
            </a:r>
            <a:r>
              <a:rPr lang="en-GB" dirty="0"/>
              <a:t> </a:t>
            </a:r>
            <a:r>
              <a:rPr lang="en-GB" dirty="0" err="1"/>
              <a:t>qaydada</a:t>
            </a:r>
            <a:r>
              <a:rPr lang="en-GB" dirty="0"/>
              <a:t> </a:t>
            </a:r>
            <a:r>
              <a:rPr lang="en-GB" dirty="0" err="1"/>
              <a:t>icra</a:t>
            </a:r>
            <a:r>
              <a:rPr lang="en-GB" dirty="0"/>
              <a:t> </a:t>
            </a:r>
            <a:r>
              <a:rPr lang="en-GB" dirty="0" err="1"/>
              <a:t>edilməsi</a:t>
            </a:r>
            <a:r>
              <a:rPr lang="en-GB" dirty="0"/>
              <a:t> </a:t>
            </a:r>
            <a:r>
              <a:rPr lang="en-GB" dirty="0" err="1"/>
              <a:t>üçün</a:t>
            </a:r>
            <a:r>
              <a:rPr lang="en-GB" dirty="0"/>
              <a:t> </a:t>
            </a:r>
            <a:r>
              <a:rPr lang="en-GB" dirty="0" err="1"/>
              <a:t>birinci</a:t>
            </a:r>
            <a:r>
              <a:rPr lang="en-GB" dirty="0"/>
              <a:t> </a:t>
            </a:r>
            <a:r>
              <a:rPr lang="en-GB" dirty="0" err="1"/>
              <a:t>dərəcəli</a:t>
            </a:r>
            <a:r>
              <a:rPr lang="en-GB" dirty="0"/>
              <a:t> </a:t>
            </a:r>
            <a:r>
              <a:rPr lang="en-GB" dirty="0" err="1"/>
              <a:t>əhəmiyyət</a:t>
            </a:r>
            <a:r>
              <a:rPr lang="en-GB" dirty="0"/>
              <a:t> </a:t>
            </a:r>
            <a:r>
              <a:rPr lang="en-GB" dirty="0" err="1"/>
              <a:t>kəsb</a:t>
            </a:r>
            <a:r>
              <a:rPr lang="en-GB" dirty="0"/>
              <a:t> </a:t>
            </a:r>
            <a:r>
              <a:rPr lang="en-GB" dirty="0" err="1" smtClean="0"/>
              <a:t>edir</a:t>
            </a:r>
            <a:r>
              <a:rPr lang="az-Latn-AZ" dirty="0" smtClean="0"/>
              <a:t>.</a:t>
            </a:r>
          </a:p>
          <a:p>
            <a:pPr marL="0" indent="0" algn="just" eaLnBrk="1" fontAlgn="auto" hangingPunct="1">
              <a:spcAft>
                <a:spcPts val="0"/>
              </a:spcAft>
              <a:buFont typeface="Arial" pitchFamily="34" charset="0"/>
              <a:buNone/>
              <a:defRPr/>
            </a:pPr>
            <a:endParaRPr lang="az-Latn-AZ" dirty="0" smtClean="0"/>
          </a:p>
          <a:p>
            <a:pPr algn="just" eaLnBrk="1" fontAlgn="auto" hangingPunct="1">
              <a:spcAft>
                <a:spcPts val="0"/>
              </a:spcAft>
              <a:defRPr/>
            </a:pPr>
            <a:r>
              <a:rPr lang="en-GB" b="1" dirty="0" smtClean="0"/>
              <a:t>SƏR</a:t>
            </a:r>
            <a:r>
              <a:rPr lang="az-Latn-AZ" b="1" dirty="0" smtClean="0"/>
              <a:t>İŞ</a:t>
            </a:r>
            <a:r>
              <a:rPr lang="en-GB" b="1" dirty="0" smtClean="0"/>
              <a:t>TƏL</a:t>
            </a:r>
            <a:r>
              <a:rPr lang="az-Latn-AZ" b="1" dirty="0" smtClean="0"/>
              <a:t>İ</a:t>
            </a:r>
            <a:r>
              <a:rPr lang="en-GB" b="1" dirty="0" smtClean="0"/>
              <a:t>L</a:t>
            </a:r>
            <a:r>
              <a:rPr lang="az-Latn-AZ" b="1" dirty="0" smtClean="0"/>
              <a:t>İ</a:t>
            </a:r>
            <a:r>
              <a:rPr lang="en-GB" b="1" dirty="0" smtClean="0"/>
              <a:t>K </a:t>
            </a:r>
            <a:r>
              <a:rPr lang="en-GB" b="1" dirty="0"/>
              <a:t>VƏ </a:t>
            </a:r>
            <a:r>
              <a:rPr lang="en-GB" b="1" dirty="0" smtClean="0"/>
              <a:t>ÇALI</a:t>
            </a:r>
            <a:r>
              <a:rPr lang="az-Latn-AZ" b="1" dirty="0" smtClean="0"/>
              <a:t>Ş</a:t>
            </a:r>
            <a:r>
              <a:rPr lang="en-GB" b="1" dirty="0" smtClean="0"/>
              <a:t>QANLIQ</a:t>
            </a:r>
            <a:r>
              <a:rPr lang="az-Latn-AZ" b="1" dirty="0" smtClean="0"/>
              <a:t>-</a:t>
            </a:r>
            <a:r>
              <a:rPr lang="en-GB" dirty="0" err="1" smtClean="0"/>
              <a:t>Səri</a:t>
            </a:r>
            <a:r>
              <a:rPr lang="az-Latn-AZ" dirty="0" smtClean="0"/>
              <a:t>ş</a:t>
            </a:r>
            <a:r>
              <a:rPr lang="en-GB" dirty="0" err="1" smtClean="0"/>
              <a:t>təlilik</a:t>
            </a:r>
            <a:r>
              <a:rPr lang="en-GB" dirty="0" smtClean="0"/>
              <a:t> </a:t>
            </a:r>
            <a:r>
              <a:rPr lang="en-GB" dirty="0" err="1"/>
              <a:t>və</a:t>
            </a:r>
            <a:r>
              <a:rPr lang="en-GB" dirty="0"/>
              <a:t> </a:t>
            </a:r>
            <a:r>
              <a:rPr lang="en-GB" dirty="0" err="1" smtClean="0"/>
              <a:t>çalı</a:t>
            </a:r>
            <a:r>
              <a:rPr lang="az-Latn-AZ" dirty="0" smtClean="0"/>
              <a:t>ş</a:t>
            </a:r>
            <a:r>
              <a:rPr lang="en-GB" dirty="0" err="1" smtClean="0"/>
              <a:t>qanlıq</a:t>
            </a:r>
            <a:r>
              <a:rPr lang="en-GB" dirty="0" smtClean="0"/>
              <a:t> </a:t>
            </a:r>
            <a:r>
              <a:rPr lang="en-GB" dirty="0"/>
              <a:t>hakim </a:t>
            </a:r>
            <a:r>
              <a:rPr lang="en-GB" dirty="0" err="1"/>
              <a:t>tərəfindən</a:t>
            </a:r>
            <a:r>
              <a:rPr lang="en-GB" dirty="0"/>
              <a:t> </a:t>
            </a:r>
            <a:r>
              <a:rPr lang="en-GB" dirty="0" err="1"/>
              <a:t>öz</a:t>
            </a:r>
            <a:r>
              <a:rPr lang="en-GB" dirty="0"/>
              <a:t> </a:t>
            </a:r>
            <a:r>
              <a:rPr lang="en-GB" dirty="0" err="1"/>
              <a:t>vəzifələrinin</a:t>
            </a:r>
            <a:r>
              <a:rPr lang="en-GB" dirty="0"/>
              <a:t> </a:t>
            </a:r>
            <a:r>
              <a:rPr lang="en-GB" dirty="0" err="1"/>
              <a:t>icrasının</a:t>
            </a:r>
            <a:r>
              <a:rPr lang="en-GB" dirty="0"/>
              <a:t> </a:t>
            </a:r>
            <a:r>
              <a:rPr lang="en-GB" dirty="0" err="1"/>
              <a:t>zəruri</a:t>
            </a:r>
            <a:r>
              <a:rPr lang="en-GB" dirty="0"/>
              <a:t> </a:t>
            </a:r>
            <a:r>
              <a:rPr lang="az-Latn-AZ" dirty="0" err="1" smtClean="0"/>
              <a:t>ş</a:t>
            </a:r>
            <a:r>
              <a:rPr lang="en-GB" dirty="0" err="1" smtClean="0"/>
              <a:t>ərtləri</a:t>
            </a:r>
            <a:r>
              <a:rPr lang="en-GB" dirty="0" smtClean="0"/>
              <a:t> </a:t>
            </a:r>
            <a:r>
              <a:rPr lang="en-GB" dirty="0" err="1" smtClean="0"/>
              <a:t>sayılır</a:t>
            </a:r>
            <a:r>
              <a:rPr lang="az-Latn-AZ" dirty="0" smtClean="0"/>
              <a:t>.</a:t>
            </a:r>
            <a:endParaRPr lang="en-GB" b="1"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0"/>
            <a:ext cx="8496300" cy="1196975"/>
          </a:xfrm>
        </p:spPr>
        <p:style>
          <a:lnRef idx="1">
            <a:schemeClr val="accent3"/>
          </a:lnRef>
          <a:fillRef idx="2">
            <a:schemeClr val="accent3"/>
          </a:fillRef>
          <a:effectRef idx="1">
            <a:schemeClr val="accent3"/>
          </a:effectRef>
          <a:fontRef idx="minor">
            <a:schemeClr val="dk1"/>
          </a:fontRef>
        </p:style>
        <p:txBody>
          <a:bodyPr rtlCol="0">
            <a:normAutofit/>
          </a:bodyPr>
          <a:lstStyle/>
          <a:p>
            <a:pPr eaLnBrk="1" fontAlgn="auto" hangingPunct="1">
              <a:spcAft>
                <a:spcPts val="0"/>
              </a:spcAft>
              <a:defRPr/>
            </a:pPr>
            <a:r>
              <a:rPr lang="az-Latn-AZ" b="1" dirty="0" smtClean="0">
                <a:solidFill>
                  <a:schemeClr val="tx2">
                    <a:lumMod val="75000"/>
                  </a:schemeClr>
                </a:solidFill>
              </a:rPr>
              <a:t>Tərəflərin bərabərliyi prinsipləri</a:t>
            </a:r>
            <a:endParaRPr lang="en-GB" b="1" dirty="0">
              <a:solidFill>
                <a:schemeClr val="tx2">
                  <a:lumMod val="75000"/>
                </a:schemeClr>
              </a:solidFill>
            </a:endParaRPr>
          </a:p>
        </p:txBody>
      </p:sp>
      <p:sp>
        <p:nvSpPr>
          <p:cNvPr id="3" name="Объект 2"/>
          <p:cNvSpPr>
            <a:spLocks noGrp="1"/>
          </p:cNvSpPr>
          <p:nvPr>
            <p:ph idx="1"/>
          </p:nvPr>
        </p:nvSpPr>
        <p:spPr>
          <a:xfrm>
            <a:off x="179388" y="1268413"/>
            <a:ext cx="8713787" cy="5329237"/>
          </a:xfrm>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marL="0" indent="0" algn="just" eaLnBrk="1" fontAlgn="auto" hangingPunct="1">
              <a:spcAft>
                <a:spcPts val="0"/>
              </a:spcAft>
              <a:buFont typeface="Arial" pitchFamily="34" charset="0"/>
              <a:buNone/>
              <a:defRPr/>
            </a:pPr>
            <a:r>
              <a:rPr lang="az-Latn-AZ" dirty="0" smtClean="0"/>
              <a:t>1) Hər </a:t>
            </a:r>
            <a:r>
              <a:rPr lang="az-Latn-AZ" dirty="0"/>
              <a:t>iki tərəf işə hazırlaşmaq üçün bərabər zaman və imkanlara malik olmalıdır və onlara öz sübut və dəlillərini təqdim etmək və qarşı tərəfin sübut və dəlilləri barədə izahat vermək üçün real şərait yaradılmalıdır; </a:t>
            </a:r>
            <a:endParaRPr lang="az-Latn-AZ" dirty="0" smtClean="0"/>
          </a:p>
          <a:p>
            <a:pPr marL="0" indent="0" algn="just" eaLnBrk="1" fontAlgn="auto" hangingPunct="1">
              <a:spcAft>
                <a:spcPts val="0"/>
              </a:spcAft>
              <a:buFont typeface="Arial" pitchFamily="34" charset="0"/>
              <a:buNone/>
              <a:defRPr/>
            </a:pPr>
            <a:endParaRPr lang="az-Latn-AZ" dirty="0" smtClean="0"/>
          </a:p>
          <a:p>
            <a:pPr marL="0" indent="0" algn="just" eaLnBrk="1" fontAlgn="auto" hangingPunct="1">
              <a:spcAft>
                <a:spcPts val="0"/>
              </a:spcAft>
              <a:buFont typeface="Arial" pitchFamily="34" charset="0"/>
              <a:buNone/>
              <a:defRPr/>
            </a:pPr>
            <a:r>
              <a:rPr lang="az-Latn-AZ" dirty="0" smtClean="0"/>
              <a:t>2) Hər </a:t>
            </a:r>
            <a:r>
              <a:rPr lang="az-Latn-AZ" dirty="0"/>
              <a:t>iki tərəf icraatın istənilən mərhələsində hüquqi nümayəndə və ya özlərinin seçdiyi hər hansı ixtisaslı şəxs tərəfindən təmsil olunmaq və onunla məsləhətləşmək hüququna </a:t>
            </a:r>
            <a:r>
              <a:rPr lang="az-Latn-AZ" dirty="0" smtClean="0"/>
              <a:t>malik olmalıdırlar</a:t>
            </a:r>
            <a:r>
              <a:rPr lang="az-Latn-AZ" dirty="0"/>
              <a:t>; </a:t>
            </a:r>
            <a:endParaRPr lang="az-Latn-AZ" dirty="0" smtClean="0"/>
          </a:p>
          <a:p>
            <a:pPr marL="514350" indent="-514350" eaLnBrk="1" fontAlgn="auto" hangingPunct="1">
              <a:spcAft>
                <a:spcPts val="0"/>
              </a:spcAft>
              <a:buFont typeface="Arial" pitchFamily="34" charset="0"/>
              <a:buAutoNum type="arabicParenR"/>
              <a:defRPr/>
            </a:pPr>
            <a:endParaRPr lang="az-Latn-AZ" dirty="0"/>
          </a:p>
          <a:p>
            <a:pPr marL="514350" indent="-514350" eaLnBrk="1" fontAlgn="auto" hangingPunct="1">
              <a:spcAft>
                <a:spcPts val="0"/>
              </a:spcAft>
              <a:buFont typeface="Arial" pitchFamily="34" charset="0"/>
              <a:buAutoNum type="arabicParenR"/>
              <a:defRPr/>
            </a:pPr>
            <a:endParaRPr lang="az-Latn-AZ" dirty="0" smtClean="0"/>
          </a:p>
          <a:p>
            <a:pPr marL="514350" indent="-514350" eaLnBrk="1" fontAlgn="auto" hangingPunct="1">
              <a:spcAft>
                <a:spcPts val="0"/>
              </a:spcAft>
              <a:buFont typeface="Arial" pitchFamily="34" charset="0"/>
              <a:buAutoNum type="arabicParenR"/>
              <a:defRPr/>
            </a:pPr>
            <a:endParaRPr lang="az-Latn-AZ" dirty="0"/>
          </a:p>
          <a:p>
            <a:pPr marL="514350" indent="-514350" eaLnBrk="1" fontAlgn="auto" hangingPunct="1">
              <a:spcAft>
                <a:spcPts val="0"/>
              </a:spcAft>
              <a:buFont typeface="Arial" pitchFamily="34" charset="0"/>
              <a:buAutoNum type="arabicParenR"/>
              <a:defRPr/>
            </a:pPr>
            <a:endParaRPr lang="az-Latn-AZ" dirty="0" smtClean="0"/>
          </a:p>
          <a:p>
            <a:pPr eaLnBrk="1" fontAlgn="auto" hangingPunct="1">
              <a:spcAft>
                <a:spcPts val="0"/>
              </a:spcAft>
              <a:defRPr/>
            </a:pPr>
            <a:endParaRPr lang="en-GB" dirty="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1643</TotalTime>
  <Words>416</Words>
  <Application>Microsoft Office PowerPoint</Application>
  <PresentationFormat>Экран (4:3)</PresentationFormat>
  <Paragraphs>33</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Az_Times New Roman</vt:lpstr>
      <vt:lpstr>Тема Office</vt:lpstr>
      <vt:lpstr>Equality of Arms under the ECHR Tərəflərin bərabərliyi</vt:lpstr>
      <vt:lpstr>Слайд 2</vt:lpstr>
      <vt:lpstr>Слайд 3</vt:lpstr>
      <vt:lpstr>Məhkəmə icraatında tərəflərin bərabərliyi çəkişmə prinsipi əsasında həyata keçirilməlidir.</vt:lpstr>
      <vt:lpstr>HAKİMLƏRİN DAVRANIŞI ÜZRƏ BANQALOR PRİNSİPLƏRİ</vt:lpstr>
      <vt:lpstr>Слайд 6</vt:lpstr>
      <vt:lpstr>Слайд 7</vt:lpstr>
      <vt:lpstr>Слайд 8</vt:lpstr>
      <vt:lpstr>Tərəflərin bərabərliyi prinsipləri</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of Arms under the ECHR Tərəflərin bərabərliyi</dc:title>
  <dc:creator>Nurana-M</dc:creator>
  <cp:lastModifiedBy>Eldar</cp:lastModifiedBy>
  <cp:revision>12</cp:revision>
  <dcterms:created xsi:type="dcterms:W3CDTF">2015-07-14T08:55:35Z</dcterms:created>
  <dcterms:modified xsi:type="dcterms:W3CDTF">2016-12-05T16:16:45Z</dcterms:modified>
</cp:coreProperties>
</file>