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91" r:id="rId2"/>
    <p:sldId id="257" r:id="rId3"/>
    <p:sldId id="284" r:id="rId4"/>
    <p:sldId id="258" r:id="rId5"/>
    <p:sldId id="279" r:id="rId6"/>
    <p:sldId id="280" r:id="rId7"/>
    <p:sldId id="281" r:id="rId8"/>
    <p:sldId id="262" r:id="rId9"/>
    <p:sldId id="264" r:id="rId10"/>
    <p:sldId id="265" r:id="rId11"/>
    <p:sldId id="266" r:id="rId12"/>
    <p:sldId id="260" r:id="rId13"/>
    <p:sldId id="282" r:id="rId14"/>
    <p:sldId id="275" r:id="rId15"/>
    <p:sldId id="285" r:id="rId16"/>
    <p:sldId id="286" r:id="rId17"/>
    <p:sldId id="287" r:id="rId18"/>
    <p:sldId id="288" r:id="rId19"/>
    <p:sldId id="289" r:id="rId20"/>
    <p:sldId id="29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0" autoAdjust="0"/>
    <p:restoredTop sz="94737" autoAdjust="0"/>
  </p:normalViewPr>
  <p:slideViewPr>
    <p:cSldViewPr snapToGrid="0" snapToObjects="1">
      <p:cViewPr varScale="1">
        <p:scale>
          <a:sx n="100" d="100"/>
          <a:sy n="100" d="100"/>
        </p:scale>
        <p:origin x="-1110" y="-84"/>
      </p:cViewPr>
      <p:guideLst>
        <p:guide orient="horz" pos="2160"/>
        <p:guide pos="2880"/>
      </p:guideLst>
    </p:cSldViewPr>
  </p:slideViewPr>
  <p:outlineViewPr>
    <p:cViewPr>
      <p:scale>
        <a:sx n="33" d="100"/>
        <a:sy n="33" d="100"/>
      </p:scale>
      <p:origin x="0" y="110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B39587F-845F-4D43-9F2E-A1107BD08FCC}" type="datetimeFigureOut">
              <a:rPr lang="it-IT"/>
              <a:pPr>
                <a:defRPr/>
              </a:pPr>
              <a:t>05/12/2016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48E708E6-3CC5-47E0-92C4-176E3D1DC1BE}"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AECC082-C705-4704-AB3E-BA115DB26667}" type="datetimeFigureOut">
              <a:rPr lang="it-IT"/>
              <a:pPr>
                <a:defRPr/>
              </a:pPr>
              <a:t>05/12/2016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388A042E-CE30-45EB-AF34-DBC988BEF756}" type="slidenum">
              <a:rPr lang="it-IT" altLang="en-US"/>
              <a:pPr>
                <a:defRPr/>
              </a:pPr>
              <a:t>‹#›</a:t>
            </a:fld>
            <a:endParaRPr lang="it-IT"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Fare clic per modificare stile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lvl1pPr>
              <a:defRPr/>
            </a:lvl1pPr>
          </a:lstStyle>
          <a:p>
            <a:pPr>
              <a:defRPr/>
            </a:pPr>
            <a:fld id="{C636DCA7-AC43-4369-9A9E-E6D76AC1F95C}" type="datetime1">
              <a:rPr lang="it-IT"/>
              <a:pPr>
                <a:defRPr/>
              </a:pPr>
              <a:t>05/12/2016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9734B-DDA0-4DEA-BF2A-C0333E09E4A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4FA783DD-8D86-4EC1-9906-497FA692CAC5}" type="datetime1">
              <a:rPr lang="it-IT"/>
              <a:pPr>
                <a:defRPr/>
              </a:pPr>
              <a:t>05/12/2016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12BB45-9E20-4C4A-8DE6-5EEEDE9CCFD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4"/>
          </p:nvPr>
        </p:nvSpPr>
        <p:spPr/>
        <p:txBody>
          <a:bodyPr/>
          <a:lstStyle>
            <a:lvl1pPr>
              <a:defRPr/>
            </a:lvl1pPr>
          </a:lstStyle>
          <a:p>
            <a:pPr>
              <a:defRPr/>
            </a:pPr>
            <a:fld id="{800374E4-9DD5-4979-83DE-F8382A8CE60B}" type="datetime1">
              <a:rPr lang="it-IT"/>
              <a:pPr>
                <a:defRPr/>
              </a:pPr>
              <a:t>05/12/2016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6" name="Date Placeholder 3"/>
          <p:cNvSpPr>
            <a:spLocks noGrp="1"/>
          </p:cNvSpPr>
          <p:nvPr>
            <p:ph type="dt" sz="half" idx="15"/>
          </p:nvPr>
        </p:nvSpPr>
        <p:spPr/>
        <p:txBody>
          <a:bodyPr/>
          <a:lstStyle>
            <a:lvl1pPr>
              <a:defRPr/>
            </a:lvl1pPr>
          </a:lstStyle>
          <a:p>
            <a:pPr>
              <a:defRPr/>
            </a:pPr>
            <a:fld id="{C417C52E-61D1-41B3-B513-4D8AE69D5236}" type="datetime1">
              <a:rPr lang="it-IT"/>
              <a:pPr>
                <a:defRPr/>
              </a:pPr>
              <a:t>05/12/2016</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10" name="Date Placeholder 3"/>
          <p:cNvSpPr>
            <a:spLocks noGrp="1"/>
          </p:cNvSpPr>
          <p:nvPr>
            <p:ph type="dt" sz="half" idx="16"/>
          </p:nvPr>
        </p:nvSpPr>
        <p:spPr/>
        <p:txBody>
          <a:bodyPr/>
          <a:lstStyle>
            <a:lvl1pPr>
              <a:defRPr/>
            </a:lvl1pPr>
          </a:lstStyle>
          <a:p>
            <a:pPr>
              <a:defRPr/>
            </a:pPr>
            <a:fld id="{0B17655D-0BB1-4DA0-9D23-78D9B183C75C}" type="datetime1">
              <a:rPr lang="it-IT"/>
              <a:pPr>
                <a:defRPr/>
              </a:pPr>
              <a:t>05/12/2016</a:t>
            </a:fld>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83498E30-E3FF-4526-8E4E-C2EDE5D18D32}" type="datetime1">
              <a:rPr lang="it-IT"/>
              <a:pPr>
                <a:defRPr/>
              </a:pPr>
              <a:t>05/12/2016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B6001A-79CE-489C-BAFA-31524B7F9A59}"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Fare clic per modificare stile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9F051C8E-9BB8-4BE7-B459-9B60B6A0987B}" type="datetime1">
              <a:rPr lang="it-IT"/>
              <a:pPr>
                <a:defRPr/>
              </a:pPr>
              <a:t>05/12/2016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144B3D-3047-42BF-8403-CC730697EFA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fld id="{DF631AFC-8D7B-429C-90CF-E8348A6453FF}" type="datetime1">
              <a:rPr lang="it-IT"/>
              <a:pPr>
                <a:defRPr/>
              </a:pPr>
              <a:t>05/12/2016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AB6A6F-FFA2-46E3-8375-CF82E46C757F}"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Fare clic per modificare stile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4"/>
          </p:nvPr>
        </p:nvSpPr>
        <p:spPr/>
        <p:txBody>
          <a:bodyPr/>
          <a:lstStyle>
            <a:lvl1pPr>
              <a:defRPr/>
            </a:lvl1pPr>
          </a:lstStyle>
          <a:p>
            <a:pPr>
              <a:defRPr/>
            </a:pPr>
            <a:fld id="{BF8997F0-5DFA-417C-9F59-D23EBC513609}" type="datetime1">
              <a:rPr lang="it-IT"/>
              <a:pPr>
                <a:defRPr/>
              </a:pPr>
              <a:t>05/12/2016</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lvl1pPr>
              <a:defRPr/>
            </a:lvl1pPr>
          </a:lstStyle>
          <a:p>
            <a:pPr>
              <a:defRPr/>
            </a:pPr>
            <a:fld id="{B3E87AB5-1718-4C0F-866D-7CA7596F315C}" type="datetime1">
              <a:rPr lang="it-IT"/>
              <a:pPr>
                <a:defRPr/>
              </a:pPr>
              <a:t>05/12/2016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CF0DD8-CF8E-424B-AB83-5D9C5936B9E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3"/>
          <p:cNvSpPr>
            <a:spLocks noGrp="1"/>
          </p:cNvSpPr>
          <p:nvPr>
            <p:ph type="dt" sz="half" idx="10"/>
          </p:nvPr>
        </p:nvSpPr>
        <p:spPr/>
        <p:txBody>
          <a:bodyPr/>
          <a:lstStyle>
            <a:lvl1pPr>
              <a:defRPr/>
            </a:lvl1pPr>
          </a:lstStyle>
          <a:p>
            <a:pPr>
              <a:defRPr/>
            </a:pPr>
            <a:fld id="{47143F10-369E-4EDD-AD5A-19B14486CEE2}" type="datetime1">
              <a:rPr lang="it-IT"/>
              <a:pPr>
                <a:defRPr/>
              </a:pPr>
              <a:t>05/12/2016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149AE3-E98E-424F-8D25-CA0C68675D28}"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3" name="Date Placeholder 6"/>
          <p:cNvSpPr>
            <a:spLocks noGrp="1"/>
          </p:cNvSpPr>
          <p:nvPr>
            <p:ph type="dt" sz="half" idx="10"/>
          </p:nvPr>
        </p:nvSpPr>
        <p:spPr/>
        <p:txBody>
          <a:bodyPr/>
          <a:lstStyle>
            <a:lvl1pPr>
              <a:defRPr/>
            </a:lvl1pPr>
          </a:lstStyle>
          <a:p>
            <a:pPr>
              <a:defRPr/>
            </a:pPr>
            <a:fld id="{4B97B02D-EA13-4161-9C73-C19A0943A483}" type="datetime1">
              <a:rPr lang="it-IT"/>
              <a:pPr>
                <a:defRPr/>
              </a:pPr>
              <a:t>05/12/2016</a:t>
            </a:fld>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pPr>
              <a:defRPr/>
            </a:pPr>
            <a:fld id="{9AD1EA6E-CDB1-4CA3-B9A8-CF835F00E13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3"/>
          <p:cNvSpPr>
            <a:spLocks noGrp="1"/>
          </p:cNvSpPr>
          <p:nvPr>
            <p:ph type="dt" sz="half" idx="10"/>
          </p:nvPr>
        </p:nvSpPr>
        <p:spPr/>
        <p:txBody>
          <a:bodyPr/>
          <a:lstStyle>
            <a:lvl1pPr>
              <a:defRPr/>
            </a:lvl1pPr>
          </a:lstStyle>
          <a:p>
            <a:pPr>
              <a:defRPr/>
            </a:pPr>
            <a:fld id="{50646949-C097-4EEC-B1CE-F14900CB53F3}" type="datetime1">
              <a:rPr lang="it-IT"/>
              <a:pPr>
                <a:defRPr/>
              </a:pPr>
              <a:t>05/12/2016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F68DE05-BABB-44BE-84E0-6FC99532F0F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B66E81-F0C0-43FB-8F8B-70E55D581BC4}" type="datetime1">
              <a:rPr lang="it-IT"/>
              <a:pPr>
                <a:defRPr/>
              </a:pPr>
              <a:t>05/12/2016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28C8767-9BC0-44C1-8A0A-5506E9EAE608}"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79B6B14C-6193-4C68-A202-F1D7F66585E7}" type="datetime1">
              <a:rPr lang="it-IT"/>
              <a:pPr>
                <a:defRPr/>
              </a:pPr>
              <a:t>05/12/2016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6582E1-A52B-4FC6-A063-341E20ECF78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BC7A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it-IT" altLang="en-US" smtClean="0"/>
              <a:t>Fare clic per modificare stile</a:t>
            </a:r>
            <a:endParaRPr lang="lv-LV" altLang="en-US" smtClean="0"/>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en-US" smtClean="0"/>
              <a:t>Fare clic per modificare gli stili del testo dello schema</a:t>
            </a:r>
          </a:p>
          <a:p>
            <a:pPr lvl="1"/>
            <a:r>
              <a:rPr lang="it-IT" altLang="en-US" smtClean="0"/>
              <a:t>Secondo livello</a:t>
            </a:r>
          </a:p>
          <a:p>
            <a:pPr lvl="2"/>
            <a:r>
              <a:rPr lang="it-IT" altLang="en-US" smtClean="0"/>
              <a:t>Terzo livello</a:t>
            </a:r>
          </a:p>
          <a:p>
            <a:pPr lvl="3"/>
            <a:r>
              <a:rPr lang="it-IT" altLang="en-US" smtClean="0"/>
              <a:t>Quarto livello</a:t>
            </a:r>
          </a:p>
          <a:p>
            <a:pPr lvl="4"/>
            <a:r>
              <a:rPr lang="it-IT" altLang="en-US" smtClean="0"/>
              <a:t>Quinto livello</a:t>
            </a:r>
            <a:endParaRPr lang="lv-LV" altLang="en-US" smtClean="0"/>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lumMod val="65000"/>
                    <a:lumOff val="35000"/>
                  </a:schemeClr>
                </a:solidFill>
                <a:latin typeface="+mn-lt"/>
                <a:cs typeface="+mn-cs"/>
              </a:defRPr>
            </a:lvl1pPr>
          </a:lstStyle>
          <a:p>
            <a:pPr>
              <a:defRPr/>
            </a:pPr>
            <a:fld id="{694EF4F6-0258-4C0A-83BA-E116B0BF3903}" type="datetime1">
              <a:rPr lang="it-IT"/>
              <a:pPr>
                <a:defRPr/>
              </a:pPr>
              <a:t>05/12/2016</a:t>
            </a:fld>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lumMod val="65000"/>
                    <a:lumOff val="3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595959"/>
                </a:solidFill>
                <a:latin typeface="Century Gothic" pitchFamily="34" charset="0"/>
              </a:defRPr>
            </a:lvl1pPr>
          </a:lstStyle>
          <a:p>
            <a:pPr>
              <a:defRPr/>
            </a:pPr>
            <a:fld id="{986B4DB0-D5BD-476F-A700-E58E63FD5157}" type="slidenum">
              <a:rPr lang="en-US" altLang="en-US"/>
              <a:pPr>
                <a:defRPr/>
              </a:pPr>
              <a:t>‹#›</a:t>
            </a:fld>
            <a:endParaRPr lang="en-US" altLang="en-US"/>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31" r:id="rId3"/>
    <p:sldLayoutId id="2147483923" r:id="rId4"/>
    <p:sldLayoutId id="2147483924" r:id="rId5"/>
    <p:sldLayoutId id="2147483932" r:id="rId6"/>
    <p:sldLayoutId id="2147483925" r:id="rId7"/>
    <p:sldLayoutId id="2147483926" r:id="rId8"/>
    <p:sldLayoutId id="2147483927" r:id="rId9"/>
    <p:sldLayoutId id="2147483928" r:id="rId10"/>
    <p:sldLayoutId id="2147483933" r:id="rId11"/>
    <p:sldLayoutId id="2147483934" r:id="rId12"/>
    <p:sldLayoutId id="2147483935" r:id="rId13"/>
    <p:sldLayoutId id="2147483929" r:id="rId14"/>
    <p:sldLayoutId id="2147483930" r:id="rId15"/>
  </p:sldLayoutIdLst>
  <p:hf hdr="0" ftr="0" dt="0"/>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Century Gothic" pitchFamily="34" charset="0"/>
        </a:defRPr>
      </a:lvl2pPr>
      <a:lvl3pPr algn="l" rtl="0" eaLnBrk="0" fontAlgn="base" hangingPunct="0">
        <a:spcBef>
          <a:spcPct val="0"/>
        </a:spcBef>
        <a:spcAft>
          <a:spcPct val="0"/>
        </a:spcAft>
        <a:defRPr sz="3600">
          <a:solidFill>
            <a:schemeClr val="bg1"/>
          </a:solidFill>
          <a:latin typeface="Century Gothic" pitchFamily="34" charset="0"/>
        </a:defRPr>
      </a:lvl3pPr>
      <a:lvl4pPr algn="l" rtl="0" eaLnBrk="0" fontAlgn="base" hangingPunct="0">
        <a:spcBef>
          <a:spcPct val="0"/>
        </a:spcBef>
        <a:spcAft>
          <a:spcPct val="0"/>
        </a:spcAft>
        <a:defRPr sz="3600">
          <a:solidFill>
            <a:schemeClr val="bg1"/>
          </a:solidFill>
          <a:latin typeface="Century Gothic" pitchFamily="34" charset="0"/>
        </a:defRPr>
      </a:lvl4pPr>
      <a:lvl5pPr algn="l" rtl="0" eaLnBrk="0" fontAlgn="base" hangingPunct="0">
        <a:spcBef>
          <a:spcPct val="0"/>
        </a:spcBef>
        <a:spcAft>
          <a:spcPct val="0"/>
        </a:spcAft>
        <a:defRPr sz="3600">
          <a:solidFill>
            <a:schemeClr val="bg1"/>
          </a:solidFill>
          <a:latin typeface="Century Gothic" pitchFamily="34" charset="0"/>
        </a:defRPr>
      </a:lvl5pPr>
      <a:lvl6pPr marL="457200" algn="l" rtl="0" fontAlgn="base">
        <a:spcBef>
          <a:spcPct val="0"/>
        </a:spcBef>
        <a:spcAft>
          <a:spcPct val="0"/>
        </a:spcAft>
        <a:defRPr sz="3600">
          <a:solidFill>
            <a:schemeClr val="bg1"/>
          </a:solidFill>
          <a:latin typeface="Century Gothic" pitchFamily="34" charset="0"/>
        </a:defRPr>
      </a:lvl6pPr>
      <a:lvl7pPr marL="914400" algn="l" rtl="0" fontAlgn="base">
        <a:spcBef>
          <a:spcPct val="0"/>
        </a:spcBef>
        <a:spcAft>
          <a:spcPct val="0"/>
        </a:spcAft>
        <a:defRPr sz="3600">
          <a:solidFill>
            <a:schemeClr val="bg1"/>
          </a:solidFill>
          <a:latin typeface="Century Gothic" pitchFamily="34" charset="0"/>
        </a:defRPr>
      </a:lvl7pPr>
      <a:lvl8pPr marL="1371600" algn="l" rtl="0" fontAlgn="base">
        <a:spcBef>
          <a:spcPct val="0"/>
        </a:spcBef>
        <a:spcAft>
          <a:spcPct val="0"/>
        </a:spcAft>
        <a:defRPr sz="3600">
          <a:solidFill>
            <a:schemeClr val="bg1"/>
          </a:solidFill>
          <a:latin typeface="Century Gothic" pitchFamily="34" charset="0"/>
        </a:defRPr>
      </a:lvl8pPr>
      <a:lvl9pPr marL="1828800" algn="l" rtl="0" fontAlgn="base">
        <a:spcBef>
          <a:spcPct val="0"/>
        </a:spcBef>
        <a:spcAft>
          <a:spcPct val="0"/>
        </a:spcAft>
        <a:defRPr sz="3600">
          <a:solidFill>
            <a:schemeClr val="bg1"/>
          </a:solidFill>
          <a:latin typeface="Century Gothic" pitchFamily="34" charset="0"/>
        </a:defRPr>
      </a:lvl9pPr>
    </p:titleStyle>
    <p:bodyStyle>
      <a:lvl1pPr marL="342900" indent="-342900" algn="l" rtl="0" eaLnBrk="0" fontAlgn="base" hangingPunct="0">
        <a:spcBef>
          <a:spcPts val="20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336550" algn="l" rtl="0" eaLnBrk="0" fontAlgn="base" hangingPunct="0">
        <a:spcBef>
          <a:spcPts val="600"/>
        </a:spcBef>
        <a:spcAft>
          <a:spcPct val="0"/>
        </a:spcAft>
        <a:buClr>
          <a:srgbClr val="51640B"/>
        </a:buClr>
        <a:buFont typeface="Wingdings 2" pitchFamily="18" charset="2"/>
        <a:buChar char=""/>
        <a:defRPr sz="2800" kern="1200">
          <a:solidFill>
            <a:srgbClr val="595959"/>
          </a:solidFill>
          <a:latin typeface="+mn-lt"/>
          <a:ea typeface="+mn-ea"/>
          <a:cs typeface="+mn-cs"/>
        </a:defRPr>
      </a:lvl2pPr>
      <a:lvl3pPr marL="1035050" indent="-349250" algn="l" rtl="0" eaLnBrk="0" fontAlgn="base" hangingPunct="0">
        <a:spcBef>
          <a:spcPts val="600"/>
        </a:spcBef>
        <a:spcAft>
          <a:spcPct val="0"/>
        </a:spcAft>
        <a:buClr>
          <a:schemeClr val="accent1"/>
        </a:buClr>
        <a:buFont typeface="Wingdings 2" pitchFamily="18" charset="2"/>
        <a:buChar char=""/>
        <a:defRPr sz="2400" kern="1200">
          <a:solidFill>
            <a:srgbClr val="595959"/>
          </a:solidFill>
          <a:latin typeface="+mn-lt"/>
          <a:ea typeface="+mn-ea"/>
          <a:cs typeface="+mn-cs"/>
        </a:defRPr>
      </a:lvl3pPr>
      <a:lvl4pPr marL="1371600" indent="-336550" algn="l" rtl="0" eaLnBrk="0" fontAlgn="base" hangingPunct="0">
        <a:spcBef>
          <a:spcPts val="600"/>
        </a:spcBef>
        <a:spcAft>
          <a:spcPct val="0"/>
        </a:spcAft>
        <a:buClr>
          <a:srgbClr val="51640B"/>
        </a:buClr>
        <a:buFont typeface="Wingdings 2" pitchFamily="18" charset="2"/>
        <a:buChar char=""/>
        <a:defRPr sz="2000" kern="1200">
          <a:solidFill>
            <a:srgbClr val="595959"/>
          </a:solidFill>
          <a:latin typeface="+mn-lt"/>
          <a:ea typeface="+mn-ea"/>
          <a:cs typeface="+mn-cs"/>
        </a:defRPr>
      </a:lvl4pPr>
      <a:lvl5pPr marL="1720850" indent="-349250" algn="l" rtl="0" eaLnBrk="0" fontAlgn="base" hangingPunct="0">
        <a:spcBef>
          <a:spcPts val="600"/>
        </a:spcBef>
        <a:spcAft>
          <a:spcPct val="0"/>
        </a:spcAft>
        <a:buClr>
          <a:schemeClr val="accent1"/>
        </a:buClr>
        <a:buFont typeface="Wingdings 2" pitchFamily="18" charset="2"/>
        <a:buChar char=""/>
        <a:defRPr sz="2000"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ctrTitle"/>
          </p:nvPr>
        </p:nvSpPr>
        <p:spPr>
          <a:xfrm>
            <a:off x="0" y="803275"/>
            <a:ext cx="8915400" cy="1609725"/>
          </a:xfrm>
        </p:spPr>
        <p:txBody>
          <a:bodyPr/>
          <a:lstStyle/>
          <a:p>
            <a:pPr eaLnBrk="1" hangingPunct="1"/>
            <a:r>
              <a:rPr lang="az-Latn-AZ" altLang="en-US" sz="3800" smtClean="0">
                <a:solidFill>
                  <a:srgbClr val="FFFFFF"/>
                </a:solidFill>
                <a:latin typeface="Tahoma" pitchFamily="34" charset="0"/>
                <a:cs typeface="Tahoma" pitchFamily="34" charset="0"/>
                <a:sym typeface="Century Gothic" pitchFamily="34" charset="0"/>
              </a:rPr>
              <a:t>Aİ</a:t>
            </a:r>
            <a:r>
              <a:rPr lang="en-US" altLang="en-US" sz="3800" smtClean="0">
                <a:solidFill>
                  <a:srgbClr val="FFFFFF"/>
                </a:solidFill>
                <a:latin typeface="Tahoma" pitchFamily="34" charset="0"/>
                <a:cs typeface="Tahoma" pitchFamily="34" charset="0"/>
                <a:sym typeface="Century Gothic" pitchFamily="34" charset="0"/>
              </a:rPr>
              <a:t>H</a:t>
            </a:r>
            <a:r>
              <a:rPr lang="az-Latn-AZ" altLang="en-US" sz="3800" smtClean="0">
                <a:solidFill>
                  <a:srgbClr val="FFFFFF"/>
                </a:solidFill>
                <a:latin typeface="Tahoma" pitchFamily="34" charset="0"/>
                <a:cs typeface="Tahoma" pitchFamily="34" charset="0"/>
                <a:sym typeface="Century Gothic" pitchFamily="34" charset="0"/>
              </a:rPr>
              <a:t>K çərçivəsində </a:t>
            </a:r>
            <a:br>
              <a:rPr lang="az-Latn-AZ" altLang="en-US" sz="3800" smtClean="0">
                <a:solidFill>
                  <a:srgbClr val="FFFFFF"/>
                </a:solidFill>
                <a:latin typeface="Tahoma" pitchFamily="34" charset="0"/>
                <a:cs typeface="Tahoma" pitchFamily="34" charset="0"/>
                <a:sym typeface="Century Gothic" pitchFamily="34" charset="0"/>
              </a:rPr>
            </a:br>
            <a:r>
              <a:rPr lang="az-Latn-AZ" altLang="en-US" sz="3800" smtClean="0">
                <a:solidFill>
                  <a:srgbClr val="FFFFFF"/>
                </a:solidFill>
                <a:latin typeface="Tahoma" pitchFamily="34" charset="0"/>
                <a:cs typeface="Tahoma" pitchFamily="34" charset="0"/>
                <a:sym typeface="Century Gothic" pitchFamily="34" charset="0"/>
              </a:rPr>
              <a:t>ədalətli məhkəmə araşdırması hüququ</a:t>
            </a:r>
          </a:p>
        </p:txBody>
      </p:sp>
      <p:sp>
        <p:nvSpPr>
          <p:cNvPr id="3" name="Sottotitolo 2"/>
          <p:cNvSpPr>
            <a:spLocks noGrp="1"/>
          </p:cNvSpPr>
          <p:nvPr>
            <p:ph type="subTitle" idx="1"/>
          </p:nvPr>
        </p:nvSpPr>
        <p:spPr>
          <a:xfrm>
            <a:off x="914400" y="2605088"/>
            <a:ext cx="8001000" cy="3963987"/>
          </a:xfrm>
        </p:spPr>
        <p:txBody>
          <a:bodyPr/>
          <a:lstStyle/>
          <a:p>
            <a:pPr>
              <a:buClrTx/>
              <a:buFont typeface="Century Gothic" pitchFamily="34" charset="0"/>
              <a:buNone/>
            </a:pPr>
            <a:r>
              <a:rPr lang="ru-RU" altLang="en-US" sz="2600" smtClean="0">
                <a:solidFill>
                  <a:schemeClr val="tx1"/>
                </a:solidFill>
                <a:ea typeface="Century Gothic" pitchFamily="34" charset="0"/>
                <a:cs typeface="Century Gothic" pitchFamily="34" charset="0"/>
                <a:sym typeface="Century Gothic" pitchFamily="34" charset="0"/>
              </a:rPr>
              <a:t>- </a:t>
            </a:r>
            <a:r>
              <a:rPr lang="en-US" altLang="en-US" sz="2600" smtClean="0">
                <a:solidFill>
                  <a:schemeClr val="tx1"/>
                </a:solidFill>
                <a:latin typeface="Tahoma" pitchFamily="34" charset="0"/>
                <a:cs typeface="Tahoma" pitchFamily="34" charset="0"/>
                <a:sym typeface="Century Gothic" pitchFamily="34" charset="0"/>
              </a:rPr>
              <a:t>AHİK-in 6-cı maddəsinin </a:t>
            </a:r>
            <a:r>
              <a:rPr lang="az-Latn-AZ" altLang="en-US" sz="2600" smtClean="0">
                <a:solidFill>
                  <a:schemeClr val="tx1"/>
                </a:solidFill>
                <a:latin typeface="Tahoma" pitchFamily="34" charset="0"/>
                <a:cs typeface="Tahoma" pitchFamily="34" charset="0"/>
                <a:sym typeface="Century Gothic" pitchFamily="34" charset="0"/>
              </a:rPr>
              <a:t>əhatə </a:t>
            </a:r>
            <a:r>
              <a:rPr lang="en-US" altLang="en-US" sz="2600" smtClean="0">
                <a:solidFill>
                  <a:schemeClr val="tx1"/>
                </a:solidFill>
                <a:latin typeface="Tahoma" pitchFamily="34" charset="0"/>
                <a:cs typeface="Tahoma" pitchFamily="34" charset="0"/>
                <a:sym typeface="Century Gothic" pitchFamily="34" charset="0"/>
              </a:rPr>
              <a:t>dairəsi</a:t>
            </a:r>
            <a:endParaRPr lang="ru-RU" altLang="en-US" sz="2600" smtClean="0">
              <a:solidFill>
                <a:schemeClr val="tx1"/>
              </a:solidFill>
              <a:latin typeface="Tahoma" pitchFamily="34" charset="0"/>
              <a:cs typeface="Tahoma" pitchFamily="34" charset="0"/>
              <a:sym typeface="Century Gothic" pitchFamily="34" charset="0"/>
            </a:endParaRPr>
          </a:p>
          <a:p>
            <a:pPr>
              <a:buClrTx/>
            </a:pPr>
            <a:r>
              <a:rPr lang="ru-RU" altLang="en-US" sz="2600" smtClean="0">
                <a:solidFill>
                  <a:schemeClr val="tx1"/>
                </a:solidFill>
                <a:latin typeface="Tahoma" pitchFamily="34" charset="0"/>
                <a:cs typeface="Tahoma" pitchFamily="34" charset="0"/>
              </a:rPr>
              <a:t>- </a:t>
            </a:r>
            <a:r>
              <a:rPr lang="az-Latn-AZ" altLang="en-US" sz="2600" smtClean="0">
                <a:solidFill>
                  <a:schemeClr val="tx1"/>
                </a:solidFill>
                <a:latin typeface="Tahoma" pitchFamily="34" charset="0"/>
                <a:cs typeface="Tahoma" pitchFamily="34" charset="0"/>
              </a:rPr>
              <a:t>Mülki hüquq və vəzifələr</a:t>
            </a:r>
            <a:endParaRPr lang="ru-RU" altLang="en-US" sz="2600" smtClean="0">
              <a:solidFill>
                <a:schemeClr val="tx1"/>
              </a:solidFill>
              <a:latin typeface="Tahoma" pitchFamily="34" charset="0"/>
              <a:cs typeface="Tahoma" pitchFamily="34" charset="0"/>
            </a:endParaRPr>
          </a:p>
          <a:p>
            <a:pPr>
              <a:buClrTx/>
            </a:pPr>
            <a:r>
              <a:rPr lang="ru-RU" altLang="en-US" sz="2600" smtClean="0">
                <a:solidFill>
                  <a:schemeClr val="tx1"/>
                </a:solidFill>
                <a:latin typeface="Tahoma" pitchFamily="34" charset="0"/>
                <a:cs typeface="Tahoma" pitchFamily="34" charset="0"/>
              </a:rPr>
              <a:t>- </a:t>
            </a:r>
            <a:r>
              <a:rPr lang="az-Latn-AZ" altLang="en-US" sz="2600" smtClean="0">
                <a:solidFill>
                  <a:schemeClr val="tx1"/>
                </a:solidFill>
                <a:latin typeface="Tahoma" pitchFamily="34" charset="0"/>
                <a:cs typeface="Tahoma" pitchFamily="34" charset="0"/>
              </a:rPr>
              <a:t>Cinayət ittihamı</a:t>
            </a:r>
            <a:endParaRPr lang="ru-RU" altLang="en-US" sz="2600" smtClean="0">
              <a:solidFill>
                <a:schemeClr val="tx1"/>
              </a:solidFill>
              <a:latin typeface="Tahoma" pitchFamily="34" charset="0"/>
              <a:cs typeface="Tahoma" pitchFamily="34" charset="0"/>
              <a:sym typeface="Century Gothic" pitchFamily="34" charset="0"/>
            </a:endParaRPr>
          </a:p>
          <a:p>
            <a:pPr>
              <a:buClrTx/>
              <a:buFont typeface="Century Gothic" pitchFamily="34" charset="0"/>
              <a:buNone/>
            </a:pPr>
            <a:r>
              <a:rPr lang="ru-RU" altLang="en-US" sz="2800" smtClean="0">
                <a:solidFill>
                  <a:srgbClr val="595959"/>
                </a:solidFill>
                <a:latin typeface="A3 Arial AzLat" pitchFamily="34" charset="-52"/>
                <a:ea typeface="Century Gothic" pitchFamily="34" charset="0"/>
                <a:cs typeface="Century Gothic" pitchFamily="34" charset="0"/>
                <a:sym typeface="Century Gothic" pitchFamily="34" charset="0"/>
              </a:rPr>
              <a:t>			             </a:t>
            </a:r>
            <a:endParaRPr lang="az-Latn-AZ" altLang="en-US" sz="2800" smtClean="0">
              <a:solidFill>
                <a:srgbClr val="595959"/>
              </a:solidFill>
              <a:latin typeface="A3 Arial AzLat" pitchFamily="34" charset="-52"/>
              <a:ea typeface="Century Gothic" pitchFamily="34" charset="0"/>
              <a:cs typeface="Century Gothic" pitchFamily="34" charset="0"/>
              <a:sym typeface="Century Gothic" pitchFamily="34" charset="0"/>
            </a:endParaRPr>
          </a:p>
          <a:p>
            <a:pPr>
              <a:buClrTx/>
              <a:buFont typeface="Century Gothic" pitchFamily="34" charset="0"/>
              <a:buNone/>
            </a:pPr>
            <a:r>
              <a:rPr lang="ru-RU" altLang="en-US" sz="2200" b="1" smtClean="0">
                <a:solidFill>
                  <a:schemeClr val="tx1"/>
                </a:solidFill>
                <a:latin typeface="A3 Arial AzLat" pitchFamily="34" charset="-52"/>
                <a:ea typeface="Century Gothic" pitchFamily="34" charset="0"/>
                <a:cs typeface="Century Gothic" pitchFamily="34" charset="0"/>
                <a:sym typeface="Century Gothic" pitchFamily="34" charset="0"/>
              </a:rPr>
              <a:t>Т</a:t>
            </a:r>
            <a:r>
              <a:rPr lang="az-Latn-AZ" altLang="en-US" sz="2200" b="1" smtClean="0">
                <a:solidFill>
                  <a:schemeClr val="tx1"/>
                </a:solidFill>
                <a:latin typeface="A3 Arial AzLat" pitchFamily="34" charset="-52"/>
                <a:ea typeface="Century Gothic" pitchFamily="34" charset="0"/>
                <a:cs typeface="Century Gothic" pitchFamily="34" charset="0"/>
                <a:sym typeface="Century Gothic" pitchFamily="34" charset="0"/>
              </a:rPr>
              <a:t>əlimçi: Rafael Eyvazov</a:t>
            </a:r>
            <a:endParaRPr lang="en-US" altLang="en-US" sz="2200" b="1" smtClean="0">
              <a:solidFill>
                <a:schemeClr val="tx1"/>
              </a:solidFill>
              <a:latin typeface="A3 Arial AzLat" pitchFamily="34" charset="-52"/>
              <a:ea typeface="Century Gothic" pitchFamily="34" charset="0"/>
              <a:cs typeface="Century Gothic" pitchFamily="34" charset="0"/>
              <a:sym typeface="Century Gothic" pitchFamily="34" charset="0"/>
            </a:endParaRPr>
          </a:p>
          <a:p>
            <a:pPr>
              <a:buClrTx/>
              <a:buFont typeface="Century Gothic" pitchFamily="34" charset="0"/>
              <a:buNone/>
            </a:pPr>
            <a:r>
              <a:rPr lang="en-US" altLang="en-US" sz="2200" b="1" smtClean="0">
                <a:solidFill>
                  <a:schemeClr val="tx1"/>
                </a:solidFill>
                <a:ea typeface="Century Gothic" pitchFamily="34" charset="0"/>
                <a:cs typeface="Century Gothic" pitchFamily="34" charset="0"/>
                <a:sym typeface="Century Gothic" pitchFamily="34" charset="0"/>
              </a:rPr>
              <a:t>2016</a:t>
            </a:r>
          </a:p>
        </p:txBody>
      </p:sp>
      <p:sp>
        <p:nvSpPr>
          <p:cNvPr id="7172" name="Segnaposto numero diapositiva 3"/>
          <p:cNvSpPr>
            <a:spLocks noGrp="1"/>
          </p:cNvSpPr>
          <p:nvPr>
            <p:ph type="sldNum" sz="quarter" idx="12"/>
          </p:nvPr>
        </p:nvSpPr>
        <p:spPr bwMode="auto">
          <a:noFill/>
          <a:ln>
            <a:miter lim="800000"/>
            <a:headEnd/>
            <a:tailEnd/>
          </a:ln>
        </p:spPr>
        <p:txBody>
          <a:bodyPr/>
          <a:lstStyle/>
          <a:p>
            <a:fld id="{E7DC6108-8A9F-4082-A90E-4416B4266C6E}" type="slidenum">
              <a:rPr lang="en-US" altLang="en-US" smtClean="0">
                <a:sym typeface="Century Gothic" pitchFamily="34" charset="0"/>
              </a:rPr>
              <a:pPr/>
              <a:t>1</a:t>
            </a:fld>
            <a:endParaRPr lang="en-US" altLang="en-US" smtClean="0">
              <a:sym typeface="Century Gothic" pitchFamily="34" charset="0"/>
            </a:endParaRPr>
          </a:p>
        </p:txBody>
      </p:sp>
      <p:pic>
        <p:nvPicPr>
          <p:cNvPr id="7173" name="Рисунок 4" descr="justice.jpg"/>
          <p:cNvPicPr>
            <a:picLocks noChangeAspect="1"/>
          </p:cNvPicPr>
          <p:nvPr/>
        </p:nvPicPr>
        <p:blipFill>
          <a:blip r:embed="rId2"/>
          <a:srcRect/>
          <a:stretch>
            <a:fillRect/>
          </a:stretch>
        </p:blipFill>
        <p:spPr bwMode="auto">
          <a:xfrm>
            <a:off x="5056188" y="3325813"/>
            <a:ext cx="3859212" cy="3243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a:xfrm>
            <a:off x="0" y="666750"/>
            <a:ext cx="8913813" cy="914400"/>
          </a:xfrm>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Mülki hüquq və </a:t>
            </a:r>
            <a:r>
              <a:rPr lang="az-Latn-AZ" altLang="en-US" smtClean="0">
                <a:solidFill>
                  <a:srgbClr val="FFFFFF"/>
                </a:solidFill>
                <a:ea typeface="Century Gothic" pitchFamily="34" charset="0"/>
                <a:cs typeface="Century Gothic" pitchFamily="34" charset="0"/>
                <a:sym typeface="Century Gothic" pitchFamily="34" charset="0"/>
              </a:rPr>
              <a:t>vəzifələr</a:t>
            </a:r>
            <a:endParaRPr lang="en-US" altLang="en-US" smtClean="0">
              <a:solidFill>
                <a:srgbClr val="FFFFFF"/>
              </a:solidFill>
              <a:ea typeface="Century Gothic" pitchFamily="34" charset="0"/>
              <a:cs typeface="Century Gothic" pitchFamily="34" charset="0"/>
              <a:sym typeface="Century Gothic" pitchFamily="34" charset="0"/>
            </a:endParaRPr>
          </a:p>
        </p:txBody>
      </p:sp>
      <p:sp>
        <p:nvSpPr>
          <p:cNvPr id="16387" name="Segnaposto contenuto 2"/>
          <p:cNvSpPr>
            <a:spLocks noGrp="1"/>
          </p:cNvSpPr>
          <p:nvPr>
            <p:ph idx="1"/>
          </p:nvPr>
        </p:nvSpPr>
        <p:spPr>
          <a:xfrm>
            <a:off x="639763" y="2133600"/>
            <a:ext cx="8085137" cy="4132263"/>
          </a:xfrm>
        </p:spPr>
        <p:txBody>
          <a:bodyPr/>
          <a:lstStyle/>
          <a:p>
            <a:pPr marL="0" indent="0" algn="just" eaLnBrk="1" hangingPunct="1">
              <a:buClrTx/>
              <a:buFont typeface="Century Gothic" pitchFamily="34" charset="0"/>
              <a:buNone/>
            </a:pPr>
            <a:r>
              <a:rPr lang="az-Latn-AZ" altLang="en-US" sz="2400" smtClean="0">
                <a:solidFill>
                  <a:schemeClr val="tx1"/>
                </a:solidFill>
                <a:latin typeface="Tahoma" pitchFamily="34" charset="0"/>
                <a:cs typeface="Tahoma" pitchFamily="34" charset="0"/>
              </a:rPr>
              <a:t>Söhbət fərdlə dövlətin münasibətlərindən getdikdə isə vəziyyət bir qədər çətinləşir. Məhkəmə bu sahələrdə bəzi hüquq və vəzifələri mülki hüquq  və vəzifəlr kimi tanımışdır. Məsələn, torpaqların müsadirəsi, genişləndirilməsi və orada tikintinin planlaşdırılması məsələlərinə, habelə tikinti üçün icazənin və daşınmaz əmlakla bağlı digər icazələrin verilməsi məsələləri, spirtli içkilərin satışı üçün icazənin, restoranların geri alınması, özəl məktəb açmaq üçün icazənin verilməməsi, tibbi klinikanın çalışdırmaq üçün icazənin geri alınması</a:t>
            </a:r>
            <a:endParaRPr lang="en-US" altLang="en-US" sz="2400" smtClean="0">
              <a:solidFill>
                <a:schemeClr val="tx1"/>
              </a:solidFill>
              <a:latin typeface="Tahoma" pitchFamily="34" charset="0"/>
              <a:cs typeface="Tahoma" pitchFamily="34" charset="0"/>
              <a:sym typeface="Century Gothic" pitchFamily="34" charset="0"/>
            </a:endParaRPr>
          </a:p>
        </p:txBody>
      </p:sp>
      <p:sp>
        <p:nvSpPr>
          <p:cNvPr id="16388" name="Segnaposto numero diapositiva 3"/>
          <p:cNvSpPr>
            <a:spLocks noGrp="1"/>
          </p:cNvSpPr>
          <p:nvPr>
            <p:ph type="sldNum" sz="quarter" idx="12"/>
          </p:nvPr>
        </p:nvSpPr>
        <p:spPr bwMode="auto">
          <a:noFill/>
          <a:ln>
            <a:miter lim="800000"/>
            <a:headEnd/>
            <a:tailEnd/>
          </a:ln>
        </p:spPr>
        <p:txBody>
          <a:bodyPr/>
          <a:lstStyle/>
          <a:p>
            <a:fld id="{EFBAA52C-96DF-477F-B60C-C425790765C7}" type="slidenum">
              <a:rPr lang="en-US" altLang="en-US" smtClean="0">
                <a:sym typeface="Century Gothic" pitchFamily="34" charset="0"/>
              </a:rPr>
              <a:pPr/>
              <a:t>10</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a:xfrm>
            <a:off x="0" y="666750"/>
            <a:ext cx="8913813" cy="914400"/>
          </a:xfrm>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Mülki hüquq və </a:t>
            </a:r>
            <a:r>
              <a:rPr lang="az-Latn-AZ" altLang="en-US" smtClean="0">
                <a:solidFill>
                  <a:srgbClr val="FFFFFF"/>
                </a:solidFill>
                <a:ea typeface="Century Gothic" pitchFamily="34" charset="0"/>
                <a:cs typeface="Century Gothic" pitchFamily="34" charset="0"/>
                <a:sym typeface="Century Gothic" pitchFamily="34" charset="0"/>
              </a:rPr>
              <a:t>vəzifələr</a:t>
            </a:r>
            <a:r>
              <a:rPr lang="en-US" altLang="en-US" sz="2400" smtClean="0">
                <a:solidFill>
                  <a:srgbClr val="FFFFFF"/>
                </a:solidFill>
                <a:ea typeface="Century Gothic" pitchFamily="34" charset="0"/>
                <a:cs typeface="Century Gothic" pitchFamily="34" charset="0"/>
                <a:sym typeface="Century Gothic" pitchFamily="34" charset="0"/>
              </a:rPr>
              <a:t>	</a:t>
            </a:r>
          </a:p>
        </p:txBody>
      </p:sp>
      <p:sp>
        <p:nvSpPr>
          <p:cNvPr id="17411" name="Segnaposto contenuto 2"/>
          <p:cNvSpPr>
            <a:spLocks noGrp="1"/>
          </p:cNvSpPr>
          <p:nvPr>
            <p:ph idx="1"/>
          </p:nvPr>
        </p:nvSpPr>
        <p:spPr>
          <a:xfrm>
            <a:off x="596900" y="2273300"/>
            <a:ext cx="8128000" cy="3992563"/>
          </a:xfrm>
        </p:spPr>
        <p:txBody>
          <a:bodyPr/>
          <a:lstStyle/>
          <a:p>
            <a:r>
              <a:rPr lang="az-Latn-AZ" altLang="en-US" smtClean="0">
                <a:solidFill>
                  <a:schemeClr val="tx1"/>
                </a:solidFill>
                <a:latin typeface="Tahoma" pitchFamily="34" charset="0"/>
                <a:cs typeface="Tahoma" pitchFamily="34" charset="0"/>
              </a:rPr>
              <a:t>Qeyri-mülki hüquq və vəzifələr aiddir:</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Ümumi vergiqoyma məsələləri və vergi dərəcələri</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Gümrük məsələləri</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İmmiqrasiya və vətəndaşlıq məsələləri</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Hərbi mükəlləfiyyat</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Dövlət vəzifələrini tutmaq</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Pulsuz təhsil almaq, pulsuz tibbi xidmət hüququ</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Ümumi hüquq sistemində, məsələn silahlı qüvvələrdə və ya polis orqanlarında fəaliyyətin həyata keçirilməsi ilə bağlı</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Milli pasport və vətəndaşlıq</a:t>
            </a:r>
            <a:endParaRPr lang="ru-RU" altLang="en-US" smtClean="0">
              <a:solidFill>
                <a:schemeClr val="tx1"/>
              </a:solidFill>
              <a:latin typeface="Tahoma" pitchFamily="34" charset="0"/>
              <a:cs typeface="Tahoma" pitchFamily="34" charset="0"/>
            </a:endParaRPr>
          </a:p>
          <a:p>
            <a:pPr>
              <a:spcBef>
                <a:spcPct val="0"/>
              </a:spcBef>
            </a:pP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Siyasi hüquqlarla əlaqədar məsələlər</a:t>
            </a:r>
            <a:endParaRPr lang="ru-RU" altLang="en-US" smtClean="0">
              <a:solidFill>
                <a:schemeClr val="tx1"/>
              </a:solidFill>
              <a:latin typeface="Tahoma" pitchFamily="34" charset="0"/>
              <a:cs typeface="Tahoma" pitchFamily="34" charset="0"/>
            </a:endParaRPr>
          </a:p>
        </p:txBody>
      </p:sp>
      <p:sp>
        <p:nvSpPr>
          <p:cNvPr id="17412" name="Segnaposto numero diapositiva 3"/>
          <p:cNvSpPr>
            <a:spLocks noGrp="1"/>
          </p:cNvSpPr>
          <p:nvPr>
            <p:ph type="sldNum" sz="quarter" idx="12"/>
          </p:nvPr>
        </p:nvSpPr>
        <p:spPr bwMode="auto">
          <a:noFill/>
          <a:ln>
            <a:miter lim="800000"/>
            <a:headEnd/>
            <a:tailEnd/>
          </a:ln>
        </p:spPr>
        <p:txBody>
          <a:bodyPr/>
          <a:lstStyle/>
          <a:p>
            <a:fld id="{B6AFDAAD-0333-49D3-B14B-A6FB1B9D63B2}" type="slidenum">
              <a:rPr lang="en-US" altLang="en-US" smtClean="0">
                <a:sym typeface="Century Gothic" pitchFamily="34" charset="0"/>
              </a:rPr>
              <a:pPr/>
              <a:t>11</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a:xfrm>
            <a:off x="0" y="450850"/>
            <a:ext cx="8913813" cy="1139825"/>
          </a:xfrm>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Cinayət ittihamı</a:t>
            </a:r>
          </a:p>
        </p:txBody>
      </p:sp>
      <p:sp>
        <p:nvSpPr>
          <p:cNvPr id="18435" name="Segnaposto contenuto 2"/>
          <p:cNvSpPr>
            <a:spLocks noGrp="1"/>
          </p:cNvSpPr>
          <p:nvPr>
            <p:ph idx="1"/>
          </p:nvPr>
        </p:nvSpPr>
        <p:spPr>
          <a:xfrm>
            <a:off x="736600" y="2209800"/>
            <a:ext cx="7988300" cy="4056063"/>
          </a:xfrm>
        </p:spPr>
        <p:txBody>
          <a:bodyPr/>
          <a:lstStyle/>
          <a:p>
            <a:pPr marL="0" indent="0" eaLnBrk="1" hangingPunct="1">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Engel meyarları (həmçinin kumulyativ): </a:t>
            </a:r>
          </a:p>
          <a:p>
            <a:pPr marL="0" indent="0"/>
            <a:r>
              <a:rPr lang="ru-RU" altLang="en-US" sz="2400" smtClean="0">
                <a:solidFill>
                  <a:schemeClr val="tx1"/>
                </a:solidFill>
                <a:latin typeface="Tahoma" pitchFamily="34" charset="0"/>
                <a:cs typeface="Tahoma" pitchFamily="34" charset="0"/>
              </a:rPr>
              <a:t>1) </a:t>
            </a:r>
            <a:r>
              <a:rPr lang="az-Latn-AZ" altLang="en-US" sz="2400" smtClean="0">
                <a:solidFill>
                  <a:schemeClr val="tx1"/>
                </a:solidFill>
                <a:latin typeface="Tahoma" pitchFamily="34" charset="0"/>
                <a:cs typeface="Tahoma" pitchFamily="34" charset="0"/>
              </a:rPr>
              <a:t>Pozuntunun daxili qanunvericilikdə tövsifi </a:t>
            </a:r>
            <a:endParaRPr lang="ru-RU" altLang="en-US" sz="2400" smtClean="0">
              <a:solidFill>
                <a:schemeClr val="tx1"/>
              </a:solidFill>
              <a:latin typeface="Tahoma" pitchFamily="34" charset="0"/>
              <a:cs typeface="Tahoma" pitchFamily="34" charset="0"/>
            </a:endParaRPr>
          </a:p>
          <a:p>
            <a:pPr marL="0" indent="0"/>
            <a:r>
              <a:rPr lang="ru-RU" altLang="en-US" sz="2400" smtClean="0">
                <a:solidFill>
                  <a:schemeClr val="tx1"/>
                </a:solidFill>
                <a:latin typeface="Tahoma" pitchFamily="34" charset="0"/>
                <a:cs typeface="Tahoma" pitchFamily="34" charset="0"/>
              </a:rPr>
              <a:t>2) </a:t>
            </a:r>
            <a:r>
              <a:rPr lang="az-Latn-AZ" altLang="en-US" sz="2400" smtClean="0">
                <a:solidFill>
                  <a:schemeClr val="tx1"/>
                </a:solidFill>
                <a:latin typeface="Tahoma" pitchFamily="34" charset="0"/>
                <a:cs typeface="Tahoma" pitchFamily="34" charset="0"/>
              </a:rPr>
              <a:t>Hüququ pozuntusunun xarakteri</a:t>
            </a:r>
            <a:endParaRPr lang="ru-RU" altLang="en-US" sz="2400" smtClean="0">
              <a:solidFill>
                <a:schemeClr val="tx1"/>
              </a:solidFill>
              <a:latin typeface="Tahoma" pitchFamily="34" charset="0"/>
              <a:cs typeface="Tahoma" pitchFamily="34" charset="0"/>
            </a:endParaRPr>
          </a:p>
          <a:p>
            <a:pPr marL="0" indent="0"/>
            <a:r>
              <a:rPr lang="ru-RU" altLang="en-US" sz="2400" smtClean="0">
                <a:solidFill>
                  <a:schemeClr val="tx1"/>
                </a:solidFill>
                <a:latin typeface="Tahoma" pitchFamily="34" charset="0"/>
                <a:cs typeface="Tahoma" pitchFamily="34" charset="0"/>
              </a:rPr>
              <a:t>3) </a:t>
            </a:r>
            <a:r>
              <a:rPr lang="az-Latn-AZ" altLang="en-US" sz="2400" smtClean="0">
                <a:solidFill>
                  <a:schemeClr val="tx1"/>
                </a:solidFill>
                <a:latin typeface="Tahoma" pitchFamily="34" charset="0"/>
                <a:cs typeface="Tahoma" pitchFamily="34" charset="0"/>
              </a:rPr>
              <a:t>Cəzanın məqsədi, xarakteri və ağırlıq dərəcəsi</a:t>
            </a:r>
            <a:endParaRPr lang="ru-RU" altLang="en-US" sz="2400" smtClean="0">
              <a:solidFill>
                <a:schemeClr val="tx1"/>
              </a:solidFill>
              <a:latin typeface="Tahoma" pitchFamily="34" charset="0"/>
              <a:cs typeface="Tahoma" pitchFamily="34" charset="0"/>
            </a:endParaRPr>
          </a:p>
        </p:txBody>
      </p:sp>
      <p:sp>
        <p:nvSpPr>
          <p:cNvPr id="18436" name="Segnaposto numero diapositiva 3"/>
          <p:cNvSpPr>
            <a:spLocks noGrp="1"/>
          </p:cNvSpPr>
          <p:nvPr>
            <p:ph type="sldNum" sz="quarter" idx="12"/>
          </p:nvPr>
        </p:nvSpPr>
        <p:spPr bwMode="auto">
          <a:noFill/>
          <a:ln>
            <a:miter lim="800000"/>
            <a:headEnd/>
            <a:tailEnd/>
          </a:ln>
        </p:spPr>
        <p:txBody>
          <a:bodyPr/>
          <a:lstStyle/>
          <a:p>
            <a:fld id="{0117FA2C-9156-424A-8874-107A7435FD33}" type="slidenum">
              <a:rPr lang="en-US" altLang="en-US" smtClean="0">
                <a:sym typeface="Century Gothic" pitchFamily="34" charset="0"/>
              </a:rPr>
              <a:pPr/>
              <a:t>12</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en-US" altLang="en-US" smtClean="0">
                <a:solidFill>
                  <a:srgbClr val="FFFFFF"/>
                </a:solidFill>
                <a:ea typeface="Century Gothic" pitchFamily="34" charset="0"/>
                <a:cs typeface="Century Gothic" pitchFamily="34" charset="0"/>
                <a:sym typeface="Century Gothic" pitchFamily="34" charset="0"/>
              </a:rPr>
              <a:t>Cinayət ittihamı</a:t>
            </a:r>
            <a:endParaRPr lang="ru-RU" altLang="en-US" smtClean="0"/>
          </a:p>
        </p:txBody>
      </p:sp>
      <p:sp>
        <p:nvSpPr>
          <p:cNvPr id="19459" name="Объект 2"/>
          <p:cNvSpPr>
            <a:spLocks noGrp="1"/>
          </p:cNvSpPr>
          <p:nvPr>
            <p:ph idx="1"/>
          </p:nvPr>
        </p:nvSpPr>
        <p:spPr>
          <a:xfrm>
            <a:off x="1114425" y="2306638"/>
            <a:ext cx="7610475" cy="4262437"/>
          </a:xfrm>
        </p:spPr>
        <p:txBody>
          <a:bodyPr/>
          <a:lstStyle/>
          <a:p>
            <a:r>
              <a:rPr lang="az-Latn-AZ" altLang="en-US" sz="1800" smtClean="0">
                <a:solidFill>
                  <a:schemeClr val="tx1"/>
                </a:solidFill>
                <a:latin typeface="Tahoma" pitchFamily="34" charset="0"/>
                <a:cs typeface="Tahoma" pitchFamily="34" charset="0"/>
              </a:rPr>
              <a:t>Əgər ittiham müvafiq dövlətin daxili qanunvericiliyində cinayət ittihamı kimi tövsif edilirsə, o halda 6-cı Maddə məhkəmə prosesinə avtomatik olaraq tətbiq edilir</a:t>
            </a:r>
            <a:r>
              <a:rPr lang="ru-RU" altLang="en-US" sz="1800" smtClean="0">
                <a:solidFill>
                  <a:schemeClr val="tx1"/>
                </a:solidFill>
                <a:latin typeface="Tahoma" pitchFamily="34" charset="0"/>
                <a:cs typeface="Tahoma" pitchFamily="34" charset="0"/>
              </a:rPr>
              <a:t>. </a:t>
            </a:r>
          </a:p>
          <a:p>
            <a:r>
              <a:rPr lang="az-Latn-AZ" altLang="en-US" sz="1800" smtClean="0">
                <a:solidFill>
                  <a:schemeClr val="tx1"/>
                </a:solidFill>
                <a:latin typeface="Tahoma" pitchFamily="34" charset="0"/>
                <a:cs typeface="Tahoma" pitchFamily="34" charset="0"/>
              </a:rPr>
              <a:t>Əgər ittiham cinayət itthimı kimi tövsif edilməyibsə, bu hal 6-cı maddənin tətbiqi məsələsində həlledici əhəmiyyət daşımır.</a:t>
            </a:r>
            <a:endParaRPr lang="ru-RU" altLang="en-US" sz="1800" smtClean="0">
              <a:solidFill>
                <a:schemeClr val="tx1"/>
              </a:solidFill>
              <a:latin typeface="Tahoma" pitchFamily="34" charset="0"/>
              <a:cs typeface="Tahoma" pitchFamily="34" charset="0"/>
            </a:endParaRPr>
          </a:p>
          <a:p>
            <a:r>
              <a:rPr lang="az-Latn-AZ" altLang="en-US" sz="1800" smtClean="0">
                <a:solidFill>
                  <a:schemeClr val="tx1"/>
                </a:solidFill>
                <a:latin typeface="Tahoma" pitchFamily="34" charset="0"/>
                <a:cs typeface="Tahoma" pitchFamily="34" charset="0"/>
              </a:rPr>
              <a:t>Dövlətlər hüquq pozuntusunu özü mülahizələrinə görə cinayət hüququ pozuntusu əvəzinə intizam pozuntusu kimi tövsif edə bilsəydilər, 6-cı maddənin əsas müddəalarının qüvvəsi onların suveren iradələrindən asılı olardı. Səlahiyyətlərin bu cür genişləndirilməsi Konvensiyaının məqsəd və vəzifələri ilə bir araya sığmayan nəticələrə getirib çıxarardı (“Engel və başqaları Niderlanda qarşı” )</a:t>
            </a:r>
            <a:r>
              <a:rPr lang="ru-RU" altLang="en-US" sz="1800" smtClean="0">
                <a:solidFill>
                  <a:schemeClr val="tx1"/>
                </a:solidFill>
                <a:latin typeface="Tahoma" pitchFamily="34" charset="0"/>
                <a:cs typeface="Tahoma" pitchFamily="34" charset="0"/>
              </a:rPr>
              <a:t>.</a:t>
            </a:r>
          </a:p>
        </p:txBody>
      </p:sp>
      <p:sp>
        <p:nvSpPr>
          <p:cNvPr id="19460" name="Номер слайда 3"/>
          <p:cNvSpPr>
            <a:spLocks noGrp="1"/>
          </p:cNvSpPr>
          <p:nvPr>
            <p:ph type="sldNum" sz="quarter" idx="12"/>
          </p:nvPr>
        </p:nvSpPr>
        <p:spPr bwMode="auto">
          <a:noFill/>
          <a:ln>
            <a:miter lim="800000"/>
            <a:headEnd/>
            <a:tailEnd/>
          </a:ln>
        </p:spPr>
        <p:txBody>
          <a:bodyPr/>
          <a:lstStyle/>
          <a:p>
            <a:fld id="{7895E7BE-61DF-4CB3-8963-C67B2678E594}" type="slidenum">
              <a:rPr lang="en-US" altLang="en-US" smtClean="0"/>
              <a:pPr/>
              <a:t>13</a:t>
            </a:fld>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a:xfrm>
            <a:off x="0" y="536575"/>
            <a:ext cx="8913813" cy="914400"/>
          </a:xfrm>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Cinayət ittihamı</a:t>
            </a:r>
          </a:p>
        </p:txBody>
      </p:sp>
      <p:sp>
        <p:nvSpPr>
          <p:cNvPr id="20483" name="Segnaposto contenuto 2"/>
          <p:cNvSpPr>
            <a:spLocks noGrp="1"/>
          </p:cNvSpPr>
          <p:nvPr>
            <p:ph idx="1"/>
          </p:nvPr>
        </p:nvSpPr>
        <p:spPr>
          <a:xfrm>
            <a:off x="647700" y="1881188"/>
            <a:ext cx="7956550" cy="4098925"/>
          </a:xfrm>
        </p:spPr>
        <p:txBody>
          <a:bodyPr/>
          <a:lstStyle/>
          <a:p>
            <a:pPr marL="0" indent="0" algn="just" eaLnBrk="1" hangingPunct="1">
              <a:buClrTx/>
              <a:buFont typeface="Century Gothic" pitchFamily="34" charset="0"/>
              <a:buNone/>
            </a:pPr>
            <a:r>
              <a:rPr lang="ru-RU" altLang="en-US" sz="2400" smtClean="0">
                <a:solidFill>
                  <a:schemeClr val="tx1"/>
                </a:solidFill>
                <a:latin typeface="Tahoma" pitchFamily="34" charset="0"/>
                <a:cs typeface="Tahoma" pitchFamily="34" charset="0"/>
              </a:rPr>
              <a:t>- </a:t>
            </a:r>
            <a:r>
              <a:rPr lang="az-Latn-AZ" altLang="en-US" sz="2400" smtClean="0">
                <a:solidFill>
                  <a:schemeClr val="tx1"/>
                </a:solidFill>
                <a:latin typeface="Tahoma" pitchFamily="34" charset="0"/>
                <a:cs typeface="Tahoma" pitchFamily="34" charset="0"/>
              </a:rPr>
              <a:t>Hüquq pozuntusun xarakteri – nəzərdən keçirilən hüquq norması yalnız məhdud sayda şəxslər qrupuna, məsələn müəyyən peşənin nümayəndələrinə tətbiq edilirsə, bu, o deməkdir ki, həmin norma cinayət hüququnun deyil, intizam hüququnun normasıdır</a:t>
            </a:r>
            <a:r>
              <a:rPr lang="ru-RU" altLang="en-US" sz="2400" smtClean="0">
                <a:solidFill>
                  <a:schemeClr val="tx1"/>
                </a:solidFill>
                <a:latin typeface="Tahoma" pitchFamily="34" charset="0"/>
                <a:cs typeface="Tahoma" pitchFamily="34" charset="0"/>
              </a:rPr>
              <a:t>. </a:t>
            </a:r>
          </a:p>
          <a:p>
            <a:pPr marL="0" indent="0" algn="just" eaLnBrk="1" hangingPunct="1">
              <a:buClrTx/>
              <a:buFont typeface="Century Gothic" pitchFamily="34" charset="0"/>
              <a:buNone/>
            </a:pPr>
            <a:r>
              <a:rPr lang="ru-RU" altLang="en-US" sz="2400" smtClean="0">
                <a:solidFill>
                  <a:schemeClr val="tx1"/>
                </a:solidFill>
                <a:latin typeface="Tahoma" pitchFamily="34" charset="0"/>
                <a:cs typeface="Tahoma" pitchFamily="34" charset="0"/>
              </a:rPr>
              <a:t>- </a:t>
            </a:r>
            <a:r>
              <a:rPr lang="az-Latn-AZ" altLang="en-US" sz="2400" smtClean="0">
                <a:solidFill>
                  <a:schemeClr val="tx1"/>
                </a:solidFill>
                <a:latin typeface="Tahoma" pitchFamily="34" charset="0"/>
                <a:cs typeface="Tahoma" pitchFamily="34" charset="0"/>
              </a:rPr>
              <a:t>Lakin əgər hüquq norması ümumi təsir qüvvəsinə malikdirsə, o böyük ehtimalla 6-cı maddənin təsir dairəsinə düşən cinayət hüquq normasıdır. </a:t>
            </a:r>
            <a:endParaRPr lang="ru-RU" altLang="en-US" sz="2400" smtClean="0">
              <a:solidFill>
                <a:schemeClr val="tx1"/>
              </a:solidFill>
              <a:latin typeface="Tahoma" pitchFamily="34" charset="0"/>
              <a:cs typeface="Tahoma" pitchFamily="34" charset="0"/>
            </a:endParaRPr>
          </a:p>
        </p:txBody>
      </p:sp>
      <p:sp>
        <p:nvSpPr>
          <p:cNvPr id="20484" name="Segnaposto numero diapositiva 3"/>
          <p:cNvSpPr>
            <a:spLocks noGrp="1"/>
          </p:cNvSpPr>
          <p:nvPr>
            <p:ph type="sldNum" sz="quarter" idx="12"/>
          </p:nvPr>
        </p:nvSpPr>
        <p:spPr bwMode="auto">
          <a:noFill/>
          <a:ln>
            <a:miter lim="800000"/>
            <a:headEnd/>
            <a:tailEnd/>
          </a:ln>
        </p:spPr>
        <p:txBody>
          <a:bodyPr/>
          <a:lstStyle/>
          <a:p>
            <a:fld id="{1F254EDA-053B-4184-9770-B8D37C19C81B}" type="slidenum">
              <a:rPr lang="en-US" altLang="en-US" smtClean="0">
                <a:sym typeface="Century Gothic" pitchFamily="34" charset="0"/>
              </a:rPr>
              <a:pPr/>
              <a:t>14</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0" y="760413"/>
            <a:ext cx="8913813" cy="914400"/>
          </a:xfrm>
        </p:spPr>
        <p:txBody>
          <a:bodyPr/>
          <a:lstStyle/>
          <a:p>
            <a:r>
              <a:rPr lang="en-US" altLang="en-US" smtClean="0">
                <a:solidFill>
                  <a:srgbClr val="FFFFFF"/>
                </a:solidFill>
                <a:ea typeface="Century Gothic" pitchFamily="34" charset="0"/>
                <a:cs typeface="Century Gothic" pitchFamily="34" charset="0"/>
                <a:sym typeface="Century Gothic" pitchFamily="34" charset="0"/>
              </a:rPr>
              <a:t>Cinayət ittihamı</a:t>
            </a:r>
            <a:endParaRPr lang="ru-RU" altLang="en-US" smtClean="0"/>
          </a:p>
        </p:txBody>
      </p:sp>
      <p:sp>
        <p:nvSpPr>
          <p:cNvPr id="21507" name="Объект 2"/>
          <p:cNvSpPr>
            <a:spLocks noGrp="1"/>
          </p:cNvSpPr>
          <p:nvPr>
            <p:ph idx="1"/>
          </p:nvPr>
        </p:nvSpPr>
        <p:spPr>
          <a:xfrm>
            <a:off x="925513" y="1674813"/>
            <a:ext cx="7610475" cy="4779962"/>
          </a:xfrm>
        </p:spPr>
        <p:txBody>
          <a:bodyPr/>
          <a:lstStyle/>
          <a:p>
            <a:r>
              <a:rPr lang="az-Latn-AZ" altLang="en-US" sz="2400" smtClean="0">
                <a:latin typeface="Tahoma" pitchFamily="34" charset="0"/>
                <a:cs typeface="Tahoma" pitchFamily="34" charset="0"/>
              </a:rPr>
              <a:t>Cəzanın xakateri və ağırlıq dərəcəsi</a:t>
            </a:r>
            <a:r>
              <a:rPr lang="ru-RU" altLang="en-US" sz="2400" smtClean="0">
                <a:latin typeface="Tahoma" pitchFamily="34" charset="0"/>
                <a:cs typeface="Tahoma" pitchFamily="34" charset="0"/>
              </a:rPr>
              <a:t>:</a:t>
            </a:r>
          </a:p>
          <a:p>
            <a:r>
              <a:rPr lang="az-Latn-AZ" altLang="en-US" smtClean="0">
                <a:solidFill>
                  <a:schemeClr val="tx1"/>
                </a:solidFill>
                <a:latin typeface="Tahoma" pitchFamily="34" charset="0"/>
                <a:cs typeface="Tahoma" pitchFamily="34" charset="0"/>
              </a:rPr>
              <a:t>Əvvəlki meyarlar əsasında aparılmış təhlil nəticə vermədikdə bu Engel meyarları nəzərdən keçirilir</a:t>
            </a: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Bu alternativ və son meyardır və bu meyar üzrə təhlil apararkən Məhkəmə qərara ala bilər, hüququ pozuntusu xarakterinə görə “cinayət əməli” olmasa belə, təyin olunmuş sanksiya xarakterinə görə “cinayət hüquqi” cəzadır</a:t>
            </a:r>
            <a:r>
              <a:rPr lang="ru-RU" altLang="en-US" smtClean="0">
                <a:solidFill>
                  <a:schemeClr val="tx1"/>
                </a:solidFill>
                <a:latin typeface="Tahoma" pitchFamily="34" charset="0"/>
                <a:cs typeface="Tahoma" pitchFamily="34" charset="0"/>
              </a:rPr>
              <a:t>.</a:t>
            </a:r>
          </a:p>
          <a:p>
            <a:r>
              <a:rPr lang="az-Latn-AZ" altLang="en-US" smtClean="0">
                <a:solidFill>
                  <a:schemeClr val="tx1"/>
                </a:solidFill>
                <a:latin typeface="Tahoma" pitchFamily="34" charset="0"/>
                <a:cs typeface="Tahoma" pitchFamily="34" charset="0"/>
              </a:rPr>
              <a:t>Sanksiya cinayət sanksiyası hesab edilmək üçün sadəcə çəkindirici xakater daşımamalı, həm də cəzalandırıcı xarakter daşımalıdır</a:t>
            </a:r>
            <a:r>
              <a:rPr lang="ru-RU" altLang="en-US" smtClean="0">
                <a:solidFill>
                  <a:schemeClr val="tx1"/>
                </a:solidFill>
                <a:latin typeface="Tahoma" pitchFamily="34" charset="0"/>
                <a:cs typeface="Tahoma" pitchFamily="34" charset="0"/>
              </a:rPr>
              <a:t>. </a:t>
            </a:r>
            <a:r>
              <a:rPr lang="az-Latn-AZ" altLang="en-US" smtClean="0">
                <a:solidFill>
                  <a:schemeClr val="tx1"/>
                </a:solidFill>
                <a:latin typeface="Tahoma" pitchFamily="34" charset="0"/>
                <a:cs typeface="Tahoma" pitchFamily="34" charset="0"/>
              </a:rPr>
              <a:t>Sonuncu halda cinayət sanksiyası hesab edilməsi üçün cəzanın ağırlıq dərəcəsi (müddəti) əhəmiyyət daşımır (Öztürkün işi)</a:t>
            </a:r>
            <a:r>
              <a:rPr lang="ru-RU" altLang="en-US" smtClean="0">
                <a:solidFill>
                  <a:schemeClr val="tx1"/>
                </a:solidFill>
                <a:latin typeface="Tahoma" pitchFamily="34" charset="0"/>
                <a:cs typeface="Tahoma" pitchFamily="34" charset="0"/>
              </a:rPr>
              <a:t>.</a:t>
            </a:r>
          </a:p>
          <a:p>
            <a:endParaRPr lang="ru-RU" altLang="en-US" sz="2400" smtClean="0">
              <a:latin typeface="A3 Arial AzLat" pitchFamily="34" charset="-52"/>
            </a:endParaRPr>
          </a:p>
          <a:p>
            <a:endParaRPr lang="ru-RU" altLang="en-US" sz="2400" smtClean="0">
              <a:latin typeface="A3 Arial AzLat" pitchFamily="34" charset="-52"/>
            </a:endParaRPr>
          </a:p>
        </p:txBody>
      </p:sp>
      <p:sp>
        <p:nvSpPr>
          <p:cNvPr id="21508" name="Номер слайда 3"/>
          <p:cNvSpPr>
            <a:spLocks noGrp="1"/>
          </p:cNvSpPr>
          <p:nvPr>
            <p:ph type="sldNum" sz="quarter" idx="12"/>
          </p:nvPr>
        </p:nvSpPr>
        <p:spPr bwMode="auto">
          <a:noFill/>
          <a:ln>
            <a:miter lim="800000"/>
            <a:headEnd/>
            <a:tailEnd/>
          </a:ln>
        </p:spPr>
        <p:txBody>
          <a:bodyPr/>
          <a:lstStyle/>
          <a:p>
            <a:fld id="{43283E80-A975-4375-9612-80B2815CE4B1}" type="slidenum">
              <a:rPr lang="en-US" altLang="en-US" smtClean="0"/>
              <a:pPr/>
              <a:t>15</a:t>
            </a:fld>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0" y="774700"/>
            <a:ext cx="8913813" cy="914400"/>
          </a:xfrm>
        </p:spPr>
        <p:txBody>
          <a:bodyPr/>
          <a:lstStyle/>
          <a:p>
            <a:r>
              <a:rPr lang="en-US" altLang="en-US" smtClean="0">
                <a:solidFill>
                  <a:srgbClr val="FFFFFF"/>
                </a:solidFill>
                <a:ea typeface="Century Gothic" pitchFamily="34" charset="0"/>
                <a:cs typeface="Century Gothic" pitchFamily="34" charset="0"/>
                <a:sym typeface="Century Gothic" pitchFamily="34" charset="0"/>
              </a:rPr>
              <a:t>Cinayət ittihamı</a:t>
            </a:r>
            <a:endParaRPr lang="ru-RU" altLang="en-US" smtClean="0"/>
          </a:p>
        </p:txBody>
      </p:sp>
      <p:sp>
        <p:nvSpPr>
          <p:cNvPr id="22531" name="Объект 2"/>
          <p:cNvSpPr>
            <a:spLocks noGrp="1"/>
          </p:cNvSpPr>
          <p:nvPr>
            <p:ph idx="1"/>
          </p:nvPr>
        </p:nvSpPr>
        <p:spPr>
          <a:xfrm>
            <a:off x="1020763" y="2178050"/>
            <a:ext cx="7610475" cy="4021138"/>
          </a:xfrm>
        </p:spPr>
        <p:txBody>
          <a:bodyPr/>
          <a:lstStyle/>
          <a:p>
            <a:r>
              <a:rPr lang="az-Latn-AZ" altLang="en-US" sz="2400" smtClean="0">
                <a:solidFill>
                  <a:schemeClr val="tx1"/>
                </a:solidFill>
                <a:latin typeface="A3 Arial AzLat" pitchFamily="34" charset="-52"/>
              </a:rPr>
              <a:t>Cinayət cəzasını özündə ehtiva edən işlər: </a:t>
            </a:r>
          </a:p>
          <a:p>
            <a:r>
              <a:rPr lang="az-Latn-AZ" altLang="en-US" smtClean="0">
                <a:solidFill>
                  <a:schemeClr val="tx1"/>
                </a:solidFill>
                <a:latin typeface="A3 Arial AzLat" pitchFamily="34" charset="-52"/>
              </a:rPr>
              <a:t>Hərbçi barəsində  intizam icraatı nəticəsində onun 3 aydan 4 ayadək müddətə intizam cəzası şəkilən hissəyə göndərilməsi (Engelin işi) </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Həbsxanada intizam icraatı nəticəsində ərizəçilərin ən azı əlavə bir neçə gün həbsdə saxlanılması (Eze və Konnorsun işi)</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a:t>
            </a:r>
            <a:r>
              <a:rPr lang="az-Latn-AZ" altLang="en-US" smtClean="0">
                <a:solidFill>
                  <a:schemeClr val="tx1"/>
                </a:solidFill>
                <a:latin typeface="A3 Arial AzLat" pitchFamily="34" charset="-52"/>
              </a:rPr>
              <a:t> Yol hərəkəti qaydalarının, o cümlədən yol-nəqliyyat qəzasının törədilməsi, hadisə yerindən qaçma, sürət həddini aşma ilə bağlı işlərdə sanksiyalar cəzalandırıcı xarakter daşıdığına görə cinayət sanksiyalarıdır </a:t>
            </a:r>
            <a:endParaRPr lang="ru-RU" altLang="en-US" smtClean="0">
              <a:solidFill>
                <a:schemeClr val="tx1"/>
              </a:solidFill>
              <a:latin typeface="A3 Arial AzLat" pitchFamily="34" charset="-52"/>
            </a:endParaRPr>
          </a:p>
        </p:txBody>
      </p:sp>
      <p:sp>
        <p:nvSpPr>
          <p:cNvPr id="22532" name="Номер слайда 3"/>
          <p:cNvSpPr>
            <a:spLocks noGrp="1"/>
          </p:cNvSpPr>
          <p:nvPr>
            <p:ph type="sldNum" sz="quarter" idx="12"/>
          </p:nvPr>
        </p:nvSpPr>
        <p:spPr bwMode="auto">
          <a:noFill/>
          <a:ln>
            <a:miter lim="800000"/>
            <a:headEnd/>
            <a:tailEnd/>
          </a:ln>
        </p:spPr>
        <p:txBody>
          <a:bodyPr/>
          <a:lstStyle/>
          <a:p>
            <a:fld id="{CC54BEC4-015D-4BD9-89AD-3F2D7BDE506C}" type="slidenum">
              <a:rPr lang="en-US" altLang="en-US" smtClean="0"/>
              <a:pPr/>
              <a:t>16</a:t>
            </a:fld>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r>
              <a:rPr lang="en-US" altLang="en-US" smtClean="0">
                <a:solidFill>
                  <a:srgbClr val="FFFFFF"/>
                </a:solidFill>
                <a:ea typeface="Century Gothic" pitchFamily="34" charset="0"/>
                <a:cs typeface="Century Gothic" pitchFamily="34" charset="0"/>
                <a:sym typeface="Century Gothic" pitchFamily="34" charset="0"/>
              </a:rPr>
              <a:t>Cinayət ittihamı</a:t>
            </a:r>
            <a:endParaRPr lang="ru-RU" altLang="en-US" smtClean="0"/>
          </a:p>
        </p:txBody>
      </p:sp>
      <p:sp>
        <p:nvSpPr>
          <p:cNvPr id="23555" name="Объект 2"/>
          <p:cNvSpPr>
            <a:spLocks noGrp="1"/>
          </p:cNvSpPr>
          <p:nvPr>
            <p:ph idx="1"/>
          </p:nvPr>
        </p:nvSpPr>
        <p:spPr/>
        <p:txBody>
          <a:bodyPr/>
          <a:lstStyle/>
          <a:p>
            <a:r>
              <a:rPr lang="az-Latn-AZ" altLang="en-US" sz="2400" smtClean="0">
                <a:solidFill>
                  <a:schemeClr val="tx1"/>
                </a:solidFill>
                <a:latin typeface="A3 Arial AzLat" pitchFamily="34" charset="-52"/>
              </a:rPr>
              <a:t>Cinayət cəzalarını özündə ehtiva etməyən işlər</a:t>
            </a:r>
            <a:r>
              <a:rPr lang="ru-RU" altLang="en-US" sz="2400" smtClean="0">
                <a:solidFill>
                  <a:schemeClr val="tx1"/>
                </a:solidFill>
                <a:latin typeface="A3 Arial AzLat" pitchFamily="34" charset="-52"/>
              </a:rPr>
              <a:t>:</a:t>
            </a: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intizam icraatı nəticəsində vəkilin xəbərdarlıq alması </a:t>
            </a:r>
            <a:r>
              <a:rPr lang="ru-RU" altLang="en-US" smtClean="0">
                <a:solidFill>
                  <a:schemeClr val="tx1"/>
                </a:solidFill>
                <a:latin typeface="A3 Arial AzLat" pitchFamily="34" charset="-52"/>
              </a:rPr>
              <a:t>(Х</a:t>
            </a:r>
            <a:r>
              <a:rPr lang="az-Latn-AZ" altLang="en-US" smtClean="0">
                <a:solidFill>
                  <a:schemeClr val="tx1"/>
                </a:solidFill>
                <a:latin typeface="A3 Arial AzLat" pitchFamily="34" charset="-52"/>
              </a:rPr>
              <a:t> Belçikaya qarşı</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aclıq aksiyası keçirildiyinə görə müəllimə cərimə tətbiq edilməsi (</a:t>
            </a:r>
            <a:r>
              <a:rPr lang="ru-RU" altLang="en-US" smtClean="0">
                <a:solidFill>
                  <a:schemeClr val="tx1"/>
                </a:solidFill>
                <a:latin typeface="A3 Arial AzLat" pitchFamily="34" charset="-52"/>
              </a:rPr>
              <a:t>С </a:t>
            </a:r>
            <a:r>
              <a:rPr lang="az-Latn-AZ" altLang="en-US" smtClean="0">
                <a:solidFill>
                  <a:schemeClr val="tx1"/>
                </a:solidFill>
                <a:latin typeface="A3 Arial AzLat" pitchFamily="34" charset="-52"/>
              </a:rPr>
              <a:t>Almaniyaya qarşı) </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dərmanların qiymətlərinin təyin olunması haqqında qaydaların pozulmasını ehtiva edən qeyri-etik davranışa görə </a:t>
            </a:r>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ərizəçiyə</a:t>
            </a:r>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cərimə təyin olunması (</a:t>
            </a:r>
            <a:r>
              <a:rPr lang="ru-RU" altLang="en-US" smtClean="0">
                <a:solidFill>
                  <a:schemeClr val="tx1"/>
                </a:solidFill>
                <a:latin typeface="A3 Arial AzLat" pitchFamily="34" charset="-52"/>
              </a:rPr>
              <a:t>М </a:t>
            </a:r>
            <a:r>
              <a:rPr lang="az-Latn-AZ" altLang="en-US" smtClean="0">
                <a:solidFill>
                  <a:schemeClr val="tx1"/>
                </a:solidFill>
                <a:latin typeface="A3 Arial AzLat" pitchFamily="34" charset="-52"/>
              </a:rPr>
              <a:t>Almaniyaya qarşı) </a:t>
            </a:r>
            <a:r>
              <a:rPr lang="ru-RU" altLang="en-US" smtClean="0">
                <a:solidFill>
                  <a:schemeClr val="tx1"/>
                </a:solidFill>
                <a:latin typeface="A3 Arial AzLat" pitchFamily="34" charset="-52"/>
              </a:rPr>
              <a:t> </a:t>
            </a:r>
          </a:p>
          <a:p>
            <a:endParaRPr lang="ru-RU" altLang="en-US" smtClean="0"/>
          </a:p>
        </p:txBody>
      </p:sp>
      <p:sp>
        <p:nvSpPr>
          <p:cNvPr id="23556" name="Номер слайда 3"/>
          <p:cNvSpPr>
            <a:spLocks noGrp="1"/>
          </p:cNvSpPr>
          <p:nvPr>
            <p:ph type="sldNum" sz="quarter" idx="12"/>
          </p:nvPr>
        </p:nvSpPr>
        <p:spPr bwMode="auto">
          <a:noFill/>
          <a:ln>
            <a:miter lim="800000"/>
            <a:headEnd/>
            <a:tailEnd/>
          </a:ln>
        </p:spPr>
        <p:txBody>
          <a:bodyPr/>
          <a:lstStyle/>
          <a:p>
            <a:fld id="{51945D65-4ABD-4D75-8188-FC39EC4A3CCE}" type="slidenum">
              <a:rPr lang="en-US" altLang="en-US" smtClean="0"/>
              <a:pPr/>
              <a:t>17</a:t>
            </a:fld>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r>
              <a:rPr lang="az-Latn-AZ" altLang="en-US" smtClean="0">
                <a:latin typeface="A3 Arial AzLat" pitchFamily="34" charset="-52"/>
              </a:rPr>
              <a:t>İTTİHAMIN ANLAYIŞI </a:t>
            </a:r>
            <a:endParaRPr lang="ru-RU" altLang="en-US" smtClean="0">
              <a:latin typeface="A3 Arial AzLat" pitchFamily="34" charset="-52"/>
            </a:endParaRPr>
          </a:p>
        </p:txBody>
      </p:sp>
      <p:sp>
        <p:nvSpPr>
          <p:cNvPr id="24579" name="Объект 2"/>
          <p:cNvSpPr>
            <a:spLocks noGrp="1"/>
          </p:cNvSpPr>
          <p:nvPr>
            <p:ph idx="1"/>
          </p:nvPr>
        </p:nvSpPr>
        <p:spPr/>
        <p:txBody>
          <a:bodyPr/>
          <a:lstStyle/>
          <a:p>
            <a:pPr algn="just"/>
            <a:r>
              <a:rPr lang="az-Latn-AZ" altLang="en-US" smtClean="0">
                <a:solidFill>
                  <a:schemeClr val="tx1"/>
                </a:solidFill>
                <a:latin typeface="A3 Arial AzLat" pitchFamily="34" charset="-52"/>
              </a:rPr>
              <a:t>Konvensiya sistemində “ittiham” müstəqil anlayışdır və milli hüquqda ittihama hansı anlayışın verilməsindən asılı olmayaraq tətbiq edilir.</a:t>
            </a:r>
          </a:p>
          <a:p>
            <a:pPr algn="just"/>
            <a:r>
              <a:rPr lang="ru-RU" altLang="en-US" i="1" smtClean="0">
                <a:solidFill>
                  <a:schemeClr val="tx1"/>
                </a:solidFill>
                <a:latin typeface="A3 Arial AzLat" pitchFamily="34" charset="-52"/>
              </a:rPr>
              <a:t>«</a:t>
            </a:r>
            <a:r>
              <a:rPr lang="az-Latn-AZ" altLang="en-US" i="1" smtClean="0">
                <a:solidFill>
                  <a:schemeClr val="tx1"/>
                </a:solidFill>
                <a:latin typeface="A3 Arial AzLat" pitchFamily="34" charset="-52"/>
              </a:rPr>
              <a:t>Deveyer Belçikaya qarşı</a:t>
            </a:r>
            <a:r>
              <a:rPr lang="ru-RU" altLang="en-US" i="1" smtClean="0">
                <a:solidFill>
                  <a:schemeClr val="tx1"/>
                </a:solidFill>
                <a:latin typeface="A3 Arial AzLat" pitchFamily="34" charset="-52"/>
              </a:rPr>
              <a:t>» </a:t>
            </a:r>
            <a:r>
              <a:rPr lang="az-Latn-AZ" altLang="en-US" i="1" smtClean="0">
                <a:solidFill>
                  <a:schemeClr val="tx1"/>
                </a:solidFill>
                <a:latin typeface="A3 Arial AzLat" pitchFamily="34" charset="-52"/>
              </a:rPr>
              <a:t>işdə Məhkəmə bildirmişdir ki, “ittiham” fərdin cinayət hüquq pozuntusu törətdiyinə dəlalət edən və ya şübhəli şəxs qismində onun vəziyyətinə mühüm təsir göstərən ehtimalların olduğu barədə səlahiyyətli dövlət hakimiyyəti orqanı tərəfindən ona rəsmi məlumatın verilməsidir.</a:t>
            </a:r>
            <a:endParaRPr lang="ru-RU" altLang="en-US" smtClean="0">
              <a:solidFill>
                <a:schemeClr val="tx1"/>
              </a:solidFill>
              <a:latin typeface="A3 Arial AzLat" pitchFamily="34" charset="-52"/>
            </a:endParaRPr>
          </a:p>
          <a:p>
            <a:endParaRPr lang="ru-RU" altLang="en-US" smtClean="0"/>
          </a:p>
        </p:txBody>
      </p:sp>
      <p:sp>
        <p:nvSpPr>
          <p:cNvPr id="24580" name="Номер слайда 3"/>
          <p:cNvSpPr>
            <a:spLocks noGrp="1"/>
          </p:cNvSpPr>
          <p:nvPr>
            <p:ph type="sldNum" sz="quarter" idx="12"/>
          </p:nvPr>
        </p:nvSpPr>
        <p:spPr bwMode="auto">
          <a:noFill/>
          <a:ln>
            <a:miter lim="800000"/>
            <a:headEnd/>
            <a:tailEnd/>
          </a:ln>
        </p:spPr>
        <p:txBody>
          <a:bodyPr/>
          <a:lstStyle/>
          <a:p>
            <a:fld id="{1FDAB452-8AC8-4A30-A834-0C0D378EAD3C}" type="slidenum">
              <a:rPr lang="en-US" altLang="en-US" smtClean="0"/>
              <a:pPr/>
              <a:t>18</a:t>
            </a:fld>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0" y="706438"/>
            <a:ext cx="8913813" cy="914400"/>
          </a:xfrm>
        </p:spPr>
        <p:txBody>
          <a:bodyPr/>
          <a:lstStyle/>
          <a:p>
            <a:r>
              <a:rPr lang="az-Latn-AZ" altLang="en-US" smtClean="0">
                <a:latin typeface="A3 Arial AzLat" pitchFamily="34" charset="-52"/>
              </a:rPr>
              <a:t>İTTİHAMIN ANLAYIŞI</a:t>
            </a:r>
            <a:endParaRPr lang="ru-RU" altLang="en-US" smtClean="0">
              <a:latin typeface="A3 Arial AzLat" pitchFamily="34" charset="-52"/>
            </a:endParaRPr>
          </a:p>
        </p:txBody>
      </p:sp>
      <p:sp>
        <p:nvSpPr>
          <p:cNvPr id="25603" name="Объект 2"/>
          <p:cNvSpPr>
            <a:spLocks noGrp="1"/>
          </p:cNvSpPr>
          <p:nvPr>
            <p:ph idx="1"/>
          </p:nvPr>
        </p:nvSpPr>
        <p:spPr>
          <a:xfrm>
            <a:off x="820738" y="1949450"/>
            <a:ext cx="7729537" cy="4813300"/>
          </a:xfrm>
        </p:spPr>
        <p:txBody>
          <a:bodyPr/>
          <a:lstStyle/>
          <a:p>
            <a:pPr algn="just"/>
            <a:r>
              <a:rPr lang="az-Latn-AZ" altLang="en-US" sz="2400" i="1" smtClean="0">
                <a:solidFill>
                  <a:schemeClr val="tx1"/>
                </a:solidFill>
                <a:latin typeface="A3 Arial AzLat" pitchFamily="34" charset="-52"/>
              </a:rPr>
              <a:t>Aşağıdakılar hansı halların ittiham təşkil etdiyinə  aid nümunələrdir</a:t>
            </a:r>
            <a:endParaRPr lang="ru-RU" altLang="en-US" sz="2400" smtClean="0">
              <a:solidFill>
                <a:schemeClr val="tx1"/>
              </a:solidFill>
              <a:latin typeface="A3 Arial AzLat" pitchFamily="34" charset="-52"/>
            </a:endParaRPr>
          </a:p>
          <a:p>
            <a:pPr algn="just"/>
            <a:r>
              <a:rPr lang="ru-RU" altLang="en-US" sz="1800" i="1" smtClean="0">
                <a:solidFill>
                  <a:schemeClr val="tx1"/>
                </a:solidFill>
                <a:latin typeface="A3 Arial AzLat" pitchFamily="34" charset="-52"/>
              </a:rPr>
              <a:t>-</a:t>
            </a:r>
            <a:r>
              <a:rPr lang="az-Latn-AZ" altLang="en-US" sz="1800" i="1" smtClean="0">
                <a:solidFill>
                  <a:schemeClr val="tx1"/>
                </a:solidFill>
                <a:latin typeface="A3 Arial AzLat" pitchFamily="34" charset="-52"/>
              </a:rPr>
              <a:t>fərd şübhəli</a:t>
            </a:r>
            <a:r>
              <a:rPr lang="ru-RU" altLang="en-US" sz="1800" i="1" smtClean="0">
                <a:solidFill>
                  <a:schemeClr val="tx1"/>
                </a:solidFill>
                <a:latin typeface="A3 Arial AzLat" pitchFamily="34" charset="-52"/>
              </a:rPr>
              <a:t> </a:t>
            </a:r>
            <a:r>
              <a:rPr lang="az-Latn-AZ" altLang="en-US" sz="1800" i="1" smtClean="0">
                <a:solidFill>
                  <a:schemeClr val="tx1"/>
                </a:solidFill>
                <a:latin typeface="A3 Arial AzLat" pitchFamily="34" charset="-52"/>
              </a:rPr>
              <a:t>şəxs qismində dindirildikdə;</a:t>
            </a:r>
          </a:p>
          <a:p>
            <a:pPr algn="just"/>
            <a:r>
              <a:rPr lang="az-Latn-AZ" altLang="en-US" sz="1800" i="1" smtClean="0">
                <a:solidFill>
                  <a:schemeClr val="tx1"/>
                </a:solidFill>
                <a:latin typeface="A3 Arial AzLat" pitchFamily="34" charset="-52"/>
              </a:rPr>
              <a:t>şəxsin həbsi barədə order verildikdə;</a:t>
            </a:r>
            <a:r>
              <a:rPr lang="ru-RU" altLang="en-US" sz="1800" i="1" smtClean="0">
                <a:solidFill>
                  <a:schemeClr val="tx1"/>
                </a:solidFill>
                <a:latin typeface="A3 Arial AzLat" pitchFamily="34" charset="-52"/>
              </a:rPr>
              <a:t>,</a:t>
            </a:r>
            <a:endParaRPr lang="ru-RU" altLang="en-US" sz="1800" smtClean="0">
              <a:solidFill>
                <a:schemeClr val="tx1"/>
              </a:solidFill>
              <a:latin typeface="A3 Arial AzLat" pitchFamily="34" charset="-52"/>
            </a:endParaRPr>
          </a:p>
          <a:p>
            <a:pPr algn="just"/>
            <a:r>
              <a:rPr lang="ru-RU" altLang="en-US" sz="1800" i="1" smtClean="0">
                <a:solidFill>
                  <a:schemeClr val="tx1"/>
                </a:solidFill>
                <a:latin typeface="A3 Arial AzLat" pitchFamily="34" charset="-52"/>
              </a:rPr>
              <a:t>- </a:t>
            </a:r>
            <a:r>
              <a:rPr lang="az-Latn-AZ" altLang="en-US" sz="1800" i="1" smtClean="0">
                <a:solidFill>
                  <a:schemeClr val="tx1"/>
                </a:solidFill>
                <a:latin typeface="A3 Arial AzLat" pitchFamily="34" charset="-52"/>
              </a:rPr>
              <a:t>şəxsə qarşı cinayət təqibinə başlanması barədə ona rəsmi məlumat verildikdə;</a:t>
            </a:r>
            <a:r>
              <a:rPr lang="ru-RU" altLang="en-US" sz="1800" i="1" smtClean="0">
                <a:solidFill>
                  <a:schemeClr val="tx1"/>
                </a:solidFill>
                <a:latin typeface="A3 Arial AzLat" pitchFamily="34" charset="-52"/>
              </a:rPr>
              <a:t>,</a:t>
            </a:r>
            <a:endParaRPr lang="ru-RU" altLang="en-US" sz="1800" smtClean="0">
              <a:solidFill>
                <a:schemeClr val="tx1"/>
              </a:solidFill>
              <a:latin typeface="A3 Arial AzLat" pitchFamily="34" charset="-52"/>
            </a:endParaRPr>
          </a:p>
          <a:p>
            <a:pPr algn="just"/>
            <a:r>
              <a:rPr lang="ru-RU" altLang="en-US" sz="1800" i="1" smtClean="0">
                <a:solidFill>
                  <a:schemeClr val="tx1"/>
                </a:solidFill>
                <a:latin typeface="A3 Arial AzLat" pitchFamily="34" charset="-52"/>
              </a:rPr>
              <a:t>- </a:t>
            </a:r>
            <a:r>
              <a:rPr lang="az-Latn-AZ" altLang="en-US" sz="1800" i="1" smtClean="0">
                <a:solidFill>
                  <a:schemeClr val="tx1"/>
                </a:solidFill>
                <a:latin typeface="A3 Arial AzLat" pitchFamily="34" charset="-52"/>
              </a:rPr>
              <a:t>gömrük cinayətlərinin araşdıran dövlət orqanları sübutlar təqdim edilməsini tələb etdikdə və onun bank hesabını dondurduqda;</a:t>
            </a:r>
            <a:endParaRPr lang="ru-RU" altLang="en-US" sz="1800" smtClean="0">
              <a:solidFill>
                <a:schemeClr val="tx1"/>
              </a:solidFill>
              <a:latin typeface="A3 Arial AzLat" pitchFamily="34" charset="-52"/>
            </a:endParaRPr>
          </a:p>
          <a:p>
            <a:pPr algn="just"/>
            <a:r>
              <a:rPr lang="ru-RU" altLang="en-US" sz="1800" i="1" smtClean="0">
                <a:solidFill>
                  <a:schemeClr val="tx1"/>
                </a:solidFill>
                <a:latin typeface="A3 Arial AzLat" pitchFamily="34" charset="-52"/>
              </a:rPr>
              <a:t>- </a:t>
            </a:r>
            <a:r>
              <a:rPr lang="az-Latn-AZ" altLang="en-US" sz="1800" i="1" smtClean="0">
                <a:solidFill>
                  <a:schemeClr val="tx1"/>
                </a:solidFill>
                <a:latin typeface="A3 Arial AzLat" pitchFamily="34" charset="-52"/>
              </a:rPr>
              <a:t>polis tərəfindən şəxsin əleyhinə prokurorluğa məlumat verildikdən sonra onun barəsində cinayət işi açılarkən şəxs yardım üçün vəkilə müraciət etdikdə.</a:t>
            </a:r>
            <a:r>
              <a:rPr lang="ru-RU" altLang="en-US" sz="1800" i="1" smtClean="0">
                <a:solidFill>
                  <a:schemeClr val="tx1"/>
                </a:solidFill>
                <a:latin typeface="A3 Arial AzLat" pitchFamily="34" charset="-52"/>
              </a:rPr>
              <a:t> </a:t>
            </a:r>
            <a:endParaRPr lang="ru-RU" altLang="en-US" sz="1800" smtClean="0">
              <a:solidFill>
                <a:schemeClr val="tx1"/>
              </a:solidFill>
              <a:latin typeface="A3 Arial AzLat" pitchFamily="34" charset="-52"/>
            </a:endParaRPr>
          </a:p>
          <a:p>
            <a:endParaRPr lang="ru-RU" altLang="en-US" smtClean="0"/>
          </a:p>
        </p:txBody>
      </p:sp>
      <p:sp>
        <p:nvSpPr>
          <p:cNvPr id="25604" name="Номер слайда 3"/>
          <p:cNvSpPr>
            <a:spLocks noGrp="1"/>
          </p:cNvSpPr>
          <p:nvPr>
            <p:ph type="sldNum" sz="quarter" idx="12"/>
          </p:nvPr>
        </p:nvSpPr>
        <p:spPr bwMode="auto">
          <a:noFill/>
          <a:ln>
            <a:miter lim="800000"/>
            <a:headEnd/>
            <a:tailEnd/>
          </a:ln>
        </p:spPr>
        <p:txBody>
          <a:bodyPr/>
          <a:lstStyle/>
          <a:p>
            <a:fld id="{112780E0-13F7-4AE6-94A8-671EB80A0962}" type="slidenum">
              <a:rPr lang="en-US" altLang="en-US" smtClean="0"/>
              <a:pPr/>
              <a:t>19</a:t>
            </a:fld>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AHİK Maddə 6 </a:t>
            </a:r>
          </a:p>
        </p:txBody>
      </p:sp>
      <p:sp>
        <p:nvSpPr>
          <p:cNvPr id="8195" name="Segnaposto contenuto 2"/>
          <p:cNvSpPr>
            <a:spLocks noGrp="1"/>
          </p:cNvSpPr>
          <p:nvPr>
            <p:ph idx="1"/>
          </p:nvPr>
        </p:nvSpPr>
        <p:spPr>
          <a:xfrm>
            <a:off x="419100" y="2595563"/>
            <a:ext cx="8305800" cy="4033837"/>
          </a:xfrm>
        </p:spPr>
        <p:txBody>
          <a:bodyPr/>
          <a:lstStyle/>
          <a:p>
            <a:pPr marL="0" indent="0" algn="just" eaLnBrk="1" hangingPunct="1">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1.Hər kəs</a:t>
            </a:r>
            <a:r>
              <a:rPr lang="az-Latn-AZ" altLang="en-US" sz="2400" smtClean="0">
                <a:solidFill>
                  <a:schemeClr val="tx1"/>
                </a:solidFill>
                <a:latin typeface="Tahoma" pitchFamily="34" charset="0"/>
                <a:cs typeface="Tahoma" pitchFamily="34" charset="0"/>
                <a:sym typeface="Century Gothic" pitchFamily="34" charset="0"/>
              </a:rPr>
              <a:t>, onun</a:t>
            </a:r>
            <a:r>
              <a:rPr lang="en-US" altLang="en-US" sz="2400" smtClean="0">
                <a:solidFill>
                  <a:schemeClr val="tx1"/>
                </a:solidFill>
                <a:latin typeface="Tahoma" pitchFamily="34" charset="0"/>
                <a:cs typeface="Tahoma" pitchFamily="34" charset="0"/>
                <a:sym typeface="Century Gothic" pitchFamily="34" charset="0"/>
              </a:rPr>
              <a:t> </a:t>
            </a:r>
            <a:r>
              <a:rPr lang="en-US" altLang="en-US" sz="2400" b="1" smtClean="0">
                <a:solidFill>
                  <a:schemeClr val="tx1"/>
                </a:solidFill>
                <a:latin typeface="Tahoma" pitchFamily="34" charset="0"/>
                <a:cs typeface="Tahoma" pitchFamily="34" charset="0"/>
                <a:sym typeface="Century Gothic" pitchFamily="34" charset="0"/>
              </a:rPr>
              <a:t>mülki hüquq və vəzifələri</a:t>
            </a:r>
            <a:r>
              <a:rPr lang="en-US" altLang="en-US" sz="2400" smtClean="0">
                <a:solidFill>
                  <a:schemeClr val="tx1"/>
                </a:solidFill>
                <a:latin typeface="Tahoma" pitchFamily="34" charset="0"/>
                <a:cs typeface="Tahoma" pitchFamily="34" charset="0"/>
                <a:sym typeface="Century Gothic" pitchFamily="34" charset="0"/>
              </a:rPr>
              <a:t> müəyyən edilərkən</a:t>
            </a:r>
            <a:r>
              <a:rPr lang="az-Latn-AZ" altLang="en-US" sz="2400" smtClean="0">
                <a:solidFill>
                  <a:schemeClr val="tx1"/>
                </a:solidFill>
                <a:latin typeface="Tahoma" pitchFamily="34" charset="0"/>
                <a:cs typeface="Tahoma" pitchFamily="34" charset="0"/>
                <a:sym typeface="Century Gothic" pitchFamily="34" charset="0"/>
              </a:rPr>
              <a:t>,</a:t>
            </a:r>
            <a:r>
              <a:rPr lang="en-US" altLang="en-US" sz="2400" smtClean="0">
                <a:solidFill>
                  <a:schemeClr val="tx1"/>
                </a:solidFill>
                <a:latin typeface="Tahoma" pitchFamily="34" charset="0"/>
                <a:cs typeface="Tahoma" pitchFamily="34" charset="0"/>
                <a:sym typeface="Century Gothic" pitchFamily="34" charset="0"/>
              </a:rPr>
              <a:t> </a:t>
            </a:r>
            <a:r>
              <a:rPr lang="en-US" altLang="en-US" sz="2400" b="1" smtClean="0">
                <a:solidFill>
                  <a:schemeClr val="tx1"/>
                </a:solidFill>
                <a:latin typeface="Tahoma" pitchFamily="34" charset="0"/>
                <a:cs typeface="Tahoma" pitchFamily="34" charset="0"/>
                <a:sym typeface="Century Gothic" pitchFamily="34" charset="0"/>
              </a:rPr>
              <a:t> və ya </a:t>
            </a:r>
            <a:r>
              <a:rPr lang="en-US" altLang="en-US" sz="2400" smtClean="0">
                <a:solidFill>
                  <a:schemeClr val="tx1"/>
                </a:solidFill>
                <a:latin typeface="Tahoma" pitchFamily="34" charset="0"/>
                <a:cs typeface="Tahoma" pitchFamily="34" charset="0"/>
                <a:sym typeface="Century Gothic" pitchFamily="34" charset="0"/>
              </a:rPr>
              <a:t> ona qarşı hər hansı </a:t>
            </a:r>
            <a:r>
              <a:rPr lang="en-US" altLang="en-US" sz="2400" b="1" smtClean="0">
                <a:solidFill>
                  <a:schemeClr val="tx1"/>
                </a:solidFill>
                <a:latin typeface="Tahoma" pitchFamily="34" charset="0"/>
                <a:cs typeface="Tahoma" pitchFamily="34" charset="0"/>
                <a:sym typeface="Century Gothic" pitchFamily="34" charset="0"/>
              </a:rPr>
              <a:t>cinayət ittihamı</a:t>
            </a:r>
            <a:r>
              <a:rPr lang="en-US" altLang="en-US" sz="2400" smtClean="0">
                <a:solidFill>
                  <a:schemeClr val="tx1"/>
                </a:solidFill>
                <a:latin typeface="Tahoma" pitchFamily="34" charset="0"/>
                <a:cs typeface="Tahoma" pitchFamily="34" charset="0"/>
                <a:sym typeface="Century Gothic" pitchFamily="34" charset="0"/>
              </a:rPr>
              <a:t> </a:t>
            </a:r>
            <a:r>
              <a:rPr lang="az-Latn-AZ" altLang="en-US" sz="2400" smtClean="0">
                <a:solidFill>
                  <a:schemeClr val="tx1"/>
                </a:solidFill>
                <a:latin typeface="Tahoma" pitchFamily="34" charset="0"/>
                <a:cs typeface="Tahoma" pitchFamily="34" charset="0"/>
                <a:sym typeface="Century Gothic" pitchFamily="34" charset="0"/>
              </a:rPr>
              <a:t>irəli sürülərkən, </a:t>
            </a:r>
            <a:r>
              <a:rPr lang="en-US" altLang="en-US" sz="2400" smtClean="0">
                <a:solidFill>
                  <a:schemeClr val="tx1"/>
                </a:solidFill>
                <a:latin typeface="Tahoma" pitchFamily="34" charset="0"/>
                <a:cs typeface="Tahoma" pitchFamily="34" charset="0"/>
                <a:sym typeface="Century Gothic" pitchFamily="34" charset="0"/>
              </a:rPr>
              <a:t>qanun</a:t>
            </a:r>
            <a:r>
              <a:rPr lang="az-Latn-AZ" altLang="en-US" sz="2400" smtClean="0">
                <a:solidFill>
                  <a:schemeClr val="tx1"/>
                </a:solidFill>
                <a:latin typeface="Tahoma" pitchFamily="34" charset="0"/>
                <a:cs typeface="Tahoma" pitchFamily="34" charset="0"/>
                <a:sym typeface="Century Gothic" pitchFamily="34" charset="0"/>
              </a:rPr>
              <a:t> əsasında</a:t>
            </a:r>
            <a:r>
              <a:rPr lang="en-US" altLang="en-US" sz="2400" smtClean="0">
                <a:solidFill>
                  <a:schemeClr val="tx1"/>
                </a:solidFill>
                <a:latin typeface="Tahoma" pitchFamily="34" charset="0"/>
                <a:cs typeface="Tahoma" pitchFamily="34" charset="0"/>
                <a:sym typeface="Century Gothic" pitchFamily="34" charset="0"/>
              </a:rPr>
              <a:t> yaradılmış müstəqil və qərəzsiz məhkəmə </a:t>
            </a:r>
            <a:r>
              <a:rPr lang="az-Latn-AZ" altLang="en-US" sz="2400" smtClean="0">
                <a:solidFill>
                  <a:schemeClr val="tx1"/>
                </a:solidFill>
                <a:latin typeface="Tahoma" pitchFamily="34" charset="0"/>
                <a:cs typeface="Tahoma" pitchFamily="34" charset="0"/>
                <a:sym typeface="Century Gothic" pitchFamily="34" charset="0"/>
              </a:rPr>
              <a:t>vasitəsi ilə, </a:t>
            </a:r>
            <a:r>
              <a:rPr lang="en-US" altLang="en-US" sz="2400" smtClean="0">
                <a:solidFill>
                  <a:schemeClr val="tx1"/>
                </a:solidFill>
                <a:latin typeface="Tahoma" pitchFamily="34" charset="0"/>
                <a:cs typeface="Tahoma" pitchFamily="34" charset="0"/>
                <a:sym typeface="Century Gothic" pitchFamily="34" charset="0"/>
              </a:rPr>
              <a:t> </a:t>
            </a:r>
            <a:r>
              <a:rPr lang="az-Latn-AZ" altLang="en-US" sz="2400" smtClean="0">
                <a:solidFill>
                  <a:schemeClr val="tx1"/>
                </a:solidFill>
                <a:latin typeface="Tahoma" pitchFamily="34" charset="0"/>
                <a:cs typeface="Tahoma" pitchFamily="34" charset="0"/>
                <a:sym typeface="Century Gothic" pitchFamily="34" charset="0"/>
              </a:rPr>
              <a:t>ağlabatan</a:t>
            </a:r>
            <a:r>
              <a:rPr lang="en-US" altLang="en-US" sz="2400" smtClean="0">
                <a:solidFill>
                  <a:schemeClr val="tx1"/>
                </a:solidFill>
                <a:latin typeface="Tahoma" pitchFamily="34" charset="0"/>
                <a:cs typeface="Tahoma" pitchFamily="34" charset="0"/>
                <a:sym typeface="Century Gothic" pitchFamily="34" charset="0"/>
              </a:rPr>
              <a:t> </a:t>
            </a:r>
            <a:r>
              <a:rPr lang="az-Latn-AZ" altLang="en-US" sz="2400" smtClean="0">
                <a:solidFill>
                  <a:schemeClr val="tx1"/>
                </a:solidFill>
                <a:latin typeface="Tahoma" pitchFamily="34" charset="0"/>
                <a:cs typeface="Tahoma" pitchFamily="34" charset="0"/>
                <a:sym typeface="Century Gothic" pitchFamily="34" charset="0"/>
              </a:rPr>
              <a:t>müddətdə işinin </a:t>
            </a:r>
            <a:r>
              <a:rPr lang="en-US" altLang="en-US" sz="2400" smtClean="0">
                <a:solidFill>
                  <a:schemeClr val="tx1"/>
                </a:solidFill>
                <a:latin typeface="Tahoma" pitchFamily="34" charset="0"/>
                <a:cs typeface="Tahoma" pitchFamily="34" charset="0"/>
                <a:sym typeface="Century Gothic" pitchFamily="34" charset="0"/>
              </a:rPr>
              <a:t>ədalətl</a:t>
            </a:r>
            <a:r>
              <a:rPr lang="az-Latn-AZ" altLang="en-US" sz="2400" smtClean="0">
                <a:solidFill>
                  <a:schemeClr val="tx1"/>
                </a:solidFill>
                <a:latin typeface="Tahoma" pitchFamily="34" charset="0"/>
                <a:cs typeface="Tahoma" pitchFamily="34" charset="0"/>
                <a:sym typeface="Century Gothic" pitchFamily="34" charset="0"/>
              </a:rPr>
              <a:t>i</a:t>
            </a:r>
            <a:r>
              <a:rPr lang="en-US" altLang="en-US" sz="2400" smtClean="0">
                <a:solidFill>
                  <a:schemeClr val="tx1"/>
                </a:solidFill>
                <a:latin typeface="Tahoma" pitchFamily="34" charset="0"/>
                <a:cs typeface="Tahoma" pitchFamily="34" charset="0"/>
                <a:sym typeface="Century Gothic" pitchFamily="34" charset="0"/>
              </a:rPr>
              <a:t> və açıq araşdırılması hüququna malikdir. […]</a:t>
            </a:r>
          </a:p>
        </p:txBody>
      </p:sp>
      <p:sp>
        <p:nvSpPr>
          <p:cNvPr id="8196" name="Segnaposto numero diapositiva 3"/>
          <p:cNvSpPr>
            <a:spLocks noGrp="1"/>
          </p:cNvSpPr>
          <p:nvPr>
            <p:ph type="sldNum" sz="quarter" idx="12"/>
          </p:nvPr>
        </p:nvSpPr>
        <p:spPr bwMode="auto">
          <a:noFill/>
          <a:ln>
            <a:miter lim="800000"/>
            <a:headEnd/>
            <a:tailEnd/>
          </a:ln>
        </p:spPr>
        <p:txBody>
          <a:bodyPr/>
          <a:lstStyle/>
          <a:p>
            <a:fld id="{FB637039-C900-4B32-8E35-E93831108DBB}" type="slidenum">
              <a:rPr lang="en-US" altLang="en-US" smtClean="0">
                <a:sym typeface="Century Gothic" pitchFamily="34" charset="0"/>
              </a:rPr>
              <a:pPr/>
              <a:t>2</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altLang="en-US" smtClean="0"/>
              <a:t>			</a:t>
            </a:r>
            <a:r>
              <a:rPr lang="az-Latn-AZ" altLang="en-US" sz="4000" smtClean="0"/>
              <a:t>SON</a:t>
            </a:r>
            <a:endParaRPr lang="ru-RU" altLang="en-US" sz="4000" smtClean="0"/>
          </a:p>
        </p:txBody>
      </p:sp>
      <p:sp>
        <p:nvSpPr>
          <p:cNvPr id="26627" name="Объект 2"/>
          <p:cNvSpPr>
            <a:spLocks noGrp="1"/>
          </p:cNvSpPr>
          <p:nvPr>
            <p:ph idx="1"/>
          </p:nvPr>
        </p:nvSpPr>
        <p:spPr/>
        <p:txBody>
          <a:bodyPr/>
          <a:lstStyle/>
          <a:p>
            <a:pPr marL="0" indent="0" algn="ctr">
              <a:buFont typeface="Wingdings 2" pitchFamily="18" charset="2"/>
              <a:buNone/>
            </a:pPr>
            <a:r>
              <a:rPr lang="az-Latn-AZ" altLang="en-US" sz="4000" smtClean="0"/>
              <a:t>Diqqətinizə və fəal iştirakınıza görə təşəkkürlər</a:t>
            </a:r>
          </a:p>
        </p:txBody>
      </p:sp>
      <p:sp>
        <p:nvSpPr>
          <p:cNvPr id="26628" name="Номер слайда 3"/>
          <p:cNvSpPr>
            <a:spLocks noGrp="1"/>
          </p:cNvSpPr>
          <p:nvPr>
            <p:ph type="sldNum" sz="quarter" idx="12"/>
          </p:nvPr>
        </p:nvSpPr>
        <p:spPr bwMode="auto">
          <a:noFill/>
          <a:ln>
            <a:miter lim="800000"/>
            <a:headEnd/>
            <a:tailEnd/>
          </a:ln>
        </p:spPr>
        <p:txBody>
          <a:bodyPr/>
          <a:lstStyle/>
          <a:p>
            <a:fld id="{A0D8B4C3-ED8B-4567-83F9-1C4B6AD243EB}" type="slidenum">
              <a:rPr lang="en-US" altLang="en-US" smtClean="0"/>
              <a:pPr/>
              <a:t>20</a:t>
            </a:fld>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r>
              <a:rPr lang="ru-RU" altLang="en-US" smtClean="0">
                <a:latin typeface="A3 Arial AzLat" pitchFamily="34" charset="-52"/>
              </a:rPr>
              <a:t>4-</a:t>
            </a:r>
            <a:r>
              <a:rPr lang="az-Latn-AZ" altLang="en-US" smtClean="0">
                <a:latin typeface="A3 Arial AzLat" pitchFamily="34" charset="-52"/>
              </a:rPr>
              <a:t>cü instansiya doktrinası </a:t>
            </a:r>
            <a:endParaRPr lang="ru-RU" altLang="en-US" smtClean="0"/>
          </a:p>
        </p:txBody>
      </p:sp>
      <p:sp>
        <p:nvSpPr>
          <p:cNvPr id="9219" name="Объект 2"/>
          <p:cNvSpPr>
            <a:spLocks noGrp="1"/>
          </p:cNvSpPr>
          <p:nvPr>
            <p:ph idx="1"/>
          </p:nvPr>
        </p:nvSpPr>
        <p:spPr/>
        <p:txBody>
          <a:bodyPr/>
          <a:lstStyle/>
          <a:p>
            <a:r>
              <a:rPr lang="az-Latn-AZ" altLang="en-US" sz="2400" u="sng" smtClean="0">
                <a:solidFill>
                  <a:schemeClr val="tx1"/>
                </a:solidFill>
              </a:rPr>
              <a:t>AİHM 4-cü instansiya məhkəməsi deyildir</a:t>
            </a:r>
          </a:p>
          <a:p>
            <a:r>
              <a:rPr lang="az-Latn-AZ" altLang="en-US" smtClean="0">
                <a:solidFill>
                  <a:schemeClr val="tx1"/>
                </a:solidFill>
              </a:rPr>
              <a:t>Aşağıdakıları edə bilməz:</a:t>
            </a:r>
          </a:p>
          <a:p>
            <a:pPr lvl="1"/>
            <a:r>
              <a:rPr lang="az-Latn-AZ" altLang="en-US" smtClean="0">
                <a:solidFill>
                  <a:schemeClr val="tx1"/>
                </a:solidFill>
              </a:rPr>
              <a:t>Yerli qanunları interpretasiya etmək;</a:t>
            </a:r>
          </a:p>
          <a:p>
            <a:pPr lvl="1"/>
            <a:r>
              <a:rPr lang="az-Latn-AZ" altLang="en-US" smtClean="0">
                <a:solidFill>
                  <a:schemeClr val="tx1"/>
                </a:solidFill>
              </a:rPr>
              <a:t>İşin hallarını araşdırmaq;</a:t>
            </a:r>
          </a:p>
          <a:p>
            <a:pPr lvl="1"/>
            <a:r>
              <a:rPr lang="az-Latn-AZ" altLang="en-US" smtClean="0">
                <a:solidFill>
                  <a:schemeClr val="tx1"/>
                </a:solidFill>
              </a:rPr>
              <a:t>Yerli məhkəmə qərarlarını ləğv etmək;</a:t>
            </a:r>
          </a:p>
          <a:p>
            <a:pPr lvl="1"/>
            <a:r>
              <a:rPr lang="az-Latn-AZ" altLang="en-US" smtClean="0">
                <a:solidFill>
                  <a:schemeClr val="tx1"/>
                </a:solidFill>
              </a:rPr>
              <a:t>Məhkəmə prosesini yenidən açmaq.</a:t>
            </a:r>
          </a:p>
          <a:p>
            <a:endParaRPr lang="ru-RU" altLang="en-US" smtClean="0"/>
          </a:p>
        </p:txBody>
      </p:sp>
      <p:sp>
        <p:nvSpPr>
          <p:cNvPr id="9220" name="Номер слайда 3"/>
          <p:cNvSpPr>
            <a:spLocks noGrp="1"/>
          </p:cNvSpPr>
          <p:nvPr>
            <p:ph type="sldNum" sz="quarter" idx="12"/>
          </p:nvPr>
        </p:nvSpPr>
        <p:spPr bwMode="auto">
          <a:noFill/>
          <a:ln>
            <a:miter lim="800000"/>
            <a:headEnd/>
            <a:tailEnd/>
          </a:ln>
        </p:spPr>
        <p:txBody>
          <a:bodyPr/>
          <a:lstStyle/>
          <a:p>
            <a:fld id="{ABFB0027-2C71-4AE5-A758-19C31B22A376}" type="slidenum">
              <a:rPr lang="en-US" altLang="en-US" smtClean="0"/>
              <a:pPr/>
              <a:t>3</a:t>
            </a:fld>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Tətbiq dairəsi </a:t>
            </a:r>
          </a:p>
        </p:txBody>
      </p:sp>
      <p:sp>
        <p:nvSpPr>
          <p:cNvPr id="10243" name="Segnaposto contenuto 2"/>
          <p:cNvSpPr>
            <a:spLocks noGrp="1"/>
          </p:cNvSpPr>
          <p:nvPr>
            <p:ph idx="1"/>
          </p:nvPr>
        </p:nvSpPr>
        <p:spPr>
          <a:xfrm>
            <a:off x="661988" y="2262188"/>
            <a:ext cx="8062912" cy="4003675"/>
          </a:xfrm>
        </p:spPr>
        <p:txBody>
          <a:bodyPr/>
          <a:lstStyle/>
          <a:p>
            <a:pPr marL="0" indent="0" eaLnBrk="1" hangingPunct="1">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Müstəqil məna:  istinad edilən anlayışların məzmunu milli qanunvericilikdə nəzərdə tutulandan fərqlənə bilər </a:t>
            </a:r>
          </a:p>
          <a:p>
            <a:pPr marL="0" indent="0" algn="just">
              <a:buFont typeface="Wingdings 2" pitchFamily="18" charset="2"/>
              <a:buNone/>
            </a:pPr>
            <a:r>
              <a:rPr lang="az-Latn-AZ" altLang="en-US" sz="2400" smtClean="0">
                <a:solidFill>
                  <a:schemeClr val="tx1"/>
                </a:solidFill>
                <a:latin typeface="Tahoma" pitchFamily="34" charset="0"/>
                <a:cs typeface="Tahoma" pitchFamily="34" charset="0"/>
              </a:rPr>
              <a:t>6-cı maddədə söhbət ədalətli məhkəmə araşdırmasından getsə də, çox vaxt bu hüquq şəxsə qarşı cinayət ittihamı irəli sürülməzdən əvvəl tətbiq edilir, yaxud mülki işlərdə məhkəmə icraatından əvvəlki inzibati məhkəmələrdə tətbiq edilə bilər. Bu maddədəki təminatlar məhkəmə qərarının qəbulundəndan sonra da öz qüvvəsini itirmir və qərarın icra mərhələsinə də şamil olunur</a:t>
            </a:r>
            <a:r>
              <a:rPr lang="ru-RU" altLang="en-US" sz="2400" smtClean="0">
                <a:solidFill>
                  <a:schemeClr val="tx1"/>
                </a:solidFill>
                <a:latin typeface="Tahoma" pitchFamily="34" charset="0"/>
                <a:cs typeface="Tahoma" pitchFamily="34" charset="0"/>
              </a:rPr>
              <a:t>.</a:t>
            </a:r>
          </a:p>
        </p:txBody>
      </p:sp>
      <p:sp>
        <p:nvSpPr>
          <p:cNvPr id="10244" name="Segnaposto numero diapositiva 3"/>
          <p:cNvSpPr>
            <a:spLocks noGrp="1"/>
          </p:cNvSpPr>
          <p:nvPr>
            <p:ph type="sldNum" sz="quarter" idx="12"/>
          </p:nvPr>
        </p:nvSpPr>
        <p:spPr bwMode="auto">
          <a:noFill/>
          <a:ln>
            <a:miter lim="800000"/>
            <a:headEnd/>
            <a:tailEnd/>
          </a:ln>
        </p:spPr>
        <p:txBody>
          <a:bodyPr/>
          <a:lstStyle/>
          <a:p>
            <a:fld id="{AA5FC1DA-7F7F-4764-8996-B1C4CE56A2AA}" type="slidenum">
              <a:rPr lang="en-US" altLang="en-US" smtClean="0">
                <a:sym typeface="Century Gothic" pitchFamily="34" charset="0"/>
              </a:rPr>
              <a:pPr/>
              <a:t>4</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en-US" altLang="en-US" smtClean="0">
                <a:solidFill>
                  <a:srgbClr val="FFFFFF"/>
                </a:solidFill>
                <a:ea typeface="Century Gothic" pitchFamily="34" charset="0"/>
                <a:cs typeface="Century Gothic" pitchFamily="34" charset="0"/>
                <a:sym typeface="Century Gothic" pitchFamily="34" charset="0"/>
              </a:rPr>
              <a:t>Tətbiq dairəsi</a:t>
            </a:r>
            <a:endParaRPr lang="ru-RU" altLang="en-US" smtClean="0"/>
          </a:p>
        </p:txBody>
      </p:sp>
      <p:sp>
        <p:nvSpPr>
          <p:cNvPr id="11267" name="Объект 2"/>
          <p:cNvSpPr>
            <a:spLocks noGrp="1"/>
          </p:cNvSpPr>
          <p:nvPr>
            <p:ph idx="1"/>
          </p:nvPr>
        </p:nvSpPr>
        <p:spPr/>
        <p:txBody>
          <a:bodyPr/>
          <a:lstStyle/>
          <a:p>
            <a:r>
              <a:rPr lang="ru-RU" altLang="en-US" sz="2400" smtClean="0">
                <a:solidFill>
                  <a:schemeClr val="tx1"/>
                </a:solidFill>
                <a:latin typeface="Tahoma" pitchFamily="34" charset="0"/>
                <a:cs typeface="Tahoma" pitchFamily="34" charset="0"/>
              </a:rPr>
              <a:t>6-</a:t>
            </a:r>
            <a:r>
              <a:rPr lang="az-Latn-AZ" altLang="en-US" sz="2400" smtClean="0">
                <a:solidFill>
                  <a:schemeClr val="tx1"/>
                </a:solidFill>
                <a:latin typeface="Tahoma" pitchFamily="34" charset="0"/>
                <a:cs typeface="Tahoma" pitchFamily="34" charset="0"/>
              </a:rPr>
              <a:t>cı maddə apellyasiya hüququnu nəzərdə tutmur. Lakin bu hüquq Konvensiyanın 7 saylı Protokolunun 2-ci Maddəsində nəzərdə tutulan cinayət işlərində təmin edilir</a:t>
            </a:r>
            <a:r>
              <a:rPr lang="ru-RU" altLang="en-US" sz="2400" smtClean="0">
                <a:solidFill>
                  <a:schemeClr val="tx1"/>
                </a:solidFill>
                <a:latin typeface="Tahoma" pitchFamily="34" charset="0"/>
                <a:cs typeface="Tahoma" pitchFamily="34" charset="0"/>
              </a:rPr>
              <a:t>. </a:t>
            </a:r>
            <a:r>
              <a:rPr lang="az-Latn-AZ" altLang="en-US" sz="2400" smtClean="0">
                <a:solidFill>
                  <a:schemeClr val="tx1"/>
                </a:solidFill>
                <a:latin typeface="Tahoma" pitchFamily="34" charset="0"/>
                <a:cs typeface="Tahoma" pitchFamily="34" charset="0"/>
              </a:rPr>
              <a:t>Bununla yanaşı, Məhkəmə özünün presedent hüququ ilə müəyyən etmişdir ki, dövlət öz daxili qanunvericiliyində apellyasiya hüququnu nəzərdə tutubsa, belə apellyasiya prosesləri 6-cı Maddədəki təminatların əhatə dairəsinə düşür</a:t>
            </a:r>
            <a:r>
              <a:rPr lang="ru-RU" altLang="en-US" sz="2400" smtClean="0">
                <a:solidFill>
                  <a:schemeClr val="tx1"/>
                </a:solidFill>
                <a:latin typeface="Tahoma" pitchFamily="34" charset="0"/>
                <a:cs typeface="Tahoma" pitchFamily="34" charset="0"/>
              </a:rPr>
              <a:t> </a:t>
            </a:r>
            <a:r>
              <a:rPr lang="ru-RU" altLang="en-US" sz="2400" i="1" smtClean="0">
                <a:solidFill>
                  <a:schemeClr val="tx1"/>
                </a:solidFill>
                <a:latin typeface="Tahoma" pitchFamily="34" charset="0"/>
                <a:cs typeface="Tahoma" pitchFamily="34" charset="0"/>
              </a:rPr>
              <a:t>(«</a:t>
            </a:r>
            <a:r>
              <a:rPr lang="az-Latn-AZ" altLang="en-US" sz="2400" i="1" smtClean="0">
                <a:solidFill>
                  <a:schemeClr val="tx1"/>
                </a:solidFill>
                <a:latin typeface="Tahoma" pitchFamily="34" charset="0"/>
                <a:cs typeface="Tahoma" pitchFamily="34" charset="0"/>
              </a:rPr>
              <a:t>Delkur Belçikaya qarşı</a:t>
            </a:r>
            <a:r>
              <a:rPr lang="ru-RU" altLang="en-US" sz="2400" i="1" smtClean="0">
                <a:solidFill>
                  <a:schemeClr val="tx1"/>
                </a:solidFill>
                <a:latin typeface="Tahoma" pitchFamily="34" charset="0"/>
                <a:cs typeface="Tahoma" pitchFamily="34" charset="0"/>
              </a:rPr>
              <a:t>» </a:t>
            </a:r>
            <a:r>
              <a:rPr lang="az-Latn-AZ" altLang="en-US" sz="2400" i="1" smtClean="0">
                <a:solidFill>
                  <a:schemeClr val="tx1"/>
                </a:solidFill>
                <a:latin typeface="Tahoma" pitchFamily="34" charset="0"/>
                <a:cs typeface="Tahoma" pitchFamily="34" charset="0"/>
              </a:rPr>
              <a:t>iş</a:t>
            </a:r>
            <a:r>
              <a:rPr lang="ru-RU" altLang="en-US" sz="2400" i="1" smtClean="0">
                <a:solidFill>
                  <a:schemeClr val="tx1"/>
                </a:solidFill>
                <a:latin typeface="Tahoma" pitchFamily="34" charset="0"/>
                <a:cs typeface="Tahoma" pitchFamily="34" charset="0"/>
              </a:rPr>
              <a:t>)</a:t>
            </a:r>
          </a:p>
        </p:txBody>
      </p:sp>
      <p:sp>
        <p:nvSpPr>
          <p:cNvPr id="11268" name="Номер слайда 3"/>
          <p:cNvSpPr>
            <a:spLocks noGrp="1"/>
          </p:cNvSpPr>
          <p:nvPr>
            <p:ph type="sldNum" sz="quarter" idx="12"/>
          </p:nvPr>
        </p:nvSpPr>
        <p:spPr bwMode="auto">
          <a:noFill/>
          <a:ln>
            <a:miter lim="800000"/>
            <a:headEnd/>
            <a:tailEnd/>
          </a:ln>
        </p:spPr>
        <p:txBody>
          <a:bodyPr/>
          <a:lstStyle/>
          <a:p>
            <a:fld id="{2C232448-5248-4536-9E9C-4A5C7340D699}" type="slidenum">
              <a:rPr lang="en-US" altLang="en-US" smtClean="0"/>
              <a:pPr/>
              <a:t>5</a:t>
            </a:fld>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r>
              <a:rPr lang="en-US" altLang="en-US" smtClean="0">
                <a:solidFill>
                  <a:srgbClr val="FFFFFF"/>
                </a:solidFill>
                <a:ea typeface="Century Gothic" pitchFamily="34" charset="0"/>
                <a:cs typeface="Century Gothic" pitchFamily="34" charset="0"/>
                <a:sym typeface="Century Gothic" pitchFamily="34" charset="0"/>
              </a:rPr>
              <a:t>Tətbiq dairəsi</a:t>
            </a:r>
            <a:endParaRPr lang="ru-RU" altLang="en-US" smtClean="0"/>
          </a:p>
        </p:txBody>
      </p:sp>
      <p:sp>
        <p:nvSpPr>
          <p:cNvPr id="12291" name="Объект 2"/>
          <p:cNvSpPr>
            <a:spLocks noGrp="1"/>
          </p:cNvSpPr>
          <p:nvPr>
            <p:ph idx="1"/>
          </p:nvPr>
        </p:nvSpPr>
        <p:spPr/>
        <p:txBody>
          <a:bodyPr/>
          <a:lstStyle/>
          <a:p>
            <a:r>
              <a:rPr lang="az-Latn-AZ" altLang="en-US" smtClean="0">
                <a:solidFill>
                  <a:schemeClr val="tx1"/>
                </a:solidFill>
                <a:latin typeface="A3 Arial AzLat" pitchFamily="34" charset="-52"/>
              </a:rPr>
              <a:t>Əgər Konstitusiya Məhkəməsindəki prosesin nəticələri mülki hüquq və vəzifələrin müəyyən edilməsinə həlledici təsir göstərirsə, 6-cı Maddə belə proseslərə tətbiq edilir (</a:t>
            </a:r>
            <a:r>
              <a:rPr lang="ru-RU" altLang="en-US" smtClean="0">
                <a:solidFill>
                  <a:schemeClr val="tx1"/>
                </a:solidFill>
                <a:latin typeface="A3 Arial AzLat" pitchFamily="34" charset="-52"/>
              </a:rPr>
              <a:t>«</a:t>
            </a:r>
            <a:r>
              <a:rPr lang="az-Latn-AZ" altLang="en-US" smtClean="0">
                <a:solidFill>
                  <a:schemeClr val="tx1"/>
                </a:solidFill>
                <a:latin typeface="A3 Arial AzLat" pitchFamily="34" charset="-52"/>
              </a:rPr>
              <a:t>Kraskaa İsveçrəyə qarşı</a:t>
            </a:r>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iş</a:t>
            </a:r>
            <a:r>
              <a:rPr lang="ru-RU" altLang="en-US" smtClean="0">
                <a:solidFill>
                  <a:schemeClr val="tx1"/>
                </a:solidFill>
                <a:latin typeface="A3 Arial AzLat" pitchFamily="34" charset="-52"/>
              </a:rPr>
              <a:t>).</a:t>
            </a:r>
          </a:p>
          <a:p>
            <a:r>
              <a:rPr lang="ru-RU" altLang="en-US" smtClean="0">
                <a:solidFill>
                  <a:schemeClr val="tx1"/>
                </a:solidFill>
                <a:latin typeface="A3 Arial AzLat" pitchFamily="34" charset="-52"/>
              </a:rPr>
              <a:t>6</a:t>
            </a:r>
            <a:r>
              <a:rPr lang="az-Latn-AZ" altLang="en-US" smtClean="0">
                <a:solidFill>
                  <a:schemeClr val="tx1"/>
                </a:solidFill>
                <a:latin typeface="A3 Arial AzLat" pitchFamily="34" charset="-52"/>
              </a:rPr>
              <a:t>-cı Maddənin tətbiqi  milli məhkəmə prosedurları ilə məhdudlaşmır</a:t>
            </a:r>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Əgər dövlət digər dövlətdə ədalət mühakiməsi qarşısına çıxarılacaq şəxsi ölkədən çıxaracağı təqdirdə onun barəsindəki məhkəmə araşdırmasının ədalətliliyinin əsas elementləri mövcud olmayacaqsa, onda dövlətin 6-cı maddə üzrə öhdəlikləri pozulmuş olur. Bu prinsiplər eynilə xarici ölkələrin məhkəmə qərarlarının icrasına da şamil olunur. </a:t>
            </a:r>
            <a:endParaRPr lang="ru-RU" altLang="en-US" smtClean="0">
              <a:solidFill>
                <a:schemeClr val="tx1"/>
              </a:solidFill>
              <a:latin typeface="A3 Arial AzLat" pitchFamily="34" charset="-52"/>
            </a:endParaRPr>
          </a:p>
        </p:txBody>
      </p:sp>
      <p:sp>
        <p:nvSpPr>
          <p:cNvPr id="12292" name="Номер слайда 3"/>
          <p:cNvSpPr>
            <a:spLocks noGrp="1"/>
          </p:cNvSpPr>
          <p:nvPr>
            <p:ph type="sldNum" sz="quarter" idx="12"/>
          </p:nvPr>
        </p:nvSpPr>
        <p:spPr bwMode="auto">
          <a:noFill/>
          <a:ln>
            <a:miter lim="800000"/>
            <a:headEnd/>
            <a:tailEnd/>
          </a:ln>
        </p:spPr>
        <p:txBody>
          <a:bodyPr/>
          <a:lstStyle/>
          <a:p>
            <a:fld id="{0C3C3431-2DB8-4304-8531-E51E3E5C9880}" type="slidenum">
              <a:rPr lang="en-US" altLang="en-US" smtClean="0"/>
              <a:pPr/>
              <a:t>6</a:t>
            </a:fld>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r>
              <a:rPr lang="en-US" altLang="en-US" smtClean="0">
                <a:solidFill>
                  <a:srgbClr val="FFFFFF"/>
                </a:solidFill>
                <a:ea typeface="Century Gothic" pitchFamily="34" charset="0"/>
                <a:cs typeface="Century Gothic" pitchFamily="34" charset="0"/>
                <a:sym typeface="Century Gothic" pitchFamily="34" charset="0"/>
              </a:rPr>
              <a:t>Tətbiq dairəsi</a:t>
            </a:r>
            <a:endParaRPr lang="ru-RU" altLang="en-US" smtClean="0"/>
          </a:p>
        </p:txBody>
      </p:sp>
      <p:sp>
        <p:nvSpPr>
          <p:cNvPr id="13315" name="Объект 2"/>
          <p:cNvSpPr>
            <a:spLocks noGrp="1"/>
          </p:cNvSpPr>
          <p:nvPr>
            <p:ph idx="1"/>
          </p:nvPr>
        </p:nvSpPr>
        <p:spPr/>
        <p:txBody>
          <a:bodyPr/>
          <a:lstStyle/>
          <a:p>
            <a:r>
              <a:rPr lang="az-Latn-AZ" altLang="en-US" smtClean="0">
                <a:solidFill>
                  <a:schemeClr val="tx1"/>
                </a:solidFill>
                <a:latin typeface="A3 Arial AzLat" pitchFamily="34" charset="-52"/>
              </a:rPr>
              <a:t>Beləliklə, 6-cı maddə aşağıdakı mərhələləri əhatə edir</a:t>
            </a:r>
            <a:r>
              <a:rPr lang="ru-RU" altLang="en-US" smtClean="0">
                <a:solidFill>
                  <a:schemeClr val="tx1"/>
                </a:solidFill>
                <a:latin typeface="A3 Arial AzLat" pitchFamily="34" charset="-52"/>
              </a:rPr>
              <a:t>:</a:t>
            </a: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istintaq</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mülki işlərdə məhkəməyə müraciət </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birinci instansiya və yuxarı instansiya məhkəmələri </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 </a:t>
            </a:r>
            <a:r>
              <a:rPr lang="az-Latn-AZ" altLang="en-US" smtClean="0">
                <a:solidFill>
                  <a:schemeClr val="tx1"/>
                </a:solidFill>
                <a:latin typeface="A3 Arial AzLat" pitchFamily="34" charset="-52"/>
              </a:rPr>
              <a:t>Konstitusiya Məhkəməsi</a:t>
            </a:r>
            <a:endParaRPr lang="ru-RU" altLang="en-US" smtClean="0">
              <a:solidFill>
                <a:schemeClr val="tx1"/>
              </a:solidFill>
              <a:latin typeface="A3 Arial AzLat" pitchFamily="34" charset="-52"/>
            </a:endParaRPr>
          </a:p>
          <a:p>
            <a:r>
              <a:rPr lang="ru-RU" altLang="en-US" smtClean="0">
                <a:solidFill>
                  <a:schemeClr val="tx1"/>
                </a:solidFill>
                <a:latin typeface="A3 Arial AzLat" pitchFamily="34" charset="-52"/>
              </a:rPr>
              <a:t>- М</a:t>
            </a:r>
            <a:r>
              <a:rPr lang="az-Latn-AZ" altLang="en-US" smtClean="0">
                <a:solidFill>
                  <a:schemeClr val="tx1"/>
                </a:solidFill>
                <a:latin typeface="A3 Arial AzLat" pitchFamily="34" charset="-52"/>
              </a:rPr>
              <a:t>əhkəmə qərarlarının icrası</a:t>
            </a:r>
            <a:endParaRPr lang="ru-RU" altLang="en-US" smtClean="0">
              <a:solidFill>
                <a:schemeClr val="tx1"/>
              </a:solidFill>
              <a:latin typeface="A3 Arial AzLat" pitchFamily="34" charset="-52"/>
            </a:endParaRPr>
          </a:p>
        </p:txBody>
      </p:sp>
      <p:sp>
        <p:nvSpPr>
          <p:cNvPr id="13316" name="Номер слайда 3"/>
          <p:cNvSpPr>
            <a:spLocks noGrp="1"/>
          </p:cNvSpPr>
          <p:nvPr>
            <p:ph type="sldNum" sz="quarter" idx="12"/>
          </p:nvPr>
        </p:nvSpPr>
        <p:spPr bwMode="auto">
          <a:noFill/>
          <a:ln>
            <a:miter lim="800000"/>
            <a:headEnd/>
            <a:tailEnd/>
          </a:ln>
        </p:spPr>
        <p:txBody>
          <a:bodyPr/>
          <a:lstStyle/>
          <a:p>
            <a:fld id="{B7115A9B-96EA-49C7-A446-33D3B2026918}" type="slidenum">
              <a:rPr lang="en-US" altLang="en-US" smtClean="0"/>
              <a:pPr/>
              <a:t>7</a:t>
            </a:fld>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0" y="558800"/>
            <a:ext cx="8913813" cy="914400"/>
          </a:xfrm>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Mülki hüquq və </a:t>
            </a:r>
            <a:r>
              <a:rPr lang="az-Latn-AZ" altLang="en-US" smtClean="0">
                <a:solidFill>
                  <a:srgbClr val="FFFFFF"/>
                </a:solidFill>
                <a:ea typeface="Century Gothic" pitchFamily="34" charset="0"/>
                <a:cs typeface="Century Gothic" pitchFamily="34" charset="0"/>
                <a:sym typeface="Century Gothic" pitchFamily="34" charset="0"/>
              </a:rPr>
              <a:t>vəzifələr</a:t>
            </a:r>
            <a:r>
              <a:rPr lang="en-US" altLang="en-US" smtClean="0">
                <a:solidFill>
                  <a:srgbClr val="FFFFFF"/>
                </a:solidFill>
                <a:ea typeface="Century Gothic" pitchFamily="34" charset="0"/>
                <a:cs typeface="Century Gothic" pitchFamily="34" charset="0"/>
                <a:sym typeface="Century Gothic" pitchFamily="34" charset="0"/>
              </a:rPr>
              <a:t> </a:t>
            </a:r>
          </a:p>
        </p:txBody>
      </p:sp>
      <p:sp>
        <p:nvSpPr>
          <p:cNvPr id="14339" name="Segnaposto contenuto 2"/>
          <p:cNvSpPr>
            <a:spLocks noGrp="1"/>
          </p:cNvSpPr>
          <p:nvPr>
            <p:ph idx="1"/>
          </p:nvPr>
        </p:nvSpPr>
        <p:spPr>
          <a:xfrm>
            <a:off x="608013" y="2097088"/>
            <a:ext cx="8116887" cy="4333875"/>
          </a:xfrm>
        </p:spPr>
        <p:txBody>
          <a:bodyPr/>
          <a:lstStyle/>
          <a:p>
            <a:pPr marL="0" indent="0" eaLnBrk="1" hangingPunct="1">
              <a:lnSpc>
                <a:spcPct val="80000"/>
              </a:lnSpc>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Çox</a:t>
            </a:r>
            <a:r>
              <a:rPr lang="az-Latn-AZ" altLang="en-US" sz="2400" smtClean="0">
                <a:solidFill>
                  <a:schemeClr val="tx1"/>
                </a:solidFill>
                <a:latin typeface="Tahoma" pitchFamily="34" charset="0"/>
                <a:cs typeface="Tahoma" pitchFamily="34" charset="0"/>
                <a:sym typeface="Century Gothic" pitchFamily="34" charset="0"/>
              </a:rPr>
              <a:t>mərhələli test</a:t>
            </a:r>
            <a:r>
              <a:rPr lang="en-US" altLang="en-US" sz="2400" smtClean="0">
                <a:solidFill>
                  <a:schemeClr val="tx1"/>
                </a:solidFill>
                <a:latin typeface="Tahoma" pitchFamily="34" charset="0"/>
                <a:cs typeface="Tahoma" pitchFamily="34" charset="0"/>
                <a:sym typeface="Century Gothic" pitchFamily="34" charset="0"/>
              </a:rPr>
              <a:t>: </a:t>
            </a:r>
          </a:p>
          <a:p>
            <a:pPr marL="0" indent="0" eaLnBrk="1" hangingPunct="1">
              <a:lnSpc>
                <a:spcPct val="80000"/>
              </a:lnSpc>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 </a:t>
            </a:r>
            <a:r>
              <a:rPr lang="az-Latn-AZ" altLang="en-US" sz="2400" smtClean="0">
                <a:solidFill>
                  <a:schemeClr val="tx1"/>
                </a:solidFill>
                <a:latin typeface="Tahoma" pitchFamily="34" charset="0"/>
                <a:cs typeface="Tahoma" pitchFamily="34" charset="0"/>
                <a:sym typeface="Century Gothic" pitchFamily="34" charset="0"/>
              </a:rPr>
              <a:t>Hüquq</a:t>
            </a:r>
            <a:r>
              <a:rPr lang="en-US" altLang="en-US" sz="2400" smtClean="0">
                <a:solidFill>
                  <a:schemeClr val="tx1"/>
                </a:solidFill>
                <a:latin typeface="Tahoma" pitchFamily="34" charset="0"/>
                <a:cs typeface="Tahoma" pitchFamily="34" charset="0"/>
                <a:sym typeface="Century Gothic" pitchFamily="34" charset="0"/>
              </a:rPr>
              <a:t> və ya </a:t>
            </a:r>
            <a:r>
              <a:rPr lang="az-Latn-AZ" altLang="en-US" sz="2400" smtClean="0">
                <a:solidFill>
                  <a:schemeClr val="tx1"/>
                </a:solidFill>
                <a:latin typeface="Tahoma" pitchFamily="34" charset="0"/>
                <a:cs typeface="Tahoma" pitchFamily="34" charset="0"/>
                <a:sym typeface="Century Gothic" pitchFamily="34" charset="0"/>
              </a:rPr>
              <a:t>vəzifə  ilə bağlı </a:t>
            </a:r>
            <a:r>
              <a:rPr lang="en-US" altLang="en-US" sz="2400" smtClean="0">
                <a:solidFill>
                  <a:schemeClr val="tx1"/>
                </a:solidFill>
                <a:latin typeface="Tahoma" pitchFamily="34" charset="0"/>
                <a:cs typeface="Tahoma" pitchFamily="34" charset="0"/>
                <a:sym typeface="Century Gothic" pitchFamily="34" charset="0"/>
              </a:rPr>
              <a:t>mübahisənin (fransızca: “contestation”) mövcudluğu </a:t>
            </a:r>
            <a:r>
              <a:rPr lang="az-Latn-AZ" altLang="en-US" sz="2400" smtClean="0">
                <a:solidFill>
                  <a:schemeClr val="tx1"/>
                </a:solidFill>
                <a:latin typeface="Tahoma" pitchFamily="34" charset="0"/>
                <a:cs typeface="Tahoma" pitchFamily="34" charset="0"/>
                <a:sym typeface="Century Gothic" pitchFamily="34" charset="0"/>
              </a:rPr>
              <a:t> </a:t>
            </a:r>
            <a:endParaRPr lang="en-US" altLang="en-US" sz="2400" smtClean="0">
              <a:solidFill>
                <a:schemeClr val="tx1"/>
              </a:solidFill>
              <a:latin typeface="Tahoma" pitchFamily="34" charset="0"/>
              <a:cs typeface="Tahoma" pitchFamily="34" charset="0"/>
              <a:sym typeface="Century Gothic" pitchFamily="34" charset="0"/>
            </a:endParaRPr>
          </a:p>
          <a:p>
            <a:pPr marL="0" indent="0" eaLnBrk="1" hangingPunct="1">
              <a:lnSpc>
                <a:spcPct val="80000"/>
              </a:lnSpc>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 Milli qanunvericilikdə </a:t>
            </a:r>
            <a:r>
              <a:rPr lang="az-Latn-AZ" altLang="en-US" sz="2400" smtClean="0">
                <a:solidFill>
                  <a:schemeClr val="tx1"/>
                </a:solidFill>
                <a:latin typeface="Tahoma" pitchFamily="34" charset="0"/>
                <a:cs typeface="Tahoma" pitchFamily="34" charset="0"/>
                <a:sym typeface="Century Gothic" pitchFamily="34" charset="0"/>
              </a:rPr>
              <a:t>əsası olmalıdır</a:t>
            </a:r>
            <a:endParaRPr lang="en-US" altLang="en-US" sz="2400" smtClean="0">
              <a:solidFill>
                <a:schemeClr val="tx1"/>
              </a:solidFill>
              <a:latin typeface="Tahoma" pitchFamily="34" charset="0"/>
              <a:cs typeface="Tahoma" pitchFamily="34" charset="0"/>
              <a:sym typeface="Century Gothic" pitchFamily="34" charset="0"/>
            </a:endParaRPr>
          </a:p>
          <a:p>
            <a:pPr marL="0" indent="0" eaLnBrk="1" hangingPunct="1">
              <a:lnSpc>
                <a:spcPct val="80000"/>
              </a:lnSpc>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 Mübahisə birbaşa və həlledici məsələdə "hüququ" müəyyən etməlidir </a:t>
            </a:r>
          </a:p>
          <a:p>
            <a:pPr marL="0" indent="0" eaLnBrk="1" hangingPunct="1">
              <a:lnSpc>
                <a:spcPct val="80000"/>
              </a:lnSpc>
              <a:buClrTx/>
              <a:buFont typeface="Century Gothic" pitchFamily="34" charset="0"/>
              <a:buNone/>
            </a:pPr>
            <a:r>
              <a:rPr lang="en-US" altLang="en-US" sz="2400" smtClean="0">
                <a:solidFill>
                  <a:schemeClr val="tx1"/>
                </a:solidFill>
                <a:latin typeface="Tahoma" pitchFamily="34" charset="0"/>
                <a:cs typeface="Tahoma" pitchFamily="34" charset="0"/>
                <a:sym typeface="Century Gothic" pitchFamily="34" charset="0"/>
              </a:rPr>
              <a:t>* Mahiyyət etibarilə mülki səciyyəli olmalıdır</a:t>
            </a:r>
          </a:p>
        </p:txBody>
      </p:sp>
      <p:sp>
        <p:nvSpPr>
          <p:cNvPr id="14340" name="Segnaposto numero diapositiva 3"/>
          <p:cNvSpPr>
            <a:spLocks noGrp="1"/>
          </p:cNvSpPr>
          <p:nvPr>
            <p:ph type="sldNum" sz="quarter" idx="12"/>
          </p:nvPr>
        </p:nvSpPr>
        <p:spPr bwMode="auto">
          <a:noFill/>
          <a:ln>
            <a:miter lim="800000"/>
            <a:headEnd/>
            <a:tailEnd/>
          </a:ln>
        </p:spPr>
        <p:txBody>
          <a:bodyPr/>
          <a:lstStyle/>
          <a:p>
            <a:fld id="{E1A6C638-198F-40B5-95C5-7EE598224DF2}" type="slidenum">
              <a:rPr lang="en-US" altLang="en-US" smtClean="0">
                <a:sym typeface="Century Gothic" pitchFamily="34" charset="0"/>
              </a:rPr>
              <a:pPr/>
              <a:t>8</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0" y="666750"/>
            <a:ext cx="8913813" cy="914400"/>
          </a:xfrm>
        </p:spPr>
        <p:txBody>
          <a:bodyPr/>
          <a:lstStyle/>
          <a:p>
            <a:pPr eaLnBrk="1" hangingPunct="1"/>
            <a:r>
              <a:rPr lang="en-US" altLang="en-US" smtClean="0">
                <a:solidFill>
                  <a:srgbClr val="FFFFFF"/>
                </a:solidFill>
                <a:ea typeface="Century Gothic" pitchFamily="34" charset="0"/>
                <a:cs typeface="Century Gothic" pitchFamily="34" charset="0"/>
                <a:sym typeface="Century Gothic" pitchFamily="34" charset="0"/>
              </a:rPr>
              <a:t>Mülki hüquq və </a:t>
            </a:r>
            <a:r>
              <a:rPr lang="az-Latn-AZ" altLang="en-US" smtClean="0">
                <a:solidFill>
                  <a:srgbClr val="FFFFFF"/>
                </a:solidFill>
                <a:ea typeface="Century Gothic" pitchFamily="34" charset="0"/>
                <a:cs typeface="Century Gothic" pitchFamily="34" charset="0"/>
                <a:sym typeface="Century Gothic" pitchFamily="34" charset="0"/>
              </a:rPr>
              <a:t>vəzifələr</a:t>
            </a:r>
            <a:endParaRPr lang="en-US" altLang="en-US" smtClean="0">
              <a:solidFill>
                <a:srgbClr val="FFFFFF"/>
              </a:solidFill>
              <a:ea typeface="Century Gothic" pitchFamily="34" charset="0"/>
              <a:cs typeface="Century Gothic" pitchFamily="34" charset="0"/>
              <a:sym typeface="Century Gothic" pitchFamily="34" charset="0"/>
            </a:endParaRPr>
          </a:p>
        </p:txBody>
      </p:sp>
      <p:sp>
        <p:nvSpPr>
          <p:cNvPr id="15363" name="Segnaposto contenuto 2"/>
          <p:cNvSpPr>
            <a:spLocks noGrp="1"/>
          </p:cNvSpPr>
          <p:nvPr>
            <p:ph idx="1"/>
          </p:nvPr>
        </p:nvSpPr>
        <p:spPr>
          <a:xfrm>
            <a:off x="750888" y="2185988"/>
            <a:ext cx="7610475" cy="3743325"/>
          </a:xfrm>
        </p:spPr>
        <p:txBody>
          <a:bodyPr/>
          <a:lstStyle/>
          <a:p>
            <a:pPr marL="0" indent="0" algn="just" eaLnBrk="1" hangingPunct="1">
              <a:lnSpc>
                <a:spcPct val="90000"/>
              </a:lnSpc>
              <a:buClrTx/>
              <a:buFont typeface="Century Gothic" pitchFamily="34" charset="0"/>
              <a:buNone/>
            </a:pPr>
            <a:r>
              <a:rPr lang="ru-RU" altLang="en-US" sz="2400" smtClean="0">
                <a:solidFill>
                  <a:schemeClr val="tx1"/>
                </a:solidFill>
                <a:latin typeface="Tahoma" pitchFamily="34" charset="0"/>
                <a:cs typeface="Tahoma" pitchFamily="34" charset="0"/>
              </a:rPr>
              <a:t>6-</a:t>
            </a:r>
            <a:r>
              <a:rPr lang="az-Latn-AZ" altLang="en-US" sz="2400" smtClean="0">
                <a:solidFill>
                  <a:schemeClr val="tx1"/>
                </a:solidFill>
                <a:latin typeface="Tahoma" pitchFamily="34" charset="0"/>
                <a:cs typeface="Tahoma" pitchFamily="34" charset="0"/>
              </a:rPr>
              <a:t>cı maddənin 1-ci bəndinin təsir dairəsinə düşmək üçün mübahisə “həqiqi və ciddi” olmalıdır. O, təkcə hüququn faktiki mövcudluğunua deyil, həm də onun tətbiq dairəsinə, həyata keçirilmə üsuluna aid ola bilər (“Tarverdiyev Azərbaycana qarşı” iş, 2007</a:t>
            </a:r>
            <a:r>
              <a:rPr lang="ru-RU" altLang="en-US" sz="2400" smtClean="0">
                <a:solidFill>
                  <a:schemeClr val="tx1"/>
                </a:solidFill>
                <a:latin typeface="Tahoma" pitchFamily="34" charset="0"/>
                <a:cs typeface="Tahoma" pitchFamily="34" charset="0"/>
              </a:rPr>
              <a:t>).</a:t>
            </a:r>
            <a:endParaRPr lang="az-Latn-AZ" altLang="en-US" sz="2400" smtClean="0">
              <a:solidFill>
                <a:schemeClr val="tx1"/>
              </a:solidFill>
              <a:latin typeface="Tahoma" pitchFamily="34" charset="0"/>
              <a:cs typeface="Tahoma" pitchFamily="34" charset="0"/>
            </a:endParaRPr>
          </a:p>
          <a:p>
            <a:pPr marL="0" indent="0" algn="just" eaLnBrk="1" hangingPunct="1">
              <a:lnSpc>
                <a:spcPct val="90000"/>
              </a:lnSpc>
              <a:buClrTx/>
              <a:buFont typeface="Century Gothic" pitchFamily="34" charset="0"/>
              <a:buNone/>
            </a:pPr>
            <a:r>
              <a:rPr lang="az-Latn-AZ" altLang="en-US" sz="2400" smtClean="0">
                <a:solidFill>
                  <a:schemeClr val="tx1"/>
                </a:solidFill>
                <a:latin typeface="Tahoma" pitchFamily="34" charset="0"/>
                <a:cs typeface="Tahoma" pitchFamily="34" charset="0"/>
              </a:rPr>
              <a:t>Fiziki şəxslər arasında qarşılıqlı münasibətlərdə onların hüquq və vəzifələri bütün hallarda mülki hüquq və vəzifələrdir (müqavilə hüququ, ailə hüququ, mülkiyyət hüququ və s.)</a:t>
            </a:r>
            <a:endParaRPr lang="en-US" altLang="en-US" sz="2400" smtClean="0">
              <a:solidFill>
                <a:schemeClr val="tx1"/>
              </a:solidFill>
              <a:latin typeface="Tahoma" pitchFamily="34" charset="0"/>
              <a:cs typeface="Tahoma" pitchFamily="34" charset="0"/>
              <a:sym typeface="Century Gothic" pitchFamily="34" charset="0"/>
            </a:endParaRPr>
          </a:p>
        </p:txBody>
      </p:sp>
      <p:sp>
        <p:nvSpPr>
          <p:cNvPr id="15364" name="Segnaposto numero diapositiva 3"/>
          <p:cNvSpPr>
            <a:spLocks noGrp="1"/>
          </p:cNvSpPr>
          <p:nvPr>
            <p:ph type="sldNum" sz="quarter" idx="12"/>
          </p:nvPr>
        </p:nvSpPr>
        <p:spPr bwMode="auto">
          <a:noFill/>
          <a:ln>
            <a:miter lim="800000"/>
            <a:headEnd/>
            <a:tailEnd/>
          </a:ln>
        </p:spPr>
        <p:txBody>
          <a:bodyPr/>
          <a:lstStyle/>
          <a:p>
            <a:fld id="{9E1542AB-F178-49B4-A7F5-90FC2C224616}" type="slidenum">
              <a:rPr lang="en-US" altLang="en-US" smtClean="0">
                <a:sym typeface="Century Gothic" pitchFamily="34" charset="0"/>
              </a:rPr>
              <a:pPr/>
              <a:t>9</a:t>
            </a:fld>
            <a:endParaRPr lang="en-US" altLang="en-US" smtClean="0">
              <a:sym typeface="Century Gothic"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cezione">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1734</TotalTime>
  <Words>1194</Words>
  <Application>Microsoft Office PowerPoint</Application>
  <PresentationFormat>Экран (4:3)</PresentationFormat>
  <Paragraphs>111</Paragraphs>
  <Slides>20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20</vt:i4>
      </vt:variant>
    </vt:vector>
  </HeadingPairs>
  <TitlesOfParts>
    <vt:vector size="27" baseType="lpstr">
      <vt:lpstr>Arial</vt:lpstr>
      <vt:lpstr>Century Gothic</vt:lpstr>
      <vt:lpstr>Wingdings 2</vt:lpstr>
      <vt:lpstr>Calibri</vt:lpstr>
      <vt:lpstr>Tahoma</vt:lpstr>
      <vt:lpstr>A3 Arial AzLat</vt:lpstr>
      <vt:lpstr>Percezione</vt:lpstr>
      <vt:lpstr>AİHK çərçivəsində  ədalətli məhkəmə araşdırması hüququ</vt:lpstr>
      <vt:lpstr>AHİK Maddə 6 </vt:lpstr>
      <vt:lpstr>4-cü instansiya doktrinası </vt:lpstr>
      <vt:lpstr>Tətbiq dairəsi </vt:lpstr>
      <vt:lpstr>Tətbiq dairəsi</vt:lpstr>
      <vt:lpstr>Tətbiq dairəsi</vt:lpstr>
      <vt:lpstr>Tətbiq dairəsi</vt:lpstr>
      <vt:lpstr>Mülki hüquq və vəzifələr </vt:lpstr>
      <vt:lpstr>Mülki hüquq və vəzifələr</vt:lpstr>
      <vt:lpstr>Mülki hüquq və vəzifələr</vt:lpstr>
      <vt:lpstr>Mülki hüquq və vəzifələr </vt:lpstr>
      <vt:lpstr>Cinayət ittihamı</vt:lpstr>
      <vt:lpstr>Cinayət ittihamı</vt:lpstr>
      <vt:lpstr>Cinayət ittihamı</vt:lpstr>
      <vt:lpstr>Cinayət ittihamı</vt:lpstr>
      <vt:lpstr>Cinayət ittihamı</vt:lpstr>
      <vt:lpstr>Cinayət ittihamı</vt:lpstr>
      <vt:lpstr>İTTİHAMIN ANLAYIŞI </vt:lpstr>
      <vt:lpstr>İTTİHAMIN ANLAYIŞI</vt:lpstr>
      <vt:lpstr>   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a fair trial  under the ECHR</dc:title>
  <dc:creator>Ivana Roagna</dc:creator>
  <cp:lastModifiedBy>Eldar</cp:lastModifiedBy>
  <cp:revision>95</cp:revision>
  <dcterms:created xsi:type="dcterms:W3CDTF">2014-10-28T08:06:21Z</dcterms:created>
  <dcterms:modified xsi:type="dcterms:W3CDTF">2016-12-05T16:17:25Z</dcterms:modified>
</cp:coreProperties>
</file>