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92" r:id="rId4"/>
    <p:sldId id="258" r:id="rId5"/>
    <p:sldId id="259" r:id="rId6"/>
    <p:sldId id="260" r:id="rId7"/>
    <p:sldId id="293" r:id="rId8"/>
    <p:sldId id="294" r:id="rId9"/>
    <p:sldId id="296" r:id="rId10"/>
    <p:sldId id="297" r:id="rId11"/>
    <p:sldId id="327" r:id="rId12"/>
    <p:sldId id="328" r:id="rId13"/>
    <p:sldId id="329" r:id="rId14"/>
    <p:sldId id="333" r:id="rId15"/>
    <p:sldId id="330" r:id="rId16"/>
    <p:sldId id="331" r:id="rId17"/>
    <p:sldId id="332" r:id="rId18"/>
    <p:sldId id="298" r:id="rId19"/>
    <p:sldId id="299" r:id="rId20"/>
    <p:sldId id="300" r:id="rId21"/>
    <p:sldId id="303" r:id="rId22"/>
    <p:sldId id="301" r:id="rId23"/>
    <p:sldId id="302" r:id="rId24"/>
    <p:sldId id="304" r:id="rId25"/>
    <p:sldId id="305" r:id="rId26"/>
    <p:sldId id="306" r:id="rId27"/>
    <p:sldId id="313" r:id="rId28"/>
    <p:sldId id="314" r:id="rId29"/>
    <p:sldId id="311" r:id="rId30"/>
    <p:sldId id="315" r:id="rId31"/>
    <p:sldId id="318" r:id="rId32"/>
    <p:sldId id="317" r:id="rId33"/>
    <p:sldId id="261" r:id="rId34"/>
    <p:sldId id="320" r:id="rId35"/>
    <p:sldId id="321" r:id="rId36"/>
    <p:sldId id="322" r:id="rId37"/>
    <p:sldId id="334" r:id="rId38"/>
    <p:sldId id="324" r:id="rId39"/>
    <p:sldId id="325" r:id="rId40"/>
    <p:sldId id="335" r:id="rId41"/>
    <p:sldId id="336" r:id="rId42"/>
    <p:sldId id="337" r:id="rId43"/>
    <p:sldId id="338" r:id="rId44"/>
    <p:sldId id="339" r:id="rId45"/>
    <p:sldId id="262" r:id="rId46"/>
    <p:sldId id="263" r:id="rId47"/>
    <p:sldId id="264" r:id="rId48"/>
    <p:sldId id="265" r:id="rId49"/>
    <p:sldId id="266" r:id="rId50"/>
    <p:sldId id="267" r:id="rId51"/>
    <p:sldId id="268" r:id="rId52"/>
    <p:sldId id="269" r:id="rId53"/>
    <p:sldId id="326" r:id="rId5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21.07.2017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28728" y="5143512"/>
            <a:ext cx="5637010" cy="882119"/>
          </a:xfrm>
        </p:spPr>
        <p:txBody>
          <a:bodyPr/>
          <a:lstStyle/>
          <a:p>
            <a:pPr algn="r"/>
            <a:r>
              <a:rPr lang="en-US" dirty="0" err="1" smtClean="0"/>
              <a:t>Dilara</a:t>
            </a:r>
            <a:r>
              <a:rPr lang="en-US" dirty="0" smtClean="0"/>
              <a:t> </a:t>
            </a:r>
            <a:r>
              <a:rPr lang="en-US" dirty="0" err="1" smtClean="0"/>
              <a:t>Naftaliyeva</a:t>
            </a:r>
            <a:endParaRPr lang="en-US" dirty="0" smtClean="0"/>
          </a:p>
          <a:p>
            <a:pPr algn="r"/>
            <a:r>
              <a:rPr lang="en-US" dirty="0" smtClean="0"/>
              <a:t>2017</a:t>
            </a:r>
            <a:endParaRPr lang="ru-RU" dirty="0"/>
          </a:p>
        </p:txBody>
      </p:sp>
      <p:sp>
        <p:nvSpPr>
          <p:cNvPr id="2" name="Заголовок 1"/>
          <p:cNvSpPr>
            <a:spLocks noGrp="1"/>
          </p:cNvSpPr>
          <p:nvPr>
            <p:ph type="ctrTitle"/>
          </p:nvPr>
        </p:nvSpPr>
        <p:spPr>
          <a:xfrm>
            <a:off x="857224" y="785794"/>
            <a:ext cx="7175351" cy="1793167"/>
          </a:xfrm>
        </p:spPr>
        <p:txBody>
          <a:bodyPr/>
          <a:lstStyle/>
          <a:p>
            <a:r>
              <a:rPr lang="az-Latn-AZ" b="1" i="1" dirty="0">
                <a:solidFill>
                  <a:schemeClr val="tx2">
                    <a:satMod val="130000"/>
                  </a:schemeClr>
                </a:solidFill>
                <a:latin typeface="Times New Roman" pitchFamily="18" charset="0"/>
                <a:cs typeface="Times New Roman" pitchFamily="18" charset="0"/>
              </a:rPr>
              <a:t>Ədalətli məhkəmə araşdırılması hüququ</a:t>
            </a:r>
            <a:endParaRPr lang="ru-RU" dirty="0"/>
          </a:p>
        </p:txBody>
      </p:sp>
    </p:spTree>
    <p:extLst>
      <p:ext uri="{BB962C8B-B14F-4D97-AF65-F5344CB8AC3E}">
        <p14:creationId xmlns:p14="http://schemas.microsoft.com/office/powerpoint/2010/main" xmlns="" val="3321109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573016"/>
            <a:ext cx="6512511" cy="1942152"/>
          </a:xfrm>
        </p:spPr>
        <p:txBody>
          <a:bodyPr/>
          <a:lstStyle/>
          <a:p>
            <a:r>
              <a:rPr lang="az-Latn-AZ" dirty="0" smtClean="0"/>
              <a:t>Cəzanın məqsədi və ağırlığı</a:t>
            </a:r>
            <a:endParaRPr lang="ru-RU" dirty="0"/>
          </a:p>
        </p:txBody>
      </p:sp>
      <p:sp>
        <p:nvSpPr>
          <p:cNvPr id="3" name="Объект 2"/>
          <p:cNvSpPr>
            <a:spLocks noGrp="1"/>
          </p:cNvSpPr>
          <p:nvPr>
            <p:ph sz="quarter" idx="13"/>
          </p:nvPr>
        </p:nvSpPr>
        <p:spPr/>
        <p:txBody>
          <a:bodyPr>
            <a:normAutofit/>
          </a:bodyPr>
          <a:lstStyle/>
          <a:p>
            <a:r>
              <a:rPr lang="az-Latn-AZ" sz="2800" dirty="0">
                <a:latin typeface="Times New Roman" pitchFamily="18" charset="0"/>
                <a:cs typeface="Times New Roman" pitchFamily="18" charset="0"/>
              </a:rPr>
              <a:t>Demicoli Maltaya qarşı, 1991, </a:t>
            </a:r>
            <a:r>
              <a:rPr lang="az-Latn-AZ" sz="2800" dirty="0" smtClean="0">
                <a:latin typeface="Times New Roman" pitchFamily="18" charset="0"/>
                <a:cs typeface="Times New Roman" pitchFamily="18" charset="0"/>
              </a:rPr>
              <a:t>34-cü </a:t>
            </a:r>
            <a:r>
              <a:rPr lang="az-Latn-AZ" sz="2800" dirty="0">
                <a:latin typeface="Times New Roman" pitchFamily="18" charset="0"/>
                <a:cs typeface="Times New Roman" pitchFamily="18" charset="0"/>
              </a:rPr>
              <a:t>bənd.</a:t>
            </a:r>
          </a:p>
          <a:p>
            <a:r>
              <a:rPr lang="az-Latn-AZ" sz="2800" dirty="0" smtClean="0">
                <a:latin typeface="Times New Roman" pitchFamily="18" charset="0"/>
                <a:cs typeface="Times New Roman" pitchFamily="18" charset="0"/>
              </a:rPr>
              <a:t>Ezeh və Connor Birləşmiş Krallığa qarşı, 2002, 123-cü bənd</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645019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356992"/>
            <a:ext cx="6512511" cy="2158176"/>
          </a:xfrm>
        </p:spPr>
        <p:txBody>
          <a:bodyPr/>
          <a:lstStyle/>
          <a:p>
            <a:r>
              <a:rPr lang="az-Latn-AZ" dirty="0" smtClean="0"/>
              <a:t>Məhkəməyə müraciət hüququ</a:t>
            </a:r>
            <a:endParaRPr lang="ru-RU" dirty="0"/>
          </a:p>
        </p:txBody>
      </p:sp>
      <p:sp>
        <p:nvSpPr>
          <p:cNvPr id="3" name="Объект 2"/>
          <p:cNvSpPr>
            <a:spLocks noGrp="1"/>
          </p:cNvSpPr>
          <p:nvPr>
            <p:ph sz="quarter" idx="13"/>
          </p:nvPr>
        </p:nvSpPr>
        <p:spPr/>
        <p:txBody>
          <a:bodyPr/>
          <a:lstStyle/>
          <a:p>
            <a:r>
              <a:rPr lang="az-Latn-AZ" sz="2800" dirty="0" smtClean="0">
                <a:latin typeface="Times New Roman" pitchFamily="18" charset="0"/>
                <a:cs typeface="Times New Roman" pitchFamily="18" charset="0"/>
              </a:rPr>
              <a:t>Golder Birləşmiş Krallığa qarşı, 1975, 35-36-cı bəndlər</a:t>
            </a:r>
          </a:p>
          <a:p>
            <a:r>
              <a:rPr lang="az-Latn-AZ" sz="2800" dirty="0" smtClean="0">
                <a:latin typeface="Times New Roman" pitchFamily="18" charset="0"/>
                <a:cs typeface="Times New Roman" pitchFamily="18" charset="0"/>
              </a:rPr>
              <a:t>Eyri İrlandiyaya qarşı, 1979, 24-25-ci bəndlər</a:t>
            </a:r>
          </a:p>
          <a:p>
            <a:endParaRPr lang="az-Latn-AZ" sz="2800" dirty="0" smtClean="0"/>
          </a:p>
          <a:p>
            <a:endParaRPr lang="ru-RU" dirty="0"/>
          </a:p>
        </p:txBody>
      </p:sp>
    </p:spTree>
    <p:extLst>
      <p:ext uri="{BB962C8B-B14F-4D97-AF65-F5344CB8AC3E}">
        <p14:creationId xmlns:p14="http://schemas.microsoft.com/office/powerpoint/2010/main" xmlns="" val="4284209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212976"/>
            <a:ext cx="6512511" cy="2302192"/>
          </a:xfrm>
        </p:spPr>
        <p:txBody>
          <a:bodyPr/>
          <a:lstStyle/>
          <a:p>
            <a:r>
              <a:rPr lang="az-Latn-AZ" dirty="0" smtClean="0"/>
              <a:t>Məhkəmə qərarının icra olunması</a:t>
            </a:r>
            <a:endParaRPr lang="ru-RU" dirty="0"/>
          </a:p>
        </p:txBody>
      </p:sp>
      <p:sp>
        <p:nvSpPr>
          <p:cNvPr id="3" name="Объект 2"/>
          <p:cNvSpPr>
            <a:spLocks noGrp="1"/>
          </p:cNvSpPr>
          <p:nvPr>
            <p:ph sz="quarter" idx="13"/>
          </p:nvPr>
        </p:nvSpPr>
        <p:spPr/>
        <p:txBody>
          <a:bodyPr>
            <a:normAutofit/>
          </a:bodyPr>
          <a:lstStyle/>
          <a:p>
            <a:r>
              <a:rPr lang="az-Latn-AZ" sz="2800" dirty="0" smtClean="0">
                <a:latin typeface="Times New Roman" pitchFamily="18" charset="0"/>
                <a:cs typeface="Times New Roman" pitchFamily="18" charset="0"/>
              </a:rPr>
              <a:t>Papamixolopulas Yunanıstana qarşı</a:t>
            </a:r>
          </a:p>
          <a:p>
            <a:r>
              <a:rPr lang="az-Latn-AZ" sz="2800" dirty="0" smtClean="0">
                <a:latin typeface="Times New Roman" pitchFamily="18" charset="0"/>
                <a:cs typeface="Times New Roman" pitchFamily="18" charset="0"/>
              </a:rPr>
              <a:t>Burdov Rusiyaya qarşı, 2002-ci il 35-ci bənd</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30154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356992"/>
            <a:ext cx="6512511" cy="2158176"/>
          </a:xfrm>
        </p:spPr>
        <p:txBody>
          <a:bodyPr/>
          <a:lstStyle/>
          <a:p>
            <a:r>
              <a:rPr lang="az-Latn-AZ" dirty="0" smtClean="0"/>
              <a:t>Məhkəməyə müraciət hüququnun məhdudlaşdırılması</a:t>
            </a:r>
            <a:endParaRPr lang="ru-RU" dirty="0"/>
          </a:p>
        </p:txBody>
      </p:sp>
      <p:sp>
        <p:nvSpPr>
          <p:cNvPr id="3" name="Объект 2"/>
          <p:cNvSpPr>
            <a:spLocks noGrp="1"/>
          </p:cNvSpPr>
          <p:nvPr>
            <p:ph sz="quarter" idx="13"/>
          </p:nvPr>
        </p:nvSpPr>
        <p:spPr/>
        <p:txBody>
          <a:bodyPr>
            <a:normAutofit/>
          </a:bodyPr>
          <a:lstStyle/>
          <a:p>
            <a:r>
              <a:rPr lang="az-Latn-AZ" sz="2800" dirty="0" smtClean="0">
                <a:latin typeface="Times New Roman" pitchFamily="18" charset="0"/>
                <a:cs typeface="Times New Roman" pitchFamily="18" charset="0"/>
              </a:rPr>
              <a:t>Qanunda nəzərdə tutulmalı</a:t>
            </a:r>
          </a:p>
          <a:p>
            <a:r>
              <a:rPr lang="az-Latn-AZ" sz="2800" dirty="0" smtClean="0">
                <a:latin typeface="Times New Roman" pitchFamily="18" charset="0"/>
                <a:cs typeface="Times New Roman" pitchFamily="18" charset="0"/>
              </a:rPr>
              <a:t>Qanuni məqsəd daşımalı</a:t>
            </a:r>
          </a:p>
          <a:p>
            <a:r>
              <a:rPr lang="az-Latn-AZ" sz="2800" dirty="0" smtClean="0">
                <a:latin typeface="Times New Roman" pitchFamily="18" charset="0"/>
                <a:cs typeface="Times New Roman" pitchFamily="18" charset="0"/>
              </a:rPr>
              <a:t>Qanuni məqsədlə belə məhdudlaşdırma arasında mütənasiblik olmalıdır.</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928017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221088"/>
            <a:ext cx="6512511" cy="1294080"/>
          </a:xfrm>
        </p:spPr>
        <p:txBody>
          <a:bodyPr/>
          <a:lstStyle/>
          <a:p>
            <a:r>
              <a:rPr lang="az-Latn-AZ" dirty="0" smtClean="0"/>
              <a:t>Məhkəməyə müraciət üçün praktiki maneələr</a:t>
            </a:r>
            <a:endParaRPr lang="ru-RU" dirty="0"/>
          </a:p>
        </p:txBody>
      </p:sp>
      <p:sp>
        <p:nvSpPr>
          <p:cNvPr id="3" name="Объект 2"/>
          <p:cNvSpPr>
            <a:spLocks noGrp="1"/>
          </p:cNvSpPr>
          <p:nvPr>
            <p:ph sz="quarter" idx="13"/>
          </p:nvPr>
        </p:nvSpPr>
        <p:spPr/>
        <p:txBody>
          <a:bodyPr/>
          <a:lstStyle/>
          <a:p>
            <a:pPr algn="just"/>
            <a:r>
              <a:rPr lang="az-Latn-AZ" b="1" i="1" dirty="0" smtClean="0">
                <a:latin typeface="Times New Roman" pitchFamily="18" charset="0"/>
                <a:cs typeface="Times New Roman" pitchFamily="18" charset="0"/>
              </a:rPr>
              <a:t>Eyri İrlandiyaya qarşı- </a:t>
            </a:r>
            <a:r>
              <a:rPr lang="az-Latn-AZ" dirty="0" smtClean="0">
                <a:latin typeface="Times New Roman" pitchFamily="18" charset="0"/>
                <a:cs typeface="Times New Roman" pitchFamily="18" charset="0"/>
              </a:rPr>
              <a:t>vəkilin köməyindən istifadə edə bilməməsi səbəbindən müraciət hüququnun pozulması.</a:t>
            </a:r>
          </a:p>
          <a:p>
            <a:pPr algn="just"/>
            <a:r>
              <a:rPr lang="az-Latn-AZ" b="1" i="1" dirty="0" smtClean="0">
                <a:latin typeface="Times New Roman" pitchFamily="18" charset="0"/>
                <a:cs typeface="Times New Roman" pitchFamily="18" charset="0"/>
              </a:rPr>
              <a:t>Kreuz Polşaya qarşı- </a:t>
            </a:r>
            <a:r>
              <a:rPr lang="az-Latn-AZ" dirty="0" smtClean="0">
                <a:latin typeface="Times New Roman" pitchFamily="18" charset="0"/>
                <a:cs typeface="Times New Roman" pitchFamily="18" charset="0"/>
              </a:rPr>
              <a:t>dövlət rüsumunun həddindən cox olması səbəbindən məhkəməyə müraciət hüququnun pozulması.</a:t>
            </a:r>
          </a:p>
          <a:p>
            <a:pPr algn="just"/>
            <a:r>
              <a:rPr lang="az-Latn-AZ" b="1" i="1" dirty="0" smtClean="0">
                <a:latin typeface="Times New Roman" pitchFamily="18" charset="0"/>
                <a:cs typeface="Times New Roman" pitchFamily="18" charset="0"/>
              </a:rPr>
              <a:t>Farcas Ruminiyaya qarşı- </a:t>
            </a:r>
            <a:r>
              <a:rPr lang="az-Latn-AZ" dirty="0" smtClean="0">
                <a:latin typeface="Times New Roman" pitchFamily="18" charset="0"/>
                <a:cs typeface="Times New Roman" pitchFamily="18" charset="0"/>
              </a:rPr>
              <a:t>əlilin məhkəmə zalına çıxa bilməməsi səbəbindən məhkəməyə müraciət hüququnun pozulması</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310957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789040"/>
            <a:ext cx="6512511" cy="1726128"/>
          </a:xfrm>
        </p:spPr>
        <p:txBody>
          <a:bodyPr/>
          <a:lstStyle/>
          <a:p>
            <a:r>
              <a:rPr lang="az-Latn-AZ" dirty="0" smtClean="0"/>
              <a:t>Məhkəmənin qarşsında duran suallar</a:t>
            </a:r>
            <a:endParaRPr lang="ru-RU" dirty="0"/>
          </a:p>
        </p:txBody>
      </p:sp>
      <p:sp>
        <p:nvSpPr>
          <p:cNvPr id="3" name="Объект 2"/>
          <p:cNvSpPr>
            <a:spLocks noGrp="1"/>
          </p:cNvSpPr>
          <p:nvPr>
            <p:ph sz="quarter" idx="13"/>
          </p:nvPr>
        </p:nvSpPr>
        <p:spPr/>
        <p:txBody>
          <a:bodyPr/>
          <a:lstStyle/>
          <a:p>
            <a:pPr algn="just"/>
            <a:r>
              <a:rPr lang="az-Latn-AZ" b="1" i="1" dirty="0" smtClean="0">
                <a:latin typeface="Times New Roman" pitchFamily="18" charset="0"/>
                <a:cs typeface="Times New Roman" pitchFamily="18" charset="0"/>
              </a:rPr>
              <a:t>1. Məhkəməyə müraciət edilməsində hər hansı hüquqi məhdudiyyət olubmu</a:t>
            </a:r>
          </a:p>
          <a:p>
            <a:pPr algn="just"/>
            <a:r>
              <a:rPr lang="az-Latn-AZ" dirty="0" smtClean="0">
                <a:latin typeface="Times New Roman" pitchFamily="18" charset="0"/>
                <a:cs typeface="Times New Roman" pitchFamily="18" charset="0"/>
              </a:rPr>
              <a:t>a) məhdudiyyət hansı formada olmuşdur-maddi və ya prosessual</a:t>
            </a:r>
          </a:p>
          <a:p>
            <a:pPr algn="just"/>
            <a:r>
              <a:rPr lang="az-Latn-AZ" dirty="0" smtClean="0">
                <a:latin typeface="Times New Roman" pitchFamily="18" charset="0"/>
                <a:cs typeface="Times New Roman" pitchFamily="18" charset="0"/>
              </a:rPr>
              <a:t>b) bu məhdudiyyətlər qanuni məqsəd güdmüşdürmü</a:t>
            </a:r>
          </a:p>
          <a:p>
            <a:pPr algn="just"/>
            <a:r>
              <a:rPr lang="az-Latn-AZ" dirty="0" smtClean="0">
                <a:latin typeface="Times New Roman" pitchFamily="18" charset="0"/>
                <a:cs typeface="Times New Roman" pitchFamily="18" charset="0"/>
              </a:rPr>
              <a:t>c) qanuni məqsədlə qoyulan məhdudiyyət arasında mütənasiblik gözlənirmişdirmi</a:t>
            </a:r>
          </a:p>
          <a:p>
            <a:endParaRPr lang="ru-RU" dirty="0"/>
          </a:p>
        </p:txBody>
      </p:sp>
    </p:spTree>
    <p:extLst>
      <p:ext uri="{BB962C8B-B14F-4D97-AF65-F5344CB8AC3E}">
        <p14:creationId xmlns:p14="http://schemas.microsoft.com/office/powerpoint/2010/main" xmlns="" val="591866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a:t>Məhkəmənin qarşsında duran suallar</a:t>
            </a:r>
            <a:endParaRPr lang="ru-RU" dirty="0"/>
          </a:p>
        </p:txBody>
      </p:sp>
      <p:sp>
        <p:nvSpPr>
          <p:cNvPr id="3" name="Объект 2"/>
          <p:cNvSpPr>
            <a:spLocks noGrp="1"/>
          </p:cNvSpPr>
          <p:nvPr>
            <p:ph sz="quarter" idx="13"/>
          </p:nvPr>
        </p:nvSpPr>
        <p:spPr/>
        <p:txBody>
          <a:bodyPr/>
          <a:lstStyle/>
          <a:p>
            <a:r>
              <a:rPr lang="az-Latn-AZ" b="1" i="1" dirty="0" smtClean="0">
                <a:latin typeface="Times New Roman" pitchFamily="18" charset="0"/>
                <a:cs typeface="Times New Roman" pitchFamily="18" charset="0"/>
              </a:rPr>
              <a:t>2. Məhkəməyə müraciət edilməsində maneələr təcrübi xarakterli olmuşdurmu</a:t>
            </a:r>
          </a:p>
          <a:p>
            <a:r>
              <a:rPr lang="az-Latn-AZ" dirty="0" smtClean="0">
                <a:latin typeface="Times New Roman" pitchFamily="18" charset="0"/>
                <a:cs typeface="Times New Roman" pitchFamily="18" charset="0"/>
              </a:rPr>
              <a:t>a) tərəf və ya onun nümayəndəsi bu maneə ilə bağlı rəsmi şikayət vermişlərmi</a:t>
            </a:r>
          </a:p>
          <a:p>
            <a:r>
              <a:rPr lang="az-Latn-AZ" dirty="0" smtClean="0">
                <a:latin typeface="Times New Roman" pitchFamily="18" charset="0"/>
                <a:cs typeface="Times New Roman" pitchFamily="18" charset="0"/>
              </a:rPr>
              <a:t>b) məhkəmə orqanı bu şikayətə münasibət bildirmişdirmi</a:t>
            </a:r>
          </a:p>
          <a:p>
            <a:r>
              <a:rPr lang="az-Latn-AZ" dirty="0" smtClean="0">
                <a:latin typeface="Times New Roman" pitchFamily="18" charset="0"/>
                <a:cs typeface="Times New Roman" pitchFamily="18" charset="0"/>
              </a:rPr>
              <a:t>c) məhkəmə bu maneənin aradan qaldırılması üçün hər hansı tədbir görmüşdürmü</a:t>
            </a:r>
          </a:p>
        </p:txBody>
      </p:sp>
    </p:spTree>
    <p:extLst>
      <p:ext uri="{BB962C8B-B14F-4D97-AF65-F5344CB8AC3E}">
        <p14:creationId xmlns:p14="http://schemas.microsoft.com/office/powerpoint/2010/main" xmlns="" val="237518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573016"/>
            <a:ext cx="6512511" cy="1942152"/>
          </a:xfrm>
        </p:spPr>
        <p:txBody>
          <a:bodyPr/>
          <a:lstStyle/>
          <a:p>
            <a:r>
              <a:rPr lang="az-Latn-AZ" dirty="0"/>
              <a:t>Məhkəmənin qarşsında duran suallar</a:t>
            </a:r>
            <a:endParaRPr lang="ru-RU" dirty="0"/>
          </a:p>
        </p:txBody>
      </p:sp>
      <p:sp>
        <p:nvSpPr>
          <p:cNvPr id="3" name="Объект 2"/>
          <p:cNvSpPr>
            <a:spLocks noGrp="1"/>
          </p:cNvSpPr>
          <p:nvPr>
            <p:ph sz="quarter" idx="13"/>
          </p:nvPr>
        </p:nvSpPr>
        <p:spPr/>
        <p:txBody>
          <a:bodyPr>
            <a:normAutofit/>
          </a:bodyPr>
          <a:lstStyle/>
          <a:p>
            <a:pPr algn="just"/>
            <a:r>
              <a:rPr lang="az-Latn-AZ" sz="2800" b="1" i="1" dirty="0" smtClean="0">
                <a:latin typeface="Times New Roman" pitchFamily="18" charset="0"/>
                <a:cs typeface="Times New Roman" pitchFamily="18" charset="0"/>
              </a:rPr>
              <a:t>Diskriminasiyanın yoxlanması</a:t>
            </a:r>
          </a:p>
          <a:p>
            <a:pPr algn="just"/>
            <a:r>
              <a:rPr lang="az-Latn-AZ" sz="2800" dirty="0" smtClean="0">
                <a:latin typeface="Times New Roman" pitchFamily="18" charset="0"/>
                <a:cs typeface="Times New Roman" pitchFamily="18" charset="0"/>
              </a:rPr>
              <a:t>Heç bir ayrı-seçkilik əlamətindən asılı olmayaraq işin tərəflərinə məhkəmə müraciət edilməsi üçün bərabər münasibət göstərilmişdirmi (bərabər şərait yaradılmışdırmı)</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898876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645024"/>
            <a:ext cx="6512511" cy="1870144"/>
          </a:xfrm>
        </p:spPr>
        <p:txBody>
          <a:bodyPr/>
          <a:lstStyle/>
          <a:p>
            <a:r>
              <a:rPr lang="az-Latn-AZ" sz="4000" dirty="0" smtClean="0"/>
              <a:t>Şəxsən və ya müdafiəçinin yardımı ilə müdafiə</a:t>
            </a:r>
            <a:endParaRPr lang="ru-RU" sz="4000" dirty="0"/>
          </a:p>
        </p:txBody>
      </p:sp>
      <p:sp>
        <p:nvSpPr>
          <p:cNvPr id="3" name="Объект 2"/>
          <p:cNvSpPr>
            <a:spLocks noGrp="1"/>
          </p:cNvSpPr>
          <p:nvPr>
            <p:ph sz="quarter" idx="13"/>
          </p:nvPr>
        </p:nvSpPr>
        <p:spPr/>
        <p:txBody>
          <a:bodyPr/>
          <a:lstStyle/>
          <a:p>
            <a:pPr algn="just"/>
            <a:r>
              <a:rPr lang="az-Latn-AZ" b="1" i="1" dirty="0" smtClean="0">
                <a:latin typeface="Times New Roman" pitchFamily="18" charset="0"/>
                <a:cs typeface="Times New Roman" pitchFamily="18" charset="0"/>
              </a:rPr>
              <a:t>6.3. cinayət törətməkdə ittiham olunan hər kəs ən azı aşaöıdakı hüquqlara malikdir:</a:t>
            </a:r>
          </a:p>
          <a:p>
            <a:pPr algn="just"/>
            <a:r>
              <a:rPr lang="az-Latn-AZ" dirty="0">
                <a:latin typeface="Times New Roman" pitchFamily="18" charset="0"/>
                <a:cs typeface="Times New Roman" pitchFamily="18" charset="0"/>
              </a:rPr>
              <a:t>c</a:t>
            </a:r>
            <a:r>
              <a:rPr lang="az-Latn-AZ" dirty="0" smtClean="0">
                <a:latin typeface="Times New Roman" pitchFamily="18" charset="0"/>
                <a:cs typeface="Times New Roman" pitchFamily="18" charset="0"/>
              </a:rPr>
              <a:t>) şəxsən və ya özünü seçdiyi müdafiəçi vasitəsilə özünü müdafiə etmək və ya müdafiəçinin xidmətini ödəmək üçün vəsaiti kifayət etmədiyi zaman ədalət mühakiməsinin maraqları tələb etdikdə belə müdafiədən pulsuz istifadə etmək.</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1964186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Özünü müdafiə etmək hüququ özündə ehtiva edir</a:t>
            </a:r>
            <a:endParaRPr lang="ru-RU" dirty="0"/>
          </a:p>
        </p:txBody>
      </p:sp>
      <p:sp>
        <p:nvSpPr>
          <p:cNvPr id="3" name="Объект 2"/>
          <p:cNvSpPr>
            <a:spLocks noGrp="1"/>
          </p:cNvSpPr>
          <p:nvPr>
            <p:ph sz="quarter" idx="13"/>
          </p:nvPr>
        </p:nvSpPr>
        <p:spPr/>
        <p:txBody>
          <a:bodyPr>
            <a:normAutofit fontScale="92500"/>
          </a:bodyPr>
          <a:lstStyle/>
          <a:p>
            <a:r>
              <a:rPr lang="az-Latn-AZ" dirty="0" smtClean="0"/>
              <a:t>Özünü şəxsən müdafiə etmək</a:t>
            </a:r>
          </a:p>
          <a:p>
            <a:r>
              <a:rPr lang="az-Latn-AZ" dirty="0"/>
              <a:t>Özünü seçdiyi vəkil vasitəsilə </a:t>
            </a:r>
            <a:r>
              <a:rPr lang="az-Latn-AZ" dirty="0" smtClean="0"/>
              <a:t>müdafiə </a:t>
            </a:r>
            <a:r>
              <a:rPr lang="az-Latn-AZ" dirty="0"/>
              <a:t>olunmaq</a:t>
            </a:r>
          </a:p>
          <a:p>
            <a:r>
              <a:rPr lang="az-Latn-AZ" dirty="0" smtClean="0"/>
              <a:t>hüququ </a:t>
            </a:r>
            <a:r>
              <a:rPr lang="az-Latn-AZ" dirty="0"/>
              <a:t>haqqında məlumatlandırılmaq</a:t>
            </a:r>
          </a:p>
          <a:p>
            <a:r>
              <a:rPr lang="az-Latn-AZ" dirty="0" smtClean="0"/>
              <a:t>Özünü seçdiyi vəkil vasitəsilə müdaifiə olunmaq</a:t>
            </a:r>
          </a:p>
          <a:p>
            <a:r>
              <a:rPr lang="az-Latn-AZ" dirty="0" smtClean="0"/>
              <a:t>Vəkili konfidensial şəkildə məsləhətləşmək</a:t>
            </a:r>
          </a:p>
          <a:p>
            <a:r>
              <a:rPr lang="az-Latn-AZ" dirty="0" smtClean="0"/>
              <a:t>Pulsuz hüquqi yardım almaq</a:t>
            </a:r>
          </a:p>
          <a:p>
            <a:r>
              <a:rPr lang="az-Latn-AZ" dirty="0" smtClean="0"/>
              <a:t>Dinlənilmək</a:t>
            </a:r>
          </a:p>
          <a:p>
            <a:r>
              <a:rPr lang="az-Latn-AZ" dirty="0" smtClean="0"/>
              <a:t>Digər tərəfi dinləmək</a:t>
            </a:r>
            <a:endParaRPr lang="ru-RU" dirty="0"/>
          </a:p>
        </p:txBody>
      </p:sp>
    </p:spTree>
    <p:extLst>
      <p:ext uri="{BB962C8B-B14F-4D97-AF65-F5344CB8AC3E}">
        <p14:creationId xmlns:p14="http://schemas.microsoft.com/office/powerpoint/2010/main" xmlns="" val="645000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429000"/>
            <a:ext cx="6512511" cy="2086168"/>
          </a:xfrm>
        </p:spPr>
        <p:txBody>
          <a:bodyPr>
            <a:normAutofit fontScale="90000"/>
          </a:bodyPr>
          <a:lstStyle/>
          <a:p>
            <a:pPr marL="0" indent="0">
              <a:buNone/>
            </a:pPr>
            <a:r>
              <a:rPr lang="az-Latn-AZ" b="1" dirty="0">
                <a:latin typeface="Times New Roman" pitchFamily="18" charset="0"/>
                <a:cs typeface="Times New Roman" pitchFamily="18" charset="0"/>
              </a:rPr>
              <a:t>Maddə 6</a:t>
            </a:r>
            <a:br>
              <a:rPr lang="az-Latn-AZ" b="1" dirty="0">
                <a:latin typeface="Times New Roman" pitchFamily="18" charset="0"/>
                <a:cs typeface="Times New Roman" pitchFamily="18" charset="0"/>
              </a:rPr>
            </a:br>
            <a:r>
              <a:rPr lang="az-Latn-AZ" b="1" dirty="0">
                <a:latin typeface="Times New Roman" pitchFamily="18" charset="0"/>
                <a:cs typeface="Times New Roman" pitchFamily="18" charset="0"/>
              </a:rPr>
              <a:t>Ədalətli məhkəmə araşdırması hüququ</a:t>
            </a:r>
            <a:br>
              <a:rPr lang="az-Latn-AZ" b="1" dirty="0">
                <a:latin typeface="Times New Roman" pitchFamily="18" charset="0"/>
                <a:cs typeface="Times New Roman" pitchFamily="18" charset="0"/>
              </a:rPr>
            </a:br>
            <a:endParaRPr lang="ru-RU" dirty="0"/>
          </a:p>
        </p:txBody>
      </p:sp>
      <p:sp>
        <p:nvSpPr>
          <p:cNvPr id="3" name="Объект 2"/>
          <p:cNvSpPr>
            <a:spLocks noGrp="1"/>
          </p:cNvSpPr>
          <p:nvPr>
            <p:ph sz="quarter" idx="13"/>
          </p:nvPr>
        </p:nvSpPr>
        <p:spPr>
          <a:xfrm>
            <a:off x="1143000" y="731520"/>
            <a:ext cx="7245424" cy="3474720"/>
          </a:xfrm>
        </p:spPr>
        <p:txBody>
          <a:bodyPr/>
          <a:lstStyle/>
          <a:p>
            <a:pPr marL="0" indent="0">
              <a:buNone/>
            </a:pPr>
            <a:r>
              <a:rPr lang="en-US" sz="2800" dirty="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kəs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mülki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vəzifələri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müəyyən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edilərkən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ona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qarşı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hər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hansı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cinayət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ittihamı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irəli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sürülərkən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əsasında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yaradılmış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müstəqil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qərəzsiz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vasitəsi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ağlabatan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müddətdə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ədalətli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açıq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araşdırılması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hüququna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malikdir</a:t>
            </a:r>
            <a:r>
              <a:rPr lang="en-US" dirty="0">
                <a:latin typeface="Times New Roman" pitchFamily="18" charset="0"/>
                <a:cs typeface="Times New Roman" pitchFamily="18" charset="0"/>
              </a:rPr>
              <a:t>. </a:t>
            </a:r>
          </a:p>
          <a:p>
            <a:pPr marL="0" indent="0">
              <a:buNone/>
            </a:pPr>
            <a:endParaRPr lang="ru-RU" dirty="0"/>
          </a:p>
        </p:txBody>
      </p:sp>
    </p:spTree>
    <p:extLst>
      <p:ext uri="{BB962C8B-B14F-4D97-AF65-F5344CB8AC3E}">
        <p14:creationId xmlns:p14="http://schemas.microsoft.com/office/powerpoint/2010/main" xmlns="" val="1240497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65104"/>
            <a:ext cx="6512511" cy="1150064"/>
          </a:xfrm>
        </p:spPr>
        <p:txBody>
          <a:bodyPr>
            <a:normAutofit fontScale="90000"/>
          </a:bodyPr>
          <a:lstStyle/>
          <a:p>
            <a:r>
              <a:rPr lang="az-Latn-AZ" dirty="0" smtClean="0"/>
              <a:t>Özünü şəxsən müdafiə etmək hüququnun məhdudlaşdırılması əsasları</a:t>
            </a:r>
            <a:endParaRPr lang="ru-RU" dirty="0"/>
          </a:p>
        </p:txBody>
      </p:sp>
      <p:sp>
        <p:nvSpPr>
          <p:cNvPr id="3" name="Объект 2"/>
          <p:cNvSpPr>
            <a:spLocks noGrp="1"/>
          </p:cNvSpPr>
          <p:nvPr>
            <p:ph sz="quarter" idx="13"/>
          </p:nvPr>
        </p:nvSpPr>
        <p:spPr/>
        <p:txBody>
          <a:bodyPr>
            <a:normAutofit lnSpcReduction="10000"/>
          </a:bodyPr>
          <a:lstStyle/>
          <a:p>
            <a:r>
              <a:rPr lang="az-Latn-AZ" sz="2400" b="1" i="1" dirty="0" smtClean="0">
                <a:latin typeface="Times New Roman" pitchFamily="18" charset="0"/>
                <a:cs typeface="Times New Roman" pitchFamily="18" charset="0"/>
              </a:rPr>
              <a:t>Korreya de matos Portuqaliyaya qarşı- </a:t>
            </a:r>
            <a:r>
              <a:rPr lang="az-Latn-AZ" sz="2400" dirty="0" smtClean="0">
                <a:latin typeface="Times New Roman" pitchFamily="18" charset="0"/>
                <a:cs typeface="Times New Roman" pitchFamily="18" charset="0"/>
              </a:rPr>
              <a:t>təqsirləndirilən şəxs sistematic olaraq məhkəmə icraatının aparılmasına mane olursa</a:t>
            </a:r>
          </a:p>
          <a:p>
            <a:r>
              <a:rPr lang="az-Latn-AZ" sz="2400" b="1" i="1" dirty="0" smtClean="0">
                <a:latin typeface="Times New Roman" pitchFamily="18" charset="0"/>
                <a:cs typeface="Times New Roman" pitchFamily="18" charset="0"/>
              </a:rPr>
              <a:t>Kroissant Almaniyaya qarşı- </a:t>
            </a:r>
            <a:r>
              <a:rPr lang="az-Latn-AZ" sz="2400" dirty="0" smtClean="0">
                <a:latin typeface="Times New Roman" pitchFamily="18" charset="0"/>
                <a:cs typeface="Times New Roman" pitchFamily="18" charset="0"/>
              </a:rPr>
              <a:t>ağır ittiham irəli sürülmüş şəxs öz müdafiəsini həyata keçirmək qabiliyyətində deyildirsə</a:t>
            </a:r>
          </a:p>
          <a:p>
            <a:r>
              <a:rPr lang="az-Latn-AZ" sz="2400" b="1" dirty="0" smtClean="0">
                <a:latin typeface="Times New Roman" pitchFamily="18" charset="0"/>
                <a:cs typeface="Times New Roman" pitchFamily="18" charset="0"/>
              </a:rPr>
              <a:t>Mellin Fransaya qarşı- </a:t>
            </a:r>
            <a:r>
              <a:rPr lang="az-Latn-AZ" sz="2400" i="1" dirty="0" smtClean="0">
                <a:latin typeface="Times New Roman" pitchFamily="18" charset="0"/>
                <a:cs typeface="Times New Roman" pitchFamily="18" charset="0"/>
              </a:rPr>
              <a:t>şahidlərin təqsirləndirilən şəxsin dindirməsindən qorunması üçün </a:t>
            </a:r>
          </a:p>
        </p:txBody>
      </p:sp>
    </p:spTree>
    <p:extLst>
      <p:ext uri="{BB962C8B-B14F-4D97-AF65-F5344CB8AC3E}">
        <p14:creationId xmlns:p14="http://schemas.microsoft.com/office/powerpoint/2010/main" xmlns="" val="18593420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140968"/>
            <a:ext cx="6512511" cy="2374200"/>
          </a:xfrm>
        </p:spPr>
        <p:txBody>
          <a:bodyPr>
            <a:normAutofit/>
          </a:bodyPr>
          <a:lstStyle/>
          <a:p>
            <a:r>
              <a:rPr lang="az-Latn-AZ" sz="3600" dirty="0" smtClean="0"/>
              <a:t>Vəkil vasitəsilə müdafiə olunmaq hüququ haqqında məlumatlandırılmaq</a:t>
            </a:r>
            <a:endParaRPr lang="ru-RU" sz="3600" dirty="0"/>
          </a:p>
        </p:txBody>
      </p:sp>
      <p:sp>
        <p:nvSpPr>
          <p:cNvPr id="3" name="Объект 2"/>
          <p:cNvSpPr>
            <a:spLocks noGrp="1"/>
          </p:cNvSpPr>
          <p:nvPr>
            <p:ph sz="quarter" idx="13"/>
          </p:nvPr>
        </p:nvSpPr>
        <p:spPr/>
        <p:txBody>
          <a:bodyPr/>
          <a:lstStyle/>
          <a:p>
            <a:r>
              <a:rPr lang="az-Latn-AZ" sz="2800" dirty="0" smtClean="0">
                <a:latin typeface="Times New Roman" pitchFamily="18" charset="0"/>
                <a:cs typeface="Times New Roman" pitchFamily="18" charset="0"/>
              </a:rPr>
              <a:t>Eyri İrlandiyaya qarşı, 1979, 24-cü bənd</a:t>
            </a:r>
          </a:p>
          <a:p>
            <a:r>
              <a:rPr lang="az-Latn-AZ" sz="2800" dirty="0" smtClean="0">
                <a:latin typeface="Times New Roman" pitchFamily="18" charset="0"/>
                <a:cs typeface="Times New Roman" pitchFamily="18" charset="0"/>
              </a:rPr>
              <a:t>Yoldaş Türkiyəyə qarşı 2010, 52-ci bənd</a:t>
            </a:r>
          </a:p>
          <a:p>
            <a:endParaRPr lang="ru-RU" dirty="0"/>
          </a:p>
        </p:txBody>
      </p:sp>
    </p:spTree>
    <p:extLst>
      <p:ext uri="{BB962C8B-B14F-4D97-AF65-F5344CB8AC3E}">
        <p14:creationId xmlns:p14="http://schemas.microsoft.com/office/powerpoint/2010/main" xmlns="" val="2433707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933056"/>
            <a:ext cx="6512511" cy="1582112"/>
          </a:xfrm>
        </p:spPr>
        <p:txBody>
          <a:bodyPr>
            <a:normAutofit fontScale="90000"/>
          </a:bodyPr>
          <a:lstStyle/>
          <a:p>
            <a:r>
              <a:rPr lang="az-Latn-AZ" sz="4400" dirty="0"/>
              <a:t>Özünü seçdiyi vəkil vasitəsilə müdaifiə olunmaq</a:t>
            </a:r>
            <a:r>
              <a:rPr lang="az-Latn-AZ" dirty="0"/>
              <a:t/>
            </a:r>
            <a:br>
              <a:rPr lang="az-Latn-AZ" dirty="0"/>
            </a:br>
            <a:endParaRPr lang="ru-RU" dirty="0"/>
          </a:p>
        </p:txBody>
      </p:sp>
      <p:sp>
        <p:nvSpPr>
          <p:cNvPr id="3" name="Объект 2"/>
          <p:cNvSpPr>
            <a:spLocks noGrp="1"/>
          </p:cNvSpPr>
          <p:nvPr>
            <p:ph sz="quarter" idx="13"/>
          </p:nvPr>
        </p:nvSpPr>
        <p:spPr>
          <a:xfrm>
            <a:off x="1259632" y="764704"/>
            <a:ext cx="6400800" cy="3474720"/>
          </a:xfrm>
        </p:spPr>
        <p:txBody>
          <a:bodyPr>
            <a:normAutofit/>
          </a:bodyPr>
          <a:lstStyle/>
          <a:p>
            <a:r>
              <a:rPr lang="az-Latn-AZ" sz="2800" dirty="0" smtClean="0">
                <a:latin typeface="Times New Roman" pitchFamily="18" charset="0"/>
                <a:cs typeface="Times New Roman" pitchFamily="18" charset="0"/>
              </a:rPr>
              <a:t>Demebukov Bolqariyaya qarşı, 2008, 50-ci bənd</a:t>
            </a:r>
          </a:p>
          <a:p>
            <a:r>
              <a:rPr lang="az-Latn-AZ" sz="2800" dirty="0" smtClean="0">
                <a:latin typeface="Times New Roman" pitchFamily="18" charset="0"/>
                <a:cs typeface="Times New Roman" pitchFamily="18" charset="0"/>
              </a:rPr>
              <a:t>Salduz Türkiyəyə qarşı, 2008, 59-cu bənd</a:t>
            </a:r>
          </a:p>
          <a:p>
            <a:r>
              <a:rPr lang="az-Latn-AZ" sz="2800" dirty="0" smtClean="0">
                <a:latin typeface="Times New Roman" pitchFamily="18" charset="0"/>
                <a:cs typeface="Times New Roman" pitchFamily="18" charset="0"/>
              </a:rPr>
              <a:t>Ananyev Rusiyaya qarşı, 2009, 39-cu bənd</a:t>
            </a:r>
          </a:p>
        </p:txBody>
      </p:sp>
    </p:spTree>
    <p:extLst>
      <p:ext uri="{BB962C8B-B14F-4D97-AF65-F5344CB8AC3E}">
        <p14:creationId xmlns:p14="http://schemas.microsoft.com/office/powerpoint/2010/main" xmlns="" val="3549932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717032"/>
            <a:ext cx="6512511" cy="1798136"/>
          </a:xfrm>
        </p:spPr>
        <p:txBody>
          <a:bodyPr>
            <a:normAutofit/>
          </a:bodyPr>
          <a:lstStyle/>
          <a:p>
            <a:r>
              <a:rPr lang="az-Latn-AZ" sz="2800" dirty="0" smtClean="0">
                <a:latin typeface="Times New Roman" pitchFamily="18" charset="0"/>
                <a:cs typeface="Times New Roman" pitchFamily="18" charset="0"/>
              </a:rPr>
              <a:t>MÜSTƏQİL, SƏLAHİYYƏTLİ VƏ SƏMƏRƏLİ VƏKİL TƏRƏFİNDƏN MÜDAFİƏ OLUNMAQ</a:t>
            </a:r>
            <a:endParaRPr lang="ru-RU" sz="2800" dirty="0">
              <a:latin typeface="Times New Roman" pitchFamily="18" charset="0"/>
              <a:cs typeface="Times New Roman" pitchFamily="18" charset="0"/>
            </a:endParaRPr>
          </a:p>
        </p:txBody>
      </p:sp>
      <p:sp>
        <p:nvSpPr>
          <p:cNvPr id="3" name="Объект 2"/>
          <p:cNvSpPr>
            <a:spLocks noGrp="1"/>
          </p:cNvSpPr>
          <p:nvPr>
            <p:ph sz="quarter" idx="13"/>
          </p:nvPr>
        </p:nvSpPr>
        <p:spPr/>
        <p:txBody>
          <a:bodyPr>
            <a:normAutofit/>
          </a:bodyPr>
          <a:lstStyle/>
          <a:p>
            <a:pPr algn="just"/>
            <a:r>
              <a:rPr lang="az-Latn-AZ" sz="2800" dirty="0" smtClean="0">
                <a:latin typeface="Times New Roman" pitchFamily="18" charset="0"/>
                <a:cs typeface="Times New Roman" pitchFamily="18" charset="0"/>
              </a:rPr>
              <a:t>Artico İtaliyaya qarşı, 1980, 33-cü bənd</a:t>
            </a:r>
          </a:p>
          <a:p>
            <a:pPr algn="just"/>
            <a:r>
              <a:rPr lang="az-Latn-AZ" sz="2800" dirty="0" smtClean="0">
                <a:latin typeface="Times New Roman" pitchFamily="18" charset="0"/>
                <a:cs typeface="Times New Roman" pitchFamily="18" charset="0"/>
              </a:rPr>
              <a:t>Daud Portuqaliyaya qarşı, 1998, 38-ci bənd</a:t>
            </a:r>
          </a:p>
          <a:p>
            <a:pPr algn="just"/>
            <a:r>
              <a:rPr lang="az-Latn-AZ" sz="2800" dirty="0" smtClean="0">
                <a:latin typeface="Times New Roman" pitchFamily="18" charset="0"/>
                <a:cs typeface="Times New Roman" pitchFamily="18" charset="0"/>
              </a:rPr>
              <a:t>Kulikovski Polşaya qarşı, 2009, 57-ci bənd</a:t>
            </a:r>
          </a:p>
          <a:p>
            <a:endParaRPr lang="ru-RU" dirty="0"/>
          </a:p>
        </p:txBody>
      </p:sp>
    </p:spTree>
    <p:extLst>
      <p:ext uri="{BB962C8B-B14F-4D97-AF65-F5344CB8AC3E}">
        <p14:creationId xmlns:p14="http://schemas.microsoft.com/office/powerpoint/2010/main" xmlns="" val="35306868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Vəkilin seçilməsi hüququnun məhdudlaşdırılması</a:t>
            </a:r>
            <a:endParaRPr lang="ru-RU" dirty="0"/>
          </a:p>
        </p:txBody>
      </p:sp>
      <p:sp>
        <p:nvSpPr>
          <p:cNvPr id="3" name="Объект 2"/>
          <p:cNvSpPr>
            <a:spLocks noGrp="1"/>
          </p:cNvSpPr>
          <p:nvPr>
            <p:ph sz="quarter" idx="13"/>
          </p:nvPr>
        </p:nvSpPr>
        <p:spPr/>
        <p:txBody>
          <a:bodyPr>
            <a:normAutofit/>
          </a:bodyPr>
          <a:lstStyle/>
          <a:p>
            <a:r>
              <a:rPr lang="az-Latn-AZ" sz="3200" dirty="0" smtClean="0">
                <a:latin typeface="Times New Roman" pitchFamily="18" charset="0"/>
                <a:cs typeface="Times New Roman" pitchFamily="18" charset="0"/>
              </a:rPr>
              <a:t>Lagerblom İsveçrəyə qarşı,2003, 54-cü bənd</a:t>
            </a:r>
          </a:p>
          <a:p>
            <a:r>
              <a:rPr lang="az-Latn-AZ" sz="3200" dirty="0" smtClean="0">
                <a:latin typeface="Times New Roman" pitchFamily="18" charset="0"/>
                <a:cs typeface="Times New Roman" pitchFamily="18" charset="0"/>
              </a:rPr>
              <a:t>Ensslin Almaniyaya qarşı, 1978, 20-ci bənd</a:t>
            </a:r>
          </a:p>
          <a:p>
            <a:r>
              <a:rPr lang="az-Latn-AZ" sz="3200" dirty="0" smtClean="0">
                <a:latin typeface="Times New Roman" pitchFamily="18" charset="0"/>
                <a:cs typeface="Times New Roman" pitchFamily="18" charset="0"/>
              </a:rPr>
              <a:t>Saninno İtaliyaya qaşı, 2006, 49-cu bənd</a:t>
            </a:r>
          </a:p>
          <a:p>
            <a:endParaRPr lang="ru-RU" sz="3200" dirty="0"/>
          </a:p>
        </p:txBody>
      </p:sp>
    </p:spTree>
    <p:extLst>
      <p:ext uri="{BB962C8B-B14F-4D97-AF65-F5344CB8AC3E}">
        <p14:creationId xmlns:p14="http://schemas.microsoft.com/office/powerpoint/2010/main" xmlns="" val="4184547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Vəkillə təmasın konfidensiallığı</a:t>
            </a:r>
            <a:br>
              <a:rPr lang="az-Latn-AZ" dirty="0" smtClean="0"/>
            </a:br>
            <a:endParaRPr lang="ru-RU" dirty="0"/>
          </a:p>
        </p:txBody>
      </p:sp>
      <p:sp>
        <p:nvSpPr>
          <p:cNvPr id="3" name="Объект 2"/>
          <p:cNvSpPr>
            <a:spLocks noGrp="1"/>
          </p:cNvSpPr>
          <p:nvPr>
            <p:ph sz="quarter" idx="13"/>
          </p:nvPr>
        </p:nvSpPr>
        <p:spPr/>
        <p:txBody>
          <a:bodyPr/>
          <a:lstStyle/>
          <a:p>
            <a:r>
              <a:rPr lang="az-Latn-AZ" sz="2800" dirty="0" smtClean="0">
                <a:latin typeface="Times New Roman" pitchFamily="18" charset="0"/>
                <a:cs typeface="Times New Roman" pitchFamily="18" charset="0"/>
              </a:rPr>
              <a:t>Öcalan Türkiyəyə qarşı, 2005, 133-cü bənd</a:t>
            </a:r>
          </a:p>
          <a:p>
            <a:r>
              <a:rPr lang="az-Latn-AZ" sz="2800" dirty="0" smtClean="0">
                <a:latin typeface="Times New Roman" pitchFamily="18" charset="0"/>
                <a:cs typeface="Times New Roman" pitchFamily="18" charset="0"/>
              </a:rPr>
              <a:t>Brennan Birləşmiş Krallığa qarşı, 2001, 59-63- cü bəndlər</a:t>
            </a:r>
          </a:p>
          <a:p>
            <a:r>
              <a:rPr lang="az-Latn-AZ" sz="2800" dirty="0">
                <a:latin typeface="Times New Roman" pitchFamily="18" charset="0"/>
                <a:cs typeface="Times New Roman" pitchFamily="18" charset="0"/>
              </a:rPr>
              <a:t>Salduz Türkiyəyə qarşı, 2008, </a:t>
            </a:r>
            <a:r>
              <a:rPr lang="az-Latn-AZ" sz="2800" dirty="0" smtClean="0">
                <a:latin typeface="Times New Roman" pitchFamily="18" charset="0"/>
                <a:cs typeface="Times New Roman" pitchFamily="18" charset="0"/>
              </a:rPr>
              <a:t>52-54-cu bəndlər</a:t>
            </a:r>
          </a:p>
          <a:p>
            <a:endParaRPr lang="az-Latn-AZ"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2462259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indent="0">
              <a:buNone/>
            </a:pPr>
            <a:r>
              <a:rPr lang="az-Latn-AZ" dirty="0" smtClean="0"/>
              <a:t>Pulsuz hüquqi yardım</a:t>
            </a:r>
            <a:endParaRPr lang="ru-RU" dirty="0"/>
          </a:p>
        </p:txBody>
      </p:sp>
      <p:sp>
        <p:nvSpPr>
          <p:cNvPr id="3" name="Объект 2"/>
          <p:cNvSpPr>
            <a:spLocks noGrp="1"/>
          </p:cNvSpPr>
          <p:nvPr>
            <p:ph sz="quarter" idx="13"/>
          </p:nvPr>
        </p:nvSpPr>
        <p:spPr/>
        <p:txBody>
          <a:bodyPr>
            <a:normAutofit/>
          </a:bodyPr>
          <a:lstStyle/>
          <a:p>
            <a:r>
              <a:rPr lang="az-Latn-AZ" sz="3200" dirty="0" smtClean="0">
                <a:latin typeface="Times New Roman" pitchFamily="18" charset="0"/>
                <a:cs typeface="Times New Roman" pitchFamily="18" charset="0"/>
              </a:rPr>
              <a:t>Lagerblon İsveçə qarşı, 2003, 54-cü bənd</a:t>
            </a:r>
          </a:p>
          <a:p>
            <a:r>
              <a:rPr lang="az-Latn-AZ" sz="3200" dirty="0" smtClean="0">
                <a:latin typeface="Times New Roman" pitchFamily="18" charset="0"/>
                <a:cs typeface="Times New Roman" pitchFamily="18" charset="0"/>
              </a:rPr>
              <a:t>Quaranta İsveçrəyə qarşı, 1991, 77-ci bənd</a:t>
            </a:r>
          </a:p>
          <a:p>
            <a:r>
              <a:rPr lang="az-Latn-AZ" sz="3200" dirty="0" smtClean="0">
                <a:latin typeface="Times New Roman" pitchFamily="18" charset="0"/>
                <a:cs typeface="Times New Roman" pitchFamily="18" charset="0"/>
              </a:rPr>
              <a:t>Fan Hoang Fransaya qarşı, 1992, 39-40-cı bəndlər</a:t>
            </a:r>
          </a:p>
          <a:p>
            <a:endParaRPr lang="ru-RU" sz="3200" dirty="0"/>
          </a:p>
        </p:txBody>
      </p:sp>
    </p:spTree>
    <p:extLst>
      <p:ext uri="{BB962C8B-B14F-4D97-AF65-F5344CB8AC3E}">
        <p14:creationId xmlns:p14="http://schemas.microsoft.com/office/powerpoint/2010/main" xmlns="" val="1513447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429000"/>
            <a:ext cx="6512511" cy="2086168"/>
          </a:xfrm>
        </p:spPr>
        <p:txBody>
          <a:bodyPr>
            <a:normAutofit fontScale="90000"/>
          </a:bodyPr>
          <a:lstStyle/>
          <a:p>
            <a:r>
              <a:rPr lang="az-Latn-AZ" sz="2700" dirty="0" smtClean="0">
                <a:latin typeface="Times New Roman" pitchFamily="18" charset="0"/>
                <a:cs typeface="Times New Roman" pitchFamily="18" charset="0"/>
              </a:rPr>
              <a:t>«</a:t>
            </a:r>
            <a:r>
              <a:rPr lang="az-Latn-AZ" sz="2700" b="1" dirty="0" smtClean="0">
                <a:latin typeface="Times New Roman" pitchFamily="18" charset="0"/>
                <a:cs typeface="Times New Roman" pitchFamily="18" charset="0"/>
              </a:rPr>
              <a:t>Ədalət mühakiməsinə çatımlılığın asanlaşdırılması yollarına dair» Nazirlər Komitəsinin </a:t>
            </a:r>
            <a:r>
              <a:rPr lang="ru-RU" sz="2700" b="1" dirty="0" smtClean="0">
                <a:latin typeface="Times New Roman" pitchFamily="18" charset="0"/>
                <a:cs typeface="Times New Roman" pitchFamily="18" charset="0"/>
              </a:rPr>
              <a:t>R(81)7 </a:t>
            </a:r>
            <a:r>
              <a:rPr lang="ru-RU" sz="2700" b="1" dirty="0">
                <a:latin typeface="Times New Roman" pitchFamily="18" charset="0"/>
                <a:cs typeface="Times New Roman" pitchFamily="18" charset="0"/>
              </a:rPr>
              <a:t/>
            </a:r>
            <a:br>
              <a:rPr lang="ru-RU" sz="2700" b="1" dirty="0">
                <a:latin typeface="Times New Roman" pitchFamily="18" charset="0"/>
                <a:cs typeface="Times New Roman" pitchFamily="18" charset="0"/>
              </a:rPr>
            </a:br>
            <a:r>
              <a:rPr lang="ru-RU" sz="2700" dirty="0" smtClean="0">
                <a:latin typeface="Times New Roman" pitchFamily="18" charset="0"/>
                <a:cs typeface="Times New Roman" pitchFamily="18" charset="0"/>
              </a:rPr>
              <a:t>14 </a:t>
            </a:r>
            <a:r>
              <a:rPr lang="az-Latn-AZ" sz="2700" dirty="0" smtClean="0">
                <a:latin typeface="Times New Roman" pitchFamily="18" charset="0"/>
                <a:cs typeface="Times New Roman" pitchFamily="18" charset="0"/>
              </a:rPr>
              <a:t>may</a:t>
            </a:r>
            <a:r>
              <a:rPr lang="ru-RU" sz="2700" dirty="0" smtClean="0">
                <a:latin typeface="Times New Roman" pitchFamily="18" charset="0"/>
                <a:cs typeface="Times New Roman" pitchFamily="18" charset="0"/>
              </a:rPr>
              <a:t> </a:t>
            </a:r>
            <a:r>
              <a:rPr lang="ru-RU" sz="2700" dirty="0">
                <a:latin typeface="Times New Roman" pitchFamily="18" charset="0"/>
                <a:cs typeface="Times New Roman" pitchFamily="18" charset="0"/>
              </a:rPr>
              <a:t>1981 </a:t>
            </a:r>
            <a:r>
              <a:rPr lang="az-Latn-AZ" sz="2700" dirty="0" smtClean="0">
                <a:latin typeface="Times New Roman" pitchFamily="18" charset="0"/>
                <a:cs typeface="Times New Roman" pitchFamily="18" charset="0"/>
              </a:rPr>
              <a:t>ci il tarixli Tövsiyyəsi</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sz="3200" dirty="0"/>
              <a:t> </a:t>
            </a:r>
            <a:br>
              <a:rPr lang="ru-RU" sz="3200" dirty="0"/>
            </a:br>
            <a:r>
              <a:rPr lang="ru-RU" sz="3200" b="1" dirty="0">
                <a:latin typeface="Times New Roman" pitchFamily="18" charset="0"/>
                <a:cs typeface="Times New Roman" pitchFamily="18" charset="0"/>
              </a:rPr>
              <a:t/>
            </a:r>
            <a:br>
              <a:rPr lang="ru-RU" sz="3200" b="1" dirty="0">
                <a:latin typeface="Times New Roman" pitchFamily="18" charset="0"/>
                <a:cs typeface="Times New Roman" pitchFamily="18" charset="0"/>
              </a:rPr>
            </a:br>
            <a:endParaRPr lang="ru-RU" dirty="0"/>
          </a:p>
        </p:txBody>
      </p:sp>
      <p:sp>
        <p:nvSpPr>
          <p:cNvPr id="3" name="Объект 2"/>
          <p:cNvSpPr>
            <a:spLocks noGrp="1"/>
          </p:cNvSpPr>
          <p:nvPr>
            <p:ph sz="quarter" idx="13"/>
          </p:nvPr>
        </p:nvSpPr>
        <p:spPr/>
        <p:txBody>
          <a:bodyPr>
            <a:normAutofit/>
          </a:bodyPr>
          <a:lstStyle/>
          <a:p>
            <a:pPr algn="just"/>
            <a:r>
              <a:rPr lang="ru-RU" dirty="0"/>
              <a:t> </a:t>
            </a:r>
            <a:r>
              <a:rPr lang="ru-RU" dirty="0">
                <a:latin typeface="Times New Roman" pitchFamily="18" charset="0"/>
                <a:cs typeface="Times New Roman" pitchFamily="18" charset="0"/>
              </a:rPr>
              <a:t>6. </a:t>
            </a:r>
            <a:r>
              <a:rPr lang="az-Latn-AZ" sz="2400" dirty="0">
                <a:latin typeface="Times New Roman" pitchFamily="18" charset="0"/>
                <a:cs typeface="Times New Roman" pitchFamily="18" charset="0"/>
              </a:rPr>
              <a:t>P</a:t>
            </a:r>
            <a:r>
              <a:rPr lang="az-Latn-AZ" sz="2400" dirty="0" smtClean="0">
                <a:latin typeface="Times New Roman" pitchFamily="18" charset="0"/>
                <a:cs typeface="Times New Roman" pitchFamily="18" charset="0"/>
              </a:rPr>
              <a:t>roses iştirakçılarından biri icraatın aparıldığı dili bilmirsə dövlət şifahi və yazılı tərcümənin təmin olunmasına xüsusi diqqət verməli və aztəminatlı iştirakçılarının məhkəməyə çatımlılıq və iştirak nöqteyi nəzərindən dili bilməməli səbəbindən pis vəziyyətdə qalmamasını təmin etməlidir. </a:t>
            </a:r>
            <a:endParaRPr lang="ru-RU" sz="2400" dirty="0"/>
          </a:p>
        </p:txBody>
      </p:sp>
    </p:spTree>
    <p:extLst>
      <p:ext uri="{BB962C8B-B14F-4D97-AF65-F5344CB8AC3E}">
        <p14:creationId xmlns:p14="http://schemas.microsoft.com/office/powerpoint/2010/main" xmlns="" val="693650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645024"/>
            <a:ext cx="6512511" cy="1870144"/>
          </a:xfrm>
        </p:spPr>
        <p:txBody>
          <a:bodyPr>
            <a:noAutofit/>
          </a:bodyPr>
          <a:lstStyle/>
          <a:p>
            <a:r>
              <a:rPr lang="az-Latn-AZ" sz="3200" dirty="0">
                <a:latin typeface="Times New Roman" pitchFamily="18" charset="0"/>
                <a:cs typeface="Times New Roman" pitchFamily="18" charset="0"/>
              </a:rPr>
              <a:t>Ittihamın xarakteri və əsasları haqqında başa düşülən dildə dərhal məlumatlandırılmaq hüququ</a:t>
            </a:r>
            <a:endParaRPr lang="ru-RU" sz="3200" dirty="0"/>
          </a:p>
        </p:txBody>
      </p:sp>
      <p:sp>
        <p:nvSpPr>
          <p:cNvPr id="3" name="Объект 2"/>
          <p:cNvSpPr>
            <a:spLocks noGrp="1"/>
          </p:cNvSpPr>
          <p:nvPr>
            <p:ph sz="quarter" idx="13"/>
          </p:nvPr>
        </p:nvSpPr>
        <p:spPr/>
        <p:txBody>
          <a:bodyPr/>
          <a:lstStyle/>
          <a:p>
            <a:r>
              <a:rPr lang="az-Latn-AZ" i="1" dirty="0">
                <a:latin typeface="Times New Roman" pitchFamily="18" charset="0"/>
                <a:cs typeface="Times New Roman" pitchFamily="18" charset="0"/>
              </a:rPr>
              <a:t>Dərhal məlumatlandırılmaq;</a:t>
            </a:r>
          </a:p>
          <a:p>
            <a:r>
              <a:rPr lang="az-Latn-AZ" b="1" i="1" dirty="0">
                <a:latin typeface="Times New Roman" pitchFamily="18" charset="0"/>
                <a:cs typeface="Times New Roman" pitchFamily="18" charset="0"/>
              </a:rPr>
              <a:t>Onun anladığı dildə məlumatlandırılmaq;</a:t>
            </a:r>
          </a:p>
          <a:p>
            <a:r>
              <a:rPr lang="az-Latn-AZ" i="1" dirty="0">
                <a:latin typeface="Times New Roman" pitchFamily="18" charset="0"/>
                <a:cs typeface="Times New Roman" pitchFamily="18" charset="0"/>
              </a:rPr>
              <a:t>Ittihamın xarakteri (cinayətin hüquqi tövsifi) haqqında məlumatlandırılmaq;</a:t>
            </a:r>
          </a:p>
          <a:p>
            <a:r>
              <a:rPr lang="az-Latn-AZ" i="1" dirty="0">
                <a:latin typeface="Times New Roman" pitchFamily="18" charset="0"/>
                <a:cs typeface="Times New Roman" pitchFamily="18" charset="0"/>
              </a:rPr>
              <a:t>Ittihamın əsasları (güman edilən faktlar) haqqında məlumatlandırılmaq.</a:t>
            </a:r>
            <a:endParaRPr lang="ru-RU" i="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23267292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a:latin typeface="Times New Roman" pitchFamily="18" charset="0"/>
                <a:cs typeface="Times New Roman" pitchFamily="18" charset="0"/>
              </a:rPr>
              <a:t>Təqsirləndirilən şəxsin anladığı dil</a:t>
            </a:r>
            <a:endParaRPr lang="ru-RU" dirty="0"/>
          </a:p>
        </p:txBody>
      </p:sp>
      <p:sp>
        <p:nvSpPr>
          <p:cNvPr id="3" name="Объект 2"/>
          <p:cNvSpPr>
            <a:spLocks noGrp="1"/>
          </p:cNvSpPr>
          <p:nvPr>
            <p:ph sz="quarter" idx="13"/>
          </p:nvPr>
        </p:nvSpPr>
        <p:spPr/>
        <p:txBody>
          <a:bodyPr/>
          <a:lstStyle/>
          <a:p>
            <a:r>
              <a:rPr lang="az-Latn-AZ" b="1" i="1" dirty="0">
                <a:latin typeface="Times New Roman" pitchFamily="18" charset="0"/>
                <a:cs typeface="Times New Roman" pitchFamily="18" charset="0"/>
              </a:rPr>
              <a:t>Kamazinski Avstriyaya qarşı məhkəmə işində 19 dekabr 1989-cu il, 79-cu bənd </a:t>
            </a:r>
            <a:r>
              <a:rPr lang="az-Latn-AZ" b="1" dirty="0">
                <a:latin typeface="Times New Roman" pitchFamily="18" charset="0"/>
                <a:cs typeface="Times New Roman" pitchFamily="18" charset="0"/>
              </a:rPr>
              <a:t>–</a:t>
            </a:r>
            <a:r>
              <a:rPr lang="az-Latn-AZ" dirty="0">
                <a:latin typeface="Times New Roman" pitchFamily="18" charset="0"/>
                <a:cs typeface="Times New Roman" pitchFamily="18" charset="0"/>
              </a:rPr>
              <a:t> məhkəmə iclasının aparıldığı dili başa düşməyən təqsirləndirilən şəxs ittiham aktının onun başa düşdüyü dildə yazılı tərcüməsi təmin edilmədiyi təqdirdə əlverişsiz vəziyyətə salına bilər və öz müdafiəsini hazırlaya bilməz. Buna görə də ittiham aktı yazılı şəkildə təqsirləndirilən şəxsə verilməlidir.</a:t>
            </a:r>
            <a:endParaRPr lang="ru-RU" dirty="0"/>
          </a:p>
          <a:p>
            <a:endParaRPr lang="ru-RU" dirty="0"/>
          </a:p>
        </p:txBody>
      </p:sp>
    </p:spTree>
    <p:extLst>
      <p:ext uri="{BB962C8B-B14F-4D97-AF65-F5344CB8AC3E}">
        <p14:creationId xmlns:p14="http://schemas.microsoft.com/office/powerpoint/2010/main" xmlns="" val="2641306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İttihamın mahiyyəti</a:t>
            </a:r>
            <a:endParaRPr lang="ru-RU" dirty="0"/>
          </a:p>
        </p:txBody>
      </p:sp>
      <p:sp>
        <p:nvSpPr>
          <p:cNvPr id="3" name="Объект 2"/>
          <p:cNvSpPr>
            <a:spLocks noGrp="1"/>
          </p:cNvSpPr>
          <p:nvPr>
            <p:ph sz="quarter" idx="13"/>
          </p:nvPr>
        </p:nvSpPr>
        <p:spPr/>
        <p:txBody>
          <a:bodyPr/>
          <a:lstStyle/>
          <a:p>
            <a:pPr algn="ctr"/>
            <a:r>
              <a:rPr lang="az-Latn-AZ" sz="2800" b="1" i="1" dirty="0" smtClean="0">
                <a:latin typeface="Times New Roman" pitchFamily="18" charset="0"/>
                <a:cs typeface="Times New Roman" pitchFamily="18" charset="0"/>
              </a:rPr>
              <a:t>Adolf Avstriyaya qarşı,  1982, 30-cu bənd</a:t>
            </a:r>
          </a:p>
          <a:p>
            <a:pPr lvl="1" algn="just"/>
            <a:r>
              <a:rPr lang="az-Latn-AZ" sz="2400" dirty="0" smtClean="0">
                <a:latin typeface="Times New Roman" pitchFamily="18" charset="0"/>
                <a:cs typeface="Times New Roman" pitchFamily="18" charset="0"/>
              </a:rPr>
              <a:t>«Məhkəmə ədalətli məhkəmə araşdırması çərçivəsində ittihamı müəyyən edərkən ittihamın formal deyil maddi mahiyyətinə diqqət yetirir. Bu məhkəmədən tələb edir ki ittihamın məhz 6-cı maddənin altında irəli sürülüb sürülmədiyini müəyyən etsin.»</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86431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a:latin typeface="Times New Roman" pitchFamily="18" charset="0"/>
                <a:cs typeface="Times New Roman" pitchFamily="18" charset="0"/>
              </a:rPr>
              <a:t>Təqsirləndirilən şəxsin anladığı dil</a:t>
            </a:r>
            <a:endParaRPr lang="ru-RU" dirty="0"/>
          </a:p>
        </p:txBody>
      </p:sp>
      <p:sp>
        <p:nvSpPr>
          <p:cNvPr id="3" name="Объект 2"/>
          <p:cNvSpPr>
            <a:spLocks noGrp="1"/>
          </p:cNvSpPr>
          <p:nvPr>
            <p:ph sz="quarter" idx="13"/>
          </p:nvPr>
        </p:nvSpPr>
        <p:spPr/>
        <p:txBody>
          <a:bodyPr>
            <a:normAutofit/>
          </a:bodyPr>
          <a:lstStyle/>
          <a:p>
            <a:pPr marL="0" indent="0" algn="just">
              <a:buFont typeface="Symbol" pitchFamily="18" charset="2"/>
              <a:buNone/>
            </a:pPr>
            <a:r>
              <a:rPr lang="az-Latn-AZ" dirty="0">
                <a:latin typeface="Times New Roman" pitchFamily="18" charset="0"/>
                <a:cs typeface="Times New Roman" pitchFamily="18" charset="0"/>
              </a:rPr>
              <a:t>Ittiham haqqında məlumat təqsirləndirilən şəxsə onun anladığı dildə verilməlidir. </a:t>
            </a:r>
          </a:p>
          <a:p>
            <a:pPr marL="0" indent="0" algn="just">
              <a:buFont typeface="Symbol" pitchFamily="18" charset="2"/>
              <a:buNone/>
            </a:pPr>
            <a:r>
              <a:rPr lang="az-Latn-AZ" b="1" i="1" dirty="0">
                <a:latin typeface="Times New Roman" pitchFamily="18" charset="0"/>
                <a:cs typeface="Times New Roman" pitchFamily="18" charset="0"/>
              </a:rPr>
              <a:t>	Broziçek İtaliyaya qarşı, 19 dekabr 1989-cu il işində - </a:t>
            </a:r>
            <a:r>
              <a:rPr lang="az-Latn-AZ" dirty="0">
                <a:latin typeface="Times New Roman" pitchFamily="18" charset="0"/>
                <a:cs typeface="Times New Roman" pitchFamily="18" charset="0"/>
              </a:rPr>
              <a:t>təqsirləndirilən şəxs alman idi və dil məsələsində çətinlik çəkdiyini milli məhkəməyə aydın şəkildə bildirmişdi. Məhkmə qərar aldı ki, İtaliyanın dövlət orqanları ərizəçinin italyan dilini bilmədiyinə görə ona göndərilən məhkəmə bildirişinin tərcüməsini təmin etməli idilər.</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429663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az-Latn-AZ" sz="3600" dirty="0">
                <a:latin typeface="Times New Roman" pitchFamily="18" charset="0"/>
                <a:cs typeface="Times New Roman" pitchFamily="18" charset="0"/>
              </a:rPr>
              <a:t>Ittihamın xarakteri və əsasları haqqında başa düşülən dildə dərhal məlumatlandırılmaq hüququ</a:t>
            </a:r>
            <a:endParaRPr lang="ru-RU" sz="3600" dirty="0"/>
          </a:p>
        </p:txBody>
      </p:sp>
      <p:sp>
        <p:nvSpPr>
          <p:cNvPr id="3" name="Объект 2"/>
          <p:cNvSpPr>
            <a:spLocks noGrp="1"/>
          </p:cNvSpPr>
          <p:nvPr>
            <p:ph sz="quarter" idx="13"/>
          </p:nvPr>
        </p:nvSpPr>
        <p:spPr/>
        <p:txBody>
          <a:bodyPr>
            <a:normAutofit/>
          </a:bodyPr>
          <a:lstStyle/>
          <a:p>
            <a:pPr algn="just"/>
            <a:r>
              <a:rPr lang="az-Latn-AZ" dirty="0">
                <a:latin typeface="Times New Roman" pitchFamily="18" charset="0"/>
                <a:cs typeface="Times New Roman" pitchFamily="18" charset="0"/>
              </a:rPr>
              <a:t>Avropa Məhkəməsi qeyd edir ki, təqsirləndirilən şəxsə verilən məlumatın </a:t>
            </a:r>
            <a:r>
              <a:rPr lang="az-Latn-AZ" b="1" i="1" dirty="0">
                <a:latin typeface="Times New Roman" pitchFamily="18" charset="0"/>
                <a:cs typeface="Times New Roman" pitchFamily="18" charset="0"/>
              </a:rPr>
              <a:t>dolğunluq dərəcəsi </a:t>
            </a:r>
            <a:r>
              <a:rPr lang="az-Latn-AZ" dirty="0">
                <a:latin typeface="Times New Roman" pitchFamily="18" charset="0"/>
                <a:cs typeface="Times New Roman" pitchFamily="18" charset="0"/>
              </a:rPr>
              <a:t>kritik dərəcədə əhəmiyyətə malikdir. Çünki, məhz bu anda təqsirləndirilən şəxs ittihamının faktiki və hüquqi əsasları haqqında rəsmi məlumatlandırılır. Belə məlumat dolğun olmalı, ittihamın səbəblərini ona izah etməli və törətməkdə şübhələnilən cinayətin əsasları haqqında məlumatı əks etdirməlidir.</a:t>
            </a:r>
            <a:endParaRPr lang="ru-RU" b="1" i="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223066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sz="3600" dirty="0">
                <a:latin typeface="Times New Roman" pitchFamily="18" charset="0"/>
                <a:cs typeface="Times New Roman" pitchFamily="18" charset="0"/>
              </a:rPr>
              <a:t>Ittihamın xarakteri və əsasları haqqında başa düşülən dildə dərhal məlumatlandırılmaq hüququ</a:t>
            </a:r>
            <a:endParaRPr lang="ru-RU" sz="3600" dirty="0"/>
          </a:p>
        </p:txBody>
      </p:sp>
      <p:sp>
        <p:nvSpPr>
          <p:cNvPr id="3" name="Объект 2"/>
          <p:cNvSpPr>
            <a:spLocks noGrp="1"/>
          </p:cNvSpPr>
          <p:nvPr>
            <p:ph sz="quarter" idx="13"/>
          </p:nvPr>
        </p:nvSpPr>
        <p:spPr/>
        <p:txBody>
          <a:bodyPr>
            <a:normAutofit/>
          </a:bodyPr>
          <a:lstStyle/>
          <a:p>
            <a:pPr algn="just"/>
            <a:r>
              <a:rPr lang="az-Latn-AZ" dirty="0">
                <a:latin typeface="Times New Roman" pitchFamily="18" charset="0"/>
                <a:cs typeface="Times New Roman" pitchFamily="18" charset="0"/>
              </a:rPr>
              <a:t>İttiham aktından təqsirləndirilən şəxs qanunda onun əməlini cinayət əməli kimi tövsif edən maddə haqqında məlumatlandırılmalıdır. Məlumatın dolğunluq dərəcəsi işin konkret hallarından asılı olaraq fərqli ola bilər, lakin təqsirləndirilən şəxs hər bir halda ona qarşı irəli sürülmüş ittihamı başa düşməli və ona qarşı öz müdafiəsini hazırlamaq imkanına malik olmalıdır </a:t>
            </a:r>
            <a:r>
              <a:rPr lang="az-Latn-AZ" b="1" i="1" dirty="0">
                <a:latin typeface="Times New Roman" pitchFamily="18" charset="0"/>
                <a:cs typeface="Times New Roman" pitchFamily="18" charset="0"/>
              </a:rPr>
              <a:t>- Mattoçia İtaliyaya qarşı, 25 iyul 2000</a:t>
            </a:r>
          </a:p>
          <a:p>
            <a:endParaRPr lang="ru-RU" dirty="0"/>
          </a:p>
        </p:txBody>
      </p:sp>
    </p:spTree>
    <p:extLst>
      <p:ext uri="{BB962C8B-B14F-4D97-AF65-F5344CB8AC3E}">
        <p14:creationId xmlns:p14="http://schemas.microsoft.com/office/powerpoint/2010/main" xmlns="" val="2605350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717032"/>
            <a:ext cx="6512511" cy="1798136"/>
          </a:xfrm>
        </p:spPr>
        <p:txBody>
          <a:bodyPr/>
          <a:lstStyle/>
          <a:p>
            <a:r>
              <a:rPr lang="az-Latn-AZ" sz="3600" b="1" dirty="0" smtClean="0">
                <a:latin typeface="Times New Roman" pitchFamily="18" charset="0"/>
                <a:cs typeface="Times New Roman" pitchFamily="18" charset="0"/>
              </a:rPr>
              <a:t>Cinayət Prosessual Məclləsi: m</a:t>
            </a:r>
            <a:r>
              <a:rPr lang="en-US" sz="3600" b="1" dirty="0" err="1" smtClean="0">
                <a:latin typeface="Times New Roman" pitchFamily="18" charset="0"/>
                <a:cs typeface="Times New Roman" pitchFamily="18" charset="0"/>
              </a:rPr>
              <a:t>addə</a:t>
            </a:r>
            <a:r>
              <a:rPr lang="en-US" sz="3600" b="1" dirty="0" smtClean="0">
                <a:latin typeface="Times New Roman" pitchFamily="18" charset="0"/>
                <a:cs typeface="Times New Roman" pitchFamily="18" charset="0"/>
              </a:rPr>
              <a:t> </a:t>
            </a:r>
            <a:r>
              <a:rPr lang="en-US" sz="3600" b="1" dirty="0">
                <a:latin typeface="Times New Roman" pitchFamily="18" charset="0"/>
                <a:cs typeface="Times New Roman" pitchFamily="18" charset="0"/>
              </a:rPr>
              <a:t>138. </a:t>
            </a:r>
            <a:r>
              <a:rPr lang="en-US" sz="3600" b="1" dirty="0" err="1">
                <a:latin typeface="Times New Roman" pitchFamily="18" charset="0"/>
                <a:cs typeface="Times New Roman" pitchFamily="18" charset="0"/>
              </a:rPr>
              <a:t>Sübutetmə</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anlayışı</a:t>
            </a:r>
            <a:endParaRPr lang="ru-RU" sz="3600" dirty="0"/>
          </a:p>
        </p:txBody>
      </p:sp>
      <p:sp>
        <p:nvSpPr>
          <p:cNvPr id="3" name="Объект 2"/>
          <p:cNvSpPr>
            <a:spLocks noGrp="1"/>
          </p:cNvSpPr>
          <p:nvPr>
            <p:ph sz="quarter" idx="13"/>
          </p:nvPr>
        </p:nvSpPr>
        <p:spPr/>
        <p:txBody>
          <a:bodyPr>
            <a:normAutofit/>
          </a:bodyPr>
          <a:lstStyle/>
          <a:p>
            <a:pPr marL="0" indent="0">
              <a:buNone/>
              <a:defRPr/>
            </a:pPr>
            <a:r>
              <a:rPr lang="en-US" sz="2800" dirty="0">
                <a:latin typeface="Times New Roman" pitchFamily="18" charset="0"/>
                <a:cs typeface="Times New Roman" pitchFamily="18" charset="0"/>
              </a:rPr>
              <a:t>138.1. </a:t>
            </a:r>
            <a:r>
              <a:rPr lang="en-US" sz="2800" dirty="0" err="1">
                <a:latin typeface="Times New Roman" pitchFamily="18" charset="0"/>
                <a:cs typeface="Times New Roman" pitchFamily="18" charset="0"/>
              </a:rPr>
              <a:t>Sübutetmə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ittihamın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qanuni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əsaslı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ədalətli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həlli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üçün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əhəmiyyət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kəsb</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edən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halların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müəyyən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edilməsi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məqsədilə</a:t>
            </a:r>
            <a:r>
              <a:rPr lang="en-US" sz="2800"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sübutların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əldə</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edilməsindən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yoxlanılmasından</a:t>
            </a:r>
            <a:r>
              <a:rPr lang="en-US" sz="2800" b="1" i="1" dirty="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və</a:t>
            </a:r>
            <a:r>
              <a:rPr lang="az-Latn-AZ" sz="2800" b="1" i="1" dirty="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qiymətləndirilməsindən</a:t>
            </a:r>
            <a:r>
              <a:rPr lang="en-US" sz="2800" b="1" i="1" dirty="0" smtClean="0">
                <a:latin typeface="Times New Roman" pitchFamily="18" charset="0"/>
                <a:cs typeface="Times New Roman" pitchFamily="18" charset="0"/>
              </a:rPr>
              <a:t> </a:t>
            </a:r>
            <a:r>
              <a:rPr lang="en-US" sz="2800" b="1" i="1" dirty="0" err="1">
                <a:latin typeface="Times New Roman" pitchFamily="18" charset="0"/>
                <a:cs typeface="Times New Roman" pitchFamily="18" charset="0"/>
              </a:rPr>
              <a:t>ibarətdir</a:t>
            </a:r>
            <a:r>
              <a:rPr lang="en-US" sz="2800" dirty="0">
                <a:latin typeface="Times New Roman" pitchFamily="18" charset="0"/>
                <a:cs typeface="Times New Roman" pitchFamily="18" charset="0"/>
              </a:rPr>
              <a:t>.</a:t>
            </a:r>
            <a:endParaRPr lang="ru-RU" sz="2800" dirty="0">
              <a:latin typeface="Times New Roman" pitchFamily="18" charset="0"/>
              <a:cs typeface="Times New Roman" pitchFamily="18" charset="0"/>
            </a:endParaRPr>
          </a:p>
          <a:p>
            <a:pPr marL="0" indent="0" algn="just">
              <a:buNone/>
              <a:defRPr/>
            </a:pPr>
            <a:r>
              <a:rPr lang="az-Latn-AZ" dirty="0">
                <a:latin typeface="Times New Roman" pitchFamily="18" charset="0"/>
                <a:cs typeface="Times New Roman" pitchFamily="18" charset="0"/>
              </a:rPr>
              <a:t>	</a:t>
            </a:r>
            <a:endParaRPr lang="ru-RU" dirty="0"/>
          </a:p>
        </p:txBody>
      </p:sp>
    </p:spTree>
    <p:extLst>
      <p:ext uri="{BB962C8B-B14F-4D97-AF65-F5344CB8AC3E}">
        <p14:creationId xmlns:p14="http://schemas.microsoft.com/office/powerpoint/2010/main" xmlns="" val="22396475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789040"/>
            <a:ext cx="6512511" cy="1726128"/>
          </a:xfrm>
        </p:spPr>
        <p:txBody>
          <a:bodyPr/>
          <a:lstStyle/>
          <a:p>
            <a:r>
              <a:rPr lang="az-Latn-AZ" sz="3600" dirty="0" smtClean="0"/>
              <a:t>Cinayət prosesinin ədalətliliyinin xüsusiyyətləri</a:t>
            </a:r>
            <a:endParaRPr lang="ru-RU" sz="3600" dirty="0"/>
          </a:p>
        </p:txBody>
      </p:sp>
      <p:sp>
        <p:nvSpPr>
          <p:cNvPr id="3" name="Объект 2"/>
          <p:cNvSpPr>
            <a:spLocks noGrp="1"/>
          </p:cNvSpPr>
          <p:nvPr>
            <p:ph sz="quarter" idx="13"/>
          </p:nvPr>
        </p:nvSpPr>
        <p:spPr/>
        <p:txBody>
          <a:bodyPr/>
          <a:lstStyle/>
          <a:p>
            <a:r>
              <a:rPr lang="az-Latn-AZ" sz="3200" b="1" i="1" dirty="0" smtClean="0">
                <a:latin typeface="Times New Roman" pitchFamily="18" charset="0"/>
                <a:cs typeface="Times New Roman" pitchFamily="18" charset="0"/>
              </a:rPr>
              <a:t>Romanauskas Ruminiyaya qarşı- </a:t>
            </a:r>
            <a:r>
              <a:rPr lang="az-Latn-AZ" sz="3200" dirty="0" smtClean="0">
                <a:latin typeface="Times New Roman" pitchFamily="18" charset="0"/>
                <a:cs typeface="Times New Roman" pitchFamily="18" charset="0"/>
              </a:rPr>
              <a:t>təhrik yolu ilə əldə edilmiş sübutlar əsasında qəbul edilmiş məhkəmə qərarı ədalətli deyil.</a:t>
            </a:r>
          </a:p>
          <a:p>
            <a:endParaRPr lang="ru-RU" dirty="0"/>
          </a:p>
        </p:txBody>
      </p:sp>
    </p:spTree>
    <p:extLst>
      <p:ext uri="{BB962C8B-B14F-4D97-AF65-F5344CB8AC3E}">
        <p14:creationId xmlns:p14="http://schemas.microsoft.com/office/powerpoint/2010/main" xmlns="" val="2076943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861048"/>
            <a:ext cx="6512511" cy="1654120"/>
          </a:xfrm>
        </p:spPr>
        <p:txBody>
          <a:bodyPr/>
          <a:lstStyle/>
          <a:p>
            <a:r>
              <a:rPr lang="az-Latn-AZ" sz="4800" dirty="0"/>
              <a:t>Cinayət prosesinin ədalətliliyinin xüsusiyyətləri</a:t>
            </a:r>
            <a:endParaRPr lang="ru-RU" dirty="0"/>
          </a:p>
        </p:txBody>
      </p:sp>
      <p:sp>
        <p:nvSpPr>
          <p:cNvPr id="3" name="Объект 2"/>
          <p:cNvSpPr>
            <a:spLocks noGrp="1"/>
          </p:cNvSpPr>
          <p:nvPr>
            <p:ph sz="quarter" idx="13"/>
          </p:nvPr>
        </p:nvSpPr>
        <p:spPr/>
        <p:txBody>
          <a:bodyPr>
            <a:normAutofit/>
          </a:bodyPr>
          <a:lstStyle/>
          <a:p>
            <a:r>
              <a:rPr lang="az-Latn-AZ" sz="3200" b="1" i="1" dirty="0" smtClean="0">
                <a:latin typeface="Times New Roman" pitchFamily="18" charset="0"/>
                <a:cs typeface="Times New Roman" pitchFamily="18" charset="0"/>
              </a:rPr>
              <a:t>Vanyan Rusiyaya qarşı- </a:t>
            </a:r>
            <a:r>
              <a:rPr lang="az-Latn-AZ" sz="3200" dirty="0" smtClean="0">
                <a:latin typeface="Times New Roman" pitchFamily="18" charset="0"/>
                <a:cs typeface="Times New Roman" pitchFamily="18" charset="0"/>
              </a:rPr>
              <a:t>nəzarət qaydasında mal alma milli qanunvericilikdə nəzərdə tutulubsa bu qanuna uyğun həyata keçirilməlidir.</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166223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149080"/>
            <a:ext cx="6512511" cy="1366088"/>
          </a:xfrm>
        </p:spPr>
        <p:txBody>
          <a:bodyPr/>
          <a:lstStyle/>
          <a:p>
            <a:r>
              <a:rPr lang="az-Latn-AZ" sz="3600" dirty="0" smtClean="0"/>
              <a:t>3-cü maddənin pozuntusu nəticəsində əldə edilmiş sübutlar</a:t>
            </a:r>
            <a:endParaRPr lang="ru-RU" sz="3600" dirty="0"/>
          </a:p>
        </p:txBody>
      </p:sp>
      <p:sp>
        <p:nvSpPr>
          <p:cNvPr id="3" name="Объект 2"/>
          <p:cNvSpPr>
            <a:spLocks noGrp="1"/>
          </p:cNvSpPr>
          <p:nvPr>
            <p:ph sz="quarter" idx="13"/>
          </p:nvPr>
        </p:nvSpPr>
        <p:spPr/>
        <p:txBody>
          <a:bodyPr>
            <a:normAutofit/>
          </a:bodyPr>
          <a:lstStyle/>
          <a:p>
            <a:r>
              <a:rPr lang="az-Latn-AZ" sz="3200" b="1" i="1" dirty="0" smtClean="0">
                <a:latin typeface="Times New Roman" pitchFamily="18" charset="0"/>
                <a:cs typeface="Times New Roman" pitchFamily="18" charset="0"/>
              </a:rPr>
              <a:t>Jaloud Almaniyaya qarşı, 167-ci bənd-</a:t>
            </a:r>
            <a:r>
              <a:rPr lang="az-Latn-AZ" sz="3200" dirty="0" smtClean="0">
                <a:latin typeface="Times New Roman" pitchFamily="18" charset="0"/>
                <a:cs typeface="Times New Roman" pitchFamily="18" charset="0"/>
              </a:rPr>
              <a:t> işgəncə, qeyri-insani və ya ləyaqəti alçaldan rəftar nəticəsində əldə edilmiş sübutlar prosesi ədalətsi edir.</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31162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Объект 1"/>
          <p:cNvSpPr>
            <a:spLocks noGrp="1"/>
          </p:cNvSpPr>
          <p:nvPr>
            <p:ph idx="4294967295"/>
          </p:nvPr>
        </p:nvSpPr>
        <p:spPr>
          <a:xfrm>
            <a:off x="871538" y="332656"/>
            <a:ext cx="7408862" cy="5793507"/>
          </a:xfrm>
          <a:prstGeom prst="rect">
            <a:avLst/>
          </a:prstGeom>
        </p:spPr>
        <p:txBody>
          <a:bodyPr/>
          <a:lstStyle/>
          <a:p>
            <a:pPr algn="ctr"/>
            <a:endParaRPr lang="az-Latn-AZ" b="1" i="1" dirty="0" smtClean="0">
              <a:latin typeface="Times New Roman" pitchFamily="18" charset="0"/>
              <a:cs typeface="Times New Roman" pitchFamily="18" charset="0"/>
            </a:endParaRPr>
          </a:p>
          <a:p>
            <a:pPr algn="ctr"/>
            <a:endParaRPr lang="az-Latn-AZ" b="1" i="1"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Özünə qarşı ifadə verməyə məcbur edilməmək;</a:t>
            </a:r>
          </a:p>
          <a:p>
            <a:r>
              <a:rPr lang="az-Latn-AZ" dirty="0" smtClean="0">
                <a:latin typeface="Times New Roman" pitchFamily="18" charset="0"/>
                <a:cs typeface="Times New Roman" pitchFamily="18" charset="0"/>
              </a:rPr>
              <a:t>Təqsirli olduğunu etiraf etməyə məcbur edilməmək.</a:t>
            </a:r>
          </a:p>
          <a:p>
            <a:endParaRPr lang="az-Latn-AZ" dirty="0" smtClean="0">
              <a:latin typeface="Times New Roman" pitchFamily="18" charset="0"/>
              <a:cs typeface="Times New Roman" pitchFamily="18" charset="0"/>
            </a:endParaRPr>
          </a:p>
          <a:p>
            <a:pPr algn="ctr"/>
            <a:r>
              <a:rPr lang="az-Latn-AZ" b="1" i="1" dirty="0" smtClean="0">
                <a:latin typeface="Times New Roman" pitchFamily="18" charset="0"/>
                <a:cs typeface="Times New Roman" pitchFamily="18" charset="0"/>
              </a:rPr>
              <a:t>Bu iki kriteriya özünə qarşı şahidlik etməmək kriteriyası adlanır.</a:t>
            </a:r>
            <a:endParaRPr lang="ru-RU" b="1" i="1" dirty="0" smtClean="0">
              <a:latin typeface="Times New Roman" pitchFamily="18" charset="0"/>
              <a:cs typeface="Times New Roman" pitchFamily="18" charset="0"/>
            </a:endParaRPr>
          </a:p>
        </p:txBody>
      </p:sp>
      <p:sp>
        <p:nvSpPr>
          <p:cNvPr id="95235" name="Заголовок 2"/>
          <p:cNvSpPr>
            <a:spLocks noGrp="1"/>
          </p:cNvSpPr>
          <p:nvPr>
            <p:ph type="title"/>
          </p:nvPr>
        </p:nvSpPr>
        <p:spPr/>
        <p:txBody>
          <a:bodyPr/>
          <a:lstStyle/>
          <a:p>
            <a:r>
              <a:rPr lang="az-Latn-AZ" sz="3600" dirty="0">
                <a:latin typeface="Times New Roman" pitchFamily="18" charset="0"/>
                <a:cs typeface="Times New Roman" pitchFamily="18" charset="0"/>
              </a:rPr>
              <a:t>Ö</a:t>
            </a:r>
            <a:r>
              <a:rPr lang="az-Latn-AZ" sz="3600" dirty="0" smtClean="0">
                <a:latin typeface="Times New Roman" pitchFamily="18" charset="0"/>
                <a:cs typeface="Times New Roman" pitchFamily="18" charset="0"/>
              </a:rPr>
              <a:t>zünə qarşı ifadə verməmək üstünlüyü</a:t>
            </a:r>
            <a:endParaRPr lang="ru-RU"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2773606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Təqsirləndirilən şəxsin ifadəsi sübut kimi</a:t>
            </a:r>
            <a:endParaRPr lang="ru-RU" dirty="0"/>
          </a:p>
        </p:txBody>
      </p:sp>
      <p:sp>
        <p:nvSpPr>
          <p:cNvPr id="3" name="Объект 2"/>
          <p:cNvSpPr>
            <a:spLocks noGrp="1"/>
          </p:cNvSpPr>
          <p:nvPr>
            <p:ph sz="quarter" idx="13"/>
          </p:nvPr>
        </p:nvSpPr>
        <p:spPr/>
        <p:txBody>
          <a:bodyPr>
            <a:normAutofit fontScale="92500" lnSpcReduction="10000"/>
          </a:bodyPr>
          <a:lstStyle/>
          <a:p>
            <a:pPr algn="just"/>
            <a:r>
              <a:rPr lang="az-Latn-AZ" sz="2800" b="1" dirty="0">
                <a:latin typeface="Times New Roman" pitchFamily="18" charset="0"/>
                <a:cs typeface="Times New Roman" pitchFamily="18" charset="0"/>
              </a:rPr>
              <a:t>Saunders Birləşmiş Krallığa </a:t>
            </a:r>
            <a:r>
              <a:rPr lang="az-Latn-AZ" sz="2800" b="1" dirty="0" smtClean="0">
                <a:latin typeface="Times New Roman" pitchFamily="18" charset="0"/>
                <a:cs typeface="Times New Roman" pitchFamily="18" charset="0"/>
              </a:rPr>
              <a:t>qarşı- </a:t>
            </a:r>
            <a:r>
              <a:rPr lang="az-Latn-AZ" sz="2800" dirty="0" smtClean="0">
                <a:latin typeface="Times New Roman" pitchFamily="18" charset="0"/>
                <a:cs typeface="Times New Roman" pitchFamily="18" charset="0"/>
              </a:rPr>
              <a:t>Ittiham </a:t>
            </a:r>
            <a:r>
              <a:rPr lang="az-Latn-AZ" sz="2800" dirty="0">
                <a:latin typeface="Times New Roman" pitchFamily="18" charset="0"/>
                <a:cs typeface="Times New Roman" pitchFamily="18" charset="0"/>
              </a:rPr>
              <a:t>tərəfi məhkəmədə yalnız onun özünə qarşı verdiyi ifadələrə əsaslanmışdı. Avropa Məhkəməsi dedi ki məhkəmə araşdırmasından kənar məcburi yolla əldə olunmuş ifadələr təqsirləndirilən şəxsə ittiham elan edilməmişdən əvvəl öz səlahiyyətindən istifadə edərək alındığına görə 6-cı maddəni pozmuşdur </a:t>
            </a:r>
            <a:r>
              <a:rPr lang="az-Latn-AZ"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254337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293096"/>
            <a:ext cx="6512511" cy="1222072"/>
          </a:xfrm>
        </p:spPr>
        <p:txBody>
          <a:bodyPr/>
          <a:lstStyle/>
          <a:p>
            <a:r>
              <a:rPr lang="az-Latn-AZ" sz="4000" dirty="0" smtClean="0"/>
              <a:t>Təqsirləndirilən şəxsidən sübut tələb etmək </a:t>
            </a:r>
            <a:endParaRPr lang="ru-RU" sz="4000" dirty="0"/>
          </a:p>
        </p:txBody>
      </p:sp>
      <p:sp>
        <p:nvSpPr>
          <p:cNvPr id="3" name="Объект 2"/>
          <p:cNvSpPr>
            <a:spLocks noGrp="1"/>
          </p:cNvSpPr>
          <p:nvPr>
            <p:ph sz="quarter" idx="13"/>
          </p:nvPr>
        </p:nvSpPr>
        <p:spPr/>
        <p:txBody>
          <a:bodyPr>
            <a:normAutofit fontScale="85000" lnSpcReduction="20000"/>
          </a:bodyPr>
          <a:lstStyle/>
          <a:p>
            <a:pPr algn="just"/>
            <a:r>
              <a:rPr lang="az-Latn-AZ" sz="3200" b="1" i="1" dirty="0">
                <a:latin typeface="Times New Roman" pitchFamily="18" charset="0"/>
                <a:cs typeface="Times New Roman" pitchFamily="18" charset="0"/>
              </a:rPr>
              <a:t>Funke Fransaya </a:t>
            </a:r>
            <a:r>
              <a:rPr lang="az-Latn-AZ" sz="3200" b="1" i="1" dirty="0" smtClean="0">
                <a:latin typeface="Times New Roman" pitchFamily="18" charset="0"/>
                <a:cs typeface="Times New Roman" pitchFamily="18" charset="0"/>
              </a:rPr>
              <a:t>qarşı-</a:t>
            </a:r>
            <a:r>
              <a:rPr lang="az-Latn-AZ" sz="3200" dirty="0" smtClean="0"/>
              <a:t> </a:t>
            </a:r>
            <a:r>
              <a:rPr lang="az-Latn-AZ" sz="3200" dirty="0" smtClean="0">
                <a:latin typeface="Times New Roman" pitchFamily="18" charset="0"/>
                <a:cs typeface="Times New Roman" pitchFamily="18" charset="0"/>
              </a:rPr>
              <a:t>Gömrük </a:t>
            </a:r>
            <a:r>
              <a:rPr lang="az-Latn-AZ" sz="3200" dirty="0">
                <a:latin typeface="Times New Roman" pitchFamily="18" charset="0"/>
                <a:cs typeface="Times New Roman" pitchFamily="18" charset="0"/>
              </a:rPr>
              <a:t>xidməti orqanı özlərinin əmin ola bilmədikləri mülahizələrini təstiq etmək üçün cənab Funkenin susmaq və özünə qarşı ifadə verməmək hüququnu pozmuşlar. Belə ki,  onlar ona qarşı cinayət ittihamının irəli sürülməsi üçün bu sənədləri tələb etmişlər. Avropa Məhkəməsi qeyd edir ki, gömrük hüququnun xüsusiyyəti bu hüququn pozulmasına bəraət qazandıra bilməz </a:t>
            </a:r>
            <a:r>
              <a:rPr lang="az-Latn-AZ"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7370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501008"/>
            <a:ext cx="6512511" cy="2014160"/>
          </a:xfrm>
        </p:spPr>
        <p:txBody>
          <a:bodyPr/>
          <a:lstStyle/>
          <a:p>
            <a:r>
              <a:rPr lang="az-Latn-AZ" dirty="0">
                <a:latin typeface="Times New Roman" pitchFamily="18" charset="0"/>
                <a:cs typeface="Times New Roman" pitchFamily="18" charset="0"/>
              </a:rPr>
              <a:t>«Ittiham» anlayışının mənası</a:t>
            </a:r>
            <a:endParaRPr lang="ru-RU" dirty="0"/>
          </a:p>
        </p:txBody>
      </p:sp>
      <p:sp>
        <p:nvSpPr>
          <p:cNvPr id="3" name="Объект 2"/>
          <p:cNvSpPr>
            <a:spLocks noGrp="1"/>
          </p:cNvSpPr>
          <p:nvPr>
            <p:ph sz="quarter" idx="13"/>
          </p:nvPr>
        </p:nvSpPr>
        <p:spPr>
          <a:xfrm>
            <a:off x="1143000" y="731520"/>
            <a:ext cx="7245424" cy="3474720"/>
          </a:xfrm>
        </p:spPr>
        <p:txBody>
          <a:bodyPr/>
          <a:lstStyle/>
          <a:p>
            <a:pPr algn="ctr">
              <a:defRPr/>
            </a:pPr>
            <a:r>
              <a:rPr lang="az-Latn-AZ" b="1" i="1" dirty="0">
                <a:latin typeface="Times New Roman" pitchFamily="18" charset="0"/>
                <a:cs typeface="Times New Roman" pitchFamily="18" charset="0"/>
              </a:rPr>
              <a:t>Deveyer Belçikaya qarşı, 27 fevral 1980-cı il, 42,44,46-cı bəndlər.</a:t>
            </a:r>
          </a:p>
          <a:p>
            <a:pPr marL="0" indent="0" algn="just">
              <a:buFont typeface="Symbol" pitchFamily="18" charset="2"/>
              <a:buNone/>
              <a:defRPr/>
            </a:pPr>
            <a:r>
              <a:rPr lang="az-Latn-AZ" dirty="0">
                <a:latin typeface="Times New Roman" pitchFamily="18" charset="0"/>
                <a:cs typeface="Times New Roman" pitchFamily="18" charset="0"/>
              </a:rPr>
              <a:t>	«İttiham» fərdin cinayət hüquq pozuntusu törətdiyinə dəlalət edən və ya şübhəli şəxs qismində onun vəziyyətinə mühüm təsir göstərən ehtimalların olduğu barədə səlahiyyətli dövlət hakimiyyəti orqanı tərəfindən ona rəsmi məlumatın verilməsidir.</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3704741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Şəxsin ifadəsi sübut kimi</a:t>
            </a:r>
            <a:endParaRPr lang="ru-RU" dirty="0"/>
          </a:p>
        </p:txBody>
      </p:sp>
      <p:sp>
        <p:nvSpPr>
          <p:cNvPr id="3" name="Объект 2"/>
          <p:cNvSpPr>
            <a:spLocks noGrp="1"/>
          </p:cNvSpPr>
          <p:nvPr>
            <p:ph sz="quarter" idx="13"/>
          </p:nvPr>
        </p:nvSpPr>
        <p:spPr/>
        <p:txBody>
          <a:bodyPr>
            <a:normAutofit/>
          </a:bodyPr>
          <a:lstStyle/>
          <a:p>
            <a:pPr algn="just"/>
            <a:r>
              <a:rPr lang="az-Latn-AZ" b="1" i="1" dirty="0">
                <a:latin typeface="Times New Roman" pitchFamily="18" charset="0"/>
                <a:cs typeface="Times New Roman" pitchFamily="18" charset="0"/>
              </a:rPr>
              <a:t>Stoykoviç Fransaya və Belçikaya qarşı </a:t>
            </a:r>
            <a:r>
              <a:rPr lang="az-Latn-AZ" b="1" i="1" dirty="0" smtClean="0">
                <a:latin typeface="Times New Roman" pitchFamily="18" charset="0"/>
                <a:cs typeface="Times New Roman" pitchFamily="18" charset="0"/>
              </a:rPr>
              <a:t>iş- </a:t>
            </a:r>
            <a:r>
              <a:rPr lang="az-Latn-AZ" dirty="0" smtClean="0">
                <a:latin typeface="Times New Roman" pitchFamily="18" charset="0"/>
                <a:cs typeface="Times New Roman" pitchFamily="18" charset="0"/>
              </a:rPr>
              <a:t>Təqsirləndirilən </a:t>
            </a:r>
            <a:r>
              <a:rPr lang="az-Latn-AZ" dirty="0">
                <a:latin typeface="Times New Roman" pitchFamily="18" charset="0"/>
                <a:cs typeface="Times New Roman" pitchFamily="18" charset="0"/>
              </a:rPr>
              <a:t>şəxsə susmaq hüququ haqqında məlumat verilməsi o qədər vacibdir ki, məhkəmə bunu qiymətləndirərkən, ona onun verdiyi ifadələr ona qarşı istifadə oluna bilər izahatıının verilməsi tam olaraq onun susmaq hüququ haqqında birbaşa məlumatlandırılması hesab olunmur. Şəxs vəkili ilə məsləhətləşmədən danışmağa razılıq veribsə,  bu hüquq lazımi qaydada izah olunmamış sayılır </a:t>
            </a:r>
            <a:endParaRPr lang="ru-RU" dirty="0"/>
          </a:p>
        </p:txBody>
      </p:sp>
    </p:spTree>
    <p:extLst>
      <p:ext uri="{BB962C8B-B14F-4D97-AF65-F5344CB8AC3E}">
        <p14:creationId xmlns:p14="http://schemas.microsoft.com/office/powerpoint/2010/main" xmlns="" val="16872645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Təqsirləndirilən şəxsdən ifadə alınması</a:t>
            </a:r>
            <a:endParaRPr lang="ru-RU" dirty="0"/>
          </a:p>
        </p:txBody>
      </p:sp>
      <p:sp>
        <p:nvSpPr>
          <p:cNvPr id="3" name="Объект 2"/>
          <p:cNvSpPr>
            <a:spLocks noGrp="1"/>
          </p:cNvSpPr>
          <p:nvPr>
            <p:ph sz="quarter" idx="13"/>
          </p:nvPr>
        </p:nvSpPr>
        <p:spPr/>
        <p:txBody>
          <a:bodyPr>
            <a:normAutofit fontScale="92500"/>
          </a:bodyPr>
          <a:lstStyle/>
          <a:p>
            <a:r>
              <a:rPr lang="az-Latn-AZ" b="1" i="1" dirty="0">
                <a:latin typeface="Times New Roman" pitchFamily="18" charset="0"/>
                <a:cs typeface="Times New Roman" pitchFamily="18" charset="0"/>
              </a:rPr>
              <a:t>Allan Birləşmiş Krallığa qarşı iş </a:t>
            </a:r>
            <a:endParaRPr lang="ru-RU" b="1" i="1" dirty="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Susmaq </a:t>
            </a:r>
            <a:r>
              <a:rPr lang="az-Latn-AZ" dirty="0">
                <a:latin typeface="Times New Roman" pitchFamily="18" charset="0"/>
                <a:cs typeface="Times New Roman" pitchFamily="18" charset="0"/>
              </a:rPr>
              <a:t>hüququ təkcə təqsirləndirilən şəxsə məcburetmə vasitələri tətbiq olunanda və ya onun iradəsi digər vasitə ilə sındırılanda pozulmur. Bu hüquq həmçinin «polisin dindirməsi zamanı susmaq və ifadə verməmək hüququnu da özündə ehtiva edir. Bu hüquq o zaman şübhə altına alınır ki dövlət orqanları dindirmə zamanı şəxsin bu hüququndan istifadə etməsinə baxmayaraq onun danışmasına hər yolla nail olmağa çalışır və bu ifadələri sübut kimi istifadə edirlər </a:t>
            </a:r>
            <a:r>
              <a:rPr lang="az-Latn-AZ" b="1" i="1" dirty="0" smtClean="0">
                <a:latin typeface="Times New Roman" pitchFamily="18" charset="0"/>
                <a:cs typeface="Times New Roman" pitchFamily="18" charset="0"/>
              </a:rPr>
              <a:t>-</a:t>
            </a:r>
            <a:endParaRPr lang="ru-RU" dirty="0"/>
          </a:p>
        </p:txBody>
      </p:sp>
    </p:spTree>
    <p:extLst>
      <p:ext uri="{BB962C8B-B14F-4D97-AF65-F5344CB8AC3E}">
        <p14:creationId xmlns:p14="http://schemas.microsoft.com/office/powerpoint/2010/main" xmlns="" val="4838684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Şahid kimi verdiyi ifadə özünə qarşı sübut növü kimi</a:t>
            </a:r>
            <a:endParaRPr lang="ru-RU" dirty="0"/>
          </a:p>
        </p:txBody>
      </p:sp>
      <p:sp>
        <p:nvSpPr>
          <p:cNvPr id="3" name="Объект 2"/>
          <p:cNvSpPr>
            <a:spLocks noGrp="1"/>
          </p:cNvSpPr>
          <p:nvPr>
            <p:ph sz="quarter" idx="13"/>
          </p:nvPr>
        </p:nvSpPr>
        <p:spPr/>
        <p:txBody>
          <a:bodyPr>
            <a:normAutofit fontScale="92500"/>
          </a:bodyPr>
          <a:lstStyle/>
          <a:p>
            <a:r>
              <a:rPr lang="az-Latn-AZ" b="1" i="1" dirty="0">
                <a:latin typeface="Times New Roman" pitchFamily="18" charset="0"/>
                <a:cs typeface="Times New Roman" pitchFamily="18" charset="0"/>
              </a:rPr>
              <a:t>Pol Serv Fransaya qarşı iş, 21 oktyabr 1997-ci il</a:t>
            </a:r>
            <a:endParaRPr lang="ru-RU" b="1" i="1" dirty="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Şəxs </a:t>
            </a:r>
            <a:r>
              <a:rPr lang="az-Latn-AZ" dirty="0">
                <a:latin typeface="Times New Roman" pitchFamily="18" charset="0"/>
                <a:cs typeface="Times New Roman" pitchFamily="18" charset="0"/>
              </a:rPr>
              <a:t>şübhəli şəxs qismində dindirilmişdi. Daha sonra şahid kimi çağırılaraq and içməklə ifadə vermək təklif olunmuşdu. O ifadə verməkdən və and içməkdən imtina etmişdi. Avropa Məhkəməsi dedi ki, onun barəsində daha sonra açılan cinayət işində onun əvvəlki ifadələrinə istinad olunmayıb. Ittiham digət ağlabatan sübutlarla onun təqsirini sübuta yetirib. Doğru ifadə verməyə məcbur edən andiçmənin isə məqsədi şəxsi ifadə verməyə məcbur etmək deyil, düz danışmağa məcbur etməkdir </a:t>
            </a:r>
            <a:r>
              <a:rPr lang="az-Latn-AZ" dirty="0" smtClean="0">
                <a:latin typeface="Times New Roman" pitchFamily="18" charset="0"/>
                <a:cs typeface="Times New Roman" pitchFamily="18" charset="0"/>
              </a:rPr>
              <a:t>-</a:t>
            </a:r>
            <a:endParaRPr lang="ru-RU" dirty="0"/>
          </a:p>
        </p:txBody>
      </p:sp>
    </p:spTree>
    <p:extLst>
      <p:ext uri="{BB962C8B-B14F-4D97-AF65-F5344CB8AC3E}">
        <p14:creationId xmlns:p14="http://schemas.microsoft.com/office/powerpoint/2010/main" xmlns="" val="22751694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861048"/>
            <a:ext cx="6512511" cy="1654120"/>
          </a:xfrm>
        </p:spPr>
        <p:txBody>
          <a:bodyPr/>
          <a:lstStyle/>
          <a:p>
            <a:r>
              <a:rPr lang="az-Latn-AZ" dirty="0">
                <a:latin typeface="Times New Roman" pitchFamily="18" charset="0"/>
                <a:cs typeface="Times New Roman" pitchFamily="18" charset="0"/>
              </a:rPr>
              <a:t>Özünə qarşı ifadə verməyə məcbur edən qanun 6-cı maddəyə ziddir</a:t>
            </a:r>
            <a:endParaRPr lang="ru-RU" dirty="0"/>
          </a:p>
        </p:txBody>
      </p:sp>
      <p:sp>
        <p:nvSpPr>
          <p:cNvPr id="3" name="Объект 2"/>
          <p:cNvSpPr>
            <a:spLocks noGrp="1"/>
          </p:cNvSpPr>
          <p:nvPr>
            <p:ph sz="quarter" idx="13"/>
          </p:nvPr>
        </p:nvSpPr>
        <p:spPr/>
        <p:txBody>
          <a:bodyPr>
            <a:normAutofit/>
          </a:bodyPr>
          <a:lstStyle/>
          <a:p>
            <a:pPr algn="just"/>
            <a:r>
              <a:rPr lang="az-Latn-AZ" b="1" i="1" dirty="0">
                <a:latin typeface="Times New Roman" pitchFamily="18" charset="0"/>
                <a:cs typeface="Times New Roman" pitchFamily="18" charset="0"/>
              </a:rPr>
              <a:t>Hini və Makvinnes İrlandiyaya qarşı </a:t>
            </a:r>
            <a:r>
              <a:rPr lang="az-Latn-AZ" b="1" i="1" dirty="0" smtClean="0">
                <a:latin typeface="Times New Roman" pitchFamily="18" charset="0"/>
                <a:cs typeface="Times New Roman" pitchFamily="18" charset="0"/>
              </a:rPr>
              <a:t>iş- </a:t>
            </a:r>
            <a:r>
              <a:rPr lang="az-Latn-AZ" dirty="0" smtClean="0">
                <a:latin typeface="Times New Roman" pitchFamily="18" charset="0"/>
                <a:cs typeface="Times New Roman" pitchFamily="18" charset="0"/>
              </a:rPr>
              <a:t>Şəxsləri </a:t>
            </a:r>
            <a:r>
              <a:rPr lang="az-Latn-AZ" dirty="0">
                <a:latin typeface="Times New Roman" pitchFamily="18" charset="0"/>
                <a:cs typeface="Times New Roman" pitchFamily="18" charset="0"/>
              </a:rPr>
              <a:t>ifadə verməyə məcbur edən qanunda onlardan alınan ifadənin onlara qarşı istifadə edilməyəcəyi təminatı yox idi</a:t>
            </a:r>
            <a:r>
              <a:rPr lang="az-Latn-AZ" i="1" dirty="0">
                <a:latin typeface="Times New Roman" pitchFamily="18" charset="0"/>
                <a:cs typeface="Times New Roman" pitchFamily="18" charset="0"/>
              </a:rPr>
              <a:t>. </a:t>
            </a:r>
            <a:r>
              <a:rPr lang="az-Latn-AZ" dirty="0">
                <a:latin typeface="Times New Roman" pitchFamily="18" charset="0"/>
                <a:cs typeface="Times New Roman" pitchFamily="18" charset="0"/>
              </a:rPr>
              <a:t>Onlara qarşı sonra irəli sürülmüş ittiham üzrə bəraət alsalar belə, özlərinə qarşı ifadə verməkdən imtina etdiləri üçün altı aylıq azadlıqldan məhrum etmə cəzasına məruz qalıblar. Bu isə 6-cı maddənin 1-ci və 2-ci bəndlərinə </a:t>
            </a:r>
            <a:r>
              <a:rPr lang="az-Latn-AZ" dirty="0" smtClean="0">
                <a:latin typeface="Times New Roman" pitchFamily="18" charset="0"/>
                <a:cs typeface="Times New Roman" pitchFamily="18" charset="0"/>
              </a:rPr>
              <a:t>ziddidr</a:t>
            </a:r>
            <a:endParaRPr lang="ru-RU" dirty="0"/>
          </a:p>
        </p:txBody>
      </p:sp>
    </p:spTree>
    <p:extLst>
      <p:ext uri="{BB962C8B-B14F-4D97-AF65-F5344CB8AC3E}">
        <p14:creationId xmlns:p14="http://schemas.microsoft.com/office/powerpoint/2010/main" xmlns="" val="40537414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İşgəncə nəticəsində əldə edilmiş sübut</a:t>
            </a:r>
            <a:endParaRPr lang="ru-RU" dirty="0"/>
          </a:p>
        </p:txBody>
      </p:sp>
      <p:sp>
        <p:nvSpPr>
          <p:cNvPr id="3" name="Объект 2"/>
          <p:cNvSpPr>
            <a:spLocks noGrp="1"/>
          </p:cNvSpPr>
          <p:nvPr>
            <p:ph sz="quarter" idx="13"/>
          </p:nvPr>
        </p:nvSpPr>
        <p:spPr/>
        <p:txBody>
          <a:bodyPr/>
          <a:lstStyle/>
          <a:p>
            <a:r>
              <a:rPr lang="az-Latn-AZ" b="1" i="1" dirty="0">
                <a:latin typeface="Times New Roman" pitchFamily="18" charset="0"/>
                <a:cs typeface="Times New Roman" pitchFamily="18" charset="0"/>
              </a:rPr>
              <a:t>Jallov Almaniyaya qarşı iş, 11 iyul 2006-cı il</a:t>
            </a:r>
            <a:endParaRPr lang="ru-RU" b="1" i="1" dirty="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Konvensiyanın </a:t>
            </a:r>
            <a:r>
              <a:rPr lang="az-Latn-AZ" dirty="0">
                <a:latin typeface="Times New Roman" pitchFamily="18" charset="0"/>
                <a:cs typeface="Times New Roman" pitchFamily="18" charset="0"/>
              </a:rPr>
              <a:t>3-cü maddəsini pozmaqla, qeyri insani və ləyaqəti alçaldan rəftarla əldə edilmiş sübutlar ittihamın əsasını təşkil etmişdir. Şəxsin məcburi qusdurulması ilə əldə edilmiş narkotiklərin məhz yeganə dəlil kimi istifadə eidlməsi bütünlükdə məhkəmə prosesini ədalətsiz etmişdir </a:t>
            </a:r>
            <a:r>
              <a:rPr lang="az-Latn-AZ" b="1" i="1" dirty="0">
                <a:latin typeface="Times New Roman" pitchFamily="18" charset="0"/>
                <a:cs typeface="Times New Roman" pitchFamily="18" charset="0"/>
              </a:rPr>
              <a:t>– </a:t>
            </a:r>
            <a:endParaRPr lang="ru-RU" dirty="0"/>
          </a:p>
        </p:txBody>
      </p:sp>
    </p:spTree>
    <p:extLst>
      <p:ext uri="{BB962C8B-B14F-4D97-AF65-F5344CB8AC3E}">
        <p14:creationId xmlns:p14="http://schemas.microsoft.com/office/powerpoint/2010/main" xmlns="" val="37100203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869160"/>
            <a:ext cx="6512511" cy="646008"/>
          </a:xfrm>
        </p:spPr>
        <p:txBody>
          <a:bodyPr>
            <a:normAutofit fontScale="90000"/>
          </a:bodyPr>
          <a:lstStyle/>
          <a:p>
            <a:r>
              <a:rPr lang="en-US" b="1" dirty="0" err="1">
                <a:latin typeface="Times New Roman" pitchFamily="18" charset="0"/>
                <a:cs typeface="Times New Roman" pitchFamily="18" charset="0"/>
              </a:rPr>
              <a:t>Maddə</a:t>
            </a:r>
            <a:r>
              <a:rPr lang="en-US" b="1" dirty="0">
                <a:latin typeface="Times New Roman" pitchFamily="18" charset="0"/>
                <a:cs typeface="Times New Roman" pitchFamily="18" charset="0"/>
              </a:rPr>
              <a:t> 139. </a:t>
            </a:r>
            <a:r>
              <a:rPr lang="en-US" b="1" dirty="0" err="1">
                <a:latin typeface="Times New Roman" pitchFamily="18" charset="0"/>
                <a:cs typeface="Times New Roman" pitchFamily="18" charset="0"/>
              </a:rPr>
              <a:t>Sübut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edilməli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hallar</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sp>
        <p:nvSpPr>
          <p:cNvPr id="3" name="Объект 2"/>
          <p:cNvSpPr>
            <a:spLocks noGrp="1"/>
          </p:cNvSpPr>
          <p:nvPr>
            <p:ph sz="quarter" idx="13"/>
          </p:nvPr>
        </p:nvSpPr>
        <p:spPr/>
        <p:txBody>
          <a:bodyPr>
            <a:normAutofit fontScale="25000" lnSpcReduction="20000"/>
          </a:bodyPr>
          <a:lstStyle/>
          <a:p>
            <a:pPr marL="274320" indent="-274320">
              <a:defRPr/>
            </a:pPr>
            <a:r>
              <a:rPr lang="en-US" sz="7200" dirty="0">
                <a:latin typeface="Times New Roman" pitchFamily="18" charset="0"/>
                <a:cs typeface="Times New Roman" pitchFamily="18" charset="0"/>
              </a:rPr>
              <a:t>139.0. </a:t>
            </a:r>
            <a:r>
              <a:rPr lang="en-US" sz="7200" dirty="0" err="1">
                <a:latin typeface="Times New Roman" pitchFamily="18" charset="0"/>
                <a:cs typeface="Times New Roman" pitchFamily="18" charset="0"/>
              </a:rPr>
              <a:t>Cinayət</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təqibi</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üzrə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icraat</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zamanı</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aşağıdakılar</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yalnız</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sübutlara</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əsasən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müəyyən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edilir</a:t>
            </a:r>
            <a:r>
              <a:rPr lang="en-US" sz="7200" dirty="0">
                <a:latin typeface="Times New Roman" pitchFamily="18" charset="0"/>
                <a:cs typeface="Times New Roman" pitchFamily="18" charset="0"/>
              </a:rPr>
              <a:t>:</a:t>
            </a:r>
            <a:endParaRPr lang="ru-RU" sz="7200" dirty="0">
              <a:latin typeface="Times New Roman" pitchFamily="18" charset="0"/>
              <a:cs typeface="Times New Roman" pitchFamily="18" charset="0"/>
            </a:endParaRPr>
          </a:p>
          <a:p>
            <a:pPr marL="274320" indent="-274320">
              <a:defRPr/>
            </a:pPr>
            <a:r>
              <a:rPr lang="en-US" sz="7200" dirty="0">
                <a:latin typeface="Times New Roman" pitchFamily="18" charset="0"/>
                <a:cs typeface="Times New Roman" pitchFamily="18" charset="0"/>
              </a:rPr>
              <a:t>139.0.1. </a:t>
            </a:r>
            <a:r>
              <a:rPr lang="en-US" sz="7200" dirty="0" err="1">
                <a:latin typeface="Times New Roman" pitchFamily="18" charset="0"/>
                <a:cs typeface="Times New Roman" pitchFamily="18" charset="0"/>
              </a:rPr>
              <a:t>cinayət</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hadisəsinin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baş</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vermə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faktı</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və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halları</a:t>
            </a:r>
            <a:r>
              <a:rPr lang="en-US" sz="7200" dirty="0">
                <a:latin typeface="Times New Roman" pitchFamily="18" charset="0"/>
                <a:cs typeface="Times New Roman" pitchFamily="18" charset="0"/>
              </a:rPr>
              <a:t>;</a:t>
            </a:r>
            <a:endParaRPr lang="ru-RU" sz="7200" dirty="0">
              <a:latin typeface="Times New Roman" pitchFamily="18" charset="0"/>
              <a:cs typeface="Times New Roman" pitchFamily="18" charset="0"/>
            </a:endParaRPr>
          </a:p>
          <a:p>
            <a:pPr marL="274320" indent="-274320">
              <a:defRPr/>
            </a:pPr>
            <a:r>
              <a:rPr lang="en-US" sz="7200" dirty="0">
                <a:latin typeface="Times New Roman" pitchFamily="18" charset="0"/>
                <a:cs typeface="Times New Roman" pitchFamily="18" charset="0"/>
              </a:rPr>
              <a:t>139.0.2. </a:t>
            </a:r>
            <a:r>
              <a:rPr lang="en-US" sz="7200" dirty="0" err="1">
                <a:latin typeface="Times New Roman" pitchFamily="18" charset="0"/>
                <a:cs typeface="Times New Roman" pitchFamily="18" charset="0"/>
              </a:rPr>
              <a:t>şübhəli</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və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ya</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təqsirləndirilən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şəxsin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cinayət</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hadisəsi</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ilə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əlaqəsi</a:t>
            </a:r>
            <a:r>
              <a:rPr lang="en-US" sz="7200" dirty="0">
                <a:latin typeface="Times New Roman" pitchFamily="18" charset="0"/>
                <a:cs typeface="Times New Roman" pitchFamily="18" charset="0"/>
              </a:rPr>
              <a:t>;</a:t>
            </a:r>
            <a:endParaRPr lang="ru-RU" sz="7200" dirty="0">
              <a:latin typeface="Times New Roman" pitchFamily="18" charset="0"/>
              <a:cs typeface="Times New Roman" pitchFamily="18" charset="0"/>
            </a:endParaRPr>
          </a:p>
          <a:p>
            <a:pPr marL="274320" indent="-274320">
              <a:defRPr/>
            </a:pPr>
            <a:r>
              <a:rPr lang="en-US" sz="7200" dirty="0">
                <a:latin typeface="Times New Roman" pitchFamily="18" charset="0"/>
                <a:cs typeface="Times New Roman" pitchFamily="18" charset="0"/>
              </a:rPr>
              <a:t>139.0.3. </a:t>
            </a:r>
            <a:r>
              <a:rPr lang="en-US" sz="7200" dirty="0" err="1">
                <a:latin typeface="Times New Roman" pitchFamily="18" charset="0"/>
                <a:cs typeface="Times New Roman" pitchFamily="18" charset="0"/>
              </a:rPr>
              <a:t>cinayət</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qanunu</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ilə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nəzərdə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tutulmuş</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əməldə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cinayətin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əlamətləri</a:t>
            </a:r>
            <a:r>
              <a:rPr lang="en-US" sz="7200" dirty="0">
                <a:latin typeface="Times New Roman" pitchFamily="18" charset="0"/>
                <a:cs typeface="Times New Roman" pitchFamily="18" charset="0"/>
              </a:rPr>
              <a:t>;</a:t>
            </a:r>
            <a:endParaRPr lang="ru-RU" sz="7200" dirty="0">
              <a:latin typeface="Times New Roman" pitchFamily="18" charset="0"/>
              <a:cs typeface="Times New Roman" pitchFamily="18" charset="0"/>
            </a:endParaRPr>
          </a:p>
          <a:p>
            <a:pPr marL="274320" indent="-274320">
              <a:defRPr/>
            </a:pPr>
            <a:r>
              <a:rPr lang="en-US" sz="7200" dirty="0">
                <a:latin typeface="Times New Roman" pitchFamily="18" charset="0"/>
                <a:cs typeface="Times New Roman" pitchFamily="18" charset="0"/>
              </a:rPr>
              <a:t>139.0.4. </a:t>
            </a:r>
            <a:r>
              <a:rPr lang="en-US" sz="7200" dirty="0" err="1">
                <a:latin typeface="Times New Roman" pitchFamily="18" charset="0"/>
                <a:cs typeface="Times New Roman" pitchFamily="18" charset="0"/>
              </a:rPr>
              <a:t>cinayət</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qanunu</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ilə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nəzərdə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tutulmuş</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əməlin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törədilməsində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şəxsin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təqsirliliyi</a:t>
            </a:r>
            <a:r>
              <a:rPr lang="en-US" sz="7200" dirty="0">
                <a:latin typeface="Times New Roman" pitchFamily="18" charset="0"/>
                <a:cs typeface="Times New Roman" pitchFamily="18" charset="0"/>
              </a:rPr>
              <a:t>;</a:t>
            </a:r>
            <a:endParaRPr lang="ru-RU" sz="7200" dirty="0">
              <a:latin typeface="Times New Roman" pitchFamily="18" charset="0"/>
              <a:cs typeface="Times New Roman" pitchFamily="18" charset="0"/>
            </a:endParaRPr>
          </a:p>
          <a:p>
            <a:pPr marL="274320" indent="-274320">
              <a:defRPr/>
            </a:pPr>
            <a:r>
              <a:rPr lang="en-US" sz="7200" dirty="0">
                <a:latin typeface="Times New Roman" pitchFamily="18" charset="0"/>
                <a:cs typeface="Times New Roman" pitchFamily="18" charset="0"/>
              </a:rPr>
              <a:t>139.0.5. </a:t>
            </a:r>
            <a:r>
              <a:rPr lang="en-US" sz="7200" dirty="0" err="1">
                <a:latin typeface="Times New Roman" pitchFamily="18" charset="0"/>
                <a:cs typeface="Times New Roman" pitchFamily="18" charset="0"/>
              </a:rPr>
              <a:t>cinayət</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qanunu</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ilə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nəzərdə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tutulmuş</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cəzanı</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yüngülləşdirən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və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ağırlaşdıran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hallar</a:t>
            </a:r>
            <a:r>
              <a:rPr lang="en-US" sz="7200" dirty="0">
                <a:latin typeface="Times New Roman" pitchFamily="18" charset="0"/>
                <a:cs typeface="Times New Roman" pitchFamily="18" charset="0"/>
              </a:rPr>
              <a:t>;</a:t>
            </a:r>
            <a:endParaRPr lang="ru-RU" sz="7200" dirty="0">
              <a:latin typeface="Times New Roman" pitchFamily="18" charset="0"/>
              <a:cs typeface="Times New Roman" pitchFamily="18" charset="0"/>
            </a:endParaRPr>
          </a:p>
          <a:p>
            <a:pPr marL="274320" indent="-274320">
              <a:defRPr/>
            </a:pPr>
            <a:r>
              <a:rPr lang="en-US" sz="7200" dirty="0">
                <a:latin typeface="Times New Roman" pitchFamily="18" charset="0"/>
                <a:cs typeface="Times New Roman" pitchFamily="18" charset="0"/>
              </a:rPr>
              <a:t>139.0.6. </a:t>
            </a:r>
            <a:r>
              <a:rPr lang="en-US" sz="7200" dirty="0" err="1">
                <a:latin typeface="Times New Roman" pitchFamily="18" charset="0"/>
                <a:cs typeface="Times New Roman" pitchFamily="18" charset="0"/>
              </a:rPr>
              <a:t>bu</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Məcəllə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ilə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başqa</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hal</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nəzərdə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tutulmamışsa</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cinayət</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prosesi</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iştirakçısının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və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ya</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cinayət</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prosesində</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iştirak</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edən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digər</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şəxsin</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öz</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tələbini</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əsaslandırdığı</a:t>
            </a:r>
            <a:r>
              <a:rPr lang="en-US" sz="7200" dirty="0">
                <a:latin typeface="Times New Roman" pitchFamily="18" charset="0"/>
                <a:cs typeface="Times New Roman" pitchFamily="18" charset="0"/>
              </a:rPr>
              <a:t> </a:t>
            </a:r>
            <a:r>
              <a:rPr lang="en-US" sz="7200" dirty="0" err="1">
                <a:latin typeface="Times New Roman" pitchFamily="18" charset="0"/>
                <a:cs typeface="Times New Roman" pitchFamily="18" charset="0"/>
              </a:rPr>
              <a:t>hallar</a:t>
            </a:r>
            <a:r>
              <a:rPr lang="en-US" sz="7200" dirty="0">
                <a:latin typeface="Times New Roman" pitchFamily="18" charset="0"/>
                <a:cs typeface="Times New Roman" pitchFamily="18" charset="0"/>
              </a:rPr>
              <a:t>.</a:t>
            </a:r>
            <a:endParaRPr lang="ru-RU" sz="72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968987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latin typeface="Times New Roman" pitchFamily="18" charset="0"/>
                <a:cs typeface="Times New Roman" pitchFamily="18" charset="0"/>
              </a:rPr>
              <a:t>Maddə</a:t>
            </a:r>
            <a:r>
              <a:rPr lang="en-US" b="1" dirty="0">
                <a:latin typeface="Times New Roman" pitchFamily="18" charset="0"/>
                <a:cs typeface="Times New Roman" pitchFamily="18" charset="0"/>
              </a:rPr>
              <a:t> 141. </a:t>
            </a:r>
            <a:r>
              <a:rPr lang="en-US" b="1" dirty="0" err="1">
                <a:latin typeface="Times New Roman" pitchFamily="18" charset="0"/>
                <a:cs typeface="Times New Roman" pitchFamily="18" charset="0"/>
              </a:rPr>
              <a:t>Sübutsuz</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müəyyən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edilən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hallar</a:t>
            </a:r>
            <a:endParaRPr lang="ru-RU" dirty="0"/>
          </a:p>
        </p:txBody>
      </p:sp>
      <p:sp>
        <p:nvSpPr>
          <p:cNvPr id="3" name="Объект 2"/>
          <p:cNvSpPr>
            <a:spLocks noGrp="1"/>
          </p:cNvSpPr>
          <p:nvPr>
            <p:ph sz="quarter" idx="13"/>
          </p:nvPr>
        </p:nvSpPr>
        <p:spPr/>
        <p:txBody>
          <a:bodyPr>
            <a:normAutofit lnSpcReduction="10000"/>
          </a:bodyPr>
          <a:lstStyle/>
          <a:p>
            <a:pPr marL="0" indent="0">
              <a:buNone/>
              <a:defRPr/>
            </a:pPr>
            <a:r>
              <a:rPr lang="en-US" dirty="0">
                <a:latin typeface="Times New Roman" pitchFamily="18" charset="0"/>
                <a:cs typeface="Times New Roman" pitchFamily="18" charset="0"/>
              </a:rPr>
              <a:t>141.1. </a:t>
            </a:r>
            <a:r>
              <a:rPr lang="en-US" dirty="0" err="1">
                <a:latin typeface="Times New Roman" pitchFamily="18" charset="0"/>
                <a:cs typeface="Times New Roman" pitchFamily="18" charset="0"/>
              </a:rPr>
              <a:t>Cinayət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təqibi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icraatın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materiallarından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istifadə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edilmədən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aşağıdakı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sübut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edilmiş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hesab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olunur</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0" indent="0">
              <a:buNone/>
              <a:defRPr/>
            </a:pPr>
            <a:r>
              <a:rPr lang="az-Latn-AZ" dirty="0">
                <a:latin typeface="Times New Roman" pitchFamily="18" charset="0"/>
                <a:cs typeface="Times New Roman" pitchFamily="18" charset="0"/>
              </a:rPr>
              <a:t>	</a:t>
            </a:r>
            <a:r>
              <a:rPr lang="en-US" dirty="0">
                <a:latin typeface="Times New Roman" pitchFamily="18" charset="0"/>
                <a:cs typeface="Times New Roman" pitchFamily="18" charset="0"/>
              </a:rPr>
              <a:t>141.1.1</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ümumi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məlum</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olan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faktlar</a:t>
            </a:r>
            <a:r>
              <a:rPr lang="en-US" b="1" i="1" dirty="0">
                <a:latin typeface="Times New Roman" pitchFamily="18" charset="0"/>
                <a:cs typeface="Times New Roman" pitchFamily="18" charset="0"/>
              </a:rPr>
              <a:t>;</a:t>
            </a:r>
            <a:endParaRPr lang="ru-RU" b="1" i="1" dirty="0">
              <a:latin typeface="Times New Roman" pitchFamily="18" charset="0"/>
              <a:cs typeface="Times New Roman" pitchFamily="18" charset="0"/>
            </a:endParaRPr>
          </a:p>
          <a:p>
            <a:pPr marL="0" indent="0">
              <a:buNone/>
              <a:defRPr/>
            </a:pPr>
            <a:r>
              <a:rPr lang="az-Latn-AZ" b="1" i="1" dirty="0">
                <a:latin typeface="Times New Roman" pitchFamily="18" charset="0"/>
                <a:cs typeface="Times New Roman" pitchFamily="18" charset="0"/>
              </a:rPr>
              <a:t>	</a:t>
            </a:r>
            <a:r>
              <a:rPr lang="en-US" b="1" i="1" dirty="0">
                <a:latin typeface="Times New Roman" pitchFamily="18" charset="0"/>
                <a:cs typeface="Times New Roman" pitchFamily="18" charset="0"/>
              </a:rPr>
              <a:t>141.1.2. </a:t>
            </a:r>
            <a:r>
              <a:rPr lang="en-US" b="1" i="1" dirty="0" err="1">
                <a:latin typeface="Times New Roman" pitchFamily="18" charset="0"/>
                <a:cs typeface="Times New Roman" pitchFamily="18" charset="0"/>
              </a:rPr>
              <a:t>müasir</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elmdə</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texnikada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incəsənətdə</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və</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digər</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sahələrdə</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ümumi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qəbul</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edilmiş</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təhqiqat</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metodlarının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düzgünlüyü</a:t>
            </a:r>
            <a:r>
              <a:rPr lang="en-US" b="1" i="1" dirty="0">
                <a:latin typeface="Times New Roman" pitchFamily="18" charset="0"/>
                <a:cs typeface="Times New Roman" pitchFamily="18" charset="0"/>
              </a:rPr>
              <a:t>;</a:t>
            </a:r>
            <a:endParaRPr lang="ru-RU" b="1" i="1" dirty="0">
              <a:latin typeface="Times New Roman" pitchFamily="18" charset="0"/>
              <a:cs typeface="Times New Roman" pitchFamily="18" charset="0"/>
            </a:endParaRPr>
          </a:p>
          <a:p>
            <a:pPr marL="0" indent="0">
              <a:buNone/>
              <a:defRPr/>
            </a:pPr>
            <a:r>
              <a:rPr lang="az-Latn-AZ" b="1" i="1" dirty="0">
                <a:latin typeface="Times New Roman" pitchFamily="18" charset="0"/>
                <a:cs typeface="Times New Roman" pitchFamily="18" charset="0"/>
              </a:rPr>
              <a:t>	</a:t>
            </a:r>
            <a:r>
              <a:rPr lang="en-US" b="1" i="1" dirty="0">
                <a:latin typeface="Times New Roman" pitchFamily="18" charset="0"/>
                <a:cs typeface="Times New Roman" pitchFamily="18" charset="0"/>
              </a:rPr>
              <a:t>141.1.3. </a:t>
            </a:r>
            <a:r>
              <a:rPr lang="en-US" b="1" i="1" dirty="0" err="1">
                <a:latin typeface="Times New Roman" pitchFamily="18" charset="0"/>
                <a:cs typeface="Times New Roman" pitchFamily="18" charset="0"/>
              </a:rPr>
              <a:t>məhkəmə</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üçün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preyudisial</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qaydada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məcburi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qüvvəyə</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malik</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qərarla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müəyyən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edilmiş</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hallar</a:t>
            </a:r>
            <a:r>
              <a:rPr lang="en-US" b="1" i="1" dirty="0">
                <a:latin typeface="Times New Roman" pitchFamily="18" charset="0"/>
                <a:cs typeface="Times New Roman" pitchFamily="18" charset="0"/>
              </a:rPr>
              <a:t>.</a:t>
            </a:r>
            <a:endParaRPr lang="ru-RU" b="1" i="1" dirty="0">
              <a:latin typeface="Times New Roman" pitchFamily="18" charset="0"/>
              <a:cs typeface="Times New Roman" pitchFamily="18" charset="0"/>
            </a:endParaRPr>
          </a:p>
          <a:p>
            <a:pPr marL="274320" indent="-274320">
              <a:defRPr/>
            </a:pPr>
            <a:endParaRPr lang="ru-RU" dirty="0"/>
          </a:p>
          <a:p>
            <a:endParaRPr lang="ru-RU" dirty="0"/>
          </a:p>
        </p:txBody>
      </p:sp>
    </p:spTree>
    <p:extLst>
      <p:ext uri="{BB962C8B-B14F-4D97-AF65-F5344CB8AC3E}">
        <p14:creationId xmlns:p14="http://schemas.microsoft.com/office/powerpoint/2010/main" xmlns="" val="16108301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latin typeface="Times New Roman" pitchFamily="18" charset="0"/>
                <a:cs typeface="Times New Roman" pitchFamily="18" charset="0"/>
              </a:rPr>
              <a:t>Maddə</a:t>
            </a:r>
            <a:r>
              <a:rPr lang="en-US" b="1" dirty="0">
                <a:latin typeface="Times New Roman" pitchFamily="18" charset="0"/>
                <a:cs typeface="Times New Roman" pitchFamily="18" charset="0"/>
              </a:rPr>
              <a:t> 141. </a:t>
            </a:r>
            <a:r>
              <a:rPr lang="en-US" b="1" dirty="0" err="1">
                <a:latin typeface="Times New Roman" pitchFamily="18" charset="0"/>
                <a:cs typeface="Times New Roman" pitchFamily="18" charset="0"/>
              </a:rPr>
              <a:t>Sübutsuz</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müəyyən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edilən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hallar</a:t>
            </a:r>
            <a:endParaRPr lang="ru-RU" dirty="0"/>
          </a:p>
        </p:txBody>
      </p:sp>
      <p:sp>
        <p:nvSpPr>
          <p:cNvPr id="3" name="Объект 2"/>
          <p:cNvSpPr>
            <a:spLocks noGrp="1"/>
          </p:cNvSpPr>
          <p:nvPr>
            <p:ph sz="quarter" idx="13"/>
          </p:nvPr>
        </p:nvSpPr>
        <p:spPr/>
        <p:txBody>
          <a:bodyPr>
            <a:normAutofit lnSpcReduction="10000"/>
          </a:bodyPr>
          <a:lstStyle/>
          <a:p>
            <a:pPr marL="0" indent="0" algn="ctr">
              <a:buFont typeface="Symbol" pitchFamily="18" charset="2"/>
              <a:buNone/>
            </a:pPr>
            <a:r>
              <a:rPr lang="az-Latn-AZ" b="1" i="1" dirty="0">
                <a:latin typeface="Times New Roman" pitchFamily="18" charset="0"/>
                <a:cs typeface="Times New Roman" pitchFamily="18" charset="0"/>
              </a:rPr>
              <a:t>141.3.Aşağıdakı hallar cinayət təqibi üzrə icraatın materiallarından istifadə edilmədən müəyyən edilmiş hesab olunur:</a:t>
            </a:r>
          </a:p>
          <a:p>
            <a:pPr marL="0" indent="0">
              <a:buFont typeface="Symbol" pitchFamily="18" charset="2"/>
              <a:buNone/>
            </a:pPr>
            <a:r>
              <a:rPr lang="az-Latn-AZ" dirty="0">
                <a:latin typeface="Times New Roman" pitchFamily="18" charset="0"/>
                <a:cs typeface="Times New Roman" pitchFamily="18" charset="0"/>
              </a:rPr>
              <a:t>	141.3.1.şəxslərin qanunu bilməməsi</a:t>
            </a:r>
          </a:p>
          <a:p>
            <a:pPr marL="0" indent="0">
              <a:buFont typeface="Symbol" pitchFamily="18" charset="2"/>
              <a:buNone/>
            </a:pPr>
            <a:r>
              <a:rPr lang="az-Latn-AZ" dirty="0">
                <a:latin typeface="Times New Roman" pitchFamily="18" charset="0"/>
                <a:cs typeface="Times New Roman" pitchFamily="18" charset="0"/>
              </a:rPr>
              <a:t>	141.3.2.Şəxslərin xidməti ilə əlaqədar vəzifələrini və öz peşə qaydalarını bilməməsi</a:t>
            </a:r>
          </a:p>
          <a:p>
            <a:pPr marL="0" indent="0">
              <a:buFont typeface="Symbol" pitchFamily="18" charset="2"/>
              <a:buNone/>
            </a:pPr>
            <a:r>
              <a:rPr lang="az-Latn-AZ" dirty="0">
                <a:latin typeface="Times New Roman" pitchFamily="18" charset="0"/>
                <a:cs typeface="Times New Roman" pitchFamily="18" charset="0"/>
              </a:rPr>
              <a:t>	141.3.3.Şəxs xüsusi hazırlığın və ya təhsilin olmasını təstiq edən sənədlər təqdim etmədikdə, yaxud təhsil verən müəssisə və təşkilatın adını bildirmədikdə, onun xüsusi hazırlıq və təhsilinin olmaması.</a:t>
            </a:r>
          </a:p>
          <a:p>
            <a:endParaRPr lang="ru-RU" dirty="0"/>
          </a:p>
        </p:txBody>
      </p:sp>
    </p:spTree>
    <p:extLst>
      <p:ext uri="{BB962C8B-B14F-4D97-AF65-F5344CB8AC3E}">
        <p14:creationId xmlns:p14="http://schemas.microsoft.com/office/powerpoint/2010/main" xmlns="" val="33876261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latin typeface="Times New Roman" pitchFamily="18" charset="0"/>
                <a:cs typeface="Times New Roman" pitchFamily="18" charset="0"/>
              </a:rPr>
              <a:t>Maddə</a:t>
            </a:r>
            <a:r>
              <a:rPr lang="en-US" b="1" dirty="0">
                <a:latin typeface="Times New Roman" pitchFamily="18" charset="0"/>
                <a:cs typeface="Times New Roman" pitchFamily="18" charset="0"/>
              </a:rPr>
              <a:t> 142. </a:t>
            </a:r>
            <a:r>
              <a:rPr lang="en-US" b="1" dirty="0" err="1">
                <a:latin typeface="Times New Roman" pitchFamily="18" charset="0"/>
                <a:cs typeface="Times New Roman" pitchFamily="18" charset="0"/>
              </a:rPr>
              <a:t>Preyudisiya</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sp>
        <p:nvSpPr>
          <p:cNvPr id="3" name="Объект 2"/>
          <p:cNvSpPr>
            <a:spLocks noGrp="1"/>
          </p:cNvSpPr>
          <p:nvPr>
            <p:ph sz="quarter" idx="13"/>
          </p:nvPr>
        </p:nvSpPr>
        <p:spPr/>
        <p:txBody>
          <a:bodyPr>
            <a:normAutofit fontScale="92500" lnSpcReduction="10000"/>
          </a:bodyPr>
          <a:lstStyle/>
          <a:p>
            <a:pPr marL="0" indent="0" algn="just">
              <a:buNone/>
              <a:defRPr/>
            </a:pPr>
            <a:r>
              <a:rPr lang="az-Latn-AZ"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142.1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təqibi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qanuni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qüvvəyə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minmiş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hökmü</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təqibi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icraatda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müəyyən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olunmuş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hallara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qiymətinə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təhqiqatçı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müstəntiq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prokuror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üçün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məcburidir</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0" indent="0" algn="just">
              <a:buNone/>
              <a:defRPr/>
            </a:pPr>
            <a:r>
              <a:rPr lang="az-Latn-AZ" dirty="0">
                <a:latin typeface="Times New Roman" pitchFamily="18" charset="0"/>
                <a:cs typeface="Times New Roman" pitchFamily="18" charset="0"/>
              </a:rPr>
              <a:t>	</a:t>
            </a:r>
            <a:r>
              <a:rPr lang="en-US" dirty="0">
                <a:latin typeface="Times New Roman" pitchFamily="18" charset="0"/>
                <a:cs typeface="Times New Roman" pitchFamily="18" charset="0"/>
              </a:rPr>
              <a:t>142.2. </a:t>
            </a:r>
            <a:r>
              <a:rPr lang="en-US" dirty="0" err="1">
                <a:latin typeface="Times New Roman" pitchFamily="18" charset="0"/>
                <a:cs typeface="Times New Roman" pitchFamily="18" charset="0"/>
              </a:rPr>
              <a:t>Mülki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qanuni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qüvvəyə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minmiş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qərarı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icraatda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təhqiqatçı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müstəntiq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prokuror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məhkəməyə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yalnız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hadisənin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yaxud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hərəkətin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olub-olmaması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hissəsində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məcburidir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b="1" i="1" dirty="0" err="1">
                <a:latin typeface="Times New Roman" pitchFamily="18" charset="0"/>
                <a:cs typeface="Times New Roman" pitchFamily="18" charset="0"/>
              </a:rPr>
              <a:t>təqsirləndirilən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şəxsin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təqsirli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olub-olmaması</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nəticəsini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əvvəlcədən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həll</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etmir</a:t>
            </a:r>
            <a:r>
              <a:rPr lang="en-US" b="1" i="1" dirty="0">
                <a:latin typeface="Times New Roman" pitchFamily="18" charset="0"/>
                <a:cs typeface="Times New Roman" pitchFamily="18" charset="0"/>
              </a:rPr>
              <a:t>.</a:t>
            </a:r>
            <a:endParaRPr lang="ru-RU" b="1" i="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29858528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latin typeface="Times New Roman" pitchFamily="18" charset="0"/>
                <a:cs typeface="Times New Roman" pitchFamily="18" charset="0"/>
              </a:rPr>
              <a:t>Preyudisiya</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pic>
        <p:nvPicPr>
          <p:cNvPr id="4" name="Picture 4" descr="C:\Users\USER\Desktop\Kitabxana Avropa Məhkəməsi\Статья 6 Конвенции\Новая папка\Məhkəmə işləri\preudencia.jpg"/>
          <p:cNvPicPr>
            <a:picLocks noGrp="1" noChangeAspect="1" noChangeArrowheads="1"/>
          </p:cNvPicPr>
          <p:nvPr>
            <p:ph sz="quarter" idx="13"/>
          </p:nvPr>
        </p:nvPicPr>
        <p:blipFill>
          <a:blip r:embed="rId2">
            <a:extLst>
              <a:ext uri="{28A0092B-C50C-407E-A947-70E740481C1C}">
                <a14:useLocalDpi xmlns:a14="http://schemas.microsoft.com/office/drawing/2010/main" xmlns="" val="0"/>
              </a:ext>
            </a:extLst>
          </a:blip>
          <a:stretch>
            <a:fillRect/>
          </a:stretch>
        </p:blipFill>
        <p:spPr bwMode="auto">
          <a:xfrm>
            <a:off x="1815265" y="731838"/>
            <a:ext cx="5056270" cy="3475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35801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a:latin typeface="Times New Roman" pitchFamily="18" charset="0"/>
                <a:cs typeface="Times New Roman" pitchFamily="18" charset="0"/>
              </a:rPr>
              <a:t>«İttiham» ı təşkil edən hallar</a:t>
            </a:r>
            <a:endParaRPr lang="ru-RU" dirty="0"/>
          </a:p>
        </p:txBody>
      </p:sp>
      <p:sp>
        <p:nvSpPr>
          <p:cNvPr id="3" name="Объект 2"/>
          <p:cNvSpPr>
            <a:spLocks noGrp="1"/>
          </p:cNvSpPr>
          <p:nvPr>
            <p:ph sz="quarter" idx="13"/>
          </p:nvPr>
        </p:nvSpPr>
        <p:spPr/>
        <p:txBody>
          <a:bodyPr>
            <a:normAutofit fontScale="70000" lnSpcReduction="20000"/>
          </a:bodyPr>
          <a:lstStyle/>
          <a:p>
            <a:r>
              <a:rPr lang="az-Latn-AZ" sz="3300" dirty="0">
                <a:latin typeface="Times New Roman" pitchFamily="18" charset="0"/>
                <a:cs typeface="Times New Roman" pitchFamily="18" charset="0"/>
              </a:rPr>
              <a:t>Fərdin şübhəli şəxs qismində dindirilməsi - </a:t>
            </a:r>
            <a:r>
              <a:rPr lang="az-Latn-AZ" sz="3300" b="1" i="1" dirty="0">
                <a:latin typeface="Times New Roman" pitchFamily="18" charset="0"/>
                <a:cs typeface="Times New Roman" pitchFamily="18" charset="0"/>
              </a:rPr>
              <a:t>Hozee Belçikaya qarşı 27 fevral 1980</a:t>
            </a:r>
            <a:r>
              <a:rPr lang="az-Latn-AZ" sz="3300" b="1" i="1" dirty="0" smtClean="0">
                <a:latin typeface="Times New Roman" pitchFamily="18" charset="0"/>
                <a:cs typeface="Times New Roman" pitchFamily="18" charset="0"/>
              </a:rPr>
              <a:t>;</a:t>
            </a:r>
          </a:p>
          <a:p>
            <a:endParaRPr lang="az-Latn-AZ" sz="3300" b="1" i="1" dirty="0">
              <a:latin typeface="Times New Roman" pitchFamily="18" charset="0"/>
              <a:cs typeface="Times New Roman" pitchFamily="18" charset="0"/>
            </a:endParaRPr>
          </a:p>
          <a:p>
            <a:r>
              <a:rPr lang="az-Latn-AZ" sz="3300" dirty="0">
                <a:latin typeface="Times New Roman" pitchFamily="18" charset="0"/>
                <a:cs typeface="Times New Roman" pitchFamily="18" charset="0"/>
              </a:rPr>
              <a:t>Bu və ya digər şəxsin həbsi barəsində order verildikdə - </a:t>
            </a:r>
            <a:r>
              <a:rPr lang="az-Latn-AZ" sz="3300" b="1" i="1" dirty="0">
                <a:latin typeface="Times New Roman" pitchFamily="18" charset="0"/>
                <a:cs typeface="Times New Roman" pitchFamily="18" charset="0"/>
              </a:rPr>
              <a:t>Vemhoff Almaniyaya qarşı, 27 iyun 1968</a:t>
            </a:r>
            <a:r>
              <a:rPr lang="az-Latn-AZ" sz="3300" b="1" i="1" dirty="0" smtClean="0">
                <a:latin typeface="Times New Roman" pitchFamily="18" charset="0"/>
                <a:cs typeface="Times New Roman" pitchFamily="18" charset="0"/>
              </a:rPr>
              <a:t>;</a:t>
            </a:r>
          </a:p>
          <a:p>
            <a:endParaRPr lang="az-Latn-AZ" sz="3300" b="1" i="1" dirty="0">
              <a:latin typeface="Times New Roman" pitchFamily="18" charset="0"/>
              <a:cs typeface="Times New Roman" pitchFamily="18" charset="0"/>
            </a:endParaRPr>
          </a:p>
          <a:p>
            <a:r>
              <a:rPr lang="az-Latn-AZ" sz="3300" dirty="0">
                <a:latin typeface="Times New Roman" pitchFamily="18" charset="0"/>
                <a:cs typeface="Times New Roman" pitchFamily="18" charset="0"/>
              </a:rPr>
              <a:t>Şəxsə qarşı cinayət təqibinə başlanıldığı barədə ona rəsmi məlumat verildikdə - </a:t>
            </a:r>
            <a:r>
              <a:rPr lang="az-Latn-AZ" sz="3300" b="1" i="1" dirty="0">
                <a:latin typeface="Times New Roman" pitchFamily="18" charset="0"/>
                <a:cs typeface="Times New Roman" pitchFamily="18" charset="0"/>
              </a:rPr>
              <a:t>Nyumayster Avstriyaya qarşı, 27 iyun 1986;</a:t>
            </a:r>
          </a:p>
          <a:p>
            <a:endParaRPr lang="ru-RU" dirty="0"/>
          </a:p>
        </p:txBody>
      </p:sp>
    </p:spTree>
    <p:extLst>
      <p:ext uri="{BB962C8B-B14F-4D97-AF65-F5344CB8AC3E}">
        <p14:creationId xmlns:p14="http://schemas.microsoft.com/office/powerpoint/2010/main" xmlns="" val="25042381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latin typeface="Times New Roman" pitchFamily="18" charset="0"/>
                <a:cs typeface="Times New Roman" pitchFamily="18" charset="0"/>
              </a:rPr>
              <a:t>Preyudisiya</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sp>
        <p:nvSpPr>
          <p:cNvPr id="3" name="Объект 2"/>
          <p:cNvSpPr>
            <a:spLocks noGrp="1"/>
          </p:cNvSpPr>
          <p:nvPr>
            <p:ph sz="quarter" idx="13"/>
          </p:nvPr>
        </p:nvSpPr>
        <p:spPr/>
        <p:txBody>
          <a:bodyPr>
            <a:normAutofit fontScale="92500" lnSpcReduction="10000"/>
          </a:bodyPr>
          <a:lstStyle/>
          <a:p>
            <a:pPr algn="ctr">
              <a:defRPr/>
            </a:pPr>
            <a:r>
              <a:rPr lang="ru-RU" sz="2800" b="1" dirty="0">
                <a:latin typeface="Times New Roman" pitchFamily="18" charset="0"/>
                <a:cs typeface="Times New Roman" pitchFamily="18" charset="0"/>
              </a:rPr>
              <a:t>Статья 90:</a:t>
            </a:r>
            <a:r>
              <a:rPr lang="en-GB"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Преюдиция</a:t>
            </a:r>
            <a:endParaRPr lang="ru-RU" sz="2800" b="1" dirty="0">
              <a:latin typeface="Times New Roman" pitchFamily="18" charset="0"/>
              <a:cs typeface="Times New Roman" pitchFamily="18" charset="0"/>
            </a:endParaRPr>
          </a:p>
          <a:p>
            <a:pPr algn="just">
              <a:defRPr/>
            </a:pPr>
            <a:r>
              <a:rPr lang="ru-RU" dirty="0">
                <a:latin typeface="Times New Roman" pitchFamily="18" charset="0"/>
                <a:cs typeface="Times New Roman" pitchFamily="18" charset="0"/>
              </a:rPr>
              <a:t>«Обстоятельства, установленные вступившим в законную силу приговором, либо иным вступившим в законную силу решением суда, принятым в рамках гражданского, арбитражного или административного судопроизводства, признаются судом, прокурором, следователем, дознавателем без дополнительной проверки. </a:t>
            </a:r>
            <a:r>
              <a:rPr lang="ru-RU" b="1" dirty="0">
                <a:latin typeface="Times New Roman" pitchFamily="18" charset="0"/>
                <a:cs typeface="Times New Roman" pitchFamily="18" charset="0"/>
              </a:rPr>
              <a:t>При этом такой приговор или решение не могут предрешать виновность лиц, не участвовавших ранее в рассматриваемом уголовном деле».</a:t>
            </a:r>
          </a:p>
          <a:p>
            <a:endParaRPr lang="ru-RU" dirty="0"/>
          </a:p>
        </p:txBody>
      </p:sp>
    </p:spTree>
    <p:extLst>
      <p:ext uri="{BB962C8B-B14F-4D97-AF65-F5344CB8AC3E}">
        <p14:creationId xmlns:p14="http://schemas.microsoft.com/office/powerpoint/2010/main" xmlns="" val="17350582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latin typeface="Times New Roman" pitchFamily="18" charset="0"/>
                <a:cs typeface="Times New Roman" pitchFamily="18" charset="0"/>
              </a:rPr>
              <a:t>Preyudisiya</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sp>
        <p:nvSpPr>
          <p:cNvPr id="3" name="Объект 2"/>
          <p:cNvSpPr>
            <a:spLocks noGrp="1"/>
          </p:cNvSpPr>
          <p:nvPr>
            <p:ph sz="quarter" idx="13"/>
          </p:nvPr>
        </p:nvSpPr>
        <p:spPr/>
        <p:txBody>
          <a:bodyPr/>
          <a:lstStyle/>
          <a:p>
            <a:r>
              <a:rPr lang="az-Latn-AZ" dirty="0">
                <a:latin typeface="Times New Roman" pitchFamily="18" charset="0"/>
                <a:cs typeface="Times New Roman" pitchFamily="18" charset="0"/>
              </a:rPr>
              <a:t>Növbəti məhkəmə prosesi olacaq şəxslərin təqsirliliyi məsələsinə münasibət bildirməklə və keçmiş məhkəmə qərarına istinad edən məhkəmə təqsirsizlik prezumpsiyası hüququnu pozmuşdur </a:t>
            </a:r>
            <a:r>
              <a:rPr lang="az-Latn-AZ" b="1" dirty="0">
                <a:latin typeface="Times New Roman" pitchFamily="18" charset="0"/>
                <a:cs typeface="Times New Roman" pitchFamily="18" charset="0"/>
              </a:rPr>
              <a:t>- </a:t>
            </a:r>
            <a:r>
              <a:rPr lang="az-Latn-AZ" b="1" i="1" dirty="0">
                <a:latin typeface="Times New Roman" pitchFamily="18" charset="0"/>
                <a:cs typeface="Times New Roman" pitchFamily="18" charset="0"/>
              </a:rPr>
              <a:t>Navalniy və Ofiserov Rusiya Federasiyasına qarşı iş, 23 fevral 2016-cı il,</a:t>
            </a:r>
            <a:endParaRPr lang="ru-RU" b="1" i="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8817418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latin typeface="Times New Roman" pitchFamily="18" charset="0"/>
                <a:cs typeface="Times New Roman" pitchFamily="18" charset="0"/>
              </a:rPr>
              <a:t>Preyudisiya</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sp>
        <p:nvSpPr>
          <p:cNvPr id="3" name="Объект 2"/>
          <p:cNvSpPr>
            <a:spLocks noGrp="1"/>
          </p:cNvSpPr>
          <p:nvPr>
            <p:ph sz="quarter" idx="13"/>
          </p:nvPr>
        </p:nvSpPr>
        <p:spPr/>
        <p:txBody>
          <a:bodyPr/>
          <a:lstStyle/>
          <a:p>
            <a:r>
              <a:rPr lang="az-Latn-AZ" dirty="0">
                <a:latin typeface="Times New Roman" pitchFamily="18" charset="0"/>
                <a:cs typeface="Times New Roman" pitchFamily="18" charset="0"/>
              </a:rPr>
              <a:t>Şəxs haqqında cinayət işi üzrə istintaq aparılan şəxsin təqsirliliyini ifadə edən, həmin şəxsin iştirak etmədiyi məhkəmə hökmü təqsirsizlik prezumpsiyasını pozur. Çünki onun işi hələ</a:t>
            </a:r>
            <a:r>
              <a:rPr lang="ru-RU" dirty="0">
                <a:latin typeface="Times New Roman" pitchFamily="18" charset="0"/>
                <a:cs typeface="Times New Roman" pitchFamily="18" charset="0"/>
              </a:rPr>
              <a:t> </a:t>
            </a:r>
            <a:r>
              <a:rPr lang="az-Latn-AZ" dirty="0">
                <a:latin typeface="Times New Roman" pitchFamily="18" charset="0"/>
                <a:cs typeface="Times New Roman" pitchFamily="18" charset="0"/>
              </a:rPr>
              <a:t>də aparılır və bu istintaq orqanına təsir edə bilər. Digər bir tərəfdən isə məhkəmədə o öz müdafiəsini həyata keçirə bilmir </a:t>
            </a:r>
            <a:r>
              <a:rPr lang="az-Latn-AZ" b="1" i="1" dirty="0">
                <a:latin typeface="Times New Roman" pitchFamily="18" charset="0"/>
                <a:cs typeface="Times New Roman" pitchFamily="18" charset="0"/>
              </a:rPr>
              <a:t>- Karaman Almaniyaya qarşı iş, 27 fevral 2014-cü il</a:t>
            </a:r>
            <a:endParaRPr lang="ru-RU" b="1" i="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8810365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996952"/>
            <a:ext cx="6512511" cy="1143000"/>
          </a:xfrm>
        </p:spPr>
        <p:txBody>
          <a:bodyPr>
            <a:normAutofit fontScale="90000"/>
          </a:bodyPr>
          <a:lstStyle/>
          <a:p>
            <a:r>
              <a:rPr lang="az-Latn-AZ" dirty="0" smtClean="0"/>
              <a:t>Diqqətinizə görə təşəkkür edirəm</a:t>
            </a:r>
            <a:endParaRPr lang="ru-RU" dirty="0"/>
          </a:p>
        </p:txBody>
      </p:sp>
    </p:spTree>
    <p:extLst>
      <p:ext uri="{BB962C8B-B14F-4D97-AF65-F5344CB8AC3E}">
        <p14:creationId xmlns:p14="http://schemas.microsoft.com/office/powerpoint/2010/main" xmlns="" val="534455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a:latin typeface="Times New Roman" pitchFamily="18" charset="0"/>
                <a:cs typeface="Times New Roman" pitchFamily="18" charset="0"/>
              </a:rPr>
              <a:t>«İttiham» ı təşkil edən hallar</a:t>
            </a:r>
            <a:endParaRPr lang="ru-RU" dirty="0"/>
          </a:p>
        </p:txBody>
      </p:sp>
      <p:sp>
        <p:nvSpPr>
          <p:cNvPr id="3" name="Объект 2"/>
          <p:cNvSpPr>
            <a:spLocks noGrp="1"/>
          </p:cNvSpPr>
          <p:nvPr>
            <p:ph sz="quarter" idx="13"/>
          </p:nvPr>
        </p:nvSpPr>
        <p:spPr/>
        <p:txBody>
          <a:bodyPr>
            <a:normAutofit/>
          </a:bodyPr>
          <a:lstStyle/>
          <a:p>
            <a:r>
              <a:rPr lang="az-Latn-AZ" dirty="0">
                <a:latin typeface="Times New Roman" pitchFamily="18" charset="0"/>
                <a:cs typeface="Times New Roman" pitchFamily="18" charset="0"/>
              </a:rPr>
              <a:t>Gömrük cinayətini araşdıran dövlət orqanı şəxsdən sübut təqdim etməsini tələb etdikdə və onun bank hesabını dondurduqda - </a:t>
            </a:r>
            <a:r>
              <a:rPr lang="az-Latn-AZ" b="1" i="1" dirty="0">
                <a:latin typeface="Times New Roman" pitchFamily="18" charset="0"/>
                <a:cs typeface="Times New Roman" pitchFamily="18" charset="0"/>
              </a:rPr>
              <a:t>Funke Fransaya qarşı, 25 fevral 1993</a:t>
            </a:r>
            <a:r>
              <a:rPr lang="az-Latn-AZ" b="1" i="1" dirty="0" smtClean="0">
                <a:latin typeface="Times New Roman" pitchFamily="18" charset="0"/>
                <a:cs typeface="Times New Roman" pitchFamily="18" charset="0"/>
              </a:rPr>
              <a:t>;</a:t>
            </a:r>
          </a:p>
          <a:p>
            <a:pPr marL="45720" indent="0">
              <a:buNone/>
            </a:pPr>
            <a:endParaRPr lang="az-Latn-AZ" b="1" i="1" dirty="0">
              <a:latin typeface="Times New Roman" pitchFamily="18" charset="0"/>
              <a:cs typeface="Times New Roman" pitchFamily="18" charset="0"/>
            </a:endParaRPr>
          </a:p>
          <a:p>
            <a:r>
              <a:rPr lang="az-Latn-AZ" dirty="0">
                <a:latin typeface="Times New Roman" pitchFamily="18" charset="0"/>
                <a:cs typeface="Times New Roman" pitchFamily="18" charset="0"/>
              </a:rPr>
              <a:t>Polis tərəfindən şəxsin əleyhinə prokurorluğa məlumat verildikdən sonra onun barəsində cinayət işi açılarkən şəxs yardım üçün vəkilə müraciət etdikdə - </a:t>
            </a:r>
            <a:r>
              <a:rPr lang="az-Latn-AZ" b="1" i="1" dirty="0">
                <a:latin typeface="Times New Roman" pitchFamily="18" charset="0"/>
                <a:cs typeface="Times New Roman" pitchFamily="18" charset="0"/>
              </a:rPr>
              <a:t>Angeliççi İtaliyaya qarşı, 19 fevral 1991.</a:t>
            </a:r>
            <a:endParaRPr lang="ru-RU" b="1" i="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4026425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941168"/>
            <a:ext cx="6512511" cy="1152128"/>
          </a:xfrm>
        </p:spPr>
        <p:txBody>
          <a:bodyPr/>
          <a:lstStyle/>
          <a:p>
            <a:r>
              <a:rPr lang="az-Latn-AZ" dirty="0" smtClean="0"/>
              <a:t>Engel meyarları</a:t>
            </a:r>
            <a:endParaRPr lang="ru-RU" dirty="0"/>
          </a:p>
        </p:txBody>
      </p:sp>
      <p:sp>
        <p:nvSpPr>
          <p:cNvPr id="3" name="Объект 2"/>
          <p:cNvSpPr>
            <a:spLocks noGrp="1"/>
          </p:cNvSpPr>
          <p:nvPr>
            <p:ph sz="quarter" idx="13"/>
          </p:nvPr>
        </p:nvSpPr>
        <p:spPr>
          <a:xfrm>
            <a:off x="1143000" y="731520"/>
            <a:ext cx="7101408" cy="2841496"/>
          </a:xfrm>
        </p:spPr>
        <p:txBody>
          <a:bodyPr>
            <a:noAutofit/>
          </a:bodyPr>
          <a:lstStyle/>
          <a:p>
            <a:r>
              <a:rPr lang="az-Latn-AZ" sz="2800" b="1" i="1" dirty="0" smtClean="0">
                <a:latin typeface="Times New Roman" pitchFamily="18" charset="0"/>
                <a:cs typeface="Times New Roman" pitchFamily="18" charset="0"/>
              </a:rPr>
              <a:t>Engel və başqaları Niderlanda qarşı, 1976, 73-cü bənd. </a:t>
            </a:r>
          </a:p>
          <a:p>
            <a:endParaRPr lang="az-Latn-AZ" sz="2800" b="1" i="1" dirty="0" smtClean="0">
              <a:latin typeface="Times New Roman" pitchFamily="18" charset="0"/>
              <a:cs typeface="Times New Roman" pitchFamily="18" charset="0"/>
            </a:endParaRPr>
          </a:p>
          <a:p>
            <a:r>
              <a:rPr lang="az-Latn-AZ" sz="2800" dirty="0" smtClean="0">
                <a:latin typeface="Times New Roman" pitchFamily="18" charset="0"/>
                <a:cs typeface="Times New Roman" pitchFamily="18" charset="0"/>
              </a:rPr>
              <a:t>Milli qanunvericilikdə əməl cinayət əməli kimi və ya digər əməl kimi nəzərdə tutulmuşdurmu</a:t>
            </a:r>
          </a:p>
          <a:p>
            <a:r>
              <a:rPr lang="az-Latn-AZ" sz="2800" dirty="0" smtClean="0">
                <a:latin typeface="Times New Roman" pitchFamily="18" charset="0"/>
                <a:cs typeface="Times New Roman" pitchFamily="18" charset="0"/>
              </a:rPr>
              <a:t>Hüquq pozuntusunun xarakteri</a:t>
            </a:r>
          </a:p>
          <a:p>
            <a:r>
              <a:rPr lang="az-Latn-AZ" sz="2800" dirty="0" smtClean="0">
                <a:latin typeface="Times New Roman" pitchFamily="18" charset="0"/>
                <a:cs typeface="Times New Roman" pitchFamily="18" charset="0"/>
              </a:rPr>
              <a:t>Cəzanın məqsədi və ağırlığı</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834694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3861048"/>
            <a:ext cx="6512511" cy="2160240"/>
          </a:xfrm>
        </p:spPr>
        <p:txBody>
          <a:bodyPr/>
          <a:lstStyle/>
          <a:p>
            <a:r>
              <a:rPr lang="az-Latn-AZ" sz="3200" dirty="0">
                <a:latin typeface="Times New Roman" pitchFamily="18" charset="0"/>
                <a:cs typeface="Times New Roman" pitchFamily="18" charset="0"/>
              </a:rPr>
              <a:t>Milli qanunvericilkdə əməl cinayət əməli kimi və ya digər əməl kimi nəzərdə tutulmuşdurmu</a:t>
            </a:r>
            <a:br>
              <a:rPr lang="az-Latn-AZ" sz="3200" dirty="0">
                <a:latin typeface="Times New Roman" pitchFamily="18" charset="0"/>
                <a:cs typeface="Times New Roman" pitchFamily="18" charset="0"/>
              </a:rPr>
            </a:br>
            <a:endParaRPr lang="ru-RU" sz="3200" dirty="0"/>
          </a:p>
        </p:txBody>
      </p:sp>
      <p:sp>
        <p:nvSpPr>
          <p:cNvPr id="3" name="Объект 2"/>
          <p:cNvSpPr>
            <a:spLocks noGrp="1"/>
          </p:cNvSpPr>
          <p:nvPr>
            <p:ph sz="quarter" idx="13"/>
          </p:nvPr>
        </p:nvSpPr>
        <p:spPr/>
        <p:txBody>
          <a:bodyPr/>
          <a:lstStyle/>
          <a:p>
            <a:r>
              <a:rPr lang="az-Latn-AZ" sz="2800" dirty="0" smtClean="0">
                <a:latin typeface="Times New Roman" pitchFamily="18" charset="0"/>
                <a:cs typeface="Times New Roman" pitchFamily="18" charset="0"/>
              </a:rPr>
              <a:t>Engel və başqaları Niderlanda qarşı, 1976, 82-ci bənd;</a:t>
            </a:r>
          </a:p>
          <a:p>
            <a:r>
              <a:rPr lang="az-Latn-AZ" sz="2800" dirty="0" smtClean="0">
                <a:latin typeface="Times New Roman" pitchFamily="18" charset="0"/>
                <a:cs typeface="Times New Roman" pitchFamily="18" charset="0"/>
              </a:rPr>
              <a:t>Lauko Slovakiyaya qarşı, 1998, 82-ci bənd;</a:t>
            </a:r>
          </a:p>
          <a:p>
            <a:r>
              <a:rPr lang="az-Latn-AZ" sz="2800" dirty="0" smtClean="0">
                <a:latin typeface="Times New Roman" pitchFamily="18" charset="0"/>
                <a:cs typeface="Times New Roman" pitchFamily="18" charset="0"/>
              </a:rPr>
              <a:t>Öztürk Almaniyaya qarşı, 1984, 49-cu bənd.</a:t>
            </a:r>
          </a:p>
          <a:p>
            <a:endParaRPr lang="az-Latn-AZ" dirty="0" smtClean="0"/>
          </a:p>
          <a:p>
            <a:endParaRPr lang="ru-RU" dirty="0"/>
          </a:p>
        </p:txBody>
      </p:sp>
    </p:spTree>
    <p:extLst>
      <p:ext uri="{BB962C8B-B14F-4D97-AF65-F5344CB8AC3E}">
        <p14:creationId xmlns:p14="http://schemas.microsoft.com/office/powerpoint/2010/main" xmlns="" val="3349112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3645024"/>
            <a:ext cx="6512511" cy="2302192"/>
          </a:xfrm>
        </p:spPr>
        <p:txBody>
          <a:bodyPr/>
          <a:lstStyle/>
          <a:p>
            <a:r>
              <a:rPr lang="az-Latn-AZ" dirty="0" smtClean="0"/>
              <a:t>Hüquq pozuntusunun xarakteri</a:t>
            </a:r>
            <a:endParaRPr lang="ru-RU" dirty="0"/>
          </a:p>
        </p:txBody>
      </p:sp>
      <p:sp>
        <p:nvSpPr>
          <p:cNvPr id="3" name="Объект 2"/>
          <p:cNvSpPr>
            <a:spLocks noGrp="1"/>
          </p:cNvSpPr>
          <p:nvPr>
            <p:ph sz="quarter" idx="13"/>
          </p:nvPr>
        </p:nvSpPr>
        <p:spPr>
          <a:xfrm>
            <a:off x="1143000" y="731520"/>
            <a:ext cx="7101408" cy="2841496"/>
          </a:xfrm>
        </p:spPr>
        <p:txBody>
          <a:bodyPr>
            <a:normAutofit/>
          </a:bodyPr>
          <a:lstStyle/>
          <a:p>
            <a:r>
              <a:rPr lang="az-Latn-AZ" sz="2800" dirty="0" smtClean="0">
                <a:latin typeface="Times New Roman" pitchFamily="18" charset="0"/>
                <a:cs typeface="Times New Roman" pitchFamily="18" charset="0"/>
              </a:rPr>
              <a:t>Demicoli Maltaya qarşı, 1991, 33-cü bənd.</a:t>
            </a:r>
          </a:p>
          <a:p>
            <a:r>
              <a:rPr lang="az-Latn-AZ" sz="2800" dirty="0" smtClean="0">
                <a:latin typeface="Times New Roman" pitchFamily="18" charset="0"/>
                <a:cs typeface="Times New Roman" pitchFamily="18" charset="0"/>
              </a:rPr>
              <a:t>Veber İsveçrəyə qarşı, 1990, 33-cü bənd.</a:t>
            </a:r>
          </a:p>
          <a:p>
            <a:r>
              <a:rPr lang="az-Latn-AZ" sz="2800" dirty="0" smtClean="0">
                <a:latin typeface="Times New Roman" pitchFamily="18" charset="0"/>
                <a:cs typeface="Times New Roman" pitchFamily="18" charset="0"/>
              </a:rPr>
              <a:t>Ravnsboq İsveçə qarşı, 1994, 34-cü bənd.</a:t>
            </a:r>
          </a:p>
          <a:p>
            <a:endParaRPr lang="az-Latn-AZ" sz="2800" dirty="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355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424</TotalTime>
  <Words>2020</Words>
  <Application>Microsoft Office PowerPoint</Application>
  <PresentationFormat>Экран (4:3)</PresentationFormat>
  <Paragraphs>183</Paragraphs>
  <Slides>53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Воздушный поток</vt:lpstr>
      <vt:lpstr>Ədalətli məhkəmə araşdırılması hüququ</vt:lpstr>
      <vt:lpstr>Maddə 6 Ədalətli məhkəmə araşdırması hüququ </vt:lpstr>
      <vt:lpstr>İttihamın mahiyyəti</vt:lpstr>
      <vt:lpstr>«Ittiham» anlayışının mənası</vt:lpstr>
      <vt:lpstr>«İttiham» ı təşkil edən hallar</vt:lpstr>
      <vt:lpstr>«İttiham» ı təşkil edən hallar</vt:lpstr>
      <vt:lpstr>Engel meyarları</vt:lpstr>
      <vt:lpstr>Milli qanunvericilkdə əməl cinayət əməli kimi və ya digər əməl kimi nəzərdə tutulmuşdurmu </vt:lpstr>
      <vt:lpstr>Hüquq pozuntusunun xarakteri</vt:lpstr>
      <vt:lpstr>Cəzanın məqsədi və ağırlığı</vt:lpstr>
      <vt:lpstr>Məhkəməyə müraciət hüququ</vt:lpstr>
      <vt:lpstr>Məhkəmə qərarının icra olunması</vt:lpstr>
      <vt:lpstr>Məhkəməyə müraciət hüququnun məhdudlaşdırılması</vt:lpstr>
      <vt:lpstr>Məhkəməyə müraciət üçün praktiki maneələr</vt:lpstr>
      <vt:lpstr>Məhkəmənin qarşsında duran suallar</vt:lpstr>
      <vt:lpstr>Məhkəmənin qarşsında duran suallar</vt:lpstr>
      <vt:lpstr>Məhkəmənin qarşsında duran suallar</vt:lpstr>
      <vt:lpstr>Şəxsən və ya müdafiəçinin yardımı ilə müdafiə</vt:lpstr>
      <vt:lpstr>Özünü müdafiə etmək hüququ özündə ehtiva edir</vt:lpstr>
      <vt:lpstr>Özünü şəxsən müdafiə etmək hüququnun məhdudlaşdırılması əsasları</vt:lpstr>
      <vt:lpstr>Vəkil vasitəsilə müdafiə olunmaq hüququ haqqında məlumatlandırılmaq</vt:lpstr>
      <vt:lpstr>Özünü seçdiyi vəkil vasitəsilə müdaifiə olunmaq </vt:lpstr>
      <vt:lpstr>MÜSTƏQİL, SƏLAHİYYƏTLİ VƏ SƏMƏRƏLİ VƏKİL TƏRƏFİNDƏN MÜDAFİƏ OLUNMAQ</vt:lpstr>
      <vt:lpstr>Vəkilin seçilməsi hüququnun məhdudlaşdırılması</vt:lpstr>
      <vt:lpstr>Vəkillə təmasın konfidensiallığı </vt:lpstr>
      <vt:lpstr>Pulsuz hüquqi yardım</vt:lpstr>
      <vt:lpstr>«Ədalət mühakiməsinə çatımlılığın asanlaşdırılması yollarına dair» Nazirlər Komitəsinin R(81)7  14 may 1981 ci il tarixli Tövsiyyəsi    </vt:lpstr>
      <vt:lpstr>Ittihamın xarakteri və əsasları haqqında başa düşülən dildə dərhal məlumatlandırılmaq hüququ</vt:lpstr>
      <vt:lpstr>Təqsirləndirilən şəxsin anladığı dil</vt:lpstr>
      <vt:lpstr>Təqsirləndirilən şəxsin anladığı dil</vt:lpstr>
      <vt:lpstr>Ittihamın xarakteri və əsasları haqqında başa düşülən dildə dərhal məlumatlandırılmaq hüququ</vt:lpstr>
      <vt:lpstr>Ittihamın xarakteri və əsasları haqqında başa düşülən dildə dərhal məlumatlandırılmaq hüququ</vt:lpstr>
      <vt:lpstr>Cinayət Prosessual Məclləsi: maddə 138. Sübutetmə anlayışı</vt:lpstr>
      <vt:lpstr>Cinayət prosesinin ədalətliliyinin xüsusiyyətləri</vt:lpstr>
      <vt:lpstr>Cinayət prosesinin ədalətliliyinin xüsusiyyətləri</vt:lpstr>
      <vt:lpstr>3-cü maddənin pozuntusu nəticəsində əldə edilmiş sübutlar</vt:lpstr>
      <vt:lpstr>Özünə qarşı ifadə verməmək üstünlüyü</vt:lpstr>
      <vt:lpstr>Təqsirləndirilən şəxsin ifadəsi sübut kimi</vt:lpstr>
      <vt:lpstr>Təqsirləndirilən şəxsidən sübut tələb etmək </vt:lpstr>
      <vt:lpstr>Şəxsin ifadəsi sübut kimi</vt:lpstr>
      <vt:lpstr>Təqsirləndirilən şəxsdən ifadə alınması</vt:lpstr>
      <vt:lpstr>Şahid kimi verdiyi ifadə özünə qarşı sübut növü kimi</vt:lpstr>
      <vt:lpstr>Özünə qarşı ifadə verməyə məcbur edən qanun 6-cı maddəyə ziddir</vt:lpstr>
      <vt:lpstr>İşgəncə nəticəsində əldə edilmiş sübut</vt:lpstr>
      <vt:lpstr>Maddə 139. Sübut edilməli hallar </vt:lpstr>
      <vt:lpstr>Maddə 141. Sübutsuz müəyyən edilən hallar</vt:lpstr>
      <vt:lpstr>Maddə 141. Sübutsuz müəyyən edilən hallar</vt:lpstr>
      <vt:lpstr>Maddə 142. Preyudisiya </vt:lpstr>
      <vt:lpstr>Preyudisiya </vt:lpstr>
      <vt:lpstr>Preyudisiya </vt:lpstr>
      <vt:lpstr>Preyudisiya </vt:lpstr>
      <vt:lpstr>Preyudisiya </vt:lpstr>
      <vt:lpstr>Diqqətinizə görə təşəkkür edirəm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Ədalətli məhkəmə araşdırılması hüququ</dc:title>
  <dc:creator>USER-D</dc:creator>
  <cp:lastModifiedBy>samsung</cp:lastModifiedBy>
  <cp:revision>35</cp:revision>
  <dcterms:created xsi:type="dcterms:W3CDTF">2017-05-04T04:46:41Z</dcterms:created>
  <dcterms:modified xsi:type="dcterms:W3CDTF">2017-07-21T19:05:06Z</dcterms:modified>
</cp:coreProperties>
</file>