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8"/>
  </p:notesMasterIdLst>
  <p:handoutMasterIdLst>
    <p:handoutMasterId r:id="rId19"/>
  </p:handoutMasterIdLst>
  <p:sldIdLst>
    <p:sldId id="320" r:id="rId2"/>
    <p:sldId id="342" r:id="rId3"/>
    <p:sldId id="344" r:id="rId4"/>
    <p:sldId id="345" r:id="rId5"/>
    <p:sldId id="346" r:id="rId6"/>
    <p:sldId id="347" r:id="rId7"/>
    <p:sldId id="343" r:id="rId8"/>
    <p:sldId id="352" r:id="rId9"/>
    <p:sldId id="353" r:id="rId10"/>
    <p:sldId id="348" r:id="rId11"/>
    <p:sldId id="349" r:id="rId12"/>
    <p:sldId id="350" r:id="rId13"/>
    <p:sldId id="330" r:id="rId14"/>
    <p:sldId id="351" r:id="rId15"/>
    <p:sldId id="354" r:id="rId16"/>
    <p:sldId id="295" r:id="rId17"/>
  </p:sldIdLst>
  <p:sldSz cx="9144000" cy="6858000" type="screen4x3"/>
  <p:notesSz cx="9947275"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353" autoAdjust="0"/>
    <p:restoredTop sz="94660"/>
  </p:normalViewPr>
  <p:slideViewPr>
    <p:cSldViewPr snapToGrid="0" snapToObjects="1">
      <p:cViewPr>
        <p:scale>
          <a:sx n="70" d="100"/>
          <a:sy n="70" d="100"/>
        </p:scale>
        <p:origin x="-1518"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10486" cy="34257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34487" y="0"/>
            <a:ext cx="4310486" cy="342572"/>
          </a:xfrm>
          <a:prstGeom prst="rect">
            <a:avLst/>
          </a:prstGeom>
        </p:spPr>
        <p:txBody>
          <a:bodyPr vert="horz" lIns="91440" tIns="45720" rIns="91440" bIns="45720" rtlCol="0"/>
          <a:lstStyle>
            <a:lvl1pPr algn="r">
              <a:defRPr sz="1200"/>
            </a:lvl1pPr>
          </a:lstStyle>
          <a:p>
            <a:fld id="{74461420-4172-4361-82F8-F4DB3E473052}" type="datetimeFigureOut">
              <a:rPr lang="ru-RU" smtClean="0"/>
              <a:pPr/>
              <a:t>16.07.2017</a:t>
            </a:fld>
            <a:endParaRPr lang="ru-RU"/>
          </a:p>
        </p:txBody>
      </p:sp>
      <p:sp>
        <p:nvSpPr>
          <p:cNvPr id="4" name="Нижний колонтитул 3"/>
          <p:cNvSpPr>
            <a:spLocks noGrp="1"/>
          </p:cNvSpPr>
          <p:nvPr>
            <p:ph type="ftr" sz="quarter" idx="2"/>
          </p:nvPr>
        </p:nvSpPr>
        <p:spPr>
          <a:xfrm>
            <a:off x="0" y="6514334"/>
            <a:ext cx="4310486" cy="34257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34487" y="6514334"/>
            <a:ext cx="4310486" cy="342572"/>
          </a:xfrm>
          <a:prstGeom prst="rect">
            <a:avLst/>
          </a:prstGeom>
        </p:spPr>
        <p:txBody>
          <a:bodyPr vert="horz" lIns="91440" tIns="45720" rIns="91440" bIns="45720" rtlCol="0" anchor="b"/>
          <a:lstStyle>
            <a:lvl1pPr algn="r">
              <a:defRPr sz="1200"/>
            </a:lvl1pPr>
          </a:lstStyle>
          <a:p>
            <a:fld id="{DE49830E-5F3E-4D8E-8BB4-3C1DD599E61B}" type="slidenum">
              <a:rPr lang="ru-RU" smtClean="0"/>
              <a:pPr/>
              <a:t>‹#›</a:t>
            </a:fld>
            <a:endParaRPr lang="ru-RU"/>
          </a:p>
        </p:txBody>
      </p:sp>
    </p:spTree>
    <p:extLst>
      <p:ext uri="{BB962C8B-B14F-4D97-AF65-F5344CB8AC3E}">
        <p14:creationId xmlns:p14="http://schemas.microsoft.com/office/powerpoint/2010/main" xmlns="" val="2499456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10486"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34487" y="0"/>
            <a:ext cx="4310486" cy="342900"/>
          </a:xfrm>
          <a:prstGeom prst="rect">
            <a:avLst/>
          </a:prstGeom>
        </p:spPr>
        <p:txBody>
          <a:bodyPr vert="horz" lIns="91440" tIns="45720" rIns="91440" bIns="45720" rtlCol="0"/>
          <a:lstStyle>
            <a:lvl1pPr algn="r">
              <a:defRPr sz="1200"/>
            </a:lvl1pPr>
          </a:lstStyle>
          <a:p>
            <a:fld id="{6C8E9C10-A1DB-4CC4-BD45-1E6D82EB7153}" type="datetimeFigureOut">
              <a:rPr lang="en-US" smtClean="0"/>
              <a:pPr/>
              <a:t>7/16/2017</a:t>
            </a:fld>
            <a:endParaRPr lang="en-US"/>
          </a:p>
        </p:txBody>
      </p:sp>
      <p:sp>
        <p:nvSpPr>
          <p:cNvPr id="4" name="Slide Image Placeholder 3"/>
          <p:cNvSpPr>
            <a:spLocks noGrp="1" noRot="1" noChangeAspect="1"/>
          </p:cNvSpPr>
          <p:nvPr>
            <p:ph type="sldImg" idx="2"/>
          </p:nvPr>
        </p:nvSpPr>
        <p:spPr>
          <a:xfrm>
            <a:off x="3259138"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4728" y="3257550"/>
            <a:ext cx="795782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4310486"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34487" y="6513910"/>
            <a:ext cx="4310486" cy="342900"/>
          </a:xfrm>
          <a:prstGeom prst="rect">
            <a:avLst/>
          </a:prstGeom>
        </p:spPr>
        <p:txBody>
          <a:bodyPr vert="horz" lIns="91440" tIns="45720" rIns="91440" bIns="45720" rtlCol="0" anchor="b"/>
          <a:lstStyle>
            <a:lvl1pPr algn="r">
              <a:defRPr sz="1200"/>
            </a:lvl1pPr>
          </a:lstStyle>
          <a:p>
            <a:fld id="{84E93267-E40A-4687-A2D4-5AE689A3DE6B}" type="slidenum">
              <a:rPr lang="en-US" smtClean="0"/>
              <a:pPr/>
              <a:t>‹#›</a:t>
            </a:fld>
            <a:endParaRPr lang="en-US"/>
          </a:p>
        </p:txBody>
      </p:sp>
    </p:spTree>
    <p:extLst>
      <p:ext uri="{BB962C8B-B14F-4D97-AF65-F5344CB8AC3E}">
        <p14:creationId xmlns:p14="http://schemas.microsoft.com/office/powerpoint/2010/main" xmlns="" val="1353512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196396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2233866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2233866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96610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E9C325F0-9967-C14C-969E-BC013F61F766}" type="datetimeFigureOut">
              <a:rPr lang="en-US" smtClean="0"/>
              <a:pPr/>
              <a:t>7/16/2017</a:t>
            </a:fld>
            <a:endParaRPr lang="en-US"/>
          </a:p>
        </p:txBody>
      </p:sp>
      <p:sp>
        <p:nvSpPr>
          <p:cNvPr id="8" name="Slide Number Placeholder 7"/>
          <p:cNvSpPr>
            <a:spLocks noGrp="1"/>
          </p:cNvSpPr>
          <p:nvPr>
            <p:ph type="sldNum" sz="quarter" idx="11"/>
          </p:nvPr>
        </p:nvSpPr>
        <p:spPr/>
        <p:txBody>
          <a:bodyPr/>
          <a:lstStyle/>
          <a:p>
            <a:fld id="{BC5AED55-2F83-9442-A302-8C53733C13A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9C325F0-9967-C14C-969E-BC013F61F766}" type="datetimeFigureOut">
              <a:rPr lang="en-US" smtClean="0"/>
              <a:pPr/>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9C325F0-9967-C14C-969E-BC013F61F766}" type="datetimeFigureOut">
              <a:rPr lang="en-US" smtClean="0"/>
              <a:pPr/>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E9C325F0-9967-C14C-969E-BC013F61F766}" type="datetimeFigureOut">
              <a:rPr lang="en-US" smtClean="0"/>
              <a:pPr/>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9C325F0-9967-C14C-969E-BC013F61F766}" type="datetimeFigureOut">
              <a:rPr lang="en-US" smtClean="0"/>
              <a:pPr/>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E9C325F0-9967-C14C-969E-BC013F61F766}" type="datetimeFigureOut">
              <a:rPr lang="en-US" smtClean="0"/>
              <a:pPr/>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AED55-2F83-9442-A302-8C53733C13A7}"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E9C325F0-9967-C14C-969E-BC013F61F766}" type="datetimeFigureOut">
              <a:rPr lang="en-US" smtClean="0"/>
              <a:pPr/>
              <a:t>7/16/2017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AED55-2F83-9442-A302-8C53733C13A7}"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9C325F0-9967-C14C-969E-BC013F61F766}" type="datetimeFigureOut">
              <a:rPr lang="en-US" smtClean="0"/>
              <a:pPr/>
              <a:t>7/16/2017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325F0-9967-C14C-969E-BC013F61F766}" type="datetimeFigureOut">
              <a:rPr lang="en-US" smtClean="0"/>
              <a:pPr/>
              <a:t>7/16/2017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9C325F0-9967-C14C-969E-BC013F61F766}" type="datetimeFigureOut">
              <a:rPr lang="en-US" smtClean="0"/>
              <a:pPr/>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9C325F0-9967-C14C-969E-BC013F61F766}" type="datetimeFigureOut">
              <a:rPr lang="en-US" smtClean="0"/>
              <a:pPr/>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C325F0-9967-C14C-969E-BC013F61F766}" type="datetimeFigureOut">
              <a:rPr lang="en-US" smtClean="0"/>
              <a:pPr/>
              <a:t>7/16/2017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C5AED55-2F83-9442-A302-8C53733C13A7}"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0974" y="1914525"/>
            <a:ext cx="8234682" cy="1914524"/>
          </a:xfrm>
        </p:spPr>
        <p:txBody>
          <a:bodyPr>
            <a:noAutofit/>
          </a:bodyPr>
          <a:lstStyle/>
          <a:p>
            <a:pPr>
              <a:lnSpc>
                <a:spcPct val="100000"/>
              </a:lnSpc>
            </a:pPr>
            <a:r>
              <a:rPr lang="az-Latn-AZ" sz="3000" b="1" i="1" dirty="0" smtClean="0">
                <a:latin typeface="Times New Roman" pitchFamily="18" charset="0"/>
                <a:cs typeface="Times New Roman" pitchFamily="18" charset="0"/>
              </a:rPr>
              <a:t>Məhkəməyə </a:t>
            </a:r>
            <a:r>
              <a:rPr lang="az-Latn-AZ" sz="3000" b="1" i="1" dirty="0">
                <a:latin typeface="Times New Roman" pitchFamily="18" charset="0"/>
                <a:cs typeface="Times New Roman" pitchFamily="18" charset="0"/>
              </a:rPr>
              <a:t>müraciət hüququ </a:t>
            </a:r>
            <a:r>
              <a:rPr lang="ru-RU" sz="3000" i="1" dirty="0">
                <a:latin typeface="Times New Roman" pitchFamily="18" charset="0"/>
                <a:cs typeface="Times New Roman" pitchFamily="18" charset="0"/>
              </a:rPr>
              <a:t/>
            </a:r>
            <a:br>
              <a:rPr lang="ru-RU" sz="3000" i="1" dirty="0">
                <a:latin typeface="Times New Roman" pitchFamily="18" charset="0"/>
                <a:cs typeface="Times New Roman" pitchFamily="18" charset="0"/>
              </a:rPr>
            </a:br>
            <a:r>
              <a:rPr lang="az-Latn-AZ" sz="3000" b="1" i="1" dirty="0">
                <a:latin typeface="Times New Roman" pitchFamily="18" charset="0"/>
                <a:cs typeface="Times New Roman" pitchFamily="18" charset="0"/>
              </a:rPr>
              <a:t>Qanun əsasında yaradılmış müstəqil və qərəzsiz </a:t>
            </a:r>
            <a:r>
              <a:rPr lang="az-Latn-AZ" sz="3000" b="1" i="1" dirty="0" smtClean="0">
                <a:latin typeface="Times New Roman" pitchFamily="18" charset="0"/>
                <a:cs typeface="Times New Roman" pitchFamily="18" charset="0"/>
              </a:rPr>
              <a:t>məhkəmə</a:t>
            </a:r>
            <a:r>
              <a:rPr lang="en-US" sz="3000" b="1" i="1" dirty="0" smtClean="0">
                <a:latin typeface="Times New Roman" pitchFamily="18" charset="0"/>
                <a:cs typeface="Times New Roman" pitchFamily="18" charset="0"/>
              </a:rPr>
              <a:t/>
            </a:r>
            <a:br>
              <a:rPr lang="en-US" sz="3000" b="1" i="1" dirty="0" smtClean="0">
                <a:latin typeface="Times New Roman" pitchFamily="18" charset="0"/>
                <a:cs typeface="Times New Roman" pitchFamily="18" charset="0"/>
              </a:rPr>
            </a:br>
            <a:r>
              <a:rPr lang="az-Latn-AZ" sz="3000" b="1" i="1" dirty="0">
                <a:latin typeface="Times New Roman" pitchFamily="18" charset="0"/>
                <a:cs typeface="Times New Roman" pitchFamily="18" charset="0"/>
              </a:rPr>
              <a:t>İşə </a:t>
            </a:r>
            <a:r>
              <a:rPr lang="az-Latn-AZ" sz="3000" b="1" i="1" dirty="0" smtClean="0">
                <a:latin typeface="Times New Roman" pitchFamily="18" charset="0"/>
                <a:cs typeface="Times New Roman" pitchFamily="18" charset="0"/>
              </a:rPr>
              <a:t>«ağlabatan müddətdə» baxılması</a:t>
            </a:r>
            <a:endParaRPr lang="en-US" sz="3000" b="1" i="1" cap="all"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Calibri"/>
              <a:cs typeface="Calibri"/>
            </a:endParaRPr>
          </a:p>
        </p:txBody>
      </p:sp>
      <p:sp>
        <p:nvSpPr>
          <p:cNvPr id="5" name="Rectangle 4"/>
          <p:cNvSpPr/>
          <p:nvPr/>
        </p:nvSpPr>
        <p:spPr>
          <a:xfrm>
            <a:off x="608870" y="5411459"/>
            <a:ext cx="7993017" cy="830997"/>
          </a:xfrm>
          <a:prstGeom prst="rect">
            <a:avLst/>
          </a:prstGeom>
          <a:noFill/>
        </p:spPr>
        <p:txBody>
          <a:bodyPr wrap="square" lIns="91440" tIns="45720" rIns="91440" bIns="45720">
            <a:spAutoFit/>
          </a:bodyPr>
          <a:lstStyle/>
          <a:p>
            <a:r>
              <a:rPr lang="az-Latn-AZ" sz="3000" b="1" i="1" cap="all" dirty="0" smtClean="0">
                <a:ln/>
                <a:solidFill>
                  <a:schemeClr val="tx1">
                    <a:lumMod val="65000"/>
                    <a:lumOff val="3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ea typeface="+mj-ea"/>
                <a:cs typeface="Arial" pitchFamily="34" charset="0"/>
              </a:rPr>
              <a:t>Hakİm ELŞAD ŞAMAYEV</a:t>
            </a:r>
            <a:endParaRPr lang="en-US" b="1" i="1" dirty="0" smtClean="0">
              <a:solidFill>
                <a:schemeClr val="tx1">
                  <a:lumMod val="65000"/>
                  <a:lumOff val="35000"/>
                </a:schemeClr>
              </a:solidFill>
              <a:latin typeface="Arial" pitchFamily="34" charset="0"/>
              <a:cs typeface="Arial" pitchFamily="34" charset="0"/>
            </a:endParaRPr>
          </a:p>
          <a:p>
            <a:pPr algn="r"/>
            <a:r>
              <a:rPr lang="az-Latn-AZ" b="1" dirty="0" smtClean="0">
                <a:solidFill>
                  <a:schemeClr val="tx1">
                    <a:lumMod val="65000"/>
                    <a:lumOff val="35000"/>
                  </a:schemeClr>
                </a:solidFill>
                <a:latin typeface="Arial" pitchFamily="34" charset="0"/>
                <a:cs typeface="Arial" pitchFamily="34" charset="0"/>
              </a:rPr>
              <a:t>						</a:t>
            </a:r>
            <a:r>
              <a:rPr lang="az-Latn-AZ" b="1" dirty="0" smtClean="0">
                <a:solidFill>
                  <a:schemeClr val="tx1">
                    <a:lumMod val="65000"/>
                    <a:lumOff val="35000"/>
                  </a:schemeClr>
                </a:solidFill>
                <a:latin typeface="Arial" pitchFamily="34" charset="0"/>
                <a:cs typeface="Arial" pitchFamily="34" charset="0"/>
              </a:rPr>
              <a:t>2017-ci </a:t>
            </a:r>
            <a:r>
              <a:rPr lang="az-Latn-AZ" b="1" dirty="0" smtClean="0">
                <a:solidFill>
                  <a:schemeClr val="tx1">
                    <a:lumMod val="65000"/>
                    <a:lumOff val="35000"/>
                  </a:schemeClr>
                </a:solidFill>
                <a:latin typeface="Arial" pitchFamily="34" charset="0"/>
                <a:cs typeface="Arial" pitchFamily="34" charset="0"/>
              </a:rPr>
              <a:t>il</a:t>
            </a:r>
            <a:endParaRPr lang="en-US" b="1" dirty="0" smtClean="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xmlns="" val="1871764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33349"/>
            <a:ext cx="8229600" cy="1247775"/>
          </a:xfrm>
        </p:spPr>
        <p:txBody>
          <a:bodyPr/>
          <a:lstStyle/>
          <a:p>
            <a:pPr>
              <a:lnSpc>
                <a:spcPct val="100000"/>
              </a:lnSpc>
            </a:pPr>
            <a:r>
              <a:rPr lang="az-Latn-AZ" sz="3600" dirty="0" smtClean="0">
                <a:latin typeface="Arial" pitchFamily="34" charset="0"/>
                <a:cs typeface="Arial" pitchFamily="34" charset="0"/>
              </a:rPr>
              <a:t>Qanun əsasında yaradılmış </a:t>
            </a:r>
            <a:br>
              <a:rPr lang="az-Latn-AZ" sz="3600" dirty="0" smtClean="0">
                <a:latin typeface="Arial" pitchFamily="34" charset="0"/>
                <a:cs typeface="Arial" pitchFamily="34" charset="0"/>
              </a:rPr>
            </a:br>
            <a:r>
              <a:rPr lang="az-Latn-AZ" sz="3600" dirty="0" smtClean="0">
                <a:latin typeface="Arial" pitchFamily="34" charset="0"/>
                <a:cs typeface="Arial" pitchFamily="34" charset="0"/>
              </a:rPr>
              <a:t>müstəqil və qərəzsiz məhkəmə</a:t>
            </a:r>
            <a:endParaRPr lang="ru-RU" sz="3600" dirty="0">
              <a:latin typeface="Arial" pitchFamily="34" charset="0"/>
              <a:cs typeface="Arial" pitchFamily="34" charset="0"/>
            </a:endParaRPr>
          </a:p>
        </p:txBody>
      </p:sp>
      <p:sp>
        <p:nvSpPr>
          <p:cNvPr id="3" name="Объект 2"/>
          <p:cNvSpPr>
            <a:spLocks noGrp="1"/>
          </p:cNvSpPr>
          <p:nvPr>
            <p:ph idx="1"/>
          </p:nvPr>
        </p:nvSpPr>
        <p:spPr>
          <a:xfrm>
            <a:off x="457199" y="1381124"/>
            <a:ext cx="8372475" cy="4745039"/>
          </a:xfrm>
        </p:spPr>
        <p:txBody>
          <a:bodyPr>
            <a:noAutofit/>
          </a:bodyPr>
          <a:lstStyle/>
          <a:p>
            <a:pPr>
              <a:spcBef>
                <a:spcPts val="0"/>
              </a:spcBef>
            </a:pPr>
            <a:r>
              <a:rPr lang="az-Latn-AZ" sz="1800" b="1" dirty="0" smtClean="0">
                <a:solidFill>
                  <a:schemeClr val="tx1"/>
                </a:solidFill>
                <a:latin typeface="Arial" pitchFamily="34" charset="0"/>
                <a:cs typeface="Arial" pitchFamily="34" charset="0"/>
              </a:rPr>
              <a:t>3 </a:t>
            </a:r>
            <a:r>
              <a:rPr lang="en-US" sz="1800" b="1" dirty="0" err="1" smtClean="0">
                <a:solidFill>
                  <a:schemeClr val="tx1"/>
                </a:solidFill>
                <a:latin typeface="Arial" pitchFamily="34" charset="0"/>
                <a:cs typeface="Arial" pitchFamily="34" charset="0"/>
              </a:rPr>
              <a:t>xüsusiyyəti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ehtiva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edir</a:t>
            </a:r>
            <a:r>
              <a:rPr lang="az-Latn-AZ" sz="1800" b="1" dirty="0" smtClean="0">
                <a:solidFill>
                  <a:schemeClr val="tx1"/>
                </a:solidFill>
                <a:latin typeface="Arial" pitchFamily="34" charset="0"/>
                <a:cs typeface="Arial" pitchFamily="34" charset="0"/>
              </a:rPr>
              <a:t>:</a:t>
            </a:r>
          </a:p>
          <a:p>
            <a:pPr marL="0" indent="0">
              <a:spcBef>
                <a:spcPts val="0"/>
              </a:spcBef>
              <a:buNone/>
            </a:pPr>
            <a:endParaRPr lang="az-Latn-AZ" sz="1800" b="1" dirty="0" smtClean="0">
              <a:solidFill>
                <a:schemeClr val="tx1"/>
              </a:solidFill>
              <a:latin typeface="Arial" pitchFamily="34" charset="0"/>
              <a:cs typeface="Arial" pitchFamily="34" charset="0"/>
            </a:endParaRPr>
          </a:p>
          <a:p>
            <a:pPr lvl="1">
              <a:spcBef>
                <a:spcPts val="0"/>
              </a:spcBef>
            </a:pPr>
            <a:r>
              <a:rPr lang="en-US" sz="1800" b="1" dirty="0" err="1">
                <a:solidFill>
                  <a:schemeClr val="tx1"/>
                </a:solidFill>
                <a:latin typeface="Arial" pitchFamily="34" charset="0"/>
                <a:cs typeface="Arial" pitchFamily="34" charset="0"/>
              </a:rPr>
              <a:t>məhkəmə</a:t>
            </a:r>
            <a:r>
              <a:rPr lang="en-US" sz="1800" b="1" dirty="0">
                <a:solidFill>
                  <a:schemeClr val="tx1"/>
                </a:solidFill>
                <a:latin typeface="Arial" pitchFamily="34" charset="0"/>
                <a:cs typeface="Arial" pitchFamily="34" charset="0"/>
              </a:rPr>
              <a:t> «</a:t>
            </a:r>
            <a:r>
              <a:rPr lang="en-US" sz="1800" b="1" dirty="0" err="1">
                <a:solidFill>
                  <a:schemeClr val="tx1"/>
                </a:solidFill>
                <a:latin typeface="Arial" pitchFamily="34" charset="0"/>
                <a:cs typeface="Arial" pitchFamily="34" charset="0"/>
              </a:rPr>
              <a:t>qanun</a:t>
            </a:r>
            <a:r>
              <a:rPr lang="en-US" sz="1800" b="1" dirty="0">
                <a:solidFill>
                  <a:schemeClr val="tx1"/>
                </a:solidFill>
                <a:latin typeface="Arial" pitchFamily="34" charset="0"/>
                <a:cs typeface="Arial" pitchFamily="34" charset="0"/>
              </a:rPr>
              <a:t> </a:t>
            </a:r>
            <a:r>
              <a:rPr lang="en-US" sz="1800" b="1" dirty="0" err="1">
                <a:solidFill>
                  <a:schemeClr val="tx1"/>
                </a:solidFill>
                <a:latin typeface="Arial" pitchFamily="34" charset="0"/>
                <a:cs typeface="Arial" pitchFamily="34" charset="0"/>
              </a:rPr>
              <a:t>əsasında</a:t>
            </a:r>
            <a:r>
              <a:rPr lang="en-US" sz="1800" b="1" dirty="0">
                <a:solidFill>
                  <a:schemeClr val="tx1"/>
                </a:solidFill>
                <a:latin typeface="Arial" pitchFamily="34" charset="0"/>
                <a:cs typeface="Arial" pitchFamily="34" charset="0"/>
              </a:rPr>
              <a:t> </a:t>
            </a:r>
            <a:r>
              <a:rPr lang="en-US" sz="1800" b="1" dirty="0" err="1">
                <a:solidFill>
                  <a:schemeClr val="tx1"/>
                </a:solidFill>
                <a:latin typeface="Arial" pitchFamily="34" charset="0"/>
                <a:cs typeface="Arial" pitchFamily="34" charset="0"/>
              </a:rPr>
              <a:t>yaradılmalı</a:t>
            </a:r>
            <a:r>
              <a:rPr lang="en-US" sz="1800" b="1" dirty="0" smtClean="0">
                <a:solidFill>
                  <a:schemeClr val="tx1"/>
                </a:solidFill>
                <a:latin typeface="Arial" pitchFamily="34" charset="0"/>
                <a:cs typeface="Arial" pitchFamily="34" charset="0"/>
              </a:rPr>
              <a:t>»</a:t>
            </a:r>
            <a:endParaRPr lang="az-Latn-AZ" sz="1800" b="1" dirty="0" smtClean="0">
              <a:solidFill>
                <a:schemeClr val="tx1"/>
              </a:solidFill>
              <a:latin typeface="Arial" pitchFamily="34" charset="0"/>
              <a:cs typeface="Arial" pitchFamily="34" charset="0"/>
            </a:endParaRPr>
          </a:p>
          <a:p>
            <a:pPr marL="457200" lvl="1" indent="0" algn="just">
              <a:spcBef>
                <a:spcPts val="0"/>
              </a:spcBef>
              <a:buNone/>
            </a:pPr>
            <a:endParaRPr lang="az-Latn-AZ" sz="1800" dirty="0" smtClean="0">
              <a:solidFill>
                <a:schemeClr val="tx1"/>
              </a:solidFill>
              <a:latin typeface="Arial" pitchFamily="34" charset="0"/>
              <a:cs typeface="Arial" pitchFamily="34" charset="0"/>
            </a:endParaRPr>
          </a:p>
          <a:p>
            <a:pPr marL="457200" lvl="1" indent="0" algn="just">
              <a:spcBef>
                <a:spcPts val="0"/>
              </a:spcBef>
              <a:buNone/>
            </a:pPr>
            <a:r>
              <a:rPr lang="az-Latn-AZ" sz="1800" dirty="0">
                <a:solidFill>
                  <a:schemeClr val="tx1"/>
                </a:solidFill>
                <a:latin typeface="Arial" pitchFamily="34" charset="0"/>
                <a:cs typeface="Arial" pitchFamily="34" charset="0"/>
              </a:rPr>
              <a:t>	</a:t>
            </a:r>
            <a:r>
              <a:rPr lang="az-Latn-AZ"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Müvafiq</a:t>
            </a: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orqanın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adi</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məhkəmə</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sisteminin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tərkib</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hissəsi</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olması</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vacib</a:t>
            </a:r>
            <a:r>
              <a:rPr lang="en-US" sz="1800" dirty="0">
                <a:solidFill>
                  <a:schemeClr val="tx1"/>
                </a:solidFill>
                <a:latin typeface="Arial" pitchFamily="34" charset="0"/>
                <a:cs typeface="Arial" pitchFamily="34" charset="0"/>
              </a:rPr>
              <a:t> </a:t>
            </a:r>
            <a:r>
              <a:rPr lang="az-Latn-AZ"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deyil</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və</a:t>
            </a: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onun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məhkəmə</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funksiyalarından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başqa</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digər</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funksiyalara</a:t>
            </a:r>
            <a:r>
              <a:rPr lang="en-US" sz="1800" dirty="0">
                <a:solidFill>
                  <a:schemeClr val="tx1"/>
                </a:solidFill>
                <a:latin typeface="Arial" pitchFamily="34" charset="0"/>
                <a:cs typeface="Arial" pitchFamily="34" charset="0"/>
              </a:rPr>
              <a:t> da </a:t>
            </a:r>
            <a:r>
              <a:rPr lang="az-Latn-AZ"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malik</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olması</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onu</a:t>
            </a:r>
            <a:r>
              <a:rPr lang="en-US" sz="1800" dirty="0" smtClean="0">
                <a:solidFill>
                  <a:schemeClr val="tx1"/>
                </a:solidFill>
                <a:latin typeface="Arial" pitchFamily="34" charset="0"/>
                <a:cs typeface="Arial" pitchFamily="34" charset="0"/>
              </a:rPr>
              <a:t> </a:t>
            </a:r>
            <a:r>
              <a:rPr lang="en-US" sz="1800" dirty="0">
                <a:solidFill>
                  <a:schemeClr val="tx1"/>
                </a:solidFill>
                <a:latin typeface="Arial" pitchFamily="34" charset="0"/>
                <a:cs typeface="Arial" pitchFamily="34" charset="0"/>
              </a:rPr>
              <a:t>«</a:t>
            </a:r>
            <a:r>
              <a:rPr lang="en-US" sz="1800" dirty="0" err="1">
                <a:solidFill>
                  <a:schemeClr val="tx1"/>
                </a:solidFill>
                <a:latin typeface="Arial" pitchFamily="34" charset="0"/>
                <a:cs typeface="Arial" pitchFamily="34" charset="0"/>
              </a:rPr>
              <a:t>məhkəmə</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orqanı</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hesab</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etməmək</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üçün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əsas</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təşkil</a:t>
            </a:r>
            <a:r>
              <a:rPr lang="en-US" sz="1800" dirty="0">
                <a:solidFill>
                  <a:schemeClr val="tx1"/>
                </a:solidFill>
                <a:latin typeface="Arial" pitchFamily="34" charset="0"/>
                <a:cs typeface="Arial" pitchFamily="34" charset="0"/>
              </a:rPr>
              <a:t> </a:t>
            </a:r>
            <a:r>
              <a:rPr lang="az-Latn-AZ"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etmir</a:t>
            </a:r>
            <a:r>
              <a:rPr lang="az-Latn-AZ" sz="1800" dirty="0" smtClean="0">
                <a:solidFill>
                  <a:schemeClr val="tx1"/>
                </a:solidFill>
                <a:latin typeface="Arial" pitchFamily="34" charset="0"/>
                <a:cs typeface="Arial" pitchFamily="34" charset="0"/>
              </a:rPr>
              <a:t>.</a:t>
            </a:r>
          </a:p>
          <a:p>
            <a:pPr marL="457200" lvl="1" indent="0" algn="just">
              <a:spcBef>
                <a:spcPts val="0"/>
              </a:spcBef>
              <a:buNone/>
            </a:pPr>
            <a:r>
              <a:rPr lang="az-Latn-AZ" sz="1800" dirty="0" smtClean="0">
                <a:solidFill>
                  <a:schemeClr val="tx1"/>
                </a:solidFill>
                <a:latin typeface="Arial" pitchFamily="34" charset="0"/>
                <a:cs typeface="Arial" pitchFamily="34" charset="0"/>
              </a:rPr>
              <a:t>	</a:t>
            </a:r>
          </a:p>
          <a:p>
            <a:pPr marL="457200" lvl="1" indent="0" algn="just">
              <a:spcBef>
                <a:spcPts val="0"/>
              </a:spcBef>
              <a:buNone/>
            </a:pPr>
            <a:r>
              <a:rPr lang="az-Latn-AZ" sz="1800" dirty="0" smtClean="0">
                <a:solidFill>
                  <a:schemeClr val="tx1"/>
                </a:solidFill>
                <a:latin typeface="Arial" pitchFamily="34" charset="0"/>
                <a:cs typeface="Arial" pitchFamily="34" charset="0"/>
              </a:rPr>
              <a:t>	- </a:t>
            </a:r>
            <a:r>
              <a:rPr lang="en-US" sz="1800" dirty="0" err="1" smtClean="0">
                <a:solidFill>
                  <a:schemeClr val="tx1"/>
                </a:solidFill>
                <a:latin typeface="Arial" pitchFamily="34" charset="0"/>
                <a:cs typeface="Arial" pitchFamily="34" charset="0"/>
              </a:rPr>
              <a:t>müvafiq</a:t>
            </a: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orqanın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öz</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səlahiyyətinə</a:t>
            </a:r>
            <a:r>
              <a:rPr lang="en-US" sz="1800" dirty="0">
                <a:solidFill>
                  <a:schemeClr val="tx1"/>
                </a:solidFill>
                <a:latin typeface="Arial" pitchFamily="34" charset="0"/>
                <a:cs typeface="Arial" pitchFamily="34" charset="0"/>
              </a:rPr>
              <a:t> aid </a:t>
            </a:r>
            <a:r>
              <a:rPr lang="en-US" sz="1800" dirty="0" err="1">
                <a:solidFill>
                  <a:schemeClr val="tx1"/>
                </a:solidFill>
                <a:latin typeface="Arial" pitchFamily="34" charset="0"/>
                <a:cs typeface="Arial" pitchFamily="34" charset="0"/>
              </a:rPr>
              <a:t>olan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məsələləri</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qanunun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aliliyi</a:t>
            </a:r>
            <a:r>
              <a:rPr lang="en-US" sz="1800" dirty="0">
                <a:solidFill>
                  <a:schemeClr val="tx1"/>
                </a:solidFill>
                <a:latin typeface="Arial" pitchFamily="34" charset="0"/>
                <a:cs typeface="Arial" pitchFamily="34" charset="0"/>
              </a:rPr>
              <a:t> </a:t>
            </a:r>
            <a:r>
              <a:rPr lang="az-Latn-AZ"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prinsipi</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əsasında</a:t>
            </a: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həll</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etmək</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funksiyasına</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malik</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olmasını</a:t>
            </a:r>
            <a:r>
              <a:rPr lang="en-US" sz="1800" dirty="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götürür</a:t>
            </a:r>
            <a:r>
              <a:rPr lang="az-Latn-AZ" sz="1800" dirty="0" smtClean="0">
                <a:solidFill>
                  <a:schemeClr val="tx1"/>
                </a:solidFill>
                <a:latin typeface="Arial" pitchFamily="34" charset="0"/>
                <a:cs typeface="Arial" pitchFamily="34" charset="0"/>
              </a:rPr>
              <a:t>.</a:t>
            </a:r>
          </a:p>
          <a:p>
            <a:pPr marL="457200" lvl="1" indent="0" algn="just">
              <a:spcBef>
                <a:spcPts val="0"/>
              </a:spcBef>
              <a:buNone/>
            </a:pPr>
            <a:endParaRPr lang="az-Latn-AZ" sz="1800" dirty="0" smtClean="0">
              <a:solidFill>
                <a:schemeClr val="tx1"/>
              </a:solidFill>
              <a:latin typeface="Arial" pitchFamily="34" charset="0"/>
              <a:cs typeface="Arial" pitchFamily="34" charset="0"/>
            </a:endParaRPr>
          </a:p>
          <a:p>
            <a:pPr marL="457200" lvl="1" indent="0" algn="just">
              <a:spcBef>
                <a:spcPts val="0"/>
              </a:spcBef>
              <a:buNone/>
            </a:pPr>
            <a:r>
              <a:rPr lang="az-Latn-AZ" sz="1800" dirty="0">
                <a:solidFill>
                  <a:schemeClr val="tx1"/>
                </a:solidFill>
                <a:latin typeface="Arial" pitchFamily="34" charset="0"/>
                <a:cs typeface="Arial" pitchFamily="34" charset="0"/>
              </a:rPr>
              <a:t>	</a:t>
            </a:r>
            <a:r>
              <a:rPr lang="az-Latn-AZ"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Həmin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orqan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icrası</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məcburi</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olan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qərarlar</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qəbul</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etmək</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səlahiyyətinə</a:t>
            </a:r>
            <a:r>
              <a:rPr lang="en-US" sz="1800" dirty="0">
                <a:solidFill>
                  <a:schemeClr val="tx1"/>
                </a:solidFill>
                <a:latin typeface="Arial" pitchFamily="34" charset="0"/>
                <a:cs typeface="Arial" pitchFamily="34" charset="0"/>
              </a:rPr>
              <a:t> </a:t>
            </a:r>
            <a:r>
              <a:rPr lang="az-Latn-AZ"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malik</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olmalı</a:t>
            </a:r>
            <a:r>
              <a:rPr lang="az-Latn-AZ"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və</a:t>
            </a: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səlahiyyətləri</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yalnız</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məsləhət</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rəy</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və</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ya</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tövsiyələr</a:t>
            </a:r>
            <a:r>
              <a:rPr lang="en-US" sz="1800" dirty="0">
                <a:solidFill>
                  <a:schemeClr val="tx1"/>
                </a:solidFill>
                <a:latin typeface="Arial" pitchFamily="34" charset="0"/>
                <a:cs typeface="Arial" pitchFamily="34" charset="0"/>
              </a:rPr>
              <a:t> </a:t>
            </a:r>
            <a:r>
              <a:rPr lang="az-Latn-AZ"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verməklə</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məhdudlaşmamalıdır</a:t>
            </a:r>
            <a:endParaRPr lang="az-Latn-AZ" sz="1800" dirty="0" smtClean="0">
              <a:solidFill>
                <a:schemeClr val="tx1"/>
              </a:solidFill>
              <a:latin typeface="Arial" pitchFamily="34" charset="0"/>
              <a:cs typeface="Arial" pitchFamily="34" charset="0"/>
            </a:endParaRPr>
          </a:p>
          <a:p>
            <a:pPr lvl="1">
              <a:spcBef>
                <a:spcPts val="0"/>
              </a:spcBef>
            </a:pPr>
            <a:endParaRPr lang="ru-RU" sz="1800" dirty="0">
              <a:solidFill>
                <a:schemeClr val="tx1"/>
              </a:solidFill>
              <a:latin typeface="Arial" pitchFamily="34" charset="0"/>
              <a:cs typeface="Arial" pitchFamily="34" charset="0"/>
            </a:endParaRPr>
          </a:p>
        </p:txBody>
      </p:sp>
      <p:sp>
        <p:nvSpPr>
          <p:cNvPr id="4" name="Нижний колонтитул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033557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025" y="95250"/>
            <a:ext cx="8229600" cy="1142999"/>
          </a:xfrm>
        </p:spPr>
        <p:txBody>
          <a:bodyPr/>
          <a:lstStyle/>
          <a:p>
            <a:pPr>
              <a:lnSpc>
                <a:spcPct val="100000"/>
              </a:lnSpc>
            </a:pPr>
            <a:r>
              <a:rPr lang="az-Latn-AZ" sz="3600" dirty="0" smtClean="0">
                <a:latin typeface="Arial" pitchFamily="34" charset="0"/>
                <a:cs typeface="Arial" pitchFamily="34" charset="0"/>
              </a:rPr>
              <a:t>Qanun əsasında yaradılmış </a:t>
            </a:r>
            <a:br>
              <a:rPr lang="az-Latn-AZ" sz="3600" dirty="0" smtClean="0">
                <a:latin typeface="Arial" pitchFamily="34" charset="0"/>
                <a:cs typeface="Arial" pitchFamily="34" charset="0"/>
              </a:rPr>
            </a:br>
            <a:r>
              <a:rPr lang="az-Latn-AZ" sz="3600" dirty="0" smtClean="0">
                <a:latin typeface="Arial" pitchFamily="34" charset="0"/>
                <a:cs typeface="Arial" pitchFamily="34" charset="0"/>
              </a:rPr>
              <a:t>müstəqil və qərəzsiz məhkəmə</a:t>
            </a:r>
            <a:endParaRPr lang="ru-RU" sz="3600" dirty="0">
              <a:latin typeface="Arial" pitchFamily="34" charset="0"/>
              <a:cs typeface="Arial" pitchFamily="34" charset="0"/>
            </a:endParaRPr>
          </a:p>
        </p:txBody>
      </p:sp>
      <p:sp>
        <p:nvSpPr>
          <p:cNvPr id="3" name="Объект 2"/>
          <p:cNvSpPr>
            <a:spLocks noGrp="1"/>
          </p:cNvSpPr>
          <p:nvPr>
            <p:ph idx="1"/>
          </p:nvPr>
        </p:nvSpPr>
        <p:spPr>
          <a:xfrm>
            <a:off x="457200" y="1238250"/>
            <a:ext cx="8420100" cy="5257800"/>
          </a:xfrm>
        </p:spPr>
        <p:txBody>
          <a:bodyPr>
            <a:noAutofit/>
          </a:bodyPr>
          <a:lstStyle/>
          <a:p>
            <a:pPr>
              <a:spcBef>
                <a:spcPts val="0"/>
              </a:spcBef>
            </a:pPr>
            <a:r>
              <a:rPr lang="az-Latn-AZ" sz="1800" b="1" dirty="0" smtClean="0">
                <a:solidFill>
                  <a:schemeClr val="tx1"/>
                </a:solidFill>
                <a:latin typeface="Arial" pitchFamily="34" charset="0"/>
                <a:cs typeface="Arial" pitchFamily="34" charset="0"/>
              </a:rPr>
              <a:t>3 </a:t>
            </a:r>
            <a:r>
              <a:rPr lang="en-US" sz="1800" b="1" dirty="0" err="1" smtClean="0">
                <a:solidFill>
                  <a:schemeClr val="tx1"/>
                </a:solidFill>
                <a:latin typeface="Arial" pitchFamily="34" charset="0"/>
                <a:cs typeface="Arial" pitchFamily="34" charset="0"/>
              </a:rPr>
              <a:t>xüsusiyyəti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ehtiva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edir</a:t>
            </a:r>
            <a:r>
              <a:rPr lang="az-Latn-AZ" sz="1800" b="1" dirty="0" smtClean="0">
                <a:solidFill>
                  <a:schemeClr val="tx1"/>
                </a:solidFill>
                <a:latin typeface="Arial" pitchFamily="34" charset="0"/>
                <a:cs typeface="Arial" pitchFamily="34" charset="0"/>
              </a:rPr>
              <a:t>:</a:t>
            </a:r>
          </a:p>
          <a:p>
            <a:pPr marL="457200" lvl="1" indent="0">
              <a:spcBef>
                <a:spcPts val="0"/>
              </a:spcBef>
              <a:buNone/>
            </a:pPr>
            <a:endParaRPr lang="az-Latn-AZ" sz="1800" dirty="0" smtClean="0">
              <a:solidFill>
                <a:schemeClr val="tx1"/>
              </a:solidFill>
              <a:latin typeface="Arial" pitchFamily="34" charset="0"/>
              <a:cs typeface="Arial" pitchFamily="34" charset="0"/>
            </a:endParaRPr>
          </a:p>
          <a:p>
            <a:pPr lvl="1">
              <a:spcBef>
                <a:spcPts val="0"/>
              </a:spcBef>
            </a:pPr>
            <a:r>
              <a:rPr lang="en-US" sz="1800" b="1" dirty="0">
                <a:solidFill>
                  <a:schemeClr val="tx1"/>
                </a:solidFill>
                <a:latin typeface="Arial" pitchFamily="34" charset="0"/>
                <a:cs typeface="Arial" pitchFamily="34" charset="0"/>
              </a:rPr>
              <a:t>«</a:t>
            </a:r>
            <a:r>
              <a:rPr lang="en-US" sz="1800" b="1" dirty="0" err="1">
                <a:solidFill>
                  <a:schemeClr val="tx1"/>
                </a:solidFill>
                <a:latin typeface="Arial" pitchFamily="34" charset="0"/>
                <a:cs typeface="Arial" pitchFamily="34" charset="0"/>
              </a:rPr>
              <a:t>müstəqil</a:t>
            </a:r>
            <a:r>
              <a:rPr lang="en-US" sz="1800" b="1" dirty="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olmalı</a:t>
            </a:r>
            <a:r>
              <a:rPr lang="en-US" sz="1800" b="1" dirty="0" smtClean="0">
                <a:solidFill>
                  <a:schemeClr val="tx1"/>
                </a:solidFill>
                <a:latin typeface="Arial" pitchFamily="34" charset="0"/>
                <a:cs typeface="Arial" pitchFamily="34" charset="0"/>
              </a:rPr>
              <a:t>»</a:t>
            </a:r>
            <a:endParaRPr lang="az-Latn-AZ" sz="1800" b="1" dirty="0">
              <a:solidFill>
                <a:schemeClr val="tx1"/>
              </a:solidFill>
              <a:latin typeface="Arial" pitchFamily="34" charset="0"/>
              <a:cs typeface="Arial" pitchFamily="34" charset="0"/>
            </a:endParaRPr>
          </a:p>
          <a:p>
            <a:pPr marL="457200" lvl="1" indent="0">
              <a:spcBef>
                <a:spcPts val="0"/>
              </a:spcBef>
              <a:buNone/>
            </a:pPr>
            <a:endParaRPr lang="az-Latn-AZ" sz="1800" b="1" dirty="0" smtClean="0">
              <a:solidFill>
                <a:schemeClr val="tx1"/>
              </a:solidFill>
              <a:latin typeface="Arial" pitchFamily="34" charset="0"/>
              <a:cs typeface="Arial" pitchFamily="34" charset="0"/>
            </a:endParaRPr>
          </a:p>
          <a:p>
            <a:pPr marL="457200" lvl="1" indent="0" algn="just">
              <a:spcBef>
                <a:spcPts val="0"/>
              </a:spcBef>
              <a:buNone/>
            </a:pPr>
            <a:r>
              <a:rPr lang="az-Latn-AZ" sz="1800" dirty="0" smtClean="0">
                <a:solidFill>
                  <a:schemeClr val="tx1"/>
                </a:solidFill>
                <a:latin typeface="Arial" pitchFamily="34" charset="0"/>
                <a:cs typeface="Arial" pitchFamily="34" charset="0"/>
              </a:rPr>
              <a:t>Məhkəmə </a:t>
            </a:r>
            <a:r>
              <a:rPr lang="az-Latn-AZ" sz="1800" dirty="0">
                <a:solidFill>
                  <a:schemeClr val="tx1"/>
                </a:solidFill>
                <a:latin typeface="Arial" pitchFamily="34" charset="0"/>
                <a:cs typeface="Arial" pitchFamily="34" charset="0"/>
              </a:rPr>
              <a:t>orqanının müstəqil olub-olmadığını müəyyən edərkən Avropa </a:t>
            </a:r>
            <a:r>
              <a:rPr lang="az-Latn-AZ" sz="1800" dirty="0" smtClean="0">
                <a:solidFill>
                  <a:schemeClr val="tx1"/>
                </a:solidFill>
                <a:latin typeface="Arial" pitchFamily="34" charset="0"/>
                <a:cs typeface="Arial" pitchFamily="34" charset="0"/>
              </a:rPr>
              <a:t>Məhkəməsi </a:t>
            </a:r>
            <a:r>
              <a:rPr lang="az-Latn-AZ" sz="1800" dirty="0">
                <a:solidFill>
                  <a:schemeClr val="tx1"/>
                </a:solidFill>
                <a:latin typeface="Arial" pitchFamily="34" charset="0"/>
                <a:cs typeface="Arial" pitchFamily="34" charset="0"/>
              </a:rPr>
              <a:t>aşağıdakı amilləri nəzərə alır:  </a:t>
            </a:r>
            <a:endParaRPr lang="ru-RU" sz="1800" dirty="0">
              <a:solidFill>
                <a:schemeClr val="tx1"/>
              </a:solidFill>
              <a:latin typeface="Arial" pitchFamily="34" charset="0"/>
              <a:cs typeface="Arial" pitchFamily="34" charset="0"/>
            </a:endParaRPr>
          </a:p>
          <a:p>
            <a:pPr lvl="2" algn="just"/>
            <a:r>
              <a:rPr lang="az-Latn-AZ" sz="1800" dirty="0" smtClean="0">
                <a:solidFill>
                  <a:schemeClr val="tx1"/>
                </a:solidFill>
                <a:latin typeface="Arial" pitchFamily="34" charset="0"/>
                <a:cs typeface="Arial" pitchFamily="34" charset="0"/>
              </a:rPr>
              <a:t>onun </a:t>
            </a:r>
            <a:r>
              <a:rPr lang="az-Latn-AZ" sz="1800" dirty="0">
                <a:solidFill>
                  <a:schemeClr val="tx1"/>
                </a:solidFill>
                <a:latin typeface="Arial" pitchFamily="34" charset="0"/>
                <a:cs typeface="Arial" pitchFamily="34" charset="0"/>
              </a:rPr>
              <a:t>üzvlərinin təyin edilməsi üsulunu;</a:t>
            </a:r>
            <a:endParaRPr lang="ru-RU" sz="1800" dirty="0">
              <a:solidFill>
                <a:schemeClr val="tx1"/>
              </a:solidFill>
              <a:latin typeface="Arial" pitchFamily="34" charset="0"/>
              <a:cs typeface="Arial" pitchFamily="34" charset="0"/>
            </a:endParaRPr>
          </a:p>
          <a:p>
            <a:pPr lvl="2" algn="just"/>
            <a:r>
              <a:rPr lang="az-Latn-AZ" sz="1800" dirty="0" smtClean="0">
                <a:solidFill>
                  <a:schemeClr val="tx1"/>
                </a:solidFill>
                <a:latin typeface="Arial" pitchFamily="34" charset="0"/>
                <a:cs typeface="Arial" pitchFamily="34" charset="0"/>
              </a:rPr>
              <a:t>onların </a:t>
            </a:r>
            <a:r>
              <a:rPr lang="az-Latn-AZ" sz="1800" dirty="0">
                <a:solidFill>
                  <a:schemeClr val="tx1"/>
                </a:solidFill>
                <a:latin typeface="Arial" pitchFamily="34" charset="0"/>
                <a:cs typeface="Arial" pitchFamily="34" charset="0"/>
              </a:rPr>
              <a:t>vəzifədə qalma müddətini;</a:t>
            </a:r>
            <a:endParaRPr lang="ru-RU" sz="1800" dirty="0">
              <a:solidFill>
                <a:schemeClr val="tx1"/>
              </a:solidFill>
              <a:latin typeface="Arial" pitchFamily="34" charset="0"/>
              <a:cs typeface="Arial" pitchFamily="34" charset="0"/>
            </a:endParaRPr>
          </a:p>
          <a:p>
            <a:pPr lvl="2" algn="just"/>
            <a:r>
              <a:rPr lang="az-Latn-AZ" sz="1800" dirty="0" smtClean="0">
                <a:solidFill>
                  <a:schemeClr val="tx1"/>
                </a:solidFill>
                <a:latin typeface="Arial" pitchFamily="34" charset="0"/>
                <a:cs typeface="Arial" pitchFamily="34" charset="0"/>
              </a:rPr>
              <a:t>kənar </a:t>
            </a:r>
            <a:r>
              <a:rPr lang="az-Latn-AZ" sz="1800" dirty="0">
                <a:solidFill>
                  <a:schemeClr val="tx1"/>
                </a:solidFill>
                <a:latin typeface="Arial" pitchFamily="34" charset="0"/>
                <a:cs typeface="Arial" pitchFamily="34" charset="0"/>
              </a:rPr>
              <a:t>təzyiqlərə qarşı təminatların </a:t>
            </a:r>
            <a:r>
              <a:rPr lang="az-Latn-AZ" sz="1800" dirty="0" smtClean="0">
                <a:solidFill>
                  <a:schemeClr val="tx1"/>
                </a:solidFill>
                <a:latin typeface="Arial" pitchFamily="34" charset="0"/>
                <a:cs typeface="Arial" pitchFamily="34" charset="0"/>
              </a:rPr>
              <a:t>mövcudluğunu; </a:t>
            </a:r>
            <a:endParaRPr lang="ru-RU" sz="1800" dirty="0">
              <a:solidFill>
                <a:schemeClr val="tx1"/>
              </a:solidFill>
              <a:latin typeface="Arial" pitchFamily="34" charset="0"/>
              <a:cs typeface="Arial" pitchFamily="34" charset="0"/>
            </a:endParaRPr>
          </a:p>
          <a:p>
            <a:pPr lvl="2" algn="just"/>
            <a:r>
              <a:rPr lang="az-Latn-AZ" sz="1800" dirty="0" smtClean="0">
                <a:solidFill>
                  <a:schemeClr val="tx1"/>
                </a:solidFill>
                <a:latin typeface="Arial" pitchFamily="34" charset="0"/>
                <a:cs typeface="Arial" pitchFamily="34" charset="0"/>
              </a:rPr>
              <a:t>həmin </a:t>
            </a:r>
            <a:r>
              <a:rPr lang="az-Latn-AZ" sz="1800" dirty="0">
                <a:solidFill>
                  <a:schemeClr val="tx1"/>
                </a:solidFill>
                <a:latin typeface="Arial" pitchFamily="34" charset="0"/>
                <a:cs typeface="Arial" pitchFamily="34" charset="0"/>
              </a:rPr>
              <a:t>orqanın zahiri müstəqillik əlamətlərinə malik </a:t>
            </a:r>
            <a:r>
              <a:rPr lang="az-Latn-AZ" sz="1800" dirty="0" smtClean="0">
                <a:solidFill>
                  <a:schemeClr val="tx1"/>
                </a:solidFill>
                <a:latin typeface="Arial" pitchFamily="34" charset="0"/>
                <a:cs typeface="Arial" pitchFamily="34" charset="0"/>
              </a:rPr>
              <a:t>olub-olmadığını.</a:t>
            </a:r>
            <a:endParaRPr lang="az-Latn-AZ" sz="1800" dirty="0">
              <a:solidFill>
                <a:schemeClr val="tx1"/>
              </a:solidFill>
              <a:latin typeface="Arial" pitchFamily="34" charset="0"/>
              <a:cs typeface="Arial" pitchFamily="34" charset="0"/>
            </a:endParaRPr>
          </a:p>
          <a:p>
            <a:pPr marL="447675" lvl="2" indent="0" algn="just">
              <a:buNone/>
            </a:pPr>
            <a:r>
              <a:rPr lang="az-Latn-AZ" sz="1800" dirty="0" smtClean="0">
                <a:solidFill>
                  <a:schemeClr val="tx1"/>
                </a:solidFill>
                <a:latin typeface="Arial" pitchFamily="34" charset="0"/>
                <a:cs typeface="Arial" pitchFamily="34" charset="0"/>
              </a:rPr>
              <a:t>Məhkəmə orqanı </a:t>
            </a:r>
            <a:r>
              <a:rPr lang="az-Latn-AZ" sz="1800" dirty="0">
                <a:solidFill>
                  <a:schemeClr val="tx1"/>
                </a:solidFill>
                <a:latin typeface="Arial" pitchFamily="34" charset="0"/>
                <a:cs typeface="Arial" pitchFamily="34" charset="0"/>
              </a:rPr>
              <a:t>nə icra hakimiyyətindən, nə də tərəflərdən asılı olmamalıdır.</a:t>
            </a:r>
            <a:endParaRPr lang="ru-RU" sz="1800" dirty="0">
              <a:solidFill>
                <a:schemeClr val="tx1"/>
              </a:solidFill>
              <a:latin typeface="Arial" pitchFamily="34" charset="0"/>
              <a:cs typeface="Arial" pitchFamily="34" charset="0"/>
            </a:endParaRPr>
          </a:p>
          <a:p>
            <a:pPr marL="457200" lvl="1" indent="0" algn="just">
              <a:spcBef>
                <a:spcPts val="0"/>
              </a:spcBef>
              <a:buNone/>
            </a:pPr>
            <a:endParaRPr lang="az-Latn-AZ" sz="1800" dirty="0" smtClean="0">
              <a:solidFill>
                <a:schemeClr val="tx1"/>
              </a:solidFill>
              <a:latin typeface="Arial" pitchFamily="34" charset="0"/>
              <a:cs typeface="Arial" pitchFamily="34" charset="0"/>
            </a:endParaRPr>
          </a:p>
          <a:p>
            <a:pPr marL="457200" lvl="1" indent="0" algn="just">
              <a:spcBef>
                <a:spcPts val="0"/>
              </a:spcBef>
              <a:buNone/>
            </a:pPr>
            <a:endParaRPr lang="az-Latn-AZ" sz="18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021594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025" y="95250"/>
            <a:ext cx="8229600" cy="1142999"/>
          </a:xfrm>
        </p:spPr>
        <p:txBody>
          <a:bodyPr/>
          <a:lstStyle/>
          <a:p>
            <a:pPr>
              <a:lnSpc>
                <a:spcPct val="100000"/>
              </a:lnSpc>
            </a:pPr>
            <a:r>
              <a:rPr lang="az-Latn-AZ" sz="3600" dirty="0" smtClean="0">
                <a:latin typeface="Arial" pitchFamily="34" charset="0"/>
                <a:cs typeface="Arial" pitchFamily="34" charset="0"/>
              </a:rPr>
              <a:t>Qanun əsasında yaradılmış </a:t>
            </a:r>
            <a:br>
              <a:rPr lang="az-Latn-AZ" sz="3600" dirty="0" smtClean="0">
                <a:latin typeface="Arial" pitchFamily="34" charset="0"/>
                <a:cs typeface="Arial" pitchFamily="34" charset="0"/>
              </a:rPr>
            </a:br>
            <a:r>
              <a:rPr lang="az-Latn-AZ" sz="3600" dirty="0" smtClean="0">
                <a:latin typeface="Arial" pitchFamily="34" charset="0"/>
                <a:cs typeface="Arial" pitchFamily="34" charset="0"/>
              </a:rPr>
              <a:t>müstəqil və qərəzsiz məhkəmə</a:t>
            </a:r>
            <a:endParaRPr lang="ru-RU" sz="3600" dirty="0">
              <a:latin typeface="Arial" pitchFamily="34" charset="0"/>
              <a:cs typeface="Arial" pitchFamily="34" charset="0"/>
            </a:endParaRPr>
          </a:p>
        </p:txBody>
      </p:sp>
      <p:sp>
        <p:nvSpPr>
          <p:cNvPr id="3" name="Объект 2"/>
          <p:cNvSpPr>
            <a:spLocks noGrp="1"/>
          </p:cNvSpPr>
          <p:nvPr>
            <p:ph idx="1"/>
          </p:nvPr>
        </p:nvSpPr>
        <p:spPr>
          <a:xfrm>
            <a:off x="457200" y="1238250"/>
            <a:ext cx="8420100" cy="4887914"/>
          </a:xfrm>
        </p:spPr>
        <p:txBody>
          <a:bodyPr>
            <a:noAutofit/>
          </a:bodyPr>
          <a:lstStyle/>
          <a:p>
            <a:pPr>
              <a:spcBef>
                <a:spcPts val="0"/>
              </a:spcBef>
            </a:pPr>
            <a:r>
              <a:rPr lang="az-Latn-AZ" sz="1600" b="1" dirty="0" smtClean="0">
                <a:solidFill>
                  <a:schemeClr val="tx1"/>
                </a:solidFill>
                <a:latin typeface="Arial" pitchFamily="34" charset="0"/>
                <a:cs typeface="Arial" pitchFamily="34" charset="0"/>
              </a:rPr>
              <a:t>3 </a:t>
            </a:r>
            <a:r>
              <a:rPr lang="en-US" sz="1600" b="1" dirty="0" err="1" smtClean="0">
                <a:solidFill>
                  <a:schemeClr val="tx1"/>
                </a:solidFill>
                <a:latin typeface="Arial" pitchFamily="34" charset="0"/>
                <a:cs typeface="Arial" pitchFamily="34" charset="0"/>
              </a:rPr>
              <a:t>xüsusiyyəti</a:t>
            </a:r>
            <a:r>
              <a:rPr lang="en-US" sz="1600" b="1" dirty="0" smtClean="0">
                <a:solidFill>
                  <a:schemeClr val="tx1"/>
                </a:solidFill>
                <a:latin typeface="Arial" pitchFamily="34" charset="0"/>
                <a:cs typeface="Arial" pitchFamily="34" charset="0"/>
              </a:rPr>
              <a:t> </a:t>
            </a:r>
            <a:r>
              <a:rPr lang="en-US" sz="1600" b="1" dirty="0" err="1" smtClean="0">
                <a:solidFill>
                  <a:schemeClr val="tx1"/>
                </a:solidFill>
                <a:latin typeface="Arial" pitchFamily="34" charset="0"/>
                <a:cs typeface="Arial" pitchFamily="34" charset="0"/>
              </a:rPr>
              <a:t>ehtiva</a:t>
            </a:r>
            <a:r>
              <a:rPr lang="en-US" sz="1600" b="1" dirty="0" smtClean="0">
                <a:solidFill>
                  <a:schemeClr val="tx1"/>
                </a:solidFill>
                <a:latin typeface="Arial" pitchFamily="34" charset="0"/>
                <a:cs typeface="Arial" pitchFamily="34" charset="0"/>
              </a:rPr>
              <a:t> </a:t>
            </a:r>
            <a:r>
              <a:rPr lang="en-US" sz="1600" b="1" dirty="0" err="1" smtClean="0">
                <a:solidFill>
                  <a:schemeClr val="tx1"/>
                </a:solidFill>
                <a:latin typeface="Arial" pitchFamily="34" charset="0"/>
                <a:cs typeface="Arial" pitchFamily="34" charset="0"/>
              </a:rPr>
              <a:t>edir</a:t>
            </a:r>
            <a:r>
              <a:rPr lang="az-Latn-AZ" sz="1600" b="1" dirty="0" smtClean="0">
                <a:solidFill>
                  <a:schemeClr val="tx1"/>
                </a:solidFill>
                <a:latin typeface="Arial" pitchFamily="34" charset="0"/>
                <a:cs typeface="Arial" pitchFamily="34" charset="0"/>
              </a:rPr>
              <a:t>:</a:t>
            </a:r>
          </a:p>
          <a:p>
            <a:pPr marL="457200" lvl="1" indent="0">
              <a:spcBef>
                <a:spcPts val="0"/>
              </a:spcBef>
              <a:buNone/>
            </a:pPr>
            <a:endParaRPr lang="az-Latn-AZ" dirty="0" smtClean="0">
              <a:solidFill>
                <a:schemeClr val="tx1"/>
              </a:solidFill>
              <a:latin typeface="Arial" pitchFamily="34" charset="0"/>
              <a:cs typeface="Arial" pitchFamily="34" charset="0"/>
            </a:endParaRPr>
          </a:p>
          <a:p>
            <a:pPr lvl="1">
              <a:spcBef>
                <a:spcPts val="0"/>
              </a:spcBef>
            </a:pPr>
            <a:r>
              <a:rPr lang="en-US" b="1" dirty="0" smtClean="0">
                <a:solidFill>
                  <a:schemeClr val="tx1"/>
                </a:solidFill>
                <a:latin typeface="Arial" pitchFamily="34" charset="0"/>
                <a:cs typeface="Arial" pitchFamily="34" charset="0"/>
              </a:rPr>
              <a:t>«</a:t>
            </a:r>
            <a:r>
              <a:rPr lang="en-US" b="1" dirty="0" err="1">
                <a:solidFill>
                  <a:schemeClr val="tx1"/>
                </a:solidFill>
                <a:latin typeface="Arial" pitchFamily="34" charset="0"/>
                <a:cs typeface="Arial" pitchFamily="34" charset="0"/>
              </a:rPr>
              <a:t>qərəzsiz</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olmalıdır</a:t>
            </a:r>
            <a:r>
              <a:rPr lang="en-US" b="1" dirty="0" smtClean="0">
                <a:solidFill>
                  <a:schemeClr val="tx1"/>
                </a:solidFill>
                <a:latin typeface="Arial" pitchFamily="34" charset="0"/>
                <a:cs typeface="Arial" pitchFamily="34" charset="0"/>
              </a:rPr>
              <a:t>»</a:t>
            </a:r>
            <a:endParaRPr lang="az-Latn-AZ" b="1" dirty="0" smtClean="0">
              <a:solidFill>
                <a:schemeClr val="tx1"/>
              </a:solidFill>
              <a:latin typeface="Arial" pitchFamily="34" charset="0"/>
              <a:cs typeface="Arial" pitchFamily="34" charset="0"/>
            </a:endParaRPr>
          </a:p>
          <a:p>
            <a:pPr lvl="2">
              <a:spcBef>
                <a:spcPts val="0"/>
              </a:spcBef>
            </a:pPr>
            <a:r>
              <a:rPr lang="en-US" dirty="0">
                <a:solidFill>
                  <a:schemeClr val="tx1"/>
                </a:solidFill>
                <a:latin typeface="Arial" pitchFamily="34" charset="0"/>
                <a:cs typeface="Arial" pitchFamily="34" charset="0"/>
              </a:rPr>
              <a:t>«</a:t>
            </a:r>
            <a:r>
              <a:rPr lang="en-US" dirty="0" err="1">
                <a:solidFill>
                  <a:schemeClr val="tx1"/>
                </a:solidFill>
                <a:latin typeface="Arial" pitchFamily="34" charset="0"/>
                <a:cs typeface="Arial" pitchFamily="34" charset="0"/>
              </a:rPr>
              <a:t>Qərəzsizlik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tərəflərə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qarşı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qərəzli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münasibətin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tərəfkeşliyin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olmaması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deməkdir</a:t>
            </a:r>
            <a:r>
              <a:rPr lang="en-US" dirty="0">
                <a:solidFill>
                  <a:schemeClr val="tx1"/>
                </a:solidFill>
                <a:latin typeface="Arial" pitchFamily="34" charset="0"/>
                <a:cs typeface="Arial" pitchFamily="34" charset="0"/>
              </a:rPr>
              <a:t>. </a:t>
            </a:r>
            <a:endParaRPr lang="az-Latn-AZ" dirty="0" smtClean="0">
              <a:solidFill>
                <a:schemeClr val="tx1"/>
              </a:solidFill>
              <a:latin typeface="Arial" pitchFamily="34" charset="0"/>
              <a:cs typeface="Arial" pitchFamily="34" charset="0"/>
            </a:endParaRPr>
          </a:p>
          <a:p>
            <a:pPr lvl="2">
              <a:spcBef>
                <a:spcPts val="0"/>
              </a:spcBef>
            </a:pPr>
            <a:endParaRPr lang="az-Latn-AZ" dirty="0">
              <a:solidFill>
                <a:schemeClr val="tx1"/>
              </a:solidFill>
              <a:latin typeface="Arial" pitchFamily="34" charset="0"/>
              <a:cs typeface="Arial" pitchFamily="34" charset="0"/>
            </a:endParaRPr>
          </a:p>
          <a:p>
            <a:pPr lvl="2">
              <a:spcBef>
                <a:spcPts val="0"/>
              </a:spcBef>
            </a:pPr>
            <a:r>
              <a:rPr lang="en-US" dirty="0" err="1" smtClean="0">
                <a:solidFill>
                  <a:schemeClr val="tx1"/>
                </a:solidFill>
                <a:latin typeface="Arial" pitchFamily="34" charset="0"/>
                <a:cs typeface="Arial" pitchFamily="34" charset="0"/>
              </a:rPr>
              <a:t>Qərəzsizlik</a:t>
            </a:r>
            <a:r>
              <a:rPr lang="en-US" dirty="0" smtClean="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iki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meyar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əsasında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qiymətləndirilir</a:t>
            </a:r>
            <a:r>
              <a:rPr lang="en-US" dirty="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subyektiv</a:t>
            </a:r>
            <a:r>
              <a:rPr lang="en-US" i="1"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obyektiv</a:t>
            </a:r>
            <a:r>
              <a:rPr lang="en-US" i="1" dirty="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meyar</a:t>
            </a:r>
            <a:endParaRPr lang="az-Latn-AZ" dirty="0" smtClean="0">
              <a:solidFill>
                <a:schemeClr val="tx1"/>
              </a:solidFill>
              <a:latin typeface="Arial" pitchFamily="34" charset="0"/>
              <a:cs typeface="Arial" pitchFamily="34" charset="0"/>
            </a:endParaRPr>
          </a:p>
          <a:p>
            <a:pPr lvl="3" algn="just">
              <a:spcBef>
                <a:spcPts val="0"/>
              </a:spcBef>
              <a:buFontTx/>
              <a:buChar char="-"/>
            </a:pPr>
            <a:r>
              <a:rPr lang="en-US" dirty="0" err="1" smtClean="0">
                <a:solidFill>
                  <a:schemeClr val="tx1"/>
                </a:solidFill>
                <a:latin typeface="Arial" pitchFamily="34" charset="0"/>
                <a:cs typeface="Arial" pitchFamily="34" charset="0"/>
              </a:rPr>
              <a:t>Subyektiv</a:t>
            </a:r>
            <a:r>
              <a:rPr lang="en-US" dirty="0" smtClean="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meyar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hakimin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konkret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işdə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şəxsi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maraqlarının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prosesdəki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tərəflərə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münasibətdə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qərəzliliyinin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tərəfkeşliyinin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olub-olmadığını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müəyyənləşdirmək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üçün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tətbiq</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edilir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Subyektiv</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meyarın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şərtləri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obyektiv</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meyarın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şərtlərindən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daha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ciddidir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ərizəçidən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ciddi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sübutlar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tələb</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olunur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Əgər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əksi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sübut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edilməyibsə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hakimin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qərəzsiz</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olduğu</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ehtimal</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edilir</a:t>
            </a:r>
            <a:r>
              <a:rPr lang="en-US" dirty="0">
                <a:solidFill>
                  <a:schemeClr val="tx1"/>
                </a:solidFill>
                <a:latin typeface="Arial" pitchFamily="34" charset="0"/>
                <a:cs typeface="Arial" pitchFamily="34" charset="0"/>
              </a:rPr>
              <a:t>. </a:t>
            </a:r>
            <a:endParaRPr lang="az-Latn-AZ" dirty="0" smtClean="0">
              <a:solidFill>
                <a:schemeClr val="tx1"/>
              </a:solidFill>
              <a:latin typeface="Arial" pitchFamily="34" charset="0"/>
              <a:cs typeface="Arial" pitchFamily="34" charset="0"/>
            </a:endParaRPr>
          </a:p>
          <a:p>
            <a:pPr lvl="3" algn="just">
              <a:spcBef>
                <a:spcPts val="0"/>
              </a:spcBef>
              <a:buFontTx/>
              <a:buChar char="-"/>
            </a:pPr>
            <a:r>
              <a:rPr lang="en-US" dirty="0" err="1">
                <a:solidFill>
                  <a:schemeClr val="tx1"/>
                </a:solidFill>
                <a:latin typeface="Arial" pitchFamily="34" charset="0"/>
                <a:cs typeface="Arial" pitchFamily="34" charset="0"/>
              </a:rPr>
              <a:t>Qərəzsizliyin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qiymətləndirilməsinin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obyektiv</a:t>
            </a:r>
            <a:r>
              <a:rPr lang="en-US" dirty="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meyarı</a:t>
            </a:r>
            <a:r>
              <a:rPr lang="az-Latn-AZ" dirty="0" smtClean="0">
                <a:solidFill>
                  <a:schemeClr val="tx1"/>
                </a:solidFill>
                <a:latin typeface="Arial" pitchFamily="34" charset="0"/>
                <a:cs typeface="Arial" pitchFamily="34" charset="0"/>
              </a:rPr>
              <a:t> - a</a:t>
            </a:r>
            <a:r>
              <a:rPr lang="en-US" dirty="0" smtClean="0">
                <a:solidFill>
                  <a:schemeClr val="tx1"/>
                </a:solidFill>
                <a:latin typeface="Arial" pitchFamily="34" charset="0"/>
                <a:cs typeface="Arial" pitchFamily="34" charset="0"/>
              </a:rPr>
              <a:t>di </a:t>
            </a:r>
            <a:r>
              <a:rPr lang="en-US" dirty="0">
                <a:solidFill>
                  <a:schemeClr val="tx1"/>
                </a:solidFill>
                <a:latin typeface="Arial" pitchFamily="34" charset="0"/>
                <a:cs typeface="Arial" pitchFamily="34" charset="0"/>
              </a:rPr>
              <a:t>(</a:t>
            </a:r>
            <a:r>
              <a:rPr lang="en-US" dirty="0" err="1">
                <a:solidFill>
                  <a:schemeClr val="tx1"/>
                </a:solidFill>
                <a:latin typeface="Arial" pitchFamily="34" charset="0"/>
                <a:cs typeface="Arial" pitchFamily="34" charset="0"/>
              </a:rPr>
              <a:t>neytral</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müşahidəçinin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rəyinə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görə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məhkəmənin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tərkibində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davranışında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zahiri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qərəzlilik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əlamətlərinin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olması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qərəzliliyə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dair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əsaslı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şübhələrin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olması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məhkəmənin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qərəzli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hesab</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edilməsi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üçün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kifayətdir</a:t>
            </a:r>
            <a:endParaRPr lang="ru-RU"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623839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457200" y="219074"/>
            <a:ext cx="8229600" cy="1381125"/>
          </a:xfrm>
        </p:spPr>
        <p:txBody>
          <a:bodyPr>
            <a:noAutofit/>
          </a:bodyPr>
          <a:lstStyle/>
          <a:p>
            <a:r>
              <a:rPr lang="en-US" sz="3600" b="1" dirty="0" err="1">
                <a:latin typeface="Arial" pitchFamily="34" charset="0"/>
                <a:cs typeface="Arial" pitchFamily="34" charset="0"/>
              </a:rPr>
              <a:t>Ağlabatan</a:t>
            </a:r>
            <a:r>
              <a:rPr lang="en-US" sz="3600" b="1" dirty="0">
                <a:latin typeface="Arial" pitchFamily="34" charset="0"/>
                <a:cs typeface="Arial" pitchFamily="34" charset="0"/>
              </a:rPr>
              <a:t> </a:t>
            </a:r>
            <a:r>
              <a:rPr lang="en-US" sz="3600" b="1" dirty="0" err="1">
                <a:latin typeface="Arial" pitchFamily="34" charset="0"/>
                <a:cs typeface="Arial" pitchFamily="34" charset="0"/>
              </a:rPr>
              <a:t>müddətdə</a:t>
            </a:r>
            <a:r>
              <a:rPr lang="en-US" sz="3600" b="1" dirty="0">
                <a:latin typeface="Arial" pitchFamily="34" charset="0"/>
                <a:cs typeface="Arial" pitchFamily="34" charset="0"/>
              </a:rPr>
              <a:t> </a:t>
            </a:r>
            <a:r>
              <a:rPr lang="az-Latn-AZ" sz="3600" b="1" dirty="0" smtClean="0">
                <a:latin typeface="Arial" pitchFamily="34" charset="0"/>
                <a:cs typeface="Arial" pitchFamily="34" charset="0"/>
              </a:rPr>
              <a:t/>
            </a:r>
            <a:br>
              <a:rPr lang="az-Latn-AZ" sz="3600" b="1" dirty="0" smtClean="0">
                <a:latin typeface="Arial" pitchFamily="34" charset="0"/>
                <a:cs typeface="Arial" pitchFamily="34" charset="0"/>
              </a:rPr>
            </a:br>
            <a:r>
              <a:rPr lang="en-US" sz="3600" b="1" dirty="0" err="1" smtClean="0">
                <a:latin typeface="Arial" pitchFamily="34" charset="0"/>
                <a:cs typeface="Arial" pitchFamily="34" charset="0"/>
              </a:rPr>
              <a:t>məhkəmə</a:t>
            </a:r>
            <a:r>
              <a:rPr lang="en-US" sz="3600" b="1" dirty="0" smtClean="0">
                <a:latin typeface="Arial" pitchFamily="34" charset="0"/>
                <a:cs typeface="Arial" pitchFamily="34" charset="0"/>
              </a:rPr>
              <a:t> </a:t>
            </a:r>
            <a:r>
              <a:rPr lang="en-US" sz="3600" b="1" dirty="0" err="1">
                <a:latin typeface="Arial" pitchFamily="34" charset="0"/>
                <a:cs typeface="Arial" pitchFamily="34" charset="0"/>
              </a:rPr>
              <a:t>araşdırması</a:t>
            </a:r>
            <a:r>
              <a:rPr lang="en-US" sz="3600" b="1" dirty="0">
                <a:latin typeface="Arial" pitchFamily="34" charset="0"/>
                <a:cs typeface="Arial" pitchFamily="34" charset="0"/>
              </a:rPr>
              <a:t> </a:t>
            </a:r>
            <a:r>
              <a:rPr lang="en-US" sz="3600" b="1" dirty="0" err="1">
                <a:latin typeface="Arial" pitchFamily="34" charset="0"/>
                <a:cs typeface="Arial" pitchFamily="34" charset="0"/>
              </a:rPr>
              <a:t>hüququ</a:t>
            </a:r>
            <a:endParaRPr lang="en-US" sz="3600" dirty="0">
              <a:latin typeface="Arial" pitchFamily="34" charset="0"/>
              <a:cs typeface="Arial" pitchFamily="34" charset="0"/>
            </a:endParaRPr>
          </a:p>
        </p:txBody>
      </p:sp>
      <p:sp>
        <p:nvSpPr>
          <p:cNvPr id="3" name="Zástupný symbol pro obsah 2"/>
          <p:cNvSpPr>
            <a:spLocks noGrp="1"/>
          </p:cNvSpPr>
          <p:nvPr>
            <p:ph idx="1"/>
          </p:nvPr>
        </p:nvSpPr>
        <p:spPr>
          <a:xfrm>
            <a:off x="348343" y="1838960"/>
            <a:ext cx="8592457" cy="4445726"/>
          </a:xfrm>
        </p:spPr>
        <p:txBody>
          <a:bodyPr>
            <a:noAutofit/>
          </a:bodyPr>
          <a:lstStyle/>
          <a:p>
            <a:pPr marL="0" indent="0">
              <a:spcBef>
                <a:spcPts val="0"/>
              </a:spcBef>
              <a:buNone/>
            </a:pPr>
            <a:endParaRPr lang="az-Latn-AZ" sz="1600" dirty="0">
              <a:solidFill>
                <a:schemeClr val="tx1"/>
              </a:solidFill>
              <a:latin typeface="Arial" pitchFamily="34" charset="0"/>
              <a:cs typeface="Arial" pitchFamily="34" charset="0"/>
            </a:endParaRPr>
          </a:p>
          <a:p>
            <a:pPr algn="just">
              <a:spcBef>
                <a:spcPts val="0"/>
              </a:spcBef>
            </a:pPr>
            <a:r>
              <a:rPr lang="en-US" sz="1600" dirty="0">
                <a:solidFill>
                  <a:schemeClr val="tx1"/>
                </a:solidFill>
                <a:latin typeface="Arial" pitchFamily="34" charset="0"/>
                <a:cs typeface="Arial" pitchFamily="34" charset="0"/>
              </a:rPr>
              <a:t>“</a:t>
            </a:r>
            <a:r>
              <a:rPr lang="en-US" sz="1600" dirty="0" err="1">
                <a:solidFill>
                  <a:schemeClr val="tx1"/>
                </a:solidFill>
                <a:latin typeface="Arial" pitchFamily="34" charset="0"/>
                <a:cs typeface="Arial" pitchFamily="34" charset="0"/>
              </a:rPr>
              <a:t>Ağlabatan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müddət</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tələbinin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məqsədləri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üçün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nəzərə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alınmalı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müddətin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axımı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aşağıdakı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tarixlərdən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başlayır</a:t>
            </a:r>
            <a:r>
              <a:rPr lang="en-US" sz="1600" dirty="0">
                <a:solidFill>
                  <a:schemeClr val="tx1"/>
                </a:solidFill>
                <a:latin typeface="Arial" pitchFamily="34" charset="0"/>
                <a:cs typeface="Arial" pitchFamily="34" charset="0"/>
              </a:rPr>
              <a:t>: </a:t>
            </a:r>
            <a:endParaRPr lang="az-Latn-AZ" sz="1600" dirty="0" smtClean="0">
              <a:solidFill>
                <a:schemeClr val="tx1"/>
              </a:solidFill>
              <a:latin typeface="Arial" pitchFamily="34" charset="0"/>
              <a:cs typeface="Arial" pitchFamily="34" charset="0"/>
            </a:endParaRPr>
          </a:p>
          <a:p>
            <a:pPr lvl="1" algn="just">
              <a:spcBef>
                <a:spcPts val="0"/>
              </a:spcBef>
            </a:pPr>
            <a:r>
              <a:rPr lang="en-US" b="1" dirty="0" err="1" smtClean="0">
                <a:solidFill>
                  <a:schemeClr val="tx1"/>
                </a:solidFill>
                <a:latin typeface="Arial" pitchFamily="34" charset="0"/>
                <a:cs typeface="Arial" pitchFamily="34" charset="0"/>
              </a:rPr>
              <a:t>mülki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işdə</a:t>
            </a:r>
            <a:r>
              <a:rPr lang="en-US" b="1"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əgər</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qanunvericilikdə</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başqa</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hal</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nəzərdə</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tutulmayıbsa</a:t>
            </a:r>
            <a:r>
              <a:rPr lang="en-US"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iddia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tələbinin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irəli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sürüldüyü</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tarixdən</a:t>
            </a:r>
            <a:r>
              <a:rPr lang="en-US" dirty="0" smtClean="0">
                <a:solidFill>
                  <a:schemeClr val="tx1"/>
                </a:solidFill>
                <a:latin typeface="Arial" pitchFamily="34" charset="0"/>
                <a:cs typeface="Arial" pitchFamily="34" charset="0"/>
              </a:rPr>
              <a:t> </a:t>
            </a:r>
            <a:endParaRPr lang="az-Latn-AZ" dirty="0" smtClean="0">
              <a:solidFill>
                <a:schemeClr val="tx1"/>
              </a:solidFill>
              <a:latin typeface="Arial" pitchFamily="34" charset="0"/>
              <a:cs typeface="Arial" pitchFamily="34" charset="0"/>
            </a:endParaRPr>
          </a:p>
          <a:p>
            <a:pPr lvl="1" algn="just">
              <a:spcBef>
                <a:spcPts val="0"/>
              </a:spcBef>
            </a:pPr>
            <a:r>
              <a:rPr lang="en-US" b="1" dirty="0" err="1" smtClean="0">
                <a:solidFill>
                  <a:schemeClr val="tx1"/>
                </a:solidFill>
                <a:latin typeface="Arial" pitchFamily="34" charset="0"/>
                <a:cs typeface="Arial" pitchFamily="34" charset="0"/>
              </a:rPr>
              <a:t>cinayət</a:t>
            </a:r>
            <a:r>
              <a:rPr lang="en-US" b="1" dirty="0" smtClean="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işində</a:t>
            </a:r>
            <a:r>
              <a:rPr lang="en-US" dirty="0">
                <a:solidFill>
                  <a:schemeClr val="tx1"/>
                </a:solidFill>
                <a:latin typeface="Arial" pitchFamily="34" charset="0"/>
                <a:cs typeface="Arial" pitchFamily="34" charset="0"/>
              </a:rPr>
              <a:t>: </a:t>
            </a:r>
            <a:r>
              <a:rPr lang="en-US" b="1" dirty="0">
                <a:solidFill>
                  <a:schemeClr val="tx1"/>
                </a:solidFill>
                <a:latin typeface="Arial" pitchFamily="34" charset="0"/>
                <a:cs typeface="Arial" pitchFamily="34" charset="0"/>
              </a:rPr>
              <a:t>“</a:t>
            </a:r>
            <a:r>
              <a:rPr lang="en-US" b="1" dirty="0" err="1">
                <a:solidFill>
                  <a:schemeClr val="tx1"/>
                </a:solidFill>
                <a:latin typeface="Arial" pitchFamily="34" charset="0"/>
                <a:cs typeface="Arial" pitchFamily="34" charset="0"/>
              </a:rPr>
              <a:t>ittihamın</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elan</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edildiyi</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tarixdən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məsələn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ərizəçinin</a:t>
            </a:r>
            <a:r>
              <a:rPr lang="en-US" dirty="0">
                <a:solidFill>
                  <a:schemeClr val="tx1"/>
                </a:solidFill>
                <a:latin typeface="Arial" pitchFamily="34" charset="0"/>
                <a:cs typeface="Arial" pitchFamily="34" charset="0"/>
              </a:rPr>
              <a:t> </a:t>
            </a:r>
            <a:r>
              <a:rPr lang="en-US" sz="1600" dirty="0" err="1" smtClean="0">
                <a:solidFill>
                  <a:schemeClr val="tx1"/>
                </a:solidFill>
                <a:latin typeface="Arial" pitchFamily="34" charset="0"/>
                <a:cs typeface="Arial" pitchFamily="34" charset="0"/>
              </a:rPr>
              <a:t>şübhəli</a:t>
            </a:r>
            <a:r>
              <a:rPr lang="en-US" sz="1600" dirty="0" smtClean="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şəxs</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qismində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cəlb</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edildiyi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araşdırmaların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başlandığı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tarixdən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lakin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ittiham</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elan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edilməzdən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əvvəl</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görülmüş</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tədbirlər</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ərizəçinin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vəziyyətinə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əhəmiyyətli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təsir</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göstəribsə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məsələn</a:t>
            </a:r>
            <a:r>
              <a:rPr lang="en-US" sz="1600" dirty="0">
                <a:solidFill>
                  <a:schemeClr val="tx1"/>
                </a:solidFill>
                <a:latin typeface="Arial" pitchFamily="34" charset="0"/>
                <a:cs typeface="Arial" pitchFamily="34" charset="0"/>
              </a:rPr>
              <a:t>, o, </a:t>
            </a:r>
            <a:r>
              <a:rPr lang="en-US" sz="1600" dirty="0" err="1">
                <a:solidFill>
                  <a:schemeClr val="tx1"/>
                </a:solidFill>
                <a:latin typeface="Arial" pitchFamily="34" charset="0"/>
                <a:cs typeface="Arial" pitchFamily="34" charset="0"/>
              </a:rPr>
              <a:t>həbs</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olunubsa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axtarışa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məruz</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qalıbsa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yaxud</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dindirilibsə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hətta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şahid</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qismində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olsa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belə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nəzərə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alınmalı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müddət</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həmin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tədbirin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başlandığı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tarixdən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hesablanır</a:t>
            </a:r>
            <a:r>
              <a:rPr lang="en-US" sz="1600"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Ekklenin</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işi</a:t>
            </a:r>
            <a:r>
              <a:rPr lang="en-US" sz="1600" i="1" dirty="0">
                <a:solidFill>
                  <a:schemeClr val="tx1"/>
                </a:solidFill>
                <a:latin typeface="Arial" pitchFamily="34" charset="0"/>
                <a:cs typeface="Arial" pitchFamily="34" charset="0"/>
              </a:rPr>
              <a:t> </a:t>
            </a:r>
            <a:r>
              <a:rPr lang="en-US" sz="1600" dirty="0">
                <a:solidFill>
                  <a:schemeClr val="tx1"/>
                </a:solidFill>
                <a:latin typeface="Arial" pitchFamily="34" charset="0"/>
                <a:cs typeface="Arial" pitchFamily="34" charset="0"/>
              </a:rPr>
              <a:t>(</a:t>
            </a:r>
            <a:r>
              <a:rPr lang="en-US" sz="1600" i="1" dirty="0" err="1">
                <a:solidFill>
                  <a:schemeClr val="tx1"/>
                </a:solidFill>
                <a:latin typeface="Arial" pitchFamily="34" charset="0"/>
                <a:cs typeface="Arial" pitchFamily="34" charset="0"/>
              </a:rPr>
              <a:t>Eckle</a:t>
            </a:r>
            <a:r>
              <a:rPr lang="en-US" sz="1600" dirty="0">
                <a:solidFill>
                  <a:schemeClr val="tx1"/>
                </a:solidFill>
                <a:latin typeface="Arial" pitchFamily="34" charset="0"/>
                <a:cs typeface="Arial" pitchFamily="34" charset="0"/>
              </a:rPr>
              <a:t>), 73-74-cü </a:t>
            </a:r>
            <a:r>
              <a:rPr lang="en-US" sz="1600" dirty="0" err="1">
                <a:solidFill>
                  <a:schemeClr val="tx1"/>
                </a:solidFill>
                <a:latin typeface="Arial" pitchFamily="34" charset="0"/>
                <a:cs typeface="Arial" pitchFamily="34" charset="0"/>
              </a:rPr>
              <a:t>bəndlər</a:t>
            </a:r>
            <a:r>
              <a:rPr lang="en-US" sz="1600" dirty="0" smtClean="0">
                <a:solidFill>
                  <a:schemeClr val="tx1"/>
                </a:solidFill>
                <a:latin typeface="Arial" pitchFamily="34" charset="0"/>
                <a:cs typeface="Arial" pitchFamily="34" charset="0"/>
              </a:rPr>
              <a:t>).</a:t>
            </a:r>
            <a:endParaRPr lang="az-Latn-AZ" sz="1600" dirty="0" smtClean="0">
              <a:solidFill>
                <a:schemeClr val="tx1"/>
              </a:solidFill>
              <a:latin typeface="Arial" pitchFamily="34" charset="0"/>
              <a:cs typeface="Arial" pitchFamily="34" charset="0"/>
            </a:endParaRPr>
          </a:p>
          <a:p>
            <a:pPr algn="just">
              <a:spcBef>
                <a:spcPts val="0"/>
              </a:spcBef>
            </a:pPr>
            <a:endParaRPr lang="az-Latn-AZ" sz="1600" dirty="0" smtClean="0">
              <a:solidFill>
                <a:schemeClr val="tx1"/>
              </a:solidFill>
              <a:latin typeface="Arial" pitchFamily="34" charset="0"/>
              <a:cs typeface="Arial" pitchFamily="34" charset="0"/>
            </a:endParaRPr>
          </a:p>
          <a:p>
            <a:pPr algn="just">
              <a:spcBef>
                <a:spcPts val="0"/>
              </a:spcBef>
            </a:pPr>
            <a:r>
              <a:rPr lang="en-US" sz="1600" dirty="0" smtClean="0">
                <a:solidFill>
                  <a:schemeClr val="tx1"/>
                </a:solidFill>
                <a:latin typeface="Arial" pitchFamily="34" charset="0"/>
                <a:cs typeface="Arial" pitchFamily="34" charset="0"/>
              </a:rPr>
              <a:t>“</a:t>
            </a:r>
            <a:r>
              <a:rPr lang="en-US" sz="1600" dirty="0" err="1">
                <a:solidFill>
                  <a:schemeClr val="tx1"/>
                </a:solidFill>
                <a:latin typeface="Arial" pitchFamily="34" charset="0"/>
                <a:cs typeface="Arial" pitchFamily="34" charset="0"/>
              </a:rPr>
              <a:t>Ağlabatan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müddət</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tələbinin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məqsədləri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üçün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nəzərə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alınmalı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müddətin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sonu</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mülki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mübahisə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ilə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əlaqədar</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yekun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qərar</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qəbul</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etmiş</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yuxarı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məhkəmənin</a:t>
            </a:r>
            <a:r>
              <a:rPr lang="en-US" sz="1600" dirty="0">
                <a:solidFill>
                  <a:schemeClr val="tx1"/>
                </a:solidFill>
                <a:latin typeface="Arial" pitchFamily="34" charset="0"/>
                <a:cs typeface="Arial" pitchFamily="34" charset="0"/>
              </a:rPr>
              <a:t> </a:t>
            </a:r>
            <a:r>
              <a:rPr lang="en-US" sz="1600" b="1" dirty="0" err="1" smtClean="0">
                <a:solidFill>
                  <a:schemeClr val="tx1"/>
                </a:solidFill>
                <a:latin typeface="Arial" pitchFamily="34" charset="0"/>
                <a:cs typeface="Arial" pitchFamily="34" charset="0"/>
              </a:rPr>
              <a:t>qərarının</a:t>
            </a:r>
            <a:r>
              <a:rPr lang="en-US" sz="1600" b="1" dirty="0" smtClean="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elan</a:t>
            </a:r>
            <a:r>
              <a:rPr lang="en-US" sz="1600" b="1" dirty="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edildiyi</a:t>
            </a:r>
            <a:r>
              <a:rPr lang="en-US" sz="1600" b="1" dirty="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tarixdən</a:t>
            </a:r>
            <a:r>
              <a:rPr lang="en-US" sz="1600" b="1" dirty="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hesablanır</a:t>
            </a:r>
            <a:r>
              <a:rPr lang="en-US" sz="1600" dirty="0" smtClean="0">
                <a:solidFill>
                  <a:schemeClr val="tx1"/>
                </a:solidFill>
                <a:latin typeface="Arial" pitchFamily="34" charset="0"/>
                <a:cs typeface="Arial" pitchFamily="34" charset="0"/>
              </a:rPr>
              <a:t>.</a:t>
            </a:r>
            <a:r>
              <a:rPr lang="en-US" sz="1600" dirty="0">
                <a:solidFill>
                  <a:schemeClr val="tx1"/>
                </a:solidFill>
                <a:latin typeface="Arial" pitchFamily="34" charset="0"/>
                <a:cs typeface="Arial" pitchFamily="34" charset="0"/>
              </a:rPr>
              <a:t> </a:t>
            </a:r>
            <a:endParaRPr lang="az-Latn-AZ" sz="1600" dirty="0" smtClean="0">
              <a:solidFill>
                <a:schemeClr val="tx1"/>
              </a:solidFill>
              <a:latin typeface="Arial" pitchFamily="34" charset="0"/>
              <a:cs typeface="Arial" pitchFamily="34" charset="0"/>
            </a:endParaRPr>
          </a:p>
          <a:p>
            <a:pPr marL="0" indent="0" algn="just">
              <a:spcBef>
                <a:spcPts val="0"/>
              </a:spcBef>
              <a:buNone/>
              <a:tabLst>
                <a:tab pos="361950" algn="l"/>
              </a:tabLst>
            </a:pPr>
            <a:r>
              <a:rPr lang="az-Latn-AZ" sz="1600" i="1" dirty="0" smtClean="0">
                <a:solidFill>
                  <a:schemeClr val="tx1"/>
                </a:solidFill>
                <a:latin typeface="Arial" pitchFamily="34" charset="0"/>
                <a:cs typeface="Arial" pitchFamily="34" charset="0"/>
              </a:rPr>
              <a:t>	</a:t>
            </a:r>
            <a:r>
              <a:rPr lang="en-US" sz="1600" i="1" dirty="0" err="1" smtClean="0">
                <a:solidFill>
                  <a:schemeClr val="tx1"/>
                </a:solidFill>
                <a:latin typeface="Arial" pitchFamily="34" charset="0"/>
                <a:cs typeface="Arial" pitchFamily="34" charset="0"/>
              </a:rPr>
              <a:t>Məhkəmə</a:t>
            </a:r>
            <a:r>
              <a:rPr lang="en-US" sz="1600" i="1" dirty="0" smtClean="0">
                <a:solidFill>
                  <a:schemeClr val="tx1"/>
                </a:solidFill>
                <a:latin typeface="Arial" pitchFamily="34" charset="0"/>
                <a:cs typeface="Arial" pitchFamily="34" charset="0"/>
              </a:rPr>
              <a:t> </a:t>
            </a:r>
            <a:r>
              <a:rPr lang="en-US" sz="1600" i="1" dirty="0">
                <a:solidFill>
                  <a:schemeClr val="tx1"/>
                </a:solidFill>
                <a:latin typeface="Arial" pitchFamily="34" charset="0"/>
                <a:cs typeface="Arial" pitchFamily="34" charset="0"/>
              </a:rPr>
              <a:t>1980-ci </a:t>
            </a:r>
            <a:r>
              <a:rPr lang="en-US" sz="1600" i="1" dirty="0" err="1">
                <a:solidFill>
                  <a:schemeClr val="tx1"/>
                </a:solidFill>
                <a:latin typeface="Arial" pitchFamily="34" charset="0"/>
                <a:cs typeface="Arial" pitchFamily="34" charset="0"/>
              </a:rPr>
              <a:t>illərdəki</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ilkin</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yanaşmasını</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dəyişib</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belə</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ki</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həmin</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dövrdə</a:t>
            </a:r>
            <a:r>
              <a:rPr lang="en-US" sz="1600" i="1" dirty="0">
                <a:solidFill>
                  <a:schemeClr val="tx1"/>
                </a:solidFill>
                <a:latin typeface="Arial" pitchFamily="34" charset="0"/>
                <a:cs typeface="Arial" pitchFamily="34" charset="0"/>
              </a:rPr>
              <a:t> o, </a:t>
            </a:r>
            <a:r>
              <a:rPr lang="az-Latn-AZ" sz="1600" i="1" dirty="0" smtClean="0">
                <a:solidFill>
                  <a:schemeClr val="tx1"/>
                </a:solidFill>
                <a:latin typeface="Arial" pitchFamily="34" charset="0"/>
                <a:cs typeface="Arial" pitchFamily="34" charset="0"/>
              </a:rPr>
              <a:t>	</a:t>
            </a:r>
            <a:r>
              <a:rPr lang="en-US" sz="1600" i="1" dirty="0" err="1" smtClean="0">
                <a:solidFill>
                  <a:schemeClr val="tx1"/>
                </a:solidFill>
                <a:latin typeface="Arial" pitchFamily="34" charset="0"/>
                <a:cs typeface="Arial" pitchFamily="34" charset="0"/>
              </a:rPr>
              <a:t>adətən</a:t>
            </a:r>
            <a:r>
              <a:rPr lang="en-US" sz="1600" i="1" dirty="0" smtClean="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məhkəmə</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qərarının</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icrasını</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təmin</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etmək</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üçün</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həyata</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keçirilən</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proseduların</a:t>
            </a:r>
            <a:r>
              <a:rPr lang="en-US" sz="1600" i="1" dirty="0">
                <a:solidFill>
                  <a:schemeClr val="tx1"/>
                </a:solidFill>
                <a:latin typeface="Arial" pitchFamily="34" charset="0"/>
                <a:cs typeface="Arial" pitchFamily="34" charset="0"/>
              </a:rPr>
              <a:t> </a:t>
            </a:r>
            <a:r>
              <a:rPr lang="az-Latn-AZ" sz="1600" i="1" dirty="0" smtClean="0">
                <a:solidFill>
                  <a:schemeClr val="tx1"/>
                </a:solidFill>
                <a:latin typeface="Arial" pitchFamily="34" charset="0"/>
                <a:cs typeface="Arial" pitchFamily="34" charset="0"/>
              </a:rPr>
              <a:t>	</a:t>
            </a:r>
            <a:r>
              <a:rPr lang="en-US" sz="1600" i="1" dirty="0" err="1" smtClean="0">
                <a:solidFill>
                  <a:schemeClr val="tx1"/>
                </a:solidFill>
                <a:latin typeface="Arial" pitchFamily="34" charset="0"/>
                <a:cs typeface="Arial" pitchFamily="34" charset="0"/>
              </a:rPr>
              <a:t>müddətini</a:t>
            </a:r>
            <a:r>
              <a:rPr lang="en-US" sz="1600" i="1" dirty="0" smtClean="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də</a:t>
            </a:r>
            <a:r>
              <a:rPr lang="en-US" sz="1600" i="1" dirty="0">
                <a:solidFill>
                  <a:schemeClr val="tx1"/>
                </a:solidFill>
                <a:latin typeface="Arial" pitchFamily="34" charset="0"/>
                <a:cs typeface="Arial" pitchFamily="34" charset="0"/>
              </a:rPr>
              <a:t> </a:t>
            </a:r>
            <a:r>
              <a:rPr lang="en-US" sz="1600" i="1" dirty="0" err="1">
                <a:solidFill>
                  <a:schemeClr val="tx1"/>
                </a:solidFill>
                <a:latin typeface="Arial" pitchFamily="34" charset="0"/>
                <a:cs typeface="Arial" pitchFamily="34" charset="0"/>
              </a:rPr>
              <a:t>nəzərə</a:t>
            </a:r>
            <a:r>
              <a:rPr lang="en-US" sz="1600" i="1" dirty="0">
                <a:solidFill>
                  <a:schemeClr val="tx1"/>
                </a:solidFill>
                <a:latin typeface="Arial" pitchFamily="34" charset="0"/>
                <a:cs typeface="Arial" pitchFamily="34" charset="0"/>
              </a:rPr>
              <a:t> </a:t>
            </a:r>
            <a:r>
              <a:rPr lang="en-US" sz="1600" i="1" dirty="0" err="1" smtClean="0">
                <a:solidFill>
                  <a:schemeClr val="tx1"/>
                </a:solidFill>
                <a:latin typeface="Arial" pitchFamily="34" charset="0"/>
                <a:cs typeface="Arial" pitchFamily="34" charset="0"/>
              </a:rPr>
              <a:t>alırdı</a:t>
            </a:r>
            <a:r>
              <a:rPr lang="az-Latn-AZ" sz="1600" i="1" dirty="0" smtClean="0">
                <a:solidFill>
                  <a:schemeClr val="tx1"/>
                </a:solidFill>
                <a:latin typeface="Arial" pitchFamily="34" charset="0"/>
                <a:cs typeface="Arial" pitchFamily="34" charset="0"/>
              </a:rPr>
              <a:t>.</a:t>
            </a:r>
            <a:r>
              <a:rPr lang="en-US" sz="1600" i="1" dirty="0" smtClean="0">
                <a:solidFill>
                  <a:schemeClr val="tx1"/>
                </a:solidFill>
                <a:latin typeface="Arial" pitchFamily="34" charset="0"/>
                <a:cs typeface="Arial" pitchFamily="34" charset="0"/>
              </a:rPr>
              <a:t> </a:t>
            </a:r>
            <a:endParaRPr lang="az-Latn-AZ" sz="1600" i="1" dirty="0" smtClean="0">
              <a:solidFill>
                <a:schemeClr val="tx1"/>
              </a:solidFill>
              <a:latin typeface="Arial" pitchFamily="34" charset="0"/>
              <a:cs typeface="Arial" pitchFamily="34" charset="0"/>
            </a:endParaRPr>
          </a:p>
          <a:p>
            <a:pPr>
              <a:spcBef>
                <a:spcPts val="0"/>
              </a:spcBef>
            </a:pPr>
            <a:endParaRPr lang="cs-CZ" sz="1600" dirty="0">
              <a:solidFill>
                <a:schemeClr val="tx1"/>
              </a:solidFill>
              <a:latin typeface="Arial" pitchFamily="34" charset="0"/>
              <a:cs typeface="Arial" pitchFamily="34" charset="0"/>
            </a:endParaRPr>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1724304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457200" y="219074"/>
            <a:ext cx="8229600" cy="1381125"/>
          </a:xfrm>
        </p:spPr>
        <p:txBody>
          <a:bodyPr>
            <a:noAutofit/>
          </a:bodyPr>
          <a:lstStyle/>
          <a:p>
            <a:r>
              <a:rPr lang="en-US" sz="3600" b="1" dirty="0" err="1">
                <a:latin typeface="Arial" pitchFamily="34" charset="0"/>
                <a:cs typeface="Arial" pitchFamily="34" charset="0"/>
              </a:rPr>
              <a:t>Ağlabatan</a:t>
            </a:r>
            <a:r>
              <a:rPr lang="en-US" sz="3600" b="1" dirty="0">
                <a:latin typeface="Arial" pitchFamily="34" charset="0"/>
                <a:cs typeface="Arial" pitchFamily="34" charset="0"/>
              </a:rPr>
              <a:t> </a:t>
            </a:r>
            <a:r>
              <a:rPr lang="en-US" sz="3600" b="1" dirty="0" err="1">
                <a:latin typeface="Arial" pitchFamily="34" charset="0"/>
                <a:cs typeface="Arial" pitchFamily="34" charset="0"/>
              </a:rPr>
              <a:t>müddətdə</a:t>
            </a:r>
            <a:r>
              <a:rPr lang="en-US" sz="3600" b="1" dirty="0">
                <a:latin typeface="Arial" pitchFamily="34" charset="0"/>
                <a:cs typeface="Arial" pitchFamily="34" charset="0"/>
              </a:rPr>
              <a:t> </a:t>
            </a:r>
            <a:r>
              <a:rPr lang="az-Latn-AZ" sz="3600" b="1" dirty="0" smtClean="0">
                <a:latin typeface="Arial" pitchFamily="34" charset="0"/>
                <a:cs typeface="Arial" pitchFamily="34" charset="0"/>
              </a:rPr>
              <a:t/>
            </a:r>
            <a:br>
              <a:rPr lang="az-Latn-AZ" sz="3600" b="1" dirty="0" smtClean="0">
                <a:latin typeface="Arial" pitchFamily="34" charset="0"/>
                <a:cs typeface="Arial" pitchFamily="34" charset="0"/>
              </a:rPr>
            </a:br>
            <a:r>
              <a:rPr lang="en-US" sz="3600" b="1" dirty="0" err="1" smtClean="0">
                <a:latin typeface="Arial" pitchFamily="34" charset="0"/>
                <a:cs typeface="Arial" pitchFamily="34" charset="0"/>
              </a:rPr>
              <a:t>məhkəmə</a:t>
            </a:r>
            <a:r>
              <a:rPr lang="en-US" sz="3600" b="1" dirty="0" smtClean="0">
                <a:latin typeface="Arial" pitchFamily="34" charset="0"/>
                <a:cs typeface="Arial" pitchFamily="34" charset="0"/>
              </a:rPr>
              <a:t> </a:t>
            </a:r>
            <a:r>
              <a:rPr lang="en-US" sz="3600" b="1" dirty="0" err="1">
                <a:latin typeface="Arial" pitchFamily="34" charset="0"/>
                <a:cs typeface="Arial" pitchFamily="34" charset="0"/>
              </a:rPr>
              <a:t>araşdırması</a:t>
            </a:r>
            <a:r>
              <a:rPr lang="en-US" sz="3600" b="1" dirty="0">
                <a:latin typeface="Arial" pitchFamily="34" charset="0"/>
                <a:cs typeface="Arial" pitchFamily="34" charset="0"/>
              </a:rPr>
              <a:t> </a:t>
            </a:r>
            <a:r>
              <a:rPr lang="en-US" sz="3600" b="1" dirty="0" err="1">
                <a:latin typeface="Arial" pitchFamily="34" charset="0"/>
                <a:cs typeface="Arial" pitchFamily="34" charset="0"/>
              </a:rPr>
              <a:t>hüququ</a:t>
            </a:r>
            <a:endParaRPr lang="en-US" sz="3600" dirty="0">
              <a:latin typeface="Arial" pitchFamily="34" charset="0"/>
              <a:cs typeface="Arial" pitchFamily="34" charset="0"/>
            </a:endParaRPr>
          </a:p>
        </p:txBody>
      </p:sp>
      <p:sp>
        <p:nvSpPr>
          <p:cNvPr id="3" name="Zástupný symbol pro obsah 2"/>
          <p:cNvSpPr>
            <a:spLocks noGrp="1"/>
          </p:cNvSpPr>
          <p:nvPr>
            <p:ph idx="1"/>
          </p:nvPr>
        </p:nvSpPr>
        <p:spPr>
          <a:xfrm>
            <a:off x="348343" y="1485900"/>
            <a:ext cx="8592457" cy="4798786"/>
          </a:xfrm>
        </p:spPr>
        <p:txBody>
          <a:bodyPr>
            <a:noAutofit/>
          </a:bodyPr>
          <a:lstStyle/>
          <a:p>
            <a:pPr marL="0" indent="0" algn="just">
              <a:spcBef>
                <a:spcPts val="0"/>
              </a:spcBef>
              <a:buNone/>
            </a:pPr>
            <a:endParaRPr lang="az-Latn-AZ" sz="1600" dirty="0">
              <a:solidFill>
                <a:schemeClr val="tx1"/>
              </a:solidFill>
              <a:latin typeface="Arial" pitchFamily="34" charset="0"/>
              <a:cs typeface="Arial" pitchFamily="34" charset="0"/>
            </a:endParaRPr>
          </a:p>
          <a:p>
            <a:pPr algn="just"/>
            <a:r>
              <a:rPr lang="en-US" sz="1600" dirty="0" err="1" smtClean="0">
                <a:solidFill>
                  <a:schemeClr val="tx1"/>
                </a:solidFill>
                <a:latin typeface="Arial" pitchFamily="34" charset="0"/>
                <a:cs typeface="Arial" pitchFamily="34" charset="0"/>
              </a:rPr>
              <a:t>Hansı</a:t>
            </a:r>
            <a:r>
              <a:rPr lang="en-US" sz="1600" dirty="0" smtClean="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müddətin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ağlabatan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hesab</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edilməsi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məsələsi</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üç</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əsas</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meyarı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özündə</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ehtiva</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edən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qiymətləndirmənin</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aparılması</a:t>
            </a:r>
            <a:r>
              <a:rPr lang="en-US" sz="1600" dirty="0">
                <a:solidFill>
                  <a:schemeClr val="tx1"/>
                </a:solidFill>
                <a:latin typeface="Arial" pitchFamily="34" charset="0"/>
                <a:cs typeface="Arial" pitchFamily="34" charset="0"/>
              </a:rPr>
              <a:t> </a:t>
            </a:r>
            <a:r>
              <a:rPr lang="en-US" sz="1600" dirty="0" err="1">
                <a:solidFill>
                  <a:schemeClr val="tx1"/>
                </a:solidFill>
                <a:latin typeface="Arial" pitchFamily="34" charset="0"/>
                <a:cs typeface="Arial" pitchFamily="34" charset="0"/>
              </a:rPr>
              <a:t>nəticəsində</a:t>
            </a:r>
            <a:r>
              <a:rPr lang="en-US" sz="1600" dirty="0">
                <a:solidFill>
                  <a:schemeClr val="tx1"/>
                </a:solidFill>
                <a:latin typeface="Arial" pitchFamily="34" charset="0"/>
                <a:cs typeface="Arial" pitchFamily="34" charset="0"/>
              </a:rPr>
              <a:t> </a:t>
            </a:r>
            <a:r>
              <a:rPr lang="en-US" sz="1600" dirty="0" err="1" smtClean="0">
                <a:solidFill>
                  <a:schemeClr val="tx1"/>
                </a:solidFill>
                <a:latin typeface="Arial" pitchFamily="34" charset="0"/>
                <a:cs typeface="Arial" pitchFamily="34" charset="0"/>
              </a:rPr>
              <a:t>müəyyənləşdirilir</a:t>
            </a:r>
            <a:endParaRPr lang="az-Latn-AZ" sz="1600" dirty="0" smtClean="0">
              <a:solidFill>
                <a:schemeClr val="tx1"/>
              </a:solidFill>
              <a:latin typeface="Arial" pitchFamily="34" charset="0"/>
              <a:cs typeface="Arial" pitchFamily="34" charset="0"/>
            </a:endParaRPr>
          </a:p>
          <a:p>
            <a:pPr algn="just"/>
            <a:endParaRPr lang="en-US" sz="1600" dirty="0">
              <a:solidFill>
                <a:schemeClr val="tx1"/>
              </a:solidFill>
              <a:latin typeface="Arial" pitchFamily="34" charset="0"/>
              <a:cs typeface="Arial" pitchFamily="34" charset="0"/>
            </a:endParaRPr>
          </a:p>
          <a:p>
            <a:pPr lvl="1" algn="just"/>
            <a:r>
              <a:rPr lang="en-US" dirty="0" err="1" smtClean="0">
                <a:solidFill>
                  <a:schemeClr val="tx1"/>
                </a:solidFill>
                <a:latin typeface="Arial" pitchFamily="34" charset="0"/>
                <a:cs typeface="Arial" pitchFamily="34" charset="0"/>
              </a:rPr>
              <a:t>işin</a:t>
            </a:r>
            <a:r>
              <a:rPr lang="en-US" dirty="0" smtClean="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xarakteri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mürəkkəbliyi</a:t>
            </a:r>
            <a:r>
              <a:rPr lang="en-US" dirty="0">
                <a:solidFill>
                  <a:schemeClr val="tx1"/>
                </a:solidFill>
                <a:latin typeface="Arial" pitchFamily="34" charset="0"/>
                <a:cs typeface="Arial" pitchFamily="34" charset="0"/>
              </a:rPr>
              <a:t>; </a:t>
            </a:r>
            <a:endParaRPr lang="az-Latn-AZ" dirty="0" smtClean="0">
              <a:solidFill>
                <a:schemeClr val="tx1"/>
              </a:solidFill>
              <a:latin typeface="Arial" pitchFamily="34" charset="0"/>
              <a:cs typeface="Arial" pitchFamily="34" charset="0"/>
            </a:endParaRPr>
          </a:p>
          <a:p>
            <a:pPr lvl="2" algn="just"/>
            <a:r>
              <a:rPr lang="en-US" dirty="0" err="1">
                <a:solidFill>
                  <a:schemeClr val="tx1"/>
                </a:solidFill>
                <a:latin typeface="Arial" pitchFamily="34" charset="0"/>
                <a:cs typeface="Arial" pitchFamily="34" charset="0"/>
              </a:rPr>
              <a:t>araşdırılan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məsələnin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ərizəçi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üçün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nə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dərəcədə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önəmli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olduğunu</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nəzərə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alır</a:t>
            </a:r>
            <a:r>
              <a:rPr lang="en-US" dirty="0" smtClean="0">
                <a:solidFill>
                  <a:schemeClr val="tx1"/>
                </a:solidFill>
                <a:latin typeface="Arial" pitchFamily="34" charset="0"/>
                <a:cs typeface="Arial" pitchFamily="34" charset="0"/>
              </a:rPr>
              <a:t>.</a:t>
            </a:r>
            <a:endParaRPr lang="az-Latn-AZ" dirty="0" smtClean="0">
              <a:solidFill>
                <a:schemeClr val="tx1"/>
              </a:solidFill>
              <a:latin typeface="Arial" pitchFamily="34" charset="0"/>
              <a:cs typeface="Arial" pitchFamily="34" charset="0"/>
            </a:endParaRPr>
          </a:p>
          <a:p>
            <a:pPr lvl="2" algn="just"/>
            <a:r>
              <a:rPr lang="en-US" dirty="0" err="1" smtClean="0">
                <a:solidFill>
                  <a:schemeClr val="tx1"/>
                </a:solidFill>
                <a:latin typeface="Arial" pitchFamily="34" charset="0"/>
                <a:cs typeface="Arial" pitchFamily="34" charset="0"/>
              </a:rPr>
              <a:t>araşdırılan</a:t>
            </a:r>
            <a:r>
              <a:rPr lang="en-US" dirty="0" smtClean="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işin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mürəkkəbliyi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məhkəmə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prosesinin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müddətinin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uzanması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ilə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əlaqədar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dövlət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orqanlarının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gətirdiyi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əsaslara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müəyyən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dərəcədə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haqq</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qazandıra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bilər</a:t>
            </a:r>
            <a:r>
              <a:rPr lang="en-US" dirty="0">
                <a:solidFill>
                  <a:schemeClr val="tx1"/>
                </a:solidFill>
                <a:latin typeface="Arial" pitchFamily="34" charset="0"/>
                <a:cs typeface="Arial" pitchFamily="34" charset="0"/>
              </a:rPr>
              <a:t>.</a:t>
            </a:r>
          </a:p>
          <a:p>
            <a:pPr lvl="1" algn="just"/>
            <a:r>
              <a:rPr lang="en-US" dirty="0" err="1" smtClean="0">
                <a:solidFill>
                  <a:schemeClr val="tx1"/>
                </a:solidFill>
                <a:latin typeface="Arial" pitchFamily="34" charset="0"/>
                <a:cs typeface="Arial" pitchFamily="34" charset="0"/>
              </a:rPr>
              <a:t>ərizəçinin</a:t>
            </a:r>
            <a:r>
              <a:rPr lang="en-US" dirty="0" smtClean="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davranışı</a:t>
            </a:r>
            <a:r>
              <a:rPr lang="en-US" dirty="0">
                <a:solidFill>
                  <a:schemeClr val="tx1"/>
                </a:solidFill>
                <a:latin typeface="Arial" pitchFamily="34" charset="0"/>
                <a:cs typeface="Arial" pitchFamily="34" charset="0"/>
              </a:rPr>
              <a:t>; </a:t>
            </a:r>
            <a:endParaRPr lang="az-Latn-AZ" dirty="0" smtClean="0">
              <a:solidFill>
                <a:schemeClr val="tx1"/>
              </a:solidFill>
              <a:latin typeface="Arial" pitchFamily="34" charset="0"/>
              <a:cs typeface="Arial" pitchFamily="34" charset="0"/>
            </a:endParaRPr>
          </a:p>
          <a:p>
            <a:pPr lvl="2" algn="just"/>
            <a:r>
              <a:rPr lang="en-US" dirty="0" err="1">
                <a:solidFill>
                  <a:schemeClr val="tx1"/>
                </a:solidFill>
                <a:latin typeface="Arial" pitchFamily="34" charset="0"/>
                <a:cs typeface="Arial" pitchFamily="34" charset="0"/>
              </a:rPr>
              <a:t>Ərizəçinin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təqsiri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ucbatından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baş</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verən</a:t>
            </a:r>
            <a:r>
              <a:rPr lang="en-US" dirty="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ləngimələr</a:t>
            </a:r>
            <a:r>
              <a:rPr lang="az-Latn-AZ" dirty="0" smtClean="0">
                <a:solidFill>
                  <a:schemeClr val="tx1"/>
                </a:solidFill>
                <a:latin typeface="Arial" pitchFamily="34" charset="0"/>
                <a:cs typeface="Arial" pitchFamily="34" charset="0"/>
              </a:rPr>
              <a:t>in </a:t>
            </a:r>
            <a:r>
              <a:rPr lang="en-US" dirty="0" err="1" smtClean="0">
                <a:solidFill>
                  <a:schemeClr val="tx1"/>
                </a:solidFill>
                <a:latin typeface="Arial" pitchFamily="34" charset="0"/>
                <a:cs typeface="Arial" pitchFamily="34" charset="0"/>
              </a:rPr>
              <a:t>bilərəkdən</a:t>
            </a:r>
            <a:r>
              <a:rPr lang="en-US" dirty="0" smtClean="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bilməyərəkdən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edilməsindən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asılı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olmayaraq</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Məhkəmə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ağlabatan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müddət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tələbinin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pozulub-pozulmadığını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müəyyənləşdirərkən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bu</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ləngimələrin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müddətini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nəzərə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almır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yəni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onları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ümumi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ləngimə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müddətinin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üzərinə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əlavə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etmir</a:t>
            </a:r>
            <a:endParaRPr lang="en-US" dirty="0">
              <a:solidFill>
                <a:schemeClr val="tx1"/>
              </a:solidFill>
              <a:latin typeface="Arial" pitchFamily="34" charset="0"/>
              <a:cs typeface="Arial" pitchFamily="34" charset="0"/>
            </a:endParaRPr>
          </a:p>
          <a:p>
            <a:pPr lvl="1" algn="just"/>
            <a:r>
              <a:rPr lang="en-US" dirty="0" err="1" smtClean="0">
                <a:solidFill>
                  <a:schemeClr val="tx1"/>
                </a:solidFill>
                <a:latin typeface="Arial" pitchFamily="34" charset="0"/>
                <a:cs typeface="Arial" pitchFamily="34" charset="0"/>
              </a:rPr>
              <a:t>dövlət</a:t>
            </a:r>
            <a:r>
              <a:rPr lang="en-US" dirty="0" smtClean="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orqanlarının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davranışı</a:t>
            </a:r>
            <a:r>
              <a:rPr lang="en-US" dirty="0">
                <a:solidFill>
                  <a:schemeClr val="tx1"/>
                </a:solidFill>
                <a:latin typeface="Arial" pitchFamily="34" charset="0"/>
                <a:cs typeface="Arial" pitchFamily="34" charset="0"/>
              </a:rPr>
              <a:t>. </a:t>
            </a:r>
            <a:endParaRPr lang="cs-CZ" dirty="0">
              <a:solidFill>
                <a:schemeClr val="tx1"/>
              </a:solidFill>
              <a:latin typeface="Arial" pitchFamily="34" charset="0"/>
              <a:cs typeface="Arial" pitchFamily="34" charset="0"/>
            </a:endParaRPr>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569142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28626"/>
            <a:ext cx="8362950" cy="5697538"/>
          </a:xfrm>
        </p:spPr>
        <p:txBody>
          <a:bodyPr>
            <a:noAutofit/>
          </a:bodyPr>
          <a:lstStyle/>
          <a:p>
            <a:pPr marL="0" indent="0" algn="ctr">
              <a:spcBef>
                <a:spcPts val="0"/>
              </a:spcBef>
              <a:buNone/>
            </a:pPr>
            <a:r>
              <a:rPr lang="az-Latn-AZ" sz="2600" dirty="0" smtClean="0">
                <a:solidFill>
                  <a:schemeClr val="tx1"/>
                </a:solidFill>
                <a:latin typeface="Arial" pitchFamily="34" charset="0"/>
                <a:cs typeface="Arial" pitchFamily="34" charset="0"/>
              </a:rPr>
              <a:t>Təcili baxılmalı işlər</a:t>
            </a:r>
            <a:endParaRPr lang="ru-RU" sz="2600" dirty="0">
              <a:solidFill>
                <a:schemeClr val="tx1"/>
              </a:solidFill>
              <a:latin typeface="Arial" pitchFamily="34" charset="0"/>
              <a:cs typeface="Arial" pitchFamily="34" charset="0"/>
            </a:endParaRPr>
          </a:p>
          <a:p>
            <a:pPr algn="just">
              <a:spcBef>
                <a:spcPts val="0"/>
              </a:spcBef>
            </a:pPr>
            <a:r>
              <a:rPr lang="az-Latn-AZ" sz="1600" dirty="0">
                <a:solidFill>
                  <a:schemeClr val="tx1"/>
                </a:solidFill>
                <a:latin typeface="Arial" pitchFamily="34" charset="0"/>
                <a:cs typeface="Arial" pitchFamily="34" charset="0"/>
              </a:rPr>
              <a:t> </a:t>
            </a:r>
            <a:r>
              <a:rPr lang="az-Latn-AZ" sz="1600" b="1" i="1" dirty="0">
                <a:solidFill>
                  <a:schemeClr val="tx1"/>
                </a:solidFill>
                <a:latin typeface="Arial" pitchFamily="34" charset="0"/>
                <a:cs typeface="Arial" pitchFamily="34" charset="0"/>
              </a:rPr>
              <a:t>Uşaqlar üzərində qəyyumluqla </a:t>
            </a:r>
            <a:r>
              <a:rPr lang="az-Latn-AZ" sz="1600" b="1" i="1" dirty="0" smtClean="0">
                <a:solidFill>
                  <a:schemeClr val="tx1"/>
                </a:solidFill>
                <a:latin typeface="Arial" pitchFamily="34" charset="0"/>
                <a:cs typeface="Arial" pitchFamily="34" charset="0"/>
              </a:rPr>
              <a:t>bağlı işlər</a:t>
            </a:r>
            <a:r>
              <a:rPr lang="az-Latn-AZ" sz="1600" b="1" dirty="0">
                <a:solidFill>
                  <a:schemeClr val="tx1"/>
                </a:solidFill>
                <a:latin typeface="Arial" pitchFamily="34" charset="0"/>
                <a:cs typeface="Arial" pitchFamily="34" charset="0"/>
              </a:rPr>
              <a:t>.</a:t>
            </a:r>
            <a:endParaRPr lang="ru-RU" sz="1600" b="1" dirty="0">
              <a:solidFill>
                <a:schemeClr val="tx1"/>
              </a:solidFill>
              <a:latin typeface="Arial" pitchFamily="34" charset="0"/>
              <a:cs typeface="Arial" pitchFamily="34" charset="0"/>
            </a:endParaRPr>
          </a:p>
          <a:p>
            <a:pPr lvl="1" algn="just">
              <a:spcBef>
                <a:spcPts val="0"/>
              </a:spcBef>
            </a:pPr>
            <a:r>
              <a:rPr lang="az-Latn-AZ" i="1" dirty="0">
                <a:solidFill>
                  <a:schemeClr val="tx1"/>
                </a:solidFill>
                <a:latin typeface="Arial" pitchFamily="34" charset="0"/>
                <a:cs typeface="Arial" pitchFamily="34" charset="0"/>
              </a:rPr>
              <a:t>Hokkanen Finlandiyaya qarşı </a:t>
            </a:r>
            <a:r>
              <a:rPr lang="az-Latn-AZ" dirty="0" smtClean="0">
                <a:solidFill>
                  <a:schemeClr val="tx1"/>
                </a:solidFill>
                <a:latin typeface="Arial" pitchFamily="34" charset="0"/>
                <a:cs typeface="Arial" pitchFamily="34" charset="0"/>
              </a:rPr>
              <a:t>məhkəmə </a:t>
            </a:r>
            <a:r>
              <a:rPr lang="az-Latn-AZ" dirty="0">
                <a:solidFill>
                  <a:schemeClr val="tx1"/>
                </a:solidFill>
                <a:latin typeface="Arial" pitchFamily="34" charset="0"/>
                <a:cs typeface="Arial" pitchFamily="34" charset="0"/>
              </a:rPr>
              <a:t>işində Məhkəmə bildirdi ki</a:t>
            </a:r>
            <a:r>
              <a:rPr lang="az-Latn-AZ" dirty="0" smtClean="0">
                <a:solidFill>
                  <a:schemeClr val="tx1"/>
                </a:solidFill>
                <a:latin typeface="Arial" pitchFamily="34" charset="0"/>
                <a:cs typeface="Arial" pitchFamily="34" charset="0"/>
              </a:rPr>
              <a:t>, “…</a:t>
            </a:r>
            <a:r>
              <a:rPr lang="az-Latn-AZ" dirty="0">
                <a:solidFill>
                  <a:schemeClr val="tx1"/>
                </a:solidFill>
                <a:latin typeface="Arial" pitchFamily="34" charset="0"/>
                <a:cs typeface="Arial" pitchFamily="34" charset="0"/>
              </a:rPr>
              <a:t>qəyyumluq barəsindəki işlərə </a:t>
            </a:r>
            <a:r>
              <a:rPr lang="az-Latn-AZ" dirty="0" smtClean="0">
                <a:solidFill>
                  <a:schemeClr val="tx1"/>
                </a:solidFill>
                <a:latin typeface="Arial" pitchFamily="34" charset="0"/>
                <a:cs typeface="Arial" pitchFamily="34" charset="0"/>
              </a:rPr>
              <a:t>təcili qaydada </a:t>
            </a:r>
            <a:r>
              <a:rPr lang="az-Latn-AZ" dirty="0">
                <a:solidFill>
                  <a:schemeClr val="tx1"/>
                </a:solidFill>
                <a:latin typeface="Arial" pitchFamily="34" charset="0"/>
                <a:cs typeface="Arial" pitchFamily="34" charset="0"/>
              </a:rPr>
              <a:t>baxılması mühüm </a:t>
            </a:r>
            <a:r>
              <a:rPr lang="az-Latn-AZ" dirty="0" smtClean="0">
                <a:solidFill>
                  <a:schemeClr val="tx1"/>
                </a:solidFill>
                <a:latin typeface="Arial" pitchFamily="34" charset="0"/>
                <a:cs typeface="Arial" pitchFamily="34" charset="0"/>
              </a:rPr>
              <a:t>əhəmiyyət kəsb </a:t>
            </a:r>
            <a:r>
              <a:rPr lang="az-Latn-AZ" dirty="0">
                <a:solidFill>
                  <a:schemeClr val="tx1"/>
                </a:solidFill>
                <a:latin typeface="Arial" pitchFamily="34" charset="0"/>
                <a:cs typeface="Arial" pitchFamily="34" charset="0"/>
              </a:rPr>
              <a:t>edir</a:t>
            </a:r>
            <a:r>
              <a:rPr lang="en-US" dirty="0" smtClean="0">
                <a:solidFill>
                  <a:schemeClr val="tx1"/>
                </a:solidFill>
                <a:latin typeface="Arial" pitchFamily="34" charset="0"/>
                <a:cs typeface="Arial" pitchFamily="34" charset="0"/>
              </a:rPr>
              <a:t>”.</a:t>
            </a:r>
            <a:endParaRPr lang="az-Latn-AZ" dirty="0" smtClean="0">
              <a:solidFill>
                <a:schemeClr val="tx1"/>
              </a:solidFill>
              <a:latin typeface="Arial" pitchFamily="34" charset="0"/>
              <a:cs typeface="Arial" pitchFamily="34" charset="0"/>
            </a:endParaRPr>
          </a:p>
          <a:p>
            <a:pPr lvl="1" algn="just">
              <a:spcBef>
                <a:spcPts val="0"/>
              </a:spcBef>
            </a:pPr>
            <a:r>
              <a:rPr lang="az-Latn-AZ" i="1" dirty="0" smtClean="0">
                <a:solidFill>
                  <a:schemeClr val="tx1"/>
                </a:solidFill>
                <a:latin typeface="Arial" pitchFamily="34" charset="0"/>
                <a:cs typeface="Arial" pitchFamily="34" charset="0"/>
              </a:rPr>
              <a:t>İqnakkolo</a:t>
            </a:r>
            <a:r>
              <a:rPr lang="en-US" i="1" dirty="0">
                <a:solidFill>
                  <a:schemeClr val="tx1"/>
                </a:solidFill>
                <a:latin typeface="Arial" pitchFamily="34" charset="0"/>
                <a:cs typeface="Arial" pitchFamily="34" charset="0"/>
              </a:rPr>
              <a:t>-</a:t>
            </a:r>
            <a:r>
              <a:rPr lang="az-Latn-AZ" i="1" dirty="0">
                <a:solidFill>
                  <a:schemeClr val="tx1"/>
                </a:solidFill>
                <a:latin typeface="Arial" pitchFamily="34" charset="0"/>
                <a:cs typeface="Arial" pitchFamily="34" charset="0"/>
              </a:rPr>
              <a:t>Zennide </a:t>
            </a:r>
            <a:r>
              <a:rPr lang="az-Latn-AZ" i="1" dirty="0" smtClean="0">
                <a:solidFill>
                  <a:schemeClr val="tx1"/>
                </a:solidFill>
                <a:latin typeface="Arial" pitchFamily="34" charset="0"/>
                <a:cs typeface="Arial" pitchFamily="34" charset="0"/>
              </a:rPr>
              <a:t>Rumıniyaya </a:t>
            </a:r>
            <a:r>
              <a:rPr lang="az-Latn-AZ" i="1" dirty="0">
                <a:solidFill>
                  <a:schemeClr val="tx1"/>
                </a:solidFill>
                <a:latin typeface="Arial" pitchFamily="34" charset="0"/>
                <a:cs typeface="Arial" pitchFamily="34" charset="0"/>
              </a:rPr>
              <a:t>qarşı </a:t>
            </a:r>
            <a:r>
              <a:rPr lang="az-Latn-AZ" dirty="0">
                <a:solidFill>
                  <a:schemeClr val="tx1"/>
                </a:solidFill>
                <a:latin typeface="Arial" pitchFamily="34" charset="0"/>
                <a:cs typeface="Arial" pitchFamily="34" charset="0"/>
              </a:rPr>
              <a:t>məhkəmə </a:t>
            </a:r>
            <a:r>
              <a:rPr lang="az-Latn-AZ" dirty="0" smtClean="0">
                <a:solidFill>
                  <a:schemeClr val="tx1"/>
                </a:solidFill>
                <a:latin typeface="Arial" pitchFamily="34" charset="0"/>
                <a:cs typeface="Arial" pitchFamily="34" charset="0"/>
              </a:rPr>
              <a:t>işində Məhkəmə </a:t>
            </a:r>
            <a:r>
              <a:rPr lang="az-Latn-AZ" dirty="0">
                <a:solidFill>
                  <a:schemeClr val="tx1"/>
                </a:solidFill>
                <a:latin typeface="Arial" pitchFamily="34" charset="0"/>
                <a:cs typeface="Arial" pitchFamily="34" charset="0"/>
              </a:rPr>
              <a:t>vurğuladı ki</a:t>
            </a:r>
            <a:r>
              <a:rPr lang="en-US" dirty="0">
                <a:solidFill>
                  <a:schemeClr val="tx1"/>
                </a:solidFill>
                <a:latin typeface="Arial" pitchFamily="34" charset="0"/>
                <a:cs typeface="Arial" pitchFamily="34" charset="0"/>
              </a:rPr>
              <a:t>, </a:t>
            </a:r>
            <a:r>
              <a:rPr lang="az-Latn-AZ" dirty="0">
                <a:solidFill>
                  <a:schemeClr val="tx1"/>
                </a:solidFill>
                <a:latin typeface="Arial" pitchFamily="34" charset="0"/>
                <a:cs typeface="Arial" pitchFamily="34" charset="0"/>
              </a:rPr>
              <a:t>uşaqlara aid </a:t>
            </a:r>
            <a:r>
              <a:rPr lang="az-Latn-AZ" dirty="0" smtClean="0">
                <a:solidFill>
                  <a:schemeClr val="tx1"/>
                </a:solidFill>
                <a:latin typeface="Arial" pitchFamily="34" charset="0"/>
                <a:cs typeface="Arial" pitchFamily="34" charset="0"/>
              </a:rPr>
              <a:t>qərarlar yubadılmadan </a:t>
            </a:r>
            <a:r>
              <a:rPr lang="az-Latn-AZ" dirty="0">
                <a:solidFill>
                  <a:schemeClr val="tx1"/>
                </a:solidFill>
                <a:latin typeface="Arial" pitchFamily="34" charset="0"/>
                <a:cs typeface="Arial" pitchFamily="34" charset="0"/>
              </a:rPr>
              <a:t>qəbul edilməlidir</a:t>
            </a:r>
            <a:r>
              <a:rPr lang="en-US" dirty="0">
                <a:solidFill>
                  <a:schemeClr val="tx1"/>
                </a:solidFill>
                <a:latin typeface="Arial" pitchFamily="34" charset="0"/>
                <a:cs typeface="Arial" pitchFamily="34" charset="0"/>
              </a:rPr>
              <a:t>.</a:t>
            </a:r>
            <a:endParaRPr lang="ru-RU" dirty="0">
              <a:solidFill>
                <a:schemeClr val="tx1"/>
              </a:solidFill>
              <a:latin typeface="Arial" pitchFamily="34" charset="0"/>
              <a:cs typeface="Arial" pitchFamily="34" charset="0"/>
            </a:endParaRPr>
          </a:p>
          <a:p>
            <a:pPr algn="just">
              <a:spcBef>
                <a:spcPts val="0"/>
              </a:spcBef>
            </a:pPr>
            <a:r>
              <a:rPr lang="az-Latn-AZ" sz="1600" b="1" i="1" dirty="0" smtClean="0">
                <a:solidFill>
                  <a:schemeClr val="tx1"/>
                </a:solidFill>
                <a:latin typeface="Arial" pitchFamily="34" charset="0"/>
                <a:cs typeface="Arial" pitchFamily="34" charset="0"/>
              </a:rPr>
              <a:t>Əmək </a:t>
            </a:r>
            <a:r>
              <a:rPr lang="az-Latn-AZ" sz="1600" b="1" i="1" dirty="0">
                <a:solidFill>
                  <a:schemeClr val="tx1"/>
                </a:solidFill>
                <a:latin typeface="Arial" pitchFamily="34" charset="0"/>
                <a:cs typeface="Arial" pitchFamily="34" charset="0"/>
              </a:rPr>
              <a:t>mübahisələri</a:t>
            </a:r>
            <a:r>
              <a:rPr lang="en-US" sz="1600" b="1" dirty="0" smtClean="0">
                <a:solidFill>
                  <a:schemeClr val="tx1"/>
                </a:solidFill>
                <a:latin typeface="Arial" pitchFamily="34" charset="0"/>
                <a:cs typeface="Arial" pitchFamily="34" charset="0"/>
              </a:rPr>
              <a:t>.</a:t>
            </a:r>
            <a:r>
              <a:rPr lang="az-Latn-AZ" sz="1600" b="1" dirty="0" smtClean="0">
                <a:solidFill>
                  <a:schemeClr val="tx1"/>
                </a:solidFill>
                <a:latin typeface="Arial" pitchFamily="34" charset="0"/>
                <a:cs typeface="Arial" pitchFamily="34" charset="0"/>
              </a:rPr>
              <a:t> </a:t>
            </a:r>
          </a:p>
          <a:p>
            <a:pPr lvl="1" algn="just">
              <a:spcBef>
                <a:spcPts val="0"/>
              </a:spcBef>
            </a:pPr>
            <a:r>
              <a:rPr lang="az-Latn-AZ" i="1" dirty="0" smtClean="0">
                <a:solidFill>
                  <a:schemeClr val="tx1"/>
                </a:solidFill>
                <a:latin typeface="Arial" pitchFamily="34" charset="0"/>
                <a:cs typeface="Arial" pitchFamily="34" charset="0"/>
              </a:rPr>
              <a:t>Obermayer </a:t>
            </a:r>
            <a:r>
              <a:rPr lang="az-Latn-AZ" i="1" dirty="0">
                <a:solidFill>
                  <a:schemeClr val="tx1"/>
                </a:solidFill>
                <a:latin typeface="Arial" pitchFamily="34" charset="0"/>
                <a:cs typeface="Arial" pitchFamily="34" charset="0"/>
              </a:rPr>
              <a:t>Avstriyaya qarşı </a:t>
            </a:r>
            <a:r>
              <a:rPr lang="az-Latn-AZ" dirty="0" smtClean="0">
                <a:solidFill>
                  <a:schemeClr val="tx1"/>
                </a:solidFill>
                <a:latin typeface="Arial" pitchFamily="34" charset="0"/>
                <a:cs typeface="Arial" pitchFamily="34" charset="0"/>
              </a:rPr>
              <a:t>məhkəmə işində </a:t>
            </a:r>
            <a:r>
              <a:rPr lang="az-Latn-AZ" dirty="0">
                <a:solidFill>
                  <a:schemeClr val="tx1"/>
                </a:solidFill>
                <a:latin typeface="Arial" pitchFamily="34" charset="0"/>
                <a:cs typeface="Arial" pitchFamily="34" charset="0"/>
              </a:rPr>
              <a:t>Məhkəmə bildirdi ki</a:t>
            </a:r>
            <a:r>
              <a:rPr lang="en-US" dirty="0" smtClean="0">
                <a:solidFill>
                  <a:schemeClr val="tx1"/>
                </a:solidFill>
                <a:latin typeface="Arial" pitchFamily="34" charset="0"/>
                <a:cs typeface="Arial" pitchFamily="34" charset="0"/>
              </a:rPr>
              <a:t>:</a:t>
            </a:r>
            <a:r>
              <a:rPr lang="az-Latn-AZ" dirty="0" smtClean="0">
                <a:solidFill>
                  <a:schemeClr val="tx1"/>
                </a:solidFill>
                <a:latin typeface="Arial" pitchFamily="34" charset="0"/>
                <a:cs typeface="Arial" pitchFamily="34" charset="0"/>
              </a:rPr>
              <a:t> </a:t>
            </a:r>
            <a:r>
              <a:rPr lang="en-US" i="1" dirty="0" smtClean="0">
                <a:solidFill>
                  <a:schemeClr val="tx1"/>
                </a:solidFill>
                <a:latin typeface="Arial" pitchFamily="34" charset="0"/>
                <a:cs typeface="Arial" pitchFamily="34" charset="0"/>
              </a:rPr>
              <a:t>“…</a:t>
            </a:r>
            <a:r>
              <a:rPr lang="az-Latn-AZ" i="1" dirty="0">
                <a:solidFill>
                  <a:schemeClr val="tx1"/>
                </a:solidFill>
                <a:latin typeface="Arial" pitchFamily="34" charset="0"/>
                <a:cs typeface="Arial" pitchFamily="34" charset="0"/>
              </a:rPr>
              <a:t>işəgötürən tərəfindən </a:t>
            </a:r>
            <a:r>
              <a:rPr lang="az-Latn-AZ" i="1" dirty="0" smtClean="0">
                <a:solidFill>
                  <a:schemeClr val="tx1"/>
                </a:solidFill>
                <a:latin typeface="Arial" pitchFamily="34" charset="0"/>
                <a:cs typeface="Arial" pitchFamily="34" charset="0"/>
              </a:rPr>
              <a:t>vəzifələrinin icrasından </a:t>
            </a:r>
            <a:r>
              <a:rPr lang="az-Latn-AZ" i="1" dirty="0">
                <a:solidFill>
                  <a:schemeClr val="tx1"/>
                </a:solidFill>
                <a:latin typeface="Arial" pitchFamily="34" charset="0"/>
                <a:cs typeface="Arial" pitchFamily="34" charset="0"/>
              </a:rPr>
              <a:t>hüquqa zidd olaraq </a:t>
            </a:r>
            <a:r>
              <a:rPr lang="az-Latn-AZ" i="1" dirty="0" smtClean="0">
                <a:solidFill>
                  <a:schemeClr val="tx1"/>
                </a:solidFill>
                <a:latin typeface="Arial" pitchFamily="34" charset="0"/>
                <a:cs typeface="Arial" pitchFamily="34" charset="0"/>
              </a:rPr>
              <a:t>kənar edildiyini </a:t>
            </a:r>
            <a:r>
              <a:rPr lang="az-Latn-AZ" i="1" dirty="0">
                <a:solidFill>
                  <a:schemeClr val="tx1"/>
                </a:solidFill>
                <a:latin typeface="Arial" pitchFamily="34" charset="0"/>
                <a:cs typeface="Arial" pitchFamily="34" charset="0"/>
              </a:rPr>
              <a:t>düşünən işçi bu qərarın </a:t>
            </a:r>
            <a:r>
              <a:rPr lang="az-Latn-AZ" i="1" dirty="0" smtClean="0">
                <a:solidFill>
                  <a:schemeClr val="tx1"/>
                </a:solidFill>
                <a:latin typeface="Arial" pitchFamily="34" charset="0"/>
                <a:cs typeface="Arial" pitchFamily="34" charset="0"/>
              </a:rPr>
              <a:t>qanunsuz </a:t>
            </a:r>
            <a:r>
              <a:rPr lang="az-Latn-AZ" i="1" dirty="0">
                <a:solidFill>
                  <a:schemeClr val="tx1"/>
                </a:solidFill>
                <a:latin typeface="Arial" pitchFamily="34" charset="0"/>
                <a:cs typeface="Arial" pitchFamily="34" charset="0"/>
              </a:rPr>
              <a:t>olduğu barədə məhkəmə </a:t>
            </a:r>
            <a:r>
              <a:rPr lang="az-Latn-AZ" i="1" dirty="0" smtClean="0">
                <a:solidFill>
                  <a:schemeClr val="tx1"/>
                </a:solidFill>
                <a:latin typeface="Arial" pitchFamily="34" charset="0"/>
                <a:cs typeface="Arial" pitchFamily="34" charset="0"/>
              </a:rPr>
              <a:t>qərarının </a:t>
            </a:r>
            <a:r>
              <a:rPr lang="az-Latn-AZ" i="1" dirty="0">
                <a:solidFill>
                  <a:schemeClr val="tx1"/>
                </a:solidFill>
                <a:latin typeface="Arial" pitchFamily="34" charset="0"/>
                <a:cs typeface="Arial" pitchFamily="34" charset="0"/>
              </a:rPr>
              <a:t>dərhal çıxarılmasında şəxsən </a:t>
            </a:r>
            <a:r>
              <a:rPr lang="az-Latn-AZ" i="1" dirty="0" smtClean="0">
                <a:solidFill>
                  <a:schemeClr val="tx1"/>
                </a:solidFill>
                <a:latin typeface="Arial" pitchFamily="34" charset="0"/>
                <a:cs typeface="Arial" pitchFamily="34" charset="0"/>
              </a:rPr>
              <a:t>maraqlıdır</a:t>
            </a:r>
            <a:r>
              <a:rPr lang="en-US" i="1" dirty="0" smtClean="0">
                <a:solidFill>
                  <a:schemeClr val="tx1"/>
                </a:solidFill>
                <a:latin typeface="Arial" pitchFamily="34" charset="0"/>
                <a:cs typeface="Arial" pitchFamily="34" charset="0"/>
              </a:rPr>
              <a:t>”.</a:t>
            </a:r>
            <a:endParaRPr lang="ru-RU" dirty="0">
              <a:solidFill>
                <a:schemeClr val="tx1"/>
              </a:solidFill>
              <a:latin typeface="Arial" pitchFamily="34" charset="0"/>
              <a:cs typeface="Arial" pitchFamily="34" charset="0"/>
            </a:endParaRPr>
          </a:p>
          <a:p>
            <a:pPr algn="just">
              <a:spcBef>
                <a:spcPts val="0"/>
              </a:spcBef>
            </a:pPr>
            <a:r>
              <a:rPr lang="ru-RU" sz="1600" dirty="0">
                <a:solidFill>
                  <a:schemeClr val="tx1"/>
                </a:solidFill>
                <a:latin typeface="Arial" pitchFamily="34" charset="0"/>
                <a:cs typeface="Arial" pitchFamily="34" charset="0"/>
              </a:rPr>
              <a:t> </a:t>
            </a:r>
            <a:r>
              <a:rPr lang="az-Latn-AZ" sz="1600" b="1" i="1" dirty="0">
                <a:solidFill>
                  <a:schemeClr val="tx1"/>
                </a:solidFill>
                <a:latin typeface="Arial" pitchFamily="34" charset="0"/>
                <a:cs typeface="Arial" pitchFamily="34" charset="0"/>
              </a:rPr>
              <a:t>Xəsarətlə bağlı işlər</a:t>
            </a:r>
            <a:r>
              <a:rPr lang="en-US" sz="1600" b="1" dirty="0" smtClean="0">
                <a:solidFill>
                  <a:schemeClr val="tx1"/>
                </a:solidFill>
                <a:latin typeface="Arial" pitchFamily="34" charset="0"/>
                <a:cs typeface="Arial" pitchFamily="34" charset="0"/>
              </a:rPr>
              <a:t>.</a:t>
            </a:r>
            <a:endParaRPr lang="az-Latn-AZ" sz="1600" b="1" dirty="0" smtClean="0">
              <a:solidFill>
                <a:schemeClr val="tx1"/>
              </a:solidFill>
              <a:latin typeface="Arial" pitchFamily="34" charset="0"/>
              <a:cs typeface="Arial" pitchFamily="34" charset="0"/>
            </a:endParaRPr>
          </a:p>
          <a:p>
            <a:pPr lvl="1" algn="just">
              <a:spcBef>
                <a:spcPts val="0"/>
              </a:spcBef>
            </a:pPr>
            <a:r>
              <a:rPr lang="az-Latn-AZ" i="1" dirty="0" smtClean="0">
                <a:solidFill>
                  <a:schemeClr val="tx1"/>
                </a:solidFill>
                <a:latin typeface="Arial" pitchFamily="34" charset="0"/>
                <a:cs typeface="Arial" pitchFamily="34" charset="0"/>
              </a:rPr>
              <a:t>Silva </a:t>
            </a:r>
            <a:r>
              <a:rPr lang="az-Latn-AZ" i="1" dirty="0">
                <a:solidFill>
                  <a:schemeClr val="tx1"/>
                </a:solidFill>
                <a:latin typeface="Arial" pitchFamily="34" charset="0"/>
                <a:cs typeface="Arial" pitchFamily="34" charset="0"/>
              </a:rPr>
              <a:t>Pontes Portuqaliyaya qarşı </a:t>
            </a:r>
            <a:r>
              <a:rPr lang="az-Latn-AZ" dirty="0" smtClean="0">
                <a:solidFill>
                  <a:schemeClr val="tx1"/>
                </a:solidFill>
                <a:latin typeface="Arial" pitchFamily="34" charset="0"/>
                <a:cs typeface="Arial" pitchFamily="34" charset="0"/>
              </a:rPr>
              <a:t>məhkəmə işində Məhkəmə </a:t>
            </a:r>
            <a:r>
              <a:rPr lang="az-Latn-AZ" dirty="0">
                <a:solidFill>
                  <a:schemeClr val="tx1"/>
                </a:solidFill>
                <a:latin typeface="Arial" pitchFamily="34" charset="0"/>
                <a:cs typeface="Arial" pitchFamily="34" charset="0"/>
              </a:rPr>
              <a:t>bildirdi ki</a:t>
            </a:r>
            <a:r>
              <a:rPr lang="en-US" dirty="0" smtClean="0">
                <a:solidFill>
                  <a:schemeClr val="tx1"/>
                </a:solidFill>
                <a:latin typeface="Arial" pitchFamily="34" charset="0"/>
                <a:cs typeface="Arial" pitchFamily="34" charset="0"/>
              </a:rPr>
              <a:t>,</a:t>
            </a:r>
            <a:r>
              <a:rPr lang="az-Latn-AZ" dirty="0" smtClean="0">
                <a:solidFill>
                  <a:schemeClr val="tx1"/>
                </a:solidFill>
                <a:latin typeface="Arial" pitchFamily="34" charset="0"/>
                <a:cs typeface="Arial" pitchFamily="34" charset="0"/>
              </a:rPr>
              <a:t> ərizəçi </a:t>
            </a:r>
            <a:r>
              <a:rPr lang="az-Latn-AZ" dirty="0">
                <a:solidFill>
                  <a:schemeClr val="tx1"/>
                </a:solidFill>
                <a:latin typeface="Arial" pitchFamily="34" charset="0"/>
                <a:cs typeface="Arial" pitchFamily="34" charset="0"/>
              </a:rPr>
              <a:t>yol</a:t>
            </a:r>
            <a:r>
              <a:rPr lang="en-US" dirty="0">
                <a:solidFill>
                  <a:schemeClr val="tx1"/>
                </a:solidFill>
                <a:latin typeface="Arial" pitchFamily="34" charset="0"/>
                <a:cs typeface="Arial" pitchFamily="34" charset="0"/>
              </a:rPr>
              <a:t>-</a:t>
            </a:r>
            <a:r>
              <a:rPr lang="az-Latn-AZ" dirty="0">
                <a:solidFill>
                  <a:schemeClr val="tx1"/>
                </a:solidFill>
                <a:latin typeface="Arial" pitchFamily="34" charset="0"/>
                <a:cs typeface="Arial" pitchFamily="34" charset="0"/>
              </a:rPr>
              <a:t>nəqliyyat qəzası ilə </a:t>
            </a:r>
            <a:r>
              <a:rPr lang="az-Latn-AZ" dirty="0" smtClean="0">
                <a:solidFill>
                  <a:schemeClr val="tx1"/>
                </a:solidFill>
                <a:latin typeface="Arial" pitchFamily="34" charset="0"/>
                <a:cs typeface="Arial" pitchFamily="34" charset="0"/>
              </a:rPr>
              <a:t>bağlı aldığı </a:t>
            </a:r>
            <a:r>
              <a:rPr lang="az-Latn-AZ" dirty="0">
                <a:solidFill>
                  <a:schemeClr val="tx1"/>
                </a:solidFill>
                <a:latin typeface="Arial" pitchFamily="34" charset="0"/>
                <a:cs typeface="Arial" pitchFamily="34" charset="0"/>
              </a:rPr>
              <a:t>ciddi xəsarətlə bağlı </a:t>
            </a:r>
            <a:r>
              <a:rPr lang="az-Latn-AZ" dirty="0" smtClean="0">
                <a:solidFill>
                  <a:schemeClr val="tx1"/>
                </a:solidFill>
                <a:latin typeface="Arial" pitchFamily="34" charset="0"/>
                <a:cs typeface="Arial" pitchFamily="34" charset="0"/>
              </a:rPr>
              <a:t>kompensasiya </a:t>
            </a:r>
            <a:r>
              <a:rPr lang="az-Latn-AZ" dirty="0">
                <a:solidFill>
                  <a:schemeClr val="tx1"/>
                </a:solidFill>
                <a:latin typeface="Arial" pitchFamily="34" charset="0"/>
                <a:cs typeface="Arial" pitchFamily="34" charset="0"/>
              </a:rPr>
              <a:t>ödənilməsini tələb edirsə</a:t>
            </a:r>
            <a:r>
              <a:rPr lang="en-US" dirty="0">
                <a:solidFill>
                  <a:schemeClr val="tx1"/>
                </a:solidFill>
                <a:latin typeface="Arial" pitchFamily="34" charset="0"/>
                <a:cs typeface="Arial" pitchFamily="34" charset="0"/>
              </a:rPr>
              <a:t>, </a:t>
            </a:r>
            <a:r>
              <a:rPr lang="az-Latn-AZ" dirty="0">
                <a:solidFill>
                  <a:schemeClr val="tx1"/>
                </a:solidFill>
                <a:latin typeface="Arial" pitchFamily="34" charset="0"/>
                <a:cs typeface="Arial" pitchFamily="34" charset="0"/>
              </a:rPr>
              <a:t>belə </a:t>
            </a:r>
            <a:r>
              <a:rPr lang="az-Latn-AZ" dirty="0" smtClean="0">
                <a:solidFill>
                  <a:schemeClr val="tx1"/>
                </a:solidFill>
                <a:latin typeface="Arial" pitchFamily="34" charset="0"/>
                <a:cs typeface="Arial" pitchFamily="34" charset="0"/>
              </a:rPr>
              <a:t>işə xüsusi </a:t>
            </a:r>
            <a:r>
              <a:rPr lang="az-Latn-AZ" dirty="0">
                <a:solidFill>
                  <a:schemeClr val="tx1"/>
                </a:solidFill>
                <a:latin typeface="Arial" pitchFamily="34" charset="0"/>
                <a:cs typeface="Arial" pitchFamily="34" charset="0"/>
              </a:rPr>
              <a:t>cəldliklə baxılmalıdır</a:t>
            </a:r>
            <a:r>
              <a:rPr lang="ru-RU" dirty="0" smtClean="0">
                <a:solidFill>
                  <a:schemeClr val="tx1"/>
                </a:solidFill>
                <a:latin typeface="Arial" pitchFamily="34" charset="0"/>
                <a:cs typeface="Arial" pitchFamily="34" charset="0"/>
              </a:rPr>
              <a:t>.</a:t>
            </a:r>
            <a:endParaRPr lang="az-Latn-AZ" dirty="0" smtClean="0">
              <a:solidFill>
                <a:schemeClr val="tx1"/>
              </a:solidFill>
              <a:latin typeface="Arial" pitchFamily="34" charset="0"/>
              <a:cs typeface="Arial" pitchFamily="34" charset="0"/>
            </a:endParaRPr>
          </a:p>
          <a:p>
            <a:pPr algn="just">
              <a:spcBef>
                <a:spcPts val="0"/>
              </a:spcBef>
            </a:pPr>
            <a:r>
              <a:rPr lang="az-Latn-AZ" sz="1600" b="1" i="1" dirty="0">
                <a:solidFill>
                  <a:schemeClr val="tx1"/>
                </a:solidFill>
                <a:latin typeface="Arial" pitchFamily="34" charset="0"/>
                <a:cs typeface="Arial" pitchFamily="34" charset="0"/>
              </a:rPr>
              <a:t>Təcili qaydada baxılması tələb </a:t>
            </a:r>
            <a:r>
              <a:rPr lang="az-Latn-AZ" sz="1600" b="1" i="1" dirty="0" smtClean="0">
                <a:solidFill>
                  <a:schemeClr val="tx1"/>
                </a:solidFill>
                <a:latin typeface="Arial" pitchFamily="34" charset="0"/>
                <a:cs typeface="Arial" pitchFamily="34" charset="0"/>
              </a:rPr>
              <a:t>olunan </a:t>
            </a:r>
            <a:r>
              <a:rPr lang="az-Latn-AZ" sz="1600" b="1" i="1" dirty="0">
                <a:solidFill>
                  <a:schemeClr val="tx1"/>
                </a:solidFill>
                <a:latin typeface="Arial" pitchFamily="34" charset="0"/>
                <a:cs typeface="Arial" pitchFamily="34" charset="0"/>
              </a:rPr>
              <a:t>digər işlər</a:t>
            </a:r>
            <a:r>
              <a:rPr lang="az-Latn-AZ" sz="1600" b="1" dirty="0">
                <a:solidFill>
                  <a:schemeClr val="tx1"/>
                </a:solidFill>
                <a:latin typeface="Arial" pitchFamily="34" charset="0"/>
                <a:cs typeface="Arial" pitchFamily="34" charset="0"/>
              </a:rPr>
              <a:t>.</a:t>
            </a:r>
            <a:endParaRPr lang="ru-RU" sz="1600" b="1" dirty="0">
              <a:solidFill>
                <a:schemeClr val="tx1"/>
              </a:solidFill>
              <a:latin typeface="Arial" pitchFamily="34" charset="0"/>
              <a:cs typeface="Arial" pitchFamily="34" charset="0"/>
            </a:endParaRPr>
          </a:p>
          <a:p>
            <a:pPr lvl="1" algn="just">
              <a:spcBef>
                <a:spcPts val="0"/>
              </a:spcBef>
            </a:pPr>
            <a:r>
              <a:rPr lang="az-Latn-AZ" i="1" dirty="0">
                <a:solidFill>
                  <a:schemeClr val="tx1"/>
                </a:solidFill>
                <a:latin typeface="Arial" pitchFamily="34" charset="0"/>
                <a:cs typeface="Arial" pitchFamily="34" charset="0"/>
              </a:rPr>
              <a:t>X Fransaya qarşı </a:t>
            </a:r>
            <a:r>
              <a:rPr lang="az-Latn-AZ" dirty="0">
                <a:solidFill>
                  <a:schemeClr val="tx1"/>
                </a:solidFill>
                <a:latin typeface="Arial" pitchFamily="34" charset="0"/>
                <a:cs typeface="Arial" pitchFamily="34" charset="0"/>
              </a:rPr>
              <a:t>məhkəmə </a:t>
            </a:r>
            <a:r>
              <a:rPr lang="az-Latn-AZ" dirty="0" smtClean="0">
                <a:solidFill>
                  <a:schemeClr val="tx1"/>
                </a:solidFill>
                <a:latin typeface="Arial" pitchFamily="34" charset="0"/>
                <a:cs typeface="Arial" pitchFamily="34" charset="0"/>
              </a:rPr>
              <a:t>işində ərizəçi </a:t>
            </a:r>
            <a:r>
              <a:rPr lang="az-Latn-AZ" dirty="0">
                <a:solidFill>
                  <a:schemeClr val="tx1"/>
                </a:solidFill>
                <a:latin typeface="Arial" pitchFamily="34" charset="0"/>
                <a:cs typeface="Arial" pitchFamily="34" charset="0"/>
              </a:rPr>
              <a:t>qanköçürmə nəticəsində </a:t>
            </a:r>
            <a:r>
              <a:rPr lang="az-Latn-AZ" dirty="0" smtClean="0">
                <a:solidFill>
                  <a:schemeClr val="tx1"/>
                </a:solidFill>
                <a:latin typeface="Arial" pitchFamily="34" charset="0"/>
                <a:cs typeface="Arial" pitchFamily="34" charset="0"/>
              </a:rPr>
              <a:t>immun çatışmazlığı </a:t>
            </a:r>
            <a:r>
              <a:rPr lang="az-Latn-AZ" dirty="0">
                <a:solidFill>
                  <a:schemeClr val="tx1"/>
                </a:solidFill>
                <a:latin typeface="Arial" pitchFamily="34" charset="0"/>
                <a:cs typeface="Arial" pitchFamily="34" charset="0"/>
              </a:rPr>
              <a:t>virusuna (HİV) yoluxmuş </a:t>
            </a:r>
            <a:r>
              <a:rPr lang="az-Latn-AZ" dirty="0" smtClean="0">
                <a:solidFill>
                  <a:schemeClr val="tx1"/>
                </a:solidFill>
                <a:latin typeface="Arial" pitchFamily="34" charset="0"/>
                <a:cs typeface="Arial" pitchFamily="34" charset="0"/>
              </a:rPr>
              <a:t>və kompensasiya </a:t>
            </a:r>
            <a:r>
              <a:rPr lang="az-Latn-AZ" dirty="0">
                <a:solidFill>
                  <a:schemeClr val="tx1"/>
                </a:solidFill>
                <a:latin typeface="Arial" pitchFamily="34" charset="0"/>
                <a:cs typeface="Arial" pitchFamily="34" charset="0"/>
              </a:rPr>
              <a:t>ödənilməsi barədə </a:t>
            </a:r>
            <a:r>
              <a:rPr lang="az-Latn-AZ" dirty="0" smtClean="0">
                <a:solidFill>
                  <a:schemeClr val="tx1"/>
                </a:solidFill>
                <a:latin typeface="Arial" pitchFamily="34" charset="0"/>
                <a:cs typeface="Arial" pitchFamily="34" charset="0"/>
              </a:rPr>
              <a:t>dövlətə </a:t>
            </a:r>
            <a:r>
              <a:rPr lang="az-Latn-AZ" dirty="0">
                <a:solidFill>
                  <a:schemeClr val="tx1"/>
                </a:solidFill>
                <a:latin typeface="Arial" pitchFamily="34" charset="0"/>
                <a:cs typeface="Arial" pitchFamily="34" charset="0"/>
              </a:rPr>
              <a:t>qarşı iddia qaldırmışdı. Məhkəmə </a:t>
            </a:r>
            <a:r>
              <a:rPr lang="az-Latn-AZ" dirty="0" smtClean="0">
                <a:solidFill>
                  <a:schemeClr val="tx1"/>
                </a:solidFill>
                <a:latin typeface="Arial" pitchFamily="34" charset="0"/>
                <a:cs typeface="Arial" pitchFamily="34" charset="0"/>
              </a:rPr>
              <a:t>ərizəçinin </a:t>
            </a:r>
            <a:r>
              <a:rPr lang="az-Latn-AZ" dirty="0">
                <a:solidFill>
                  <a:schemeClr val="tx1"/>
                </a:solidFill>
                <a:latin typeface="Arial" pitchFamily="34" charset="0"/>
                <a:cs typeface="Arial" pitchFamily="34" charset="0"/>
              </a:rPr>
              <a:t>sağlamlıq durumunu və </a:t>
            </a:r>
            <a:r>
              <a:rPr lang="az-Latn-AZ" dirty="0" smtClean="0">
                <a:solidFill>
                  <a:schemeClr val="tx1"/>
                </a:solidFill>
                <a:latin typeface="Arial" pitchFamily="34" charset="0"/>
                <a:cs typeface="Arial" pitchFamily="34" charset="0"/>
              </a:rPr>
              <a:t>ömrünün sonuna </a:t>
            </a:r>
            <a:r>
              <a:rPr lang="az-Latn-AZ" dirty="0">
                <a:solidFill>
                  <a:schemeClr val="tx1"/>
                </a:solidFill>
                <a:latin typeface="Arial" pitchFamily="34" charset="0"/>
                <a:cs typeface="Arial" pitchFamily="34" charset="0"/>
              </a:rPr>
              <a:t>az qaldığını nəzərə alaraq, iki </a:t>
            </a:r>
            <a:r>
              <a:rPr lang="az-Latn-AZ" dirty="0" smtClean="0">
                <a:solidFill>
                  <a:schemeClr val="tx1"/>
                </a:solidFill>
                <a:latin typeface="Arial" pitchFamily="34" charset="0"/>
                <a:cs typeface="Arial" pitchFamily="34" charset="0"/>
              </a:rPr>
              <a:t>il davam </a:t>
            </a:r>
            <a:r>
              <a:rPr lang="az-Latn-AZ" dirty="0">
                <a:solidFill>
                  <a:schemeClr val="tx1"/>
                </a:solidFill>
                <a:latin typeface="Arial" pitchFamily="34" charset="0"/>
                <a:cs typeface="Arial" pitchFamily="34" charset="0"/>
              </a:rPr>
              <a:t>etmiş məhkəmə </a:t>
            </a:r>
            <a:r>
              <a:rPr lang="az-Latn-AZ" dirty="0" smtClean="0">
                <a:solidFill>
                  <a:schemeClr val="tx1"/>
                </a:solidFill>
                <a:latin typeface="Arial" pitchFamily="34" charset="0"/>
                <a:cs typeface="Arial" pitchFamily="34" charset="0"/>
              </a:rPr>
              <a:t>araşdırmasını həddən </a:t>
            </a:r>
            <a:r>
              <a:rPr lang="az-Latn-AZ" dirty="0">
                <a:solidFill>
                  <a:schemeClr val="tx1"/>
                </a:solidFill>
                <a:latin typeface="Arial" pitchFamily="34" charset="0"/>
                <a:cs typeface="Arial" pitchFamily="34" charset="0"/>
              </a:rPr>
              <a:t>artıq uzun hesab etdi. </a:t>
            </a:r>
            <a:r>
              <a:rPr lang="az-Latn-AZ" dirty="0" smtClean="0">
                <a:solidFill>
                  <a:schemeClr val="tx1"/>
                </a:solidFill>
                <a:latin typeface="Arial" pitchFamily="34" charset="0"/>
                <a:cs typeface="Arial" pitchFamily="34" charset="0"/>
              </a:rPr>
              <a:t>Dövlətdaxili </a:t>
            </a:r>
            <a:r>
              <a:rPr lang="az-Latn-AZ" dirty="0">
                <a:solidFill>
                  <a:schemeClr val="tx1"/>
                </a:solidFill>
                <a:latin typeface="Arial" pitchFamily="34" charset="0"/>
                <a:cs typeface="Arial" pitchFamily="34" charset="0"/>
              </a:rPr>
              <a:t>məhkəmələr araşdırmanı </a:t>
            </a:r>
            <a:r>
              <a:rPr lang="az-Latn-AZ" dirty="0" smtClean="0">
                <a:solidFill>
                  <a:schemeClr val="tx1"/>
                </a:solidFill>
                <a:latin typeface="Arial" pitchFamily="34" charset="0"/>
                <a:cs typeface="Arial" pitchFamily="34" charset="0"/>
              </a:rPr>
              <a:t>sürətləndirmək </a:t>
            </a:r>
            <a:r>
              <a:rPr lang="az-Latn-AZ" dirty="0">
                <a:solidFill>
                  <a:schemeClr val="tx1"/>
                </a:solidFill>
                <a:latin typeface="Arial" pitchFamily="34" charset="0"/>
                <a:cs typeface="Arial" pitchFamily="34" charset="0"/>
              </a:rPr>
              <a:t>üçün səlahiyyətlərindən </a:t>
            </a:r>
            <a:r>
              <a:rPr lang="az-Latn-AZ" dirty="0" smtClean="0">
                <a:solidFill>
                  <a:schemeClr val="tx1"/>
                </a:solidFill>
                <a:latin typeface="Arial" pitchFamily="34" charset="0"/>
                <a:cs typeface="Arial" pitchFamily="34" charset="0"/>
              </a:rPr>
              <a:t>istifadə etməmişdilər</a:t>
            </a:r>
            <a:r>
              <a:rPr lang="az-Latn-AZ" dirty="0">
                <a:solidFill>
                  <a:schemeClr val="tx1"/>
                </a:solidFill>
                <a:latin typeface="Arial" pitchFamily="34" charset="0"/>
                <a:cs typeface="Arial" pitchFamily="34" charset="0"/>
              </a:rPr>
              <a:t>.</a:t>
            </a:r>
            <a:endParaRPr lang="ru-RU" dirty="0">
              <a:solidFill>
                <a:schemeClr val="tx1"/>
              </a:solidFill>
              <a:latin typeface="Arial" pitchFamily="34" charset="0"/>
              <a:cs typeface="Arial" pitchFamily="34" charset="0"/>
            </a:endParaRPr>
          </a:p>
          <a:p>
            <a:pPr marL="0" lvl="1" indent="0" algn="just">
              <a:spcBef>
                <a:spcPts val="0"/>
              </a:spcBef>
              <a:buNone/>
            </a:pPr>
            <a:endParaRPr lang="ru-RU" dirty="0" smtClean="0">
              <a:solidFill>
                <a:schemeClr val="tx1"/>
              </a:solidFill>
              <a:latin typeface="Arial" pitchFamily="34" charset="0"/>
              <a:cs typeface="Arial" pitchFamily="34" charset="0"/>
            </a:endParaRPr>
          </a:p>
          <a:p>
            <a:pPr algn="just">
              <a:spcBef>
                <a:spcPts val="0"/>
              </a:spcBef>
            </a:pPr>
            <a:endParaRPr lang="ru-RU" sz="1600" dirty="0">
              <a:solidFill>
                <a:schemeClr val="tx1"/>
              </a:solidFill>
              <a:latin typeface="Arial" pitchFamily="34" charset="0"/>
              <a:cs typeface="Arial" pitchFamily="34" charset="0"/>
            </a:endParaRPr>
          </a:p>
        </p:txBody>
      </p:sp>
      <p:sp>
        <p:nvSpPr>
          <p:cNvPr id="4" name="Нижний колонтитул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07624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6874" y="2294253"/>
            <a:ext cx="7408333" cy="1767840"/>
          </a:xfrm>
        </p:spPr>
        <p:txBody>
          <a:bodyPr>
            <a:normAutofit/>
          </a:bodyPr>
          <a:lstStyle/>
          <a:p>
            <a:pPr marL="0" indent="0" algn="ctr">
              <a:buNone/>
            </a:pPr>
            <a:r>
              <a:rPr lang="az-Latn-AZ" sz="4800" i="1" dirty="0" smtClean="0">
                <a:solidFill>
                  <a:schemeClr val="tx1"/>
                </a:solidFill>
                <a:latin typeface="Arial" pitchFamily="34" charset="0"/>
                <a:cs typeface="Arial" pitchFamily="34" charset="0"/>
              </a:rPr>
              <a:t>Diqqətinizə görə </a:t>
            </a:r>
          </a:p>
          <a:p>
            <a:pPr marL="0" indent="0" algn="ctr">
              <a:buNone/>
            </a:pPr>
            <a:r>
              <a:rPr lang="az-Latn-AZ" sz="4800" i="1" dirty="0" smtClean="0">
                <a:solidFill>
                  <a:schemeClr val="tx1"/>
                </a:solidFill>
                <a:latin typeface="Arial" pitchFamily="34" charset="0"/>
                <a:cs typeface="Arial" pitchFamily="34" charset="0"/>
              </a:rPr>
              <a:t>Təşəkkür edirəm !</a:t>
            </a:r>
          </a:p>
        </p:txBody>
      </p:sp>
    </p:spTree>
    <p:extLst>
      <p:ext uri="{BB962C8B-B14F-4D97-AF65-F5344CB8AC3E}">
        <p14:creationId xmlns:p14="http://schemas.microsoft.com/office/powerpoint/2010/main" xmlns="" val="9132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199" y="0"/>
            <a:ext cx="8454571" cy="1600200"/>
          </a:xfrm>
        </p:spPr>
        <p:txBody>
          <a:bodyPr/>
          <a:lstStyle/>
          <a:p>
            <a:r>
              <a:rPr lang="en-US" sz="3600" dirty="0">
                <a:solidFill>
                  <a:schemeClr val="tx1"/>
                </a:solidFill>
              </a:rPr>
              <a:t>6-cı </a:t>
            </a:r>
            <a:r>
              <a:rPr lang="az-Latn-AZ" sz="3600" dirty="0" smtClean="0">
                <a:solidFill>
                  <a:schemeClr val="tx1"/>
                </a:solidFill>
              </a:rPr>
              <a:t>m</a:t>
            </a:r>
            <a:r>
              <a:rPr lang="en-US" sz="3600" dirty="0" err="1" smtClean="0">
                <a:solidFill>
                  <a:schemeClr val="tx1"/>
                </a:solidFill>
              </a:rPr>
              <a:t>addənin</a:t>
            </a:r>
            <a:r>
              <a:rPr lang="en-US" sz="3600" dirty="0" smtClean="0">
                <a:solidFill>
                  <a:schemeClr val="tx1"/>
                </a:solidFill>
              </a:rPr>
              <a:t> </a:t>
            </a:r>
            <a:r>
              <a:rPr lang="en-US" sz="3600" dirty="0">
                <a:solidFill>
                  <a:schemeClr val="tx1"/>
                </a:solidFill>
              </a:rPr>
              <a:t>1-ci </a:t>
            </a:r>
            <a:r>
              <a:rPr lang="en-US" sz="3600" dirty="0" err="1">
                <a:solidFill>
                  <a:schemeClr val="tx1"/>
                </a:solidFill>
              </a:rPr>
              <a:t>bəndi</a:t>
            </a:r>
            <a:r>
              <a:rPr lang="en-US" sz="3600" dirty="0">
                <a:solidFill>
                  <a:schemeClr val="tx1"/>
                </a:solidFill>
              </a:rPr>
              <a:t> </a:t>
            </a:r>
            <a:r>
              <a:rPr lang="az-Latn-AZ" sz="3600" dirty="0" smtClean="0">
                <a:solidFill>
                  <a:schemeClr val="tx1"/>
                </a:solidFill>
              </a:rPr>
              <a:t/>
            </a:r>
            <a:br>
              <a:rPr lang="az-Latn-AZ" sz="3600" dirty="0" smtClean="0">
                <a:solidFill>
                  <a:schemeClr val="tx1"/>
                </a:solidFill>
              </a:rPr>
            </a:br>
            <a:r>
              <a:rPr lang="en-US" sz="3600" dirty="0" err="1" smtClean="0">
                <a:solidFill>
                  <a:schemeClr val="tx1"/>
                </a:solidFill>
              </a:rPr>
              <a:t>Ədalətli</a:t>
            </a:r>
            <a:r>
              <a:rPr lang="en-US" sz="3600" dirty="0" smtClean="0">
                <a:solidFill>
                  <a:schemeClr val="tx1"/>
                </a:solidFill>
              </a:rPr>
              <a:t> </a:t>
            </a:r>
            <a:r>
              <a:rPr lang="en-US" sz="3600" dirty="0" err="1">
                <a:solidFill>
                  <a:schemeClr val="tx1"/>
                </a:solidFill>
              </a:rPr>
              <a:t>məhkəmə</a:t>
            </a:r>
            <a:r>
              <a:rPr lang="en-US" sz="3600" dirty="0">
                <a:solidFill>
                  <a:schemeClr val="tx1"/>
                </a:solidFill>
              </a:rPr>
              <a:t> </a:t>
            </a:r>
            <a:r>
              <a:rPr lang="en-US" sz="3600" dirty="0" err="1">
                <a:solidFill>
                  <a:schemeClr val="tx1"/>
                </a:solidFill>
              </a:rPr>
              <a:t>araşdırması</a:t>
            </a:r>
            <a:r>
              <a:rPr lang="en-US" sz="3600" dirty="0">
                <a:solidFill>
                  <a:schemeClr val="tx1"/>
                </a:solidFill>
              </a:rPr>
              <a:t> </a:t>
            </a:r>
            <a:r>
              <a:rPr lang="en-US" sz="3600" dirty="0" err="1">
                <a:solidFill>
                  <a:schemeClr val="tx1"/>
                </a:solidFill>
              </a:rPr>
              <a:t>hüququ</a:t>
            </a:r>
            <a:r>
              <a:rPr lang="en-US" sz="3600" dirty="0">
                <a:solidFill>
                  <a:schemeClr val="tx1"/>
                </a:solidFill>
              </a:rPr>
              <a:t>:</a:t>
            </a:r>
            <a:endParaRPr lang="ru-RU" sz="3600" dirty="0">
              <a:solidFill>
                <a:schemeClr val="tx1"/>
              </a:solidFill>
            </a:endParaRPr>
          </a:p>
        </p:txBody>
      </p:sp>
      <p:sp>
        <p:nvSpPr>
          <p:cNvPr id="3" name="Объект 2"/>
          <p:cNvSpPr>
            <a:spLocks noGrp="1"/>
          </p:cNvSpPr>
          <p:nvPr>
            <p:ph idx="1"/>
          </p:nvPr>
        </p:nvSpPr>
        <p:spPr>
          <a:ln>
            <a:noFill/>
          </a:ln>
        </p:spPr>
        <p:txBody>
          <a:bodyPr>
            <a:normAutofit fontScale="92500"/>
          </a:bodyPr>
          <a:lstStyle/>
          <a:p>
            <a:pPr algn="just"/>
            <a:r>
              <a:rPr lang="en-US" i="1" dirty="0" smtClean="0">
                <a:solidFill>
                  <a:schemeClr val="tx1"/>
                </a:solidFill>
                <a:latin typeface="Arial" pitchFamily="34" charset="0"/>
                <a:cs typeface="Arial" pitchFamily="34" charset="0"/>
              </a:rPr>
              <a:t>Hər </a:t>
            </a:r>
            <a:r>
              <a:rPr lang="en-US" i="1" dirty="0" err="1">
                <a:solidFill>
                  <a:schemeClr val="tx1"/>
                </a:solidFill>
                <a:latin typeface="Arial" pitchFamily="34" charset="0"/>
                <a:cs typeface="Arial" pitchFamily="34" charset="0"/>
              </a:rPr>
              <a:t>kəs</a:t>
            </a:r>
            <a:r>
              <a:rPr lang="en-US" i="1" dirty="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onun</a:t>
            </a:r>
            <a:r>
              <a:rPr lang="en-US"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mülki</a:t>
            </a:r>
            <a:r>
              <a:rPr lang="en-US" b="1"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hüquq</a:t>
            </a:r>
            <a:r>
              <a:rPr lang="en-US" b="1"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və</a:t>
            </a:r>
            <a:r>
              <a:rPr lang="en-US" b="1"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vəzifələri</a:t>
            </a:r>
            <a:r>
              <a:rPr lang="en-US" b="1"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müəyyən</a:t>
            </a:r>
            <a:r>
              <a:rPr lang="en-US" b="1"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edilərkən</a:t>
            </a:r>
            <a:r>
              <a:rPr lang="en-US" b="1" i="1" dirty="0">
                <a:solidFill>
                  <a:schemeClr val="tx1"/>
                </a:solidFill>
                <a:latin typeface="Arial" pitchFamily="34" charset="0"/>
                <a:cs typeface="Arial" pitchFamily="34" charset="0"/>
              </a:rPr>
              <a:t> </a:t>
            </a:r>
            <a:r>
              <a:rPr lang="az-Latn-AZ" i="1" dirty="0" smtClean="0">
                <a:solidFill>
                  <a:schemeClr val="tx1"/>
                </a:solidFill>
                <a:latin typeface="Arial" pitchFamily="34" charset="0"/>
                <a:cs typeface="Arial" pitchFamily="34" charset="0"/>
              </a:rPr>
              <a:t>və ona qarşı hər hansı </a:t>
            </a:r>
            <a:r>
              <a:rPr lang="az-Latn-AZ" b="1" i="1" dirty="0" smtClean="0">
                <a:solidFill>
                  <a:schemeClr val="tx1"/>
                </a:solidFill>
                <a:latin typeface="Arial" pitchFamily="34" charset="0"/>
                <a:cs typeface="Arial" pitchFamily="34" charset="0"/>
              </a:rPr>
              <a:t>cinayət ittihamı irəli sürülərkən</a:t>
            </a:r>
            <a:r>
              <a:rPr lang="en-US" i="1" dirty="0" smtClean="0">
                <a:solidFill>
                  <a:schemeClr val="tx1"/>
                </a:solidFill>
                <a:latin typeface="Arial" pitchFamily="34" charset="0"/>
                <a:cs typeface="Arial" pitchFamily="34" charset="0"/>
              </a:rPr>
              <a:t>, </a:t>
            </a:r>
            <a:r>
              <a:rPr lang="en-US" b="1" i="1" dirty="0" err="1" smtClean="0">
                <a:solidFill>
                  <a:schemeClr val="tx1"/>
                </a:solidFill>
                <a:latin typeface="Arial" pitchFamily="34" charset="0"/>
                <a:cs typeface="Arial" pitchFamily="34" charset="0"/>
              </a:rPr>
              <a:t>qanun</a:t>
            </a:r>
            <a:r>
              <a:rPr lang="en-US" b="1" i="1" dirty="0" smtClean="0">
                <a:solidFill>
                  <a:schemeClr val="tx1"/>
                </a:solidFill>
                <a:latin typeface="Arial" pitchFamily="34" charset="0"/>
                <a:cs typeface="Arial" pitchFamily="34" charset="0"/>
              </a:rPr>
              <a:t> </a:t>
            </a:r>
            <a:r>
              <a:rPr lang="en-US" b="1" i="1" dirty="0" err="1" smtClean="0">
                <a:solidFill>
                  <a:schemeClr val="tx1"/>
                </a:solidFill>
                <a:latin typeface="Arial" pitchFamily="34" charset="0"/>
                <a:cs typeface="Arial" pitchFamily="34" charset="0"/>
              </a:rPr>
              <a:t>əsasında</a:t>
            </a:r>
            <a:r>
              <a:rPr lang="en-US" b="1" i="1" dirty="0" smtClean="0">
                <a:solidFill>
                  <a:schemeClr val="tx1"/>
                </a:solidFill>
                <a:latin typeface="Arial" pitchFamily="34" charset="0"/>
                <a:cs typeface="Arial" pitchFamily="34" charset="0"/>
              </a:rPr>
              <a:t> </a:t>
            </a:r>
            <a:r>
              <a:rPr lang="en-US" b="1" i="1" dirty="0" err="1" smtClean="0">
                <a:solidFill>
                  <a:schemeClr val="tx1"/>
                </a:solidFill>
                <a:latin typeface="Arial" pitchFamily="34" charset="0"/>
                <a:cs typeface="Arial" pitchFamily="34" charset="0"/>
              </a:rPr>
              <a:t>yaradılmış</a:t>
            </a:r>
            <a:r>
              <a:rPr lang="en-US" b="1" i="1" dirty="0" smtClean="0">
                <a:solidFill>
                  <a:schemeClr val="tx1"/>
                </a:solidFill>
                <a:latin typeface="Arial" pitchFamily="34" charset="0"/>
                <a:cs typeface="Arial" pitchFamily="34" charset="0"/>
              </a:rPr>
              <a:t> </a:t>
            </a:r>
            <a:r>
              <a:rPr lang="en-US" b="1" i="1" dirty="0" err="1" smtClean="0">
                <a:solidFill>
                  <a:schemeClr val="tx1"/>
                </a:solidFill>
                <a:latin typeface="Arial" pitchFamily="34" charset="0"/>
                <a:cs typeface="Arial" pitchFamily="34" charset="0"/>
              </a:rPr>
              <a:t>müstəqil</a:t>
            </a:r>
            <a:r>
              <a:rPr lang="en-US" b="1" i="1" dirty="0" smtClean="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və</a:t>
            </a:r>
            <a:r>
              <a:rPr lang="en-US"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qərəzsiz</a:t>
            </a:r>
            <a:r>
              <a:rPr lang="en-US" b="1" i="1" dirty="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məhkəmə</a:t>
            </a:r>
            <a:r>
              <a:rPr lang="en-US" i="1" dirty="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vasitəsi</a:t>
            </a:r>
            <a:r>
              <a:rPr lang="en-US" i="1" dirty="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ilə</a:t>
            </a:r>
            <a:r>
              <a:rPr lang="en-US"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ağlabatan</a:t>
            </a:r>
            <a:r>
              <a:rPr lang="en-US" b="1"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müddətdə</a:t>
            </a:r>
            <a:r>
              <a:rPr lang="en-US" b="1" i="1" dirty="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işinin</a:t>
            </a:r>
            <a:r>
              <a:rPr lang="en-US"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ədalətli</a:t>
            </a:r>
            <a:r>
              <a:rPr lang="en-US" b="1"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və</a:t>
            </a:r>
            <a:r>
              <a:rPr lang="en-US" b="1"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açıq</a:t>
            </a:r>
            <a:r>
              <a:rPr lang="en-US" b="1" i="1" dirty="0">
                <a:solidFill>
                  <a:schemeClr val="tx1"/>
                </a:solidFill>
                <a:latin typeface="Arial" pitchFamily="34" charset="0"/>
                <a:cs typeface="Arial" pitchFamily="34" charset="0"/>
              </a:rPr>
              <a:t> </a:t>
            </a:r>
            <a:r>
              <a:rPr lang="en-US" b="1" i="1" dirty="0" err="1">
                <a:solidFill>
                  <a:schemeClr val="tx1"/>
                </a:solidFill>
                <a:latin typeface="Arial" pitchFamily="34" charset="0"/>
                <a:cs typeface="Arial" pitchFamily="34" charset="0"/>
              </a:rPr>
              <a:t>araşdırılması</a:t>
            </a:r>
            <a:r>
              <a:rPr lang="en-US" b="1" i="1" dirty="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hüququna</a:t>
            </a:r>
            <a:r>
              <a:rPr lang="en-US" i="1" dirty="0">
                <a:solidFill>
                  <a:schemeClr val="tx1"/>
                </a:solidFill>
                <a:latin typeface="Arial" pitchFamily="34" charset="0"/>
                <a:cs typeface="Arial" pitchFamily="34" charset="0"/>
              </a:rPr>
              <a:t> </a:t>
            </a:r>
            <a:r>
              <a:rPr lang="en-US" i="1" dirty="0" err="1">
                <a:solidFill>
                  <a:schemeClr val="tx1"/>
                </a:solidFill>
                <a:latin typeface="Arial" pitchFamily="34" charset="0"/>
                <a:cs typeface="Arial" pitchFamily="34" charset="0"/>
              </a:rPr>
              <a:t>malikdir</a:t>
            </a:r>
            <a:r>
              <a:rPr lang="en-US" i="1"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Məhkəmə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qərarı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açıq</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elan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edilir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lakin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demokratik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cəmiyyətdə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əxlaq</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ictimai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qayda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milli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təhlükəsizlik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mülahizələrinə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görə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həmçinin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yetkinlik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yaşına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çatmayanların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maraqları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tərəflərin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şəxsi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həyatının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müdafiəsi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bunu</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tələb</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etdikdə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yaxud</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məhkəmənin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fikrincə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aşkarlığın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ədalət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mühakiməsinin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maraqlarını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poza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biləcəyi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xüsusi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hallar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zamanı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ciddi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zərurət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olduqda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mətbuat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ictimaiyyət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bütün</a:t>
            </a:r>
            <a:r>
              <a:rPr lang="en-US" dirty="0">
                <a:solidFill>
                  <a:schemeClr val="tx1"/>
                </a:solidFill>
                <a:latin typeface="Arial" pitchFamily="34" charset="0"/>
                <a:cs typeface="Arial" pitchFamily="34" charset="0"/>
              </a:rPr>
              <a:t> proses </a:t>
            </a:r>
            <a:r>
              <a:rPr lang="en-US" dirty="0" err="1">
                <a:solidFill>
                  <a:schemeClr val="tx1"/>
                </a:solidFill>
                <a:latin typeface="Arial" pitchFamily="34" charset="0"/>
                <a:cs typeface="Arial" pitchFamily="34" charset="0"/>
              </a:rPr>
              <a:t>boyu</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onun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bir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hissəsində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məhkəmə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iclasına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buraxılmaya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bilər</a:t>
            </a:r>
            <a:r>
              <a:rPr lang="en-US" dirty="0" smtClean="0">
                <a:solidFill>
                  <a:schemeClr val="tx1"/>
                </a:solidFill>
                <a:latin typeface="Arial" pitchFamily="34" charset="0"/>
                <a:cs typeface="Arial" pitchFamily="34" charset="0"/>
              </a:rPr>
              <a:t>.</a:t>
            </a:r>
            <a:endParaRPr lang="ru-RU" dirty="0">
              <a:solidFill>
                <a:schemeClr val="tx1"/>
              </a:solidFill>
              <a:latin typeface="Arial" pitchFamily="34" charset="0"/>
              <a:cs typeface="Arial" pitchFamily="34" charset="0"/>
            </a:endParaRPr>
          </a:p>
        </p:txBody>
      </p:sp>
      <p:sp>
        <p:nvSpPr>
          <p:cNvPr id="4" name="Нижний колонтитул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812135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100000"/>
              </a:lnSpc>
            </a:pPr>
            <a:r>
              <a:rPr lang="az-Latn-AZ" sz="3000" dirty="0" smtClean="0">
                <a:latin typeface="Arial" pitchFamily="34" charset="0"/>
                <a:cs typeface="Arial" pitchFamily="34" charset="0"/>
              </a:rPr>
              <a:t>Azərbaycan Respublikasına qarşı işlərdə Avropa İnsan Hüquqları Məhkəməsinin təcrübəsi</a:t>
            </a:r>
            <a:endParaRPr lang="ru-RU" sz="3000" dirty="0">
              <a:latin typeface="Arial" pitchFamily="34" charset="0"/>
              <a:cs typeface="Arial" pitchFamily="34" charset="0"/>
            </a:endParaRPr>
          </a:p>
        </p:txBody>
      </p:sp>
      <p:sp>
        <p:nvSpPr>
          <p:cNvPr id="3" name="Объект 2"/>
          <p:cNvSpPr>
            <a:spLocks noGrp="1"/>
          </p:cNvSpPr>
          <p:nvPr>
            <p:ph idx="1"/>
          </p:nvPr>
        </p:nvSpPr>
        <p:spPr/>
        <p:txBody>
          <a:bodyPr/>
          <a:lstStyle/>
          <a:p>
            <a:pPr algn="just"/>
            <a:endParaRPr lang="az-Latn-AZ" dirty="0" smtClean="0">
              <a:solidFill>
                <a:schemeClr val="tx1"/>
              </a:solidFill>
              <a:latin typeface="Arial" pitchFamily="34" charset="0"/>
              <a:cs typeface="Arial" pitchFamily="34" charset="0"/>
            </a:endParaRPr>
          </a:p>
          <a:p>
            <a:pPr algn="just"/>
            <a:r>
              <a:rPr lang="az-Latn-AZ" dirty="0" smtClean="0">
                <a:solidFill>
                  <a:schemeClr val="tx1"/>
                </a:solidFill>
                <a:latin typeface="Arial" pitchFamily="34" charset="0"/>
                <a:cs typeface="Arial" pitchFamily="34" charset="0"/>
              </a:rPr>
              <a:t>13 fevral 2016-cı il tarixə Azərbaycan Respublikasına qarşı Avropa Məhkəməsində ümumilikdə </a:t>
            </a:r>
            <a:r>
              <a:rPr lang="az-Latn-AZ" b="1" dirty="0" smtClean="0">
                <a:solidFill>
                  <a:schemeClr val="tx1"/>
                </a:solidFill>
                <a:latin typeface="Arial" pitchFamily="34" charset="0"/>
                <a:cs typeface="Arial" pitchFamily="34" charset="0"/>
              </a:rPr>
              <a:t>318 işə baxılıb</a:t>
            </a:r>
          </a:p>
          <a:p>
            <a:pPr algn="just"/>
            <a:endParaRPr lang="az-Latn-AZ" dirty="0" smtClean="0">
              <a:solidFill>
                <a:schemeClr val="tx1"/>
              </a:solidFill>
              <a:latin typeface="Arial" pitchFamily="34" charset="0"/>
              <a:cs typeface="Arial" pitchFamily="34" charset="0"/>
            </a:endParaRPr>
          </a:p>
          <a:p>
            <a:pPr algn="just"/>
            <a:r>
              <a:rPr lang="az-Latn-AZ" dirty="0" smtClean="0">
                <a:solidFill>
                  <a:schemeClr val="tx1"/>
                </a:solidFill>
                <a:latin typeface="Arial" pitchFamily="34" charset="0"/>
                <a:cs typeface="Arial" pitchFamily="34" charset="0"/>
              </a:rPr>
              <a:t>Həmin işlərdən Konvensiyanın 6-cı maddəsinin pozuntusundan şikayətlə əlaqədar – </a:t>
            </a:r>
            <a:r>
              <a:rPr lang="az-Latn-AZ" b="1" dirty="0" smtClean="0">
                <a:solidFill>
                  <a:schemeClr val="tx1"/>
                </a:solidFill>
                <a:latin typeface="Arial" pitchFamily="34" charset="0"/>
                <a:cs typeface="Arial" pitchFamily="34" charset="0"/>
              </a:rPr>
              <a:t>130 iş</a:t>
            </a:r>
          </a:p>
          <a:p>
            <a:pPr algn="just"/>
            <a:endParaRPr lang="az-Latn-AZ" dirty="0" smtClean="0">
              <a:solidFill>
                <a:schemeClr val="tx1"/>
              </a:solidFill>
              <a:latin typeface="Arial" pitchFamily="34" charset="0"/>
              <a:cs typeface="Arial" pitchFamily="34" charset="0"/>
            </a:endParaRPr>
          </a:p>
          <a:p>
            <a:pPr algn="just"/>
            <a:r>
              <a:rPr lang="az-Latn-AZ" dirty="0" smtClean="0">
                <a:solidFill>
                  <a:schemeClr val="tx1"/>
                </a:solidFill>
                <a:latin typeface="Arial" pitchFamily="34" charset="0"/>
                <a:cs typeface="Arial" pitchFamily="34" charset="0"/>
              </a:rPr>
              <a:t>Konvensiyanın 6-cı maddəsinin pozulması müəyyən olunub – </a:t>
            </a:r>
            <a:r>
              <a:rPr lang="az-Latn-AZ" b="1" dirty="0" smtClean="0">
                <a:solidFill>
                  <a:schemeClr val="tx1"/>
                </a:solidFill>
                <a:latin typeface="Arial" pitchFamily="34" charset="0"/>
                <a:cs typeface="Arial" pitchFamily="34" charset="0"/>
              </a:rPr>
              <a:t>122 </a:t>
            </a:r>
            <a:r>
              <a:rPr lang="az-Latn-AZ" b="1" smtClean="0">
                <a:solidFill>
                  <a:schemeClr val="tx1"/>
                </a:solidFill>
                <a:latin typeface="Arial" pitchFamily="34" charset="0"/>
                <a:cs typeface="Arial" pitchFamily="34" charset="0"/>
              </a:rPr>
              <a:t>iş üzrə</a:t>
            </a:r>
            <a:endParaRPr lang="ru-RU"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1107076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
            <a:ext cx="8229600" cy="876300"/>
          </a:xfrm>
        </p:spPr>
        <p:txBody>
          <a:bodyPr/>
          <a:lstStyle/>
          <a:p>
            <a:r>
              <a:rPr lang="az-Latn-AZ" sz="3000" dirty="0" smtClean="0">
                <a:latin typeface="Arial" pitchFamily="34" charset="0"/>
                <a:cs typeface="Arial" pitchFamily="34" charset="0"/>
              </a:rPr>
              <a:t>Azərbaycan Respublikası Daxili Qanunvericiliyi</a:t>
            </a:r>
            <a:endParaRPr lang="ru-RU" sz="3000" dirty="0">
              <a:latin typeface="Arial" pitchFamily="34" charset="0"/>
              <a:cs typeface="Arial" pitchFamily="34" charset="0"/>
            </a:endParaRPr>
          </a:p>
        </p:txBody>
      </p:sp>
      <p:sp>
        <p:nvSpPr>
          <p:cNvPr id="3" name="Объект 2"/>
          <p:cNvSpPr>
            <a:spLocks noGrp="1"/>
          </p:cNvSpPr>
          <p:nvPr>
            <p:ph idx="1"/>
          </p:nvPr>
        </p:nvSpPr>
        <p:spPr>
          <a:xfrm>
            <a:off x="457200" y="876301"/>
            <a:ext cx="8229600" cy="5249863"/>
          </a:xfrm>
        </p:spPr>
        <p:txBody>
          <a:bodyPr>
            <a:noAutofit/>
          </a:bodyPr>
          <a:lstStyle/>
          <a:p>
            <a:pPr marL="0" indent="0" algn="ctr">
              <a:spcBef>
                <a:spcPts val="0"/>
              </a:spcBef>
              <a:buNone/>
            </a:pPr>
            <a:r>
              <a:rPr lang="az-Latn-AZ" sz="1600" b="1" dirty="0" smtClean="0">
                <a:solidFill>
                  <a:schemeClr val="tx1"/>
                </a:solidFill>
                <a:latin typeface="Arial" pitchFamily="34" charset="0"/>
                <a:cs typeface="Arial" pitchFamily="34" charset="0"/>
              </a:rPr>
              <a:t>Azərbaycan Respublikası Konstitusiyası</a:t>
            </a:r>
          </a:p>
          <a:p>
            <a:pPr marL="0" indent="0" algn="just">
              <a:spcBef>
                <a:spcPts val="0"/>
              </a:spcBef>
              <a:buNone/>
              <a:tabLst>
                <a:tab pos="542925" algn="l"/>
              </a:tabLst>
            </a:pPr>
            <a:r>
              <a:rPr lang="az-Latn-AZ" sz="1600" dirty="0">
                <a:solidFill>
                  <a:schemeClr val="tx1"/>
                </a:solidFill>
                <a:latin typeface="Arial" pitchFamily="34" charset="0"/>
                <a:cs typeface="Arial" pitchFamily="34" charset="0"/>
              </a:rPr>
              <a:t> </a:t>
            </a:r>
          </a:p>
          <a:p>
            <a:pPr marL="0" indent="0" algn="just">
              <a:spcBef>
                <a:spcPts val="0"/>
              </a:spcBef>
              <a:buNone/>
              <a:tabLst>
                <a:tab pos="266700" algn="l"/>
              </a:tabLst>
            </a:pPr>
            <a:r>
              <a:rPr lang="az-Latn-AZ" sz="1600" dirty="0" smtClean="0">
                <a:solidFill>
                  <a:schemeClr val="tx1"/>
                </a:solidFill>
                <a:latin typeface="Arial" pitchFamily="34" charset="0"/>
                <a:cs typeface="Arial" pitchFamily="34" charset="0"/>
              </a:rPr>
              <a:t>	Maddə </a:t>
            </a:r>
            <a:r>
              <a:rPr lang="az-Latn-AZ" sz="1600" dirty="0">
                <a:solidFill>
                  <a:schemeClr val="tx1"/>
                </a:solidFill>
                <a:latin typeface="Arial" pitchFamily="34" charset="0"/>
                <a:cs typeface="Arial" pitchFamily="34" charset="0"/>
              </a:rPr>
              <a:t>26. </a:t>
            </a:r>
            <a:r>
              <a:rPr lang="az-Latn-AZ" sz="1600" b="1" dirty="0">
                <a:solidFill>
                  <a:schemeClr val="tx1"/>
                </a:solidFill>
                <a:latin typeface="Arial" pitchFamily="34" charset="0"/>
                <a:cs typeface="Arial" pitchFamily="34" charset="0"/>
              </a:rPr>
              <a:t>İnsan və vətəndaş hüquqlarının və azadlıqlarının </a:t>
            </a:r>
            <a:r>
              <a:rPr lang="az-Latn-AZ" sz="1600" b="1" dirty="0" smtClean="0">
                <a:solidFill>
                  <a:schemeClr val="tx1"/>
                </a:solidFill>
                <a:latin typeface="Arial" pitchFamily="34" charset="0"/>
                <a:cs typeface="Arial" pitchFamily="34" charset="0"/>
              </a:rPr>
              <a:t>müdafiəsi</a:t>
            </a:r>
          </a:p>
          <a:p>
            <a:pPr marL="0" indent="0" algn="just">
              <a:spcBef>
                <a:spcPts val="0"/>
              </a:spcBef>
              <a:buNone/>
              <a:tabLst>
                <a:tab pos="361950" algn="l"/>
              </a:tabLst>
            </a:pPr>
            <a:r>
              <a:rPr lang="az-Latn-AZ" sz="1600" dirty="0" smtClean="0">
                <a:solidFill>
                  <a:schemeClr val="tx1"/>
                </a:solidFill>
                <a:latin typeface="Arial" pitchFamily="34" charset="0"/>
                <a:cs typeface="Arial" pitchFamily="34" charset="0"/>
              </a:rPr>
              <a:t>	I</a:t>
            </a:r>
            <a:r>
              <a:rPr lang="az-Latn-AZ" sz="1600" dirty="0">
                <a:solidFill>
                  <a:schemeClr val="tx1"/>
                </a:solidFill>
                <a:latin typeface="Arial" pitchFamily="34" charset="0"/>
                <a:cs typeface="Arial" pitchFamily="34" charset="0"/>
              </a:rPr>
              <a:t>. Hər kəsin qanunla qadağan olunmayan üsul və vasitələrlə öz hüquqlarını </a:t>
            </a:r>
            <a:r>
              <a:rPr lang="az-Latn-AZ" sz="1600" dirty="0" smtClean="0">
                <a:solidFill>
                  <a:schemeClr val="tx1"/>
                </a:solidFill>
                <a:latin typeface="Arial" pitchFamily="34" charset="0"/>
                <a:cs typeface="Arial" pitchFamily="34" charset="0"/>
              </a:rPr>
              <a:t>və </a:t>
            </a:r>
            <a:r>
              <a:rPr lang="az-Latn-AZ" sz="1600" dirty="0">
                <a:solidFill>
                  <a:schemeClr val="tx1"/>
                </a:solidFill>
                <a:latin typeface="Arial" pitchFamily="34" charset="0"/>
                <a:cs typeface="Arial" pitchFamily="34" charset="0"/>
              </a:rPr>
              <a:t>azadlıqlarını müdafiə etmək hüququ </a:t>
            </a:r>
            <a:r>
              <a:rPr lang="az-Latn-AZ" sz="1600" dirty="0" smtClean="0">
                <a:solidFill>
                  <a:schemeClr val="tx1"/>
                </a:solidFill>
                <a:latin typeface="Arial" pitchFamily="34" charset="0"/>
                <a:cs typeface="Arial" pitchFamily="34" charset="0"/>
              </a:rPr>
              <a:t>vardır.</a:t>
            </a:r>
          </a:p>
          <a:p>
            <a:pPr marL="0" indent="0" algn="just">
              <a:spcBef>
                <a:spcPts val="0"/>
              </a:spcBef>
              <a:buNone/>
              <a:tabLst>
                <a:tab pos="361950" algn="l"/>
              </a:tabLst>
            </a:pPr>
            <a:r>
              <a:rPr lang="az-Latn-AZ" sz="1600" dirty="0">
                <a:solidFill>
                  <a:schemeClr val="tx1"/>
                </a:solidFill>
                <a:latin typeface="Arial" pitchFamily="34" charset="0"/>
                <a:cs typeface="Arial" pitchFamily="34" charset="0"/>
              </a:rPr>
              <a:t>	</a:t>
            </a:r>
            <a:r>
              <a:rPr lang="az-Latn-AZ" sz="1600" dirty="0" smtClean="0">
                <a:solidFill>
                  <a:schemeClr val="tx1"/>
                </a:solidFill>
                <a:latin typeface="Arial" pitchFamily="34" charset="0"/>
                <a:cs typeface="Arial" pitchFamily="34" charset="0"/>
              </a:rPr>
              <a:t>II</a:t>
            </a:r>
            <a:r>
              <a:rPr lang="az-Latn-AZ" sz="1600" dirty="0">
                <a:solidFill>
                  <a:schemeClr val="tx1"/>
                </a:solidFill>
                <a:latin typeface="Arial" pitchFamily="34" charset="0"/>
                <a:cs typeface="Arial" pitchFamily="34" charset="0"/>
              </a:rPr>
              <a:t>. Dövlət hər kəsin hüquqlarının və azadlıqlarının müdafiəsinə təminat verir.</a:t>
            </a:r>
          </a:p>
          <a:p>
            <a:pPr marL="0" indent="0" algn="just">
              <a:spcBef>
                <a:spcPts val="0"/>
              </a:spcBef>
              <a:buNone/>
            </a:pPr>
            <a:endParaRPr lang="az-Latn-AZ" sz="1600" dirty="0" smtClean="0">
              <a:solidFill>
                <a:schemeClr val="tx1"/>
              </a:solidFill>
              <a:latin typeface="Arial" pitchFamily="34" charset="0"/>
              <a:cs typeface="Arial" pitchFamily="34" charset="0"/>
            </a:endParaRPr>
          </a:p>
          <a:p>
            <a:pPr marL="0" indent="0" algn="just">
              <a:spcBef>
                <a:spcPts val="0"/>
              </a:spcBef>
              <a:buNone/>
              <a:tabLst>
                <a:tab pos="266700" algn="l"/>
              </a:tabLst>
            </a:pPr>
            <a:r>
              <a:rPr lang="az-Latn-AZ" sz="1600" i="1" dirty="0">
                <a:solidFill>
                  <a:schemeClr val="tx1"/>
                </a:solidFill>
                <a:latin typeface="Arial" pitchFamily="34" charset="0"/>
                <a:cs typeface="Arial" pitchFamily="34" charset="0"/>
              </a:rPr>
              <a:t>	</a:t>
            </a:r>
            <a:r>
              <a:rPr lang="az-Latn-AZ" sz="1600" i="1" dirty="0" smtClean="0">
                <a:solidFill>
                  <a:schemeClr val="tx1"/>
                </a:solidFill>
                <a:latin typeface="Arial" pitchFamily="34" charset="0"/>
                <a:cs typeface="Arial" pitchFamily="34" charset="0"/>
              </a:rPr>
              <a:t>Maddə</a:t>
            </a:r>
            <a:r>
              <a:rPr lang="az-Latn-AZ" sz="1600" b="1" i="1" dirty="0">
                <a:solidFill>
                  <a:schemeClr val="tx1"/>
                </a:solidFill>
                <a:latin typeface="Arial" pitchFamily="34" charset="0"/>
                <a:cs typeface="Arial" pitchFamily="34" charset="0"/>
              </a:rPr>
              <a:t> </a:t>
            </a:r>
            <a:r>
              <a:rPr lang="az-Latn-AZ" sz="1600" i="1" dirty="0">
                <a:solidFill>
                  <a:schemeClr val="tx1"/>
                </a:solidFill>
                <a:latin typeface="Arial" pitchFamily="34" charset="0"/>
                <a:cs typeface="Arial" pitchFamily="34" charset="0"/>
              </a:rPr>
              <a:t>60.</a:t>
            </a:r>
            <a:r>
              <a:rPr lang="az-Latn-AZ" sz="1600" b="1" i="1" dirty="0">
                <a:solidFill>
                  <a:schemeClr val="tx1"/>
                </a:solidFill>
                <a:latin typeface="Arial" pitchFamily="34" charset="0"/>
                <a:cs typeface="Arial" pitchFamily="34" charset="0"/>
              </a:rPr>
              <a:t> Hüquq və azadlıqların inzibati və məhkəmə </a:t>
            </a:r>
            <a:r>
              <a:rPr lang="az-Latn-AZ" sz="1600" b="1" i="1" dirty="0" smtClean="0">
                <a:solidFill>
                  <a:schemeClr val="tx1"/>
                </a:solidFill>
                <a:latin typeface="Arial" pitchFamily="34" charset="0"/>
                <a:cs typeface="Arial" pitchFamily="34" charset="0"/>
              </a:rPr>
              <a:t>təminatı</a:t>
            </a:r>
          </a:p>
          <a:p>
            <a:pPr marL="0" indent="0" algn="just">
              <a:spcBef>
                <a:spcPts val="0"/>
              </a:spcBef>
              <a:buNone/>
              <a:tabLst>
                <a:tab pos="361950" algn="l"/>
              </a:tabLst>
            </a:pPr>
            <a:r>
              <a:rPr lang="az-Latn-AZ" sz="1600" i="1" dirty="0" smtClean="0">
                <a:solidFill>
                  <a:schemeClr val="tx1"/>
                </a:solidFill>
                <a:latin typeface="Arial" pitchFamily="34" charset="0"/>
                <a:cs typeface="Arial" pitchFamily="34" charset="0"/>
              </a:rPr>
              <a:t>	I</a:t>
            </a:r>
            <a:r>
              <a:rPr lang="az-Latn-AZ" sz="1600" i="1" dirty="0">
                <a:solidFill>
                  <a:schemeClr val="tx1"/>
                </a:solidFill>
                <a:latin typeface="Arial" pitchFamily="34" charset="0"/>
                <a:cs typeface="Arial" pitchFamily="34" charset="0"/>
              </a:rPr>
              <a:t>. Hər kəsin hüquq və azadlıqlarının inzibati qaydada və məhkəmədə müdafiəsinə təminat </a:t>
            </a:r>
            <a:r>
              <a:rPr lang="az-Latn-AZ" sz="1600" i="1" dirty="0" smtClean="0">
                <a:solidFill>
                  <a:schemeClr val="tx1"/>
                </a:solidFill>
                <a:latin typeface="Arial" pitchFamily="34" charset="0"/>
                <a:cs typeface="Arial" pitchFamily="34" charset="0"/>
              </a:rPr>
              <a:t>verilir.</a:t>
            </a:r>
          </a:p>
          <a:p>
            <a:pPr marL="0" indent="0" algn="just">
              <a:spcBef>
                <a:spcPts val="0"/>
              </a:spcBef>
              <a:buNone/>
              <a:tabLst>
                <a:tab pos="361950" algn="l"/>
              </a:tabLst>
            </a:pPr>
            <a:r>
              <a:rPr lang="az-Latn-AZ" sz="1600" i="1" dirty="0">
                <a:solidFill>
                  <a:schemeClr val="tx1"/>
                </a:solidFill>
                <a:latin typeface="Arial" pitchFamily="34" charset="0"/>
                <a:cs typeface="Arial" pitchFamily="34" charset="0"/>
              </a:rPr>
              <a:t>	</a:t>
            </a:r>
            <a:r>
              <a:rPr lang="az-Latn-AZ" sz="1600" i="1" dirty="0" smtClean="0">
                <a:solidFill>
                  <a:schemeClr val="tx1"/>
                </a:solidFill>
                <a:latin typeface="Arial" pitchFamily="34" charset="0"/>
                <a:cs typeface="Arial" pitchFamily="34" charset="0"/>
              </a:rPr>
              <a:t>II</a:t>
            </a:r>
            <a:r>
              <a:rPr lang="az-Latn-AZ" sz="1600" i="1" dirty="0">
                <a:solidFill>
                  <a:schemeClr val="tx1"/>
                </a:solidFill>
                <a:latin typeface="Arial" pitchFamily="34" charset="0"/>
                <a:cs typeface="Arial" pitchFamily="34" charset="0"/>
              </a:rPr>
              <a:t>. Hər kəsin hüququ var ki, onun işinə qərəzsiz yanaşılsın və həmin işə inzibati icraat və məhkəmə prosesində ağlabatan müddətdə </a:t>
            </a:r>
            <a:r>
              <a:rPr lang="az-Latn-AZ" sz="1600" i="1" dirty="0" smtClean="0">
                <a:solidFill>
                  <a:schemeClr val="tx1"/>
                </a:solidFill>
                <a:latin typeface="Arial" pitchFamily="34" charset="0"/>
                <a:cs typeface="Arial" pitchFamily="34" charset="0"/>
              </a:rPr>
              <a:t>baxılsın.</a:t>
            </a:r>
          </a:p>
          <a:p>
            <a:pPr marL="0" indent="0" algn="just">
              <a:spcBef>
                <a:spcPts val="0"/>
              </a:spcBef>
              <a:buNone/>
              <a:tabLst>
                <a:tab pos="361950" algn="l"/>
              </a:tabLst>
            </a:pPr>
            <a:r>
              <a:rPr lang="az-Latn-AZ" sz="1600" i="1" dirty="0">
                <a:solidFill>
                  <a:schemeClr val="tx1"/>
                </a:solidFill>
                <a:latin typeface="Arial" pitchFamily="34" charset="0"/>
                <a:cs typeface="Arial" pitchFamily="34" charset="0"/>
              </a:rPr>
              <a:t>	</a:t>
            </a:r>
            <a:r>
              <a:rPr lang="az-Latn-AZ" sz="1600" i="1" dirty="0" smtClean="0">
                <a:solidFill>
                  <a:schemeClr val="tx1"/>
                </a:solidFill>
                <a:latin typeface="Arial" pitchFamily="34" charset="0"/>
                <a:cs typeface="Arial" pitchFamily="34" charset="0"/>
              </a:rPr>
              <a:t>III</a:t>
            </a:r>
            <a:r>
              <a:rPr lang="az-Latn-AZ" sz="1600" i="1" dirty="0">
                <a:solidFill>
                  <a:schemeClr val="tx1"/>
                </a:solidFill>
                <a:latin typeface="Arial" pitchFamily="34" charset="0"/>
                <a:cs typeface="Arial" pitchFamily="34" charset="0"/>
              </a:rPr>
              <a:t>. Hər kəsin inzibati icraat və məhkəmə prosesində dinlənilmək hüququ </a:t>
            </a:r>
            <a:r>
              <a:rPr lang="az-Latn-AZ" sz="1600" i="1" dirty="0" smtClean="0">
                <a:solidFill>
                  <a:schemeClr val="tx1"/>
                </a:solidFill>
                <a:latin typeface="Arial" pitchFamily="34" charset="0"/>
                <a:cs typeface="Arial" pitchFamily="34" charset="0"/>
              </a:rPr>
              <a:t>vardır.</a:t>
            </a:r>
          </a:p>
          <a:p>
            <a:pPr marL="0" indent="0" algn="just">
              <a:spcBef>
                <a:spcPts val="0"/>
              </a:spcBef>
              <a:buNone/>
              <a:tabLst>
                <a:tab pos="361950" algn="l"/>
              </a:tabLst>
            </a:pPr>
            <a:r>
              <a:rPr lang="az-Latn-AZ" sz="1600" i="1" dirty="0">
                <a:solidFill>
                  <a:schemeClr val="tx1"/>
                </a:solidFill>
                <a:latin typeface="Arial" pitchFamily="34" charset="0"/>
                <a:cs typeface="Arial" pitchFamily="34" charset="0"/>
              </a:rPr>
              <a:t>	</a:t>
            </a:r>
            <a:r>
              <a:rPr lang="az-Latn-AZ" sz="1600" i="1" dirty="0" smtClean="0">
                <a:solidFill>
                  <a:schemeClr val="tx1"/>
                </a:solidFill>
                <a:latin typeface="Arial" pitchFamily="34" charset="0"/>
                <a:cs typeface="Arial" pitchFamily="34" charset="0"/>
              </a:rPr>
              <a:t>IV</a:t>
            </a:r>
            <a:r>
              <a:rPr lang="az-Latn-AZ" sz="1600" i="1" dirty="0">
                <a:solidFill>
                  <a:schemeClr val="tx1"/>
                </a:solidFill>
                <a:latin typeface="Arial" pitchFamily="34" charset="0"/>
                <a:cs typeface="Arial" pitchFamily="34" charset="0"/>
              </a:rPr>
              <a:t>. Hər kəs dövlət orqanlarının, siyasi partiyaların, hüquqi şəxslərin, bələdiyyələrin və vəzifəli şəxslərin hərəkətlərindən və hərəkətsizliyindən inzibati qaydada və məhkəməyə şikayət edə bilər</a:t>
            </a:r>
            <a:r>
              <a:rPr lang="az-Latn-AZ" sz="1600" i="1" dirty="0" smtClean="0">
                <a:solidFill>
                  <a:schemeClr val="tx1"/>
                </a:solidFill>
                <a:latin typeface="Arial" pitchFamily="34" charset="0"/>
                <a:cs typeface="Arial" pitchFamily="34" charset="0"/>
              </a:rPr>
              <a:t>.</a:t>
            </a:r>
          </a:p>
          <a:p>
            <a:pPr marL="0" indent="0" algn="just">
              <a:spcBef>
                <a:spcPts val="0"/>
              </a:spcBef>
              <a:buNone/>
              <a:tabLst>
                <a:tab pos="361950" algn="l"/>
              </a:tabLst>
            </a:pPr>
            <a:endParaRPr lang="az-Latn-AZ" sz="1600" i="1" dirty="0">
              <a:solidFill>
                <a:schemeClr val="tx1"/>
              </a:solidFill>
              <a:latin typeface="Arial" pitchFamily="34" charset="0"/>
              <a:cs typeface="Arial" pitchFamily="34" charset="0"/>
            </a:endParaRPr>
          </a:p>
          <a:p>
            <a:pPr marL="0" indent="0" algn="just">
              <a:spcBef>
                <a:spcPts val="0"/>
              </a:spcBef>
              <a:buNone/>
              <a:tabLst>
                <a:tab pos="266700" algn="l"/>
              </a:tabLst>
            </a:pPr>
            <a:r>
              <a:rPr lang="az-Latn-AZ" sz="1600" dirty="0" smtClean="0">
                <a:solidFill>
                  <a:schemeClr val="tx1"/>
                </a:solidFill>
                <a:latin typeface="Arial" pitchFamily="34" charset="0"/>
                <a:cs typeface="Arial" pitchFamily="34" charset="0"/>
              </a:rPr>
              <a:t>	Maddə </a:t>
            </a:r>
            <a:r>
              <a:rPr lang="az-Latn-AZ" sz="1600" dirty="0">
                <a:solidFill>
                  <a:schemeClr val="tx1"/>
                </a:solidFill>
                <a:latin typeface="Arial" pitchFamily="34" charset="0"/>
                <a:cs typeface="Arial" pitchFamily="34" charset="0"/>
              </a:rPr>
              <a:t>65. </a:t>
            </a:r>
            <a:r>
              <a:rPr lang="az-Latn-AZ" sz="1600" b="1" dirty="0">
                <a:solidFill>
                  <a:schemeClr val="tx1"/>
                </a:solidFill>
                <a:latin typeface="Arial" pitchFamily="34" charset="0"/>
                <a:cs typeface="Arial" pitchFamily="34" charset="0"/>
              </a:rPr>
              <a:t>Məhkəməyə təkrar müraciət hüququ</a:t>
            </a:r>
          </a:p>
          <a:p>
            <a:pPr marL="0" indent="0" algn="just">
              <a:spcBef>
                <a:spcPts val="0"/>
              </a:spcBef>
              <a:buNone/>
              <a:tabLst>
                <a:tab pos="361950" algn="l"/>
              </a:tabLst>
            </a:pPr>
            <a:r>
              <a:rPr lang="az-Latn-AZ" sz="1600" dirty="0" smtClean="0">
                <a:solidFill>
                  <a:schemeClr val="tx1"/>
                </a:solidFill>
                <a:latin typeface="Arial" pitchFamily="34" charset="0"/>
                <a:cs typeface="Arial" pitchFamily="34" charset="0"/>
              </a:rPr>
              <a:t>	Məhkəmənin </a:t>
            </a:r>
            <a:r>
              <a:rPr lang="az-Latn-AZ" sz="1600" dirty="0">
                <a:solidFill>
                  <a:schemeClr val="tx1"/>
                </a:solidFill>
                <a:latin typeface="Arial" pitchFamily="34" charset="0"/>
                <a:cs typeface="Arial" pitchFamily="34" charset="0"/>
              </a:rPr>
              <a:t>məhkum etdiyi hər bir şəxsin öz barəsində çıxarılmış hökmə qanunla nəzərdə tutulan qaydada yuxarı məhkəmədə yenidən baxılması, habelə özünün əfv edilməsi və cəzasının yüngülləşdirilməsi haqqında müraciət etmək hüququ vardır</a:t>
            </a:r>
            <a:r>
              <a:rPr lang="az-Latn-AZ" sz="1600" dirty="0" smtClean="0">
                <a:solidFill>
                  <a:schemeClr val="tx1"/>
                </a:solidFill>
                <a:latin typeface="Arial" pitchFamily="34" charset="0"/>
                <a:cs typeface="Arial" pitchFamily="34" charset="0"/>
              </a:rPr>
              <a:t>.</a:t>
            </a:r>
            <a:endParaRPr lang="az-Latn-AZ"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072078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
            <a:ext cx="8229600" cy="876300"/>
          </a:xfrm>
        </p:spPr>
        <p:txBody>
          <a:bodyPr/>
          <a:lstStyle/>
          <a:p>
            <a:r>
              <a:rPr lang="az-Latn-AZ" sz="3000" dirty="0" smtClean="0">
                <a:latin typeface="Arial" pitchFamily="34" charset="0"/>
                <a:cs typeface="Arial" pitchFamily="34" charset="0"/>
              </a:rPr>
              <a:t>Azərbaycan Respublikası Daxili Qanunvericiliyi</a:t>
            </a:r>
            <a:endParaRPr lang="ru-RU" sz="3000" dirty="0">
              <a:latin typeface="Arial" pitchFamily="34" charset="0"/>
              <a:cs typeface="Arial" pitchFamily="34" charset="0"/>
            </a:endParaRPr>
          </a:p>
        </p:txBody>
      </p:sp>
      <p:sp>
        <p:nvSpPr>
          <p:cNvPr id="3" name="Объект 2"/>
          <p:cNvSpPr>
            <a:spLocks noGrp="1"/>
          </p:cNvSpPr>
          <p:nvPr>
            <p:ph idx="1"/>
          </p:nvPr>
        </p:nvSpPr>
        <p:spPr>
          <a:xfrm>
            <a:off x="457200" y="876301"/>
            <a:ext cx="8362950" cy="5476874"/>
          </a:xfrm>
        </p:spPr>
        <p:txBody>
          <a:bodyPr>
            <a:noAutofit/>
          </a:bodyPr>
          <a:lstStyle/>
          <a:p>
            <a:pPr marL="0" indent="0" algn="ctr">
              <a:spcBef>
                <a:spcPts val="0"/>
              </a:spcBef>
              <a:buNone/>
            </a:pPr>
            <a:r>
              <a:rPr lang="az-Latn-AZ" sz="1600" b="1" dirty="0" smtClean="0">
                <a:solidFill>
                  <a:schemeClr val="tx1"/>
                </a:solidFill>
                <a:latin typeface="Arial" pitchFamily="34" charset="0"/>
                <a:cs typeface="Arial" pitchFamily="34" charset="0"/>
              </a:rPr>
              <a:t>Azərbaycan Respublikası Cinayət-Prosessual Məcəlləsi</a:t>
            </a:r>
          </a:p>
          <a:p>
            <a:pPr marL="0" indent="0" algn="just">
              <a:spcBef>
                <a:spcPts val="0"/>
              </a:spcBef>
              <a:buNone/>
              <a:tabLst>
                <a:tab pos="542925" algn="l"/>
              </a:tabLst>
            </a:pPr>
            <a:r>
              <a:rPr lang="az-Latn-AZ" sz="800" dirty="0" smtClean="0">
                <a:solidFill>
                  <a:schemeClr val="tx1"/>
                </a:solidFill>
                <a:latin typeface="Arial" pitchFamily="34" charset="0"/>
                <a:cs typeface="Arial" pitchFamily="34" charset="0"/>
              </a:rPr>
              <a:t>	</a:t>
            </a:r>
          </a:p>
          <a:p>
            <a:pPr marL="0" indent="0" algn="just">
              <a:spcBef>
                <a:spcPts val="0"/>
              </a:spcBef>
              <a:buNone/>
              <a:tabLst>
                <a:tab pos="542925" algn="l"/>
              </a:tabLst>
            </a:pPr>
            <a:r>
              <a:rPr lang="az-Latn-AZ" sz="1600" b="1" dirty="0">
                <a:solidFill>
                  <a:schemeClr val="tx1"/>
                </a:solidFill>
                <a:latin typeface="Arial" pitchFamily="34" charset="0"/>
                <a:cs typeface="Arial" pitchFamily="34" charset="0"/>
              </a:rPr>
              <a:t>	</a:t>
            </a:r>
            <a:r>
              <a:rPr lang="az-Latn-AZ" sz="1600" dirty="0" smtClean="0">
                <a:solidFill>
                  <a:schemeClr val="tx1"/>
                </a:solidFill>
                <a:latin typeface="Arial" pitchFamily="34" charset="0"/>
                <a:cs typeface="Arial" pitchFamily="34" charset="0"/>
              </a:rPr>
              <a:t>Maddə </a:t>
            </a:r>
            <a:r>
              <a:rPr lang="az-Latn-AZ" sz="1600" dirty="0">
                <a:solidFill>
                  <a:schemeClr val="tx1"/>
                </a:solidFill>
                <a:latin typeface="Arial" pitchFamily="34" charset="0"/>
                <a:cs typeface="Arial" pitchFamily="34" charset="0"/>
              </a:rPr>
              <a:t>21. </a:t>
            </a:r>
            <a:r>
              <a:rPr lang="az-Latn-AZ" sz="1600" b="1" dirty="0">
                <a:solidFill>
                  <a:schemeClr val="tx1"/>
                </a:solidFill>
                <a:latin typeface="Arial" pitchFamily="34" charset="0"/>
                <a:cs typeface="Arial" pitchFamily="34" charset="0"/>
              </a:rPr>
              <a:t>Təqsirsizlik prezumpsiyası</a:t>
            </a:r>
            <a:endParaRPr lang="az-Latn-AZ" sz="1600" dirty="0">
              <a:solidFill>
                <a:schemeClr val="tx1"/>
              </a:solidFill>
              <a:latin typeface="Arial" pitchFamily="34" charset="0"/>
              <a:cs typeface="Arial" pitchFamily="34" charset="0"/>
            </a:endParaRPr>
          </a:p>
          <a:p>
            <a:pPr marL="0" indent="0" algn="just">
              <a:spcBef>
                <a:spcPts val="0"/>
              </a:spcBef>
              <a:buNone/>
            </a:pPr>
            <a:endParaRPr lang="az-Latn-AZ" sz="800" b="1" dirty="0" smtClean="0">
              <a:solidFill>
                <a:schemeClr val="tx1"/>
              </a:solidFill>
              <a:latin typeface="Arial" pitchFamily="34" charset="0"/>
              <a:cs typeface="Arial" pitchFamily="34" charset="0"/>
            </a:endParaRPr>
          </a:p>
          <a:p>
            <a:pPr marL="0" indent="0" algn="just">
              <a:spcBef>
                <a:spcPts val="0"/>
              </a:spcBef>
              <a:buNone/>
              <a:tabLst>
                <a:tab pos="542925" algn="l"/>
              </a:tabLst>
            </a:pPr>
            <a:r>
              <a:rPr lang="az-Latn-AZ" sz="1600" b="1" dirty="0" smtClean="0">
                <a:solidFill>
                  <a:schemeClr val="tx1"/>
                </a:solidFill>
                <a:latin typeface="Arial" pitchFamily="34" charset="0"/>
                <a:cs typeface="Arial" pitchFamily="34" charset="0"/>
              </a:rPr>
              <a:t>	</a:t>
            </a:r>
            <a:r>
              <a:rPr lang="az-Latn-AZ" sz="1600" dirty="0" smtClean="0">
                <a:solidFill>
                  <a:schemeClr val="tx1"/>
                </a:solidFill>
                <a:latin typeface="Arial" pitchFamily="34" charset="0"/>
                <a:cs typeface="Arial" pitchFamily="34" charset="0"/>
              </a:rPr>
              <a:t>Maddə 22. </a:t>
            </a:r>
            <a:r>
              <a:rPr lang="az-Latn-AZ" sz="1600" b="1" dirty="0" smtClean="0">
                <a:solidFill>
                  <a:schemeClr val="tx1"/>
                </a:solidFill>
                <a:latin typeface="Arial" pitchFamily="34" charset="0"/>
                <a:cs typeface="Arial" pitchFamily="34" charset="0"/>
              </a:rPr>
              <a:t>Məhkəmə baxışını tələb etmək hüququnun təmin olunması</a:t>
            </a:r>
            <a:endParaRPr lang="az-Latn-AZ" sz="1600" dirty="0" smtClean="0">
              <a:solidFill>
                <a:schemeClr val="tx1"/>
              </a:solidFill>
              <a:latin typeface="Arial" pitchFamily="34" charset="0"/>
              <a:cs typeface="Arial" pitchFamily="34" charset="0"/>
            </a:endParaRPr>
          </a:p>
          <a:p>
            <a:pPr marL="0" indent="0" algn="just">
              <a:spcBef>
                <a:spcPts val="0"/>
              </a:spcBef>
              <a:buNone/>
              <a:tabLst>
                <a:tab pos="266700" algn="l"/>
              </a:tabLst>
            </a:pPr>
            <a:r>
              <a:rPr lang="az-Latn-AZ" sz="1600" dirty="0">
                <a:solidFill>
                  <a:schemeClr val="tx1"/>
                </a:solidFill>
                <a:latin typeface="Arial" pitchFamily="34" charset="0"/>
                <a:cs typeface="Arial" pitchFamily="34" charset="0"/>
              </a:rPr>
              <a:t>	</a:t>
            </a:r>
            <a:r>
              <a:rPr lang="az-Latn-AZ" sz="1600" dirty="0" smtClean="0">
                <a:solidFill>
                  <a:schemeClr val="tx1"/>
                </a:solidFill>
                <a:latin typeface="Arial" pitchFamily="34" charset="0"/>
                <a:cs typeface="Arial" pitchFamily="34" charset="0"/>
              </a:rPr>
              <a:t>Cinayət </a:t>
            </a:r>
            <a:r>
              <a:rPr lang="az-Latn-AZ" sz="1600" dirty="0">
                <a:solidFill>
                  <a:schemeClr val="tx1"/>
                </a:solidFill>
                <a:latin typeface="Arial" pitchFamily="34" charset="0"/>
                <a:cs typeface="Arial" pitchFamily="34" charset="0"/>
              </a:rPr>
              <a:t>prosesini həyata keçirən orqanlar bu Məcəllə ilə müəyyən edilmiş qaydada hər kəsin ona qarşı irəli sürülmüş ittiham, yaxud barəsində tətbiq olunmuş prosessual məcburiyyət tədbirləri ilə əlaqədar ədalətli və açıq məhkəmə baxışının aparılmasını tələb etmək hüququnu təmin etməlidirlər. Hər hansı səbəbdən məhkəmə baxışını tələb etmək hüququnun rədd edilməsi yolverilməzdir.</a:t>
            </a:r>
          </a:p>
          <a:p>
            <a:pPr marL="0" indent="0" algn="just">
              <a:spcBef>
                <a:spcPts val="0"/>
              </a:spcBef>
              <a:buNone/>
            </a:pPr>
            <a:endParaRPr lang="az-Latn-AZ" sz="800" dirty="0">
              <a:solidFill>
                <a:schemeClr val="tx1"/>
              </a:solidFill>
              <a:latin typeface="Arial" pitchFamily="34" charset="0"/>
              <a:cs typeface="Arial" pitchFamily="34" charset="0"/>
            </a:endParaRPr>
          </a:p>
          <a:p>
            <a:pPr marL="0" indent="0" algn="just">
              <a:spcBef>
                <a:spcPts val="0"/>
              </a:spcBef>
              <a:buNone/>
              <a:tabLst>
                <a:tab pos="542925" algn="l"/>
              </a:tabLst>
            </a:pPr>
            <a:r>
              <a:rPr lang="az-Latn-AZ" sz="1600" b="1" dirty="0" smtClean="0">
                <a:solidFill>
                  <a:schemeClr val="tx1"/>
                </a:solidFill>
                <a:latin typeface="Arial" pitchFamily="34" charset="0"/>
                <a:cs typeface="Arial" pitchFamily="34" charset="0"/>
              </a:rPr>
              <a:t>	</a:t>
            </a:r>
            <a:r>
              <a:rPr lang="az-Latn-AZ" sz="1600" dirty="0" smtClean="0">
                <a:solidFill>
                  <a:schemeClr val="tx1"/>
                </a:solidFill>
                <a:latin typeface="Arial" pitchFamily="34" charset="0"/>
                <a:cs typeface="Arial" pitchFamily="34" charset="0"/>
              </a:rPr>
              <a:t>Maddə </a:t>
            </a:r>
            <a:r>
              <a:rPr lang="az-Latn-AZ" sz="1600" dirty="0">
                <a:solidFill>
                  <a:schemeClr val="tx1"/>
                </a:solidFill>
                <a:latin typeface="Arial" pitchFamily="34" charset="0"/>
                <a:cs typeface="Arial" pitchFamily="34" charset="0"/>
              </a:rPr>
              <a:t>23. </a:t>
            </a:r>
            <a:r>
              <a:rPr lang="az-Latn-AZ" sz="1600" b="1" dirty="0">
                <a:solidFill>
                  <a:schemeClr val="tx1"/>
                </a:solidFill>
                <a:latin typeface="Arial" pitchFamily="34" charset="0"/>
                <a:cs typeface="Arial" pitchFamily="34" charset="0"/>
              </a:rPr>
              <a:t>Cinayət mühakimə icraatının yalnız məhkəmə tərəfindən həyata keçirilməsi</a:t>
            </a:r>
            <a:endParaRPr lang="az-Latn-AZ" sz="1600" dirty="0">
              <a:solidFill>
                <a:schemeClr val="tx1"/>
              </a:solidFill>
              <a:latin typeface="Arial" pitchFamily="34" charset="0"/>
              <a:cs typeface="Arial" pitchFamily="34" charset="0"/>
            </a:endParaRPr>
          </a:p>
          <a:p>
            <a:pPr marL="0" indent="0" algn="just">
              <a:spcBef>
                <a:spcPts val="0"/>
              </a:spcBef>
              <a:buNone/>
              <a:tabLst>
                <a:tab pos="361950" algn="l"/>
              </a:tabLst>
            </a:pPr>
            <a:r>
              <a:rPr lang="az-Latn-AZ" sz="1600" dirty="0" smtClean="0">
                <a:solidFill>
                  <a:schemeClr val="tx1"/>
                </a:solidFill>
                <a:latin typeface="Arial" pitchFamily="34" charset="0"/>
                <a:cs typeface="Arial" pitchFamily="34" charset="0"/>
              </a:rPr>
              <a:t>	23.1</a:t>
            </a:r>
            <a:r>
              <a:rPr lang="az-Latn-AZ" sz="1600" dirty="0">
                <a:solidFill>
                  <a:schemeClr val="tx1"/>
                </a:solidFill>
                <a:latin typeface="Arial" pitchFamily="34" charset="0"/>
                <a:cs typeface="Arial" pitchFamily="34" charset="0"/>
              </a:rPr>
              <a:t>. Cinayət mühakimə icraatı Azərbaycan Respublikasının məhkəmə sisteminə daxil olan səlahiyyətli məhkəmə tərəfindən həyata keçirilir. Məhkəmənin hökmü olmadan heç kəs cinayət törətməkdə təqsirli sayıla və məhkum oluna </a:t>
            </a:r>
            <a:r>
              <a:rPr lang="az-Latn-AZ" sz="1600" dirty="0" smtClean="0">
                <a:solidFill>
                  <a:schemeClr val="tx1"/>
                </a:solidFill>
                <a:latin typeface="Arial" pitchFamily="34" charset="0"/>
                <a:cs typeface="Arial" pitchFamily="34" charset="0"/>
              </a:rPr>
              <a:t>bilməz.</a:t>
            </a:r>
          </a:p>
          <a:p>
            <a:pPr marL="0" indent="0" algn="just">
              <a:spcBef>
                <a:spcPts val="0"/>
              </a:spcBef>
              <a:buNone/>
              <a:tabLst>
                <a:tab pos="361950" algn="l"/>
              </a:tabLst>
            </a:pPr>
            <a:r>
              <a:rPr lang="az-Latn-AZ" sz="1600" dirty="0">
                <a:solidFill>
                  <a:schemeClr val="tx1"/>
                </a:solidFill>
                <a:latin typeface="Arial" pitchFamily="34" charset="0"/>
                <a:cs typeface="Arial" pitchFamily="34" charset="0"/>
              </a:rPr>
              <a:t>	</a:t>
            </a:r>
            <a:r>
              <a:rPr lang="az-Latn-AZ" sz="1600" dirty="0" smtClean="0">
                <a:solidFill>
                  <a:schemeClr val="tx1"/>
                </a:solidFill>
                <a:latin typeface="Arial" pitchFamily="34" charset="0"/>
                <a:cs typeface="Arial" pitchFamily="34" charset="0"/>
              </a:rPr>
              <a:t>23.2</a:t>
            </a:r>
            <a:r>
              <a:rPr lang="az-Latn-AZ" sz="1600" dirty="0">
                <a:solidFill>
                  <a:schemeClr val="tx1"/>
                </a:solidFill>
                <a:latin typeface="Arial" pitchFamily="34" charset="0"/>
                <a:cs typeface="Arial" pitchFamily="34" charset="0"/>
              </a:rPr>
              <a:t>. Fövqəladə məhkəmələrin yaradılması və ya məhkəmənin səlahiyyətlərinin mənimsənilməsi yolverilməzdir və Azərbaycan Respublikasının qanunvericiliyi ilə müəyyən edilmiş məsuliyyətə səbəb </a:t>
            </a:r>
            <a:r>
              <a:rPr lang="az-Latn-AZ" sz="1600" dirty="0" smtClean="0">
                <a:solidFill>
                  <a:schemeClr val="tx1"/>
                </a:solidFill>
                <a:latin typeface="Arial" pitchFamily="34" charset="0"/>
                <a:cs typeface="Arial" pitchFamily="34" charset="0"/>
              </a:rPr>
              <a:t>olur.</a:t>
            </a:r>
          </a:p>
          <a:p>
            <a:pPr marL="0" indent="0" algn="just">
              <a:spcBef>
                <a:spcPts val="0"/>
              </a:spcBef>
              <a:buNone/>
              <a:tabLst>
                <a:tab pos="361950" algn="l"/>
              </a:tabLst>
            </a:pPr>
            <a:r>
              <a:rPr lang="az-Latn-AZ" sz="1600" dirty="0">
                <a:solidFill>
                  <a:schemeClr val="tx1"/>
                </a:solidFill>
                <a:latin typeface="Arial" pitchFamily="34" charset="0"/>
                <a:cs typeface="Arial" pitchFamily="34" charset="0"/>
              </a:rPr>
              <a:t>	</a:t>
            </a:r>
            <a:r>
              <a:rPr lang="az-Latn-AZ" sz="1600" dirty="0" smtClean="0">
                <a:solidFill>
                  <a:schemeClr val="tx1"/>
                </a:solidFill>
                <a:latin typeface="Arial" pitchFamily="34" charset="0"/>
                <a:cs typeface="Arial" pitchFamily="34" charset="0"/>
              </a:rPr>
              <a:t>23.3</a:t>
            </a:r>
            <a:r>
              <a:rPr lang="az-Latn-AZ" sz="1600" dirty="0">
                <a:solidFill>
                  <a:schemeClr val="tx1"/>
                </a:solidFill>
                <a:latin typeface="Arial" pitchFamily="34" charset="0"/>
                <a:cs typeface="Arial" pitchFamily="34" charset="0"/>
              </a:rPr>
              <a:t>. Fövqəladə məhkəmələrin və digər qanunsuz yaradılmış məhkəmələrin hökm və digər qərarlarının hüquqi qüvvəsi yoxdur və icra </a:t>
            </a:r>
            <a:r>
              <a:rPr lang="az-Latn-AZ" sz="1600" dirty="0" smtClean="0">
                <a:solidFill>
                  <a:schemeClr val="tx1"/>
                </a:solidFill>
                <a:latin typeface="Arial" pitchFamily="34" charset="0"/>
                <a:cs typeface="Arial" pitchFamily="34" charset="0"/>
              </a:rPr>
              <a:t>edilməməlidir.</a:t>
            </a:r>
          </a:p>
          <a:p>
            <a:pPr marL="0" indent="0" algn="just">
              <a:spcBef>
                <a:spcPts val="0"/>
              </a:spcBef>
              <a:buNone/>
              <a:tabLst>
                <a:tab pos="542925" algn="l"/>
              </a:tabLst>
            </a:pPr>
            <a:endParaRPr lang="az-Latn-AZ" sz="800" b="1" dirty="0" smtClean="0">
              <a:solidFill>
                <a:schemeClr val="tx1"/>
              </a:solidFill>
              <a:latin typeface="Arial" pitchFamily="34" charset="0"/>
              <a:cs typeface="Arial" pitchFamily="34" charset="0"/>
            </a:endParaRPr>
          </a:p>
          <a:p>
            <a:pPr marL="0" indent="0" algn="just">
              <a:spcBef>
                <a:spcPts val="0"/>
              </a:spcBef>
              <a:buNone/>
              <a:tabLst>
                <a:tab pos="542925" algn="l"/>
              </a:tabLst>
            </a:pPr>
            <a:r>
              <a:rPr lang="az-Latn-AZ" sz="1600" b="1" dirty="0">
                <a:solidFill>
                  <a:schemeClr val="tx1"/>
                </a:solidFill>
                <a:latin typeface="Arial" pitchFamily="34" charset="0"/>
                <a:cs typeface="Arial" pitchFamily="34" charset="0"/>
              </a:rPr>
              <a:t>	</a:t>
            </a:r>
            <a:r>
              <a:rPr lang="az-Latn-AZ" sz="1600" dirty="0" smtClean="0">
                <a:solidFill>
                  <a:schemeClr val="tx1"/>
                </a:solidFill>
                <a:latin typeface="Arial" pitchFamily="34" charset="0"/>
                <a:cs typeface="Arial" pitchFamily="34" charset="0"/>
              </a:rPr>
              <a:t>Maddə </a:t>
            </a:r>
            <a:r>
              <a:rPr lang="az-Latn-AZ" sz="1600" dirty="0">
                <a:solidFill>
                  <a:schemeClr val="tx1"/>
                </a:solidFill>
                <a:latin typeface="Arial" pitchFamily="34" charset="0"/>
                <a:cs typeface="Arial" pitchFamily="34" charset="0"/>
              </a:rPr>
              <a:t>25.</a:t>
            </a:r>
            <a:r>
              <a:rPr lang="az-Latn-AZ" sz="1600" b="1" dirty="0">
                <a:solidFill>
                  <a:schemeClr val="tx1"/>
                </a:solidFill>
                <a:latin typeface="Arial" pitchFamily="34" charset="0"/>
                <a:cs typeface="Arial" pitchFamily="34" charset="0"/>
              </a:rPr>
              <a:t> Hakimlərin </a:t>
            </a:r>
            <a:r>
              <a:rPr lang="az-Latn-AZ" sz="1600" b="1" dirty="0" smtClean="0">
                <a:solidFill>
                  <a:schemeClr val="tx1"/>
                </a:solidFill>
                <a:latin typeface="Arial" pitchFamily="34" charset="0"/>
                <a:cs typeface="Arial" pitchFamily="34" charset="0"/>
              </a:rPr>
              <a:t>müstəqilliyi</a:t>
            </a:r>
          </a:p>
          <a:p>
            <a:pPr marL="0" lvl="0" indent="0" algn="just">
              <a:spcBef>
                <a:spcPts val="0"/>
              </a:spcBef>
              <a:buNone/>
              <a:tabLst>
                <a:tab pos="542925" algn="l"/>
              </a:tabLst>
            </a:pPr>
            <a:r>
              <a:rPr lang="az-Latn-AZ" altLang="ru-RU" sz="1600" b="1" dirty="0" smtClean="0">
                <a:solidFill>
                  <a:srgbClr val="000000"/>
                </a:solidFill>
                <a:latin typeface="Arial" pitchFamily="34" charset="0"/>
                <a:cs typeface="Arial" pitchFamily="34" charset="0"/>
              </a:rPr>
              <a:t>	</a:t>
            </a:r>
            <a:r>
              <a:rPr lang="az-Latn-AZ" altLang="ru-RU" sz="1600" dirty="0" smtClean="0">
                <a:solidFill>
                  <a:srgbClr val="000000"/>
                </a:solidFill>
                <a:latin typeface="Arial" pitchFamily="34" charset="0"/>
                <a:cs typeface="Arial" pitchFamily="34" charset="0"/>
              </a:rPr>
              <a:t>Maddə </a:t>
            </a:r>
            <a:r>
              <a:rPr lang="az-Latn-AZ" altLang="ru-RU" sz="1600" dirty="0">
                <a:solidFill>
                  <a:srgbClr val="000000"/>
                </a:solidFill>
                <a:latin typeface="Arial" pitchFamily="34" charset="0"/>
                <a:cs typeface="Arial" pitchFamily="34" charset="0"/>
              </a:rPr>
              <a:t>32. </a:t>
            </a:r>
            <a:r>
              <a:rPr lang="az-Latn-AZ" altLang="ru-RU" sz="1600" b="1" dirty="0">
                <a:solidFill>
                  <a:srgbClr val="000000"/>
                </a:solidFill>
                <a:latin typeface="Arial" pitchFamily="34" charset="0"/>
                <a:cs typeface="Arial" pitchFamily="34" charset="0"/>
              </a:rPr>
              <a:t>Cinayət prosesində tərəflərin çəkişməsi</a:t>
            </a:r>
            <a:endParaRPr lang="az-Latn-AZ" altLang="ru-RU" sz="1600" dirty="0">
              <a:solidFill>
                <a:schemeClr val="tx1"/>
              </a:solidFill>
              <a:latin typeface="Arial" pitchFamily="34" charset="0"/>
              <a:cs typeface="Arial" pitchFamily="34" charset="0"/>
            </a:endParaRPr>
          </a:p>
          <a:p>
            <a:pPr marL="0" indent="0" algn="just">
              <a:spcBef>
                <a:spcPts val="0"/>
              </a:spcBef>
              <a:buNone/>
              <a:tabLst>
                <a:tab pos="542925" algn="l"/>
              </a:tabLst>
            </a:pPr>
            <a:endParaRPr lang="az-Latn-AZ" sz="1600" dirty="0">
              <a:solidFill>
                <a:schemeClr val="tx1"/>
              </a:solidFill>
              <a:latin typeface="Arial" pitchFamily="34" charset="0"/>
              <a:cs typeface="Arial" pitchFamily="34" charset="0"/>
            </a:endParaRPr>
          </a:p>
          <a:p>
            <a:pPr marL="0" indent="0" algn="just">
              <a:spcBef>
                <a:spcPts val="0"/>
              </a:spcBef>
              <a:buNone/>
              <a:tabLst>
                <a:tab pos="542925" algn="l"/>
              </a:tabLst>
            </a:pPr>
            <a:endParaRPr lang="az-Latn-AZ"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246531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
            <a:ext cx="8229600" cy="876300"/>
          </a:xfrm>
        </p:spPr>
        <p:txBody>
          <a:bodyPr/>
          <a:lstStyle/>
          <a:p>
            <a:r>
              <a:rPr lang="az-Latn-AZ" sz="3000" dirty="0" smtClean="0">
                <a:latin typeface="Arial" pitchFamily="34" charset="0"/>
                <a:cs typeface="Arial" pitchFamily="34" charset="0"/>
              </a:rPr>
              <a:t>Azərbaycan Respublikası Daxili Qanunvericiliyi</a:t>
            </a:r>
            <a:endParaRPr lang="ru-RU" sz="3000" dirty="0">
              <a:latin typeface="Arial" pitchFamily="34" charset="0"/>
              <a:cs typeface="Arial" pitchFamily="34" charset="0"/>
            </a:endParaRPr>
          </a:p>
        </p:txBody>
      </p:sp>
      <p:sp>
        <p:nvSpPr>
          <p:cNvPr id="3" name="Объект 2"/>
          <p:cNvSpPr>
            <a:spLocks noGrp="1"/>
          </p:cNvSpPr>
          <p:nvPr>
            <p:ph idx="1"/>
          </p:nvPr>
        </p:nvSpPr>
        <p:spPr>
          <a:xfrm>
            <a:off x="457199" y="876301"/>
            <a:ext cx="8467725" cy="5476874"/>
          </a:xfrm>
        </p:spPr>
        <p:txBody>
          <a:bodyPr>
            <a:noAutofit/>
          </a:bodyPr>
          <a:lstStyle/>
          <a:p>
            <a:pPr marL="0" indent="0" algn="ctr">
              <a:spcBef>
                <a:spcPts val="0"/>
              </a:spcBef>
              <a:buNone/>
            </a:pPr>
            <a:r>
              <a:rPr lang="az-Latn-AZ" sz="1600" b="1" dirty="0" smtClean="0">
                <a:solidFill>
                  <a:schemeClr val="tx1"/>
                </a:solidFill>
                <a:latin typeface="Arial" pitchFamily="34" charset="0"/>
                <a:cs typeface="Arial" pitchFamily="34" charset="0"/>
              </a:rPr>
              <a:t>Azərbaycan Respublikası Mülki Prosessual Məcəlləsi</a:t>
            </a:r>
          </a:p>
          <a:p>
            <a:pPr marL="0" indent="0" algn="just">
              <a:spcBef>
                <a:spcPts val="0"/>
              </a:spcBef>
              <a:buNone/>
              <a:tabLst>
                <a:tab pos="542925" algn="l"/>
              </a:tabLst>
            </a:pPr>
            <a:r>
              <a:rPr lang="az-Latn-AZ" sz="1600" dirty="0" smtClean="0">
                <a:solidFill>
                  <a:schemeClr val="tx1"/>
                </a:solidFill>
                <a:latin typeface="Arial" pitchFamily="34" charset="0"/>
                <a:cs typeface="Arial" pitchFamily="34" charset="0"/>
              </a:rPr>
              <a:t>	</a:t>
            </a:r>
          </a:p>
          <a:p>
            <a:pPr marL="0" indent="0" algn="just">
              <a:spcBef>
                <a:spcPts val="0"/>
              </a:spcBef>
              <a:buNone/>
              <a:tabLst>
                <a:tab pos="542925" algn="l"/>
              </a:tabLst>
            </a:pPr>
            <a:r>
              <a:rPr lang="az-Latn-AZ" sz="1600" b="1" dirty="0" smtClean="0">
                <a:solidFill>
                  <a:schemeClr val="tx1"/>
                </a:solidFill>
                <a:latin typeface="Arial" pitchFamily="34" charset="0"/>
                <a:cs typeface="Arial" pitchFamily="34" charset="0"/>
              </a:rPr>
              <a:t>	Maddə </a:t>
            </a:r>
            <a:r>
              <a:rPr lang="az-Latn-AZ" sz="1600" b="1" dirty="0">
                <a:solidFill>
                  <a:schemeClr val="tx1"/>
                </a:solidFill>
                <a:latin typeface="Arial" pitchFamily="34" charset="0"/>
                <a:cs typeface="Arial" pitchFamily="34" charset="0"/>
              </a:rPr>
              <a:t>4. Müdafiə üçün məhkəməyə müraciət etmək hüququ</a:t>
            </a:r>
            <a:endParaRPr lang="az-Latn-AZ" sz="1600" dirty="0">
              <a:solidFill>
                <a:schemeClr val="tx1"/>
              </a:solidFill>
              <a:latin typeface="Arial" pitchFamily="34" charset="0"/>
              <a:cs typeface="Arial" pitchFamily="34" charset="0"/>
            </a:endParaRPr>
          </a:p>
          <a:p>
            <a:pPr marL="0" indent="0" algn="just">
              <a:spcBef>
                <a:spcPts val="0"/>
              </a:spcBef>
              <a:buNone/>
              <a:tabLst>
                <a:tab pos="266700" algn="l"/>
              </a:tabLst>
            </a:pPr>
            <a:r>
              <a:rPr lang="az-Latn-AZ" sz="1600" dirty="0" smtClean="0">
                <a:solidFill>
                  <a:schemeClr val="tx1"/>
                </a:solidFill>
                <a:latin typeface="Arial" pitchFamily="34" charset="0"/>
                <a:cs typeface="Arial" pitchFamily="34" charset="0"/>
              </a:rPr>
              <a:t>	4.1</a:t>
            </a:r>
            <a:r>
              <a:rPr lang="az-Latn-AZ" sz="1600" dirty="0">
                <a:solidFill>
                  <a:schemeClr val="tx1"/>
                </a:solidFill>
                <a:latin typeface="Arial" pitchFamily="34" charset="0"/>
                <a:cs typeface="Arial" pitchFamily="34" charset="0"/>
              </a:rPr>
              <a:t>. Bütün fiziki və hüquqi şəxslər özlərinin qanunla qorunan hüquq və azadlıqlarını, eləcə də maraqlarını qorumaq və təmin etmək məqsədi ilə qanunla müəyyən edilmiş qaydada məhkəmə müdafiəsindən istifadə etmək hüququna </a:t>
            </a:r>
            <a:r>
              <a:rPr lang="az-Latn-AZ" sz="1600" dirty="0" smtClean="0">
                <a:solidFill>
                  <a:schemeClr val="tx1"/>
                </a:solidFill>
                <a:latin typeface="Arial" pitchFamily="34" charset="0"/>
                <a:cs typeface="Arial" pitchFamily="34" charset="0"/>
              </a:rPr>
              <a:t>malikdirlər.</a:t>
            </a:r>
          </a:p>
          <a:p>
            <a:pPr marL="0" indent="0" algn="just">
              <a:spcBef>
                <a:spcPts val="0"/>
              </a:spcBef>
              <a:buNone/>
              <a:tabLst>
                <a:tab pos="266700" algn="l"/>
              </a:tabLst>
            </a:pPr>
            <a:r>
              <a:rPr lang="az-Latn-AZ" sz="1600" i="1" dirty="0">
                <a:solidFill>
                  <a:schemeClr val="tx1"/>
                </a:solidFill>
                <a:latin typeface="Arial" pitchFamily="34" charset="0"/>
                <a:cs typeface="Arial" pitchFamily="34" charset="0"/>
              </a:rPr>
              <a:t>	</a:t>
            </a:r>
            <a:endParaRPr lang="az-Latn-AZ" sz="1600" dirty="0" smtClean="0">
              <a:solidFill>
                <a:schemeClr val="tx1"/>
              </a:solidFill>
              <a:latin typeface="Arial" pitchFamily="34" charset="0"/>
              <a:cs typeface="Arial" pitchFamily="34" charset="0"/>
            </a:endParaRPr>
          </a:p>
          <a:p>
            <a:pPr marL="0" indent="0" algn="just">
              <a:spcBef>
                <a:spcPts val="0"/>
              </a:spcBef>
              <a:buNone/>
              <a:tabLst>
                <a:tab pos="542925" algn="l"/>
              </a:tabLst>
            </a:pPr>
            <a:r>
              <a:rPr lang="az-Latn-AZ" sz="1600" b="1" dirty="0" smtClean="0">
                <a:solidFill>
                  <a:schemeClr val="tx1"/>
                </a:solidFill>
                <a:latin typeface="Arial" pitchFamily="34" charset="0"/>
                <a:cs typeface="Arial" pitchFamily="34" charset="0"/>
              </a:rPr>
              <a:t>	Maddə </a:t>
            </a:r>
            <a:r>
              <a:rPr lang="az-Latn-AZ" sz="1600" b="1" dirty="0">
                <a:solidFill>
                  <a:schemeClr val="tx1"/>
                </a:solidFill>
                <a:latin typeface="Arial" pitchFamily="34" charset="0"/>
                <a:cs typeface="Arial" pitchFamily="34" charset="0"/>
              </a:rPr>
              <a:t>6. Ədalət mühakiməsinin məhkəmə tərəfindən həyata keçirilməsi</a:t>
            </a:r>
            <a:endParaRPr lang="az-Latn-AZ" sz="1600" dirty="0">
              <a:solidFill>
                <a:schemeClr val="tx1"/>
              </a:solidFill>
              <a:latin typeface="Arial" pitchFamily="34" charset="0"/>
              <a:cs typeface="Arial" pitchFamily="34" charset="0"/>
            </a:endParaRPr>
          </a:p>
          <a:p>
            <a:pPr marL="0" indent="0" algn="just">
              <a:spcBef>
                <a:spcPts val="0"/>
              </a:spcBef>
              <a:buNone/>
              <a:tabLst>
                <a:tab pos="266700" algn="l"/>
              </a:tabLst>
            </a:pPr>
            <a:r>
              <a:rPr lang="az-Latn-AZ" sz="1600" dirty="0" smtClean="0">
                <a:solidFill>
                  <a:schemeClr val="tx1"/>
                </a:solidFill>
                <a:latin typeface="Arial" pitchFamily="34" charset="0"/>
                <a:cs typeface="Arial" pitchFamily="34" charset="0"/>
              </a:rPr>
              <a:t>	Mülki </a:t>
            </a:r>
            <a:r>
              <a:rPr lang="az-Latn-AZ" sz="1600" dirty="0">
                <a:solidFill>
                  <a:schemeClr val="tx1"/>
                </a:solidFill>
                <a:latin typeface="Arial" pitchFamily="34" charset="0"/>
                <a:cs typeface="Arial" pitchFamily="34" charset="0"/>
              </a:rPr>
              <a:t>işlər və iqtisadi mübahisələr üzrə ədalət mühakiməsi yalnız məhkəməyə aiddir və məhkəmələr tərəfindən qanunla müəyyən olunmuş qaydada həyata keçirilir.</a:t>
            </a:r>
          </a:p>
          <a:p>
            <a:pPr marL="0" indent="0" algn="just">
              <a:spcBef>
                <a:spcPts val="0"/>
              </a:spcBef>
              <a:buNone/>
              <a:tabLst>
                <a:tab pos="542925" algn="l"/>
              </a:tabLst>
            </a:pPr>
            <a:endParaRPr lang="az-Latn-AZ" sz="1600" b="1" dirty="0" smtClean="0">
              <a:solidFill>
                <a:schemeClr val="tx1"/>
              </a:solidFill>
              <a:latin typeface="Arial" pitchFamily="34" charset="0"/>
              <a:cs typeface="Arial" pitchFamily="34" charset="0"/>
            </a:endParaRPr>
          </a:p>
          <a:p>
            <a:pPr marL="0" indent="0" algn="just">
              <a:spcBef>
                <a:spcPts val="0"/>
              </a:spcBef>
              <a:buNone/>
              <a:tabLst>
                <a:tab pos="542925" algn="l"/>
              </a:tabLst>
            </a:pPr>
            <a:r>
              <a:rPr lang="az-Latn-AZ" sz="1600" b="1" dirty="0">
                <a:solidFill>
                  <a:schemeClr val="tx1"/>
                </a:solidFill>
                <a:latin typeface="Arial" pitchFamily="34" charset="0"/>
                <a:cs typeface="Arial" pitchFamily="34" charset="0"/>
              </a:rPr>
              <a:t>	</a:t>
            </a:r>
            <a:r>
              <a:rPr lang="az-Latn-AZ" sz="1600" b="1" dirty="0" smtClean="0">
                <a:solidFill>
                  <a:schemeClr val="tx1"/>
                </a:solidFill>
                <a:latin typeface="Arial" pitchFamily="34" charset="0"/>
                <a:cs typeface="Arial" pitchFamily="34" charset="0"/>
              </a:rPr>
              <a:t>Maddə </a:t>
            </a:r>
            <a:r>
              <a:rPr lang="az-Latn-AZ" sz="1600" b="1" dirty="0">
                <a:solidFill>
                  <a:schemeClr val="tx1"/>
                </a:solidFill>
                <a:latin typeface="Arial" pitchFamily="34" charset="0"/>
                <a:cs typeface="Arial" pitchFamily="34" charset="0"/>
              </a:rPr>
              <a:t>7. Hakimlərin </a:t>
            </a:r>
            <a:r>
              <a:rPr lang="az-Latn-AZ" sz="1600" b="1" dirty="0" smtClean="0">
                <a:solidFill>
                  <a:schemeClr val="tx1"/>
                </a:solidFill>
                <a:latin typeface="Arial" pitchFamily="34" charset="0"/>
                <a:cs typeface="Arial" pitchFamily="34" charset="0"/>
              </a:rPr>
              <a:t>müstəqilliyi</a:t>
            </a:r>
          </a:p>
          <a:p>
            <a:pPr marL="0" indent="0" algn="just">
              <a:spcBef>
                <a:spcPts val="0"/>
              </a:spcBef>
              <a:buNone/>
              <a:tabLst>
                <a:tab pos="542925" algn="l"/>
              </a:tabLst>
            </a:pPr>
            <a:endParaRPr lang="az-Latn-AZ" altLang="ru-RU" sz="1600" b="1" dirty="0">
              <a:solidFill>
                <a:schemeClr val="tx1"/>
              </a:solidFill>
              <a:latin typeface="Arial" pitchFamily="34" charset="0"/>
              <a:cs typeface="Arial" pitchFamily="34" charset="0"/>
            </a:endParaRPr>
          </a:p>
          <a:p>
            <a:pPr marL="0" indent="0" algn="just">
              <a:spcBef>
                <a:spcPts val="0"/>
              </a:spcBef>
              <a:buNone/>
              <a:tabLst>
                <a:tab pos="542925" algn="l"/>
              </a:tabLst>
            </a:pPr>
            <a:r>
              <a:rPr lang="az-Latn-AZ" altLang="ru-RU" sz="1600" b="1" dirty="0" smtClean="0">
                <a:solidFill>
                  <a:srgbClr val="000000"/>
                </a:solidFill>
                <a:latin typeface="Arial" pitchFamily="34" charset="0"/>
                <a:cs typeface="Arial" pitchFamily="34" charset="0"/>
              </a:rPr>
              <a:t>	Maddə </a:t>
            </a:r>
            <a:r>
              <a:rPr lang="az-Latn-AZ" altLang="ru-RU" sz="1600" b="1" dirty="0">
                <a:solidFill>
                  <a:srgbClr val="000000"/>
                </a:solidFill>
                <a:latin typeface="Arial" pitchFamily="34" charset="0"/>
                <a:cs typeface="Arial" pitchFamily="34" charset="0"/>
              </a:rPr>
              <a:t>9. Ədalət mühakiməsinin çəkişmə, tərəflərin bərabərliyi və faktlar əsasında həyata keçirilməsi</a:t>
            </a:r>
            <a:endParaRPr lang="az-Latn-AZ" altLang="ru-RU" sz="1600" dirty="0">
              <a:solidFill>
                <a:schemeClr val="tx1"/>
              </a:solidFill>
              <a:latin typeface="Arial" pitchFamily="34" charset="0"/>
              <a:cs typeface="Arial" pitchFamily="34" charset="0"/>
            </a:endParaRPr>
          </a:p>
          <a:p>
            <a:pPr marL="0" lvl="0" indent="0" algn="just" eaLnBrk="0" fontAlgn="base" hangingPunct="0">
              <a:spcBef>
                <a:spcPct val="0"/>
              </a:spcBef>
              <a:spcAft>
                <a:spcPct val="0"/>
              </a:spcAft>
              <a:buNone/>
              <a:tabLst>
                <a:tab pos="266700" algn="l"/>
              </a:tabLst>
            </a:pPr>
            <a:r>
              <a:rPr lang="az-Latn-AZ" altLang="ru-RU" sz="1600" dirty="0" smtClean="0">
                <a:solidFill>
                  <a:srgbClr val="000000"/>
                </a:solidFill>
                <a:latin typeface="Arial" pitchFamily="34" charset="0"/>
                <a:cs typeface="Arial" pitchFamily="34" charset="0"/>
              </a:rPr>
              <a:t>	9.1</a:t>
            </a:r>
            <a:r>
              <a:rPr lang="az-Latn-AZ" altLang="ru-RU" sz="1600" dirty="0">
                <a:solidFill>
                  <a:srgbClr val="000000"/>
                </a:solidFill>
                <a:latin typeface="Arial" pitchFamily="34" charset="0"/>
                <a:cs typeface="Arial" pitchFamily="34" charset="0"/>
              </a:rPr>
              <a:t>. Ədalət mühakiməsi çəkişmə, tərəflərin bərabərliyi və faktlar əsasında həyata </a:t>
            </a:r>
            <a:r>
              <a:rPr lang="az-Latn-AZ" altLang="ru-RU" sz="1600" dirty="0" smtClean="0">
                <a:solidFill>
                  <a:srgbClr val="000000"/>
                </a:solidFill>
                <a:latin typeface="Arial" pitchFamily="34" charset="0"/>
                <a:cs typeface="Arial" pitchFamily="34" charset="0"/>
              </a:rPr>
              <a:t>keçirilir.</a:t>
            </a:r>
          </a:p>
          <a:p>
            <a:pPr marL="0" lvl="0" indent="0" algn="just" eaLnBrk="0" fontAlgn="base" hangingPunct="0">
              <a:spcBef>
                <a:spcPct val="0"/>
              </a:spcBef>
              <a:spcAft>
                <a:spcPct val="0"/>
              </a:spcAft>
              <a:buNone/>
              <a:tabLst>
                <a:tab pos="266700" algn="l"/>
              </a:tabLst>
            </a:pPr>
            <a:r>
              <a:rPr lang="az-Latn-AZ" altLang="ru-RU" sz="1600" dirty="0">
                <a:solidFill>
                  <a:srgbClr val="000000"/>
                </a:solidFill>
                <a:latin typeface="Arial" pitchFamily="34" charset="0"/>
                <a:cs typeface="Arial" pitchFamily="34" charset="0"/>
              </a:rPr>
              <a:t>	</a:t>
            </a:r>
            <a:r>
              <a:rPr lang="az-Latn-AZ" altLang="ru-RU" sz="1600" dirty="0" smtClean="0">
                <a:solidFill>
                  <a:srgbClr val="000000"/>
                </a:solidFill>
                <a:latin typeface="Arial" pitchFamily="34" charset="0"/>
                <a:cs typeface="Arial" pitchFamily="34" charset="0"/>
              </a:rPr>
              <a:t>9.3</a:t>
            </a:r>
            <a:r>
              <a:rPr lang="az-Latn-AZ" altLang="ru-RU" sz="1600" dirty="0">
                <a:solidFill>
                  <a:srgbClr val="000000"/>
                </a:solidFill>
                <a:latin typeface="Arial" pitchFamily="34" charset="0"/>
                <a:cs typeface="Arial" pitchFamily="34" charset="0"/>
              </a:rPr>
              <a:t>. Hakim </a:t>
            </a:r>
            <a:r>
              <a:rPr lang="az-Latn-AZ" altLang="ru-RU" sz="1600" b="1" dirty="0">
                <a:solidFill>
                  <a:srgbClr val="000000"/>
                </a:solidFill>
                <a:latin typeface="Arial" pitchFamily="34" charset="0"/>
                <a:cs typeface="Arial" pitchFamily="34" charset="0"/>
              </a:rPr>
              <a:t>bütün hallarda prosesin çəkişmə prinsipini təmin etməlidir</a:t>
            </a:r>
            <a:r>
              <a:rPr lang="az-Latn-AZ" altLang="ru-RU" sz="1600" dirty="0">
                <a:solidFill>
                  <a:srgbClr val="000000"/>
                </a:solidFill>
                <a:latin typeface="Arial" pitchFamily="34" charset="0"/>
                <a:cs typeface="Arial" pitchFamily="34" charset="0"/>
              </a:rPr>
              <a:t>. O, öz qərarını yalnız tərəflərin çəkişmə prinsipinə əsasən müzakirə etdiyi dəlillərlə, onların verdiyi izahatlarla, sənədlərlə əsaslandırmalıdır. Məhkəmə, qərarını tərəfləri dəvət etmədən özünün qulluq mövqeyinə görə irəli sürdüyü hüquqi dəlillərlə əsaslandıra bilməz.</a:t>
            </a:r>
            <a:endParaRPr lang="az-Latn-AZ" altLang="ru-RU" sz="1600" dirty="0">
              <a:solidFill>
                <a:schemeClr val="tx1"/>
              </a:solidFill>
              <a:latin typeface="Arial" pitchFamily="34" charset="0"/>
              <a:cs typeface="Arial" pitchFamily="34" charset="0"/>
            </a:endParaRPr>
          </a:p>
          <a:p>
            <a:pPr marL="0" indent="0" algn="just">
              <a:spcBef>
                <a:spcPts val="0"/>
              </a:spcBef>
              <a:buNone/>
              <a:tabLst>
                <a:tab pos="542925" algn="l"/>
              </a:tabLst>
            </a:pPr>
            <a:endParaRPr lang="az-Latn-AZ"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1436526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0975"/>
            <a:ext cx="8229600" cy="857250"/>
          </a:xfrm>
        </p:spPr>
        <p:txBody>
          <a:bodyPr/>
          <a:lstStyle/>
          <a:p>
            <a:pPr>
              <a:lnSpc>
                <a:spcPct val="100000"/>
              </a:lnSpc>
            </a:pPr>
            <a:r>
              <a:rPr lang="az-Latn-AZ" sz="3000" dirty="0" smtClean="0">
                <a:latin typeface="Arial" pitchFamily="34" charset="0"/>
                <a:cs typeface="Arial" pitchFamily="34" charset="0"/>
              </a:rPr>
              <a:t>Məhkəməyə müraciət etmək hüququnun elementləri</a:t>
            </a:r>
            <a:endParaRPr lang="ru-RU" sz="3000" dirty="0">
              <a:latin typeface="Arial" pitchFamily="34" charset="0"/>
              <a:cs typeface="Arial" pitchFamily="34" charset="0"/>
            </a:endParaRPr>
          </a:p>
        </p:txBody>
      </p:sp>
      <p:sp>
        <p:nvSpPr>
          <p:cNvPr id="3" name="Объект 2"/>
          <p:cNvSpPr>
            <a:spLocks noGrp="1"/>
          </p:cNvSpPr>
          <p:nvPr>
            <p:ph idx="1"/>
          </p:nvPr>
        </p:nvSpPr>
        <p:spPr>
          <a:xfrm>
            <a:off x="457200" y="1114425"/>
            <a:ext cx="8229600" cy="5011738"/>
          </a:xfrm>
        </p:spPr>
        <p:txBody>
          <a:bodyPr>
            <a:noAutofit/>
          </a:bodyPr>
          <a:lstStyle/>
          <a:p>
            <a:pPr algn="just">
              <a:spcBef>
                <a:spcPts val="0"/>
              </a:spcBef>
            </a:pPr>
            <a:r>
              <a:rPr lang="vi-VN" sz="1600" b="1" dirty="0">
                <a:solidFill>
                  <a:schemeClr val="tx1"/>
                </a:solidFill>
                <a:latin typeface="Arial" pitchFamily="34" charset="0"/>
                <a:cs typeface="Arial" pitchFamily="34" charset="0"/>
              </a:rPr>
              <a:t>məhkəməyə çatım </a:t>
            </a:r>
            <a:endParaRPr lang="az-Latn-AZ" sz="1600" b="1" dirty="0" smtClean="0">
              <a:solidFill>
                <a:schemeClr val="tx1"/>
              </a:solidFill>
              <a:latin typeface="Arial" pitchFamily="34" charset="0"/>
              <a:cs typeface="Arial" pitchFamily="34" charset="0"/>
            </a:endParaRPr>
          </a:p>
          <a:p>
            <a:pPr lvl="1" algn="just">
              <a:spcBef>
                <a:spcPts val="0"/>
              </a:spcBef>
            </a:pPr>
            <a:r>
              <a:rPr lang="en-US" dirty="0" err="1">
                <a:solidFill>
                  <a:schemeClr val="tx1"/>
                </a:solidFill>
                <a:latin typeface="Arial" pitchFamily="34" charset="0"/>
                <a:cs typeface="Arial" pitchFamily="34" charset="0"/>
              </a:rPr>
              <a:t>Məhkəmədə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iddia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qaldırmaq</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ziyanın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kompensasiyasını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tələb</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etmək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məhkəmə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qərarının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çıxarılmasına</a:t>
            </a:r>
            <a:r>
              <a:rPr lang="en-US" dirty="0">
                <a:solidFill>
                  <a:schemeClr val="tx1"/>
                </a:solidFill>
                <a:latin typeface="Arial" pitchFamily="34" charset="0"/>
                <a:cs typeface="Arial" pitchFamily="34" charset="0"/>
              </a:rPr>
              <a:t> nail </a:t>
            </a:r>
            <a:r>
              <a:rPr lang="en-US" dirty="0" err="1">
                <a:solidFill>
                  <a:schemeClr val="tx1"/>
                </a:solidFill>
                <a:latin typeface="Arial" pitchFamily="34" charset="0"/>
                <a:cs typeface="Arial" pitchFamily="34" charset="0"/>
              </a:rPr>
              <a:t>olmaq</a:t>
            </a:r>
            <a:r>
              <a:rPr lang="en-US" dirty="0">
                <a:solidFill>
                  <a:schemeClr val="tx1"/>
                </a:solidFill>
                <a:latin typeface="Arial" pitchFamily="34" charset="0"/>
                <a:cs typeface="Arial" pitchFamily="34" charset="0"/>
              </a:rPr>
              <a:t> </a:t>
            </a:r>
            <a:endParaRPr lang="az-Latn-AZ" dirty="0" smtClean="0">
              <a:solidFill>
                <a:schemeClr val="tx1"/>
              </a:solidFill>
              <a:latin typeface="Arial" pitchFamily="34" charset="0"/>
              <a:cs typeface="Arial" pitchFamily="34" charset="0"/>
            </a:endParaRPr>
          </a:p>
          <a:p>
            <a:pPr lvl="2" algn="just"/>
            <a:r>
              <a:rPr lang="az-Latn-AZ" dirty="0">
                <a:solidFill>
                  <a:schemeClr val="tx1"/>
                </a:solidFill>
                <a:latin typeface="Arial" pitchFamily="34" charset="0"/>
                <a:cs typeface="Arial" pitchFamily="34" charset="0"/>
              </a:rPr>
              <a:t>6-cı maddə apellyasiya hüququnu nəzərdə tutmasa da, Məhkəmə özünün presedent hüququ ilə müəyyən edib ki, dövlət öz daxili qanunvericiliyində apellyasiya hüququnu nəzərdə tutubsa, belə apellyasiya prosesləri 6-cı maddədəki təminatların əhatə dairəsinə düşür.</a:t>
            </a:r>
            <a:endParaRPr lang="ru-RU" dirty="0">
              <a:solidFill>
                <a:schemeClr val="tx1"/>
              </a:solidFill>
              <a:latin typeface="Arial" pitchFamily="34" charset="0"/>
              <a:cs typeface="Arial" pitchFamily="34" charset="0"/>
            </a:endParaRPr>
          </a:p>
          <a:p>
            <a:pPr marL="457200" lvl="1" indent="0" algn="just">
              <a:spcBef>
                <a:spcPts val="0"/>
              </a:spcBef>
              <a:buNone/>
            </a:pPr>
            <a:endParaRPr lang="ru-RU" dirty="0">
              <a:solidFill>
                <a:schemeClr val="tx1"/>
              </a:solidFill>
              <a:latin typeface="Arial" pitchFamily="34" charset="0"/>
              <a:cs typeface="Arial" pitchFamily="34" charset="0"/>
            </a:endParaRPr>
          </a:p>
          <a:p>
            <a:pPr lvl="1" algn="just">
              <a:spcBef>
                <a:spcPts val="0"/>
              </a:spcBef>
            </a:pPr>
            <a:r>
              <a:rPr lang="en-US" dirty="0" err="1">
                <a:solidFill>
                  <a:schemeClr val="tx1"/>
                </a:solidFill>
                <a:latin typeface="Arial" pitchFamily="34" charset="0"/>
                <a:cs typeface="Arial" pitchFamily="34" charset="0"/>
              </a:rPr>
              <a:t>Prosessual</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maneələr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müddət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məhdudiyyətləri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yüksək</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məhkəmə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rüsumları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yurisdiksiya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tələbləri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digər</a:t>
            </a:r>
            <a:r>
              <a:rPr lang="en-US" dirty="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formallıqlar</a:t>
            </a:r>
            <a:endParaRPr lang="az-Latn-AZ" dirty="0" smtClean="0">
              <a:solidFill>
                <a:schemeClr val="tx1"/>
              </a:solidFill>
              <a:latin typeface="Arial" pitchFamily="34" charset="0"/>
              <a:cs typeface="Arial" pitchFamily="34" charset="0"/>
            </a:endParaRPr>
          </a:p>
          <a:p>
            <a:pPr lvl="2" algn="just">
              <a:spcBef>
                <a:spcPts val="0"/>
              </a:spcBef>
            </a:pPr>
            <a:r>
              <a:rPr lang="az-Latn-AZ" dirty="0">
                <a:solidFill>
                  <a:schemeClr val="tx1"/>
                </a:solidFill>
                <a:latin typeface="Arial" pitchFamily="34" charset="0"/>
                <a:cs typeface="Arial" pitchFamily="34" charset="0"/>
              </a:rPr>
              <a:t>Məhkəməyə müraciət hüququna qoyulan məhdudiyyətlər qanuni məqsəd daşımalı və tətbiq edilən vasitələrlə qarşıya qoyulan məqsəd arasında ağlabatan əlaqə mövcud olmalıdır.</a:t>
            </a:r>
          </a:p>
          <a:p>
            <a:pPr lvl="2" algn="just">
              <a:spcBef>
                <a:spcPts val="0"/>
              </a:spcBef>
            </a:pPr>
            <a:endParaRPr lang="az-Latn-AZ" dirty="0" smtClean="0">
              <a:solidFill>
                <a:schemeClr val="tx1"/>
              </a:solidFill>
              <a:latin typeface="Arial" pitchFamily="34" charset="0"/>
              <a:cs typeface="Arial" pitchFamily="34" charset="0"/>
            </a:endParaRPr>
          </a:p>
          <a:p>
            <a:pPr lvl="1" algn="just">
              <a:spcBef>
                <a:spcPts val="0"/>
              </a:spcBef>
            </a:pPr>
            <a:r>
              <a:rPr lang="az-Latn-AZ" dirty="0" smtClean="0">
                <a:solidFill>
                  <a:schemeClr val="tx1"/>
                </a:solidFill>
                <a:latin typeface="Arial" pitchFamily="34" charset="0"/>
                <a:cs typeface="Arial" pitchFamily="34" charset="0"/>
              </a:rPr>
              <a:t>Mülki işdə cavabdehin immunitetə malik olması</a:t>
            </a:r>
          </a:p>
        </p:txBody>
      </p:sp>
    </p:spTree>
    <p:extLst>
      <p:ext uri="{BB962C8B-B14F-4D97-AF65-F5344CB8AC3E}">
        <p14:creationId xmlns:p14="http://schemas.microsoft.com/office/powerpoint/2010/main" xmlns="" val="275173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0975"/>
            <a:ext cx="8229600" cy="857250"/>
          </a:xfrm>
        </p:spPr>
        <p:txBody>
          <a:bodyPr/>
          <a:lstStyle/>
          <a:p>
            <a:pPr>
              <a:lnSpc>
                <a:spcPct val="100000"/>
              </a:lnSpc>
            </a:pPr>
            <a:r>
              <a:rPr lang="az-Latn-AZ" sz="3000" dirty="0" smtClean="0">
                <a:latin typeface="Arial" pitchFamily="34" charset="0"/>
                <a:cs typeface="Arial" pitchFamily="34" charset="0"/>
              </a:rPr>
              <a:t>Məhkəməyə müraciət etmək hüququnun elementləri</a:t>
            </a:r>
            <a:endParaRPr lang="ru-RU" sz="3000" dirty="0">
              <a:latin typeface="Arial" pitchFamily="34" charset="0"/>
              <a:cs typeface="Arial" pitchFamily="34" charset="0"/>
            </a:endParaRPr>
          </a:p>
        </p:txBody>
      </p:sp>
      <p:sp>
        <p:nvSpPr>
          <p:cNvPr id="3" name="Объект 2"/>
          <p:cNvSpPr>
            <a:spLocks noGrp="1"/>
          </p:cNvSpPr>
          <p:nvPr>
            <p:ph idx="1"/>
          </p:nvPr>
        </p:nvSpPr>
        <p:spPr>
          <a:xfrm>
            <a:off x="457200" y="1114425"/>
            <a:ext cx="8229600" cy="5011738"/>
          </a:xfrm>
        </p:spPr>
        <p:txBody>
          <a:bodyPr>
            <a:noAutofit/>
          </a:bodyPr>
          <a:lstStyle/>
          <a:p>
            <a:pPr algn="just">
              <a:spcBef>
                <a:spcPts val="0"/>
              </a:spcBef>
            </a:pPr>
            <a:r>
              <a:rPr lang="vi-VN" sz="1600" b="1" dirty="0" smtClean="0">
                <a:solidFill>
                  <a:schemeClr val="tx1"/>
                </a:solidFill>
                <a:latin typeface="Arial" pitchFamily="34" charset="0"/>
                <a:cs typeface="Arial" pitchFamily="34" charset="0"/>
              </a:rPr>
              <a:t>məhkəmə </a:t>
            </a:r>
            <a:r>
              <a:rPr lang="vi-VN" sz="1600" b="1" dirty="0">
                <a:solidFill>
                  <a:schemeClr val="tx1"/>
                </a:solidFill>
                <a:latin typeface="Arial" pitchFamily="34" charset="0"/>
                <a:cs typeface="Arial" pitchFamily="34" charset="0"/>
              </a:rPr>
              <a:t>qərarlarının qətiliyi </a:t>
            </a:r>
            <a:r>
              <a:rPr lang="en-US" sz="1600" b="1" dirty="0">
                <a:solidFill>
                  <a:schemeClr val="tx1"/>
                </a:solidFill>
                <a:latin typeface="Arial" pitchFamily="34" charset="0"/>
                <a:cs typeface="Arial" pitchFamily="34" charset="0"/>
              </a:rPr>
              <a:t>(res judicata</a:t>
            </a:r>
            <a:r>
              <a:rPr lang="en-US" sz="1600" b="1" dirty="0" smtClean="0">
                <a:solidFill>
                  <a:schemeClr val="tx1"/>
                </a:solidFill>
                <a:latin typeface="Arial" pitchFamily="34" charset="0"/>
                <a:cs typeface="Arial" pitchFamily="34" charset="0"/>
              </a:rPr>
              <a:t>)</a:t>
            </a:r>
            <a:r>
              <a:rPr lang="az-Latn-AZ" sz="1600" b="1" dirty="0" smtClean="0">
                <a:solidFill>
                  <a:schemeClr val="tx1"/>
                </a:solidFill>
                <a:latin typeface="Arial" pitchFamily="34" charset="0"/>
                <a:cs typeface="Arial" pitchFamily="34" charset="0"/>
              </a:rPr>
              <a:t>, </a:t>
            </a:r>
            <a:r>
              <a:rPr lang="vi-VN" sz="1600" b="1" dirty="0" smtClean="0">
                <a:solidFill>
                  <a:schemeClr val="tx1"/>
                </a:solidFill>
                <a:latin typeface="Arial" pitchFamily="34" charset="0"/>
                <a:cs typeface="Arial" pitchFamily="34" charset="0"/>
              </a:rPr>
              <a:t>yəni </a:t>
            </a:r>
            <a:r>
              <a:rPr lang="vi-VN" sz="1600" b="1" dirty="0">
                <a:solidFill>
                  <a:schemeClr val="tx1"/>
                </a:solidFill>
                <a:latin typeface="Arial" pitchFamily="34" charset="0"/>
                <a:cs typeface="Arial" pitchFamily="34" charset="0"/>
              </a:rPr>
              <a:t>yekun məhkəmə qərarlarının sonradan dəyişdirilməsinə yol </a:t>
            </a:r>
            <a:r>
              <a:rPr lang="vi-VN" sz="1600" b="1" dirty="0" smtClean="0">
                <a:solidFill>
                  <a:schemeClr val="tx1"/>
                </a:solidFill>
                <a:latin typeface="Arial" pitchFamily="34" charset="0"/>
                <a:cs typeface="Arial" pitchFamily="34" charset="0"/>
              </a:rPr>
              <a:t>verilməməsi</a:t>
            </a:r>
            <a:endParaRPr lang="az-Latn-AZ" sz="1600" b="1" dirty="0">
              <a:solidFill>
                <a:schemeClr val="tx1"/>
              </a:solidFill>
              <a:latin typeface="Arial" pitchFamily="34" charset="0"/>
              <a:cs typeface="Arial" pitchFamily="34" charset="0"/>
            </a:endParaRPr>
          </a:p>
          <a:p>
            <a:pPr lvl="1" algn="just">
              <a:spcBef>
                <a:spcPts val="0"/>
              </a:spcBef>
            </a:pPr>
            <a:r>
              <a:rPr lang="en-US" dirty="0" err="1" smtClean="0">
                <a:solidFill>
                  <a:schemeClr val="tx1"/>
                </a:solidFill>
                <a:latin typeface="Arial" pitchFamily="34" charset="0"/>
                <a:cs typeface="Arial" pitchFamily="34" charset="0"/>
              </a:rPr>
              <a:t>mülki</a:t>
            </a:r>
            <a:r>
              <a:rPr lang="en-US" dirty="0" smtClean="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iş</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üzrə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qərar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cinayət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işi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üzrə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bəraət</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hökmü</a:t>
            </a:r>
            <a:r>
              <a:rPr lang="en-US"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qanuni</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qüvvəyə</a:t>
            </a:r>
            <a:r>
              <a:rPr lang="en-US" b="1" dirty="0">
                <a:solidFill>
                  <a:schemeClr val="tx1"/>
                </a:solidFill>
                <a:latin typeface="Arial" pitchFamily="34" charset="0"/>
                <a:cs typeface="Arial" pitchFamily="34" charset="0"/>
              </a:rPr>
              <a:t> </a:t>
            </a:r>
            <a:r>
              <a:rPr lang="en-US" b="1" dirty="0" err="1">
                <a:solidFill>
                  <a:schemeClr val="tx1"/>
                </a:solidFill>
                <a:latin typeface="Arial" pitchFamily="34" charset="0"/>
                <a:cs typeface="Arial" pitchFamily="34" charset="0"/>
              </a:rPr>
              <a:t>mindikdən</a:t>
            </a:r>
            <a:r>
              <a:rPr lang="en-US" b="1"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sonra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onun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icrası</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məcburidir</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onun</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dəyişdirilməsi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və</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ləğv</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edilməsi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riski</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mövcud</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olmamalıdır</a:t>
            </a:r>
            <a:r>
              <a:rPr lang="en-US" dirty="0">
                <a:solidFill>
                  <a:schemeClr val="tx1"/>
                </a:solidFill>
                <a:latin typeface="Arial" pitchFamily="34" charset="0"/>
                <a:cs typeface="Arial" pitchFamily="34" charset="0"/>
              </a:rPr>
              <a:t> </a:t>
            </a:r>
            <a:r>
              <a:rPr lang="az-Latn-AZ" dirty="0" smtClean="0">
                <a:solidFill>
                  <a:schemeClr val="tx1"/>
                </a:solidFill>
                <a:latin typeface="Arial" pitchFamily="34" charset="0"/>
                <a:cs typeface="Arial" pitchFamily="34" charset="0"/>
              </a:rPr>
              <a:t> - </a:t>
            </a:r>
            <a:r>
              <a:rPr lang="en-US" dirty="0" err="1" smtClean="0">
                <a:solidFill>
                  <a:schemeClr val="tx1"/>
                </a:solidFill>
                <a:latin typeface="Arial" pitchFamily="34" charset="0"/>
                <a:cs typeface="Arial" pitchFamily="34" charset="0"/>
              </a:rPr>
              <a:t>Brumaresku</a:t>
            </a:r>
            <a:r>
              <a:rPr lang="en-US" dirty="0" smtClean="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Rumıniyaya</a:t>
            </a:r>
            <a:r>
              <a:rPr lang="en-US" dirty="0">
                <a:solidFill>
                  <a:schemeClr val="tx1"/>
                </a:solidFill>
                <a:latin typeface="Arial" pitchFamily="34" charset="0"/>
                <a:cs typeface="Arial" pitchFamily="34" charset="0"/>
              </a:rPr>
              <a:t> </a:t>
            </a:r>
            <a:r>
              <a:rPr lang="en-US" dirty="0" err="1">
                <a:solidFill>
                  <a:schemeClr val="tx1"/>
                </a:solidFill>
                <a:latin typeface="Arial" pitchFamily="34" charset="0"/>
                <a:cs typeface="Arial" pitchFamily="34" charset="0"/>
              </a:rPr>
              <a:t>qarşı</a:t>
            </a:r>
            <a:r>
              <a:rPr lang="vi-VN" dirty="0" smtClean="0">
                <a:solidFill>
                  <a:schemeClr val="tx1"/>
                </a:solidFill>
                <a:latin typeface="Arial" pitchFamily="34" charset="0"/>
                <a:cs typeface="Arial" pitchFamily="34" charset="0"/>
              </a:rPr>
              <a:t> </a:t>
            </a:r>
            <a:endParaRPr lang="az-Latn-AZ" dirty="0" smtClean="0">
              <a:solidFill>
                <a:schemeClr val="tx1"/>
              </a:solidFill>
              <a:latin typeface="Arial" pitchFamily="34" charset="0"/>
              <a:cs typeface="Arial" pitchFamily="34" charset="0"/>
            </a:endParaRPr>
          </a:p>
          <a:p>
            <a:pPr lvl="1" algn="just">
              <a:spcBef>
                <a:spcPts val="0"/>
              </a:spcBef>
            </a:pPr>
            <a:r>
              <a:rPr lang="az-Latn-AZ" dirty="0" smtClean="0">
                <a:solidFill>
                  <a:schemeClr val="tx1"/>
                </a:solidFill>
                <a:latin typeface="Arial" pitchFamily="34" charset="0"/>
                <a:cs typeface="Arial" pitchFamily="34" charset="0"/>
              </a:rPr>
              <a:t>məhdud </a:t>
            </a:r>
            <a:r>
              <a:rPr lang="az-Latn-AZ" dirty="0">
                <a:solidFill>
                  <a:schemeClr val="tx1"/>
                </a:solidFill>
                <a:latin typeface="Arial" pitchFamily="34" charset="0"/>
                <a:cs typeface="Arial" pitchFamily="34" charset="0"/>
              </a:rPr>
              <a:t>sayda məhkəmə instansiyaları və müvafiq müddətlər nəzərdə tutulmalıdır.</a:t>
            </a:r>
            <a:endParaRPr lang="ru-RU" dirty="0">
              <a:solidFill>
                <a:schemeClr val="tx1"/>
              </a:solidFill>
              <a:latin typeface="Arial" pitchFamily="34" charset="0"/>
              <a:cs typeface="Arial" pitchFamily="34" charset="0"/>
            </a:endParaRPr>
          </a:p>
          <a:p>
            <a:pPr lvl="1" algn="just">
              <a:spcBef>
                <a:spcPts val="0"/>
              </a:spcBef>
            </a:pPr>
            <a:r>
              <a:rPr lang="az-Latn-AZ" dirty="0">
                <a:solidFill>
                  <a:schemeClr val="tx1"/>
                </a:solidFill>
                <a:latin typeface="Arial" pitchFamily="34" charset="0"/>
                <a:cs typeface="Arial" pitchFamily="34" charset="0"/>
              </a:rPr>
              <a:t>Dövlətlər məhkəmə mübahisəsinin həllinə yeni qanunvericilik qəbul etməklə təsir göstərməməlidirlər.</a:t>
            </a:r>
            <a:endParaRPr lang="ru-RU" dirty="0">
              <a:solidFill>
                <a:schemeClr val="tx1"/>
              </a:solidFill>
              <a:latin typeface="Arial" pitchFamily="34" charset="0"/>
              <a:cs typeface="Arial" pitchFamily="34" charset="0"/>
            </a:endParaRPr>
          </a:p>
          <a:p>
            <a:pPr lvl="1" algn="just">
              <a:spcBef>
                <a:spcPts val="0"/>
              </a:spcBef>
            </a:pPr>
            <a:r>
              <a:rPr lang="az-Latn-AZ" dirty="0">
                <a:solidFill>
                  <a:schemeClr val="tx1"/>
                </a:solidFill>
                <a:latin typeface="Arial" pitchFamily="34" charset="0"/>
                <a:cs typeface="Arial" pitchFamily="34" charset="0"/>
              </a:rPr>
              <a:t>İş yeni açılmış hallarla əlaqədar təzələnə bilər, lakin qüvvəsi geriyə şamil olunan yeni qanunvericiliyin qəbulu yeni açılmış “hal” hesab edilə bilməz (Maggio və başqaları İtaliyaya </a:t>
            </a:r>
            <a:r>
              <a:rPr lang="az-Latn-AZ" dirty="0" smtClean="0">
                <a:solidFill>
                  <a:schemeClr val="tx1"/>
                </a:solidFill>
                <a:latin typeface="Arial" pitchFamily="34" charset="0"/>
                <a:cs typeface="Arial" pitchFamily="34" charset="0"/>
              </a:rPr>
              <a:t>qarşı</a:t>
            </a:r>
          </a:p>
        </p:txBody>
      </p:sp>
    </p:spTree>
    <p:extLst>
      <p:ext uri="{BB962C8B-B14F-4D97-AF65-F5344CB8AC3E}">
        <p14:creationId xmlns:p14="http://schemas.microsoft.com/office/powerpoint/2010/main" xmlns="" val="815814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0975"/>
            <a:ext cx="8229600" cy="857250"/>
          </a:xfrm>
        </p:spPr>
        <p:txBody>
          <a:bodyPr/>
          <a:lstStyle/>
          <a:p>
            <a:pPr>
              <a:lnSpc>
                <a:spcPct val="100000"/>
              </a:lnSpc>
            </a:pPr>
            <a:r>
              <a:rPr lang="az-Latn-AZ" sz="3000" dirty="0" smtClean="0">
                <a:latin typeface="Arial" pitchFamily="34" charset="0"/>
                <a:cs typeface="Arial" pitchFamily="34" charset="0"/>
              </a:rPr>
              <a:t>Məhkəməyə müraciət etmək hüququnun elementləri</a:t>
            </a:r>
            <a:endParaRPr lang="ru-RU" sz="3000" dirty="0">
              <a:latin typeface="Arial" pitchFamily="34" charset="0"/>
              <a:cs typeface="Arial" pitchFamily="34" charset="0"/>
            </a:endParaRPr>
          </a:p>
        </p:txBody>
      </p:sp>
      <p:sp>
        <p:nvSpPr>
          <p:cNvPr id="3" name="Объект 2"/>
          <p:cNvSpPr>
            <a:spLocks noGrp="1"/>
          </p:cNvSpPr>
          <p:nvPr>
            <p:ph idx="1"/>
          </p:nvPr>
        </p:nvSpPr>
        <p:spPr>
          <a:xfrm>
            <a:off x="457200" y="1114425"/>
            <a:ext cx="8229600" cy="5011738"/>
          </a:xfrm>
        </p:spPr>
        <p:txBody>
          <a:bodyPr>
            <a:noAutofit/>
          </a:bodyPr>
          <a:lstStyle/>
          <a:p>
            <a:pPr algn="just">
              <a:spcBef>
                <a:spcPts val="0"/>
              </a:spcBef>
            </a:pPr>
            <a:r>
              <a:rPr lang="vi-VN" sz="1600" b="1" dirty="0" smtClean="0">
                <a:solidFill>
                  <a:schemeClr val="tx1"/>
                </a:solidFill>
                <a:latin typeface="Arial" pitchFamily="34" charset="0"/>
                <a:cs typeface="Arial" pitchFamily="34" charset="0"/>
              </a:rPr>
              <a:t>yekun </a:t>
            </a:r>
            <a:r>
              <a:rPr lang="vi-VN" sz="1600" b="1" dirty="0">
                <a:solidFill>
                  <a:schemeClr val="tx1"/>
                </a:solidFill>
                <a:latin typeface="Arial" pitchFamily="34" charset="0"/>
                <a:cs typeface="Arial" pitchFamily="34" charset="0"/>
              </a:rPr>
              <a:t>məhkəmə qərarlarının vaxtında icra </a:t>
            </a:r>
            <a:r>
              <a:rPr lang="vi-VN" sz="1600" b="1" dirty="0" smtClean="0">
                <a:solidFill>
                  <a:schemeClr val="tx1"/>
                </a:solidFill>
                <a:latin typeface="Arial" pitchFamily="34" charset="0"/>
                <a:cs typeface="Arial" pitchFamily="34" charset="0"/>
              </a:rPr>
              <a:t>olunması</a:t>
            </a:r>
            <a:endParaRPr lang="az-Latn-AZ" sz="1600" b="1" dirty="0" smtClean="0">
              <a:solidFill>
                <a:schemeClr val="tx1"/>
              </a:solidFill>
              <a:latin typeface="Arial" pitchFamily="34" charset="0"/>
              <a:cs typeface="Arial" pitchFamily="34" charset="0"/>
            </a:endParaRPr>
          </a:p>
          <a:p>
            <a:pPr lvl="1" algn="just">
              <a:spcBef>
                <a:spcPts val="0"/>
              </a:spcBef>
            </a:pPr>
            <a:endParaRPr lang="az-Latn-AZ" dirty="0" smtClean="0">
              <a:solidFill>
                <a:schemeClr val="tx1"/>
              </a:solidFill>
              <a:latin typeface="Arial" pitchFamily="34" charset="0"/>
              <a:cs typeface="Arial" pitchFamily="34" charset="0"/>
            </a:endParaRPr>
          </a:p>
          <a:p>
            <a:pPr lvl="1" algn="just">
              <a:spcBef>
                <a:spcPts val="0"/>
              </a:spcBef>
            </a:pPr>
            <a:r>
              <a:rPr lang="az-Latn-AZ" dirty="0" smtClean="0">
                <a:solidFill>
                  <a:schemeClr val="tx1"/>
                </a:solidFill>
                <a:latin typeface="Arial" pitchFamily="34" charset="0"/>
                <a:cs typeface="Arial" pitchFamily="34" charset="0"/>
              </a:rPr>
              <a:t>Dövlətlərin </a:t>
            </a:r>
            <a:r>
              <a:rPr lang="az-Latn-AZ" dirty="0">
                <a:solidFill>
                  <a:schemeClr val="tx1"/>
                </a:solidFill>
                <a:latin typeface="Arial" pitchFamily="34" charset="0"/>
                <a:cs typeface="Arial" pitchFamily="34" charset="0"/>
              </a:rPr>
              <a:t>daxili hüquq sistemləri məcburi qüvvəyə malik yekun məhkəmə qərarının tərəflərdən birini ziyanına olaraq icra olunmadan qalmasına yol versəydi, 6-cı maddə ilə təmin olunan məhkəməyə müraciət hüququ xəyali hüquq olardı. </a:t>
            </a:r>
            <a:r>
              <a:rPr lang="az-Latn-AZ" i="1" dirty="0">
                <a:solidFill>
                  <a:schemeClr val="tx1"/>
                </a:solidFill>
                <a:latin typeface="Arial" pitchFamily="34" charset="0"/>
                <a:cs typeface="Arial" pitchFamily="34" charset="0"/>
              </a:rPr>
              <a:t>Burdov Rusiyaya qarşı</a:t>
            </a:r>
            <a:endParaRPr lang="ru-RU" dirty="0">
              <a:solidFill>
                <a:schemeClr val="tx1"/>
              </a:solidFill>
              <a:latin typeface="Arial" pitchFamily="34" charset="0"/>
              <a:cs typeface="Arial" pitchFamily="34" charset="0"/>
            </a:endParaRPr>
          </a:p>
          <a:p>
            <a:pPr algn="just">
              <a:spcBef>
                <a:spcPts val="0"/>
              </a:spcBef>
            </a:pPr>
            <a:endParaRPr lang="ru-RU"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495653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3276</TotalTime>
  <Words>1053</Words>
  <Application>Microsoft Office PowerPoint</Application>
  <PresentationFormat>Экран (4:3)</PresentationFormat>
  <Paragraphs>135</Paragraphs>
  <Slides>16</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Исполнительная</vt:lpstr>
      <vt:lpstr>Məhkəməyə müraciət hüququ  Qanun əsasında yaradılmış müstəqil və qərəzsiz məhkəmə İşə «ağlabatan müddətdə» baxılması</vt:lpstr>
      <vt:lpstr>6-cı maddənin 1-ci bəndi  Ədalətli məhkəmə araşdırması hüququ:</vt:lpstr>
      <vt:lpstr>Azərbaycan Respublikasına qarşı işlərdə Avropa İnsan Hüquqları Məhkəməsinin təcrübəsi</vt:lpstr>
      <vt:lpstr>Azərbaycan Respublikası Daxili Qanunvericiliyi</vt:lpstr>
      <vt:lpstr>Azərbaycan Respublikası Daxili Qanunvericiliyi</vt:lpstr>
      <vt:lpstr>Azərbaycan Respublikası Daxili Qanunvericiliyi</vt:lpstr>
      <vt:lpstr>Məhkəməyə müraciət etmək hüququnun elementləri</vt:lpstr>
      <vt:lpstr>Məhkəməyə müraciət etmək hüququnun elementləri</vt:lpstr>
      <vt:lpstr>Məhkəməyə müraciət etmək hüququnun elementləri</vt:lpstr>
      <vt:lpstr>Qanun əsasında yaradılmış  müstəqil və qərəzsiz məhkəmə</vt:lpstr>
      <vt:lpstr>Qanun əsasında yaradılmış  müstəqil və qərəzsiz məhkəmə</vt:lpstr>
      <vt:lpstr>Qanun əsasında yaradılmış  müstəqil və qərəzsiz məhkəmə</vt:lpstr>
      <vt:lpstr>Ağlabatan müddətdə  məhkəmə araşdırması hüququ</vt:lpstr>
      <vt:lpstr>Ağlabatan müddətdə  məhkəmə araşdırması hüququ</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Məhkəməyə müraciət hüququ  Qanun əsasında yaradılmış müstəqil və qərəzsiz məhkəmə İşə "ağlabatan müddətdə" baxılması</dc:title>
  <dc:creator>Elshad Shamayev</dc:creator>
  <cp:lastModifiedBy>samsung</cp:lastModifiedBy>
  <cp:revision>58</cp:revision>
  <cp:lastPrinted>2017-02-15T14:23:45Z</cp:lastPrinted>
  <dcterms:modified xsi:type="dcterms:W3CDTF">2017-07-16T06:43:14Z</dcterms:modified>
</cp:coreProperties>
</file>