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320" r:id="rId2"/>
    <p:sldId id="386" r:id="rId3"/>
    <p:sldId id="395" r:id="rId4"/>
    <p:sldId id="383" r:id="rId5"/>
    <p:sldId id="398" r:id="rId6"/>
    <p:sldId id="371" r:id="rId7"/>
    <p:sldId id="372" r:id="rId8"/>
    <p:sldId id="348" r:id="rId9"/>
    <p:sldId id="397" r:id="rId10"/>
    <p:sldId id="373" r:id="rId11"/>
    <p:sldId id="387" r:id="rId12"/>
    <p:sldId id="350" r:id="rId13"/>
    <p:sldId id="399" r:id="rId14"/>
    <p:sldId id="401" r:id="rId15"/>
    <p:sldId id="400" r:id="rId16"/>
    <p:sldId id="415" r:id="rId17"/>
    <p:sldId id="402" r:id="rId18"/>
    <p:sldId id="385" r:id="rId19"/>
    <p:sldId id="351" r:id="rId20"/>
    <p:sldId id="391" r:id="rId21"/>
    <p:sldId id="353" r:id="rId22"/>
    <p:sldId id="416" r:id="rId23"/>
    <p:sldId id="417" r:id="rId24"/>
    <p:sldId id="392" r:id="rId25"/>
    <p:sldId id="403" r:id="rId26"/>
    <p:sldId id="404" r:id="rId27"/>
    <p:sldId id="405" r:id="rId28"/>
    <p:sldId id="406" r:id="rId29"/>
    <p:sldId id="407" r:id="rId30"/>
    <p:sldId id="408" r:id="rId31"/>
    <p:sldId id="434" r:id="rId32"/>
    <p:sldId id="435" r:id="rId33"/>
    <p:sldId id="409" r:id="rId34"/>
    <p:sldId id="410" r:id="rId35"/>
    <p:sldId id="411" r:id="rId36"/>
    <p:sldId id="412" r:id="rId37"/>
    <p:sldId id="413" r:id="rId38"/>
    <p:sldId id="414" r:id="rId39"/>
    <p:sldId id="436" r:id="rId40"/>
    <p:sldId id="437" r:id="rId41"/>
    <p:sldId id="418" r:id="rId42"/>
    <p:sldId id="419" r:id="rId43"/>
    <p:sldId id="420" r:id="rId44"/>
    <p:sldId id="421" r:id="rId45"/>
    <p:sldId id="438" r:id="rId46"/>
    <p:sldId id="439" r:id="rId47"/>
    <p:sldId id="422" r:id="rId48"/>
    <p:sldId id="423" r:id="rId49"/>
    <p:sldId id="36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515" autoAdjust="0"/>
  </p:normalViewPr>
  <p:slideViewPr>
    <p:cSldViewPr snapToGrid="0" snapToObjects="1">
      <p:cViewPr varScale="1">
        <p:scale>
          <a:sx n="86" d="100"/>
          <a:sy n="86"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E9C10-A1DB-4CC4-BD45-1E6D82EB7153}" type="datetimeFigureOut">
              <a:rPr lang="en-US" smtClean="0"/>
              <a:pPr/>
              <a:t>8/1/2017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3267-E40A-4687-A2D4-5AE689A3DE6B}" type="slidenum">
              <a:rPr lang="en-US" smtClean="0"/>
              <a:pPr/>
              <a:t>‹#›</a:t>
            </a:fld>
            <a:endParaRPr lang="en-US"/>
          </a:p>
        </p:txBody>
      </p:sp>
    </p:spTree>
    <p:extLst>
      <p:ext uri="{BB962C8B-B14F-4D97-AF65-F5344CB8AC3E}">
        <p14:creationId xmlns:p14="http://schemas.microsoft.com/office/powerpoint/2010/main" val="135351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3</a:t>
            </a:fld>
            <a:endParaRPr lang="en-US"/>
          </a:p>
        </p:txBody>
      </p:sp>
    </p:spTree>
    <p:extLst>
      <p:ext uri="{BB962C8B-B14F-4D97-AF65-F5344CB8AC3E}">
        <p14:creationId xmlns:p14="http://schemas.microsoft.com/office/powerpoint/2010/main" val="412953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6</a:t>
            </a:fld>
            <a:endParaRPr lang="en-US"/>
          </a:p>
        </p:txBody>
      </p:sp>
    </p:spTree>
    <p:extLst>
      <p:ext uri="{BB962C8B-B14F-4D97-AF65-F5344CB8AC3E}">
        <p14:creationId xmlns:p14="http://schemas.microsoft.com/office/powerpoint/2010/main" val="106355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13</a:t>
            </a:fld>
            <a:endParaRPr lang="en-US"/>
          </a:p>
        </p:txBody>
      </p:sp>
    </p:spTree>
    <p:extLst>
      <p:ext uri="{BB962C8B-B14F-4D97-AF65-F5344CB8AC3E}">
        <p14:creationId xmlns:p14="http://schemas.microsoft.com/office/powerpoint/2010/main" val="299384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25</a:t>
            </a:fld>
            <a:endParaRPr lang="en-US"/>
          </a:p>
        </p:txBody>
      </p:sp>
    </p:spTree>
    <p:extLst>
      <p:ext uri="{BB962C8B-B14F-4D97-AF65-F5344CB8AC3E}">
        <p14:creationId xmlns:p14="http://schemas.microsoft.com/office/powerpoint/2010/main" val="329103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29</a:t>
            </a:fld>
            <a:endParaRPr lang="en-US"/>
          </a:p>
        </p:txBody>
      </p:sp>
    </p:spTree>
    <p:extLst>
      <p:ext uri="{BB962C8B-B14F-4D97-AF65-F5344CB8AC3E}">
        <p14:creationId xmlns:p14="http://schemas.microsoft.com/office/powerpoint/2010/main" val="108874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35</a:t>
            </a:fld>
            <a:endParaRPr lang="en-US"/>
          </a:p>
        </p:txBody>
      </p:sp>
    </p:spTree>
    <p:extLst>
      <p:ext uri="{BB962C8B-B14F-4D97-AF65-F5344CB8AC3E}">
        <p14:creationId xmlns:p14="http://schemas.microsoft.com/office/powerpoint/2010/main" val="44161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41</a:t>
            </a:fld>
            <a:endParaRPr lang="en-US"/>
          </a:p>
        </p:txBody>
      </p:sp>
    </p:spTree>
    <p:extLst>
      <p:ext uri="{BB962C8B-B14F-4D97-AF65-F5344CB8AC3E}">
        <p14:creationId xmlns:p14="http://schemas.microsoft.com/office/powerpoint/2010/main" val="158738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47</a:t>
            </a:fld>
            <a:endParaRPr lang="en-US"/>
          </a:p>
        </p:txBody>
      </p:sp>
    </p:spTree>
    <p:extLst>
      <p:ext uri="{BB962C8B-B14F-4D97-AF65-F5344CB8AC3E}">
        <p14:creationId xmlns:p14="http://schemas.microsoft.com/office/powerpoint/2010/main" val="415072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dirty="0"/>
          </a:p>
        </p:txBody>
      </p:sp>
      <p:sp>
        <p:nvSpPr>
          <p:cNvPr id="4" name="Date Placeholder 3"/>
          <p:cNvSpPr>
            <a:spLocks noGrp="1"/>
          </p:cNvSpPr>
          <p:nvPr>
            <p:ph type="dt" sz="half" idx="10"/>
          </p:nvPr>
        </p:nvSpPr>
        <p:spPr/>
        <p:txBody>
          <a:bodyPr/>
          <a:lstStyle/>
          <a:p>
            <a:fld id="{E9C325F0-9967-C14C-969E-BC013F61F766}"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
        <p:nvSpPr>
          <p:cNvPr id="7" name="Title 6"/>
          <p:cNvSpPr>
            <a:spLocks noGrp="1"/>
          </p:cNvSpPr>
          <p:nvPr>
            <p:ph type="title"/>
          </p:nvPr>
        </p:nvSpPr>
        <p:spPr/>
        <p:txBody>
          <a:bodyPr/>
          <a:lstStyle/>
          <a:p>
            <a:r>
              <a:rPr lang="cs-CZ"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E9C325F0-9967-C14C-969E-BC013F61F766}"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E9C325F0-9967-C14C-969E-BC013F61F766}" type="datetimeFigureOut">
              <a:rPr lang="en-US" smtClean="0"/>
              <a:pPr/>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9C325F0-9967-C14C-969E-BC013F61F766}" type="datetimeFigureOut">
              <a:rPr lang="en-US" smtClean="0"/>
              <a:pPr/>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C325F0-9967-C14C-969E-BC013F61F766}" type="datetimeFigureOut">
              <a:rPr lang="en-US" smtClean="0"/>
              <a:pPr/>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E9C325F0-9967-C14C-969E-BC013F61F766}"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C325F0-9967-C14C-969E-BC013F61F766}" type="datetimeFigureOut">
              <a:rPr lang="en-US" smtClean="0"/>
              <a:pPr/>
              <a:t>8/1/2017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C5AED55-2F83-9442-A302-8C53733C13A7}"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522288"/>
            <a:ext cx="8229600" cy="1524000"/>
          </a:xfrm>
        </p:spPr>
        <p:txBody>
          <a:bodyPr>
            <a:noAutofit/>
          </a:bodyPr>
          <a:lstStyle/>
          <a:p>
            <a: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
            </a:r>
            <a:b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br>
            <a:endParaRPr lang="en-US" sz="36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endParaRPr>
          </a:p>
        </p:txBody>
      </p:sp>
      <p:pic>
        <p:nvPicPr>
          <p:cNvPr id="6" name="Picture 2" descr="C:\Users\omeherremov\Desktop\qq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422549" cy="1116000"/>
          </a:xfrm>
          <a:prstGeom prst="rect">
            <a:avLst/>
          </a:prstGeom>
          <a:extLst>
            <a:ext uri="{909E8E84-426E-40DD-AFC4-6F175D3DCCD1}">
              <a14:hiddenFill xmlns:a14="http://schemas.microsoft.com/office/drawing/2010/main">
                <a:solidFill>
                  <a:srgbClr val="FFFFFF"/>
                </a:solidFill>
              </a14:hiddenFill>
            </a:ext>
          </a:extLst>
        </p:spPr>
      </p:pic>
      <p:sp>
        <p:nvSpPr>
          <p:cNvPr id="2" name="Rectangle 1"/>
          <p:cNvSpPr/>
          <p:nvPr/>
        </p:nvSpPr>
        <p:spPr>
          <a:xfrm>
            <a:off x="257907" y="1632434"/>
            <a:ext cx="8417667" cy="4524315"/>
          </a:xfrm>
          <a:prstGeom prst="rect">
            <a:avLst/>
          </a:prstGeom>
        </p:spPr>
        <p:txBody>
          <a:bodyPr wrap="square">
            <a:spAutoFit/>
          </a:bodyPr>
          <a:lstStyle/>
          <a:p>
            <a:pPr algn="ctr"/>
            <a:r>
              <a:rPr lang="az-Latn-AZ" b="1" dirty="0" smtClean="0">
                <a:solidFill>
                  <a:schemeClr val="tx2"/>
                </a:solidFill>
              </a:rPr>
              <a:t>Avropa </a:t>
            </a:r>
            <a:r>
              <a:rPr lang="az-Latn-AZ" b="1" dirty="0">
                <a:solidFill>
                  <a:schemeClr val="tx2"/>
                </a:solidFill>
              </a:rPr>
              <a:t>İttifaqının və Avropa Şurasının Birgə Proqramı</a:t>
            </a:r>
            <a:r>
              <a:rPr lang="en-US" dirty="0">
                <a:solidFill>
                  <a:schemeClr val="tx2"/>
                </a:solidFill>
              </a:rPr>
              <a:t/>
            </a:r>
            <a:br>
              <a:rPr lang="en-US" dirty="0">
                <a:solidFill>
                  <a:schemeClr val="tx2"/>
                </a:solidFill>
              </a:rPr>
            </a:br>
            <a:r>
              <a:rPr lang="az-Latn-AZ" b="1" dirty="0">
                <a:solidFill>
                  <a:schemeClr val="tx2"/>
                </a:solidFill>
              </a:rPr>
              <a:t> </a:t>
            </a:r>
            <a:r>
              <a:rPr lang="en-US" dirty="0">
                <a:solidFill>
                  <a:schemeClr val="tx2"/>
                </a:solidFill>
              </a:rPr>
              <a:t/>
            </a:r>
            <a:br>
              <a:rPr lang="en-US" dirty="0">
                <a:solidFill>
                  <a:schemeClr val="tx2"/>
                </a:solidFill>
              </a:rPr>
            </a:br>
            <a:r>
              <a:rPr lang="az-Latn-AZ" b="1" dirty="0">
                <a:solidFill>
                  <a:schemeClr val="tx2"/>
                </a:solidFill>
              </a:rPr>
              <a:t> “Avropa İnsan Hüquqları Konvensiyası və Avropa İnsan Hüquqları Məhkəməsinin presedent hüququnun Azərbaycanda tətbiqi” </a:t>
            </a:r>
            <a:r>
              <a:rPr lang="en-US" dirty="0">
                <a:solidFill>
                  <a:schemeClr val="tx2"/>
                </a:solidFill>
              </a:rPr>
              <a:t/>
            </a:r>
            <a:br>
              <a:rPr lang="en-US" dirty="0">
                <a:solidFill>
                  <a:schemeClr val="tx2"/>
                </a:solidFill>
              </a:rPr>
            </a:br>
            <a:r>
              <a:rPr lang="az-Latn-AZ" b="1" dirty="0">
                <a:solidFill>
                  <a:schemeClr val="tx2"/>
                </a:solidFill>
              </a:rPr>
              <a:t>layihəsi çərçivəsində</a:t>
            </a: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az-Latn-AZ" dirty="0">
                <a:solidFill>
                  <a:schemeClr val="tx2"/>
                </a:solidFill>
              </a:rPr>
              <a:t>Azərbaycan Respublikası Ədliyyə Nazirliyinin Ədliyyə Akademiyasının </a:t>
            </a:r>
            <a:r>
              <a:rPr lang="en-US" dirty="0">
                <a:solidFill>
                  <a:schemeClr val="tx2"/>
                </a:solidFill>
              </a:rPr>
              <a:t/>
            </a:r>
            <a:br>
              <a:rPr lang="en-US" dirty="0">
                <a:solidFill>
                  <a:schemeClr val="tx2"/>
                </a:solidFill>
              </a:rPr>
            </a:br>
            <a:r>
              <a:rPr lang="az-Latn-AZ" dirty="0">
                <a:solidFill>
                  <a:schemeClr val="tx2"/>
                </a:solidFill>
              </a:rPr>
              <a:t>birgə əməkdaşlığı ilə təşkil edilən </a:t>
            </a:r>
          </a:p>
          <a:p>
            <a:pPr algn="ctr"/>
            <a:endParaRPr lang="az-Latn-AZ" b="1" dirty="0">
              <a:solidFill>
                <a:schemeClr val="tx2"/>
              </a:solidFill>
            </a:endParaRPr>
          </a:p>
          <a:p>
            <a:pPr algn="ctr"/>
            <a:r>
              <a:rPr lang="az-Latn-AZ" b="1" dirty="0">
                <a:solidFill>
                  <a:srgbClr val="0070C0"/>
                </a:solidFill>
              </a:rPr>
              <a:t>“Avropa İnsan Hüquqları Konvensiyasının 6-cı Maddəsi </a:t>
            </a:r>
            <a:endParaRPr lang="en-US" dirty="0">
              <a:solidFill>
                <a:srgbClr val="0070C0"/>
              </a:solidFill>
            </a:endParaRPr>
          </a:p>
          <a:p>
            <a:pPr algn="ctr"/>
            <a:r>
              <a:rPr lang="az-Latn-AZ" b="1" dirty="0">
                <a:solidFill>
                  <a:srgbClr val="0070C0"/>
                </a:solidFill>
              </a:rPr>
              <a:t>(Ədalətli məhkəmə araşdırması hüququ</a:t>
            </a:r>
            <a:r>
              <a:rPr lang="az-Latn-AZ" b="1" dirty="0" smtClean="0">
                <a:solidFill>
                  <a:srgbClr val="0070C0"/>
                </a:solidFill>
              </a:rPr>
              <a:t>)”</a:t>
            </a:r>
            <a:endParaRPr lang="en-US" b="1" dirty="0" smtClean="0">
              <a:solidFill>
                <a:srgbClr val="0070C0"/>
              </a:solidFill>
            </a:endParaRPr>
          </a:p>
          <a:p>
            <a:pPr algn="ctr"/>
            <a:r>
              <a:rPr lang="en-US" b="1" dirty="0" err="1" smtClean="0">
                <a:solidFill>
                  <a:srgbClr val="0070C0"/>
                </a:solidFill>
              </a:rPr>
              <a:t>Cinay</a:t>
            </a:r>
            <a:r>
              <a:rPr lang="az-Latn-AZ" b="1" dirty="0" smtClean="0">
                <a:solidFill>
                  <a:srgbClr val="0070C0"/>
                </a:solidFill>
              </a:rPr>
              <a:t>ə</a:t>
            </a:r>
            <a:r>
              <a:rPr lang="en-US" b="1" dirty="0" smtClean="0">
                <a:solidFill>
                  <a:srgbClr val="0070C0"/>
                </a:solidFill>
              </a:rPr>
              <a:t>t h</a:t>
            </a:r>
            <a:r>
              <a:rPr lang="az-Latn-AZ" b="1" dirty="0" smtClean="0">
                <a:solidFill>
                  <a:srgbClr val="0070C0"/>
                </a:solidFill>
              </a:rPr>
              <a:t>üquqi aspektləri</a:t>
            </a:r>
            <a:endParaRPr lang="az-Latn-AZ" b="1" dirty="0" smtClean="0">
              <a:solidFill>
                <a:srgbClr val="0070C0"/>
              </a:solidFill>
            </a:endParaRPr>
          </a:p>
          <a:p>
            <a:pPr algn="ctr"/>
            <a:endParaRPr lang="az-Latn-AZ" b="1" smtClean="0">
              <a:solidFill>
                <a:srgbClr val="0070C0"/>
              </a:solidFill>
            </a:endParaRPr>
          </a:p>
          <a:p>
            <a:pPr algn="ctr"/>
            <a:r>
              <a:rPr lang="az-Latn-AZ" b="1" dirty="0">
                <a:solidFill>
                  <a:srgbClr val="0070C0"/>
                </a:solidFill>
              </a:rPr>
              <a:t> </a:t>
            </a:r>
            <a:r>
              <a:rPr lang="az-Latn-AZ" dirty="0">
                <a:solidFill>
                  <a:schemeClr val="tx2"/>
                </a:solidFill>
              </a:rPr>
              <a:t/>
            </a:r>
            <a:br>
              <a:rPr lang="az-Latn-AZ" dirty="0">
                <a:solidFill>
                  <a:schemeClr val="tx2"/>
                </a:solidFill>
              </a:rPr>
            </a:br>
            <a:r>
              <a:rPr lang="az-Latn-AZ" dirty="0" smtClean="0">
                <a:solidFill>
                  <a:schemeClr val="tx2"/>
                </a:solidFill>
              </a:rPr>
              <a:t>Təlimçi</a:t>
            </a:r>
            <a:r>
              <a:rPr lang="en-US" dirty="0">
                <a:solidFill>
                  <a:schemeClr val="tx2"/>
                </a:solidFill>
              </a:rPr>
              <a:t>:</a:t>
            </a:r>
            <a:r>
              <a:rPr lang="az-Latn-AZ" dirty="0" smtClean="0">
                <a:solidFill>
                  <a:schemeClr val="tx2"/>
                </a:solidFill>
              </a:rPr>
              <a:t>  </a:t>
            </a:r>
            <a:r>
              <a:rPr lang="az-Latn-AZ" dirty="0" smtClean="0">
                <a:solidFill>
                  <a:schemeClr val="tx2"/>
                </a:solidFill>
              </a:rPr>
              <a:t>Oktay </a:t>
            </a:r>
            <a:r>
              <a:rPr lang="az-Latn-AZ" dirty="0">
                <a:solidFill>
                  <a:schemeClr val="tx2"/>
                </a:solidFill>
              </a:rPr>
              <a:t>Məhərrəmov</a:t>
            </a:r>
            <a:r>
              <a:rPr lang="az-Latn-AZ" dirty="0" smtClean="0">
                <a:solidFill>
                  <a:schemeClr val="tx2"/>
                </a:solidFill>
              </a:rPr>
              <a:t>.</a:t>
            </a:r>
            <a:endParaRPr lang="en-US" dirty="0" smtClean="0">
              <a:solidFill>
                <a:schemeClr val="tx2"/>
              </a:solidFill>
            </a:endParaRPr>
          </a:p>
          <a:p>
            <a:pPr algn="ctr"/>
            <a:r>
              <a:rPr lang="en-US" dirty="0" smtClean="0">
                <a:solidFill>
                  <a:schemeClr val="tx2"/>
                </a:solidFill>
              </a:rPr>
              <a:t>2017</a:t>
            </a:r>
            <a:endParaRPr lang="en-US" dirty="0">
              <a:solidFill>
                <a:schemeClr val="tx2"/>
              </a:solidFill>
            </a:endParaRPr>
          </a:p>
        </p:txBody>
      </p:sp>
    </p:spTree>
    <p:extLst>
      <p:ext uri="{BB962C8B-B14F-4D97-AF65-F5344CB8AC3E}">
        <p14:creationId xmlns:p14="http://schemas.microsoft.com/office/powerpoint/2010/main" val="1871764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0456" y="562529"/>
            <a:ext cx="5415200" cy="630942"/>
          </a:xfrm>
          <a:prstGeom prst="rect">
            <a:avLst/>
          </a:prstGeom>
        </p:spPr>
        <p:txBody>
          <a:bodyPr wrap="none">
            <a:spAutoFit/>
          </a:bodyPr>
          <a:lstStyle/>
          <a:p>
            <a:pPr algn="ctr"/>
            <a:r>
              <a:rPr lang="en-US" sz="3500" b="1" dirty="0" err="1" smtClean="0">
                <a:latin typeface="Times New Roman" panose="02020603050405020304" pitchFamily="18" charset="0"/>
                <a:ea typeface="Calibri" panose="020F0502020204030204" pitchFamily="34" charset="0"/>
              </a:rPr>
              <a:t>Təqsirsizlik</a:t>
            </a:r>
            <a:r>
              <a:rPr lang="en-US" sz="3500" b="1" dirty="0" smtClean="0">
                <a:latin typeface="Times New Roman" panose="02020603050405020304" pitchFamily="18" charset="0"/>
                <a:ea typeface="Calibri" panose="020F0502020204030204" pitchFamily="34" charset="0"/>
              </a:rPr>
              <a:t> </a:t>
            </a:r>
            <a:r>
              <a:rPr lang="en-US" sz="3500" b="1" dirty="0" err="1" smtClean="0">
                <a:latin typeface="Times New Roman" panose="02020603050405020304" pitchFamily="18" charset="0"/>
                <a:ea typeface="Calibri" panose="020F0502020204030204" pitchFamily="34" charset="0"/>
              </a:rPr>
              <a:t>prezumpsiyası</a:t>
            </a:r>
            <a:r>
              <a:rPr lang="en-US" sz="3500" b="1" dirty="0" smtClean="0">
                <a:latin typeface="Times New Roman" panose="02020603050405020304" pitchFamily="18" charset="0"/>
                <a:ea typeface="Calibri" panose="020F0502020204030204" pitchFamily="34" charset="0"/>
              </a:rPr>
              <a:t> </a:t>
            </a:r>
            <a:endParaRPr lang="en-US" sz="3500" b="1" dirty="0"/>
          </a:p>
        </p:txBody>
      </p:sp>
      <p:sp>
        <p:nvSpPr>
          <p:cNvPr id="7" name="Rectangle 6"/>
          <p:cNvSpPr/>
          <p:nvPr/>
        </p:nvSpPr>
        <p:spPr>
          <a:xfrm>
            <a:off x="515815" y="1830644"/>
            <a:ext cx="8299940" cy="3323987"/>
          </a:xfrm>
          <a:prstGeom prst="rect">
            <a:avLst/>
          </a:prstGeom>
        </p:spPr>
        <p:txBody>
          <a:bodyPr wrap="square">
            <a:spAutoFit/>
          </a:bodyPr>
          <a:lstStyle/>
          <a:p>
            <a:pPr algn="just"/>
            <a:r>
              <a:rPr lang="en-US" sz="3500" b="1" dirty="0">
                <a:ea typeface="Calibri" panose="020F0502020204030204" pitchFamily="34" charset="0"/>
                <a:cs typeface="Times New Roman" panose="02020603050405020304" pitchFamily="18" charset="0"/>
              </a:rPr>
              <a:t>“</a:t>
            </a:r>
            <a:r>
              <a:rPr lang="en-US" sz="3500" b="1" dirty="0" err="1">
                <a:ea typeface="Calibri" panose="020F0502020204030204" pitchFamily="34" charset="0"/>
                <a:cs typeface="Times New Roman" panose="02020603050405020304" pitchFamily="18" charset="0"/>
              </a:rPr>
              <a:t>kvazi</a:t>
            </a:r>
            <a:r>
              <a:rPr lang="en-US" sz="3500" b="1" dirty="0">
                <a:ea typeface="Calibri" panose="020F0502020204030204" pitchFamily="34" charset="0"/>
                <a:cs typeface="Times New Roman" panose="02020603050405020304" pitchFamily="18" charset="0"/>
              </a:rPr>
              <a:t> </a:t>
            </a:r>
            <a:r>
              <a:rPr lang="en-US" sz="3500" b="1" dirty="0" err="1">
                <a:ea typeface="Calibri" panose="020F0502020204030204" pitchFamily="34" charset="0"/>
                <a:cs typeface="Times New Roman" panose="02020603050405020304" pitchFamily="18" charset="0"/>
              </a:rPr>
              <a:t>publik</a:t>
            </a:r>
            <a:r>
              <a:rPr lang="en-US" sz="3500" b="1" dirty="0">
                <a:ea typeface="Calibri" panose="020F0502020204030204" pitchFamily="34" charset="0"/>
                <a:cs typeface="Times New Roman" panose="02020603050405020304" pitchFamily="18" charset="0"/>
              </a:rPr>
              <a:t>” </a:t>
            </a:r>
            <a:r>
              <a:rPr lang="en-US" sz="3500" b="1" dirty="0" err="1">
                <a:ea typeface="Calibri" panose="020F0502020204030204" pitchFamily="34" charset="0"/>
                <a:cs typeface="Times New Roman" panose="02020603050405020304" pitchFamily="18" charset="0"/>
              </a:rPr>
              <a:t>şəxslər</a:t>
            </a:r>
            <a:r>
              <a:rPr lang="en-US" sz="3500" b="1" dirty="0">
                <a:ea typeface="Calibri" panose="020F0502020204030204" pitchFamily="34" charset="0"/>
                <a:cs typeface="Times New Roman" panose="02020603050405020304" pitchFamily="18" charset="0"/>
              </a:rPr>
              <a:t> </a:t>
            </a:r>
          </a:p>
          <a:p>
            <a:pPr algn="just"/>
            <a:r>
              <a:rPr lang="en-US" sz="3500" dirty="0">
                <a:ea typeface="Calibri" panose="020F0502020204030204" pitchFamily="34" charset="0"/>
                <a:cs typeface="Times New Roman" panose="02020603050405020304" pitchFamily="18" charset="0"/>
              </a:rPr>
              <a:t> </a:t>
            </a:r>
          </a:p>
          <a:p>
            <a:pPr algn="just"/>
            <a:r>
              <a:rPr lang="en-US" sz="3500" dirty="0" err="1">
                <a:ea typeface="Calibri" panose="020F0502020204030204" pitchFamily="34" charset="0"/>
                <a:cs typeface="Times New Roman" panose="02020603050405020304" pitchFamily="18" charset="0"/>
              </a:rPr>
              <a:t>Seçkilərdə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namizəd</a:t>
            </a:r>
            <a:r>
              <a:rPr lang="en-US" sz="3500" dirty="0">
                <a:ea typeface="Calibri" panose="020F0502020204030204" pitchFamily="34" charset="0"/>
                <a:cs typeface="Times New Roman" panose="02020603050405020304" pitchFamily="18" charset="0"/>
              </a:rPr>
              <a:t> status </a:t>
            </a:r>
            <a:r>
              <a:rPr lang="en-US" sz="3500" dirty="0" err="1">
                <a:ea typeface="Calibri" panose="020F0502020204030204" pitchFamily="34" charset="0"/>
                <a:cs typeface="Times New Roman" panose="02020603050405020304" pitchFamily="18" charset="0"/>
              </a:rPr>
              <a:t>olan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tanınmış</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eks</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generalın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ictimaiyyət</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qarşısındakı</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açıqlamaları</a:t>
            </a:r>
            <a:endParaRPr lang="en-US" sz="3500" dirty="0">
              <a:ea typeface="Calibri" panose="020F0502020204030204" pitchFamily="34" charset="0"/>
              <a:cs typeface="Times New Roman" panose="02020603050405020304" pitchFamily="18" charset="0"/>
            </a:endParaRPr>
          </a:p>
          <a:p>
            <a:pPr algn="just"/>
            <a:r>
              <a:rPr lang="en-US" sz="3500" dirty="0">
                <a:ea typeface="Calibri" panose="020F0502020204030204" pitchFamily="34" charset="0"/>
                <a:cs typeface="Times New Roman" panose="02020603050405020304" pitchFamily="18" charset="0"/>
              </a:rPr>
              <a:t>(</a:t>
            </a:r>
            <a:r>
              <a:rPr lang="en-US" sz="3500" dirty="0" err="1">
                <a:solidFill>
                  <a:srgbClr val="000000"/>
                </a:solidFill>
                <a:ea typeface="Calibri" panose="020F0502020204030204" pitchFamily="34" charset="0"/>
                <a:cs typeface="Arno Pro Light 36pt"/>
              </a:rPr>
              <a:t>Kouzmin</a:t>
            </a:r>
            <a:r>
              <a:rPr lang="en-US" sz="3500" dirty="0">
                <a:solidFill>
                  <a:srgbClr val="000000"/>
                </a:solidFill>
                <a:ea typeface="Calibri" panose="020F0502020204030204" pitchFamily="34" charset="0"/>
                <a:cs typeface="Arno Pro Light 36pt"/>
              </a:rPr>
              <a:t> v. Russia</a:t>
            </a:r>
            <a:r>
              <a:rPr lang="en-US" sz="3500" dirty="0">
                <a:ea typeface="Calibri" panose="020F0502020204030204" pitchFamily="34" charset="0"/>
                <a:cs typeface="Times New Roman" panose="02020603050405020304" pitchFamily="18" charset="0"/>
              </a:rPr>
              <a:t>)</a:t>
            </a:r>
            <a:endParaRPr lang="en-US" sz="3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988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39" y="1625600"/>
            <a:ext cx="8596923" cy="5232400"/>
          </a:xfrm>
          <a:prstGeom prst="rect">
            <a:avLst/>
          </a:prstGeom>
        </p:spPr>
      </p:pic>
      <p:sp>
        <p:nvSpPr>
          <p:cNvPr id="5" name="Rectangle 4"/>
          <p:cNvSpPr/>
          <p:nvPr/>
        </p:nvSpPr>
        <p:spPr>
          <a:xfrm>
            <a:off x="1670456" y="562529"/>
            <a:ext cx="5415200" cy="630942"/>
          </a:xfrm>
          <a:prstGeom prst="rect">
            <a:avLst/>
          </a:prstGeom>
        </p:spPr>
        <p:txBody>
          <a:bodyPr wrap="none">
            <a:spAutoFit/>
          </a:bodyPr>
          <a:lstStyle/>
          <a:p>
            <a:pPr algn="ctr"/>
            <a:r>
              <a:rPr lang="en-US" sz="3500" b="1" dirty="0" err="1" smtClean="0">
                <a:latin typeface="Times New Roman" panose="02020603050405020304" pitchFamily="18" charset="0"/>
                <a:ea typeface="Calibri" panose="020F0502020204030204" pitchFamily="34" charset="0"/>
              </a:rPr>
              <a:t>Təqsirsizlik</a:t>
            </a:r>
            <a:r>
              <a:rPr lang="en-US" sz="3500" b="1" dirty="0" smtClean="0">
                <a:latin typeface="Times New Roman" panose="02020603050405020304" pitchFamily="18" charset="0"/>
                <a:ea typeface="Calibri" panose="020F0502020204030204" pitchFamily="34" charset="0"/>
              </a:rPr>
              <a:t> </a:t>
            </a:r>
            <a:r>
              <a:rPr lang="en-US" sz="3500" b="1" dirty="0" err="1" smtClean="0">
                <a:latin typeface="Times New Roman" panose="02020603050405020304" pitchFamily="18" charset="0"/>
                <a:ea typeface="Calibri" panose="020F0502020204030204" pitchFamily="34" charset="0"/>
              </a:rPr>
              <a:t>prezumpsiyası</a:t>
            </a:r>
            <a:r>
              <a:rPr lang="en-US" sz="3500" b="1" dirty="0" smtClean="0">
                <a:latin typeface="Times New Roman" panose="02020603050405020304" pitchFamily="18" charset="0"/>
                <a:ea typeface="Calibri" panose="020F0502020204030204" pitchFamily="34" charset="0"/>
              </a:rPr>
              <a:t> </a:t>
            </a:r>
            <a:endParaRPr lang="en-US" sz="3500" b="1" dirty="0"/>
          </a:p>
        </p:txBody>
      </p:sp>
      <p:sp>
        <p:nvSpPr>
          <p:cNvPr id="6" name="Rectangle 5"/>
          <p:cNvSpPr/>
          <p:nvPr/>
        </p:nvSpPr>
        <p:spPr>
          <a:xfrm>
            <a:off x="773723" y="3105835"/>
            <a:ext cx="7877908" cy="1169551"/>
          </a:xfrm>
          <a:prstGeom prst="rect">
            <a:avLst/>
          </a:prstGeom>
        </p:spPr>
        <p:txBody>
          <a:bodyPr wrap="square">
            <a:spAutoFit/>
          </a:bodyPr>
          <a:lstStyle/>
          <a:p>
            <a:r>
              <a:rPr lang="en-US" sz="3500" b="1" dirty="0" err="1">
                <a:latin typeface="Times New Roman" panose="02020603050405020304" pitchFamily="18" charset="0"/>
                <a:ea typeface="Calibri" panose="020F0502020204030204" pitchFamily="34" charset="0"/>
                <a:cs typeface="Times New Roman" panose="02020603050405020304" pitchFamily="18" charset="0"/>
              </a:rPr>
              <a:t>Özəl</a:t>
            </a:r>
            <a:r>
              <a:rPr lang="en-US" sz="3500" b="1" dirty="0">
                <a:latin typeface="Times New Roman" panose="02020603050405020304" pitchFamily="18" charset="0"/>
                <a:ea typeface="Calibri" panose="020F0502020204030204" pitchFamily="34" charset="0"/>
                <a:cs typeface="Times New Roman" panose="02020603050405020304" pitchFamily="18" charset="0"/>
              </a:rPr>
              <a:t> </a:t>
            </a:r>
            <a:r>
              <a:rPr lang="en-US" sz="3500" b="1" dirty="0" err="1">
                <a:latin typeface="Times New Roman" panose="02020603050405020304" pitchFamily="18" charset="0"/>
                <a:ea typeface="Calibri" panose="020F0502020204030204" pitchFamily="34" charset="0"/>
                <a:cs typeface="Times New Roman" panose="02020603050405020304" pitchFamily="18" charset="0"/>
              </a:rPr>
              <a:t>şəxslər</a:t>
            </a:r>
            <a:r>
              <a:rPr lang="en-US" sz="3500" b="1"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a:latin typeface="Times New Roman" panose="02020603050405020304" pitchFamily="18" charset="0"/>
                <a:ea typeface="Calibri" panose="020F0502020204030204" pitchFamily="34" charset="0"/>
                <a:cs typeface="Times New Roman" panose="02020603050405020304" pitchFamily="18" charset="0"/>
              </a:rPr>
              <a:t>– 6.2-ci </a:t>
            </a:r>
            <a:r>
              <a:rPr lang="en-US" sz="3500" dirty="0" err="1">
                <a:latin typeface="Times New Roman" panose="02020603050405020304" pitchFamily="18" charset="0"/>
                <a:ea typeface="Calibri" panose="020F0502020204030204" pitchFamily="34" charset="0"/>
                <a:cs typeface="Times New Roman" panose="02020603050405020304" pitchFamily="18" charset="0"/>
              </a:rPr>
              <a:t>maddə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üzrə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pozitiv</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öhdəlik</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yoxdur</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43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0456" y="562529"/>
            <a:ext cx="5415200" cy="630942"/>
          </a:xfrm>
          <a:prstGeom prst="rect">
            <a:avLst/>
          </a:prstGeom>
        </p:spPr>
        <p:txBody>
          <a:bodyPr wrap="none">
            <a:spAutoFit/>
          </a:bodyPr>
          <a:lstStyle/>
          <a:p>
            <a:pPr algn="ctr"/>
            <a:r>
              <a:rPr lang="en-US" sz="3500" b="1" dirty="0" err="1" smtClean="0">
                <a:latin typeface="Times New Roman" panose="02020603050405020304" pitchFamily="18" charset="0"/>
                <a:ea typeface="Calibri" panose="020F0502020204030204" pitchFamily="34" charset="0"/>
              </a:rPr>
              <a:t>Təqsirsizlik</a:t>
            </a:r>
            <a:r>
              <a:rPr lang="en-US" sz="3500" b="1" dirty="0" smtClean="0">
                <a:latin typeface="Times New Roman" panose="02020603050405020304" pitchFamily="18" charset="0"/>
                <a:ea typeface="Calibri" panose="020F0502020204030204" pitchFamily="34" charset="0"/>
              </a:rPr>
              <a:t> </a:t>
            </a:r>
            <a:r>
              <a:rPr lang="en-US" sz="3500" b="1" dirty="0" err="1" smtClean="0">
                <a:latin typeface="Times New Roman" panose="02020603050405020304" pitchFamily="18" charset="0"/>
                <a:ea typeface="Calibri" panose="020F0502020204030204" pitchFamily="34" charset="0"/>
              </a:rPr>
              <a:t>prezumpsiyası</a:t>
            </a:r>
            <a:r>
              <a:rPr lang="en-US" sz="3500" b="1" dirty="0" smtClean="0">
                <a:latin typeface="Times New Roman" panose="02020603050405020304" pitchFamily="18" charset="0"/>
                <a:ea typeface="Calibri" panose="020F0502020204030204" pitchFamily="34" charset="0"/>
              </a:rPr>
              <a:t> </a:t>
            </a:r>
            <a:endParaRPr lang="en-US" sz="3500" b="1" dirty="0"/>
          </a:p>
        </p:txBody>
      </p:sp>
      <p:sp>
        <p:nvSpPr>
          <p:cNvPr id="6" name="Rectangle 5"/>
          <p:cNvSpPr/>
          <p:nvPr/>
        </p:nvSpPr>
        <p:spPr>
          <a:xfrm>
            <a:off x="390768" y="1708651"/>
            <a:ext cx="8585200" cy="4401205"/>
          </a:xfrm>
          <a:prstGeom prst="rect">
            <a:avLst/>
          </a:prstGeom>
        </p:spPr>
        <p:txBody>
          <a:bodyPr wrap="square">
            <a:spAutoFit/>
          </a:bodyPr>
          <a:lstStyle/>
          <a:p>
            <a:r>
              <a:rPr lang="en-US" sz="3500" dirty="0">
                <a:latin typeface="Times New Roman" panose="02020603050405020304" pitchFamily="18" charset="0"/>
                <a:ea typeface="Calibri" panose="020F0502020204030204" pitchFamily="34" charset="0"/>
                <a:cs typeface="Times New Roman" panose="02020603050405020304" pitchFamily="18" charset="0"/>
              </a:rPr>
              <a:t>“</a:t>
            </a:r>
            <a:r>
              <a:rPr lang="en-US" sz="3500" dirty="0" err="1">
                <a:latin typeface="Times New Roman" panose="02020603050405020304" pitchFamily="18" charset="0"/>
                <a:ea typeface="Calibri" panose="020F0502020204030204" pitchFamily="34" charset="0"/>
                <a:cs typeface="Times New Roman" panose="02020603050405020304" pitchFamily="18" charset="0"/>
              </a:rPr>
              <a:t>cinayət</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törətməkdə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ittiham</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üzrə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bəraət</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hökmündən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sonra</a:t>
            </a:r>
            <a:r>
              <a:rPr lang="en-US" sz="3500" dirty="0">
                <a:latin typeface="Times New Roman" panose="02020603050405020304" pitchFamily="18" charset="0"/>
                <a:ea typeface="Calibri" panose="020F0502020204030204" pitchFamily="34" charset="0"/>
                <a:cs typeface="Times New Roman" panose="02020603050405020304" pitchFamily="18" charset="0"/>
              </a:rPr>
              <a:t> da </a:t>
            </a:r>
            <a:r>
              <a:rPr lang="en-US" sz="3500" dirty="0" err="1">
                <a:latin typeface="Times New Roman" panose="02020603050405020304" pitchFamily="18" charset="0"/>
                <a:ea typeface="Calibri" panose="020F0502020204030204" pitchFamily="34" charset="0"/>
                <a:cs typeface="Times New Roman" panose="02020603050405020304" pitchFamily="18" charset="0"/>
              </a:rPr>
              <a:t>təsir</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gücü</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var</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Times New Roman" panose="02020603050405020304" pitchFamily="18" charset="0"/>
                <a:ea typeface="Calibri" panose="020F0502020204030204" pitchFamily="34" charset="0"/>
                <a:cs typeface="Times New Roman" panose="02020603050405020304" pitchFamily="18" charset="0"/>
              </a:rPr>
              <a:t>Şəxs</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bəraət</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aldıqdan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sonra</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onun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kompensasiya</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tələbinin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rədd</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edilməsi</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və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hələ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də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şübhənin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onun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üzərindən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götürülmədiyinin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əsas</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gətirilməsi</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a:t>
            </a:r>
            <a:r>
              <a:rPr lang="en-US" sz="3500" dirty="0" err="1">
                <a:latin typeface="Times New Roman" panose="02020603050405020304" pitchFamily="18" charset="0"/>
                <a:ea typeface="Calibri" panose="020F0502020204030204" pitchFamily="34" charset="0"/>
                <a:cs typeface="Times New Roman" panose="02020603050405020304" pitchFamily="18" charset="0"/>
              </a:rPr>
              <a:t>Sekanina</a:t>
            </a:r>
            <a:r>
              <a:rPr lang="en-US" sz="3500" dirty="0">
                <a:latin typeface="Times New Roman" panose="02020603050405020304" pitchFamily="18" charset="0"/>
                <a:ea typeface="Calibri" panose="020F0502020204030204" pitchFamily="34" charset="0"/>
                <a:cs typeface="Times New Roman" panose="02020603050405020304" pitchFamily="18" charset="0"/>
              </a:rPr>
              <a:t> v. Austria)</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15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0456" y="562529"/>
            <a:ext cx="5415200" cy="630942"/>
          </a:xfrm>
          <a:prstGeom prst="rect">
            <a:avLst/>
          </a:prstGeom>
        </p:spPr>
        <p:txBody>
          <a:bodyPr wrap="none">
            <a:spAutoFit/>
          </a:bodyPr>
          <a:lstStyle/>
          <a:p>
            <a:pPr algn="ctr"/>
            <a:r>
              <a:rPr lang="en-US" sz="3500" b="1" dirty="0" err="1" smtClean="0">
                <a:latin typeface="Times New Roman" panose="02020603050405020304" pitchFamily="18" charset="0"/>
                <a:ea typeface="Calibri" panose="020F0502020204030204" pitchFamily="34" charset="0"/>
              </a:rPr>
              <a:t>Təqsirsizlik</a:t>
            </a:r>
            <a:r>
              <a:rPr lang="en-US" sz="3500" b="1" dirty="0" smtClean="0">
                <a:latin typeface="Times New Roman" panose="02020603050405020304" pitchFamily="18" charset="0"/>
                <a:ea typeface="Calibri" panose="020F0502020204030204" pitchFamily="34" charset="0"/>
              </a:rPr>
              <a:t> </a:t>
            </a:r>
            <a:r>
              <a:rPr lang="en-US" sz="3500" b="1" dirty="0" err="1" smtClean="0">
                <a:latin typeface="Times New Roman" panose="02020603050405020304" pitchFamily="18" charset="0"/>
                <a:ea typeface="Calibri" panose="020F0502020204030204" pitchFamily="34" charset="0"/>
              </a:rPr>
              <a:t>prezumpsiyası</a:t>
            </a:r>
            <a:r>
              <a:rPr lang="en-US" sz="3500" b="1" dirty="0" smtClean="0">
                <a:latin typeface="Times New Roman" panose="02020603050405020304" pitchFamily="18" charset="0"/>
                <a:ea typeface="Calibri" panose="020F0502020204030204" pitchFamily="34" charset="0"/>
              </a:rPr>
              <a:t> </a:t>
            </a:r>
            <a:endParaRPr lang="en-US" sz="3500" b="1" dirty="0"/>
          </a:p>
        </p:txBody>
      </p:sp>
      <p:sp>
        <p:nvSpPr>
          <p:cNvPr id="2" name="Rectangle 1"/>
          <p:cNvSpPr/>
          <p:nvPr/>
        </p:nvSpPr>
        <p:spPr>
          <a:xfrm>
            <a:off x="234462" y="1626161"/>
            <a:ext cx="8823570" cy="3785652"/>
          </a:xfrm>
          <a:prstGeom prst="rect">
            <a:avLst/>
          </a:prstGeom>
        </p:spPr>
        <p:txBody>
          <a:bodyPr wrap="square">
            <a:spAutoFit/>
          </a:bodyPr>
          <a:lstStyle/>
          <a:p>
            <a:pPr algn="just"/>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İ</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fadələrin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pozuntu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olub-olmamağı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aşağıdakı</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element</a:t>
            </a:r>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lər</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birgə</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təhlili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ilə müəyyən edilir</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000" dirty="0" err="1">
                <a:latin typeface="Times New Roman" panose="02020603050405020304" pitchFamily="18" charset="0"/>
                <a:ea typeface="Calibri" panose="020F0502020204030204" pitchFamily="34" charset="0"/>
                <a:cs typeface="Times New Roman" panose="02020603050405020304" pitchFamily="18" charset="0"/>
              </a:rPr>
              <a:t>ifadələr</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səsləndirilərkən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rosesinin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hansı</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mərhələdə</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olması</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və</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ifadələrin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az-Latn-AZ" sz="3000" dirty="0" smtClean="0">
                <a:latin typeface="Times New Roman" panose="02020603050405020304" pitchFamily="18" charset="0"/>
                <a:ea typeface="Calibri" panose="020F0502020204030204" pitchFamily="34" charset="0"/>
                <a:cs typeface="Times New Roman" panose="02020603050405020304" pitchFamily="18" charset="0"/>
              </a:rPr>
              <a:t>səslənmə konteksti;</a:t>
            </a:r>
          </a:p>
          <a:p>
            <a:pPr marL="342900" marR="0" lvl="0" indent="-342900" algn="just">
              <a:spcBef>
                <a:spcPts val="0"/>
              </a:spcBef>
              <a:spcAft>
                <a:spcPts val="0"/>
              </a:spcAft>
              <a:buFont typeface="Symbol" panose="05050102010706020507" pitchFamily="18"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000" dirty="0" err="1">
                <a:latin typeface="Times New Roman" panose="02020603050405020304" pitchFamily="18" charset="0"/>
                <a:ea typeface="Calibri" panose="020F0502020204030204" pitchFamily="34" charset="0"/>
                <a:cs typeface="Times New Roman" panose="02020603050405020304" pitchFamily="18" charset="0"/>
              </a:rPr>
              <a:t>işlədilən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sözlər</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a:t>
            </a:r>
            <a:endParaRPr lang="az-Latn-AZ" sz="3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000" dirty="0" err="1">
                <a:latin typeface="Times New Roman" panose="02020603050405020304" pitchFamily="18" charset="0"/>
                <a:ea typeface="Calibri" panose="020F0502020204030204" pitchFamily="34" charset="0"/>
                <a:cs typeface="Times New Roman" panose="02020603050405020304" pitchFamily="18" charset="0"/>
              </a:rPr>
              <a:t>ifadələrin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mənası</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03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9" y="2814488"/>
            <a:ext cx="8669361" cy="1708160"/>
          </a:xfrm>
          <a:prstGeom prst="rect">
            <a:avLst/>
          </a:prstGeom>
        </p:spPr>
        <p:txBody>
          <a:bodyPr wrap="none">
            <a:spAutoFit/>
          </a:bodyPr>
          <a:lstStyle/>
          <a:p>
            <a:pPr algn="ctr"/>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smtClean="0"/>
              <a:t>hüququ</a:t>
            </a:r>
            <a:endParaRPr lang="az-Latn-AZ" sz="3500" b="1" dirty="0" smtClean="0"/>
          </a:p>
          <a:p>
            <a:pPr algn="ctr"/>
            <a:endParaRPr lang="az-Latn-AZ" sz="3500" b="1" dirty="0"/>
          </a:p>
          <a:p>
            <a:pPr algn="ctr"/>
            <a:r>
              <a:rPr lang="az-Latn-AZ" sz="3500" b="1" dirty="0" smtClean="0"/>
              <a:t>6.3 (a)</a:t>
            </a:r>
            <a:endParaRPr lang="en-US" sz="3500" b="1" dirty="0"/>
          </a:p>
        </p:txBody>
      </p:sp>
    </p:spTree>
    <p:extLst>
      <p:ext uri="{BB962C8B-B14F-4D97-AF65-F5344CB8AC3E}">
        <p14:creationId xmlns:p14="http://schemas.microsoft.com/office/powerpoint/2010/main" val="2586554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4" name="Rectangle 3"/>
          <p:cNvSpPr/>
          <p:nvPr/>
        </p:nvSpPr>
        <p:spPr>
          <a:xfrm>
            <a:off x="419173" y="1277930"/>
            <a:ext cx="8596923" cy="5478423"/>
          </a:xfrm>
          <a:prstGeom prst="rect">
            <a:avLst/>
          </a:prstGeom>
        </p:spPr>
        <p:txBody>
          <a:bodyPr wrap="square">
            <a:spAutoFit/>
          </a:bodyPr>
          <a:lstStyle/>
          <a:p>
            <a:pPr algn="just"/>
            <a:r>
              <a:rPr lang="en-US" sz="3500" dirty="0">
                <a:ea typeface="Calibri" panose="020F0502020204030204" pitchFamily="34" charset="0"/>
                <a:cs typeface="Times New Roman" panose="02020603050405020304" pitchFamily="18" charset="0"/>
              </a:rPr>
              <a:t>MADDƏ </a:t>
            </a:r>
            <a:r>
              <a:rPr lang="en-US" sz="3500" dirty="0" smtClean="0">
                <a:ea typeface="Calibri" panose="020F0502020204030204" pitchFamily="34" charset="0"/>
                <a:cs typeface="Times New Roman" panose="02020603050405020304" pitchFamily="18" charset="0"/>
              </a:rPr>
              <a:t>6</a:t>
            </a:r>
            <a:r>
              <a:rPr lang="az-Latn-AZ" sz="3500" dirty="0" smtClean="0">
                <a:ea typeface="Calibri" panose="020F0502020204030204" pitchFamily="34" charset="0"/>
                <a:cs typeface="Times New Roman" panose="02020603050405020304" pitchFamily="18" charset="0"/>
              </a:rPr>
              <a:t> </a:t>
            </a:r>
            <a:r>
              <a:rPr lang="en-US" sz="3500" dirty="0" err="1" smtClean="0">
                <a:ea typeface="Calibri" panose="020F0502020204030204" pitchFamily="34" charset="0"/>
                <a:cs typeface="Times New Roman" panose="02020603050405020304" pitchFamily="18" charset="0"/>
              </a:rPr>
              <a:t>Ədalətli</a:t>
            </a:r>
            <a:r>
              <a:rPr lang="en-US" sz="3500" dirty="0" smtClean="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araşdırması</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hüququ</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 </a:t>
            </a:r>
            <a:endParaRPr lang="en-US" sz="3500" dirty="0">
              <a:ea typeface="Calibri" panose="020F0502020204030204" pitchFamily="34" charset="0"/>
              <a:cs typeface="Times New Roman" panose="02020603050405020304" pitchFamily="18" charset="0"/>
            </a:endParaRPr>
          </a:p>
          <a:p>
            <a:pPr algn="just"/>
            <a:r>
              <a:rPr lang="en-US" sz="3500" dirty="0"/>
              <a:t>3. </a:t>
            </a:r>
            <a:r>
              <a:rPr lang="en-US" sz="3500" dirty="0" err="1"/>
              <a:t>Cinayət</a:t>
            </a:r>
            <a:r>
              <a:rPr lang="en-US" sz="3500" dirty="0"/>
              <a:t> </a:t>
            </a:r>
            <a:r>
              <a:rPr lang="en-US" sz="3500" dirty="0" err="1"/>
              <a:t>törətməkdə</a:t>
            </a:r>
            <a:r>
              <a:rPr lang="en-US" sz="3500" dirty="0"/>
              <a:t> </a:t>
            </a:r>
            <a:r>
              <a:rPr lang="en-US" sz="3500" dirty="0" err="1"/>
              <a:t>ittiham</a:t>
            </a:r>
            <a:r>
              <a:rPr lang="en-US" sz="3500" dirty="0"/>
              <a:t> </a:t>
            </a:r>
            <a:r>
              <a:rPr lang="en-US" sz="3500" dirty="0" err="1"/>
              <a:t>olunan</a:t>
            </a:r>
            <a:r>
              <a:rPr lang="en-US" sz="3500" dirty="0"/>
              <a:t> </a:t>
            </a:r>
            <a:r>
              <a:rPr lang="en-US" sz="3500" dirty="0" err="1"/>
              <a:t>hər</a:t>
            </a:r>
            <a:r>
              <a:rPr lang="en-US" sz="3500" dirty="0"/>
              <a:t> </a:t>
            </a:r>
            <a:r>
              <a:rPr lang="en-US" sz="3500" dirty="0" err="1"/>
              <a:t>kəs</a:t>
            </a:r>
            <a:r>
              <a:rPr lang="en-US" sz="3500" dirty="0"/>
              <a:t>, </a:t>
            </a:r>
            <a:r>
              <a:rPr lang="en-US" sz="3500" dirty="0" err="1"/>
              <a:t>ən</a:t>
            </a:r>
            <a:r>
              <a:rPr lang="en-US" sz="3500" dirty="0"/>
              <a:t> </a:t>
            </a:r>
            <a:r>
              <a:rPr lang="en-US" sz="3500" dirty="0" err="1"/>
              <a:t>azı</a:t>
            </a:r>
            <a:r>
              <a:rPr lang="en-US" sz="3500" dirty="0"/>
              <a:t> </a:t>
            </a:r>
            <a:r>
              <a:rPr lang="en-US" sz="3500" dirty="0" err="1"/>
              <a:t>aşağıdakı</a:t>
            </a:r>
            <a:r>
              <a:rPr lang="en-US" sz="3500" dirty="0"/>
              <a:t> </a:t>
            </a:r>
            <a:r>
              <a:rPr lang="en-US" sz="3500" dirty="0" err="1"/>
              <a:t>hüquqlara</a:t>
            </a:r>
            <a:r>
              <a:rPr lang="en-US" sz="3500" dirty="0"/>
              <a:t> </a:t>
            </a:r>
            <a:r>
              <a:rPr lang="en-US" sz="3500" dirty="0" err="1"/>
              <a:t>malikdir</a:t>
            </a:r>
            <a:r>
              <a:rPr lang="en-US" sz="3500" dirty="0" smtClean="0"/>
              <a:t>:</a:t>
            </a:r>
            <a:endParaRPr lang="az-Latn-AZ" sz="3500" dirty="0" smtClean="0"/>
          </a:p>
          <a:p>
            <a:pPr algn="just"/>
            <a:endParaRPr lang="en-US" sz="3500" dirty="0"/>
          </a:p>
          <a:p>
            <a:pPr algn="just"/>
            <a:r>
              <a:rPr lang="en-US" sz="3500" dirty="0"/>
              <a:t>(a) ona </a:t>
            </a:r>
            <a:r>
              <a:rPr lang="en-US" sz="3500" dirty="0" err="1"/>
              <a:t>qarşı</a:t>
            </a:r>
            <a:r>
              <a:rPr lang="en-US" sz="3500" dirty="0"/>
              <a:t> </a:t>
            </a:r>
            <a:r>
              <a:rPr lang="en-US" sz="3500" dirty="0" err="1"/>
              <a:t>irəli</a:t>
            </a:r>
            <a:r>
              <a:rPr lang="en-US" sz="3500" dirty="0"/>
              <a:t> </a:t>
            </a:r>
            <a:r>
              <a:rPr lang="en-US" sz="3500" dirty="0" err="1"/>
              <a:t>sürülmüş</a:t>
            </a:r>
            <a:r>
              <a:rPr lang="en-US" sz="3500" dirty="0"/>
              <a:t> </a:t>
            </a:r>
            <a:r>
              <a:rPr lang="en-US" sz="3500" dirty="0" err="1"/>
              <a:t>ittihamın</a:t>
            </a:r>
            <a:r>
              <a:rPr lang="en-US" sz="3500" dirty="0"/>
              <a:t> </a:t>
            </a:r>
            <a:r>
              <a:rPr lang="en-US" sz="3500" dirty="0" err="1"/>
              <a:t>xarakteri</a:t>
            </a:r>
            <a:r>
              <a:rPr lang="en-US" sz="3500" dirty="0"/>
              <a:t> </a:t>
            </a:r>
            <a:r>
              <a:rPr lang="en-US" sz="3500" dirty="0" err="1"/>
              <a:t>və</a:t>
            </a:r>
            <a:r>
              <a:rPr lang="en-US" sz="3500" dirty="0"/>
              <a:t> </a:t>
            </a:r>
            <a:r>
              <a:rPr lang="en-US" sz="3500" dirty="0" err="1"/>
              <a:t>əsasları</a:t>
            </a:r>
            <a:r>
              <a:rPr lang="en-US" sz="3500" dirty="0"/>
              <a:t> </a:t>
            </a:r>
            <a:r>
              <a:rPr lang="en-US" sz="3500" dirty="0" err="1"/>
              <a:t>haqqında</a:t>
            </a:r>
            <a:r>
              <a:rPr lang="en-US" sz="3500" dirty="0"/>
              <a:t> </a:t>
            </a:r>
            <a:r>
              <a:rPr lang="en-US" sz="3500" dirty="0" err="1"/>
              <a:t>onun</a:t>
            </a:r>
            <a:r>
              <a:rPr lang="en-US" sz="3500" dirty="0"/>
              <a:t> </a:t>
            </a:r>
            <a:r>
              <a:rPr lang="en-US" sz="3500" dirty="0" err="1"/>
              <a:t>başa</a:t>
            </a:r>
            <a:r>
              <a:rPr lang="en-US" sz="3500" dirty="0"/>
              <a:t> </a:t>
            </a:r>
            <a:r>
              <a:rPr lang="en-US" sz="3500" dirty="0" err="1"/>
              <a:t>düşdüyü</a:t>
            </a:r>
            <a:r>
              <a:rPr lang="en-US" sz="3500" dirty="0"/>
              <a:t> </a:t>
            </a:r>
            <a:r>
              <a:rPr lang="en-US" sz="3500" dirty="0" err="1"/>
              <a:t>dildə</a:t>
            </a:r>
            <a:r>
              <a:rPr lang="en-US" sz="3500" dirty="0"/>
              <a:t> </a:t>
            </a:r>
            <a:r>
              <a:rPr lang="en-US" sz="3500" dirty="0" err="1"/>
              <a:t>dərhal</a:t>
            </a:r>
            <a:r>
              <a:rPr lang="en-US" sz="3500" dirty="0"/>
              <a:t> </a:t>
            </a:r>
            <a:r>
              <a:rPr lang="en-US" sz="3500" dirty="0" err="1"/>
              <a:t>və</a:t>
            </a:r>
            <a:r>
              <a:rPr lang="en-US" sz="3500" dirty="0"/>
              <a:t> </a:t>
            </a:r>
            <a:r>
              <a:rPr lang="en-US" sz="3500" dirty="0" err="1"/>
              <a:t>ətraflı</a:t>
            </a:r>
            <a:r>
              <a:rPr lang="en-US" sz="3500" dirty="0"/>
              <a:t> məlumatlandırılmaq;</a:t>
            </a:r>
            <a:endParaRPr lang="en-US" sz="3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99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198" y="1287434"/>
            <a:ext cx="8578434" cy="3987502"/>
          </a:xfrm>
          <a:prstGeom prst="rect">
            <a:avLst/>
          </a:prstGeom>
        </p:spPr>
        <p:txBody>
          <a:bodyPr wrap="square">
            <a:spAutoFit/>
          </a:bodyPr>
          <a:lstStyle/>
          <a:p>
            <a:pPr algn="just"/>
            <a:r>
              <a:rPr lang="az-Latn-AZ" sz="3000" dirty="0">
                <a:ea typeface="Calibri" panose="020F0502020204030204" pitchFamily="34" charset="0"/>
                <a:cs typeface="Times New Roman" panose="02020603050405020304" pitchFamily="18" charset="0"/>
              </a:rPr>
              <a:t>Məlumatlandırılmaq hüququ:</a:t>
            </a:r>
            <a:endParaRPr lang="en-US" sz="3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z-Latn-AZ" sz="3000" dirty="0">
                <a:ea typeface="Calibri" panose="020F0502020204030204" pitchFamily="34" charset="0"/>
                <a:cs typeface="Times New Roman" panose="02020603050405020304" pitchFamily="18" charset="0"/>
              </a:rPr>
              <a:t>cinayət mühakimə icraatının ədalətli olmasının təmin edilməsi üçün başlıca ilkin şərtdir</a:t>
            </a:r>
            <a:r>
              <a:rPr lang="az-Latn-AZ" sz="3000" dirty="0" smtClean="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3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z-Latn-AZ" sz="3000" dirty="0">
                <a:ea typeface="Calibri" panose="020F0502020204030204" pitchFamily="34" charset="0"/>
                <a:cs typeface="Times New Roman" panose="02020603050405020304" pitchFamily="18" charset="0"/>
              </a:rPr>
              <a:t>təqsirləndirilən şəxsin müdafiəsini hazırlamaq hüququ kontekstində qiymətləndirilməlidir.</a:t>
            </a:r>
            <a:endParaRPr lang="en-US" sz="3000" dirty="0">
              <a:ea typeface="Calibri" panose="020F0502020204030204" pitchFamily="34" charset="0"/>
              <a:cs typeface="Times New Roman" panose="02020603050405020304" pitchFamily="18" charset="0"/>
            </a:endParaRPr>
          </a:p>
          <a:p>
            <a:pPr>
              <a:lnSpc>
                <a:spcPct val="107000"/>
              </a:lnSpc>
            </a:pPr>
            <a:r>
              <a:rPr lang="az-Latn-AZ" sz="3000" dirty="0">
                <a:ea typeface="Calibri" panose="020F0502020204030204" pitchFamily="34" charset="0"/>
                <a:cs typeface="Times New Roman" panose="02020603050405020304" pitchFamily="18" charset="0"/>
              </a:rPr>
              <a:t> </a:t>
            </a:r>
            <a:endParaRPr lang="en-US" sz="3000" dirty="0">
              <a:ea typeface="Calibri" panose="020F0502020204030204" pitchFamily="34" charset="0"/>
              <a:cs typeface="Times New Roman" panose="02020603050405020304" pitchFamily="18" charset="0"/>
            </a:endParaRPr>
          </a:p>
          <a:p>
            <a:pPr>
              <a:lnSpc>
                <a:spcPct val="107000"/>
              </a:lnSpc>
            </a:pPr>
            <a:r>
              <a:rPr lang="az-Latn-AZ" sz="3000" dirty="0">
                <a:ea typeface="Calibri" panose="020F0502020204030204" pitchFamily="34" charset="0"/>
                <a:cs typeface="Times New Roman" panose="02020603050405020304" pitchFamily="18" charset="0"/>
              </a:rPr>
              <a:t>(Pelissier and Sassi v. France [GC])</a:t>
            </a:r>
            <a:endParaRPr lang="en-US" sz="3000" dirty="0">
              <a:effectLst/>
              <a:ea typeface="Calibri" panose="020F0502020204030204" pitchFamily="34" charset="0"/>
              <a:cs typeface="Times New Roman" panose="02020603050405020304" pitchFamily="18" charset="0"/>
            </a:endParaRPr>
          </a:p>
        </p:txBody>
      </p:sp>
      <p:sp>
        <p:nvSpPr>
          <p:cNvPr id="4" name="Rectangle 3"/>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Tree>
    <p:extLst>
      <p:ext uri="{BB962C8B-B14F-4D97-AF65-F5344CB8AC3E}">
        <p14:creationId xmlns:p14="http://schemas.microsoft.com/office/powerpoint/2010/main" val="199783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4" name="Rectangle 3"/>
          <p:cNvSpPr/>
          <p:nvPr/>
        </p:nvSpPr>
        <p:spPr>
          <a:xfrm>
            <a:off x="262864" y="1854089"/>
            <a:ext cx="8039173" cy="4401205"/>
          </a:xfrm>
          <a:prstGeom prst="rect">
            <a:avLst/>
          </a:prstGeom>
        </p:spPr>
        <p:txBody>
          <a:bodyPr wrap="square">
            <a:spAutoFit/>
          </a:bodyPr>
          <a:lstStyle/>
          <a:p>
            <a:pPr algn="just"/>
            <a:r>
              <a:rPr lang="az-Latn-AZ" sz="3500" dirty="0">
                <a:ea typeface="Calibri" panose="020F0502020204030204" pitchFamily="34" charset="0"/>
                <a:cs typeface="Times New Roman" panose="02020603050405020304" pitchFamily="18" charset="0"/>
              </a:rPr>
              <a:t>Hüququn tərkibi:</a:t>
            </a:r>
            <a:endParaRPr lang="en-US" sz="35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ea typeface="Calibri" panose="020F0502020204030204" pitchFamily="34" charset="0"/>
                <a:cs typeface="Times New Roman" panose="02020603050405020304" pitchFamily="18" charset="0"/>
              </a:rPr>
              <a:t>ittiham haqqında </a:t>
            </a:r>
            <a:r>
              <a:rPr lang="az-Latn-AZ" sz="3500" dirty="0" smtClean="0">
                <a:ea typeface="Calibri" panose="020F0502020204030204" pitchFamily="34" charset="0"/>
                <a:cs typeface="Times New Roman" panose="02020603050405020304" pitchFamily="18" charset="0"/>
              </a:rPr>
              <a:t>məlumatlandırlmaq</a:t>
            </a:r>
          </a:p>
          <a:p>
            <a:pPr marL="342900" marR="0" lvl="0" indent="-342900">
              <a:spcBef>
                <a:spcPts val="0"/>
              </a:spcBef>
              <a:spcAft>
                <a:spcPts val="0"/>
              </a:spcAft>
              <a:buFont typeface="Symbol" panose="05050102010706020507" pitchFamily="18" charset="2"/>
              <a:buChar char=""/>
            </a:pPr>
            <a:endParaRPr lang="en-US" sz="35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ea typeface="Calibri" panose="020F0502020204030204" pitchFamily="34" charset="0"/>
                <a:cs typeface="Times New Roman" panose="02020603050405020304" pitchFamily="18" charset="0"/>
              </a:rPr>
              <a:t>başa düşdüyü dildə </a:t>
            </a:r>
            <a:r>
              <a:rPr lang="az-Latn-AZ" sz="3500" dirty="0" smtClean="0">
                <a:ea typeface="Calibri" panose="020F0502020204030204" pitchFamily="34" charset="0"/>
                <a:cs typeface="Times New Roman" panose="02020603050405020304" pitchFamily="18" charset="0"/>
              </a:rPr>
              <a:t>məlumatlandırlmaq</a:t>
            </a:r>
          </a:p>
          <a:p>
            <a:pPr marL="342900" marR="0" lvl="0" indent="-342900">
              <a:spcBef>
                <a:spcPts val="0"/>
              </a:spcBef>
              <a:spcAft>
                <a:spcPts val="0"/>
              </a:spcAft>
              <a:buFont typeface="Symbol" panose="05050102010706020507" pitchFamily="18" charset="2"/>
              <a:buChar char=""/>
            </a:pPr>
            <a:endParaRPr lang="en-US" sz="35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dirty="0" err="1">
                <a:ea typeface="Calibri" panose="020F0502020204030204" pitchFamily="34" charset="0"/>
                <a:cs typeface="Times New Roman" panose="02020603050405020304" pitchFamily="18" charset="0"/>
              </a:rPr>
              <a:t>dərhal</a:t>
            </a:r>
            <a:r>
              <a:rPr lang="en-US" sz="3500" dirty="0">
                <a:ea typeface="Calibri" panose="020F0502020204030204" pitchFamily="34" charset="0"/>
                <a:cs typeface="Times New Roman" panose="02020603050405020304" pitchFamily="18" charset="0"/>
              </a:rPr>
              <a:t> </a:t>
            </a:r>
            <a:r>
              <a:rPr lang="en-US" sz="3500" dirty="0" smtClean="0">
                <a:ea typeface="Calibri" panose="020F0502020204030204" pitchFamily="34" charset="0"/>
                <a:cs typeface="Times New Roman" panose="02020603050405020304" pitchFamily="18" charset="0"/>
              </a:rPr>
              <a:t>məlumatlandırılmaq</a:t>
            </a:r>
            <a:endParaRPr lang="az-Latn-AZ" sz="3500" dirty="0" smtClean="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5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dirty="0" err="1">
                <a:ea typeface="Calibri" panose="020F0502020204030204" pitchFamily="34" charset="0"/>
                <a:cs typeface="Times New Roman" panose="02020603050405020304" pitchFamily="18" charset="0"/>
              </a:rPr>
              <a:t>ətraflı</a:t>
            </a:r>
            <a:r>
              <a:rPr lang="en-US" sz="3500" dirty="0">
                <a:ea typeface="Calibri" panose="020F0502020204030204" pitchFamily="34" charset="0"/>
                <a:cs typeface="Times New Roman" panose="02020603050405020304" pitchFamily="18" charset="0"/>
              </a:rPr>
              <a:t> məlumatlandırılmaq</a:t>
            </a:r>
            <a:endParaRPr lang="en-US" sz="3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392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7" name="Rectangle 6"/>
          <p:cNvSpPr/>
          <p:nvPr/>
        </p:nvSpPr>
        <p:spPr>
          <a:xfrm>
            <a:off x="238368" y="1466825"/>
            <a:ext cx="8596924" cy="5478423"/>
          </a:xfrm>
          <a:prstGeom prst="rect">
            <a:avLst/>
          </a:prstGeom>
        </p:spPr>
        <p:txBody>
          <a:bodyPr wrap="square">
            <a:spAutoFit/>
          </a:bodyPr>
          <a:lstStyle/>
          <a:p>
            <a:r>
              <a:rPr lang="az-Latn-AZ" sz="2500" b="1" dirty="0">
                <a:ea typeface="Calibri" panose="020F0502020204030204" pitchFamily="34" charset="0"/>
                <a:cs typeface="Times New Roman" panose="02020603050405020304" pitchFamily="18" charset="0"/>
              </a:rPr>
              <a:t>İttiham haqqında məlumatlandırlmaq</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cs typeface="Times New Roman" panose="02020603050405020304" pitchFamily="18" charset="0"/>
              </a:rPr>
              <a:t>ittihamın </a:t>
            </a:r>
            <a:r>
              <a:rPr lang="az-Latn-AZ" sz="2500" b="1" dirty="0">
                <a:ea typeface="Calibri" panose="020F0502020204030204" pitchFamily="34" charset="0"/>
                <a:cs typeface="Times New Roman" panose="02020603050405020304" pitchFamily="18" charset="0"/>
              </a:rPr>
              <a:t>"əsasları" </a:t>
            </a:r>
            <a:r>
              <a:rPr lang="az-Latn-AZ" sz="2500" dirty="0">
                <a:ea typeface="Calibri" panose="020F0502020204030204" pitchFamily="34" charset="0"/>
                <a:cs typeface="Times New Roman" panose="02020603050405020304" pitchFamily="18" charset="0"/>
              </a:rPr>
              <a:t>törətməkdə şübhəli bilindiyi və ittihamın əsaslandığı hərəkətlər; </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cs typeface="Times New Roman" panose="02020603050405020304" pitchFamily="18" charset="0"/>
              </a:rPr>
              <a:t>ittihamın </a:t>
            </a:r>
            <a:r>
              <a:rPr lang="az-Latn-AZ" sz="2500" b="1" dirty="0">
                <a:ea typeface="Calibri" panose="020F0502020204030204" pitchFamily="34" charset="0"/>
                <a:cs typeface="Times New Roman" panose="02020603050405020304" pitchFamily="18" charset="0"/>
              </a:rPr>
              <a:t>"xarakteri" </a:t>
            </a:r>
            <a:r>
              <a:rPr lang="az-Latn-AZ" sz="2500" dirty="0">
                <a:ea typeface="Calibri" panose="020F0502020204030204" pitchFamily="34" charset="0"/>
                <a:cs typeface="Times New Roman" panose="02020603050405020304" pitchFamily="18" charset="0"/>
              </a:rPr>
              <a:t>hərəkətlərin hüquqi </a:t>
            </a:r>
            <a:r>
              <a:rPr lang="az-Latn-AZ" sz="2500" dirty="0" smtClean="0">
                <a:ea typeface="Calibri" panose="020F0502020204030204" pitchFamily="34" charset="0"/>
                <a:cs typeface="Times New Roman" panose="02020603050405020304" pitchFamily="18" charset="0"/>
              </a:rPr>
              <a:t>xarakteristikası</a:t>
            </a:r>
          </a:p>
          <a:p>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təqdim edilmə üsulu vacib deyil – yazılı olmaya da bilər.</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həqiqətən tədim edilməlidir – prezumpsiya kifayət deyil.</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Təqdim etmə vəzifəsi </a:t>
            </a:r>
            <a:r>
              <a:rPr lang="az-Latn-AZ" sz="2500" dirty="0" smtClean="0">
                <a:ea typeface="Calibri" panose="020F0502020204030204" pitchFamily="34" charset="0"/>
                <a:cs typeface="Times New Roman" panose="02020603050405020304" pitchFamily="18" charset="0"/>
              </a:rPr>
              <a:t>i</a:t>
            </a:r>
            <a:r>
              <a:rPr lang="en-US" sz="2500" dirty="0" err="1" smtClean="0">
                <a:ea typeface="Calibri" panose="020F0502020204030204" pitchFamily="34" charset="0"/>
                <a:cs typeface="Times New Roman" panose="02020603050405020304" pitchFamily="18" charset="0"/>
              </a:rPr>
              <a:t>tt</a:t>
            </a:r>
            <a:r>
              <a:rPr lang="az-Latn-AZ" sz="2500" dirty="0" smtClean="0">
                <a:ea typeface="Calibri" panose="020F0502020204030204" pitchFamily="34" charset="0"/>
                <a:cs typeface="Times New Roman" panose="02020603050405020304" pitchFamily="18" charset="0"/>
              </a:rPr>
              <a:t>iham </a:t>
            </a:r>
            <a:r>
              <a:rPr lang="az-Latn-AZ" sz="2500" dirty="0">
                <a:ea typeface="Calibri" panose="020F0502020204030204" pitchFamily="34" charset="0"/>
                <a:cs typeface="Times New Roman" panose="02020603050405020304" pitchFamily="18" charset="0"/>
              </a:rPr>
              <a:t>tərəfinin üzərinə düşür.</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a:t>
            </a:r>
            <a:r>
              <a:rPr lang="az-Latn-AZ" sz="2500" dirty="0" smtClean="0">
                <a:ea typeface="Calibri" panose="020F0502020204030204" pitchFamily="34" charset="0"/>
                <a:cs typeface="Times New Roman" panose="02020603050405020304" pitchFamily="18" charset="0"/>
              </a:rPr>
              <a:t>İ</a:t>
            </a:r>
            <a:r>
              <a:rPr lang="en-US" sz="2500" dirty="0" err="1" smtClean="0">
                <a:ea typeface="Calibri" panose="020F0502020204030204" pitchFamily="34" charset="0"/>
                <a:cs typeface="Times New Roman" panose="02020603050405020304" pitchFamily="18" charset="0"/>
              </a:rPr>
              <a:t>ttiham</a:t>
            </a:r>
            <a:r>
              <a:rPr lang="en-US" sz="2500" dirty="0" smtClean="0">
                <a:ea typeface="Calibri" panose="020F0502020204030204" pitchFamily="34" charset="0"/>
                <a:cs typeface="Times New Roman" panose="02020603050405020304" pitchFamily="18" charset="0"/>
              </a:rPr>
              <a:t> </a:t>
            </a:r>
            <a:r>
              <a:rPr lang="az-Latn-AZ" sz="2500" dirty="0" smtClean="0">
                <a:ea typeface="Calibri" panose="020F0502020204030204" pitchFamily="34" charset="0"/>
                <a:cs typeface="Times New Roman" panose="02020603050405020304" pitchFamily="18" charset="0"/>
              </a:rPr>
              <a:t>olunanın </a:t>
            </a:r>
            <a:r>
              <a:rPr lang="az-Latn-AZ" sz="2500" dirty="0">
                <a:ea typeface="Calibri" panose="020F0502020204030204" pitchFamily="34" charset="0"/>
                <a:cs typeface="Times New Roman" panose="02020603050405020304" pitchFamily="18" charset="0"/>
              </a:rPr>
              <a:t>hərəkətləri əhəmiyyətlidir.</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a:t>
            </a:r>
            <a:r>
              <a:rPr lang="az-Latn-AZ" sz="2500" dirty="0" smtClean="0">
                <a:ea typeface="Calibri" panose="020F0502020204030204" pitchFamily="34" charset="0"/>
                <a:cs typeface="Times New Roman" panose="02020603050405020304" pitchFamily="18" charset="0"/>
              </a:rPr>
              <a:t>İ</a:t>
            </a:r>
            <a:r>
              <a:rPr lang="en-US" sz="2500" dirty="0" err="1" smtClean="0">
                <a:ea typeface="Calibri" panose="020F0502020204030204" pitchFamily="34" charset="0"/>
                <a:cs typeface="Times New Roman" panose="02020603050405020304" pitchFamily="18" charset="0"/>
              </a:rPr>
              <a:t>ttiham</a:t>
            </a:r>
            <a:r>
              <a:rPr lang="az-Latn-AZ" sz="2500" dirty="0" smtClean="0">
                <a:ea typeface="Calibri" panose="020F0502020204030204" pitchFamily="34" charset="0"/>
                <a:cs typeface="Times New Roman" panose="02020603050405020304" pitchFamily="18" charset="0"/>
              </a:rPr>
              <a:t> </a:t>
            </a:r>
            <a:r>
              <a:rPr lang="az-Latn-AZ" sz="2500" dirty="0">
                <a:ea typeface="Calibri" panose="020F0502020204030204" pitchFamily="34" charset="0"/>
                <a:cs typeface="Times New Roman" panose="02020603050405020304" pitchFamily="18" charset="0"/>
              </a:rPr>
              <a:t>həcmi dəyişərkən (tövsif) məlumatlandırma.</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az-Latn-AZ" sz="2500" dirty="0">
                <a:ea typeface="Calibri" panose="020F0502020204030204" pitchFamily="34" charset="0"/>
                <a:cs typeface="Times New Roman" panose="02020603050405020304" pitchFamily="18" charset="0"/>
              </a:rPr>
              <a:t> İlkin mərhələdə bütün məlumatlar təqdim edilməyə bilər</a:t>
            </a:r>
            <a:r>
              <a:rPr lang="az-Latn-AZ" sz="2500" dirty="0" smtClean="0">
                <a:ea typeface="Calibri" panose="020F0502020204030204" pitchFamily="34" charset="0"/>
                <a:cs typeface="Times New Roman" panose="02020603050405020304" pitchFamily="18" charset="0"/>
              </a:rPr>
              <a:t>.</a:t>
            </a:r>
            <a:endParaRPr lang="en-US" sz="2500" dirty="0">
              <a:ea typeface="Calibri" panose="020F0502020204030204" pitchFamily="34" charset="0"/>
              <a:cs typeface="Times New Roman" panose="02020603050405020304" pitchFamily="18" charset="0"/>
            </a:endParaRPr>
          </a:p>
          <a:p>
            <a:endParaRPr lang="en-US" sz="2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7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735" y="433342"/>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4" name="Rectangle 3"/>
          <p:cNvSpPr/>
          <p:nvPr/>
        </p:nvSpPr>
        <p:spPr>
          <a:xfrm>
            <a:off x="218830" y="1433535"/>
            <a:ext cx="8698524" cy="5586145"/>
          </a:xfrm>
          <a:prstGeom prst="rect">
            <a:avLst/>
          </a:prstGeom>
        </p:spPr>
        <p:txBody>
          <a:bodyPr wrap="square">
            <a:spAutoFit/>
          </a:bodyPr>
          <a:lstStyle/>
          <a:p>
            <a:r>
              <a:rPr lang="az-Latn-AZ" sz="2500" b="1" dirty="0">
                <a:latin typeface="Times New Roman" panose="02020603050405020304" pitchFamily="18" charset="0"/>
                <a:ea typeface="Calibri" panose="020F0502020204030204" pitchFamily="34" charset="0"/>
                <a:cs typeface="Times New Roman" panose="02020603050405020304" pitchFamily="18" charset="0"/>
              </a:rPr>
              <a:t>Başa düşdüyü dildə məlumatlandırlmaq</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Ana dilində məlumat almaq hüququ deyil.</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Anladığı dil, əgər prosesin dilini bildiyi sübut oluna bilmirsə</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az-Latn-AZ" sz="2500" dirty="0">
                <a:solidFill>
                  <a:srgbClr val="000000"/>
                </a:solidFill>
                <a:latin typeface="Times New Roman" panose="02020603050405020304" pitchFamily="18" charset="0"/>
                <a:ea typeface="Arno Pro Light 36pt"/>
                <a:cs typeface="Times New Roman" panose="02020603050405020304" pitchFamily="18" charset="0"/>
              </a:rPr>
              <a:t>Almaniya vətəndaşı olan ərizəçiyə ona qarşı ittiham irəli sürüldüyü barədə bildiriş məhkəmənin rəsmi dili olan italyan göndərilmişdi, halbuki ərizəçinin bu dili bildiyinə dair heç bir sübut yox idi </a:t>
            </a:r>
            <a:r>
              <a:rPr lang="az-Latn-AZ" sz="2500" dirty="0">
                <a:latin typeface="Times New Roman" panose="02020603050405020304" pitchFamily="18" charset="0"/>
                <a:ea typeface="Calibri" panose="020F0502020204030204" pitchFamily="34" charset="0"/>
                <a:cs typeface="Times New Roman" panose="02020603050405020304" pitchFamily="18" charset="0"/>
              </a:rPr>
              <a:t>(Brozicek v Italy)</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Şifahi tərcümə kifayət edə bilər (Kamasinski v Austria)</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az-Latn-AZ" sz="2500" dirty="0">
                <a:latin typeface="Times New Roman" panose="02020603050405020304" pitchFamily="18" charset="0"/>
                <a:ea typeface="Calibri" panose="020F0502020204030204" pitchFamily="34" charset="0"/>
                <a:cs typeface="Times New Roman" panose="02020603050405020304" pitchFamily="18" charset="0"/>
              </a:rPr>
              <a:t>Bütün materialların tərcüməsi təminatı vermir.</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80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39631"/>
            <a:ext cx="3899877" cy="3785652"/>
          </a:xfrm>
          <a:prstGeom prst="rect">
            <a:avLst/>
          </a:prstGeom>
        </p:spPr>
        <p:txBody>
          <a:bodyPr wrap="square">
            <a:spAutoFit/>
          </a:bodyPr>
          <a:lstStyle/>
          <a:p>
            <a:pPr algn="ctr"/>
            <a:r>
              <a:rPr lang="az-Latn-AZ" sz="4000" b="1" dirty="0" smtClean="0">
                <a:latin typeface="Calibri" panose="020F0502020204030204" pitchFamily="34" charset="0"/>
                <a:ea typeface="Times New Roman" panose="02020603050405020304" pitchFamily="18" charset="0"/>
                <a:cs typeface="Calibri" panose="020F0502020204030204" pitchFamily="34" charset="0"/>
              </a:rPr>
              <a:t>«</a:t>
            </a:r>
            <a:r>
              <a:rPr lang="en-US" sz="4000" b="1" dirty="0" err="1" smtClean="0">
                <a:latin typeface="Calibri" panose="020F0502020204030204" pitchFamily="34" charset="0"/>
                <a:ea typeface="Times New Roman" panose="02020603050405020304" pitchFamily="18" charset="0"/>
                <a:cs typeface="Calibri" panose="020F0502020204030204" pitchFamily="34" charset="0"/>
              </a:rPr>
              <a:t>Cinay</a:t>
            </a:r>
            <a:r>
              <a:rPr lang="az-Latn-AZ" sz="4000" b="1" dirty="0" smtClean="0">
                <a:latin typeface="Calibri" panose="020F0502020204030204" pitchFamily="34" charset="0"/>
                <a:ea typeface="Times New Roman" panose="02020603050405020304" pitchFamily="18" charset="0"/>
                <a:cs typeface="Calibri" panose="020F0502020204030204" pitchFamily="34" charset="0"/>
              </a:rPr>
              <a:t>ət-hüquqi» aspektin </a:t>
            </a:r>
          </a:p>
          <a:p>
            <a:pPr algn="ctr"/>
            <a:r>
              <a:rPr lang="az-Latn-AZ" sz="4000" b="1" dirty="0">
                <a:latin typeface="Calibri" panose="020F0502020204030204" pitchFamily="34" charset="0"/>
              </a:rPr>
              <a:t>s</a:t>
            </a:r>
            <a:r>
              <a:rPr lang="az-Latn-AZ" sz="4000" b="1" dirty="0" smtClean="0">
                <a:latin typeface="Calibri" panose="020F0502020204030204" pitchFamily="34" charset="0"/>
              </a:rPr>
              <a:t>pesifik </a:t>
            </a:r>
            <a:r>
              <a:rPr lang="az-Latn-AZ" sz="4000" b="1" dirty="0" smtClean="0">
                <a:latin typeface="Calibri" panose="020F0502020204030204" pitchFamily="34" charset="0"/>
              </a:rPr>
              <a:t>təminatları - </a:t>
            </a:r>
          </a:p>
          <a:p>
            <a:pPr algn="ctr"/>
            <a:r>
              <a:rPr lang="az-Latn-AZ" sz="4000" b="1" dirty="0" smtClean="0">
                <a:latin typeface="Calibri" panose="020F0502020204030204" pitchFamily="34" charset="0"/>
              </a:rPr>
              <a:t>6.2 və 6.3 maddələr</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877" y="971551"/>
            <a:ext cx="3372445" cy="5164056"/>
          </a:xfrm>
          <a:prstGeom prst="rect">
            <a:avLst/>
          </a:prstGeom>
        </p:spPr>
      </p:pic>
    </p:spTree>
    <p:extLst>
      <p:ext uri="{BB962C8B-B14F-4D97-AF65-F5344CB8AC3E}">
        <p14:creationId xmlns:p14="http://schemas.microsoft.com/office/powerpoint/2010/main" val="1831397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6" name="Rectangle 5"/>
          <p:cNvSpPr/>
          <p:nvPr/>
        </p:nvSpPr>
        <p:spPr>
          <a:xfrm>
            <a:off x="226646" y="1305342"/>
            <a:ext cx="8671186" cy="4708981"/>
          </a:xfrm>
          <a:prstGeom prst="rect">
            <a:avLst/>
          </a:prstGeom>
        </p:spPr>
        <p:txBody>
          <a:bodyPr wrap="square">
            <a:spAutoFit/>
          </a:bodyPr>
          <a:lstStyle/>
          <a:p>
            <a:r>
              <a:rPr lang="en-US" sz="2500" b="1" dirty="0" err="1">
                <a:ea typeface="Calibri" panose="020F0502020204030204" pitchFamily="34" charset="0"/>
                <a:cs typeface="Times New Roman" panose="02020603050405020304" pitchFamily="18" charset="0"/>
              </a:rPr>
              <a:t>Dərhal</a:t>
            </a:r>
            <a:r>
              <a:rPr lang="en-US" sz="2500" b="1" dirty="0">
                <a:ea typeface="Calibri" panose="020F0502020204030204" pitchFamily="34" charset="0"/>
                <a:cs typeface="Times New Roman" panose="02020603050405020304" pitchFamily="18" charset="0"/>
              </a:rPr>
              <a:t> məlumatlandırılmaq</a:t>
            </a:r>
            <a:endParaRPr lang="en-US" sz="2500" dirty="0">
              <a:ea typeface="Calibri" panose="020F0502020204030204" pitchFamily="34" charset="0"/>
              <a:cs typeface="Times New Roman" panose="02020603050405020304" pitchFamily="18" charset="0"/>
            </a:endParaRPr>
          </a:p>
          <a:p>
            <a:r>
              <a:rPr lang="en-US" sz="2500" dirty="0">
                <a:ea typeface="Calibri" panose="020F0502020204030204" pitchFamily="34" charset="0"/>
                <a:cs typeface="Times New Roman" panose="02020603050405020304" pitchFamily="18" charset="0"/>
              </a:rPr>
              <a:t> </a:t>
            </a:r>
          </a:p>
          <a:p>
            <a:r>
              <a:rPr lang="en-US" sz="2500" dirty="0">
                <a:ea typeface="Calibri" panose="020F0502020204030204" pitchFamily="34" charset="0"/>
                <a:cs typeface="Times New Roman" panose="02020603050405020304" pitchFamily="18" charset="0"/>
              </a:rPr>
              <a:t>“</a:t>
            </a:r>
            <a:r>
              <a:rPr lang="en-US" sz="2500" dirty="0" err="1">
                <a:ea typeface="Calibri" panose="020F0502020204030204" pitchFamily="34" charset="0"/>
                <a:cs typeface="Times New Roman" panose="02020603050405020304" pitchFamily="18" charset="0"/>
              </a:rPr>
              <a:t>Dərhal</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ifadəsi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presedentlərdə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dəqiq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müəyyənləşdirilməyib</a:t>
            </a:r>
            <a:endParaRPr lang="en-US" sz="2500" dirty="0">
              <a:ea typeface="Calibri" panose="020F0502020204030204" pitchFamily="34" charset="0"/>
              <a:cs typeface="Times New Roman" panose="02020603050405020304" pitchFamily="18" charset="0"/>
            </a:endParaRPr>
          </a:p>
          <a:p>
            <a:r>
              <a:rPr lang="en-US" sz="2500" dirty="0">
                <a:ea typeface="Calibri" panose="020F0502020204030204" pitchFamily="34" charset="0"/>
                <a:cs typeface="Times New Roman" panose="02020603050405020304" pitchFamily="18" charset="0"/>
              </a:rPr>
              <a:t> </a:t>
            </a:r>
          </a:p>
          <a:p>
            <a:pPr algn="just"/>
            <a:r>
              <a:rPr lang="en-US" sz="2500" dirty="0" err="1">
                <a:ea typeface="Calibri" panose="020F0502020204030204" pitchFamily="34" charset="0"/>
                <a:cs typeface="Times New Roman" panose="02020603050405020304" pitchFamily="18" charset="0"/>
              </a:rPr>
              <a:t>Məlumatlar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ən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azı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növbəti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prossesual</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hərəkətdə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müdafiəni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hazırlamağa</a:t>
            </a:r>
            <a:r>
              <a:rPr lang="en-US" sz="2500" dirty="0">
                <a:ea typeface="Calibri" panose="020F0502020204030204" pitchFamily="34" charset="0"/>
                <a:cs typeface="Times New Roman" panose="02020603050405020304" pitchFamily="18" charset="0"/>
              </a:rPr>
              <a:t> kifayət </a:t>
            </a:r>
            <a:r>
              <a:rPr lang="en-US" sz="2500" dirty="0" err="1">
                <a:ea typeface="Calibri" panose="020F0502020204030204" pitchFamily="34" charset="0"/>
                <a:cs typeface="Times New Roman" panose="02020603050405020304" pitchFamily="18" charset="0"/>
              </a:rPr>
              <a:t>edəcək</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müddətdə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verilməyibsə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dərhal</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verilməyib</a:t>
            </a:r>
            <a:r>
              <a:rPr lang="en-US" sz="2500" dirty="0">
                <a:ea typeface="Calibri" panose="020F0502020204030204" pitchFamily="34" charset="0"/>
                <a:cs typeface="Times New Roman" panose="02020603050405020304" pitchFamily="18" charset="0"/>
              </a:rPr>
              <a:t>. </a:t>
            </a:r>
            <a:r>
              <a:rPr lang="az-Latn-AZ" sz="2500" dirty="0">
                <a:ea typeface="Calibri" panose="020F0502020204030204" pitchFamily="34" charset="0"/>
                <a:cs typeface="Times New Roman" panose="02020603050405020304" pitchFamily="18" charset="0"/>
              </a:rPr>
              <a:t>İttiham tərəfi ərizəçinin ittiham edildiyi cinayətin detallarını (cinayətin baş verdiyi tarix və yer barədə məlumatları) bir neçə dəfə dəyişmişdi ki, bu da ərizəçinin öz müdafiəsini ittihama uyğun olaraq hazırlamasına maneə yaratmışdı.</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 </a:t>
            </a:r>
            <a:r>
              <a:rPr lang="en-US" sz="2500" dirty="0">
                <a:ea typeface="Calibri" panose="020F0502020204030204" pitchFamily="34" charset="0"/>
                <a:cs typeface="Times New Roman" panose="02020603050405020304" pitchFamily="18" charset="0"/>
              </a:rPr>
              <a:t>(</a:t>
            </a:r>
            <a:r>
              <a:rPr lang="en-US" sz="2500" i="1" dirty="0" err="1">
                <a:solidFill>
                  <a:srgbClr val="000000"/>
                </a:solidFill>
                <a:ea typeface="Calibri" panose="020F0502020204030204" pitchFamily="34" charset="0"/>
                <a:cs typeface="Times New Roman" panose="02020603050405020304" pitchFamily="18" charset="0"/>
              </a:rPr>
              <a:t>Mattoccia</a:t>
            </a:r>
            <a:r>
              <a:rPr lang="en-US" sz="2500" i="1" dirty="0">
                <a:solidFill>
                  <a:srgbClr val="000000"/>
                </a:solidFill>
                <a:ea typeface="Calibri" panose="020F0502020204030204" pitchFamily="34" charset="0"/>
                <a:cs typeface="Times New Roman" panose="02020603050405020304" pitchFamily="18" charset="0"/>
              </a:rPr>
              <a:t> v. Italy</a:t>
            </a:r>
            <a:r>
              <a:rPr lang="en-US" sz="2500" dirty="0">
                <a:ea typeface="Calibri" panose="020F0502020204030204" pitchFamily="34" charset="0"/>
                <a:cs typeface="Times New Roman" panose="02020603050405020304" pitchFamily="18" charset="0"/>
              </a:rPr>
              <a:t>).</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735" y="383903"/>
            <a:ext cx="8669361" cy="630942"/>
          </a:xfrm>
          <a:prstGeom prst="rect">
            <a:avLst/>
          </a:prstGeom>
        </p:spPr>
        <p:txBody>
          <a:bodyPr wrap="none">
            <a:spAutoFit/>
          </a:bodyPr>
          <a:lstStyle/>
          <a:p>
            <a:r>
              <a:rPr lang="az-Latn-AZ" sz="3500" b="1" dirty="0" err="1" smtClean="0"/>
              <a:t>İ</a:t>
            </a:r>
            <a:r>
              <a:rPr lang="en-US" sz="3500" b="1" dirty="0" err="1" smtClean="0"/>
              <a:t>ttiham</a:t>
            </a:r>
            <a:r>
              <a:rPr lang="en-US" sz="3500" b="1" dirty="0" smtClean="0"/>
              <a:t> </a:t>
            </a:r>
            <a:r>
              <a:rPr lang="en-US" sz="3500" b="1" dirty="0" err="1"/>
              <a:t>barədə</a:t>
            </a:r>
            <a:r>
              <a:rPr lang="en-US" sz="3500" b="1" dirty="0"/>
              <a:t> məlumatlandırılmaq </a:t>
            </a:r>
            <a:r>
              <a:rPr lang="en-US" sz="3500" b="1" dirty="0" err="1"/>
              <a:t>hüququ</a:t>
            </a:r>
            <a:endParaRPr lang="en-US" sz="3500" b="1" dirty="0"/>
          </a:p>
        </p:txBody>
      </p:sp>
      <p:sp>
        <p:nvSpPr>
          <p:cNvPr id="3" name="Rectangle 2"/>
          <p:cNvSpPr/>
          <p:nvPr/>
        </p:nvSpPr>
        <p:spPr>
          <a:xfrm>
            <a:off x="346735" y="1950052"/>
            <a:ext cx="8151446" cy="3323987"/>
          </a:xfrm>
          <a:prstGeom prst="rect">
            <a:avLst/>
          </a:prstGeom>
        </p:spPr>
        <p:txBody>
          <a:bodyPr wrap="square">
            <a:spAutoFit/>
          </a:bodyPr>
          <a:lstStyle/>
          <a:p>
            <a:r>
              <a:rPr lang="en-US" sz="3500" b="1" dirty="0" err="1">
                <a:latin typeface="Times New Roman" panose="02020603050405020304" pitchFamily="18" charset="0"/>
                <a:ea typeface="Calibri" panose="020F0502020204030204" pitchFamily="34" charset="0"/>
                <a:cs typeface="Times New Roman" panose="02020603050405020304" pitchFamily="18" charset="0"/>
              </a:rPr>
              <a:t>Ətraflı</a:t>
            </a:r>
            <a:r>
              <a:rPr lang="en-US" sz="3500" b="1" dirty="0">
                <a:latin typeface="Times New Roman" panose="02020603050405020304" pitchFamily="18" charset="0"/>
                <a:ea typeface="Calibri" panose="020F0502020204030204" pitchFamily="34" charset="0"/>
                <a:cs typeface="Times New Roman" panose="02020603050405020304" pitchFamily="18" charset="0"/>
              </a:rPr>
              <a:t> məlumatlandırılmaq</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cinayət (lər) (qanuna istinadən)</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törədilmə yeri</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törədilmə vaxtı</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zərərçəkənlər</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59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939" y="2814488"/>
            <a:ext cx="6025662" cy="2246769"/>
          </a:xfrm>
          <a:prstGeom prst="rect">
            <a:avLst/>
          </a:prstGeom>
        </p:spPr>
        <p:txBody>
          <a:bodyPr wrap="square">
            <a:spAutoFit/>
          </a:bodyPr>
          <a:lstStyle/>
          <a:p>
            <a:pPr algn="ctr"/>
            <a:r>
              <a:rPr lang="en-US" sz="3500" b="1" dirty="0"/>
              <a:t>kifayət </a:t>
            </a:r>
            <a:r>
              <a:rPr lang="en-US" sz="3500" b="1" dirty="0" err="1"/>
              <a:t>qədər</a:t>
            </a:r>
            <a:r>
              <a:rPr lang="en-US" sz="3500" b="1" dirty="0"/>
              <a:t> </a:t>
            </a:r>
            <a:r>
              <a:rPr lang="en-US" sz="3500" b="1" dirty="0" err="1"/>
              <a:t>vaxta</a:t>
            </a:r>
            <a:r>
              <a:rPr lang="en-US" sz="3500" b="1" dirty="0"/>
              <a:t> </a:t>
            </a:r>
            <a:r>
              <a:rPr lang="en-US" sz="3500" b="1" dirty="0" err="1"/>
              <a:t>və</a:t>
            </a:r>
            <a:r>
              <a:rPr lang="en-US" sz="3500" b="1" dirty="0"/>
              <a:t> </a:t>
            </a:r>
            <a:r>
              <a:rPr lang="en-US" sz="3500" b="1" dirty="0" err="1"/>
              <a:t>imkana</a:t>
            </a:r>
            <a:r>
              <a:rPr lang="en-US" sz="3500" b="1" dirty="0"/>
              <a:t> </a:t>
            </a:r>
            <a:r>
              <a:rPr lang="en-US" sz="3500" b="1" dirty="0" err="1"/>
              <a:t>malik</a:t>
            </a:r>
            <a:r>
              <a:rPr lang="en-US" sz="3500" b="1" dirty="0"/>
              <a:t> </a:t>
            </a:r>
            <a:r>
              <a:rPr lang="en-US" sz="3500" b="1" dirty="0" err="1"/>
              <a:t>olmaq</a:t>
            </a:r>
            <a:r>
              <a:rPr lang="en-US" sz="3500" b="1" dirty="0"/>
              <a:t> </a:t>
            </a:r>
            <a:r>
              <a:rPr lang="en-US" sz="3500" b="1" dirty="0" err="1" smtClean="0"/>
              <a:t>hüququ</a:t>
            </a:r>
            <a:endParaRPr lang="az-Latn-AZ" sz="3500" b="1" dirty="0" smtClean="0"/>
          </a:p>
          <a:p>
            <a:pPr algn="ctr"/>
            <a:endParaRPr lang="az-Latn-AZ" sz="3500" b="1" dirty="0"/>
          </a:p>
          <a:p>
            <a:pPr algn="ctr"/>
            <a:r>
              <a:rPr lang="az-Latn-AZ" sz="3500" b="1" dirty="0" smtClean="0"/>
              <a:t>6.3 (b)</a:t>
            </a:r>
            <a:endParaRPr lang="en-US" sz="3500" b="1" dirty="0"/>
          </a:p>
        </p:txBody>
      </p:sp>
    </p:spTree>
    <p:extLst>
      <p:ext uri="{BB962C8B-B14F-4D97-AF65-F5344CB8AC3E}">
        <p14:creationId xmlns:p14="http://schemas.microsoft.com/office/powerpoint/2010/main" val="1846251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73" y="1277930"/>
            <a:ext cx="8596923" cy="4401205"/>
          </a:xfrm>
          <a:prstGeom prst="rect">
            <a:avLst/>
          </a:prstGeom>
        </p:spPr>
        <p:txBody>
          <a:bodyPr wrap="square">
            <a:spAutoFit/>
          </a:bodyPr>
          <a:lstStyle/>
          <a:p>
            <a:pPr algn="just"/>
            <a:r>
              <a:rPr lang="en-US" sz="3500" dirty="0">
                <a:ea typeface="Calibri" panose="020F0502020204030204" pitchFamily="34" charset="0"/>
                <a:cs typeface="Times New Roman" panose="02020603050405020304" pitchFamily="18" charset="0"/>
              </a:rPr>
              <a:t>MADDƏ </a:t>
            </a:r>
            <a:r>
              <a:rPr lang="en-US" sz="3500" dirty="0" smtClean="0">
                <a:ea typeface="Calibri" panose="020F0502020204030204" pitchFamily="34" charset="0"/>
                <a:cs typeface="Times New Roman" panose="02020603050405020304" pitchFamily="18" charset="0"/>
              </a:rPr>
              <a:t>6</a:t>
            </a:r>
            <a:r>
              <a:rPr lang="az-Latn-AZ" sz="3500" dirty="0" smtClean="0">
                <a:ea typeface="Calibri" panose="020F0502020204030204" pitchFamily="34" charset="0"/>
                <a:cs typeface="Times New Roman" panose="02020603050405020304" pitchFamily="18" charset="0"/>
              </a:rPr>
              <a:t> </a:t>
            </a:r>
            <a:r>
              <a:rPr lang="en-US" sz="3500" dirty="0" err="1" smtClean="0">
                <a:ea typeface="Calibri" panose="020F0502020204030204" pitchFamily="34" charset="0"/>
                <a:cs typeface="Times New Roman" panose="02020603050405020304" pitchFamily="18" charset="0"/>
              </a:rPr>
              <a:t>Ədalətli</a:t>
            </a:r>
            <a:r>
              <a:rPr lang="en-US" sz="3500" dirty="0" smtClean="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araşdırması</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hüququ</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 </a:t>
            </a:r>
            <a:endParaRPr lang="en-US" sz="3500" dirty="0">
              <a:ea typeface="Calibri" panose="020F0502020204030204" pitchFamily="34" charset="0"/>
              <a:cs typeface="Times New Roman" panose="02020603050405020304" pitchFamily="18" charset="0"/>
            </a:endParaRPr>
          </a:p>
          <a:p>
            <a:pPr algn="just"/>
            <a:r>
              <a:rPr lang="en-US" sz="3500" dirty="0"/>
              <a:t>3. </a:t>
            </a:r>
            <a:r>
              <a:rPr lang="en-US" sz="3500" dirty="0" err="1"/>
              <a:t>Cinayət</a:t>
            </a:r>
            <a:r>
              <a:rPr lang="en-US" sz="3500" dirty="0"/>
              <a:t> </a:t>
            </a:r>
            <a:r>
              <a:rPr lang="en-US" sz="3500" dirty="0" err="1"/>
              <a:t>törətməkdə</a:t>
            </a:r>
            <a:r>
              <a:rPr lang="en-US" sz="3500" dirty="0"/>
              <a:t> </a:t>
            </a:r>
            <a:r>
              <a:rPr lang="en-US" sz="3500" dirty="0" err="1"/>
              <a:t>ittiham</a:t>
            </a:r>
            <a:r>
              <a:rPr lang="en-US" sz="3500" dirty="0"/>
              <a:t> </a:t>
            </a:r>
            <a:r>
              <a:rPr lang="en-US" sz="3500" dirty="0" err="1"/>
              <a:t>olunan</a:t>
            </a:r>
            <a:r>
              <a:rPr lang="en-US" sz="3500" dirty="0"/>
              <a:t> </a:t>
            </a:r>
            <a:r>
              <a:rPr lang="en-US" sz="3500" dirty="0" err="1"/>
              <a:t>hər</a:t>
            </a:r>
            <a:r>
              <a:rPr lang="en-US" sz="3500" dirty="0"/>
              <a:t> </a:t>
            </a:r>
            <a:r>
              <a:rPr lang="en-US" sz="3500" dirty="0" err="1"/>
              <a:t>kəs</a:t>
            </a:r>
            <a:r>
              <a:rPr lang="en-US" sz="3500" dirty="0"/>
              <a:t>, </a:t>
            </a:r>
            <a:r>
              <a:rPr lang="en-US" sz="3500" dirty="0" err="1"/>
              <a:t>ən</a:t>
            </a:r>
            <a:r>
              <a:rPr lang="en-US" sz="3500" dirty="0"/>
              <a:t> </a:t>
            </a:r>
            <a:r>
              <a:rPr lang="en-US" sz="3500" dirty="0" err="1"/>
              <a:t>azı</a:t>
            </a:r>
            <a:r>
              <a:rPr lang="en-US" sz="3500" dirty="0"/>
              <a:t> </a:t>
            </a:r>
            <a:r>
              <a:rPr lang="en-US" sz="3500" dirty="0" err="1"/>
              <a:t>aşağıdakı</a:t>
            </a:r>
            <a:r>
              <a:rPr lang="en-US" sz="3500" dirty="0"/>
              <a:t> </a:t>
            </a:r>
            <a:r>
              <a:rPr lang="en-US" sz="3500" dirty="0" err="1"/>
              <a:t>hüquqlara</a:t>
            </a:r>
            <a:r>
              <a:rPr lang="en-US" sz="3500" dirty="0"/>
              <a:t> </a:t>
            </a:r>
            <a:r>
              <a:rPr lang="en-US" sz="3500" dirty="0" err="1"/>
              <a:t>malikdir</a:t>
            </a:r>
            <a:r>
              <a:rPr lang="en-US" sz="3500" dirty="0" smtClean="0"/>
              <a:t>:</a:t>
            </a:r>
            <a:endParaRPr lang="az-Latn-AZ" sz="3500" dirty="0" smtClean="0"/>
          </a:p>
          <a:p>
            <a:pPr algn="just"/>
            <a:endParaRPr lang="en-US" sz="3500" dirty="0"/>
          </a:p>
          <a:p>
            <a:pPr algn="just"/>
            <a:r>
              <a:rPr lang="en-US" sz="3500" dirty="0" smtClean="0"/>
              <a:t>(</a:t>
            </a:r>
            <a:r>
              <a:rPr lang="az-Latn-AZ" sz="3500" dirty="0" smtClean="0"/>
              <a:t>b</a:t>
            </a:r>
            <a:r>
              <a:rPr lang="en-US" sz="3500" dirty="0" smtClean="0"/>
              <a:t>) </a:t>
            </a:r>
            <a:r>
              <a:rPr lang="en-US" sz="3500" dirty="0" err="1"/>
              <a:t>öz</a:t>
            </a:r>
            <a:r>
              <a:rPr lang="en-US" sz="3500" dirty="0"/>
              <a:t> </a:t>
            </a:r>
            <a:r>
              <a:rPr lang="en-US" sz="3500" dirty="0" err="1"/>
              <a:t>müdafiəsini</a:t>
            </a:r>
            <a:r>
              <a:rPr lang="en-US" sz="3500" dirty="0"/>
              <a:t> </a:t>
            </a:r>
            <a:r>
              <a:rPr lang="en-US" sz="3500" dirty="0" err="1"/>
              <a:t>hazırlamaq</a:t>
            </a:r>
            <a:r>
              <a:rPr lang="en-US" sz="3500" dirty="0"/>
              <a:t> </a:t>
            </a:r>
            <a:r>
              <a:rPr lang="en-US" sz="3500" dirty="0" err="1"/>
              <a:t>üçün</a:t>
            </a:r>
            <a:r>
              <a:rPr lang="en-US" sz="3500" dirty="0"/>
              <a:t> kifayət </a:t>
            </a:r>
            <a:r>
              <a:rPr lang="en-US" sz="3500" dirty="0" err="1"/>
              <a:t>qədər</a:t>
            </a:r>
            <a:r>
              <a:rPr lang="en-US" sz="3500" dirty="0"/>
              <a:t> </a:t>
            </a:r>
            <a:r>
              <a:rPr lang="en-US" sz="3500" dirty="0" err="1"/>
              <a:t>vaxta</a:t>
            </a:r>
            <a:r>
              <a:rPr lang="en-US" sz="3500" dirty="0"/>
              <a:t> </a:t>
            </a:r>
            <a:r>
              <a:rPr lang="en-US" sz="3500" dirty="0" err="1"/>
              <a:t>və</a:t>
            </a:r>
            <a:r>
              <a:rPr lang="en-US" sz="3500" dirty="0"/>
              <a:t> </a:t>
            </a:r>
            <a:r>
              <a:rPr lang="en-US" sz="3500" dirty="0" err="1"/>
              <a:t>imkana</a:t>
            </a:r>
            <a:r>
              <a:rPr lang="en-US" sz="3500" dirty="0"/>
              <a:t> </a:t>
            </a:r>
            <a:r>
              <a:rPr lang="en-US" sz="3500" dirty="0" err="1"/>
              <a:t>malik</a:t>
            </a:r>
            <a:r>
              <a:rPr lang="en-US" sz="3500" dirty="0"/>
              <a:t> </a:t>
            </a:r>
            <a:r>
              <a:rPr lang="en-US" sz="3500" dirty="0" err="1" smtClean="0"/>
              <a:t>olmaq</a:t>
            </a:r>
            <a:r>
              <a:rPr lang="en-US" sz="3500" dirty="0" smtClean="0"/>
              <a:t>;</a:t>
            </a:r>
            <a:endParaRPr lang="en-US" sz="3500" dirty="0">
              <a:effectLst/>
              <a:ea typeface="Calibri" panose="020F0502020204030204" pitchFamily="34" charset="0"/>
              <a:cs typeface="Times New Roman" panose="02020603050405020304" pitchFamily="18" charset="0"/>
            </a:endParaRPr>
          </a:p>
        </p:txBody>
      </p:sp>
      <p:sp>
        <p:nvSpPr>
          <p:cNvPr id="6" name="Rectangle 5"/>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Tree>
    <p:extLst>
      <p:ext uri="{BB962C8B-B14F-4D97-AF65-F5344CB8AC3E}">
        <p14:creationId xmlns:p14="http://schemas.microsoft.com/office/powerpoint/2010/main" val="293994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3" name="Rectangle 2"/>
          <p:cNvSpPr/>
          <p:nvPr/>
        </p:nvSpPr>
        <p:spPr>
          <a:xfrm>
            <a:off x="328247" y="1910700"/>
            <a:ext cx="8292122" cy="3358612"/>
          </a:xfrm>
          <a:prstGeom prst="rect">
            <a:avLst/>
          </a:prstGeom>
        </p:spPr>
        <p:txBody>
          <a:bodyPr wrap="square">
            <a:spAutoFit/>
          </a:bodyPr>
          <a:lstStyle/>
          <a:p>
            <a:pPr algn="just">
              <a:lnSpc>
                <a:spcPct val="107000"/>
              </a:lnSpc>
            </a:pPr>
            <a:r>
              <a:rPr lang="az-Latn-AZ" sz="2500" dirty="0">
                <a:latin typeface="Calibri" panose="020F0502020204030204" pitchFamily="34" charset="0"/>
                <a:ea typeface="Calibri" panose="020F0502020204030204" pitchFamily="34" charset="0"/>
                <a:cs typeface="Times New Roman" panose="02020603050405020304" pitchFamily="18" charset="0"/>
              </a:rPr>
              <a:t>Bu müddəa təqsirləndirilən şəxsin effektiv müdafiəsinin məhkəməyə hazırlıq üçün "</a:t>
            </a:r>
            <a:r>
              <a:rPr lang="az-Latn-AZ" sz="2500" i="1" dirty="0">
                <a:latin typeface="Calibri" panose="020F0502020204030204" pitchFamily="34" charset="0"/>
                <a:ea typeface="Calibri" panose="020F0502020204030204" pitchFamily="34" charset="0"/>
                <a:cs typeface="Times New Roman" panose="02020603050405020304" pitchFamily="18" charset="0"/>
              </a:rPr>
              <a:t>zəruri</a:t>
            </a:r>
            <a:r>
              <a:rPr lang="az-Latn-AZ" sz="2500" dirty="0">
                <a:latin typeface="Calibri" panose="020F0502020204030204" pitchFamily="34" charset="0"/>
                <a:ea typeface="Calibri" panose="020F0502020204030204" pitchFamily="34" charset="0"/>
                <a:cs typeface="Times New Roman" panose="02020603050405020304" pitchFamily="18" charset="0"/>
              </a:rPr>
              <a:t>" olan hər şeyi əhatə etdiyini nəzərdə tutur. Təqsirləndirilən şəxs öz müdafiəsini - məhkəməyə bütün müvafiq müdafiə arqumentlərinin təqdim etmək və beləliklə, məhkəmə icraatının nəticəsinə təsir etmək imkanı ilə bağlı məhdudiyyətlə üzləşmədən - müvafiq qaydada təşkil edə bilməlidir</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solidFill>
                  <a:srgbClr val="000000"/>
                </a:solidFill>
                <a:latin typeface="Calibri" panose="020F0502020204030204" pitchFamily="34" charset="0"/>
                <a:cs typeface="Times New Roman" panose="02020603050405020304" pitchFamily="18" charset="0"/>
              </a:rPr>
              <a:t>(</a:t>
            </a:r>
            <a:r>
              <a:rPr lang="en-US" sz="2500" i="1" dirty="0">
                <a:solidFill>
                  <a:srgbClr val="000000"/>
                </a:solidFill>
                <a:latin typeface="Calibri" panose="020F0502020204030204" pitchFamily="34" charset="0"/>
                <a:cs typeface="Times New Roman" panose="02020603050405020304" pitchFamily="18" charset="0"/>
              </a:rPr>
              <a:t>Can v. Austria</a:t>
            </a:r>
            <a:r>
              <a:rPr lang="az-Latn-AZ" sz="2500" dirty="0">
                <a:solidFill>
                  <a:srgbClr val="000000"/>
                </a:solidFill>
                <a:latin typeface="Calibri" panose="020F0502020204030204" pitchFamily="34" charset="0"/>
                <a:cs typeface="Times New Roman" panose="02020603050405020304" pitchFamily="18" charset="0"/>
              </a:rPr>
              <a:t>)</a:t>
            </a:r>
            <a:endParaRPr lang="en-US" sz="2500" dirty="0">
              <a:solidFill>
                <a:srgbClr val="000000"/>
              </a:solidFill>
              <a:latin typeface="Arno Pro Light 36pt"/>
              <a:cs typeface="Arno Pro Light 36pt"/>
            </a:endParaRPr>
          </a:p>
        </p:txBody>
      </p:sp>
    </p:spTree>
    <p:extLst>
      <p:ext uri="{BB962C8B-B14F-4D97-AF65-F5344CB8AC3E}">
        <p14:creationId xmlns:p14="http://schemas.microsoft.com/office/powerpoint/2010/main" val="1075391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2" name="Rectangle 1"/>
          <p:cNvSpPr/>
          <p:nvPr/>
        </p:nvSpPr>
        <p:spPr>
          <a:xfrm>
            <a:off x="562707" y="2017825"/>
            <a:ext cx="8159261" cy="3554819"/>
          </a:xfrm>
          <a:prstGeom prst="rect">
            <a:avLst/>
          </a:prstGeom>
        </p:spPr>
        <p:txBody>
          <a:bodyPr wrap="square">
            <a:spAutoFit/>
          </a:bodyPr>
          <a:lstStyle/>
          <a:p>
            <a:pPr algn="just"/>
            <a:r>
              <a:rPr lang="az-Latn-AZ" sz="2500" dirty="0">
                <a:latin typeface="Calibri" panose="020F0502020204030204" pitchFamily="34" charset="0"/>
                <a:ea typeface="Calibri" panose="020F0502020204030204" pitchFamily="34" charset="0"/>
                <a:cs typeface="Times New Roman" panose="02020603050405020304" pitchFamily="18" charset="0"/>
              </a:rPr>
              <a:t>Tətbiq edilmiş ayrı-ayrı məhdudiyyətlərin məcmu halında təsirləri, o cümlədən polis təcridxanasında saxlanılarkən ərizəçinin vəkilin yardımından istifadə edə bilməməsi, daha sonra onun müdafiəçi vəkillə görüşlərinin sayına və müddətinə məhdudiyyətlər qoyulması, vəkilləri ilə təklikdə ünsiyyətdə olmaq imkanına malik olmaması və məhkəmə araşdırmasının son mərhələsinədək işin materialları bütünlüklə tanış olmaq imkanına malik olmaması pozuntu hesab edildi (</a:t>
            </a:r>
            <a:r>
              <a:rPr lang="az-Latn-AZ" sz="2500" i="1" dirty="0">
                <a:latin typeface="Calibri" panose="020F0502020204030204" pitchFamily="34" charset="0"/>
                <a:ea typeface="Calibri" panose="020F0502020204030204" pitchFamily="34" charset="0"/>
                <a:cs typeface="Times New Roman" panose="02020603050405020304" pitchFamily="18" charset="0"/>
              </a:rPr>
              <a:t>Öcalan v Turkey</a:t>
            </a:r>
            <a:r>
              <a:rPr lang="az-Latn-AZ" sz="2500" dirty="0">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137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4" name="Rectangle 3"/>
          <p:cNvSpPr/>
          <p:nvPr/>
        </p:nvSpPr>
        <p:spPr>
          <a:xfrm>
            <a:off x="586153" y="2045119"/>
            <a:ext cx="7963877" cy="2785378"/>
          </a:xfrm>
          <a:prstGeom prst="rect">
            <a:avLst/>
          </a:prstGeom>
        </p:spPr>
        <p:txBody>
          <a:bodyPr wrap="square">
            <a:spAutoFit/>
          </a:bodyPr>
          <a:lstStyle/>
          <a:p>
            <a:pPr algn="just"/>
            <a:r>
              <a:rPr lang="az-Latn-AZ" sz="3500" dirty="0">
                <a:latin typeface="Calibri" panose="020F0502020204030204" pitchFamily="34" charset="0"/>
                <a:ea typeface="Calibri" panose="020F0502020204030204" pitchFamily="34" charset="0"/>
                <a:cs typeface="Times New Roman" panose="02020603050405020304" pitchFamily="18" charset="0"/>
              </a:rPr>
              <a:t>Hüququn tərkibi</a:t>
            </a:r>
            <a:r>
              <a:rPr lang="az-Latn-AZ" sz="3500"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500" dirty="0">
                <a:latin typeface="Calibri" panose="020F0502020204030204" pitchFamily="34" charset="0"/>
                <a:ea typeface="Calibri" panose="020F0502020204030204" pitchFamily="34" charset="0"/>
                <a:cs typeface="Times New Roman" panose="02020603050405020304" pitchFamily="18" charset="0"/>
              </a:rPr>
              <a:t>kifayət qədər vaxta malik olmaq</a:t>
            </a:r>
            <a:r>
              <a:rPr lang="az-Latn-AZ" sz="35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0"/>
              </a:spcBef>
              <a:spcAft>
                <a:spcPts val="0"/>
              </a:spcAft>
              <a:buFont typeface="Symbol" panose="05050102010706020507" pitchFamily="18" charset="2"/>
              <a:buChar char=""/>
            </a:pP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500" dirty="0">
                <a:latin typeface="Calibri" panose="020F0502020204030204" pitchFamily="34" charset="0"/>
                <a:ea typeface="Calibri" panose="020F0502020204030204" pitchFamily="34" charset="0"/>
                <a:cs typeface="Times New Roman" panose="02020603050405020304" pitchFamily="18" charset="0"/>
              </a:rPr>
              <a:t>kifayət qədər imkana malik olmaq.</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882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2" name="Rectangle 1"/>
          <p:cNvSpPr/>
          <p:nvPr/>
        </p:nvSpPr>
        <p:spPr>
          <a:xfrm>
            <a:off x="351692" y="1166843"/>
            <a:ext cx="8409354" cy="5093702"/>
          </a:xfrm>
          <a:prstGeom prst="rect">
            <a:avLst/>
          </a:prstGeom>
        </p:spPr>
        <p:txBody>
          <a:bodyPr wrap="square">
            <a:spAutoFit/>
          </a:bodyPr>
          <a:lstStyle/>
          <a:p>
            <a:r>
              <a:rPr lang="az-Latn-AZ" sz="2500" b="1" dirty="0">
                <a:latin typeface="Calibri" panose="020F0502020204030204" pitchFamily="34" charset="0"/>
                <a:ea typeface="Calibri" panose="020F0502020204030204" pitchFamily="34" charset="0"/>
                <a:cs typeface="Times New Roman" panose="02020603050405020304" pitchFamily="18" charset="0"/>
              </a:rPr>
              <a:t>Kifayət qədər vaxt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5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500" dirty="0" err="1">
                <a:latin typeface="Calibri" panose="020F0502020204030204" pitchFamily="34" charset="0"/>
                <a:ea typeface="Calibri" panose="020F0502020204030204" pitchFamily="34" charset="0"/>
                <a:cs typeface="Times New Roman" panose="02020603050405020304" pitchFamily="18" charset="0"/>
              </a:rPr>
              <a:t>Həbsxanada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qiyamla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əlaqədar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intizam</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icraatı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çərçivəsində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ittiham</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irəli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sürüldüyü</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andan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işə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mahiyyəti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üzrə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baxıldığı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anadək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müdafiəyə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hazırlaşmaq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üçün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ərizəçilərə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verilmiş</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beş</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günlük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müddət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kifayət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qədər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vaxt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hesab</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edildi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latin typeface="Calibri" panose="020F0502020204030204" pitchFamily="34" charset="0"/>
                <a:ea typeface="Calibri" panose="020F0502020204030204" pitchFamily="34" charset="0"/>
                <a:cs typeface="TimesNewRoman"/>
              </a:rPr>
              <a:t>Campbell and Fell v. the United Kingdom</a:t>
            </a:r>
            <a:r>
              <a:rPr lang="en-US" sz="2500" dirty="0">
                <a:latin typeface="Calibri" panose="020F0502020204030204" pitchFamily="34" charset="0"/>
                <a:ea typeface="Calibri" panose="020F0502020204030204" pitchFamily="34" charset="0"/>
                <a:cs typeface="Times New Roman" panose="02020603050405020304" pitchFamily="18" charset="0"/>
              </a:rPr>
              <a:t>)</a:t>
            </a:r>
          </a:p>
          <a:p>
            <a:pPr algn="just"/>
            <a:r>
              <a:rPr lang="en-US" sz="25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500" dirty="0" err="1">
                <a:latin typeface="Calibri" panose="020F0502020204030204" pitchFamily="34" charset="0"/>
                <a:ea typeface="Calibri" panose="020F0502020204030204" pitchFamily="34" charset="0"/>
                <a:cs typeface="Times New Roman" panose="02020603050405020304" pitchFamily="18" charset="0"/>
              </a:rPr>
              <a:t>Hüquqa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zidd</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olaraq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xəstəlik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bülletenləri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vermiş</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həkim</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barəsində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peşə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qurumunun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apardığı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intizam</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icraatı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çərçivəsində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müdafiəyə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hazırlaşmaq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üçün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ərizəçiyə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verilmiş</a:t>
            </a:r>
            <a:r>
              <a:rPr lang="en-US" sz="2500" dirty="0">
                <a:latin typeface="Calibri" panose="020F0502020204030204" pitchFamily="34" charset="0"/>
                <a:ea typeface="Calibri" panose="020F0502020204030204" pitchFamily="34" charset="0"/>
                <a:cs typeface="Times New Roman" panose="02020603050405020304" pitchFamily="18" charset="0"/>
              </a:rPr>
              <a:t> on </a:t>
            </a:r>
            <a:r>
              <a:rPr lang="en-US" sz="2500" dirty="0" err="1">
                <a:latin typeface="Calibri" panose="020F0502020204030204" pitchFamily="34" charset="0"/>
                <a:ea typeface="Calibri" panose="020F0502020204030204" pitchFamily="34" charset="0"/>
                <a:cs typeface="Times New Roman" panose="02020603050405020304" pitchFamily="18" charset="0"/>
              </a:rPr>
              <a:t>beş</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günlük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müddət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kifayət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qədər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vaxt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hesab</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edildi</a:t>
            </a:r>
            <a:r>
              <a:rPr lang="en-US" sz="2500" dirty="0">
                <a:latin typeface="Calibri" panose="020F0502020204030204" pitchFamily="34" charset="0"/>
                <a:ea typeface="Calibri" panose="020F0502020204030204" pitchFamily="34" charset="0"/>
                <a:cs typeface="Times New Roman" panose="02020603050405020304" pitchFamily="18" charset="0"/>
              </a:rPr>
              <a:t> (Albert and Le </a:t>
            </a:r>
            <a:r>
              <a:rPr lang="en-US" sz="2500" dirty="0" err="1">
                <a:latin typeface="Calibri" panose="020F0502020204030204" pitchFamily="34" charset="0"/>
                <a:ea typeface="Calibri" panose="020F0502020204030204" pitchFamily="34" charset="0"/>
                <a:cs typeface="Times New Roman" panose="02020603050405020304" pitchFamily="18" charset="0"/>
              </a:rPr>
              <a:t>Compte</a:t>
            </a:r>
            <a:r>
              <a:rPr lang="en-US" sz="2500" dirty="0">
                <a:latin typeface="Calibri" panose="020F0502020204030204" pitchFamily="34" charset="0"/>
                <a:ea typeface="Calibri" panose="020F0502020204030204" pitchFamily="34" charset="0"/>
                <a:cs typeface="Times New Roman" panose="02020603050405020304" pitchFamily="18" charset="0"/>
              </a:rPr>
              <a:t> v. Belgium)</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266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4" name="Rectangle 3"/>
          <p:cNvSpPr/>
          <p:nvPr/>
        </p:nvSpPr>
        <p:spPr>
          <a:xfrm>
            <a:off x="444024" y="1518924"/>
            <a:ext cx="8628184" cy="4401205"/>
          </a:xfrm>
          <a:prstGeom prst="rect">
            <a:avLst/>
          </a:prstGeom>
        </p:spPr>
        <p:txBody>
          <a:bodyPr wrap="square">
            <a:spAutoFit/>
          </a:bodyPr>
          <a:lstStyle/>
          <a:p>
            <a:r>
              <a:rPr lang="fr-FR" sz="3500" b="1" dirty="0">
                <a:latin typeface="Calibri" panose="020F0502020204030204" pitchFamily="34" charset="0"/>
                <a:ea typeface="Calibri" panose="020F0502020204030204" pitchFamily="34" charset="0"/>
                <a:cs typeface="Times New Roman" panose="02020603050405020304" pitchFamily="18" charset="0"/>
              </a:rPr>
              <a:t>G.B. v France (2001)</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fr-FR" sz="3500" b="1" dirty="0">
                <a:latin typeface="Calibri" panose="020F0502020204030204" pitchFamily="34"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az-Latn-AZ" sz="3500" dirty="0">
                <a:latin typeface="Calibri" panose="020F0502020204030204" pitchFamily="34" charset="0"/>
                <a:ea typeface="Calibri" panose="020F0502020204030204" pitchFamily="34" charset="0"/>
                <a:cs typeface="Times New Roman" panose="02020603050405020304" pitchFamily="18" charset="0"/>
              </a:rPr>
              <a:t>Məhkəmə zalında təqdim edilmış yeni sübut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az-Latn-AZ" sz="3500" dirty="0">
                <a:latin typeface="Calibri" panose="020F0502020204030204" pitchFamily="34" charset="0"/>
                <a:ea typeface="Calibri" panose="020F0502020204030204" pitchFamily="34" charset="0"/>
                <a:cs typeface="Times New Roman" panose="02020603050405020304" pitchFamily="18" charset="0"/>
              </a:rPr>
              <a:t>İclas təxirə salınmamışdır</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az-Latn-AZ" sz="3500" dirty="0">
                <a:latin typeface="Calibri" panose="020F0502020204030204" pitchFamily="34" charset="0"/>
                <a:ea typeface="Calibri" panose="020F0502020204030204" pitchFamily="34" charset="0"/>
                <a:cs typeface="Times New Roman" panose="02020603050405020304" pitchFamily="18" charset="0"/>
              </a:rPr>
              <a:t>Şikayət : adekvat vaxt və imkan</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az-Latn-AZ" sz="3500" dirty="0">
                <a:latin typeface="Calibri" panose="020F0502020204030204" pitchFamily="34" charset="0"/>
                <a:ea typeface="Calibri" panose="020F0502020204030204" pitchFamily="34" charset="0"/>
                <a:cs typeface="Times New Roman" panose="02020603050405020304" pitchFamily="18" charset="0"/>
              </a:rPr>
              <a:t>AİHM: pozuntu yoxdur- sübut iclasda səhər  8:45-də təqdim olunmuş, məhkəmə 3 gün davam etmişdir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65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2" name="Rectangle 1"/>
          <p:cNvSpPr/>
          <p:nvPr/>
        </p:nvSpPr>
        <p:spPr>
          <a:xfrm>
            <a:off x="500185" y="1443841"/>
            <a:ext cx="8366368" cy="4324261"/>
          </a:xfrm>
          <a:prstGeom prst="rect">
            <a:avLst/>
          </a:prstGeom>
        </p:spPr>
        <p:txBody>
          <a:bodyPr wrap="square">
            <a:spAutoFit/>
          </a:bodyPr>
          <a:lstStyle/>
          <a:p>
            <a:r>
              <a:rPr lang="az-Latn-AZ" sz="2500" b="1" dirty="0">
                <a:latin typeface="Calibri" panose="020F0502020204030204" pitchFamily="34" charset="0"/>
                <a:ea typeface="Calibri" panose="020F0502020204030204" pitchFamily="34" charset="0"/>
                <a:cs typeface="Times New Roman" panose="02020603050405020304" pitchFamily="18" charset="0"/>
              </a:rPr>
              <a:t>Kifayət qədər imkan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Times New Roman" panose="02020603050405020304" pitchFamily="18" charset="0"/>
              </a:rPr>
              <a:t> </a:t>
            </a:r>
          </a:p>
          <a:p>
            <a:r>
              <a:rPr lang="en-US" sz="2500" dirty="0" err="1">
                <a:latin typeface="Calibri" panose="020F0502020204030204" pitchFamily="34" charset="0"/>
                <a:ea typeface="Calibri" panose="020F0502020204030204" pitchFamily="34" charset="0"/>
                <a:cs typeface="Times New Roman" panose="02020603050405020304" pitchFamily="18" charset="0"/>
              </a:rPr>
              <a:t>Ərizəçi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hansı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imkanlarının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olmadığını</a:t>
            </a:r>
            <a:r>
              <a:rPr lang="en-US" sz="2500" dirty="0">
                <a:latin typeface="Calibri" panose="020F0502020204030204" pitchFamily="34" charset="0"/>
                <a:ea typeface="Calibri" panose="020F0502020204030204" pitchFamily="34" charset="0"/>
                <a:cs typeface="Times New Roman" panose="02020603050405020304" pitchFamily="18" charset="0"/>
              </a:rPr>
              <a:t> AİHM-ə </a:t>
            </a:r>
            <a:r>
              <a:rPr lang="en-US" sz="2500" dirty="0" err="1">
                <a:latin typeface="Calibri" panose="020F0502020204030204" pitchFamily="34" charset="0"/>
                <a:ea typeface="Calibri" panose="020F0502020204030204" pitchFamily="34" charset="0"/>
                <a:cs typeface="Times New Roman" panose="02020603050405020304" pitchFamily="18" charset="0"/>
              </a:rPr>
              <a:t>göstərməlidir</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500" dirty="0" err="1">
                <a:latin typeface="Calibri" panose="020F0502020204030204" pitchFamily="34" charset="0"/>
                <a:ea typeface="Calibri" panose="020F0502020204030204" pitchFamily="34" charset="0"/>
                <a:cs typeface="Times New Roman" panose="02020603050405020304" pitchFamily="18" charset="0"/>
              </a:rPr>
              <a:t>Vəkili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ilə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ünsiyyət</a:t>
            </a:r>
            <a:r>
              <a:rPr lang="en-US" sz="25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Calibri" panose="020F0502020204030204" pitchFamily="34" charset="0"/>
              <a:buChar char="-"/>
            </a:pPr>
            <a:r>
              <a:rPr lang="en-US" sz="2500" dirty="0" err="1">
                <a:latin typeface="Calibri" panose="020F0502020204030204" pitchFamily="34" charset="0"/>
                <a:ea typeface="Calibri" panose="020F0502020204030204" pitchFamily="34" charset="0"/>
                <a:cs typeface="Times New Roman" panose="02020603050405020304" pitchFamily="18" charset="0"/>
              </a:rPr>
              <a:t>Mütləq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hüquq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deyil</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bəzi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məhdudlaşmalar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bilər</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500" dirty="0" err="1">
                <a:latin typeface="Calibri" panose="020F0502020204030204" pitchFamily="34" charset="0"/>
                <a:ea typeface="Calibri" panose="020F0502020204030204" pitchFamily="34" charset="0"/>
                <a:cs typeface="Times New Roman" panose="02020603050405020304" pitchFamily="18" charset="0"/>
              </a:rPr>
              <a:t>Qısa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müddətlər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ərzində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təkadamlıq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kameraya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salınan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vəkili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ilə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görüşməsinə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icazə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verilməyən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təqsirləndirilən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şəxs</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qalan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vaxtlar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ərzində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vəkili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ilə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sərbəst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surətdə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ünsiyyətdə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olmaq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imkanına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malik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olduğu</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üçün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bu</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işdə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pozuntu</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aşkar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edilmədi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NewRoman"/>
              </a:rPr>
              <a:t>Bonzi</a:t>
            </a:r>
            <a:r>
              <a:rPr lang="en-US" sz="2500" dirty="0">
                <a:latin typeface="Calibri" panose="020F0502020204030204" pitchFamily="34" charset="0"/>
                <a:ea typeface="Calibri" panose="020F0502020204030204" pitchFamily="34" charset="0"/>
                <a:cs typeface="TimesNewRoman"/>
              </a:rPr>
              <a:t> v. Switzerland)</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97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106" y="1957868"/>
            <a:ext cx="8596923" cy="3323987"/>
          </a:xfrm>
          <a:prstGeom prst="rect">
            <a:avLst/>
          </a:prstGeom>
        </p:spPr>
        <p:txBody>
          <a:bodyPr wrap="square">
            <a:spAutoFit/>
          </a:bodyPr>
          <a:lstStyle/>
          <a:p>
            <a:pPr algn="just"/>
            <a:r>
              <a:rPr lang="en-US" sz="3500" dirty="0">
                <a:ea typeface="Calibri" panose="020F0502020204030204" pitchFamily="34" charset="0"/>
                <a:cs typeface="Times New Roman" panose="02020603050405020304" pitchFamily="18" charset="0"/>
              </a:rPr>
              <a:t>MADDƏ 6</a:t>
            </a:r>
          </a:p>
          <a:p>
            <a:pPr algn="just"/>
            <a:r>
              <a:rPr lang="en-US" sz="3500" dirty="0" err="1">
                <a:ea typeface="Calibri" panose="020F0502020204030204" pitchFamily="34" charset="0"/>
                <a:cs typeface="Times New Roman" panose="02020603050405020304" pitchFamily="18" charset="0"/>
              </a:rPr>
              <a:t>Ədalətli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araşdırması</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hüququ</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 </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2. Cinayət törətməkdə ittiham olunan hər kəs onun təqsiri qanun əsasında sübut edilənədək təqsirsiz hesab edilir.</a:t>
            </a:r>
            <a:endParaRPr lang="en-US" sz="3500" dirty="0">
              <a:effectLst/>
              <a:ea typeface="Calibri" panose="020F0502020204030204" pitchFamily="34" charset="0"/>
              <a:cs typeface="Times New Roman" panose="02020603050405020304" pitchFamily="18" charset="0"/>
            </a:endParaRPr>
          </a:p>
        </p:txBody>
      </p:sp>
      <p:sp>
        <p:nvSpPr>
          <p:cNvPr id="6" name="Rectangle 5"/>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Tree>
    <p:extLst>
      <p:ext uri="{BB962C8B-B14F-4D97-AF65-F5344CB8AC3E}">
        <p14:creationId xmlns:p14="http://schemas.microsoft.com/office/powerpoint/2010/main" val="32605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158"/>
            <a:ext cx="9003323" cy="553998"/>
          </a:xfrm>
          <a:prstGeom prst="rect">
            <a:avLst/>
          </a:prstGeom>
        </p:spPr>
        <p:txBody>
          <a:bodyPr wrap="square">
            <a:spAutoFit/>
          </a:bodyPr>
          <a:lstStyle/>
          <a:p>
            <a:pPr algn="ctr"/>
            <a:r>
              <a:rPr lang="az-Latn-AZ" sz="3000" b="1" dirty="0" smtClean="0"/>
              <a:t>K</a:t>
            </a:r>
            <a:r>
              <a:rPr lang="en-US" sz="3000" b="1" dirty="0" err="1" smtClean="0"/>
              <a:t>ifayət</a:t>
            </a:r>
            <a:r>
              <a:rPr lang="en-US" sz="3000" b="1" dirty="0" smtClean="0"/>
              <a:t> </a:t>
            </a:r>
            <a:r>
              <a:rPr lang="en-US" sz="3000" b="1" dirty="0" err="1"/>
              <a:t>qədər</a:t>
            </a:r>
            <a:r>
              <a:rPr lang="en-US" sz="3000" b="1" dirty="0"/>
              <a:t> </a:t>
            </a:r>
            <a:r>
              <a:rPr lang="en-US" sz="3000" b="1" dirty="0" err="1"/>
              <a:t>vaxta</a:t>
            </a:r>
            <a:r>
              <a:rPr lang="en-US" sz="3000" b="1" dirty="0"/>
              <a:t> </a:t>
            </a:r>
            <a:r>
              <a:rPr lang="en-US" sz="3000" b="1" dirty="0" err="1"/>
              <a:t>və</a:t>
            </a:r>
            <a:r>
              <a:rPr lang="en-US" sz="3000" b="1" dirty="0"/>
              <a:t> </a:t>
            </a:r>
            <a:r>
              <a:rPr lang="en-US" sz="3000" b="1" dirty="0" err="1"/>
              <a:t>imkana</a:t>
            </a:r>
            <a:r>
              <a:rPr lang="en-US" sz="3000" b="1" dirty="0"/>
              <a:t> </a:t>
            </a:r>
            <a:r>
              <a:rPr lang="en-US" sz="3000" b="1" dirty="0" err="1"/>
              <a:t>malik</a:t>
            </a:r>
            <a:r>
              <a:rPr lang="en-US" sz="3000" b="1" dirty="0"/>
              <a:t> </a:t>
            </a:r>
            <a:r>
              <a:rPr lang="en-US" sz="3000" b="1" dirty="0" err="1"/>
              <a:t>olmaq</a:t>
            </a:r>
            <a:r>
              <a:rPr lang="en-US" sz="3000" b="1" dirty="0"/>
              <a:t> </a:t>
            </a:r>
            <a:r>
              <a:rPr lang="en-US" sz="3000" b="1" dirty="0" err="1"/>
              <a:t>hüququ</a:t>
            </a:r>
            <a:endParaRPr lang="az-Latn-AZ" sz="3000" b="1" dirty="0"/>
          </a:p>
        </p:txBody>
      </p:sp>
      <p:sp>
        <p:nvSpPr>
          <p:cNvPr id="4" name="Rectangle 3"/>
          <p:cNvSpPr/>
          <p:nvPr/>
        </p:nvSpPr>
        <p:spPr>
          <a:xfrm>
            <a:off x="484554" y="1443841"/>
            <a:ext cx="8385908" cy="4324261"/>
          </a:xfrm>
          <a:prstGeom prst="rect">
            <a:avLst/>
          </a:prstGeom>
        </p:spPr>
        <p:txBody>
          <a:bodyPr wrap="square">
            <a:spAutoFit/>
          </a:bodyPr>
          <a:lstStyle/>
          <a:p>
            <a:r>
              <a:rPr lang="az-Latn-AZ" sz="2500" b="1" dirty="0">
                <a:latin typeface="Calibri" panose="020F0502020204030204" pitchFamily="34" charset="0"/>
                <a:ea typeface="Calibri" panose="020F0502020204030204" pitchFamily="34" charset="0"/>
                <a:cs typeface="Times New Roman" panose="02020603050405020304" pitchFamily="18" charset="0"/>
              </a:rPr>
              <a:t>Kifayət qədər imkan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500" dirty="0" err="1">
                <a:latin typeface="Calibri" panose="020F0502020204030204" pitchFamily="34" charset="0"/>
                <a:ea typeface="Calibri" panose="020F0502020204030204" pitchFamily="34" charset="0"/>
                <a:cs typeface="Times New Roman" panose="02020603050405020304" pitchFamily="18" charset="0"/>
              </a:rPr>
              <a:t>Cinayət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işinin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materiallarına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çatımlılıq</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500" dirty="0" err="1">
                <a:latin typeface="Calibri" panose="020F0502020204030204" pitchFamily="34" charset="0"/>
                <a:ea typeface="Calibri" panose="020F0502020204030204" pitchFamily="34" charset="0"/>
                <a:cs typeface="Times New Roman" panose="02020603050405020304" pitchFamily="18" charset="0"/>
              </a:rPr>
              <a:t>Mütləq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hüquq</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deyil</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bəzi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məhdudlaşmalar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bilər</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500" dirty="0" err="1">
                <a:latin typeface="Calibri" panose="020F0502020204030204" pitchFamily="34" charset="0"/>
                <a:ea typeface="Calibri" panose="020F0502020204030204" pitchFamily="34" charset="0"/>
                <a:cs typeface="Times New Roman" panose="02020603050405020304" pitchFamily="18" charset="0"/>
              </a:rPr>
              <a:t>Ərizəçinin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öz</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maraqlarını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müstəqil</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surətdə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təmsil</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etmək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qərarına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gəldiyi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əsas</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gətirilərək</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cinayət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prosesinin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məhkəməyəqədər</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araşdırma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mərhələsində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ərizəçinin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işin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materialları</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ilə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tanış</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olmasına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icazə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verilməməsi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daxili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qanunvericiliyə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əsasən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bu</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hüququn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vəkilə</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məxsus</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olduğunun</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bildirilməsi</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NewRoman"/>
              </a:rPr>
              <a:t>Foucher</a:t>
            </a:r>
            <a:r>
              <a:rPr lang="en-US" sz="2500" dirty="0">
                <a:latin typeface="Calibri" panose="020F0502020204030204" pitchFamily="34" charset="0"/>
                <a:ea typeface="Calibri" panose="020F0502020204030204" pitchFamily="34" charset="0"/>
                <a:cs typeface="TimesNewRoman"/>
              </a:rPr>
              <a:t> v. France).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7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939" y="2814488"/>
            <a:ext cx="6025662" cy="2277547"/>
          </a:xfrm>
          <a:prstGeom prst="rect">
            <a:avLst/>
          </a:prstGeom>
        </p:spPr>
        <p:txBody>
          <a:bodyPr wrap="square">
            <a:spAutoFit/>
          </a:bodyPr>
          <a:lstStyle/>
          <a:p>
            <a:pPr algn="ctr"/>
            <a:r>
              <a:rPr lang="en-US" sz="3600" b="1" dirty="0"/>
              <a:t>şəxsən </a:t>
            </a:r>
            <a:r>
              <a:rPr lang="en-US" sz="3600" b="1" dirty="0" err="1"/>
              <a:t>və</a:t>
            </a:r>
            <a:r>
              <a:rPr lang="en-US" sz="3600" b="1" dirty="0"/>
              <a:t> </a:t>
            </a:r>
            <a:r>
              <a:rPr lang="en-US" sz="3600" b="1" dirty="0" err="1"/>
              <a:t>ya</a:t>
            </a:r>
            <a:r>
              <a:rPr lang="en-US" sz="3600" b="1" dirty="0"/>
              <a:t> </a:t>
            </a:r>
            <a:r>
              <a:rPr lang="en-US" sz="3600" b="1" dirty="0" err="1"/>
              <a:t>özünün</a:t>
            </a:r>
            <a:r>
              <a:rPr lang="en-US" sz="3600" b="1" dirty="0"/>
              <a:t> </a:t>
            </a:r>
            <a:r>
              <a:rPr lang="en-US" sz="3600" b="1" dirty="0" err="1"/>
              <a:t>seçdiyi</a:t>
            </a:r>
            <a:r>
              <a:rPr lang="en-US" sz="3600" b="1" dirty="0"/>
              <a:t> </a:t>
            </a:r>
            <a:r>
              <a:rPr lang="en-US" sz="3600" b="1" dirty="0" err="1" smtClean="0"/>
              <a:t>müdafiəçi</a:t>
            </a:r>
            <a:r>
              <a:rPr lang="az-Latn-AZ" sz="3600" b="1" dirty="0" smtClean="0"/>
              <a:t> </a:t>
            </a:r>
            <a:r>
              <a:rPr lang="en-US" sz="3600" b="1" dirty="0" err="1" smtClean="0"/>
              <a:t>ilə</a:t>
            </a:r>
            <a:r>
              <a:rPr lang="en-US" sz="3600" b="1" dirty="0" smtClean="0"/>
              <a:t> </a:t>
            </a:r>
            <a:r>
              <a:rPr lang="en-US" sz="3600" b="1" dirty="0" err="1" smtClean="0"/>
              <a:t>müdafiə</a:t>
            </a:r>
            <a:r>
              <a:rPr lang="en-US" sz="3600" b="1" dirty="0" smtClean="0"/>
              <a:t> </a:t>
            </a:r>
            <a:r>
              <a:rPr lang="en-US" sz="3500" b="1" dirty="0" err="1" smtClean="0"/>
              <a:t>hüququ</a:t>
            </a:r>
            <a:endParaRPr lang="az-Latn-AZ" sz="3500" b="1" dirty="0" smtClean="0"/>
          </a:p>
          <a:p>
            <a:pPr algn="ctr"/>
            <a:endParaRPr lang="az-Latn-AZ" sz="3500" b="1" dirty="0"/>
          </a:p>
          <a:p>
            <a:pPr algn="ctr"/>
            <a:r>
              <a:rPr lang="az-Latn-AZ" sz="3500" b="1" dirty="0" smtClean="0"/>
              <a:t>6.3 (c)</a:t>
            </a:r>
            <a:endParaRPr lang="en-US" sz="3500" b="1" dirty="0"/>
          </a:p>
        </p:txBody>
      </p:sp>
    </p:spTree>
    <p:extLst>
      <p:ext uri="{BB962C8B-B14F-4D97-AF65-F5344CB8AC3E}">
        <p14:creationId xmlns:p14="http://schemas.microsoft.com/office/powerpoint/2010/main" val="2468729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73" y="1277930"/>
            <a:ext cx="8596923" cy="4708981"/>
          </a:xfrm>
          <a:prstGeom prst="rect">
            <a:avLst/>
          </a:prstGeom>
        </p:spPr>
        <p:txBody>
          <a:bodyPr wrap="square">
            <a:spAutoFit/>
          </a:bodyPr>
          <a:lstStyle/>
          <a:p>
            <a:pPr algn="just"/>
            <a:r>
              <a:rPr lang="en-US" sz="3000" dirty="0">
                <a:ea typeface="Calibri" panose="020F0502020204030204" pitchFamily="34" charset="0"/>
                <a:cs typeface="Times New Roman" panose="02020603050405020304" pitchFamily="18" charset="0"/>
              </a:rPr>
              <a:t>MADDƏ </a:t>
            </a:r>
            <a:r>
              <a:rPr lang="en-US" sz="3000" dirty="0" smtClean="0">
                <a:ea typeface="Calibri" panose="020F0502020204030204" pitchFamily="34" charset="0"/>
                <a:cs typeface="Times New Roman" panose="02020603050405020304" pitchFamily="18" charset="0"/>
              </a:rPr>
              <a:t>6</a:t>
            </a:r>
            <a:r>
              <a:rPr lang="az-Latn-AZ" sz="3000" dirty="0" smtClean="0">
                <a:ea typeface="Calibri" panose="020F0502020204030204" pitchFamily="34" charset="0"/>
                <a:cs typeface="Times New Roman" panose="02020603050405020304" pitchFamily="18" charset="0"/>
              </a:rPr>
              <a:t> </a:t>
            </a:r>
            <a:r>
              <a:rPr lang="en-US" sz="3000" dirty="0" err="1" smtClean="0">
                <a:ea typeface="Calibri" panose="020F0502020204030204" pitchFamily="34" charset="0"/>
                <a:cs typeface="Times New Roman" panose="02020603050405020304" pitchFamily="18" charset="0"/>
              </a:rPr>
              <a:t>Ədalətli</a:t>
            </a:r>
            <a:r>
              <a:rPr lang="en-US" sz="3000" dirty="0" smtClean="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məhkəmə</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araşdırması</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hüququ</a:t>
            </a:r>
            <a:endParaRPr lang="en-US" sz="3000" dirty="0">
              <a:ea typeface="Calibri" panose="020F0502020204030204" pitchFamily="34" charset="0"/>
              <a:cs typeface="Times New Roman" panose="02020603050405020304" pitchFamily="18" charset="0"/>
            </a:endParaRPr>
          </a:p>
          <a:p>
            <a:pPr algn="just"/>
            <a:r>
              <a:rPr lang="az-Latn-AZ" sz="3000" dirty="0">
                <a:ea typeface="Calibri" panose="020F0502020204030204" pitchFamily="34" charset="0"/>
                <a:cs typeface="Times New Roman" panose="02020603050405020304" pitchFamily="18" charset="0"/>
              </a:rPr>
              <a:t> </a:t>
            </a:r>
            <a:endParaRPr lang="en-US" sz="3000" dirty="0">
              <a:ea typeface="Calibri" panose="020F0502020204030204" pitchFamily="34" charset="0"/>
              <a:cs typeface="Times New Roman" panose="02020603050405020304" pitchFamily="18" charset="0"/>
            </a:endParaRPr>
          </a:p>
          <a:p>
            <a:pPr algn="just"/>
            <a:r>
              <a:rPr lang="en-US" sz="3000" dirty="0"/>
              <a:t>3. </a:t>
            </a:r>
            <a:r>
              <a:rPr lang="en-US" sz="3000" dirty="0" err="1"/>
              <a:t>Cinayət</a:t>
            </a:r>
            <a:r>
              <a:rPr lang="en-US" sz="3000" dirty="0"/>
              <a:t> </a:t>
            </a:r>
            <a:r>
              <a:rPr lang="en-US" sz="3000" dirty="0" err="1"/>
              <a:t>törətməkdə</a:t>
            </a:r>
            <a:r>
              <a:rPr lang="en-US" sz="3000" dirty="0"/>
              <a:t> </a:t>
            </a:r>
            <a:r>
              <a:rPr lang="en-US" sz="3000" dirty="0" err="1"/>
              <a:t>ittiham</a:t>
            </a:r>
            <a:r>
              <a:rPr lang="en-US" sz="3000" dirty="0"/>
              <a:t> </a:t>
            </a:r>
            <a:r>
              <a:rPr lang="en-US" sz="3000" dirty="0" err="1"/>
              <a:t>olunan</a:t>
            </a:r>
            <a:r>
              <a:rPr lang="en-US" sz="3000" dirty="0"/>
              <a:t> </a:t>
            </a:r>
            <a:r>
              <a:rPr lang="en-US" sz="3000" dirty="0" err="1"/>
              <a:t>hər</a:t>
            </a:r>
            <a:r>
              <a:rPr lang="en-US" sz="3000" dirty="0"/>
              <a:t> </a:t>
            </a:r>
            <a:r>
              <a:rPr lang="en-US" sz="3000" dirty="0" err="1"/>
              <a:t>kəs</a:t>
            </a:r>
            <a:r>
              <a:rPr lang="en-US" sz="3000" dirty="0"/>
              <a:t>, </a:t>
            </a:r>
            <a:r>
              <a:rPr lang="en-US" sz="3000" dirty="0" err="1"/>
              <a:t>ən</a:t>
            </a:r>
            <a:r>
              <a:rPr lang="en-US" sz="3000" dirty="0"/>
              <a:t> </a:t>
            </a:r>
            <a:r>
              <a:rPr lang="en-US" sz="3000" dirty="0" err="1"/>
              <a:t>azı</a:t>
            </a:r>
            <a:r>
              <a:rPr lang="en-US" sz="3000" dirty="0"/>
              <a:t> </a:t>
            </a:r>
            <a:r>
              <a:rPr lang="en-US" sz="3000" dirty="0" err="1"/>
              <a:t>aşağıdakı</a:t>
            </a:r>
            <a:r>
              <a:rPr lang="en-US" sz="3000" dirty="0"/>
              <a:t> </a:t>
            </a:r>
            <a:r>
              <a:rPr lang="en-US" sz="3000" dirty="0" err="1"/>
              <a:t>hüquqlara</a:t>
            </a:r>
            <a:r>
              <a:rPr lang="en-US" sz="3000" dirty="0"/>
              <a:t> </a:t>
            </a:r>
            <a:r>
              <a:rPr lang="en-US" sz="3000" dirty="0" err="1"/>
              <a:t>malikdir</a:t>
            </a:r>
            <a:r>
              <a:rPr lang="en-US" sz="3000" dirty="0" smtClean="0"/>
              <a:t>:</a:t>
            </a:r>
            <a:endParaRPr lang="az-Latn-AZ" sz="3000" dirty="0" smtClean="0"/>
          </a:p>
          <a:p>
            <a:pPr algn="just"/>
            <a:endParaRPr lang="en-US" sz="3000" dirty="0"/>
          </a:p>
          <a:p>
            <a:pPr algn="just"/>
            <a:r>
              <a:rPr lang="en-US" sz="3000" dirty="0" smtClean="0"/>
              <a:t>(</a:t>
            </a:r>
            <a:r>
              <a:rPr lang="az-Latn-AZ" sz="3000" dirty="0" smtClean="0"/>
              <a:t>c</a:t>
            </a:r>
            <a:r>
              <a:rPr lang="en-US" sz="3000" dirty="0" smtClean="0"/>
              <a:t>) </a:t>
            </a:r>
            <a:r>
              <a:rPr lang="en-US" sz="3000" dirty="0"/>
              <a:t>şəxsən </a:t>
            </a:r>
            <a:r>
              <a:rPr lang="en-US" sz="3000" dirty="0" err="1"/>
              <a:t>və</a:t>
            </a:r>
            <a:r>
              <a:rPr lang="en-US" sz="3000" dirty="0"/>
              <a:t> </a:t>
            </a:r>
            <a:r>
              <a:rPr lang="en-US" sz="3000" dirty="0" err="1"/>
              <a:t>ya</a:t>
            </a:r>
            <a:r>
              <a:rPr lang="en-US" sz="3000" dirty="0"/>
              <a:t> </a:t>
            </a:r>
            <a:r>
              <a:rPr lang="en-US" sz="3000" dirty="0" err="1"/>
              <a:t>özünün</a:t>
            </a:r>
            <a:r>
              <a:rPr lang="en-US" sz="3000" dirty="0"/>
              <a:t> </a:t>
            </a:r>
            <a:r>
              <a:rPr lang="en-US" sz="3000" dirty="0" err="1"/>
              <a:t>seçdiyi</a:t>
            </a:r>
            <a:r>
              <a:rPr lang="en-US" sz="3000" dirty="0"/>
              <a:t> </a:t>
            </a:r>
            <a:r>
              <a:rPr lang="en-US" sz="3000" dirty="0" err="1"/>
              <a:t>müdafiəçi</a:t>
            </a:r>
            <a:r>
              <a:rPr lang="en-US" sz="3000" dirty="0"/>
              <a:t> </a:t>
            </a:r>
            <a:r>
              <a:rPr lang="en-US" sz="3000" dirty="0" err="1"/>
              <a:t>vasitəsi</a:t>
            </a:r>
            <a:r>
              <a:rPr lang="en-US" sz="3000" dirty="0"/>
              <a:t> </a:t>
            </a:r>
            <a:r>
              <a:rPr lang="en-US" sz="3000" dirty="0" err="1"/>
              <a:t>ilə</a:t>
            </a:r>
            <a:r>
              <a:rPr lang="en-US" sz="3000" dirty="0"/>
              <a:t> </a:t>
            </a:r>
            <a:r>
              <a:rPr lang="en-US" sz="3000" dirty="0" err="1"/>
              <a:t>özünü</a:t>
            </a:r>
            <a:r>
              <a:rPr lang="en-US" sz="3000" dirty="0"/>
              <a:t> </a:t>
            </a:r>
            <a:r>
              <a:rPr lang="en-US" sz="3000" dirty="0" err="1"/>
              <a:t>müdafiə</a:t>
            </a:r>
            <a:r>
              <a:rPr lang="en-US" sz="3000" dirty="0"/>
              <a:t> </a:t>
            </a:r>
            <a:r>
              <a:rPr lang="en-US" sz="3000" dirty="0" err="1"/>
              <a:t>etmək</a:t>
            </a:r>
            <a:r>
              <a:rPr lang="en-US" sz="3000" dirty="0"/>
              <a:t> </a:t>
            </a:r>
            <a:r>
              <a:rPr lang="en-US" sz="3000" dirty="0" err="1"/>
              <a:t>və</a:t>
            </a:r>
            <a:r>
              <a:rPr lang="en-US" sz="3000" dirty="0"/>
              <a:t> </a:t>
            </a:r>
            <a:r>
              <a:rPr lang="en-US" sz="3000" dirty="0" err="1"/>
              <a:t>ya</a:t>
            </a:r>
            <a:r>
              <a:rPr lang="en-US" sz="3000" dirty="0"/>
              <a:t> </a:t>
            </a:r>
            <a:r>
              <a:rPr lang="en-US" sz="3000" dirty="0" err="1"/>
              <a:t>müdafiəçinin</a:t>
            </a:r>
            <a:r>
              <a:rPr lang="en-US" sz="3000" dirty="0"/>
              <a:t> </a:t>
            </a:r>
            <a:r>
              <a:rPr lang="en-US" sz="3000" dirty="0" err="1"/>
              <a:t>xidmətini</a:t>
            </a:r>
            <a:r>
              <a:rPr lang="en-US" sz="3000" dirty="0"/>
              <a:t> </a:t>
            </a:r>
            <a:r>
              <a:rPr lang="en-US" sz="3000" dirty="0" err="1"/>
              <a:t>ödəmək</a:t>
            </a:r>
            <a:r>
              <a:rPr lang="en-US" sz="3000" dirty="0"/>
              <a:t> </a:t>
            </a:r>
            <a:r>
              <a:rPr lang="en-US" sz="3000" dirty="0" err="1"/>
              <a:t>üçün</a:t>
            </a:r>
            <a:r>
              <a:rPr lang="en-US" sz="3000" dirty="0"/>
              <a:t> </a:t>
            </a:r>
            <a:r>
              <a:rPr lang="en-US" sz="3000" dirty="0" err="1"/>
              <a:t>vəsaiti</a:t>
            </a:r>
            <a:r>
              <a:rPr lang="en-US" sz="3000" dirty="0"/>
              <a:t> </a:t>
            </a:r>
            <a:r>
              <a:rPr lang="en-US" sz="3000" dirty="0" err="1"/>
              <a:t>kifayət</a:t>
            </a:r>
            <a:r>
              <a:rPr lang="en-US" sz="3000" dirty="0"/>
              <a:t> </a:t>
            </a:r>
            <a:r>
              <a:rPr lang="en-US" sz="3000" dirty="0" err="1"/>
              <a:t>etmədiyi</a:t>
            </a:r>
            <a:r>
              <a:rPr lang="en-US" sz="3000" dirty="0"/>
              <a:t> zaman, </a:t>
            </a:r>
            <a:r>
              <a:rPr lang="en-US" sz="3000" dirty="0" err="1"/>
              <a:t>ədalət</a:t>
            </a:r>
            <a:r>
              <a:rPr lang="en-US" sz="3000" dirty="0"/>
              <a:t> </a:t>
            </a:r>
            <a:r>
              <a:rPr lang="en-US" sz="3000" dirty="0" err="1"/>
              <a:t>mühakiməsinin</a:t>
            </a:r>
            <a:r>
              <a:rPr lang="en-US" sz="3000" dirty="0"/>
              <a:t> </a:t>
            </a:r>
            <a:r>
              <a:rPr lang="en-US" sz="3000" dirty="0" err="1"/>
              <a:t>maraqları</a:t>
            </a:r>
            <a:r>
              <a:rPr lang="en-US" sz="3000" dirty="0"/>
              <a:t> </a:t>
            </a:r>
            <a:r>
              <a:rPr lang="en-US" sz="3000" dirty="0" err="1"/>
              <a:t>tələb</a:t>
            </a:r>
            <a:r>
              <a:rPr lang="en-US" sz="3000" dirty="0"/>
              <a:t> </a:t>
            </a:r>
            <a:r>
              <a:rPr lang="en-US" sz="3000" dirty="0" err="1"/>
              <a:t>etdikdə</a:t>
            </a:r>
            <a:r>
              <a:rPr lang="en-US" sz="3000" dirty="0"/>
              <a:t>, </a:t>
            </a:r>
            <a:r>
              <a:rPr lang="en-US" sz="3000" dirty="0" err="1"/>
              <a:t>belə</a:t>
            </a:r>
            <a:r>
              <a:rPr lang="en-US" sz="3000" dirty="0"/>
              <a:t> </a:t>
            </a:r>
            <a:r>
              <a:rPr lang="en-US" sz="3000" dirty="0" err="1"/>
              <a:t>müdafiədən</a:t>
            </a:r>
            <a:r>
              <a:rPr lang="en-US" sz="3000" dirty="0"/>
              <a:t> </a:t>
            </a:r>
            <a:r>
              <a:rPr lang="en-US" sz="3000" dirty="0" err="1"/>
              <a:t>pulsuz</a:t>
            </a:r>
            <a:r>
              <a:rPr lang="en-US" sz="3000" dirty="0"/>
              <a:t> </a:t>
            </a:r>
            <a:r>
              <a:rPr lang="en-US" sz="3000" dirty="0" err="1"/>
              <a:t>istifadə</a:t>
            </a:r>
            <a:r>
              <a:rPr lang="en-US" sz="3000" dirty="0"/>
              <a:t> </a:t>
            </a:r>
            <a:r>
              <a:rPr lang="en-US" sz="3000" dirty="0" err="1" smtClean="0"/>
              <a:t>etmək</a:t>
            </a:r>
            <a:r>
              <a:rPr lang="en-US" sz="3000" dirty="0" smtClean="0"/>
              <a:t>;</a:t>
            </a:r>
            <a:endParaRPr lang="en-US" sz="3000" dirty="0">
              <a:effectLst/>
              <a:ea typeface="Calibri" panose="020F0502020204030204" pitchFamily="34" charset="0"/>
              <a:cs typeface="Times New Roman" panose="02020603050405020304" pitchFamily="18" charset="0"/>
            </a:endParaRPr>
          </a:p>
        </p:txBody>
      </p:sp>
      <p:sp>
        <p:nvSpPr>
          <p:cNvPr id="5" name="Rectangle 4"/>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Tree>
    <p:extLst>
      <p:ext uri="{BB962C8B-B14F-4D97-AF65-F5344CB8AC3E}">
        <p14:creationId xmlns:p14="http://schemas.microsoft.com/office/powerpoint/2010/main" val="1991728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4" name="Rectangle 3"/>
          <p:cNvSpPr/>
          <p:nvPr/>
        </p:nvSpPr>
        <p:spPr>
          <a:xfrm>
            <a:off x="316524" y="1773759"/>
            <a:ext cx="8581292" cy="3323987"/>
          </a:xfrm>
          <a:prstGeom prst="rect">
            <a:avLst/>
          </a:prstGeom>
        </p:spPr>
        <p:txBody>
          <a:bodyPr wrap="square">
            <a:spAutoFit/>
          </a:bodyPr>
          <a:lstStyle/>
          <a:p>
            <a:pPr algn="just"/>
            <a:r>
              <a:rPr lang="az-Latn-AZ" sz="3500" dirty="0" smtClean="0">
                <a:latin typeface="Calibri" panose="020F0502020204030204" pitchFamily="34" charset="0"/>
                <a:ea typeface="Calibri" panose="020F0502020204030204" pitchFamily="34" charset="0"/>
                <a:cs typeface="Times New Roman" panose="02020603050405020304" pitchFamily="18" charset="0"/>
              </a:rPr>
              <a:t>Qayda</a:t>
            </a:r>
          </a:p>
          <a:p>
            <a:pPr algn="just"/>
            <a:endParaRPr lang="az-Latn-AZ" sz="35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az-Latn-AZ" sz="3500" dirty="0" smtClean="0">
                <a:latin typeface="Calibri" panose="020F0502020204030204" pitchFamily="34" charset="0"/>
                <a:ea typeface="Calibri" panose="020F0502020204030204" pitchFamily="34" charset="0"/>
                <a:cs typeface="Times New Roman" panose="02020603050405020304" pitchFamily="18" charset="0"/>
              </a:rPr>
              <a:t>Əhəmiyyətli </a:t>
            </a:r>
            <a:r>
              <a:rPr lang="az-Latn-AZ" sz="3500" dirty="0">
                <a:latin typeface="Calibri" panose="020F0502020204030204" pitchFamily="34" charset="0"/>
                <a:ea typeface="Calibri" panose="020F0502020204030204" pitchFamily="34" charset="0"/>
                <a:cs typeface="Times New Roman" panose="02020603050405020304" pitchFamily="18" charset="0"/>
              </a:rPr>
              <a:t>prosedural addımlar atılmışsa (dindirilmə, üzləşmə, axtarış və s. ) müdafiəçinin olmaması sonradan müdafiəni effektivliyini mümkünsüz edir</a:t>
            </a:r>
            <a:r>
              <a:rPr lang="fr-FR" sz="3500" dirty="0">
                <a:latin typeface="Calibri" panose="020F0502020204030204" pitchFamily="34" charset="0"/>
                <a:ea typeface="Calibri" panose="020F0502020204030204" pitchFamily="34" charset="0"/>
                <a:cs typeface="Times New Roman" panose="02020603050405020304" pitchFamily="18" charset="0"/>
              </a:rPr>
              <a:t> (</a:t>
            </a:r>
            <a:r>
              <a:rPr lang="az-Latn-AZ" sz="3500" b="1" i="1" dirty="0">
                <a:latin typeface="Calibri" panose="020F0502020204030204" pitchFamily="34" charset="0"/>
                <a:ea typeface="Calibri" panose="020F0502020204030204" pitchFamily="34" charset="0"/>
                <a:cs typeface="Times New Roman" panose="02020603050405020304" pitchFamily="18" charset="0"/>
              </a:rPr>
              <a:t>Magee</a:t>
            </a:r>
            <a:r>
              <a:rPr lang="fr-FR" sz="3500" b="1" i="1" dirty="0">
                <a:latin typeface="Calibri" panose="020F0502020204030204" pitchFamily="34" charset="0"/>
                <a:ea typeface="Calibri" panose="020F0502020204030204" pitchFamily="34" charset="0"/>
                <a:cs typeface="Times New Roman" panose="02020603050405020304" pitchFamily="18" charset="0"/>
              </a:rPr>
              <a:t> v.UK)</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726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4" name="Rectangle 3"/>
          <p:cNvSpPr/>
          <p:nvPr/>
        </p:nvSpPr>
        <p:spPr>
          <a:xfrm>
            <a:off x="379047" y="1365833"/>
            <a:ext cx="8456246" cy="4708981"/>
          </a:xfrm>
          <a:prstGeom prst="rect">
            <a:avLst/>
          </a:prstGeom>
        </p:spPr>
        <p:txBody>
          <a:bodyPr wrap="square">
            <a:spAutoFit/>
          </a:bodyPr>
          <a:lstStyle/>
          <a:p>
            <a:pPr algn="just"/>
            <a:r>
              <a:rPr lang="az-Latn-AZ" sz="3000" dirty="0">
                <a:latin typeface="Calibri" panose="020F0502020204030204" pitchFamily="34" charset="0"/>
                <a:ea typeface="Calibri" panose="020F0502020204030204" pitchFamily="34" charset="0"/>
                <a:cs typeface="Times New Roman" panose="02020603050405020304" pitchFamily="18" charset="0"/>
              </a:rPr>
              <a:t>Hüququn tərkibi:</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özünü şəxsən müdafiə etmək hüququ</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özünə müdafiəçi seçmək hüququ;</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müdafiəçinin xidmətini ödəmək üçün ərizəçinin vəsaiti kifayət etmədiyi zaman, ədalət mühakiməsinin maraqları tələb etdikdə müdafiəçinin yardımından pulsuz istifadə etmək hüququ;</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praktiki və səmərəli hüquqi yardımla təmin edilmək hüququ.</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37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2" name="Rectangle 1"/>
          <p:cNvSpPr/>
          <p:nvPr/>
        </p:nvSpPr>
        <p:spPr>
          <a:xfrm>
            <a:off x="429845" y="1955690"/>
            <a:ext cx="8198339" cy="3323987"/>
          </a:xfrm>
          <a:prstGeom prst="rect">
            <a:avLst/>
          </a:prstGeom>
        </p:spPr>
        <p:txBody>
          <a:bodyPr wrap="square">
            <a:spAutoFit/>
          </a:bodyPr>
          <a:lstStyle/>
          <a:p>
            <a:pPr algn="just"/>
            <a:r>
              <a:rPr lang="az-Latn-AZ" sz="3500" b="1" dirty="0">
                <a:latin typeface="Calibri" panose="020F0502020204030204" pitchFamily="34" charset="0"/>
                <a:ea typeface="Calibri" panose="020F0502020204030204" pitchFamily="34" charset="0"/>
                <a:cs typeface="Times New Roman" panose="02020603050405020304" pitchFamily="18" charset="0"/>
              </a:rPr>
              <a:t>Ö</a:t>
            </a:r>
            <a:r>
              <a:rPr lang="az-Latn-AZ"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zünü şəxsən müdafiə etmək hüququ</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Calibri" panose="020F0502020204030204" pitchFamily="34" charset="0"/>
                <a:ea typeface="Calibri" panose="020F0502020204030204" pitchFamily="34" charset="0"/>
                <a:cs typeface="Times New Roman" panose="02020603050405020304" pitchFamily="18" charset="0"/>
              </a:rPr>
              <a:t>Qeyri-mütləq</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hüquq</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məhdudlaşdırıla</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bilər</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məs.ağır</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cinayətlərdə</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ittiham</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olunduqda</a:t>
            </a:r>
            <a:r>
              <a:rPr lang="en-US" sz="3500" dirty="0" smtClean="0">
                <a:latin typeface="Calibri" panose="020F0502020204030204" pitchFamily="34" charset="0"/>
                <a:ea typeface="Calibri" panose="020F0502020204030204" pitchFamily="34" charset="0"/>
                <a:cs typeface="Times New Roman" panose="02020603050405020304" pitchFamily="18" charset="0"/>
              </a:rPr>
              <a:t>)</a:t>
            </a:r>
            <a:endParaRPr lang="az-Latn-AZ" sz="35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Calibri" panose="020F0502020204030204" pitchFamily="34" charset="0"/>
                <a:ea typeface="Calibri" panose="020F0502020204030204" pitchFamily="34" charset="0"/>
                <a:cs typeface="Times New Roman" panose="02020603050405020304" pitchFamily="18" charset="0"/>
              </a:rPr>
              <a:t>≈ Şəxsən </a:t>
            </a:r>
            <a:r>
              <a:rPr lang="en-US" sz="3500" dirty="0" err="1">
                <a:latin typeface="Calibri" panose="020F0502020204030204" pitchFamily="34" charset="0"/>
                <a:ea typeface="Calibri" panose="020F0502020204030204" pitchFamily="34" charset="0"/>
                <a:cs typeface="Times New Roman" panose="02020603050405020304" pitchFamily="18" charset="0"/>
              </a:rPr>
              <a:t>iştirak</a:t>
            </a:r>
            <a:r>
              <a:rPr lang="en-US" sz="35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37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4" name="Rectangle 3"/>
          <p:cNvSpPr/>
          <p:nvPr/>
        </p:nvSpPr>
        <p:spPr>
          <a:xfrm>
            <a:off x="257908" y="1323539"/>
            <a:ext cx="8886092" cy="4939814"/>
          </a:xfrm>
          <a:prstGeom prst="rect">
            <a:avLst/>
          </a:prstGeom>
        </p:spPr>
        <p:txBody>
          <a:bodyPr wrap="square">
            <a:spAutoFit/>
          </a:bodyPr>
          <a:lstStyle/>
          <a:p>
            <a:r>
              <a:rPr lang="az-Latn-AZ"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Özünə müdafiəçi seçmək hüququ</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Calibri" panose="020F0502020204030204" pitchFamily="34" charset="0"/>
                <a:ea typeface="Calibri" panose="020F0502020204030204" pitchFamily="34" charset="0"/>
                <a:cs typeface="Times New Roman" panose="02020603050405020304" pitchFamily="18" charset="0"/>
              </a:rPr>
              <a:t> </a:t>
            </a:r>
          </a:p>
          <a:p>
            <a:r>
              <a:rPr lang="az-Latn-AZ" sz="3500" dirty="0">
                <a:latin typeface="Calibri" panose="020F0502020204030204" pitchFamily="34" charset="0"/>
                <a:ea typeface="Calibri" panose="020F0502020204030204" pitchFamily="34" charset="0"/>
                <a:cs typeface="Times New Roman" panose="02020603050405020304" pitchFamily="18" charset="0"/>
              </a:rPr>
              <a:t>Seçmək, yalnız özü ödəyərsə</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latin typeface="Arial" panose="020B0604020202020204" pitchFamily="34" charset="0"/>
                <a:ea typeface="Calibri" panose="020F0502020204030204" pitchFamily="34" charset="0"/>
                <a:cs typeface="Times New Roman" panose="02020603050405020304" pitchFamily="18" charset="0"/>
              </a:rPr>
              <a:t>►►</a:t>
            </a:r>
            <a:r>
              <a:rPr lang="az-Latn-AZ" sz="3500" dirty="0">
                <a:latin typeface="Calibri" panose="020F0502020204030204" pitchFamily="34" charset="0"/>
                <a:ea typeface="Calibri" panose="020F0502020204030204" pitchFamily="34" charset="0"/>
                <a:cs typeface="Times New Roman" panose="02020603050405020304" pitchFamily="18" charset="0"/>
              </a:rPr>
              <a:t>müdafiəçi ilə təmin olunduqda, seçim hüququ yoxdur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latin typeface="Calibri" panose="020F0502020204030204" pitchFamily="34" charset="0"/>
                <a:ea typeface="Calibri" panose="020F0502020204030204" pitchFamily="34" charset="0"/>
                <a:cs typeface="Times New Roman" panose="02020603050405020304" pitchFamily="18" charset="0"/>
              </a:rPr>
              <a:t>Qeyri-mütləq hüquq, məhdudlaşdırıla bilər</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latin typeface="Calibri" panose="020F0502020204030204" pitchFamily="34" charset="0"/>
                <a:ea typeface="Calibri" panose="020F0502020204030204" pitchFamily="34" charset="0"/>
                <a:cs typeface="Times New Roman" panose="02020603050405020304" pitchFamily="18" charset="0"/>
              </a:rPr>
              <a:t>Dövlət tənzimləyir, kim müdafiəçi ola bilər</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b="1" i="1" dirty="0">
                <a:latin typeface="Calibri" panose="020F0502020204030204" pitchFamily="34" charset="0"/>
                <a:ea typeface="Calibri" panose="020F0502020204030204" pitchFamily="34" charset="0"/>
                <a:cs typeface="Times New Roman" panose="02020603050405020304" pitchFamily="18" charset="0"/>
              </a:rPr>
              <a:t>E</a:t>
            </a:r>
            <a:r>
              <a:rPr lang="en-US" sz="3500" b="1" i="1" dirty="0" err="1">
                <a:latin typeface="Calibri" panose="020F0502020204030204" pitchFamily="34" charset="0"/>
                <a:ea typeface="Calibri" panose="020F0502020204030204" pitchFamily="34" charset="0"/>
                <a:cs typeface="Times New Roman" panose="02020603050405020304" pitchFamily="18" charset="0"/>
              </a:rPr>
              <a:t>nsslin</a:t>
            </a:r>
            <a:r>
              <a:rPr lang="en-US" sz="3500" b="1" i="1" dirty="0">
                <a:latin typeface="Calibri" panose="020F0502020204030204" pitchFamily="34" charset="0"/>
                <a:ea typeface="Calibri" panose="020F0502020204030204" pitchFamily="34" charset="0"/>
                <a:cs typeface="Times New Roman" panose="02020603050405020304" pitchFamily="18" charset="0"/>
              </a:rPr>
              <a:t> and Others v Germany (</a:t>
            </a:r>
            <a:r>
              <a:rPr lang="en-US" sz="3500" b="1" i="1" dirty="0" err="1">
                <a:latin typeface="Calibri" panose="020F0502020204030204" pitchFamily="34" charset="0"/>
                <a:ea typeface="Calibri" panose="020F0502020204030204" pitchFamily="34" charset="0"/>
                <a:cs typeface="Times New Roman" panose="02020603050405020304" pitchFamily="18" charset="0"/>
              </a:rPr>
              <a:t>dec.</a:t>
            </a:r>
            <a:r>
              <a:rPr lang="en-US" sz="3500" b="1" i="1" dirty="0">
                <a:latin typeface="Calibri" panose="020F0502020204030204" pitchFamily="34" charset="0"/>
                <a:ea typeface="Calibri" panose="020F0502020204030204" pitchFamily="34" charset="0"/>
                <a:cs typeface="Times New Roman" panose="02020603050405020304" pitchFamily="18" charset="0"/>
              </a:rPr>
              <a: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547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2" name="Rectangle 1"/>
          <p:cNvSpPr/>
          <p:nvPr/>
        </p:nvSpPr>
        <p:spPr>
          <a:xfrm>
            <a:off x="312615" y="1285978"/>
            <a:ext cx="8659447" cy="4892365"/>
          </a:xfrm>
          <a:prstGeom prst="rect">
            <a:avLst/>
          </a:prstGeom>
        </p:spPr>
        <p:txBody>
          <a:bodyPr wrap="square">
            <a:spAutoFit/>
          </a:bodyPr>
          <a:lstStyle/>
          <a:p>
            <a:r>
              <a:rPr lang="az-Latn-A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Müdafiəçinin yardımından pulsuz istifadə etmək hüququ.</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az-Latn-AZ"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z-Latn-AZ"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İki </a:t>
            </a:r>
            <a:r>
              <a:rPr lang="az-Latn-AZ"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şərt: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az-Latn-AZ" sz="2800" dirty="0">
                <a:latin typeface="Calibri" panose="020F0502020204030204" pitchFamily="34" charset="0"/>
                <a:ea typeface="Calibri" panose="020F0502020204030204" pitchFamily="34" charset="0"/>
                <a:cs typeface="Times New Roman" panose="02020603050405020304" pitchFamily="18" charset="0"/>
              </a:rPr>
              <a:t>yetərli vəsaitə malik olmama nümayiş etdirilməlidir;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az-Latn-AZ" sz="2800" dirty="0">
                <a:latin typeface="Calibri" panose="020F0502020204030204" pitchFamily="34" charset="0"/>
                <a:ea typeface="Calibri" panose="020F0502020204030204" pitchFamily="34" charset="0"/>
                <a:cs typeface="Times New Roman" panose="02020603050405020304" pitchFamily="18" charset="0"/>
              </a:rPr>
              <a:t>"</a:t>
            </a:r>
            <a:r>
              <a:rPr lang="az-Latn-AZ" sz="2800" i="1" dirty="0">
                <a:latin typeface="Calibri" panose="020F0502020204030204" pitchFamily="34" charset="0"/>
                <a:ea typeface="Calibri" panose="020F0502020204030204" pitchFamily="34" charset="0"/>
                <a:cs typeface="Times New Roman" panose="02020603050405020304" pitchFamily="18" charset="0"/>
              </a:rPr>
              <a:t>ədalət mühakiməsinin maraqları tələb etdikdə</a:t>
            </a:r>
            <a:r>
              <a:rPr lang="az-Latn-AZ" sz="2800" dirty="0">
                <a:latin typeface="Calibri" panose="020F0502020204030204" pitchFamily="34" charset="0"/>
                <a:ea typeface="Calibri" panose="020F0502020204030204" pitchFamily="34" charset="0"/>
                <a:cs typeface="Times New Roman" panose="02020603050405020304" pitchFamily="18" charset="0"/>
              </a:rPr>
              <a:t>" təmin edilməlidir.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az-Latn-AZ"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az-Latn-AZ" sz="2800" dirty="0">
                <a:latin typeface="Calibri" panose="020F0502020204030204" pitchFamily="34" charset="0"/>
                <a:ea typeface="Calibri" panose="020F0502020204030204" pitchFamily="34" charset="0"/>
                <a:cs typeface="Times New Roman" panose="02020603050405020304" pitchFamily="18" charset="0"/>
              </a:rPr>
              <a:t>"</a:t>
            </a:r>
            <a:r>
              <a:rPr lang="az-Latn-AZ" sz="2800" i="1" dirty="0">
                <a:latin typeface="Calibri" panose="020F0502020204030204" pitchFamily="34" charset="0"/>
                <a:ea typeface="Calibri" panose="020F0502020204030204" pitchFamily="34" charset="0"/>
                <a:cs typeface="Times New Roman" panose="02020603050405020304" pitchFamily="18" charset="0"/>
              </a:rPr>
              <a:t>ədalət mühakiməsinin maraqları tələb etdikdə</a:t>
            </a:r>
            <a:r>
              <a:rPr lang="az-Latn-AZ" sz="2800" dirty="0">
                <a:latin typeface="Calibri" panose="020F0502020204030204" pitchFamily="34" charset="0"/>
                <a:ea typeface="Calibri" panose="020F0502020204030204" pitchFamily="34" charset="0"/>
                <a:cs typeface="Times New Roman" panose="02020603050405020304" pitchFamily="18" charset="0"/>
              </a:rPr>
              <a:t>" nəzərə alınır: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2800" dirty="0">
                <a:latin typeface="Calibri" panose="020F0502020204030204" pitchFamily="34" charset="0"/>
                <a:ea typeface="Calibri" panose="020F0502020204030204" pitchFamily="34" charset="0"/>
                <a:cs typeface="Times New Roman" panose="02020603050405020304" pitchFamily="18" charset="0"/>
              </a:rPr>
              <a:t>işin faktiki və hüquqi əsasları (mürəkkəblik dərəcəsi)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2800" dirty="0">
                <a:latin typeface="Calibri" panose="020F0502020204030204" pitchFamily="34" charset="0"/>
                <a:ea typeface="Calibri" panose="020F0502020204030204" pitchFamily="34" charset="0"/>
                <a:cs typeface="Times New Roman" panose="02020603050405020304" pitchFamily="18" charset="0"/>
              </a:rPr>
              <a:t>ittiham olunan üçün prosesin əhəmiyyəti (gözlənilən cəza)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397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76" y="315743"/>
            <a:ext cx="9394092" cy="523220"/>
          </a:xfrm>
          <a:prstGeom prst="rect">
            <a:avLst/>
          </a:prstGeom>
        </p:spPr>
        <p:txBody>
          <a:bodyPr wrap="square">
            <a:spAutoFit/>
          </a:bodyPr>
          <a:lstStyle/>
          <a:p>
            <a:pPr algn="ctr"/>
            <a:r>
              <a:rPr lang="az-Latn-AZ" sz="2800" b="1" dirty="0"/>
              <a:t>Ş</a:t>
            </a:r>
            <a:r>
              <a:rPr lang="en-US" sz="2800" b="1" dirty="0" err="1" smtClean="0"/>
              <a:t>əxsən</a:t>
            </a:r>
            <a:r>
              <a:rPr lang="en-US" sz="2800" b="1" dirty="0" smtClean="0"/>
              <a:t> </a:t>
            </a:r>
            <a:r>
              <a:rPr lang="en-US" sz="2800" b="1" dirty="0" err="1"/>
              <a:t>və</a:t>
            </a:r>
            <a:r>
              <a:rPr lang="en-US" sz="2800" b="1" dirty="0"/>
              <a:t> </a:t>
            </a:r>
            <a:r>
              <a:rPr lang="en-US" sz="2800" b="1" dirty="0" err="1"/>
              <a:t>ya</a:t>
            </a:r>
            <a:r>
              <a:rPr lang="en-US" sz="2800" b="1" dirty="0"/>
              <a:t> </a:t>
            </a:r>
            <a:r>
              <a:rPr lang="en-US" sz="2800" b="1" dirty="0" err="1"/>
              <a:t>özünün</a:t>
            </a:r>
            <a:r>
              <a:rPr lang="en-US" sz="2800" b="1" dirty="0"/>
              <a:t> </a:t>
            </a:r>
            <a:r>
              <a:rPr lang="en-US" sz="2800" b="1" dirty="0" err="1"/>
              <a:t>seçdiyi</a:t>
            </a:r>
            <a:r>
              <a:rPr lang="en-US" sz="2800" b="1" dirty="0"/>
              <a:t> </a:t>
            </a:r>
            <a:r>
              <a:rPr lang="en-US" sz="2800" b="1" dirty="0" err="1"/>
              <a:t>müdafiəçi</a:t>
            </a:r>
            <a:r>
              <a:rPr lang="az-Latn-AZ" sz="2800" b="1" dirty="0"/>
              <a:t> </a:t>
            </a:r>
            <a:r>
              <a:rPr lang="en-US" sz="2800" b="1" dirty="0" err="1"/>
              <a:t>ilə</a:t>
            </a:r>
            <a:r>
              <a:rPr lang="en-US" sz="2800" b="1" dirty="0"/>
              <a:t> </a:t>
            </a:r>
            <a:r>
              <a:rPr lang="en-US" sz="2800" b="1" dirty="0" err="1"/>
              <a:t>müdafiə</a:t>
            </a:r>
            <a:r>
              <a:rPr lang="en-US" sz="2800" b="1" dirty="0"/>
              <a:t> </a:t>
            </a:r>
            <a:r>
              <a:rPr lang="en-US" sz="2800" b="1" dirty="0" err="1"/>
              <a:t>hüququ</a:t>
            </a:r>
            <a:endParaRPr lang="az-Latn-AZ" sz="2800" b="1" dirty="0"/>
          </a:p>
        </p:txBody>
      </p:sp>
      <p:sp>
        <p:nvSpPr>
          <p:cNvPr id="4" name="Rectangle 3"/>
          <p:cNvSpPr/>
          <p:nvPr/>
        </p:nvSpPr>
        <p:spPr>
          <a:xfrm>
            <a:off x="381500" y="1825006"/>
            <a:ext cx="8504592" cy="3323987"/>
          </a:xfrm>
          <a:prstGeom prst="rect">
            <a:avLst/>
          </a:prstGeom>
        </p:spPr>
        <p:txBody>
          <a:bodyPr wrap="square">
            <a:spAutoFit/>
          </a:bodyPr>
          <a:lstStyle/>
          <a:p>
            <a:r>
              <a:rPr lang="az-Latn-AZ"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Praktiki və səmərəli hüquqi yardımla təmin edilmək hüququ.</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Müdafiəçi ilə konfidensial ünsiyyət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az-Latn-AZ"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Müdafiənin keyfiyyəti</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035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939" y="2814488"/>
            <a:ext cx="6025662" cy="2277547"/>
          </a:xfrm>
          <a:prstGeom prst="rect">
            <a:avLst/>
          </a:prstGeom>
        </p:spPr>
        <p:txBody>
          <a:bodyPr wrap="square">
            <a:spAutoFit/>
          </a:bodyPr>
          <a:lstStyle/>
          <a:p>
            <a:pPr algn="ctr"/>
            <a:r>
              <a:rPr lang="az-Latn-AZ" sz="3600" b="1" dirty="0"/>
              <a:t>ş</a:t>
            </a:r>
            <a:r>
              <a:rPr lang="az-Latn-AZ" sz="3600" b="1" dirty="0" smtClean="0"/>
              <a:t>ahidi çağırmaq və dindirmək </a:t>
            </a:r>
            <a:r>
              <a:rPr lang="en-US" sz="3600" b="1" dirty="0" smtClean="0"/>
              <a:t> </a:t>
            </a:r>
            <a:r>
              <a:rPr lang="en-US" sz="3500" b="1" dirty="0" err="1" smtClean="0"/>
              <a:t>hüququ</a:t>
            </a:r>
            <a:endParaRPr lang="az-Latn-AZ" sz="3500" b="1" dirty="0" smtClean="0"/>
          </a:p>
          <a:p>
            <a:pPr algn="ctr"/>
            <a:endParaRPr lang="az-Latn-AZ" sz="3500" b="1" dirty="0"/>
          </a:p>
          <a:p>
            <a:pPr algn="ctr"/>
            <a:r>
              <a:rPr lang="az-Latn-AZ" sz="3500" b="1" dirty="0" smtClean="0"/>
              <a:t>6.3 (d)</a:t>
            </a:r>
            <a:endParaRPr lang="en-US" sz="3500" b="1" dirty="0"/>
          </a:p>
        </p:txBody>
      </p:sp>
    </p:spTree>
    <p:extLst>
      <p:ext uri="{BB962C8B-B14F-4D97-AF65-F5344CB8AC3E}">
        <p14:creationId xmlns:p14="http://schemas.microsoft.com/office/powerpoint/2010/main" val="3263861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364" y="1565532"/>
            <a:ext cx="8524328" cy="5632311"/>
          </a:xfrm>
          <a:prstGeom prst="rect">
            <a:avLst/>
          </a:prstGeom>
        </p:spPr>
        <p:txBody>
          <a:bodyPr wrap="square">
            <a:spAutoFit/>
          </a:bodyPr>
          <a:lstStyle/>
          <a:p>
            <a:r>
              <a:rPr lang="en-US" sz="3000" dirty="0" err="1" smtClean="0"/>
              <a:t>Təqsirsizlik</a:t>
            </a:r>
            <a:r>
              <a:rPr lang="en-US" sz="3000" dirty="0" smtClean="0"/>
              <a:t> </a:t>
            </a:r>
            <a:r>
              <a:rPr lang="en-US" sz="3000" dirty="0" err="1"/>
              <a:t>prezumpsiyası</a:t>
            </a:r>
            <a:r>
              <a:rPr lang="en-US" sz="3000" dirty="0"/>
              <a:t> </a:t>
            </a:r>
            <a:r>
              <a:rPr lang="en-US" sz="3000" dirty="0" err="1"/>
              <a:t>prinsipi</a:t>
            </a:r>
            <a:r>
              <a:rPr lang="en-US" sz="3000" dirty="0"/>
              <a:t>:</a:t>
            </a:r>
          </a:p>
          <a:p>
            <a:pPr marL="342900" lvl="0" indent="-342900">
              <a:buFont typeface="Arial" panose="020B0604020202020204" pitchFamily="34" charset="0"/>
              <a:buChar char="•"/>
            </a:pPr>
            <a:r>
              <a:rPr lang="en-US" sz="3000" dirty="0" err="1"/>
              <a:t>məhkəmə</a:t>
            </a:r>
            <a:r>
              <a:rPr lang="en-US" sz="3000" dirty="0"/>
              <a:t> </a:t>
            </a:r>
            <a:r>
              <a:rPr lang="en-US" sz="3000" dirty="0" err="1"/>
              <a:t>üzvlərindən</a:t>
            </a:r>
            <a:r>
              <a:rPr lang="en-US" sz="3000" dirty="0"/>
              <a:t> </a:t>
            </a:r>
            <a:r>
              <a:rPr lang="en-US" sz="3000" dirty="0" err="1"/>
              <a:t>vəzifələrini</a:t>
            </a:r>
            <a:r>
              <a:rPr lang="en-US" sz="3000" dirty="0"/>
              <a:t> </a:t>
            </a:r>
            <a:r>
              <a:rPr lang="en-US" sz="3000" dirty="0" err="1"/>
              <a:t>yerinə</a:t>
            </a:r>
            <a:r>
              <a:rPr lang="en-US" sz="3000" dirty="0"/>
              <a:t> </a:t>
            </a:r>
            <a:r>
              <a:rPr lang="en-US" sz="3000" dirty="0" err="1"/>
              <a:t>yetirən</a:t>
            </a:r>
            <a:r>
              <a:rPr lang="en-US" sz="3000" dirty="0"/>
              <a:t> zaman </a:t>
            </a:r>
            <a:r>
              <a:rPr lang="en-US" sz="3000" dirty="0" err="1"/>
              <a:t>işə</a:t>
            </a:r>
            <a:r>
              <a:rPr lang="en-US" sz="3000" dirty="0"/>
              <a:t> </a:t>
            </a:r>
            <a:r>
              <a:rPr lang="en-US" sz="3000" dirty="0" err="1"/>
              <a:t>təqsirləndirilən</a:t>
            </a:r>
            <a:r>
              <a:rPr lang="en-US" sz="3000" dirty="0"/>
              <a:t> </a:t>
            </a:r>
            <a:r>
              <a:rPr lang="en-US" sz="3000" dirty="0" err="1"/>
              <a:t>şəxsin</a:t>
            </a:r>
            <a:r>
              <a:rPr lang="en-US" sz="3000" dirty="0"/>
              <a:t> </a:t>
            </a:r>
            <a:r>
              <a:rPr lang="en-US" sz="3000" dirty="0" err="1"/>
              <a:t>ittiham</a:t>
            </a:r>
            <a:r>
              <a:rPr lang="en-US" sz="3000" dirty="0"/>
              <a:t> </a:t>
            </a:r>
            <a:r>
              <a:rPr lang="en-US" sz="3000" dirty="0" err="1"/>
              <a:t>olunduğu</a:t>
            </a:r>
            <a:r>
              <a:rPr lang="en-US" sz="3000" dirty="0"/>
              <a:t> </a:t>
            </a:r>
            <a:r>
              <a:rPr lang="en-US" sz="3000" dirty="0" err="1"/>
              <a:t>cinayəti</a:t>
            </a:r>
            <a:r>
              <a:rPr lang="en-US" sz="3000" dirty="0"/>
              <a:t> </a:t>
            </a:r>
            <a:r>
              <a:rPr lang="en-US" sz="3000" dirty="0" err="1"/>
              <a:t>törətdiyi</a:t>
            </a:r>
            <a:r>
              <a:rPr lang="en-US" sz="3000" dirty="0"/>
              <a:t> </a:t>
            </a:r>
            <a:r>
              <a:rPr lang="en-US" sz="3000" dirty="0" err="1"/>
              <a:t>barədə</a:t>
            </a:r>
            <a:r>
              <a:rPr lang="en-US" sz="3000" dirty="0"/>
              <a:t> </a:t>
            </a:r>
            <a:r>
              <a:rPr lang="en-US" sz="3000" dirty="0" err="1"/>
              <a:t>ön</a:t>
            </a:r>
            <a:r>
              <a:rPr lang="en-US" sz="3000" dirty="0"/>
              <a:t> </a:t>
            </a:r>
            <a:r>
              <a:rPr lang="en-US" sz="3000" dirty="0" err="1"/>
              <a:t>mühakimə</a:t>
            </a:r>
            <a:r>
              <a:rPr lang="en-US" sz="3000" dirty="0"/>
              <a:t> </a:t>
            </a:r>
            <a:r>
              <a:rPr lang="en-US" sz="3000" dirty="0" err="1"/>
              <a:t>ilə</a:t>
            </a:r>
            <a:r>
              <a:rPr lang="en-US" sz="3000" dirty="0"/>
              <a:t> </a:t>
            </a:r>
            <a:r>
              <a:rPr lang="en-US" sz="3000" dirty="0" err="1"/>
              <a:t>başlamamağı</a:t>
            </a:r>
            <a:r>
              <a:rPr lang="en-US" sz="3000" dirty="0"/>
              <a:t> </a:t>
            </a:r>
            <a:r>
              <a:rPr lang="en-US" sz="3000" dirty="0" err="1"/>
              <a:t>tələb</a:t>
            </a:r>
            <a:r>
              <a:rPr lang="en-US" sz="3000" dirty="0"/>
              <a:t> </a:t>
            </a:r>
            <a:r>
              <a:rPr lang="en-US" sz="3000" dirty="0" err="1"/>
              <a:t>edir</a:t>
            </a:r>
            <a:r>
              <a:rPr lang="en-US" sz="3000" dirty="0"/>
              <a:t>; </a:t>
            </a:r>
            <a:endParaRPr lang="az-Latn-AZ" sz="3000" dirty="0" smtClean="0"/>
          </a:p>
          <a:p>
            <a:pPr marL="342900" lvl="0" indent="-342900">
              <a:buFont typeface="Arial" panose="020B0604020202020204" pitchFamily="34" charset="0"/>
              <a:buChar char="•"/>
            </a:pPr>
            <a:endParaRPr lang="en-US" sz="3000" dirty="0"/>
          </a:p>
          <a:p>
            <a:pPr marL="342900" lvl="0" indent="-342900">
              <a:buFont typeface="Arial" panose="020B0604020202020204" pitchFamily="34" charset="0"/>
              <a:buChar char="•"/>
            </a:pPr>
            <a:r>
              <a:rPr lang="en-US" sz="3000" dirty="0" err="1"/>
              <a:t>sübutetmə</a:t>
            </a:r>
            <a:r>
              <a:rPr lang="en-US" sz="3000" dirty="0"/>
              <a:t> </a:t>
            </a:r>
            <a:r>
              <a:rPr lang="en-US" sz="3000" dirty="0" err="1"/>
              <a:t>yükü</a:t>
            </a:r>
            <a:r>
              <a:rPr lang="en-US" sz="3000" dirty="0"/>
              <a:t> </a:t>
            </a:r>
            <a:r>
              <a:rPr lang="en-US" sz="3000" dirty="0" err="1"/>
              <a:t>ittiham</a:t>
            </a:r>
            <a:r>
              <a:rPr lang="en-US" sz="3000" dirty="0"/>
              <a:t> </a:t>
            </a:r>
            <a:r>
              <a:rPr lang="en-US" sz="3000" dirty="0" err="1"/>
              <a:t>tərəfinin</a:t>
            </a:r>
            <a:r>
              <a:rPr lang="en-US" sz="3000" dirty="0"/>
              <a:t> </a:t>
            </a:r>
            <a:r>
              <a:rPr lang="en-US" sz="3000" dirty="0" err="1"/>
              <a:t>üzərinə</a:t>
            </a:r>
            <a:r>
              <a:rPr lang="en-US" sz="3000" dirty="0"/>
              <a:t> </a:t>
            </a:r>
            <a:r>
              <a:rPr lang="en-US" sz="3000" dirty="0" err="1"/>
              <a:t>düşür</a:t>
            </a:r>
            <a:r>
              <a:rPr lang="en-US" sz="3000" dirty="0"/>
              <a:t> </a:t>
            </a:r>
            <a:r>
              <a:rPr lang="en-US" sz="3000" dirty="0" err="1"/>
              <a:t>və</a:t>
            </a:r>
            <a:r>
              <a:rPr lang="en-US" sz="3000" dirty="0"/>
              <a:t> </a:t>
            </a:r>
            <a:r>
              <a:rPr lang="en-US" sz="3000" dirty="0" err="1"/>
              <a:t>hər</a:t>
            </a:r>
            <a:r>
              <a:rPr lang="en-US" sz="3000" dirty="0"/>
              <a:t> </a:t>
            </a:r>
            <a:r>
              <a:rPr lang="en-US" sz="3000" dirty="0" err="1"/>
              <a:t>hansı</a:t>
            </a:r>
            <a:r>
              <a:rPr lang="en-US" sz="3000" dirty="0"/>
              <a:t> </a:t>
            </a:r>
            <a:r>
              <a:rPr lang="en-US" sz="3000" dirty="0" err="1"/>
              <a:t>şübhə</a:t>
            </a:r>
            <a:r>
              <a:rPr lang="en-US" sz="3000" dirty="0"/>
              <a:t> </a:t>
            </a:r>
            <a:r>
              <a:rPr lang="en-US" sz="3000" dirty="0" err="1"/>
              <a:t>təqsirləndirilən</a:t>
            </a:r>
            <a:r>
              <a:rPr lang="en-US" sz="3000" dirty="0"/>
              <a:t> </a:t>
            </a:r>
            <a:r>
              <a:rPr lang="en-US" sz="3000" dirty="0" err="1"/>
              <a:t>şəxsin</a:t>
            </a:r>
            <a:r>
              <a:rPr lang="en-US" sz="3000" dirty="0"/>
              <a:t> </a:t>
            </a:r>
            <a:r>
              <a:rPr lang="en-US" sz="3000" dirty="0" err="1"/>
              <a:t>xeyrinə</a:t>
            </a:r>
            <a:r>
              <a:rPr lang="en-US" sz="3000" dirty="0"/>
              <a:t> </a:t>
            </a:r>
            <a:r>
              <a:rPr lang="en-US" sz="3000" dirty="0" err="1"/>
              <a:t>həll</a:t>
            </a:r>
            <a:r>
              <a:rPr lang="en-US" sz="3000" dirty="0"/>
              <a:t> </a:t>
            </a:r>
            <a:r>
              <a:rPr lang="en-US" sz="3000" dirty="0" err="1"/>
              <a:t>edilməlidir</a:t>
            </a:r>
            <a:r>
              <a:rPr lang="en-US" sz="3000" dirty="0" smtClean="0"/>
              <a:t>.</a:t>
            </a:r>
            <a:endParaRPr lang="az-Latn-AZ" sz="3000" dirty="0" smtClean="0"/>
          </a:p>
          <a:p>
            <a:pPr lvl="0"/>
            <a:endParaRPr lang="az-Latn-AZ" sz="3000" dirty="0"/>
          </a:p>
          <a:p>
            <a:r>
              <a:rPr lang="en-US" sz="3000" b="1" i="1" dirty="0"/>
              <a:t>Barbera, </a:t>
            </a:r>
            <a:r>
              <a:rPr lang="en-US" sz="3000" b="1" i="1" dirty="0" err="1"/>
              <a:t>Messegue</a:t>
            </a:r>
            <a:r>
              <a:rPr lang="en-US" sz="3000" b="1" i="1" dirty="0"/>
              <a:t> and </a:t>
            </a:r>
            <a:r>
              <a:rPr lang="en-US" sz="3000" b="1" i="1" dirty="0" err="1"/>
              <a:t>Jabardo</a:t>
            </a:r>
            <a:r>
              <a:rPr lang="en-US" sz="3000" b="1" i="1" dirty="0"/>
              <a:t> v. Spain</a:t>
            </a:r>
            <a:endParaRPr lang="en-US" sz="3000" b="1" dirty="0"/>
          </a:p>
          <a:p>
            <a:pPr lvl="0"/>
            <a:endParaRPr lang="en-US" sz="3000" dirty="0"/>
          </a:p>
        </p:txBody>
      </p:sp>
      <p:sp>
        <p:nvSpPr>
          <p:cNvPr id="6" name="Rectangle 5"/>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Tree>
    <p:extLst>
      <p:ext uri="{BB962C8B-B14F-4D97-AF65-F5344CB8AC3E}">
        <p14:creationId xmlns:p14="http://schemas.microsoft.com/office/powerpoint/2010/main" val="4036867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
        <p:nvSpPr>
          <p:cNvPr id="4" name="Rectangle 3"/>
          <p:cNvSpPr/>
          <p:nvPr/>
        </p:nvSpPr>
        <p:spPr>
          <a:xfrm>
            <a:off x="419173" y="1277930"/>
            <a:ext cx="8596923" cy="4708981"/>
          </a:xfrm>
          <a:prstGeom prst="rect">
            <a:avLst/>
          </a:prstGeom>
        </p:spPr>
        <p:txBody>
          <a:bodyPr wrap="square">
            <a:spAutoFit/>
          </a:bodyPr>
          <a:lstStyle/>
          <a:p>
            <a:pPr algn="just"/>
            <a:r>
              <a:rPr lang="en-US" sz="3000" dirty="0">
                <a:ea typeface="Calibri" panose="020F0502020204030204" pitchFamily="34" charset="0"/>
                <a:cs typeface="Times New Roman" panose="02020603050405020304" pitchFamily="18" charset="0"/>
              </a:rPr>
              <a:t>MADDƏ </a:t>
            </a:r>
            <a:r>
              <a:rPr lang="en-US" sz="3000" dirty="0" smtClean="0">
                <a:ea typeface="Calibri" panose="020F0502020204030204" pitchFamily="34" charset="0"/>
                <a:cs typeface="Times New Roman" panose="02020603050405020304" pitchFamily="18" charset="0"/>
              </a:rPr>
              <a:t>6</a:t>
            </a:r>
            <a:r>
              <a:rPr lang="az-Latn-AZ" sz="3000" dirty="0" smtClean="0">
                <a:ea typeface="Calibri" panose="020F0502020204030204" pitchFamily="34" charset="0"/>
                <a:cs typeface="Times New Roman" panose="02020603050405020304" pitchFamily="18" charset="0"/>
              </a:rPr>
              <a:t> </a:t>
            </a:r>
            <a:r>
              <a:rPr lang="en-US" sz="3000" dirty="0" err="1" smtClean="0">
                <a:ea typeface="Calibri" panose="020F0502020204030204" pitchFamily="34" charset="0"/>
                <a:cs typeface="Times New Roman" panose="02020603050405020304" pitchFamily="18" charset="0"/>
              </a:rPr>
              <a:t>Ədalətli</a:t>
            </a:r>
            <a:r>
              <a:rPr lang="en-US" sz="3000" dirty="0" smtClean="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məhkəmə</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araşdırması</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hüququ</a:t>
            </a:r>
            <a:endParaRPr lang="en-US" sz="3000" dirty="0">
              <a:ea typeface="Calibri" panose="020F0502020204030204" pitchFamily="34" charset="0"/>
              <a:cs typeface="Times New Roman" panose="02020603050405020304" pitchFamily="18" charset="0"/>
            </a:endParaRPr>
          </a:p>
          <a:p>
            <a:pPr algn="just"/>
            <a:r>
              <a:rPr lang="az-Latn-AZ" sz="3000" dirty="0">
                <a:ea typeface="Calibri" panose="020F0502020204030204" pitchFamily="34" charset="0"/>
                <a:cs typeface="Times New Roman" panose="02020603050405020304" pitchFamily="18" charset="0"/>
              </a:rPr>
              <a:t> </a:t>
            </a:r>
            <a:endParaRPr lang="en-US" sz="3000" dirty="0">
              <a:ea typeface="Calibri" panose="020F0502020204030204" pitchFamily="34" charset="0"/>
              <a:cs typeface="Times New Roman" panose="02020603050405020304" pitchFamily="18" charset="0"/>
            </a:endParaRPr>
          </a:p>
          <a:p>
            <a:pPr algn="just"/>
            <a:r>
              <a:rPr lang="en-US" sz="3000" dirty="0"/>
              <a:t>3. </a:t>
            </a:r>
            <a:r>
              <a:rPr lang="en-US" sz="3000" dirty="0" err="1"/>
              <a:t>Cinayət</a:t>
            </a:r>
            <a:r>
              <a:rPr lang="en-US" sz="3000" dirty="0"/>
              <a:t> </a:t>
            </a:r>
            <a:r>
              <a:rPr lang="en-US" sz="3000" dirty="0" err="1"/>
              <a:t>törətməkdə</a:t>
            </a:r>
            <a:r>
              <a:rPr lang="en-US" sz="3000" dirty="0"/>
              <a:t> </a:t>
            </a:r>
            <a:r>
              <a:rPr lang="en-US" sz="3000" dirty="0" err="1"/>
              <a:t>ittiham</a:t>
            </a:r>
            <a:r>
              <a:rPr lang="en-US" sz="3000" dirty="0"/>
              <a:t> </a:t>
            </a:r>
            <a:r>
              <a:rPr lang="en-US" sz="3000" dirty="0" err="1"/>
              <a:t>olunan</a:t>
            </a:r>
            <a:r>
              <a:rPr lang="en-US" sz="3000" dirty="0"/>
              <a:t> </a:t>
            </a:r>
            <a:r>
              <a:rPr lang="en-US" sz="3000" dirty="0" err="1"/>
              <a:t>hər</a:t>
            </a:r>
            <a:r>
              <a:rPr lang="en-US" sz="3000" dirty="0"/>
              <a:t> </a:t>
            </a:r>
            <a:r>
              <a:rPr lang="en-US" sz="3000" dirty="0" err="1"/>
              <a:t>kəs</a:t>
            </a:r>
            <a:r>
              <a:rPr lang="en-US" sz="3000" dirty="0"/>
              <a:t>, </a:t>
            </a:r>
            <a:r>
              <a:rPr lang="en-US" sz="3000" dirty="0" err="1"/>
              <a:t>ən</a:t>
            </a:r>
            <a:r>
              <a:rPr lang="en-US" sz="3000" dirty="0"/>
              <a:t> </a:t>
            </a:r>
            <a:r>
              <a:rPr lang="en-US" sz="3000" dirty="0" err="1"/>
              <a:t>azı</a:t>
            </a:r>
            <a:r>
              <a:rPr lang="en-US" sz="3000" dirty="0"/>
              <a:t> </a:t>
            </a:r>
            <a:r>
              <a:rPr lang="en-US" sz="3000" dirty="0" err="1"/>
              <a:t>aşağıdakı</a:t>
            </a:r>
            <a:r>
              <a:rPr lang="en-US" sz="3000" dirty="0"/>
              <a:t> </a:t>
            </a:r>
            <a:r>
              <a:rPr lang="en-US" sz="3000" dirty="0" err="1"/>
              <a:t>hüquqlara</a:t>
            </a:r>
            <a:r>
              <a:rPr lang="en-US" sz="3000" dirty="0"/>
              <a:t> </a:t>
            </a:r>
            <a:r>
              <a:rPr lang="en-US" sz="3000" dirty="0" err="1"/>
              <a:t>malikdir</a:t>
            </a:r>
            <a:r>
              <a:rPr lang="en-US" sz="3000" dirty="0" smtClean="0"/>
              <a:t>:</a:t>
            </a:r>
            <a:endParaRPr lang="az-Latn-AZ" sz="3000" dirty="0" smtClean="0"/>
          </a:p>
          <a:p>
            <a:pPr algn="just"/>
            <a:endParaRPr lang="en-US" sz="3000" dirty="0"/>
          </a:p>
          <a:p>
            <a:pPr algn="just"/>
            <a:r>
              <a:rPr lang="en-US" sz="3000" dirty="0" smtClean="0"/>
              <a:t>(</a:t>
            </a:r>
            <a:r>
              <a:rPr lang="az-Latn-AZ" sz="3000" dirty="0" smtClean="0"/>
              <a:t>d</a:t>
            </a:r>
            <a:r>
              <a:rPr lang="en-US" sz="3000" dirty="0" smtClean="0"/>
              <a:t>) </a:t>
            </a:r>
            <a:r>
              <a:rPr lang="en-US" sz="3000" dirty="0" err="1"/>
              <a:t>onun</a:t>
            </a:r>
            <a:r>
              <a:rPr lang="en-US" sz="3000" dirty="0"/>
              <a:t> </a:t>
            </a:r>
            <a:r>
              <a:rPr lang="en-US" sz="3000" dirty="0" err="1"/>
              <a:t>əleyhinə</a:t>
            </a:r>
            <a:r>
              <a:rPr lang="en-US" sz="3000" dirty="0"/>
              <a:t> </a:t>
            </a:r>
            <a:r>
              <a:rPr lang="en-US" sz="3000" dirty="0" err="1"/>
              <a:t>ifadə</a:t>
            </a:r>
            <a:r>
              <a:rPr lang="en-US" sz="3000" dirty="0"/>
              <a:t> </a:t>
            </a:r>
            <a:r>
              <a:rPr lang="en-US" sz="3000" dirty="0" err="1"/>
              <a:t>vermiş</a:t>
            </a:r>
            <a:r>
              <a:rPr lang="en-US" sz="3000" dirty="0"/>
              <a:t> </a:t>
            </a:r>
            <a:r>
              <a:rPr lang="en-US" sz="3000" dirty="0" err="1"/>
              <a:t>şahidləri</a:t>
            </a:r>
            <a:r>
              <a:rPr lang="en-US" sz="3000" dirty="0"/>
              <a:t> </a:t>
            </a:r>
            <a:r>
              <a:rPr lang="en-US" sz="3000" dirty="0" err="1"/>
              <a:t>dindirmək</a:t>
            </a:r>
            <a:r>
              <a:rPr lang="en-US" sz="3000" dirty="0"/>
              <a:t> </a:t>
            </a:r>
            <a:r>
              <a:rPr lang="en-US" sz="3000" dirty="0" err="1"/>
              <a:t>və</a:t>
            </a:r>
            <a:r>
              <a:rPr lang="en-US" sz="3000" dirty="0"/>
              <a:t> </a:t>
            </a:r>
            <a:r>
              <a:rPr lang="en-US" sz="3000" dirty="0" err="1"/>
              <a:t>ya</a:t>
            </a:r>
            <a:r>
              <a:rPr lang="en-US" sz="3000" dirty="0"/>
              <a:t> </a:t>
            </a:r>
            <a:r>
              <a:rPr lang="en-US" sz="3000" dirty="0" err="1"/>
              <a:t>bu</a:t>
            </a:r>
            <a:r>
              <a:rPr lang="en-US" sz="3000" dirty="0"/>
              <a:t> </a:t>
            </a:r>
            <a:r>
              <a:rPr lang="en-US" sz="3000" dirty="0" err="1"/>
              <a:t>şahidlərin</a:t>
            </a:r>
            <a:r>
              <a:rPr lang="en-US" sz="3000" dirty="0"/>
              <a:t> </a:t>
            </a:r>
            <a:r>
              <a:rPr lang="en-US" sz="3000" dirty="0" err="1"/>
              <a:t>dindirilməsinə</a:t>
            </a:r>
            <a:r>
              <a:rPr lang="en-US" sz="3000" dirty="0"/>
              <a:t> nail </a:t>
            </a:r>
            <a:r>
              <a:rPr lang="en-US" sz="3000" dirty="0" err="1"/>
              <a:t>olmaq</a:t>
            </a:r>
            <a:r>
              <a:rPr lang="en-US" sz="3000" dirty="0"/>
              <a:t> </a:t>
            </a:r>
            <a:r>
              <a:rPr lang="en-US" sz="3000" dirty="0" err="1"/>
              <a:t>və</a:t>
            </a:r>
            <a:r>
              <a:rPr lang="en-US" sz="3000" dirty="0"/>
              <a:t> </a:t>
            </a:r>
            <a:r>
              <a:rPr lang="en-US" sz="3000" dirty="0" err="1"/>
              <a:t>onun</a:t>
            </a:r>
            <a:r>
              <a:rPr lang="en-US" sz="3000" dirty="0"/>
              <a:t> </a:t>
            </a:r>
            <a:r>
              <a:rPr lang="en-US" sz="3000" dirty="0" err="1"/>
              <a:t>əleyhinə</a:t>
            </a:r>
            <a:r>
              <a:rPr lang="en-US" sz="3000" dirty="0"/>
              <a:t> </a:t>
            </a:r>
            <a:r>
              <a:rPr lang="en-US" sz="3000" dirty="0" err="1"/>
              <a:t>ifadə</a:t>
            </a:r>
            <a:r>
              <a:rPr lang="en-US" sz="3000" dirty="0"/>
              <a:t> </a:t>
            </a:r>
            <a:r>
              <a:rPr lang="en-US" sz="3000" dirty="0" err="1"/>
              <a:t>vermiş</a:t>
            </a:r>
            <a:r>
              <a:rPr lang="en-US" sz="3000" dirty="0"/>
              <a:t> </a:t>
            </a:r>
            <a:r>
              <a:rPr lang="en-US" sz="3000" dirty="0" err="1"/>
              <a:t>şahidlər</a:t>
            </a:r>
            <a:r>
              <a:rPr lang="en-US" sz="3000" dirty="0"/>
              <a:t> </a:t>
            </a:r>
            <a:r>
              <a:rPr lang="en-US" sz="3000" dirty="0" err="1"/>
              <a:t>üçün</a:t>
            </a:r>
            <a:r>
              <a:rPr lang="en-US" sz="3000" dirty="0"/>
              <a:t> </a:t>
            </a:r>
            <a:r>
              <a:rPr lang="en-US" sz="3000" dirty="0" err="1"/>
              <a:t>eyni</a:t>
            </a:r>
            <a:r>
              <a:rPr lang="en-US" sz="3000" dirty="0"/>
              <a:t> </a:t>
            </a:r>
            <a:r>
              <a:rPr lang="en-US" sz="3000" dirty="0" err="1"/>
              <a:t>olan</a:t>
            </a:r>
            <a:r>
              <a:rPr lang="en-US" sz="3000" dirty="0"/>
              <a:t> </a:t>
            </a:r>
            <a:r>
              <a:rPr lang="en-US" sz="3000" dirty="0" err="1"/>
              <a:t>şərtlərlə</a:t>
            </a:r>
            <a:r>
              <a:rPr lang="en-US" sz="3000" dirty="0"/>
              <a:t> </a:t>
            </a:r>
            <a:r>
              <a:rPr lang="en-US" sz="3000" dirty="0" err="1"/>
              <a:t>onun</a:t>
            </a:r>
            <a:r>
              <a:rPr lang="en-US" sz="3000" dirty="0"/>
              <a:t> </a:t>
            </a:r>
            <a:r>
              <a:rPr lang="en-US" sz="3000" dirty="0" err="1"/>
              <a:t>lehinə</a:t>
            </a:r>
            <a:r>
              <a:rPr lang="en-US" sz="3000" dirty="0"/>
              <a:t> </a:t>
            </a:r>
            <a:r>
              <a:rPr lang="en-US" sz="3000" dirty="0" err="1"/>
              <a:t>olan</a:t>
            </a:r>
            <a:r>
              <a:rPr lang="en-US" sz="3000" dirty="0"/>
              <a:t> </a:t>
            </a:r>
            <a:r>
              <a:rPr lang="en-US" sz="3000" dirty="0" err="1"/>
              <a:t>şahidlərin</a:t>
            </a:r>
            <a:r>
              <a:rPr lang="en-US" sz="3000" dirty="0"/>
              <a:t> </a:t>
            </a:r>
            <a:r>
              <a:rPr lang="en-US" sz="3000" dirty="0" err="1"/>
              <a:t>çağırması</a:t>
            </a:r>
            <a:r>
              <a:rPr lang="en-US" sz="3000" dirty="0"/>
              <a:t> </a:t>
            </a:r>
            <a:r>
              <a:rPr lang="en-US" sz="3000" dirty="0" err="1"/>
              <a:t>və</a:t>
            </a:r>
            <a:r>
              <a:rPr lang="en-US" sz="3000" dirty="0"/>
              <a:t> </a:t>
            </a:r>
            <a:r>
              <a:rPr lang="en-US" sz="3000" dirty="0" err="1"/>
              <a:t>dindirməsi</a:t>
            </a:r>
            <a:r>
              <a:rPr lang="en-US" sz="3000" dirty="0"/>
              <a:t> </a:t>
            </a:r>
            <a:r>
              <a:rPr lang="en-US" sz="3000" dirty="0" err="1"/>
              <a:t>hüququna</a:t>
            </a:r>
            <a:r>
              <a:rPr lang="en-US" sz="3000" dirty="0"/>
              <a:t> </a:t>
            </a:r>
            <a:r>
              <a:rPr lang="en-US" sz="3000" dirty="0" err="1"/>
              <a:t>malik</a:t>
            </a:r>
            <a:r>
              <a:rPr lang="en-US" sz="3000" dirty="0"/>
              <a:t> </a:t>
            </a:r>
            <a:r>
              <a:rPr lang="en-US" sz="3000" dirty="0" err="1" smtClean="0"/>
              <a:t>olmaq</a:t>
            </a:r>
            <a:r>
              <a:rPr lang="en-US" sz="3000" dirty="0" smtClean="0"/>
              <a:t>;</a:t>
            </a:r>
            <a:endParaRPr lang="en-US"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634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84" y="1651239"/>
            <a:ext cx="8174892" cy="3474797"/>
          </a:xfrm>
          <a:prstGeom prst="rect">
            <a:avLst/>
          </a:prstGeom>
        </p:spPr>
        <p:txBody>
          <a:bodyPr wrap="square">
            <a:spAutoFit/>
          </a:bodyPr>
          <a:lstStyle/>
          <a:p>
            <a:r>
              <a:rPr lang="en-US" sz="3500" dirty="0">
                <a:latin typeface="Calibri" panose="020F0502020204030204" pitchFamily="34" charset="0"/>
                <a:ea typeface="Calibri" panose="020F0502020204030204" pitchFamily="34" charset="0"/>
                <a:cs typeface="Times New Roman" panose="02020603050405020304" pitchFamily="18" charset="0"/>
              </a:rPr>
              <a:t>“</a:t>
            </a:r>
            <a:r>
              <a:rPr lang="en-US" sz="3500" dirty="0" err="1">
                <a:latin typeface="Calibri" panose="020F0502020204030204" pitchFamily="34" charset="0"/>
                <a:ea typeface="Calibri" panose="020F0502020204030204" pitchFamily="34" charset="0"/>
                <a:cs typeface="Times New Roman" panose="02020603050405020304" pitchFamily="18" charset="0"/>
              </a:rPr>
              <a:t>Şahid</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a:latin typeface="Calibri" panose="020F0502020204030204" pitchFamily="34" charset="0"/>
                <a:ea typeface="Calibri" panose="020F0502020204030204" pitchFamily="34" charset="0"/>
                <a:cs typeface="Times New Roman" panose="02020603050405020304" pitchFamily="18" charset="0"/>
              </a:rPr>
              <a:t>avtonom</a:t>
            </a:r>
            <a:r>
              <a:rPr lang="en-US" sz="3500" dirty="0">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latin typeface="Calibri" panose="020F0502020204030204" pitchFamily="34" charset="0"/>
                <a:ea typeface="Calibri" panose="020F0502020204030204" pitchFamily="34" charset="0"/>
                <a:cs typeface="Times New Roman" panose="02020603050405020304" pitchFamily="18" charset="0"/>
              </a:rPr>
              <a:t>məna</a:t>
            </a:r>
            <a:endParaRPr lang="en-US" sz="35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err="1">
                <a:latin typeface="Times New Roman" panose="02020603050405020304" pitchFamily="18" charset="0"/>
                <a:ea typeface="Calibri" panose="020F0502020204030204" pitchFamily="34" charset="0"/>
                <a:cs typeface="Times New Roman" panose="02020603050405020304" pitchFamily="18" charset="0"/>
              </a:rPr>
              <a:t>birgə</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təqsirləndirilən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şəxslər</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zərərçəkən</a:t>
            </a:r>
            <a:r>
              <a:rPr lang="en-US" sz="3500" dirty="0">
                <a:latin typeface="Times New Roman" panose="02020603050405020304" pitchFamily="18" charset="0"/>
                <a:ea typeface="Calibri" panose="020F0502020204030204" pitchFamily="34" charset="0"/>
                <a:cs typeface="Times New Roman" panose="02020603050405020304" pitchFamily="18" charset="0"/>
              </a:rPr>
              <a: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err="1">
                <a:latin typeface="Times New Roman" panose="02020603050405020304" pitchFamily="18" charset="0"/>
                <a:ea typeface="Calibri" panose="020F0502020204030204" pitchFamily="34" charset="0"/>
                <a:cs typeface="Times New Roman" panose="02020603050405020304" pitchFamily="18" charset="0"/>
              </a:rPr>
              <a:t>ekspertlərin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ifadələri</a:t>
            </a:r>
            <a:r>
              <a:rPr lang="en-US" sz="3500" dirty="0">
                <a:latin typeface="Times New Roman" panose="02020603050405020304" pitchFamily="18" charset="0"/>
                <a:ea typeface="Calibri" panose="020F0502020204030204" pitchFamily="34" charset="0"/>
                <a:cs typeface="Times New Roman" panose="02020603050405020304" pitchFamily="18" charset="0"/>
              </a:rPr>
              <a: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err="1">
                <a:latin typeface="Times New Roman" panose="02020603050405020304" pitchFamily="18" charset="0"/>
                <a:ea typeface="Calibri" panose="020F0502020204030204" pitchFamily="34" charset="0"/>
                <a:cs typeface="Times New Roman" panose="02020603050405020304" pitchFamily="18" charset="0"/>
              </a:rPr>
              <a:t>yazılı</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sübutlar</a:t>
            </a:r>
            <a:r>
              <a:rPr lang="en-US" sz="3500" dirty="0">
                <a:latin typeface="Times New Roman" panose="02020603050405020304" pitchFamily="18" charset="0"/>
                <a:ea typeface="Calibri" panose="020F0502020204030204" pitchFamily="34" charset="0"/>
                <a:cs typeface="Times New Roman" panose="02020603050405020304" pitchFamily="18" charset="0"/>
              </a:rPr>
              <a: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Tree>
    <p:extLst>
      <p:ext uri="{BB962C8B-B14F-4D97-AF65-F5344CB8AC3E}">
        <p14:creationId xmlns:p14="http://schemas.microsoft.com/office/powerpoint/2010/main" val="2453513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
        <p:nvSpPr>
          <p:cNvPr id="4" name="Rectangle 3"/>
          <p:cNvSpPr/>
          <p:nvPr/>
        </p:nvSpPr>
        <p:spPr>
          <a:xfrm>
            <a:off x="171939" y="840968"/>
            <a:ext cx="8643815" cy="6017032"/>
          </a:xfrm>
          <a:prstGeom prst="rect">
            <a:avLst/>
          </a:prstGeom>
        </p:spPr>
        <p:txBody>
          <a:bodyPr wrap="square">
            <a:spAutoFit/>
          </a:bodyPr>
          <a:lstStyle/>
          <a:p>
            <a:pPr algn="just"/>
            <a:endParaRPr lang="en-US" sz="35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az-Latn-AZ" sz="3500" dirty="0" smtClean="0">
                <a:latin typeface="Calibri" panose="020F0502020204030204" pitchFamily="34" charset="0"/>
                <a:ea typeface="Calibri" panose="020F0502020204030204" pitchFamily="34" charset="0"/>
                <a:cs typeface="Times New Roman" panose="02020603050405020304" pitchFamily="18" charset="0"/>
              </a:rPr>
              <a:t>Hüququn </a:t>
            </a:r>
            <a:r>
              <a:rPr lang="az-Latn-AZ" sz="3500" dirty="0">
                <a:latin typeface="Calibri" panose="020F0502020204030204" pitchFamily="34" charset="0"/>
                <a:ea typeface="Calibri" panose="020F0502020204030204" pitchFamily="34" charset="0"/>
                <a:cs typeface="Times New Roman" panose="02020603050405020304" pitchFamily="18" charset="0"/>
              </a:rPr>
              <a:t>tərkibi</a:t>
            </a:r>
            <a:r>
              <a:rPr lang="az-Latn-AZ" sz="3500" dirty="0" smtClean="0">
                <a:latin typeface="Calibri" panose="020F0502020204030204" pitchFamily="34" charset="0"/>
                <a:ea typeface="Calibri" panose="020F0502020204030204" pitchFamily="34" charset="0"/>
                <a:cs typeface="Times New Roman" panose="02020603050405020304" pitchFamily="18" charset="0"/>
              </a:rPr>
              <a:t>:</a:t>
            </a:r>
            <a:r>
              <a:rPr lang="en-US" sz="35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ittiham</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tərəfinin</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şahidlərini</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dindirmək</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ittiham</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tərəfinin</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sübutlarını</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şübhə</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altına</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almaq</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hüququ</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5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müəyyən</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şərtlər</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çərçivəsində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özünün</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seçdiyi</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şahidləri</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məhkəməyə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çağırmaq</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dindidrmək</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hüququ</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ittiham</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tərəfinin</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şahidlərini</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müdafiə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tərəfinin</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şahidləri</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ilə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eyni</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şərtlərlə</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dindirmək</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5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hüququ</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429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
        <p:nvSpPr>
          <p:cNvPr id="2" name="Rectangle 1"/>
          <p:cNvSpPr/>
          <p:nvPr/>
        </p:nvSpPr>
        <p:spPr>
          <a:xfrm>
            <a:off x="281354" y="1154791"/>
            <a:ext cx="8659446" cy="5478423"/>
          </a:xfrm>
          <a:prstGeom prst="rect">
            <a:avLst/>
          </a:prstGeom>
        </p:spPr>
        <p:txBody>
          <a:bodyPr wrap="square">
            <a:spAutoFit/>
          </a:bodyPr>
          <a:lstStyle/>
          <a:p>
            <a:r>
              <a:rPr lang="en-US" sz="3500" dirty="0" err="1">
                <a:latin typeface="Calibri" panose="020F0502020204030204" pitchFamily="34" charset="0"/>
                <a:ea typeface="Calibri" panose="020F0502020204030204" pitchFamily="34" charset="0"/>
                <a:cs typeface="Times New Roman" panose="02020603050405020304" pitchFamily="18" charset="0"/>
              </a:rPr>
              <a:t>Pozuntu</a:t>
            </a:r>
            <a:r>
              <a:rPr lang="en-US" sz="35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0"/>
              </a:spcBef>
              <a:spcAft>
                <a:spcPts val="0"/>
              </a:spcAft>
              <a:buFont typeface="Symbol" panose="05050102010706020507" pitchFamily="18" charset="2"/>
              <a:buChar char=""/>
            </a:pPr>
            <a:r>
              <a:rPr lang="en-US" sz="3500" dirty="0" err="1">
                <a:solidFill>
                  <a:srgbClr val="000000"/>
                </a:solidFill>
                <a:latin typeface="Calibri" panose="020F0502020204030204" pitchFamily="34" charset="0"/>
                <a:ea typeface="Calibri" panose="020F0502020204030204" pitchFamily="34" charset="0"/>
                <a:cs typeface="Arno Pro Light 36pt"/>
              </a:rPr>
              <a:t>şahidin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məhkəmə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iclasına</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çağırılması</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barədə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müraciət</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rədd</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edilməli</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və</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500" dirty="0" err="1">
                <a:solidFill>
                  <a:srgbClr val="000000"/>
                </a:solidFill>
                <a:latin typeface="Calibri" panose="020F0502020204030204" pitchFamily="34" charset="0"/>
                <a:ea typeface="Calibri" panose="020F0502020204030204" pitchFamily="34" charset="0"/>
                <a:cs typeface="Arno Pro Light 36pt"/>
              </a:rPr>
              <a:t>həmin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şahidin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dinlənilməsinin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iş</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üzrə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həqiqətin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üzə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çıxması</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üçün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mütləq</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dərəcədə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zəruri</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olmalıdır</a:t>
            </a:r>
            <a:r>
              <a:rPr lang="en-US" sz="3500" dirty="0">
                <a:solidFill>
                  <a:srgbClr val="000000"/>
                </a:solidFill>
                <a:latin typeface="Calibri" panose="020F0502020204030204" pitchFamily="34" charset="0"/>
                <a:ea typeface="Calibri" panose="020F0502020204030204" pitchFamily="34" charset="0"/>
                <a:cs typeface="Arno Pro Light 36pt"/>
              </a:rPr>
              <a:t>.</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3500" dirty="0">
                <a:solidFill>
                  <a:srgbClr val="000000"/>
                </a:solidFill>
                <a:latin typeface="Calibri" panose="020F0502020204030204" pitchFamily="34" charset="0"/>
                <a:ea typeface="Calibri" panose="020F0502020204030204" pitchFamily="34" charset="0"/>
                <a:cs typeface="Arno Pro Light 36pt"/>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500" dirty="0">
                <a:solidFill>
                  <a:srgbClr val="000000"/>
                </a:solidFill>
                <a:latin typeface="Calibri" panose="020F0502020204030204" pitchFamily="34" charset="0"/>
                <a:ea typeface="Calibri" panose="020F0502020204030204" pitchFamily="34" charset="0"/>
                <a:cs typeface="Arno Pro Light 36pt"/>
              </a:rPr>
              <a:t>“</a:t>
            </a:r>
            <a:r>
              <a:rPr lang="en-US" sz="3500" dirty="0" err="1">
                <a:solidFill>
                  <a:srgbClr val="000000"/>
                </a:solidFill>
                <a:latin typeface="Calibri" panose="020F0502020204030204" pitchFamily="34" charset="0"/>
                <a:ea typeface="Calibri" panose="020F0502020204030204" pitchFamily="34" charset="0"/>
                <a:cs typeface="Arno Pro Light 36pt"/>
              </a:rPr>
              <a:t>əsas</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şahid</a:t>
            </a:r>
            <a:r>
              <a:rPr lang="en-US" sz="3500" dirty="0">
                <a:solidFill>
                  <a:srgbClr val="000000"/>
                </a:solidFill>
                <a:latin typeface="Calibri" panose="020F0502020204030204" pitchFamily="34" charset="0"/>
                <a:ea typeface="Calibri" panose="020F0502020204030204" pitchFamily="34" charset="0"/>
                <a:cs typeface="Arno Pro Light 36pt"/>
              </a:rPr>
              <a:t> - </a:t>
            </a:r>
            <a:r>
              <a:rPr lang="en-US" sz="3500" dirty="0" err="1">
                <a:solidFill>
                  <a:srgbClr val="000000"/>
                </a:solidFill>
                <a:latin typeface="Calibri" panose="020F0502020204030204" pitchFamily="34" charset="0"/>
                <a:ea typeface="Calibri" panose="020F0502020204030204" pitchFamily="34" charset="0"/>
                <a:cs typeface="Arno Pro Light 36pt"/>
              </a:rPr>
              <a:t>ifadələri</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bütünlüklə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yaxud</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həlledici</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dərəcədə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və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ya</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əsas</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etibarı</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ilə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ittiham</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hökmünün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əsasını</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təşkil</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edən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şahid</a:t>
            </a:r>
            <a:r>
              <a:rPr lang="en-US" sz="3500" dirty="0">
                <a:solidFill>
                  <a:srgbClr val="000000"/>
                </a:solidFill>
                <a:latin typeface="Calibri" panose="020F0502020204030204" pitchFamily="34" charset="0"/>
                <a:ea typeface="Calibri" panose="020F0502020204030204" pitchFamily="34" charset="0"/>
                <a:cs typeface="Arno Pro Light 36pt"/>
              </a:rPr>
              <a: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751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
        <p:nvSpPr>
          <p:cNvPr id="4" name="Rectangle 3"/>
          <p:cNvSpPr/>
          <p:nvPr/>
        </p:nvSpPr>
        <p:spPr>
          <a:xfrm>
            <a:off x="311162" y="1365833"/>
            <a:ext cx="8528038" cy="1015663"/>
          </a:xfrm>
          <a:prstGeom prst="rect">
            <a:avLst/>
          </a:prstGeom>
        </p:spPr>
        <p:txBody>
          <a:bodyPr wrap="square">
            <a:spAutoFit/>
          </a:bodyPr>
          <a:lstStyle/>
          <a:p>
            <a:r>
              <a:rPr lang="en-US" sz="3000" dirty="0" err="1">
                <a:latin typeface="Calibri" panose="020F0502020204030204" pitchFamily="34" charset="0"/>
                <a:ea typeface="Calibri" panose="020F0502020204030204" pitchFamily="34" charset="0"/>
                <a:cs typeface="Times New Roman" panose="02020603050405020304" pitchFamily="18" charset="0"/>
              </a:rPr>
              <a:t>Şahid</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latin typeface="Calibri" panose="020F0502020204030204" pitchFamily="34" charset="0"/>
                <a:ea typeface="Calibri" panose="020F0502020204030204" pitchFamily="34" charset="0"/>
                <a:cs typeface="Times New Roman" panose="02020603050405020304" pitchFamily="18" charset="0"/>
              </a:rPr>
              <a:t>ifadələrinin</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latin typeface="Calibri" panose="020F0502020204030204" pitchFamily="34" charset="0"/>
                <a:ea typeface="Calibri" panose="020F0502020204030204" pitchFamily="34" charset="0"/>
                <a:cs typeface="Times New Roman" panose="02020603050405020304" pitchFamily="18" charset="0"/>
              </a:rPr>
              <a:t>məzmunu</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latin typeface="Calibri" panose="020F0502020204030204" pitchFamily="34" charset="0"/>
                <a:ea typeface="Calibri" panose="020F0502020204030204" pitchFamily="34" charset="0"/>
                <a:cs typeface="Times New Roman" panose="02020603050405020304" pitchFamily="18" charset="0"/>
              </a:rPr>
              <a:t>yoxlanılmır</a:t>
            </a:r>
            <a:r>
              <a:rPr lang="en-US" sz="3000" dirty="0">
                <a:latin typeface="Calibri" panose="020F0502020204030204" pitchFamily="34" charset="0"/>
                <a:ea typeface="Calibri" panose="020F0502020204030204" pitchFamily="34" charset="0"/>
                <a:cs typeface="Times New Roman" panose="02020603050405020304" pitchFamily="18" charset="0"/>
              </a:rPr>
              <a:t> – </a:t>
            </a:r>
            <a:r>
              <a:rPr lang="en-US" sz="3000" dirty="0" err="1">
                <a:latin typeface="Calibri" panose="020F0502020204030204" pitchFamily="34" charset="0"/>
                <a:ea typeface="Calibri" panose="020F0502020204030204" pitchFamily="34" charset="0"/>
                <a:cs typeface="Times New Roman" panose="02020603050405020304" pitchFamily="18" charset="0"/>
              </a:rPr>
              <a:t>istisna</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latin typeface="Calibri" panose="020F0502020204030204" pitchFamily="34" charset="0"/>
                <a:ea typeface="Calibri" panose="020F0502020204030204" pitchFamily="34" charset="0"/>
                <a:cs typeface="Times New Roman" panose="02020603050405020304" pitchFamily="18" charset="0"/>
              </a:rPr>
              <a:t>açıq-açkar</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latin typeface="Calibri" panose="020F0502020204030204" pitchFamily="34" charset="0"/>
                <a:ea typeface="Calibri" panose="020F0502020204030204" pitchFamily="34" charset="0"/>
                <a:cs typeface="Times New Roman" panose="02020603050405020304" pitchFamily="18" charset="0"/>
              </a:rPr>
              <a:t>özbaşınalıq</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500" y="3105835"/>
            <a:ext cx="6476500" cy="1169551"/>
          </a:xfrm>
          <a:prstGeom prst="rect">
            <a:avLst/>
          </a:prstGeom>
        </p:spPr>
        <p:txBody>
          <a:bodyPr wrap="square">
            <a:spAutoFit/>
          </a:bodyPr>
          <a:lstStyle/>
          <a:p>
            <a:pPr algn="just"/>
            <a:r>
              <a:rPr lang="en-US" sz="3500" dirty="0" err="1" smtClean="0">
                <a:solidFill>
                  <a:srgbClr val="000000"/>
                </a:solidFill>
                <a:latin typeface="Calibri" panose="020F0502020204030204" pitchFamily="34" charset="0"/>
                <a:ea typeface="Calibri" panose="020F0502020204030204" pitchFamily="34" charset="0"/>
                <a:cs typeface="Arno Pro Light 36pt"/>
              </a:rPr>
              <a:t>İttiham</a:t>
            </a:r>
            <a:r>
              <a:rPr lang="en-US" sz="3500" dirty="0" smtClean="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tərəfinin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hərəkətləri</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500" dirty="0" err="1">
                <a:solidFill>
                  <a:srgbClr val="000000"/>
                </a:solidFill>
                <a:latin typeface="Calibri" panose="020F0502020204030204" pitchFamily="34" charset="0"/>
                <a:ea typeface="Calibri" panose="020F0502020204030204" pitchFamily="34" charset="0"/>
                <a:cs typeface="Arno Pro Light 36pt"/>
              </a:rPr>
              <a:t>Müdafiə</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tərəfinin</a:t>
            </a:r>
            <a:r>
              <a:rPr lang="en-US" sz="3500" dirty="0">
                <a:solidFill>
                  <a:srgbClr val="000000"/>
                </a:solidFill>
                <a:latin typeface="Calibri" panose="020F0502020204030204" pitchFamily="34" charset="0"/>
                <a:ea typeface="Calibri" panose="020F0502020204030204" pitchFamily="34" charset="0"/>
                <a:cs typeface="Arno Pro Light 36pt"/>
              </a:rPr>
              <a:t> </a:t>
            </a:r>
            <a:r>
              <a:rPr lang="en-US" sz="3500" dirty="0" err="1">
                <a:solidFill>
                  <a:srgbClr val="000000"/>
                </a:solidFill>
                <a:latin typeface="Calibri" panose="020F0502020204030204" pitchFamily="34" charset="0"/>
                <a:ea typeface="Calibri" panose="020F0502020204030204" pitchFamily="34" charset="0"/>
                <a:cs typeface="Arno Pro Light 36pt"/>
              </a:rPr>
              <a:t>hərəkətləri</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508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939" y="2814488"/>
            <a:ext cx="6025662" cy="2816156"/>
          </a:xfrm>
          <a:prstGeom prst="rect">
            <a:avLst/>
          </a:prstGeom>
        </p:spPr>
        <p:txBody>
          <a:bodyPr wrap="square">
            <a:spAutoFit/>
          </a:bodyPr>
          <a:lstStyle/>
          <a:p>
            <a:pPr algn="ctr"/>
            <a:r>
              <a:rPr lang="en-US" sz="3600" b="1" dirty="0"/>
              <a:t>tərcüməçinin </a:t>
            </a:r>
            <a:r>
              <a:rPr lang="en-US" sz="3600" b="1" dirty="0" err="1"/>
              <a:t>pulsuz</a:t>
            </a:r>
            <a:r>
              <a:rPr lang="en-US" sz="3600" b="1" dirty="0"/>
              <a:t> </a:t>
            </a:r>
            <a:r>
              <a:rPr lang="en-US" sz="3600" b="1" dirty="0" err="1"/>
              <a:t>köməyindən</a:t>
            </a:r>
            <a:r>
              <a:rPr lang="en-US" sz="3600" b="1" dirty="0"/>
              <a:t> </a:t>
            </a:r>
            <a:r>
              <a:rPr lang="en-US" sz="3600" b="1" dirty="0" err="1"/>
              <a:t>istifadə</a:t>
            </a:r>
            <a:r>
              <a:rPr lang="en-US" sz="3600" b="1" dirty="0"/>
              <a:t> </a:t>
            </a:r>
            <a:r>
              <a:rPr lang="en-US" sz="3600" b="1" dirty="0" err="1"/>
              <a:t>etmək</a:t>
            </a:r>
            <a:r>
              <a:rPr lang="en-US" sz="3600" b="1" dirty="0"/>
              <a:t> </a:t>
            </a:r>
            <a:r>
              <a:rPr lang="en-US" sz="3500" b="1" dirty="0" err="1" smtClean="0"/>
              <a:t>hüququ</a:t>
            </a:r>
            <a:endParaRPr lang="az-Latn-AZ" sz="3500" b="1" dirty="0" smtClean="0"/>
          </a:p>
          <a:p>
            <a:pPr algn="ctr"/>
            <a:endParaRPr lang="az-Latn-AZ" sz="3500" b="1" dirty="0"/>
          </a:p>
          <a:p>
            <a:pPr algn="ctr"/>
            <a:r>
              <a:rPr lang="az-Latn-AZ" sz="3500" b="1" dirty="0" smtClean="0"/>
              <a:t>6.3 (</a:t>
            </a:r>
            <a:r>
              <a:rPr lang="en-US" sz="3500" b="1" dirty="0" smtClean="0"/>
              <a:t>e</a:t>
            </a:r>
            <a:r>
              <a:rPr lang="az-Latn-AZ" sz="3500" b="1" dirty="0" smtClean="0"/>
              <a:t>)</a:t>
            </a:r>
            <a:endParaRPr lang="en-US" sz="3500" b="1" dirty="0"/>
          </a:p>
        </p:txBody>
      </p:sp>
    </p:spTree>
    <p:extLst>
      <p:ext uri="{BB962C8B-B14F-4D97-AF65-F5344CB8AC3E}">
        <p14:creationId xmlns:p14="http://schemas.microsoft.com/office/powerpoint/2010/main" val="3907888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791" y="383903"/>
            <a:ext cx="6901248" cy="584775"/>
          </a:xfrm>
          <a:prstGeom prst="rect">
            <a:avLst/>
          </a:prstGeom>
        </p:spPr>
        <p:txBody>
          <a:bodyPr wrap="none">
            <a:spAutoFit/>
          </a:bodyPr>
          <a:lstStyle/>
          <a:p>
            <a:pPr algn="ctr"/>
            <a:r>
              <a:rPr lang="az-Latn-AZ" sz="3200" b="1" dirty="0"/>
              <a:t>şahidi çağırmaq və dindirmək </a:t>
            </a:r>
            <a:r>
              <a:rPr lang="en-US" sz="3200" b="1" dirty="0"/>
              <a:t> </a:t>
            </a:r>
            <a:r>
              <a:rPr lang="en-US" sz="3200" b="1" dirty="0" err="1"/>
              <a:t>hüququ</a:t>
            </a:r>
            <a:endParaRPr lang="az-Latn-AZ" sz="3200" b="1" dirty="0"/>
          </a:p>
        </p:txBody>
      </p:sp>
      <p:sp>
        <p:nvSpPr>
          <p:cNvPr id="4" name="Rectangle 3"/>
          <p:cNvSpPr/>
          <p:nvPr/>
        </p:nvSpPr>
        <p:spPr>
          <a:xfrm>
            <a:off x="419173" y="1277930"/>
            <a:ext cx="8596923" cy="3785652"/>
          </a:xfrm>
          <a:prstGeom prst="rect">
            <a:avLst/>
          </a:prstGeom>
        </p:spPr>
        <p:txBody>
          <a:bodyPr wrap="square">
            <a:spAutoFit/>
          </a:bodyPr>
          <a:lstStyle/>
          <a:p>
            <a:pPr algn="just"/>
            <a:r>
              <a:rPr lang="en-US" sz="3000" dirty="0">
                <a:ea typeface="Calibri" panose="020F0502020204030204" pitchFamily="34" charset="0"/>
                <a:cs typeface="Times New Roman" panose="02020603050405020304" pitchFamily="18" charset="0"/>
              </a:rPr>
              <a:t>MADDƏ </a:t>
            </a:r>
            <a:r>
              <a:rPr lang="en-US" sz="3000" dirty="0" smtClean="0">
                <a:ea typeface="Calibri" panose="020F0502020204030204" pitchFamily="34" charset="0"/>
                <a:cs typeface="Times New Roman" panose="02020603050405020304" pitchFamily="18" charset="0"/>
              </a:rPr>
              <a:t>6</a:t>
            </a:r>
            <a:r>
              <a:rPr lang="az-Latn-AZ" sz="3000" dirty="0" smtClean="0">
                <a:ea typeface="Calibri" panose="020F0502020204030204" pitchFamily="34" charset="0"/>
                <a:cs typeface="Times New Roman" panose="02020603050405020304" pitchFamily="18" charset="0"/>
              </a:rPr>
              <a:t> </a:t>
            </a:r>
            <a:r>
              <a:rPr lang="en-US" sz="3000" dirty="0" err="1" smtClean="0">
                <a:ea typeface="Calibri" panose="020F0502020204030204" pitchFamily="34" charset="0"/>
                <a:cs typeface="Times New Roman" panose="02020603050405020304" pitchFamily="18" charset="0"/>
              </a:rPr>
              <a:t>Ədalətli</a:t>
            </a:r>
            <a:r>
              <a:rPr lang="en-US" sz="3000" dirty="0" smtClean="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məhkəmə</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araşdırması</a:t>
            </a:r>
            <a:r>
              <a:rPr lang="en-US" sz="3000" dirty="0">
                <a:ea typeface="Calibri" panose="020F0502020204030204" pitchFamily="34" charset="0"/>
                <a:cs typeface="Times New Roman" panose="02020603050405020304" pitchFamily="18" charset="0"/>
              </a:rPr>
              <a:t> </a:t>
            </a:r>
            <a:r>
              <a:rPr lang="en-US" sz="3000" dirty="0" err="1">
                <a:ea typeface="Calibri" panose="020F0502020204030204" pitchFamily="34" charset="0"/>
                <a:cs typeface="Times New Roman" panose="02020603050405020304" pitchFamily="18" charset="0"/>
              </a:rPr>
              <a:t>hüququ</a:t>
            </a:r>
            <a:endParaRPr lang="en-US" sz="3000" dirty="0">
              <a:ea typeface="Calibri" panose="020F0502020204030204" pitchFamily="34" charset="0"/>
              <a:cs typeface="Times New Roman" panose="02020603050405020304" pitchFamily="18" charset="0"/>
            </a:endParaRPr>
          </a:p>
          <a:p>
            <a:pPr algn="just"/>
            <a:r>
              <a:rPr lang="az-Latn-AZ" sz="3000" dirty="0">
                <a:ea typeface="Calibri" panose="020F0502020204030204" pitchFamily="34" charset="0"/>
                <a:cs typeface="Times New Roman" panose="02020603050405020304" pitchFamily="18" charset="0"/>
              </a:rPr>
              <a:t> </a:t>
            </a:r>
            <a:endParaRPr lang="en-US" sz="3000" dirty="0">
              <a:ea typeface="Calibri" panose="020F0502020204030204" pitchFamily="34" charset="0"/>
              <a:cs typeface="Times New Roman" panose="02020603050405020304" pitchFamily="18" charset="0"/>
            </a:endParaRPr>
          </a:p>
          <a:p>
            <a:pPr algn="just"/>
            <a:r>
              <a:rPr lang="en-US" sz="3000" dirty="0"/>
              <a:t>3. </a:t>
            </a:r>
            <a:r>
              <a:rPr lang="en-US" sz="3000" dirty="0" err="1"/>
              <a:t>Cinayət</a:t>
            </a:r>
            <a:r>
              <a:rPr lang="en-US" sz="3000" dirty="0"/>
              <a:t> </a:t>
            </a:r>
            <a:r>
              <a:rPr lang="en-US" sz="3000" dirty="0" err="1"/>
              <a:t>törətməkdə</a:t>
            </a:r>
            <a:r>
              <a:rPr lang="en-US" sz="3000" dirty="0"/>
              <a:t> </a:t>
            </a:r>
            <a:r>
              <a:rPr lang="en-US" sz="3000" dirty="0" err="1"/>
              <a:t>ittiham</a:t>
            </a:r>
            <a:r>
              <a:rPr lang="en-US" sz="3000" dirty="0"/>
              <a:t> </a:t>
            </a:r>
            <a:r>
              <a:rPr lang="en-US" sz="3000" dirty="0" err="1"/>
              <a:t>olunan</a:t>
            </a:r>
            <a:r>
              <a:rPr lang="en-US" sz="3000" dirty="0"/>
              <a:t> </a:t>
            </a:r>
            <a:r>
              <a:rPr lang="en-US" sz="3000" dirty="0" err="1"/>
              <a:t>hər</a:t>
            </a:r>
            <a:r>
              <a:rPr lang="en-US" sz="3000" dirty="0"/>
              <a:t> </a:t>
            </a:r>
            <a:r>
              <a:rPr lang="en-US" sz="3000" dirty="0" err="1"/>
              <a:t>kəs</a:t>
            </a:r>
            <a:r>
              <a:rPr lang="en-US" sz="3000" dirty="0"/>
              <a:t>, </a:t>
            </a:r>
            <a:r>
              <a:rPr lang="en-US" sz="3000" dirty="0" err="1"/>
              <a:t>ən</a:t>
            </a:r>
            <a:r>
              <a:rPr lang="en-US" sz="3000" dirty="0"/>
              <a:t> </a:t>
            </a:r>
            <a:r>
              <a:rPr lang="en-US" sz="3000" dirty="0" err="1"/>
              <a:t>azı</a:t>
            </a:r>
            <a:r>
              <a:rPr lang="en-US" sz="3000" dirty="0"/>
              <a:t> </a:t>
            </a:r>
            <a:r>
              <a:rPr lang="en-US" sz="3000" dirty="0" err="1"/>
              <a:t>aşağıdakı</a:t>
            </a:r>
            <a:r>
              <a:rPr lang="en-US" sz="3000" dirty="0"/>
              <a:t> </a:t>
            </a:r>
            <a:r>
              <a:rPr lang="en-US" sz="3000" dirty="0" err="1"/>
              <a:t>hüquqlara</a:t>
            </a:r>
            <a:r>
              <a:rPr lang="en-US" sz="3000" dirty="0"/>
              <a:t> </a:t>
            </a:r>
            <a:r>
              <a:rPr lang="en-US" sz="3000" dirty="0" err="1"/>
              <a:t>malikdir</a:t>
            </a:r>
            <a:r>
              <a:rPr lang="en-US" sz="3000" dirty="0" smtClean="0"/>
              <a:t>:</a:t>
            </a:r>
            <a:endParaRPr lang="az-Latn-AZ" sz="3000" dirty="0" smtClean="0"/>
          </a:p>
          <a:p>
            <a:pPr algn="just"/>
            <a:endParaRPr lang="en-US" sz="3000" dirty="0"/>
          </a:p>
          <a:p>
            <a:pPr algn="just"/>
            <a:r>
              <a:rPr lang="en-US" sz="3000" dirty="0" smtClean="0"/>
              <a:t>(</a:t>
            </a:r>
            <a:r>
              <a:rPr lang="en-US" sz="3000" dirty="0"/>
              <a:t>e</a:t>
            </a:r>
            <a:r>
              <a:rPr lang="en-US" sz="3000" dirty="0" smtClean="0"/>
              <a:t>) </a:t>
            </a:r>
            <a:r>
              <a:rPr lang="en-US" sz="3000" dirty="0" err="1"/>
              <a:t>məhkəmədə</a:t>
            </a:r>
            <a:r>
              <a:rPr lang="en-US" sz="3000" dirty="0"/>
              <a:t> </a:t>
            </a:r>
            <a:r>
              <a:rPr lang="en-US" sz="3000" dirty="0" err="1"/>
              <a:t>istifadə</a:t>
            </a:r>
            <a:r>
              <a:rPr lang="en-US" sz="3000" dirty="0"/>
              <a:t> </a:t>
            </a:r>
            <a:r>
              <a:rPr lang="en-US" sz="3000" dirty="0" err="1"/>
              <a:t>olunan</a:t>
            </a:r>
            <a:r>
              <a:rPr lang="en-US" sz="3000" dirty="0"/>
              <a:t> </a:t>
            </a:r>
            <a:r>
              <a:rPr lang="en-US" sz="3000" dirty="0" err="1"/>
              <a:t>dili</a:t>
            </a:r>
            <a:r>
              <a:rPr lang="en-US" sz="3000" dirty="0"/>
              <a:t> </a:t>
            </a:r>
            <a:r>
              <a:rPr lang="en-US" sz="3000" dirty="0" err="1"/>
              <a:t>başa</a:t>
            </a:r>
            <a:r>
              <a:rPr lang="en-US" sz="3000" dirty="0"/>
              <a:t> </a:t>
            </a:r>
            <a:r>
              <a:rPr lang="en-US" sz="3000" dirty="0" err="1"/>
              <a:t>düşmürsə</a:t>
            </a:r>
            <a:r>
              <a:rPr lang="en-US" sz="3000" dirty="0"/>
              <a:t> </a:t>
            </a:r>
            <a:r>
              <a:rPr lang="en-US" sz="3000" dirty="0" err="1"/>
              <a:t>və</a:t>
            </a:r>
            <a:r>
              <a:rPr lang="en-US" sz="3000" dirty="0"/>
              <a:t> </a:t>
            </a:r>
            <a:r>
              <a:rPr lang="en-US" sz="3000" dirty="0" err="1"/>
              <a:t>ya</a:t>
            </a:r>
            <a:r>
              <a:rPr lang="en-US" sz="3000" dirty="0"/>
              <a:t> </a:t>
            </a:r>
            <a:r>
              <a:rPr lang="en-US" sz="3000" dirty="0" err="1"/>
              <a:t>bu</a:t>
            </a:r>
            <a:r>
              <a:rPr lang="en-US" sz="3000" dirty="0"/>
              <a:t> </a:t>
            </a:r>
            <a:r>
              <a:rPr lang="en-US" sz="3000" dirty="0" err="1"/>
              <a:t>dildə</a:t>
            </a:r>
            <a:r>
              <a:rPr lang="en-US" sz="3000" dirty="0"/>
              <a:t> </a:t>
            </a:r>
            <a:r>
              <a:rPr lang="en-US" sz="3000" dirty="0" err="1"/>
              <a:t>danışa</a:t>
            </a:r>
            <a:r>
              <a:rPr lang="en-US" sz="3000" dirty="0"/>
              <a:t> </a:t>
            </a:r>
            <a:r>
              <a:rPr lang="en-US" sz="3000" dirty="0" err="1"/>
              <a:t>bilmirsə</a:t>
            </a:r>
            <a:r>
              <a:rPr lang="en-US" sz="3000" dirty="0"/>
              <a:t>, tərcüməçinin </a:t>
            </a:r>
            <a:r>
              <a:rPr lang="en-US" sz="3000" dirty="0" err="1"/>
              <a:t>pulsuz</a:t>
            </a:r>
            <a:r>
              <a:rPr lang="en-US" sz="3000" dirty="0"/>
              <a:t> </a:t>
            </a:r>
            <a:r>
              <a:rPr lang="en-US" sz="3000" dirty="0" err="1"/>
              <a:t>köməyindən</a:t>
            </a:r>
            <a:r>
              <a:rPr lang="en-US" sz="3000" dirty="0"/>
              <a:t> </a:t>
            </a:r>
            <a:r>
              <a:rPr lang="en-US" sz="3000" dirty="0" err="1"/>
              <a:t>istifadə</a:t>
            </a:r>
            <a:r>
              <a:rPr lang="en-US" sz="3000" dirty="0"/>
              <a:t> </a:t>
            </a:r>
            <a:r>
              <a:rPr lang="en-US" sz="3000" dirty="0" err="1"/>
              <a:t>etmək</a:t>
            </a:r>
            <a:r>
              <a:rPr lang="en-US" sz="3000" dirty="0" smtClean="0"/>
              <a:t>;</a:t>
            </a:r>
            <a:endParaRPr lang="en-US"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5541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199" y="331373"/>
            <a:ext cx="6693877" cy="861774"/>
          </a:xfrm>
          <a:prstGeom prst="rect">
            <a:avLst/>
          </a:prstGeom>
        </p:spPr>
        <p:txBody>
          <a:bodyPr wrap="square">
            <a:spAutoFit/>
          </a:bodyPr>
          <a:lstStyle/>
          <a:p>
            <a:pPr algn="ctr"/>
            <a:r>
              <a:rPr lang="en-US" sz="2500" b="1" dirty="0"/>
              <a:t>tərcüməçinin </a:t>
            </a:r>
            <a:r>
              <a:rPr lang="en-US" sz="2500" b="1" dirty="0" err="1"/>
              <a:t>pulsuz</a:t>
            </a:r>
            <a:r>
              <a:rPr lang="en-US" sz="2500" b="1" dirty="0"/>
              <a:t> </a:t>
            </a:r>
            <a:r>
              <a:rPr lang="en-US" sz="2500" b="1" dirty="0" err="1"/>
              <a:t>köməyindən</a:t>
            </a:r>
            <a:r>
              <a:rPr lang="en-US" sz="2500" b="1" dirty="0"/>
              <a:t> </a:t>
            </a:r>
            <a:r>
              <a:rPr lang="en-US" sz="2500" b="1" dirty="0" err="1"/>
              <a:t>istifadə</a:t>
            </a:r>
            <a:r>
              <a:rPr lang="en-US" sz="2500" b="1" dirty="0"/>
              <a:t> </a:t>
            </a:r>
            <a:r>
              <a:rPr lang="en-US" sz="2500" b="1" dirty="0" err="1"/>
              <a:t>etmək</a:t>
            </a:r>
            <a:r>
              <a:rPr lang="en-US" sz="2500" b="1" dirty="0"/>
              <a:t> </a:t>
            </a:r>
            <a:r>
              <a:rPr lang="en-US" sz="2500" b="1" dirty="0" err="1"/>
              <a:t>hüququ</a:t>
            </a:r>
            <a:endParaRPr lang="az-Latn-AZ" sz="2500" b="1" dirty="0"/>
          </a:p>
        </p:txBody>
      </p:sp>
      <p:sp>
        <p:nvSpPr>
          <p:cNvPr id="4" name="Rectangle 3"/>
          <p:cNvSpPr/>
          <p:nvPr/>
        </p:nvSpPr>
        <p:spPr>
          <a:xfrm>
            <a:off x="336060" y="1905338"/>
            <a:ext cx="8471879" cy="3862596"/>
          </a:xfrm>
          <a:prstGeom prst="rect">
            <a:avLst/>
          </a:prstGeom>
        </p:spPr>
        <p:txBody>
          <a:bodyPr wrap="square">
            <a:spAutoFit/>
          </a:bodyPr>
          <a:lstStyle/>
          <a:p>
            <a:pPr algn="just"/>
            <a:r>
              <a:rPr lang="en-US" sz="3500" dirty="0" err="1">
                <a:ea typeface="Calibri" panose="020F0502020204030204" pitchFamily="34" charset="0"/>
                <a:cs typeface="Times New Roman" panose="02020603050405020304" pitchFamily="18" charset="0"/>
              </a:rPr>
              <a:t>Birinci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instansiya</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məhkəməsinin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hakimi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vergi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cinayətlərinə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görə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Birləşmiş</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Krallıqda</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məhkəməyə</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cəlb</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olunmuş</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İtaliya</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vətəndaşının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məhkəmənin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dilini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anlamaqda</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çətinlik</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çəkib-çəkmədiyini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öyrənmək</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üçün</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lazımi</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səy</a:t>
            </a:r>
            <a:r>
              <a:rPr lang="en-US" sz="3500" dirty="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göstərməmişdi</a:t>
            </a:r>
            <a:r>
              <a:rPr lang="en-US" sz="3500" dirty="0">
                <a:ea typeface="Calibri" panose="020F0502020204030204" pitchFamily="34" charset="0"/>
                <a:cs typeface="Times New Roman" panose="02020603050405020304" pitchFamily="18" charset="0"/>
              </a:rPr>
              <a:t> (</a:t>
            </a:r>
            <a:r>
              <a:rPr lang="en-US" sz="3500" i="1" dirty="0" err="1">
                <a:ea typeface="Calibri" panose="020F0502020204030204" pitchFamily="34" charset="0"/>
                <a:cs typeface="Times New Roman" panose="02020603050405020304" pitchFamily="18" charset="0"/>
              </a:rPr>
              <a:t>Cuscani</a:t>
            </a:r>
            <a:r>
              <a:rPr lang="en-US" sz="3500" i="1" dirty="0">
                <a:ea typeface="Calibri" panose="020F0502020204030204" pitchFamily="34" charset="0"/>
                <a:cs typeface="Times New Roman" panose="02020603050405020304" pitchFamily="18" charset="0"/>
              </a:rPr>
              <a:t> v the United Kingdom</a:t>
            </a:r>
            <a:r>
              <a:rPr lang="en-US" sz="3500" dirty="0">
                <a:ea typeface="Calibri" panose="020F0502020204030204" pitchFamily="34" charset="0"/>
                <a:cs typeface="Times New Roman" panose="02020603050405020304" pitchFamily="18" charset="0"/>
              </a:rPr>
              <a:t>). </a:t>
            </a:r>
            <a:endParaRPr lang="en-US" sz="3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538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199" y="331373"/>
            <a:ext cx="6693877" cy="861774"/>
          </a:xfrm>
          <a:prstGeom prst="rect">
            <a:avLst/>
          </a:prstGeom>
        </p:spPr>
        <p:txBody>
          <a:bodyPr wrap="square">
            <a:spAutoFit/>
          </a:bodyPr>
          <a:lstStyle/>
          <a:p>
            <a:pPr algn="ctr"/>
            <a:r>
              <a:rPr lang="en-US" sz="2500" b="1" dirty="0"/>
              <a:t>tərcüməçinin </a:t>
            </a:r>
            <a:r>
              <a:rPr lang="en-US" sz="2500" b="1" dirty="0" err="1"/>
              <a:t>pulsuz</a:t>
            </a:r>
            <a:r>
              <a:rPr lang="en-US" sz="2500" b="1" dirty="0"/>
              <a:t> </a:t>
            </a:r>
            <a:r>
              <a:rPr lang="en-US" sz="2500" b="1" dirty="0" err="1"/>
              <a:t>köməyindən</a:t>
            </a:r>
            <a:r>
              <a:rPr lang="en-US" sz="2500" b="1" dirty="0"/>
              <a:t> </a:t>
            </a:r>
            <a:r>
              <a:rPr lang="en-US" sz="2500" b="1" dirty="0" err="1"/>
              <a:t>istifadə</a:t>
            </a:r>
            <a:r>
              <a:rPr lang="en-US" sz="2500" b="1" dirty="0"/>
              <a:t> </a:t>
            </a:r>
            <a:r>
              <a:rPr lang="en-US" sz="2500" b="1" dirty="0" err="1"/>
              <a:t>etmək</a:t>
            </a:r>
            <a:r>
              <a:rPr lang="en-US" sz="2500" b="1" dirty="0"/>
              <a:t> </a:t>
            </a:r>
            <a:r>
              <a:rPr lang="en-US" sz="2500" b="1" dirty="0" err="1"/>
              <a:t>hüququ</a:t>
            </a:r>
            <a:endParaRPr lang="az-Latn-AZ" sz="2500" b="1" dirty="0"/>
          </a:p>
        </p:txBody>
      </p:sp>
      <p:sp>
        <p:nvSpPr>
          <p:cNvPr id="5" name="Rectangle 4"/>
          <p:cNvSpPr/>
          <p:nvPr/>
        </p:nvSpPr>
        <p:spPr>
          <a:xfrm>
            <a:off x="179754" y="1512734"/>
            <a:ext cx="8714154" cy="4044184"/>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NewRoman"/>
              </a:rPr>
              <a:t>H</a:t>
            </a:r>
            <a:r>
              <a:rPr lang="az-Latn-AZ" sz="2000" dirty="0">
                <a:latin typeface="Calibri" panose="020F0502020204030204" pitchFamily="34" charset="0"/>
                <a:ea typeface="Calibri" panose="020F0502020204030204" pitchFamily="34" charset="0"/>
                <a:cs typeface="TimesNewRoman"/>
              </a:rPr>
              <a:t>üquq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məhkəmədə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istifadə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edilən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dili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başa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düşmədiyi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həmin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dildə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danışmadığı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hallarda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tətbiq</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edilir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Hüquq</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dilinə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tərcüməyə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deyil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bildiyi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dilə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tərcüməyə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təminat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verir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Mütləq</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qaydada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bütün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materialların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tərcüməsini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nəzərdə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tutmur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Pulsuz</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komək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şəxsin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maddi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imkanından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asılı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deyil</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xərcləri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işin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nəticəsindən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asılı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olmayaraq</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tutula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bilməz</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az-Latn-AZ"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Tərcüməçi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təyini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ilə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bərabər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tərcümənin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keyfiyyətinə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nəzarət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edilməlidir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34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3048000"/>
            <a:ext cx="5853723" cy="1169551"/>
          </a:xfrm>
          <a:prstGeom prst="rect">
            <a:avLst/>
          </a:prstGeom>
          <a:noFill/>
        </p:spPr>
        <p:txBody>
          <a:bodyPr wrap="square" rtlCol="0">
            <a:spAutoFit/>
          </a:bodyPr>
          <a:lstStyle/>
          <a:p>
            <a:pPr algn="ctr"/>
            <a:r>
              <a:rPr lang="en-US" sz="3500" b="1" dirty="0" err="1" smtClean="0">
                <a:ea typeface="Calibri" panose="020F0502020204030204" pitchFamily="34" charset="0"/>
                <a:cs typeface="Times New Roman" panose="02020603050405020304" pitchFamily="18" charset="0"/>
              </a:rPr>
              <a:t>Diqq</a:t>
            </a:r>
            <a:r>
              <a:rPr lang="az-Latn-AZ" sz="3500" b="1" dirty="0" smtClean="0">
                <a:ea typeface="Calibri" panose="020F0502020204030204" pitchFamily="34" charset="0"/>
                <a:cs typeface="Times New Roman" panose="02020603050405020304" pitchFamily="18" charset="0"/>
              </a:rPr>
              <a:t>ətinizə görə təşəkkür edirəm!</a:t>
            </a:r>
            <a:endParaRPr lang="en-US" sz="35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45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
        <p:nvSpPr>
          <p:cNvPr id="4" name="Rectangle 3"/>
          <p:cNvSpPr/>
          <p:nvPr/>
        </p:nvSpPr>
        <p:spPr>
          <a:xfrm>
            <a:off x="207107" y="1325327"/>
            <a:ext cx="8659447" cy="4708981"/>
          </a:xfrm>
          <a:prstGeom prst="rect">
            <a:avLst/>
          </a:prstGeom>
        </p:spPr>
        <p:txBody>
          <a:bodyPr wrap="square">
            <a:spAutoFit/>
          </a:bodyPr>
          <a:lstStyle/>
          <a:p>
            <a:pPr algn="just"/>
            <a:r>
              <a:rPr lang="az-Latn-AZ" sz="2500" dirty="0" smtClean="0">
                <a:latin typeface="Times New Roman" panose="02020603050405020304" pitchFamily="18" charset="0"/>
                <a:ea typeface="Calibri" panose="020F0502020204030204" pitchFamily="34" charset="0"/>
                <a:cs typeface="Times New Roman" panose="02020603050405020304" pitchFamily="18" charset="0"/>
              </a:rPr>
              <a:t>Təqsirsizlik </a:t>
            </a:r>
            <a:r>
              <a:rPr lang="az-Latn-AZ" sz="2500" dirty="0">
                <a:latin typeface="Times New Roman" panose="02020603050405020304" pitchFamily="18" charset="0"/>
                <a:ea typeface="Calibri" panose="020F0502020204030204" pitchFamily="34" charset="0"/>
                <a:cs typeface="Times New Roman" panose="02020603050405020304" pitchFamily="18" charset="0"/>
              </a:rPr>
              <a:t>prezumpsiyası hüququna </a:t>
            </a:r>
            <a:r>
              <a:rPr lang="az-Latn-AZ" sz="2500" dirty="0" smtClean="0">
                <a:latin typeface="Times New Roman" panose="02020603050405020304" pitchFamily="18" charset="0"/>
                <a:ea typeface="Calibri" panose="020F0502020204030204" pitchFamily="34" charset="0"/>
                <a:cs typeface="Times New Roman" panose="02020603050405020304" pitchFamily="18" charset="0"/>
              </a:rPr>
              <a:t>pozula bilər: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2500" dirty="0">
                <a:latin typeface="Times New Roman" panose="02020603050405020304" pitchFamily="18" charset="0"/>
                <a:ea typeface="Calibri" panose="020F0502020204030204" pitchFamily="34" charset="0"/>
                <a:cs typeface="Times New Roman" panose="02020603050405020304" pitchFamily="18" charset="0"/>
              </a:rPr>
              <a:t>davam etməkdə olan cinayət istintaqı barədə mətbuata açıqlama verilməsi formasında (Allenet de Ribemont v. France);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2500" dirty="0">
                <a:latin typeface="Times New Roman" panose="02020603050405020304" pitchFamily="18" charset="0"/>
                <a:ea typeface="Calibri" panose="020F0502020204030204" pitchFamily="34" charset="0"/>
                <a:cs typeface="Times New Roman" panose="02020603050405020304" pitchFamily="18" charset="0"/>
              </a:rPr>
              <a:t>cinayət prosesi, yaxud hətta qeyri-cinayət prosesi çərçivəsində qəbul edilmiş prosessual qərar formasında (Daktaras v. Lithuania);</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az-Latn-AZ" sz="2500" dirty="0">
                <a:latin typeface="Times New Roman" panose="02020603050405020304" pitchFamily="18" charset="0"/>
                <a:ea typeface="Calibri" panose="020F0502020204030204" pitchFamily="34" charset="0"/>
                <a:cs typeface="Times New Roman" panose="02020603050405020304" pitchFamily="18" charset="0"/>
              </a:rPr>
              <a:t>yaxud da məhkəmə prosesi çərçivəsində xüsusi təhlükəsizlik tədbirləri formasında (Samoilă and Cionca v. Romania) - bu işdə ərizəçinin girov müqabilində azad edilməsi məsələsinə baxılarkən onu ictimaiyyət qarşısına məhbus geyimində çıxarmışdılar).</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41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
        <p:nvSpPr>
          <p:cNvPr id="7" name="Rectangle 6"/>
          <p:cNvSpPr/>
          <p:nvPr/>
        </p:nvSpPr>
        <p:spPr>
          <a:xfrm>
            <a:off x="570523" y="1564921"/>
            <a:ext cx="8296030" cy="4939814"/>
          </a:xfrm>
          <a:prstGeom prst="rect">
            <a:avLst/>
          </a:prstGeom>
        </p:spPr>
        <p:txBody>
          <a:bodyPr wrap="square">
            <a:spAutoFit/>
          </a:bodyPr>
          <a:lstStyle/>
          <a:p>
            <a:pPr marL="457200" indent="-457200">
              <a:buFont typeface="Arial" panose="020B0604020202020204" pitchFamily="34" charset="0"/>
              <a:buChar char="•"/>
            </a:pPr>
            <a:r>
              <a:rPr lang="en-US" sz="3500" dirty="0" smtClean="0"/>
              <a:t>hakim</a:t>
            </a:r>
            <a:r>
              <a:rPr lang="az-Latn-AZ" sz="3500" dirty="0" smtClean="0"/>
              <a:t>;</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err="1"/>
              <a:t>istintaq</a:t>
            </a:r>
            <a:r>
              <a:rPr lang="en-US" sz="3500" dirty="0"/>
              <a:t> (polis, </a:t>
            </a:r>
            <a:r>
              <a:rPr lang="en-US" sz="3500" dirty="0" err="1"/>
              <a:t>müstəntiq</a:t>
            </a:r>
            <a:r>
              <a:rPr lang="en-US" sz="3500" dirty="0"/>
              <a:t>, </a:t>
            </a:r>
            <a:r>
              <a:rPr lang="en-US" sz="3500" dirty="0" err="1"/>
              <a:t>prokuror</a:t>
            </a:r>
            <a:r>
              <a:rPr lang="en-US" sz="3500" dirty="0" smtClean="0"/>
              <a:t>)</a:t>
            </a:r>
            <a:endParaRPr lang="az-Latn-AZ" sz="3500" dirty="0" smtClean="0"/>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err="1"/>
              <a:t>dövlət</a:t>
            </a:r>
            <a:r>
              <a:rPr lang="en-US" sz="3500" dirty="0"/>
              <a:t> </a:t>
            </a:r>
            <a:r>
              <a:rPr lang="en-US" sz="3500" dirty="0" err="1" smtClean="0"/>
              <a:t>rəsmiləri</a:t>
            </a:r>
            <a:endParaRPr lang="az-Latn-AZ" sz="3500" dirty="0" smtClean="0"/>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a:t>
            </a:r>
            <a:r>
              <a:rPr lang="en-US" sz="3500" dirty="0" err="1"/>
              <a:t>kvazi</a:t>
            </a:r>
            <a:r>
              <a:rPr lang="en-US" sz="3500" dirty="0"/>
              <a:t> </a:t>
            </a:r>
            <a:r>
              <a:rPr lang="en-US" sz="3500" dirty="0" err="1"/>
              <a:t>publik</a:t>
            </a:r>
            <a:r>
              <a:rPr lang="en-US" sz="3500" dirty="0"/>
              <a:t>” </a:t>
            </a:r>
            <a:r>
              <a:rPr lang="en-US" sz="3500" dirty="0" err="1" smtClean="0"/>
              <a:t>şəxslər</a:t>
            </a:r>
            <a:endParaRPr lang="az-Latn-AZ" sz="3500" dirty="0" smtClean="0"/>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err="1"/>
              <a:t>özəl</a:t>
            </a:r>
            <a:r>
              <a:rPr lang="en-US" sz="3500" dirty="0"/>
              <a:t> </a:t>
            </a:r>
            <a:r>
              <a:rPr lang="en-US" sz="3500" dirty="0" err="1"/>
              <a:t>şəxslər</a:t>
            </a:r>
            <a:endParaRPr lang="en-US" sz="3500" dirty="0"/>
          </a:p>
        </p:txBody>
      </p:sp>
    </p:spTree>
    <p:extLst>
      <p:ext uri="{BB962C8B-B14F-4D97-AF65-F5344CB8AC3E}">
        <p14:creationId xmlns:p14="http://schemas.microsoft.com/office/powerpoint/2010/main" val="223509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
        <p:nvSpPr>
          <p:cNvPr id="6" name="Rectangle 5"/>
          <p:cNvSpPr/>
          <p:nvPr/>
        </p:nvSpPr>
        <p:spPr>
          <a:xfrm>
            <a:off x="539261" y="1717769"/>
            <a:ext cx="8417169" cy="3600986"/>
          </a:xfrm>
          <a:prstGeom prst="rect">
            <a:avLst/>
          </a:prstGeom>
        </p:spPr>
        <p:txBody>
          <a:bodyPr wrap="square">
            <a:spAutoFit/>
          </a:bodyPr>
          <a:lstStyle/>
          <a:p>
            <a:pPr algn="just"/>
            <a:r>
              <a:rPr lang="az-Latn-AZ"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3500" b="1" dirty="0">
                <a:ea typeface="Calibri" panose="020F0502020204030204" pitchFamily="34" charset="0"/>
                <a:cs typeface="Times New Roman" panose="02020603050405020304" pitchFamily="18" charset="0"/>
              </a:rPr>
              <a:t>Hakim – ifadələrə daha sərt tələblər</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 </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Cinayət işində müdafiənin keyfiyyətini qiymətləndirən və işin mümkün nəticəsini qabaqcadan bildirən hakimin açıqlamaları</a:t>
            </a:r>
            <a:endParaRPr lang="en-US" sz="3500" dirty="0">
              <a:ea typeface="Calibri" panose="020F0502020204030204" pitchFamily="34" charset="0"/>
              <a:cs typeface="Times New Roman" panose="02020603050405020304" pitchFamily="18" charset="0"/>
            </a:endParaRPr>
          </a:p>
          <a:p>
            <a:pPr algn="just"/>
            <a:r>
              <a:rPr lang="az-Latn-AZ" sz="3500" dirty="0">
                <a:ea typeface="Calibri" panose="020F0502020204030204" pitchFamily="34" charset="0"/>
                <a:cs typeface="Times New Roman" panose="02020603050405020304" pitchFamily="18" charset="0"/>
              </a:rPr>
              <a:t>(Lavents v. Latvia)</a:t>
            </a:r>
            <a:endParaRPr lang="en-US" sz="3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106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751" y="1446905"/>
            <a:ext cx="8938054" cy="4324261"/>
          </a:xfrm>
          <a:prstGeom prst="rect">
            <a:avLst/>
          </a:prstGeom>
        </p:spPr>
        <p:txBody>
          <a:bodyPr wrap="square">
            <a:spAutoFit/>
          </a:bodyPr>
          <a:lstStyle/>
          <a:p>
            <a:r>
              <a:rPr lang="az-Latn-AZ" sz="2500" b="1" dirty="0"/>
              <a:t>polis, müstəntiq, prokuror</a:t>
            </a:r>
            <a:endParaRPr lang="en-US" sz="2500" dirty="0"/>
          </a:p>
          <a:p>
            <a:r>
              <a:rPr lang="az-Latn-AZ" sz="2500" dirty="0"/>
              <a:t> </a:t>
            </a:r>
            <a:endParaRPr lang="en-US" sz="2500" dirty="0"/>
          </a:p>
          <a:p>
            <a:r>
              <a:rPr lang="az-Latn-AZ" sz="2500" dirty="0"/>
              <a:t>Daxili işlər naziri və yüksək vəzifəli iki polis əməkdaşı televiziyada yayımlanan mətbuat konfransında ərizəçinin </a:t>
            </a:r>
            <a:r>
              <a:rPr lang="az-Latn-AZ" sz="2500" dirty="0" smtClean="0"/>
              <a:t>qətlin təhrikçilərindən </a:t>
            </a:r>
            <a:r>
              <a:rPr lang="az-Latn-AZ" sz="2500" dirty="0"/>
              <a:t>biri olduğunu bildirmişlər </a:t>
            </a:r>
            <a:endParaRPr lang="en-US" sz="2500" dirty="0"/>
          </a:p>
          <a:p>
            <a:r>
              <a:rPr lang="az-Latn-AZ" sz="2500" dirty="0"/>
              <a:t>(Allenet de Ribemont v. France</a:t>
            </a:r>
            <a:r>
              <a:rPr lang="az-Latn-AZ" sz="2500" dirty="0" smtClean="0"/>
              <a:t>)</a:t>
            </a:r>
          </a:p>
          <a:p>
            <a:endParaRPr lang="en-US" sz="2500" dirty="0"/>
          </a:p>
          <a:p>
            <a:r>
              <a:rPr lang="az-Latn-AZ" sz="2500" dirty="0"/>
              <a:t>ərizəçinin vəkili cinayət işinə xitam verilməsi üçün prokurora sorğu göndərmiş, lakin sorğunun cavabında prokuror ərizəçinin «</a:t>
            </a:r>
            <a:r>
              <a:rPr lang="az-Latn-AZ" sz="2500" dirty="0" smtClean="0"/>
              <a:t>təqsirinin sübuta </a:t>
            </a:r>
            <a:r>
              <a:rPr lang="az-Latn-AZ" sz="2500" dirty="0"/>
              <a:t>yetirildiyini» bildirmişdir</a:t>
            </a:r>
            <a:endParaRPr lang="en-US" sz="2500" dirty="0"/>
          </a:p>
          <a:p>
            <a:r>
              <a:rPr lang="en-US" sz="2500" dirty="0" err="1"/>
              <a:t>Daktaras</a:t>
            </a:r>
            <a:r>
              <a:rPr lang="en-US" sz="2500" dirty="0"/>
              <a:t> v. Lithuania</a:t>
            </a:r>
          </a:p>
        </p:txBody>
      </p:sp>
      <p:sp>
        <p:nvSpPr>
          <p:cNvPr id="6" name="Rectangle 5"/>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Tree>
    <p:extLst>
      <p:ext uri="{BB962C8B-B14F-4D97-AF65-F5344CB8AC3E}">
        <p14:creationId xmlns:p14="http://schemas.microsoft.com/office/powerpoint/2010/main" val="395880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0456" y="562529"/>
            <a:ext cx="5415200" cy="630942"/>
          </a:xfrm>
          <a:prstGeom prst="rect">
            <a:avLst/>
          </a:prstGeom>
        </p:spPr>
        <p:txBody>
          <a:bodyPr wrap="none">
            <a:spAutoFit/>
          </a:bodyPr>
          <a:lstStyle/>
          <a:p>
            <a:pPr algn="ctr"/>
            <a:r>
              <a:rPr lang="en-US" sz="3500" b="1" dirty="0" err="1">
                <a:latin typeface="Times New Roman" panose="02020603050405020304" pitchFamily="18" charset="0"/>
                <a:ea typeface="Calibri" panose="020F0502020204030204" pitchFamily="34" charset="0"/>
              </a:rPr>
              <a:t>Təqsirsizlik</a:t>
            </a:r>
            <a:r>
              <a:rPr lang="en-US" sz="3500" b="1" dirty="0">
                <a:latin typeface="Times New Roman" panose="02020603050405020304" pitchFamily="18" charset="0"/>
                <a:ea typeface="Calibri" panose="020F0502020204030204" pitchFamily="34" charset="0"/>
              </a:rPr>
              <a:t> </a:t>
            </a:r>
            <a:r>
              <a:rPr lang="en-US" sz="3500" b="1" dirty="0" err="1">
                <a:latin typeface="Times New Roman" panose="02020603050405020304" pitchFamily="18" charset="0"/>
                <a:ea typeface="Calibri" panose="020F0502020204030204" pitchFamily="34" charset="0"/>
              </a:rPr>
              <a:t>prezumpsiyası</a:t>
            </a:r>
            <a:r>
              <a:rPr lang="en-US" sz="3500" b="1" dirty="0">
                <a:latin typeface="Times New Roman" panose="02020603050405020304" pitchFamily="18" charset="0"/>
                <a:ea typeface="Calibri" panose="020F0502020204030204" pitchFamily="34" charset="0"/>
              </a:rPr>
              <a:t> </a:t>
            </a:r>
            <a:endParaRPr lang="en-US" sz="3500" b="1" dirty="0"/>
          </a:p>
        </p:txBody>
      </p:sp>
      <p:sp>
        <p:nvSpPr>
          <p:cNvPr id="4" name="Rectangle 3"/>
          <p:cNvSpPr/>
          <p:nvPr/>
        </p:nvSpPr>
        <p:spPr>
          <a:xfrm>
            <a:off x="265723" y="1305342"/>
            <a:ext cx="8682893" cy="5093702"/>
          </a:xfrm>
          <a:prstGeom prst="rect">
            <a:avLst/>
          </a:prstGeom>
        </p:spPr>
        <p:txBody>
          <a:bodyPr wrap="square">
            <a:spAutoFit/>
          </a:bodyPr>
          <a:lstStyle/>
          <a:p>
            <a:pPr algn="just"/>
            <a:r>
              <a:rPr lang="az-Latn-AZ" sz="2500" b="1" dirty="0">
                <a:ea typeface="Calibri" panose="020F0502020204030204" pitchFamily="34" charset="0"/>
                <a:cs typeface="Times New Roman" panose="02020603050405020304" pitchFamily="18" charset="0"/>
              </a:rPr>
              <a:t>dövlət rəsmiləri</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Araşdırılan hadisələr zamanı parlament üzvü olmuş ərizəçinin həbsindən dərhal sonra parlament spikeri ictimaiyyətə elan etmişdi ki, «rüşvət almış şəxs» həbs edilib</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(Butkevičius v. Lithuania</a:t>
            </a:r>
            <a:r>
              <a:rPr lang="az-Latn-AZ" sz="2500" dirty="0" smtClean="0">
                <a:ea typeface="Calibri" panose="020F0502020204030204" pitchFamily="34" charset="0"/>
                <a:cs typeface="Times New Roman" panose="02020603050405020304" pitchFamily="18" charset="0"/>
              </a:rPr>
              <a:t>)</a:t>
            </a:r>
          </a:p>
          <a:p>
            <a:pPr algn="just"/>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baş nazir ərizəçilərə qarşı ittiham elan olunduğu gün mətbuat konfransında onların təqsirkar olduqlarını elan etmişdi. Konstitusiya Məhkəməsi ərizəçilərin təqsirsizlik prezumpsiyasının pozulduğu barədə qərar qəbul etmiş və bu qərarı işə baxan məhkəmənin diqqətinə çatdırmışdı. </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a:t>
            </a:r>
            <a:r>
              <a:rPr lang="en-US" sz="2500" dirty="0">
                <a:ea typeface="Calibri" panose="020F0502020204030204" pitchFamily="34" charset="0"/>
                <a:cs typeface="TimesNewRoman"/>
              </a:rPr>
              <a:t>Arrigo and Vella v. Malta</a:t>
            </a:r>
            <a:r>
              <a:rPr lang="az-Latn-AZ" sz="2500" dirty="0">
                <a:ea typeface="Calibri" panose="020F0502020204030204" pitchFamily="34" charset="0"/>
                <a:cs typeface="Times New Roman" panose="02020603050405020304" pitchFamily="18" charset="0"/>
              </a:rPr>
              <a:t>)</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389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5107</TotalTime>
  <Words>1022</Words>
  <Application>Microsoft Office PowerPoint</Application>
  <PresentationFormat>On-screen Show (4:3)</PresentationFormat>
  <Paragraphs>305</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Waveform</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Hate Speech in International Criminal Law</dc:title>
  <cp:lastModifiedBy>ROVSHANOVA Vafa</cp:lastModifiedBy>
  <cp:revision>356</cp:revision>
  <cp:lastPrinted>2015-12-03T20:20:39Z</cp:lastPrinted>
  <dcterms:modified xsi:type="dcterms:W3CDTF">2017-08-01T13:31:46Z</dcterms:modified>
</cp:coreProperties>
</file>