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320" r:id="rId2"/>
    <p:sldId id="386" r:id="rId3"/>
    <p:sldId id="395" r:id="rId4"/>
    <p:sldId id="383" r:id="rId5"/>
    <p:sldId id="345" r:id="rId6"/>
    <p:sldId id="396" r:id="rId7"/>
    <p:sldId id="371" r:id="rId8"/>
    <p:sldId id="384" r:id="rId9"/>
    <p:sldId id="372" r:id="rId10"/>
    <p:sldId id="348" r:id="rId11"/>
    <p:sldId id="373" r:id="rId12"/>
    <p:sldId id="387" r:id="rId13"/>
    <p:sldId id="385" r:id="rId14"/>
    <p:sldId id="350" r:id="rId15"/>
    <p:sldId id="351" r:id="rId16"/>
    <p:sldId id="352" r:id="rId17"/>
    <p:sldId id="353" r:id="rId18"/>
    <p:sldId id="391" r:id="rId19"/>
    <p:sldId id="392" r:id="rId20"/>
    <p:sldId id="390" r:id="rId21"/>
    <p:sldId id="388" r:id="rId22"/>
    <p:sldId id="374" r:id="rId23"/>
    <p:sldId id="378" r:id="rId24"/>
    <p:sldId id="36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3515" autoAdjust="0"/>
  </p:normalViewPr>
  <p:slideViewPr>
    <p:cSldViewPr snapToGrid="0" snapToObjects="1">
      <p:cViewPr varScale="1">
        <p:scale>
          <a:sx n="86" d="100"/>
          <a:sy n="86" d="100"/>
        </p:scale>
        <p:origin x="-14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E9C10-A1DB-4CC4-BD45-1E6D82EB7153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93267-E40A-4687-A2D4-5AE689A3DE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12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93267-E40A-4687-A2D4-5AE689A3DE6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31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93267-E40A-4687-A2D4-5AE689A3DE6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52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25F0-9967-C14C-969E-BC013F61F766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ED55-2F83-9442-A302-8C53733C1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25F0-9967-C14C-969E-BC013F61F766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ED55-2F83-9442-A302-8C53733C1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25F0-9967-C14C-969E-BC013F61F766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ED55-2F83-9442-A302-8C53733C13A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25F0-9967-C14C-969E-BC013F61F766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ED55-2F83-9442-A302-8C53733C13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25F0-9967-C14C-969E-BC013F61F766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ED55-2F83-9442-A302-8C53733C1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25F0-9967-C14C-969E-BC013F61F766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ED55-2F83-9442-A302-8C53733C13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25F0-9967-C14C-969E-BC013F61F766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ED55-2F83-9442-A302-8C53733C1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25F0-9967-C14C-969E-BC013F61F766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ED55-2F83-9442-A302-8C53733C1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25F0-9967-C14C-969E-BC013F61F766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ED55-2F83-9442-A302-8C53733C1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25F0-9967-C14C-969E-BC013F61F766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ED55-2F83-9442-A302-8C53733C13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25F0-9967-C14C-969E-BC013F61F766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ED55-2F83-9442-A302-8C53733C13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9C325F0-9967-C14C-969E-BC013F61F766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C5AED55-2F83-9442-A302-8C53733C13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14400" y="522288"/>
            <a:ext cx="8229600" cy="1524000"/>
          </a:xfrm>
        </p:spPr>
        <p:txBody>
          <a:bodyPr>
            <a:noAutofit/>
          </a:bodyPr>
          <a:lstStyle/>
          <a:p>
            <a:r>
              <a:rPr lang="az-Latn-AZ" sz="36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/>
                <a:cs typeface="Calibri"/>
              </a:rPr>
              <a:t/>
            </a:r>
            <a:br>
              <a:rPr lang="az-Latn-AZ" sz="36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/>
                <a:cs typeface="Calibri"/>
              </a:rPr>
            </a:br>
            <a:endParaRPr lang="en-US" sz="3600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/>
              <a:cs typeface="Calibri"/>
            </a:endParaRPr>
          </a:p>
        </p:txBody>
      </p:sp>
      <p:pic>
        <p:nvPicPr>
          <p:cNvPr id="6" name="Picture 2" descr="C:\Users\omeherremov\Desktop\qq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422549" cy="1116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7907" y="1632434"/>
            <a:ext cx="841766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z-Latn-AZ" b="1" dirty="0" smtClean="0">
                <a:solidFill>
                  <a:schemeClr val="tx2"/>
                </a:solidFill>
              </a:rPr>
              <a:t>Avropa </a:t>
            </a:r>
            <a:r>
              <a:rPr lang="az-Latn-AZ" b="1" dirty="0">
                <a:solidFill>
                  <a:schemeClr val="tx2"/>
                </a:solidFill>
              </a:rPr>
              <a:t>İttifaqının və Avropa Şurasının Birgə Proqramı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az-Latn-AZ" b="1" dirty="0">
                <a:solidFill>
                  <a:schemeClr val="tx2"/>
                </a:solidFill>
              </a:rPr>
              <a:t> 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az-Latn-AZ" b="1" dirty="0">
                <a:solidFill>
                  <a:schemeClr val="tx2"/>
                </a:solidFill>
              </a:rPr>
              <a:t> “Avropa İnsan Hüquqları Konvensiyası və Avropa İnsan Hüquqları Məhkəməsinin presedent hüququnun Azərbaycanda tətbiqi” 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az-Latn-AZ" b="1" dirty="0">
                <a:solidFill>
                  <a:schemeClr val="tx2"/>
                </a:solidFill>
              </a:rPr>
              <a:t>layihəsi çərçivəsində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az-Latn-AZ" dirty="0">
                <a:solidFill>
                  <a:schemeClr val="tx2"/>
                </a:solidFill>
              </a:rPr>
              <a:t>Azərbaycan Respublikası Ədliyyə Nazirliyinin Ədliyyə Akademiyasının 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az-Latn-AZ" dirty="0">
                <a:solidFill>
                  <a:schemeClr val="tx2"/>
                </a:solidFill>
              </a:rPr>
              <a:t>birgə əməkdaşlığı ilə təşkil edilən </a:t>
            </a:r>
          </a:p>
          <a:p>
            <a:pPr algn="ctr"/>
            <a:endParaRPr lang="az-Latn-AZ" b="1" dirty="0">
              <a:solidFill>
                <a:schemeClr val="tx2"/>
              </a:solidFill>
            </a:endParaRPr>
          </a:p>
          <a:p>
            <a:pPr algn="ctr"/>
            <a:r>
              <a:rPr lang="az-Latn-AZ" b="1" dirty="0">
                <a:solidFill>
                  <a:srgbClr val="0070C0"/>
                </a:solidFill>
              </a:rPr>
              <a:t>“Avropa İnsan Hüquqları Konvensiyasının 6-cı Maddəsi </a:t>
            </a:r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az-Latn-AZ" b="1" dirty="0">
                <a:solidFill>
                  <a:srgbClr val="0070C0"/>
                </a:solidFill>
              </a:rPr>
              <a:t>(Ədalətli məhkəmə araşdırması hüququ</a:t>
            </a:r>
            <a:r>
              <a:rPr lang="az-Latn-AZ" b="1" dirty="0" smtClean="0">
                <a:solidFill>
                  <a:srgbClr val="0070C0"/>
                </a:solidFill>
              </a:rPr>
              <a:t>)”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az-Latn-AZ" dirty="0">
                <a:solidFill>
                  <a:schemeClr val="tx2"/>
                </a:solidFill>
              </a:rPr>
              <a:t/>
            </a:r>
            <a:br>
              <a:rPr lang="az-Latn-AZ" dirty="0">
                <a:solidFill>
                  <a:schemeClr val="tx2"/>
                </a:solidFill>
              </a:rPr>
            </a:br>
            <a:r>
              <a:rPr lang="az-Latn-AZ" dirty="0" smtClean="0">
                <a:solidFill>
                  <a:schemeClr val="tx2"/>
                </a:solidFill>
              </a:rPr>
              <a:t>Təlimçi: Oktay </a:t>
            </a:r>
            <a:r>
              <a:rPr lang="az-Latn-AZ" dirty="0">
                <a:solidFill>
                  <a:schemeClr val="tx2"/>
                </a:solidFill>
              </a:rPr>
              <a:t>Məhərrəmov</a:t>
            </a:r>
            <a:r>
              <a:rPr lang="az-Latn-AZ" dirty="0" smtClean="0">
                <a:solidFill>
                  <a:schemeClr val="tx2"/>
                </a:solidFill>
              </a:rPr>
              <a:t>.</a:t>
            </a:r>
            <a:endParaRPr lang="en-US" dirty="0" smtClean="0">
              <a:solidFill>
                <a:schemeClr val="tx2"/>
              </a:solidFill>
            </a:endParaRP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2017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6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9717" y="540211"/>
            <a:ext cx="443422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az-Latn-AZ" sz="3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Məhkəməyə çatımlılıq</a:t>
            </a:r>
            <a:endParaRPr lang="en-US" sz="3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4124" y="1400124"/>
            <a:ext cx="8948615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z-Latn-AZ" sz="3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“Locus standi”nin – iddia qaldırmaq hüququnun olmaması</a:t>
            </a:r>
            <a:endParaRPr lang="en-US" sz="3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az-Latn-AZ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Philis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v. Greece</a:t>
            </a:r>
            <a:endParaRPr lang="en-US" sz="3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Papon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v. France</a:t>
            </a:r>
            <a:endParaRPr lang="en-US" sz="3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Lithgow and others v. the United Kingdom</a:t>
            </a:r>
            <a:endParaRPr lang="en-US" sz="3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Ashingdane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 the United Kingdom</a:t>
            </a:r>
            <a:endParaRPr lang="en-US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80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9717" y="540211"/>
            <a:ext cx="443422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az-Latn-AZ" sz="3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Məhkəməyə çatımlılıq</a:t>
            </a:r>
            <a:endParaRPr lang="en-US" sz="3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3631" y="1276720"/>
            <a:ext cx="834683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az-Latn-AZ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əhkəmə x</a:t>
            </a:r>
            <a:r>
              <a:rPr lang="en-US" sz="35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ərc</a:t>
            </a:r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və</a:t>
            </a:r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məsrəfləri</a:t>
            </a:r>
            <a:endParaRPr lang="en-US" sz="3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az-Latn-AZ" sz="35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500" dirty="0" err="1">
                <a:ea typeface="Calibri" panose="020F0502020204030204" pitchFamily="34" charset="0"/>
                <a:cs typeface="Times New Roman" panose="02020603050405020304" pitchFamily="18" charset="0"/>
              </a:rPr>
              <a:t>Stankov</a:t>
            </a:r>
            <a:r>
              <a:rPr lang="en-US" sz="3500" dirty="0">
                <a:ea typeface="Calibri" panose="020F0502020204030204" pitchFamily="34" charset="0"/>
                <a:cs typeface="Times New Roman" panose="02020603050405020304" pitchFamily="18" charset="0"/>
              </a:rPr>
              <a:t> v Bulgaria</a:t>
            </a:r>
          </a:p>
          <a:p>
            <a:pPr algn="just"/>
            <a:r>
              <a:rPr lang="az-Latn-AZ" sz="35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500" dirty="0" err="1">
                <a:ea typeface="Calibri" panose="020F0502020204030204" pitchFamily="34" charset="0"/>
                <a:cs typeface="Times New Roman" panose="02020603050405020304" pitchFamily="18" charset="0"/>
              </a:rPr>
              <a:t>Weissman</a:t>
            </a:r>
            <a:r>
              <a:rPr lang="en-US" sz="3500" dirty="0">
                <a:ea typeface="Calibri" panose="020F0502020204030204" pitchFamily="34" charset="0"/>
                <a:cs typeface="Times New Roman" panose="02020603050405020304" pitchFamily="18" charset="0"/>
              </a:rPr>
              <a:t> and Others v Romania – 320000 Avro</a:t>
            </a:r>
          </a:p>
          <a:p>
            <a:pPr algn="just"/>
            <a:r>
              <a:rPr lang="az-Latn-AZ" sz="35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500" dirty="0" err="1">
                <a:ea typeface="Calibri" panose="020F0502020204030204" pitchFamily="34" charset="0"/>
                <a:cs typeface="Times New Roman" panose="02020603050405020304" pitchFamily="18" charset="0"/>
              </a:rPr>
              <a:t>Ciorap</a:t>
            </a:r>
            <a:r>
              <a:rPr lang="en-US" sz="3500" dirty="0">
                <a:ea typeface="Calibri" panose="020F0502020204030204" pitchFamily="34" charset="0"/>
                <a:cs typeface="Times New Roman" panose="02020603050405020304" pitchFamily="18" charset="0"/>
              </a:rPr>
              <a:t> v Moldova – 3 Avro</a:t>
            </a:r>
          </a:p>
          <a:p>
            <a:r>
              <a:rPr lang="en-US" sz="35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3500" dirty="0" err="1">
                <a:ea typeface="Calibri" panose="020F0502020204030204" pitchFamily="34" charset="0"/>
                <a:cs typeface="Times New Roman" panose="02020603050405020304" pitchFamily="18" charset="0"/>
              </a:rPr>
              <a:t>Jankauskas</a:t>
            </a:r>
            <a:r>
              <a:rPr lang="en-US" sz="3500" dirty="0">
                <a:ea typeface="Calibri" panose="020F0502020204030204" pitchFamily="34" charset="0"/>
                <a:cs typeface="Times New Roman" panose="02020603050405020304" pitchFamily="18" charset="0"/>
              </a:rPr>
              <a:t> v Lithuania</a:t>
            </a:r>
            <a:endParaRPr lang="en-US" sz="3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1" y="4132385"/>
            <a:ext cx="3423138" cy="231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8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9717" y="540211"/>
            <a:ext cx="443422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az-Latn-AZ" sz="3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Məhkəməyə çatımlılıq</a:t>
            </a:r>
            <a:endParaRPr lang="en-US" sz="3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431" y="1625600"/>
            <a:ext cx="86281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z-Latn-AZ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İfrat formalizm (prosessual qaydaların sərt hərfi tətbiqi)</a:t>
            </a:r>
            <a:endParaRPr lang="en-US" sz="3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az-Latn-AZ" sz="35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 err="1">
                <a:ea typeface="Calibri" panose="020F0502020204030204" pitchFamily="34" charset="0"/>
                <a:cs typeface="TimesNewRoman"/>
              </a:rPr>
              <a:t>L’Erablière</a:t>
            </a:r>
            <a:r>
              <a:rPr lang="en-US" sz="3500" dirty="0">
                <a:ea typeface="Calibri" panose="020F0502020204030204" pitchFamily="34" charset="0"/>
                <a:cs typeface="TimesNewRoman"/>
              </a:rPr>
              <a:t> A.S.B.L. v. Belgium</a:t>
            </a:r>
            <a:endParaRPr lang="en-US" sz="3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>
                <a:ea typeface="Calibri" panose="020F0502020204030204" pitchFamily="34" charset="0"/>
                <a:cs typeface="TimesNewRoman"/>
              </a:rPr>
              <a:t> </a:t>
            </a:r>
            <a:endParaRPr lang="en-US" sz="3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 err="1">
                <a:ea typeface="Calibri" panose="020F0502020204030204" pitchFamily="34" charset="0"/>
                <a:cs typeface="TimesNewRoman"/>
              </a:rPr>
              <a:t>Dattel</a:t>
            </a:r>
            <a:r>
              <a:rPr lang="en-US" sz="3500" dirty="0">
                <a:ea typeface="Calibri" panose="020F0502020204030204" pitchFamily="34" charset="0"/>
                <a:cs typeface="TimesNewRoman"/>
              </a:rPr>
              <a:t> (No. 2) v. Luxembourg</a:t>
            </a:r>
            <a:endParaRPr lang="en-US" sz="3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az-Latn-AZ" sz="35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>
                <a:ea typeface="Calibri" panose="020F0502020204030204" pitchFamily="34" charset="0"/>
                <a:cs typeface="TimesNewRoman"/>
              </a:rPr>
              <a:t>Lawyer Partners, </a:t>
            </a:r>
            <a:r>
              <a:rPr lang="en-US" sz="3500" dirty="0" err="1">
                <a:ea typeface="Calibri" panose="020F0502020204030204" pitchFamily="34" charset="0"/>
                <a:cs typeface="TimesNewRoman"/>
              </a:rPr>
              <a:t>a.s</a:t>
            </a:r>
            <a:r>
              <a:rPr lang="en-US" sz="3500" dirty="0">
                <a:ea typeface="Calibri" panose="020F0502020204030204" pitchFamily="34" charset="0"/>
                <a:cs typeface="TimesNewRoman"/>
              </a:rPr>
              <a:t>. v. Slovakia</a:t>
            </a:r>
            <a:endParaRPr lang="en-US" sz="3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43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9717" y="540211"/>
            <a:ext cx="443422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az-Latn-AZ" sz="3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Məhkəməyə çatımlılıq</a:t>
            </a:r>
            <a:endParaRPr lang="en-US" sz="3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8585" y="2033843"/>
            <a:ext cx="8409353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z-Latn-AZ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Müddətlər</a:t>
            </a:r>
            <a:endParaRPr lang="en-US" sz="3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5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3500" dirty="0" err="1">
                <a:ea typeface="Calibri" panose="020F0502020204030204" pitchFamily="34" charset="0"/>
                <a:cs typeface="Times New Roman" panose="02020603050405020304" pitchFamily="18" charset="0"/>
              </a:rPr>
              <a:t>Hadjianastassiou</a:t>
            </a:r>
            <a:r>
              <a:rPr lang="en-US" sz="3500" dirty="0">
                <a:ea typeface="Calibri" panose="020F0502020204030204" pitchFamily="34" charset="0"/>
                <a:cs typeface="Times New Roman" panose="02020603050405020304" pitchFamily="18" charset="0"/>
              </a:rPr>
              <a:t> v Greece</a:t>
            </a:r>
          </a:p>
          <a:p>
            <a:pPr algn="just"/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500" dirty="0" err="1">
                <a:ea typeface="Calibri" panose="020F0502020204030204" pitchFamily="34" charset="0"/>
                <a:cs typeface="Times New Roman" panose="02020603050405020304" pitchFamily="18" charset="0"/>
              </a:rPr>
              <a:t>Jodko</a:t>
            </a:r>
            <a:r>
              <a:rPr lang="en-US" sz="3500" dirty="0">
                <a:ea typeface="Calibri" panose="020F0502020204030204" pitchFamily="34" charset="0"/>
                <a:cs typeface="Times New Roman" panose="02020603050405020304" pitchFamily="18" charset="0"/>
              </a:rPr>
              <a:t> v Lithuania</a:t>
            </a:r>
            <a:endParaRPr lang="en-US" sz="3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600" y="2764068"/>
            <a:ext cx="2951368" cy="393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7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9717" y="540211"/>
            <a:ext cx="443422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az-Latn-AZ" sz="3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Məhkəməyə çatımlılıq</a:t>
            </a:r>
            <a:endParaRPr lang="en-US" sz="3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262" y="1455956"/>
            <a:ext cx="8393723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z-Latn-AZ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İmmunitetlər</a:t>
            </a:r>
            <a:endParaRPr lang="en-US" sz="3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az-Latn-AZ" sz="35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500" dirty="0">
                <a:ea typeface="Calibri" panose="020F0502020204030204" pitchFamily="34" charset="0"/>
                <a:cs typeface="Times New Roman" panose="02020603050405020304" pitchFamily="18" charset="0"/>
              </a:rPr>
              <a:t>Osman v United Kingdom</a:t>
            </a:r>
          </a:p>
          <a:p>
            <a:pPr algn="just"/>
            <a:r>
              <a:rPr lang="az-Latn-AZ" sz="35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>
                <a:ea typeface="Calibri" panose="020F0502020204030204" pitchFamily="34" charset="0"/>
                <a:cs typeface="TimesNewRoman"/>
              </a:rPr>
              <a:t>Cordova v. Italy</a:t>
            </a:r>
            <a:endParaRPr lang="en-US" sz="3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>
                <a:ea typeface="Calibri" panose="020F0502020204030204" pitchFamily="34" charset="0"/>
                <a:cs typeface="TimesNewRoman"/>
              </a:rPr>
              <a:t> </a:t>
            </a:r>
            <a:endParaRPr lang="en-US" sz="3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 err="1">
                <a:ea typeface="Calibri" panose="020F0502020204030204" pitchFamily="34" charset="0"/>
                <a:cs typeface="TimesNewRoman"/>
              </a:rPr>
              <a:t>Cudak</a:t>
            </a:r>
            <a:r>
              <a:rPr lang="en-US" sz="3500" dirty="0">
                <a:ea typeface="Calibri" panose="020F0502020204030204" pitchFamily="34" charset="0"/>
                <a:cs typeface="TimesNewRoman"/>
              </a:rPr>
              <a:t> v. Lithuania (GC)</a:t>
            </a:r>
            <a:endParaRPr lang="en-US" sz="3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>
                <a:ea typeface="Calibri" panose="020F0502020204030204" pitchFamily="34" charset="0"/>
                <a:cs typeface="TimesNewRoman"/>
              </a:rPr>
              <a:t> </a:t>
            </a:r>
            <a:endParaRPr lang="en-US" sz="3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500" dirty="0">
                <a:ea typeface="Calibri" panose="020F0502020204030204" pitchFamily="34" charset="0"/>
                <a:cs typeface="Times New Roman" panose="02020603050405020304" pitchFamily="18" charset="0"/>
              </a:rPr>
              <a:t>Al-</a:t>
            </a:r>
            <a:r>
              <a:rPr lang="en-US" sz="3500" dirty="0" err="1">
                <a:ea typeface="Calibri" panose="020F0502020204030204" pitchFamily="34" charset="0"/>
                <a:cs typeface="Times New Roman" panose="02020603050405020304" pitchFamily="18" charset="0"/>
              </a:rPr>
              <a:t>Adsani</a:t>
            </a:r>
            <a:r>
              <a:rPr lang="en-US" sz="3500" dirty="0">
                <a:ea typeface="Calibri" panose="020F0502020204030204" pitchFamily="34" charset="0"/>
                <a:cs typeface="Times New Roman" panose="02020603050405020304" pitchFamily="18" charset="0"/>
              </a:rPr>
              <a:t> v United Kingdom</a:t>
            </a:r>
          </a:p>
          <a:p>
            <a:pPr algn="just"/>
            <a:r>
              <a:rPr lang="az-Latn-A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15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19717" y="540211"/>
            <a:ext cx="443422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az-Latn-AZ" sz="3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Məhkəməyə çatımlılıq</a:t>
            </a:r>
            <a:endParaRPr lang="en-US" sz="3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1888" y="3244334"/>
            <a:ext cx="550022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az-Latn-AZ" sz="3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Hüquqi yardımın olmaması</a:t>
            </a:r>
            <a:endParaRPr lang="en-US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80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19717" y="540211"/>
            <a:ext cx="443422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az-Latn-AZ" sz="3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Məhkəməyə çatımlılıq</a:t>
            </a:r>
            <a:endParaRPr lang="en-US" sz="3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2799" y="3105835"/>
            <a:ext cx="78857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z-Latn-AZ" sz="3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Məhkəməyə müraciət </a:t>
            </a:r>
            <a:r>
              <a:rPr lang="az-Latn-AZ" sz="3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hüququndan </a:t>
            </a:r>
            <a:r>
              <a:rPr lang="az-Latn-AZ" sz="3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münsiflər məhkəməsinin xeyrinə imtina</a:t>
            </a:r>
            <a:endParaRPr lang="en-US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9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168" y="516764"/>
            <a:ext cx="865166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az-Latn-AZ" sz="3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Məhkəmə qərarlarının qətiliyi (res judicata)</a:t>
            </a:r>
            <a:endParaRPr lang="en-US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6171" y="3244334"/>
            <a:ext cx="605165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az-Latn-AZ" sz="3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“Hüquqi müəyyənlik” prinsipi</a:t>
            </a:r>
            <a:endParaRPr lang="en-US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5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6168" y="516764"/>
            <a:ext cx="865166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az-Latn-AZ" sz="3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Məhkəmə qərarlarının qətiliyi (res judicata)</a:t>
            </a:r>
            <a:endParaRPr lang="en-US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168" y="1887529"/>
            <a:ext cx="8429813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z-Latn-AZ" sz="3500" dirty="0">
                <a:ea typeface="Calibri" panose="020F0502020204030204" pitchFamily="34" charset="0"/>
                <a:cs typeface="Times New Roman" panose="02020603050405020304" pitchFamily="18" charset="0"/>
              </a:rPr>
              <a:t>Yuxarı məhkəmə tərəfindən işə yenidən baxılması prinsipcə adi apellyasiya və ya kassasiya prosedurları çərçivəsində həyata keçirilməli, bunun üçün məhdud sayda məhkəmə instansiyaları və müvafiq müddətlər nəzərdə tutulmalıdır (</a:t>
            </a:r>
            <a:r>
              <a:rPr lang="az-Latn-AZ" sz="3500" dirty="0">
                <a:ea typeface="Calibri" panose="020F0502020204030204" pitchFamily="34" charset="0"/>
                <a:cs typeface="TimesNewRoman"/>
              </a:rPr>
              <a:t>Ryabykh v. Russia</a:t>
            </a:r>
            <a:r>
              <a:rPr lang="az-Latn-AZ" sz="35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6168" y="516764"/>
            <a:ext cx="865166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az-Latn-AZ" sz="3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Məhkəmə qərarlarının qətiliyi (res judicata)</a:t>
            </a:r>
            <a:endParaRPr lang="en-US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228" y="2075099"/>
            <a:ext cx="836246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z-Latn-AZ" sz="3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no Pro Light 36pt"/>
              </a:rPr>
              <a:t>Yekun vurulmuş işə növbədənkənar qaydada və ya xüsusi prosedur çərçivəsində yenidən baxılması.</a:t>
            </a:r>
            <a:endParaRPr lang="en-US" sz="3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az-Latn-AZ" sz="3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no Pro Light 36pt"/>
              </a:rPr>
              <a:t> </a:t>
            </a:r>
            <a:endParaRPr lang="en-US" sz="3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az-Latn-AZ" sz="3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no Pro Light 36pt"/>
              </a:rPr>
              <a:t>Yekun qərara təsir edən qanunun qəbul edilməsi.</a:t>
            </a:r>
            <a:endParaRPr lang="en-US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39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632" y="528626"/>
            <a:ext cx="4643822" cy="56432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6400" y="2375877"/>
            <a:ext cx="270412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z-Latn-AZ" sz="35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Məhkəməyə müraciət </a:t>
            </a:r>
            <a:endParaRPr lang="az-Latn-AZ" sz="3500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az-Latn-AZ" sz="35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hüququ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83139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861" y="456420"/>
            <a:ext cx="881575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z-Latn-AZ" sz="3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Yekun məhkəmə qərarlarının </a:t>
            </a:r>
            <a:endParaRPr lang="az-Latn-AZ" sz="35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az-Latn-AZ" sz="3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vaxtında </a:t>
            </a:r>
            <a:r>
              <a:rPr lang="az-Latn-AZ" sz="3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icra olunması</a:t>
            </a:r>
            <a:endParaRPr lang="en-US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872" y="1822883"/>
            <a:ext cx="5231047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az-Latn-AZ" sz="3500" dirty="0">
                <a:ea typeface="Calibri" panose="020F0502020204030204" pitchFamily="34" charset="0"/>
                <a:cs typeface="Times New Roman" panose="02020603050405020304" pitchFamily="18" charset="0"/>
              </a:rPr>
              <a:t>Borclu dövlət </a:t>
            </a:r>
            <a:r>
              <a:rPr lang="az-Latn-AZ" sz="3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olarsa</a:t>
            </a:r>
          </a:p>
          <a:p>
            <a:pPr algn="just"/>
            <a:endParaRPr lang="az-Latn-AZ" sz="3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500" dirty="0" err="1"/>
              <a:t>Burdov</a:t>
            </a:r>
            <a:r>
              <a:rPr lang="en-US" sz="3500" dirty="0"/>
              <a:t> v </a:t>
            </a:r>
            <a:r>
              <a:rPr lang="en-US" sz="3500" dirty="0" smtClean="0"/>
              <a:t>Russia</a:t>
            </a:r>
            <a:endParaRPr lang="az-Latn-AZ" sz="3500" dirty="0" smtClean="0"/>
          </a:p>
          <a:p>
            <a:endParaRPr lang="en-US" sz="3500" dirty="0"/>
          </a:p>
          <a:p>
            <a:r>
              <a:rPr lang="en-US" sz="3500" dirty="0" err="1"/>
              <a:t>Okyay</a:t>
            </a:r>
            <a:r>
              <a:rPr lang="en-US" sz="3500" dirty="0"/>
              <a:t> and Others v </a:t>
            </a:r>
            <a:r>
              <a:rPr lang="en-US" sz="3500" dirty="0" smtClean="0"/>
              <a:t>Turkey</a:t>
            </a:r>
            <a:endParaRPr lang="az-Latn-AZ" sz="3500" dirty="0" smtClean="0"/>
          </a:p>
          <a:p>
            <a:endParaRPr lang="en-US" sz="3500" dirty="0"/>
          </a:p>
          <a:p>
            <a:r>
              <a:rPr lang="en-US" sz="3500" dirty="0" err="1"/>
              <a:t>Assanidze</a:t>
            </a:r>
            <a:r>
              <a:rPr lang="en-US" sz="3500" dirty="0"/>
              <a:t> v Georgia</a:t>
            </a:r>
          </a:p>
          <a:p>
            <a:pPr algn="just"/>
            <a:endParaRPr lang="en-US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47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861" y="456420"/>
            <a:ext cx="881575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z-Latn-AZ" sz="3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Yekun məhkəmə qərarlarının </a:t>
            </a:r>
            <a:endParaRPr lang="az-Latn-AZ" sz="35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az-Latn-AZ" sz="3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vaxtında </a:t>
            </a:r>
            <a:r>
              <a:rPr lang="az-Latn-AZ" sz="3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icra olunması</a:t>
            </a:r>
            <a:endParaRPr lang="en-US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4125" y="2052695"/>
            <a:ext cx="4491935" cy="19543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az-Latn-AZ" sz="3500" dirty="0">
                <a:ea typeface="Calibri" panose="020F0502020204030204" pitchFamily="34" charset="0"/>
                <a:cs typeface="Times New Roman" panose="02020603050405020304" pitchFamily="18" charset="0"/>
              </a:rPr>
              <a:t>Borclu özəl şəxs </a:t>
            </a:r>
            <a:r>
              <a:rPr lang="az-Latn-AZ" sz="3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olarsa</a:t>
            </a:r>
          </a:p>
          <a:p>
            <a:pPr algn="just"/>
            <a:endParaRPr lang="az-Latn-AZ" sz="3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 err="1"/>
              <a:t>Shestakov</a:t>
            </a:r>
            <a:r>
              <a:rPr lang="en-US" sz="3500" dirty="0"/>
              <a:t> v Russia</a:t>
            </a:r>
          </a:p>
          <a:p>
            <a:pPr algn="just"/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32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861" y="456420"/>
            <a:ext cx="881575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z-Latn-AZ" sz="3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Yekun məhkəmə qərarlarının </a:t>
            </a:r>
            <a:endParaRPr lang="az-Latn-AZ" sz="35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az-Latn-AZ" sz="3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vaxtında </a:t>
            </a:r>
            <a:r>
              <a:rPr lang="az-Latn-AZ" sz="3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icra olunması</a:t>
            </a:r>
            <a:endParaRPr lang="en-US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4553" y="1850630"/>
            <a:ext cx="817489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z-Latn-AZ" sz="3500" dirty="0">
                <a:ea typeface="Calibri" panose="020F0502020204030204" pitchFamily="34" charset="0"/>
                <a:cs typeface="Times New Roman" panose="02020603050405020304" pitchFamily="18" charset="0"/>
              </a:rPr>
              <a:t>Məcburi qərarın icrasının gecikməsinin ağlabatan olub-olmadığı asılıdır</a:t>
            </a:r>
            <a:r>
              <a:rPr lang="az-Latn-AZ" sz="3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z-Latn-AZ" sz="3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icra </a:t>
            </a:r>
            <a:r>
              <a:rPr lang="az-Latn-AZ" sz="3500" dirty="0">
                <a:ea typeface="Calibri" panose="020F0502020204030204" pitchFamily="34" charset="0"/>
                <a:cs typeface="Times New Roman" panose="02020603050405020304" pitchFamily="18" charset="0"/>
              </a:rPr>
              <a:t>prosedurunun mürəkkəbliyi</a:t>
            </a:r>
            <a:r>
              <a:rPr lang="az-Latn-AZ" sz="3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z-Latn-AZ" sz="3500" dirty="0">
                <a:ea typeface="Calibri" panose="020F0502020204030204" pitchFamily="34" charset="0"/>
                <a:cs typeface="Times New Roman" panose="02020603050405020304" pitchFamily="18" charset="0"/>
              </a:rPr>
              <a:t>ərizəçinin və səlahiyyətli orqanların davranışı</a:t>
            </a:r>
            <a:r>
              <a:rPr lang="az-Latn-AZ" sz="3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z-Latn-AZ" sz="3500" dirty="0">
                <a:ea typeface="Calibri" panose="020F0502020204030204" pitchFamily="34" charset="0"/>
                <a:cs typeface="Times New Roman" panose="02020603050405020304" pitchFamily="18" charset="0"/>
              </a:rPr>
              <a:t>məhkəmə tərəfindən qərar verilən təzminatın miqdarı və mahiyyəti.</a:t>
            </a:r>
            <a:endParaRPr lang="en-US" sz="3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49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861" y="456420"/>
            <a:ext cx="881575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z-Latn-AZ" sz="3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Yekun məhkəmə qərarlarının </a:t>
            </a:r>
            <a:endParaRPr lang="az-Latn-AZ" sz="35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az-Latn-AZ" sz="3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vaxtında </a:t>
            </a:r>
            <a:r>
              <a:rPr lang="az-Latn-AZ" sz="3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icra olunması</a:t>
            </a:r>
            <a:endParaRPr lang="en-US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25846" y="3244334"/>
            <a:ext cx="469231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az-Latn-AZ" sz="3500" dirty="0">
                <a:ea typeface="Calibri" panose="020F0502020204030204" pitchFamily="34" charset="0"/>
                <a:cs typeface="Times New Roman" panose="02020603050405020304" pitchFamily="18" charset="0"/>
              </a:rPr>
              <a:t>“Pilot qərar” proseduru</a:t>
            </a:r>
            <a:endParaRPr lang="en-US" sz="3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7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8369" y="3048000"/>
            <a:ext cx="58537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Diqq</a:t>
            </a:r>
            <a:r>
              <a:rPr lang="az-Latn-AZ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ətinizə görə təşəkkür edirəm!</a:t>
            </a:r>
            <a:endParaRPr lang="en-US" sz="35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45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6831" y="1546725"/>
            <a:ext cx="773723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Ədalətli</a:t>
            </a:r>
            <a:r>
              <a:rPr lang="en-US" sz="2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məhkəmə</a:t>
            </a:r>
            <a:r>
              <a:rPr lang="en-US" sz="25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araşdırması</a:t>
            </a:r>
            <a:r>
              <a:rPr lang="en-US" sz="25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hüququ</a:t>
            </a:r>
            <a:endParaRPr lang="en-US" sz="25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en-US" sz="2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Hər</a:t>
            </a:r>
            <a:r>
              <a:rPr lang="en-US" sz="2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kəs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onun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>
                <a:ea typeface="Calibri" panose="020F0502020204030204" pitchFamily="34" charset="0"/>
                <a:cs typeface="Times New Roman" panose="02020603050405020304" pitchFamily="18" charset="0"/>
              </a:rPr>
              <a:t>mülki hüquq </a:t>
            </a:r>
            <a:r>
              <a:rPr lang="en-US" sz="25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və</a:t>
            </a:r>
            <a:r>
              <a:rPr lang="en-US" sz="25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vəzifələri</a:t>
            </a:r>
            <a:r>
              <a:rPr lang="en-US" sz="25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müəyyən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edilərkən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və</a:t>
            </a:r>
            <a:r>
              <a:rPr lang="en-US" sz="25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ya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ona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qarşı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hər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hansı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>
                <a:ea typeface="Calibri" panose="020F0502020204030204" pitchFamily="34" charset="0"/>
                <a:cs typeface="Times New Roman" panose="02020603050405020304" pitchFamily="18" charset="0"/>
              </a:rPr>
              <a:t>cinayət </a:t>
            </a:r>
            <a:r>
              <a:rPr lang="en-US" sz="25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ittihamı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irəli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sürülərkən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qanun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əsasında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yaradılmış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müstəqil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və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qərəzsiz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məhkəmə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vasitəsi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ilə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ağlabatan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müddətdə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işinin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ədalətli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və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açıq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araşdırılması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hüququna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malikdir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[…]</a:t>
            </a:r>
            <a:endParaRPr lang="az-Latn-AZ" sz="25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az-Latn-AZ" sz="25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az-Latn-AZ" sz="2500" b="1" dirty="0"/>
              <a:t>Məhkəməyə </a:t>
            </a:r>
            <a:r>
              <a:rPr lang="az-Latn-AZ" sz="2500" b="1" dirty="0" smtClean="0"/>
              <a:t>müraciət hüququ</a:t>
            </a:r>
            <a:r>
              <a:rPr lang="az-Latn-AZ" sz="2500" b="1" dirty="0" smtClean="0">
                <a:cs typeface="Times New Roman" panose="02020603050405020304" pitchFamily="18" charset="0"/>
              </a:rPr>
              <a:t>???</a:t>
            </a:r>
            <a:endParaRPr lang="en-US" sz="2500" b="1" dirty="0"/>
          </a:p>
        </p:txBody>
      </p:sp>
      <p:sp>
        <p:nvSpPr>
          <p:cNvPr id="3" name="Rectangle 2"/>
          <p:cNvSpPr/>
          <p:nvPr/>
        </p:nvSpPr>
        <p:spPr>
          <a:xfrm>
            <a:off x="2167321" y="638070"/>
            <a:ext cx="4496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AİHK-in </a:t>
            </a:r>
            <a:r>
              <a:rPr lang="en-US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az-Latn-AZ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.1</a:t>
            </a:r>
            <a:r>
              <a:rPr lang="en-US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-c</a:t>
            </a:r>
            <a:r>
              <a:rPr lang="az-Latn-AZ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maddəsi</a:t>
            </a:r>
            <a:endParaRPr lang="en-US" sz="35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51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53" y="1535399"/>
            <a:ext cx="8196475" cy="38625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z-Latn-AZ" sz="3500" b="1" dirty="0"/>
              <a:t>Məhkəməyə </a:t>
            </a:r>
            <a:r>
              <a:rPr lang="az-Latn-AZ" sz="3500" b="1" dirty="0" smtClean="0"/>
              <a:t>müraciət hüququ – </a:t>
            </a:r>
          </a:p>
          <a:p>
            <a:pPr algn="ctr"/>
            <a:r>
              <a:rPr lang="az-Latn-AZ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az-Latn-AZ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əcrübə </a:t>
            </a:r>
            <a:r>
              <a:rPr lang="az-Latn-AZ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əsasında “yaradılmış” </a:t>
            </a:r>
            <a:r>
              <a:rPr lang="az-Latn-AZ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hüquqdur.</a:t>
            </a:r>
          </a:p>
          <a:p>
            <a:pPr algn="ctr"/>
            <a:endParaRPr lang="az-Latn-AZ" sz="35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az-Latn-AZ" sz="35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az-Latn-AZ" sz="35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6.1-ci maddənin mətnində yoxdur.</a:t>
            </a:r>
          </a:p>
          <a:p>
            <a:pPr algn="ctr"/>
            <a:endParaRPr lang="az-Latn-AZ" sz="35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az-Latn-AZ" sz="3500" b="1" dirty="0"/>
              <a:t>Golder v The United Kingdom</a:t>
            </a:r>
            <a:endParaRPr lang="en-US" sz="35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86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1969" y="579288"/>
            <a:ext cx="711199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z-Latn-AZ" sz="3500" b="1" dirty="0"/>
              <a:t>Məhkəməyə müraciət hüququ </a:t>
            </a:r>
            <a:endParaRPr lang="en-US" sz="3500" dirty="0"/>
          </a:p>
        </p:txBody>
      </p:sp>
      <p:sp>
        <p:nvSpPr>
          <p:cNvPr id="4" name="Rectangle 3"/>
          <p:cNvSpPr/>
          <p:nvPr/>
        </p:nvSpPr>
        <p:spPr>
          <a:xfrm>
            <a:off x="168029" y="1463609"/>
            <a:ext cx="89798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z-Latn-AZ" sz="3500" dirty="0"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az-Latn-AZ" sz="3500" i="1" dirty="0">
                <a:ea typeface="Calibri" panose="020F0502020204030204" pitchFamily="34" charset="0"/>
                <a:cs typeface="Times New Roman" panose="02020603050405020304" pitchFamily="18" charset="0"/>
              </a:rPr>
              <a:t>nəzəri və xəyali</a:t>
            </a:r>
            <a:r>
              <a:rPr lang="az-Latn-AZ" sz="3500" dirty="0"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endParaRPr lang="az-Latn-AZ" sz="35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az-Latn-AZ" sz="3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deyil </a:t>
            </a:r>
          </a:p>
          <a:p>
            <a:pPr algn="ctr"/>
            <a:r>
              <a:rPr lang="az-Latn-AZ" sz="3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az-Latn-AZ" sz="3500" i="1" dirty="0">
                <a:ea typeface="Calibri" panose="020F0502020204030204" pitchFamily="34" charset="0"/>
                <a:cs typeface="Times New Roman" panose="02020603050405020304" pitchFamily="18" charset="0"/>
              </a:rPr>
              <a:t>praktiki və effektiv</a:t>
            </a:r>
            <a:r>
              <a:rPr lang="az-Latn-AZ" sz="3500" dirty="0">
                <a:ea typeface="Calibri" panose="020F0502020204030204" pitchFamily="34" charset="0"/>
                <a:cs typeface="Times New Roman" panose="02020603050405020304" pitchFamily="18" charset="0"/>
              </a:rPr>
              <a:t>" hüquq </a:t>
            </a:r>
            <a:endParaRPr lang="en-US" sz="3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az-Latn-AZ" sz="35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5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945" y="3267930"/>
            <a:ext cx="3272870" cy="327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4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1969" y="579288"/>
            <a:ext cx="711199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3500" b="1" dirty="0"/>
              <a:t>Məhkəməyə müraciət hüququ </a:t>
            </a:r>
            <a:endParaRPr lang="en-US" sz="3500" dirty="0"/>
          </a:p>
        </p:txBody>
      </p:sp>
      <p:sp>
        <p:nvSpPr>
          <p:cNvPr id="4" name="Rectangle 3"/>
          <p:cNvSpPr/>
          <p:nvPr/>
        </p:nvSpPr>
        <p:spPr>
          <a:xfrm>
            <a:off x="168029" y="1350171"/>
            <a:ext cx="8979877" cy="1792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endParaRPr lang="az-Latn-AZ" sz="35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az-Latn-AZ" sz="3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az-Latn-AZ" sz="3500" i="1" dirty="0">
                <a:ea typeface="Calibri" panose="020F0502020204030204" pitchFamily="34" charset="0"/>
                <a:cs typeface="Times New Roman" panose="02020603050405020304" pitchFamily="18" charset="0"/>
              </a:rPr>
              <a:t>hüquqlarına müdaxilə təşkil edən bir hərəkətə etiraz etmək üçün aydın və praktiki imkan</a:t>
            </a:r>
            <a:r>
              <a:rPr lang="az-Latn-AZ" sz="3500" dirty="0"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en-US" sz="3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1" y="3282334"/>
            <a:ext cx="6972940" cy="307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4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1969" y="579288"/>
            <a:ext cx="711199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3500" b="1" dirty="0"/>
              <a:t>Məhkəməyə müraciət hüququ </a:t>
            </a:r>
            <a:endParaRPr lang="en-US" sz="3500" dirty="0"/>
          </a:p>
        </p:txBody>
      </p:sp>
      <p:sp>
        <p:nvSpPr>
          <p:cNvPr id="2" name="Rectangle 1"/>
          <p:cNvSpPr/>
          <p:nvPr/>
        </p:nvSpPr>
        <p:spPr>
          <a:xfrm>
            <a:off x="547077" y="2019496"/>
            <a:ext cx="776067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z-Latn-AZ" sz="3500" dirty="0">
                <a:ea typeface="Calibri" panose="020F0502020204030204" pitchFamily="34" charset="0"/>
                <a:cs typeface="Times New Roman" panose="02020603050405020304" pitchFamily="18" charset="0"/>
              </a:rPr>
              <a:t>Mübahisənin həll edilməsi hüququ</a:t>
            </a:r>
            <a:r>
              <a:rPr lang="az-Latn-AZ" sz="3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az-Latn-AZ" sz="3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az-Latn-AZ" sz="3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İcra </a:t>
            </a:r>
            <a:r>
              <a:rPr lang="az-Latn-AZ" sz="3500" dirty="0">
                <a:ea typeface="Calibri" panose="020F0502020204030204" pitchFamily="34" charset="0"/>
                <a:cs typeface="Times New Roman" panose="02020603050405020304" pitchFamily="18" charset="0"/>
              </a:rPr>
              <a:t>edilməli məcburi qərar.</a:t>
            </a:r>
            <a:endParaRPr lang="en-US" sz="3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706" y="3982101"/>
            <a:ext cx="4532924" cy="255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9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1969" y="579288"/>
            <a:ext cx="711199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3500" b="1" dirty="0"/>
              <a:t>Məhkəməyə müraciət hüququ </a:t>
            </a:r>
            <a:endParaRPr lang="en-US" sz="3500" dirty="0"/>
          </a:p>
        </p:txBody>
      </p:sp>
      <p:sp>
        <p:nvSpPr>
          <p:cNvPr id="4" name="Rectangle 3"/>
          <p:cNvSpPr/>
          <p:nvPr/>
        </p:nvSpPr>
        <p:spPr>
          <a:xfrm>
            <a:off x="633046" y="1522384"/>
            <a:ext cx="780757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z-Latn-AZ" sz="3500" dirty="0">
                <a:ea typeface="Calibri" panose="020F0502020204030204" pitchFamily="34" charset="0"/>
                <a:cs typeface="Times New Roman" panose="02020603050405020304" pitchFamily="18" charset="0"/>
              </a:rPr>
              <a:t>«məhkəməyə müraciət hüququ»:</a:t>
            </a:r>
            <a:endParaRPr lang="en-US" sz="3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z-Latn-AZ" sz="3500" dirty="0">
                <a:ea typeface="Calibri" panose="020F0502020204030204" pitchFamily="34" charset="0"/>
                <a:cs typeface="Times New Roman" panose="02020603050405020304" pitchFamily="18" charset="0"/>
              </a:rPr>
              <a:t>məhkəməyə çatımlılıq (Golder v The United Kingdom</a:t>
            </a:r>
            <a:r>
              <a:rPr lang="az-Latn-AZ" sz="3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5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z-Latn-AZ" sz="3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məhkəmə </a:t>
            </a:r>
            <a:r>
              <a:rPr lang="az-Latn-AZ" sz="3500" dirty="0">
                <a:ea typeface="Calibri" panose="020F0502020204030204" pitchFamily="34" charset="0"/>
                <a:cs typeface="Times New Roman" panose="02020603050405020304" pitchFamily="18" charset="0"/>
              </a:rPr>
              <a:t>qərarlarının qətiliyi (res judicata) (Brumărescu v.Romania</a:t>
            </a:r>
            <a:r>
              <a:rPr lang="az-Latn-AZ" sz="3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z-Latn-AZ" sz="3500" dirty="0">
                <a:ea typeface="Calibri" panose="020F0502020204030204" pitchFamily="34" charset="0"/>
                <a:cs typeface="Times New Roman" panose="02020603050405020304" pitchFamily="18" charset="0"/>
              </a:rPr>
              <a:t>yekun məhkəmə qərarlarının vaxtında icra olunması (Hornsby v. Greece).</a:t>
            </a:r>
            <a:endParaRPr lang="en-US" sz="3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37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19717" y="540211"/>
            <a:ext cx="443422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az-Latn-AZ" sz="3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Məhkəməyə çatımlılıq</a:t>
            </a:r>
            <a:endParaRPr lang="en-US" sz="3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8460" y="1379577"/>
            <a:ext cx="8096739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z-Latn-AZ" sz="3500" dirty="0">
                <a:ea typeface="Calibri" panose="020F0502020204030204" pitchFamily="34" charset="0"/>
                <a:cs typeface="Times New Roman" panose="02020603050405020304" pitchFamily="18" charset="0"/>
              </a:rPr>
              <a:t>Mütləq hüquq deyil. – mahiyyətinə xələl gətirməməlidir.</a:t>
            </a:r>
            <a:endParaRPr lang="en-US" sz="3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az-Latn-AZ" sz="35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az-Latn-AZ" sz="3500" dirty="0">
                <a:ea typeface="Calibri" panose="020F0502020204030204" pitchFamily="34" charset="0"/>
                <a:cs typeface="Times New Roman" panose="02020603050405020304" pitchFamily="18" charset="0"/>
              </a:rPr>
              <a:t>Məhdudiyyətlər:</a:t>
            </a:r>
            <a:endParaRPr lang="en-US" sz="3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z-Latn-AZ" sz="3500" dirty="0">
                <a:ea typeface="Calibri" panose="020F0502020204030204" pitchFamily="34" charset="0"/>
                <a:cs typeface="Times New Roman" panose="02020603050405020304" pitchFamily="18" charset="0"/>
              </a:rPr>
              <a:t>qanuni (legitim) məqsəd </a:t>
            </a:r>
            <a:r>
              <a:rPr lang="az-Latn-AZ" sz="3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daşımalı;</a:t>
            </a:r>
            <a:endParaRPr lang="en-US" sz="3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z-Latn-AZ" sz="3500" dirty="0">
                <a:ea typeface="Calibri" panose="020F0502020204030204" pitchFamily="34" charset="0"/>
                <a:cs typeface="Times New Roman" panose="02020603050405020304" pitchFamily="18" charset="0"/>
              </a:rPr>
              <a:t>tətbiq edilən vasitələrlə qarşıya qoyulan məqsəd arasında ağlabatan əlaqə </a:t>
            </a:r>
            <a:r>
              <a:rPr lang="az-Latn-AZ" sz="3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olmalı (proporsionallıq</a:t>
            </a:r>
            <a:r>
              <a:rPr lang="az-Latn-AZ" sz="3500" dirty="0"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en-US" sz="3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z-Latn-AZ" sz="3500" dirty="0">
                <a:ea typeface="Calibri" panose="020F0502020204030204" pitchFamily="34" charset="0"/>
                <a:cs typeface="Times New Roman" panose="02020603050405020304" pitchFamily="18" charset="0"/>
              </a:rPr>
              <a:t>hüququn mahiyyətinə xələl gətirməməlidir.</a:t>
            </a:r>
            <a:endParaRPr lang="en-US" sz="3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06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4663</TotalTime>
  <Words>346</Words>
  <Application>Microsoft Office PowerPoint</Application>
  <PresentationFormat>On-screen Show (4:3)</PresentationFormat>
  <Paragraphs>133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Waveform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Hate Speech in International Criminal Law</dc:title>
  <cp:lastModifiedBy>ROVSHANOVA Vafa</cp:lastModifiedBy>
  <cp:revision>342</cp:revision>
  <cp:lastPrinted>2015-12-03T20:20:39Z</cp:lastPrinted>
  <dcterms:modified xsi:type="dcterms:W3CDTF">2017-08-01T13:30:06Z</dcterms:modified>
</cp:coreProperties>
</file>