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5"/>
  </p:notesMasterIdLst>
  <p:sldIdLst>
    <p:sldId id="320" r:id="rId2"/>
    <p:sldId id="383" r:id="rId3"/>
    <p:sldId id="395" r:id="rId4"/>
    <p:sldId id="396" r:id="rId5"/>
    <p:sldId id="397" r:id="rId6"/>
    <p:sldId id="386" r:id="rId7"/>
    <p:sldId id="345" r:id="rId8"/>
    <p:sldId id="371" r:id="rId9"/>
    <p:sldId id="372" r:id="rId10"/>
    <p:sldId id="348" r:id="rId11"/>
    <p:sldId id="373" r:id="rId12"/>
    <p:sldId id="387" r:id="rId13"/>
    <p:sldId id="385" r:id="rId14"/>
    <p:sldId id="350" r:id="rId15"/>
    <p:sldId id="351" r:id="rId16"/>
    <p:sldId id="398" r:id="rId17"/>
    <p:sldId id="399" r:id="rId18"/>
    <p:sldId id="400" r:id="rId19"/>
    <p:sldId id="384" r:id="rId20"/>
    <p:sldId id="353" r:id="rId21"/>
    <p:sldId id="391" r:id="rId22"/>
    <p:sldId id="401" r:id="rId23"/>
    <p:sldId id="402" r:id="rId24"/>
    <p:sldId id="403" r:id="rId25"/>
    <p:sldId id="404" r:id="rId26"/>
    <p:sldId id="392" r:id="rId27"/>
    <p:sldId id="405" r:id="rId28"/>
    <p:sldId id="406" r:id="rId29"/>
    <p:sldId id="407" r:id="rId30"/>
    <p:sldId id="390" r:id="rId31"/>
    <p:sldId id="388" r:id="rId32"/>
    <p:sldId id="374" r:id="rId33"/>
    <p:sldId id="408" r:id="rId34"/>
    <p:sldId id="409" r:id="rId35"/>
    <p:sldId id="378" r:id="rId36"/>
    <p:sldId id="393" r:id="rId37"/>
    <p:sldId id="410" r:id="rId38"/>
    <p:sldId id="411" r:id="rId39"/>
    <p:sldId id="412" r:id="rId40"/>
    <p:sldId id="413" r:id="rId41"/>
    <p:sldId id="354" r:id="rId42"/>
    <p:sldId id="356" r:id="rId43"/>
    <p:sldId id="362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3525" autoAdjust="0"/>
  </p:normalViewPr>
  <p:slideViewPr>
    <p:cSldViewPr snapToGrid="0" snapToObjects="1">
      <p:cViewPr varScale="1">
        <p:scale>
          <a:sx n="86" d="100"/>
          <a:sy n="86" d="100"/>
        </p:scale>
        <p:origin x="-14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E9C10-A1DB-4CC4-BD45-1E6D82EB7153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93267-E40A-4687-A2D4-5AE689A3DE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12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93267-E40A-4687-A2D4-5AE689A3DE6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52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25F0-9967-C14C-969E-BC013F61F766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ED55-2F83-9442-A302-8C53733C1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25F0-9967-C14C-969E-BC013F61F766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ED55-2F83-9442-A302-8C53733C1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25F0-9967-C14C-969E-BC013F61F766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ED55-2F83-9442-A302-8C53733C13A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25F0-9967-C14C-969E-BC013F61F766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ED55-2F83-9442-A302-8C53733C13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25F0-9967-C14C-969E-BC013F61F766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ED55-2F83-9442-A302-8C53733C1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25F0-9967-C14C-969E-BC013F61F766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ED55-2F83-9442-A302-8C53733C13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25F0-9967-C14C-969E-BC013F61F766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ED55-2F83-9442-A302-8C53733C1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25F0-9967-C14C-969E-BC013F61F766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ED55-2F83-9442-A302-8C53733C1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25F0-9967-C14C-969E-BC013F61F766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ED55-2F83-9442-A302-8C53733C1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25F0-9967-C14C-969E-BC013F61F766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ED55-2F83-9442-A302-8C53733C13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25F0-9967-C14C-969E-BC013F61F766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ED55-2F83-9442-A302-8C53733C13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9C325F0-9967-C14C-969E-BC013F61F766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C5AED55-2F83-9442-A302-8C53733C13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14400" y="522288"/>
            <a:ext cx="8229600" cy="1524000"/>
          </a:xfrm>
        </p:spPr>
        <p:txBody>
          <a:bodyPr>
            <a:noAutofit/>
          </a:bodyPr>
          <a:lstStyle/>
          <a:p>
            <a:r>
              <a:rPr lang="az-Latn-AZ" sz="36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/>
                <a:cs typeface="Calibri"/>
              </a:rPr>
              <a:t/>
            </a:r>
            <a:br>
              <a:rPr lang="az-Latn-AZ" sz="36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/>
                <a:cs typeface="Calibri"/>
              </a:rPr>
            </a:br>
            <a:endParaRPr lang="en-US" sz="3600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/>
              <a:cs typeface="Calibri"/>
            </a:endParaRPr>
          </a:p>
        </p:txBody>
      </p:sp>
      <p:pic>
        <p:nvPicPr>
          <p:cNvPr id="6" name="Picture 2" descr="C:\Users\omeherremov\Desktop\qq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422549" cy="1116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7907" y="1632434"/>
            <a:ext cx="841766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az-Latn-AZ" b="1" dirty="0" smtClean="0">
                <a:solidFill>
                  <a:schemeClr val="tx2"/>
                </a:solidFill>
              </a:rPr>
              <a:t>Avropa İttifaqının və Avropa Şurasının Birgə Proqramı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az-Latn-AZ" b="1" dirty="0" smtClean="0">
                <a:solidFill>
                  <a:schemeClr val="tx2"/>
                </a:solidFill>
              </a:rPr>
              <a:t> 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az-Latn-AZ" b="1" dirty="0" smtClean="0">
                <a:solidFill>
                  <a:schemeClr val="tx2"/>
                </a:solidFill>
              </a:rPr>
              <a:t> “Avropa İnsan Hüquqları Konvensiyası və Avropa İnsan Hüquqları Məhkəməsinin presedent hüququnun Azərbaycanda tətbiqi” 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az-Latn-AZ" b="1" dirty="0" smtClean="0">
                <a:solidFill>
                  <a:schemeClr val="tx2"/>
                </a:solidFill>
              </a:rPr>
              <a:t>layihəsi çərçivəsində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az-Latn-AZ" dirty="0" smtClean="0">
                <a:solidFill>
                  <a:schemeClr val="tx2"/>
                </a:solidFill>
              </a:rPr>
              <a:t>Azərbaycan Respublikası Ədliyyə Nazirliyinin Ədliyyə Akademiyasının 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az-Latn-AZ" dirty="0" smtClean="0">
                <a:solidFill>
                  <a:schemeClr val="tx2"/>
                </a:solidFill>
              </a:rPr>
              <a:t>birgə əməkdaşlığı ilə təşkil edilən </a:t>
            </a:r>
          </a:p>
          <a:p>
            <a:pPr algn="ctr"/>
            <a:endParaRPr lang="az-Latn-AZ" b="1" dirty="0" smtClean="0">
              <a:solidFill>
                <a:schemeClr val="tx2"/>
              </a:solidFill>
            </a:endParaRPr>
          </a:p>
          <a:p>
            <a:pPr algn="ctr"/>
            <a:r>
              <a:rPr lang="az-Latn-AZ" b="1" dirty="0" smtClean="0">
                <a:solidFill>
                  <a:srgbClr val="0070C0"/>
                </a:solidFill>
              </a:rPr>
              <a:t>“</a:t>
            </a:r>
            <a:r>
              <a:rPr lang="az-Latn-AZ" b="1" dirty="0">
                <a:solidFill>
                  <a:srgbClr val="0070C0"/>
                </a:solidFill>
              </a:rPr>
              <a:t>Avropa İnsan Hüquqları Konvensiyasının 6-cı Maddəsi </a:t>
            </a:r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az-Latn-AZ" b="1" dirty="0">
                <a:solidFill>
                  <a:srgbClr val="0070C0"/>
                </a:solidFill>
              </a:rPr>
              <a:t>(Ədalətli məhkəmə araşdırması hüququ</a:t>
            </a:r>
            <a:r>
              <a:rPr lang="az-Latn-AZ" b="1" dirty="0" smtClean="0">
                <a:solidFill>
                  <a:srgbClr val="0070C0"/>
                </a:solidFill>
              </a:rPr>
              <a:t>)”</a:t>
            </a:r>
            <a:endParaRPr lang="en-US" b="1" dirty="0" smtClean="0">
              <a:solidFill>
                <a:srgbClr val="0070C0"/>
              </a:solidFill>
            </a:endParaRPr>
          </a:p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Madd</a:t>
            </a:r>
            <a:r>
              <a:rPr lang="az-Latn-AZ" b="1" dirty="0" smtClean="0">
                <a:solidFill>
                  <a:srgbClr val="0070C0"/>
                </a:solidFill>
              </a:rPr>
              <a:t>ənin əhatə dairəsi,</a:t>
            </a:r>
          </a:p>
          <a:p>
            <a:pPr algn="ctr"/>
            <a:r>
              <a:rPr lang="az-Latn-AZ" b="1" dirty="0" smtClean="0">
                <a:solidFill>
                  <a:srgbClr val="0070C0"/>
                </a:solidFill>
              </a:rPr>
              <a:t>Mülki hüquq və vəzifələr</a:t>
            </a:r>
          </a:p>
          <a:p>
            <a:pPr algn="ctr"/>
            <a:r>
              <a:rPr lang="az-Latn-AZ" b="1" dirty="0" smtClean="0">
                <a:solidFill>
                  <a:srgbClr val="0070C0"/>
                </a:solidFill>
              </a:rPr>
              <a:t>Cinayət ittihamı</a:t>
            </a:r>
          </a:p>
          <a:p>
            <a:pPr algn="ctr"/>
            <a:r>
              <a:rPr lang="az-Latn-AZ" dirty="0">
                <a:solidFill>
                  <a:schemeClr val="tx2"/>
                </a:solidFill>
              </a:rPr>
              <a:t/>
            </a:r>
            <a:br>
              <a:rPr lang="az-Latn-AZ" dirty="0">
                <a:solidFill>
                  <a:schemeClr val="tx2"/>
                </a:solidFill>
              </a:rPr>
            </a:br>
            <a:r>
              <a:rPr lang="az-Latn-AZ" dirty="0" smtClean="0">
                <a:solidFill>
                  <a:schemeClr val="tx2"/>
                </a:solidFill>
              </a:rPr>
              <a:t>Təlimçi: </a:t>
            </a:r>
            <a:r>
              <a:rPr lang="az-Latn-AZ" dirty="0" smtClean="0">
                <a:solidFill>
                  <a:schemeClr val="tx2"/>
                </a:solidFill>
              </a:rPr>
              <a:t>Oktay </a:t>
            </a:r>
            <a:r>
              <a:rPr lang="az-Latn-AZ" dirty="0" smtClean="0">
                <a:solidFill>
                  <a:schemeClr val="tx2"/>
                </a:solidFill>
              </a:rPr>
              <a:t>Məhərrəmov</a:t>
            </a:r>
            <a:endParaRPr lang="en-US" dirty="0" smtClean="0">
              <a:solidFill>
                <a:schemeClr val="tx2"/>
              </a:solidFill>
            </a:endParaRP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2017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64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7417" y="2617967"/>
            <a:ext cx="75340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5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Muxtar</a:t>
            </a:r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5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məna</a:t>
            </a:r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konsepsiyası</a:t>
            </a:r>
            <a:endParaRPr lang="en-US" sz="35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5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Canlı</a:t>
            </a:r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alət</a:t>
            </a:r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5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konsepsiyası</a:t>
            </a:r>
            <a:endParaRPr lang="en-US" sz="35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35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807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017" y="1847558"/>
            <a:ext cx="8268675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dirty="0">
                <a:ea typeface="Calibri" panose="020F0502020204030204" pitchFamily="34" charset="0"/>
                <a:cs typeface="Times New Roman" panose="02020603050405020304" pitchFamily="18" charset="0"/>
              </a:rPr>
              <a:t>mülki hüquq </a:t>
            </a:r>
            <a:r>
              <a:rPr lang="en-US" sz="3500" dirty="0" err="1">
                <a:ea typeface="Calibri" panose="020F0502020204030204" pitchFamily="34" charset="0"/>
                <a:cs typeface="Times New Roman" panose="02020603050405020304" pitchFamily="18" charset="0"/>
              </a:rPr>
              <a:t>və</a:t>
            </a:r>
            <a:r>
              <a:rPr lang="en-US" sz="3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vəzifələr</a:t>
            </a:r>
            <a:r>
              <a:rPr lang="en-US" sz="3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az-Latn-AZ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ülki aspekt</a:t>
            </a:r>
            <a:r>
              <a:rPr lang="en-US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az-Latn-AZ" sz="3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5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Ringeisen</a:t>
            </a:r>
            <a:r>
              <a:rPr lang="en-US" sz="3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>
                <a:ea typeface="Calibri" panose="020F0502020204030204" pitchFamily="34" charset="0"/>
                <a:cs typeface="Times New Roman" panose="02020603050405020304" pitchFamily="18" charset="0"/>
              </a:rPr>
              <a:t>v. </a:t>
            </a:r>
            <a:r>
              <a:rPr lang="en-US" sz="3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Austria</a:t>
            </a:r>
            <a:r>
              <a:rPr lang="az-Latn-AZ" sz="3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en-US" sz="3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>
                <a:ea typeface="Calibri" panose="020F0502020204030204" pitchFamily="34" charset="0"/>
                <a:cs typeface="Times New Roman" panose="02020603050405020304" pitchFamily="18" charset="0"/>
              </a:rPr>
              <a:t>cinayət </a:t>
            </a:r>
            <a:r>
              <a:rPr lang="en-US" sz="3500" dirty="0" err="1">
                <a:ea typeface="Calibri" panose="020F0502020204030204" pitchFamily="34" charset="0"/>
                <a:cs typeface="Times New Roman" panose="02020603050405020304" pitchFamily="18" charset="0"/>
              </a:rPr>
              <a:t>ittihamı</a:t>
            </a:r>
            <a:r>
              <a:rPr lang="en-US" sz="3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z-Latn-AZ" sz="3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az-Latn-AZ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cinayət aspekti</a:t>
            </a:r>
            <a:endParaRPr lang="en-US" sz="35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az-Latn-AZ" sz="3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500" dirty="0">
                <a:ea typeface="Calibri" panose="020F0502020204030204" pitchFamily="34" charset="0"/>
                <a:cs typeface="Times New Roman" panose="02020603050405020304" pitchFamily="18" charset="0"/>
              </a:rPr>
              <a:t>Engel and Others v. the Netherlands</a:t>
            </a:r>
            <a:r>
              <a:rPr lang="en-US" sz="3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399" y="586153"/>
            <a:ext cx="757310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3500" b="1" dirty="0" smtClean="0"/>
              <a:t>6.1 maddənin iki aspekti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123" y="4632936"/>
            <a:ext cx="5495659" cy="184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88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231" y="2027311"/>
            <a:ext cx="895643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[…]</a:t>
            </a:r>
            <a:r>
              <a:rPr lang="az-Latn-AZ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z-Latn-AZ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mülki hüquq </a:t>
            </a:r>
            <a:r>
              <a:rPr lang="en-US" sz="28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və</a:t>
            </a:r>
            <a:r>
              <a:rPr lang="en-US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vəzifələri</a:t>
            </a:r>
            <a:r>
              <a:rPr lang="en-US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müəyyən</a:t>
            </a:r>
            <a:r>
              <a:rPr lang="en-US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edilərkən</a:t>
            </a:r>
            <a:r>
              <a:rPr lang="az-Latn-AZ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[…]</a:t>
            </a:r>
          </a:p>
          <a:p>
            <a:pPr algn="ctr"/>
            <a:endParaRPr lang="en-US" sz="3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84" y="2027311"/>
            <a:ext cx="4671646" cy="46716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399" y="640859"/>
            <a:ext cx="757310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3500" b="1" dirty="0" smtClean="0"/>
              <a:t>«Mülki» aspekt</a:t>
            </a:r>
          </a:p>
        </p:txBody>
      </p:sp>
    </p:spTree>
    <p:extLst>
      <p:ext uri="{BB962C8B-B14F-4D97-AF65-F5344CB8AC3E}">
        <p14:creationId xmlns:p14="http://schemas.microsoft.com/office/powerpoint/2010/main" val="325943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062" y="1859340"/>
            <a:ext cx="8378092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z-Latn-AZ" sz="2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mülki</a:t>
            </a:r>
            <a:r>
              <a:rPr lang="az-Latn-AZ" sz="2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» a</a:t>
            </a:r>
            <a:r>
              <a:rPr lang="en-US" sz="25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spektinin</a:t>
            </a:r>
            <a:r>
              <a:rPr lang="en-US" sz="2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tətbiqi</a:t>
            </a:r>
            <a:r>
              <a:rPr lang="en-US" sz="2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üçün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aşağıdakı</a:t>
            </a:r>
            <a:r>
              <a:rPr lang="en-US" sz="2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elementlərin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hamısı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mövcud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olmalıdır</a:t>
            </a:r>
            <a:r>
              <a:rPr lang="en-US" sz="2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az-Latn-AZ" sz="25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“hüquq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və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ya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vəzifə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ilə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əlaqədar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5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mübahisə</a:t>
            </a:r>
            <a:r>
              <a:rPr lang="en-US" sz="2500" b="1" dirty="0"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mövcud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olmalı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- Benthem v. the </a:t>
            </a:r>
            <a:r>
              <a:rPr lang="en-US" sz="2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Netherlands</a:t>
            </a:r>
            <a:endParaRPr lang="az-Latn-AZ" sz="25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“hüquq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və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ya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vəzifə”nin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>
                <a:ea typeface="Calibri" panose="020F0502020204030204" pitchFamily="34" charset="0"/>
                <a:cs typeface="Times New Roman" panose="02020603050405020304" pitchFamily="18" charset="0"/>
              </a:rPr>
              <a:t>milli </a:t>
            </a:r>
            <a:r>
              <a:rPr lang="en-US" sz="25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qanunvericilikdə</a:t>
            </a:r>
            <a:r>
              <a:rPr lang="en-US" sz="25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əsası</a:t>
            </a:r>
            <a:r>
              <a:rPr lang="en-US" sz="25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olmalı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- Roche v. The United </a:t>
            </a:r>
            <a:r>
              <a:rPr lang="en-US" sz="2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Kingdom</a:t>
            </a:r>
            <a:endParaRPr lang="az-Latn-AZ" sz="25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“hüquq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və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ya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vəzifə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500" b="1" dirty="0">
                <a:ea typeface="Calibri" panose="020F0502020204030204" pitchFamily="34" charset="0"/>
                <a:cs typeface="Times New Roman" panose="02020603050405020304" pitchFamily="18" charset="0"/>
              </a:rPr>
              <a:t>“mülki” </a:t>
            </a:r>
            <a:r>
              <a:rPr lang="en-US" sz="25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xarakter</a:t>
            </a:r>
            <a:r>
              <a:rPr lang="en-US" sz="25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daşımalıdır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Ringeisen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v. Austria</a:t>
            </a:r>
            <a:endParaRPr lang="en-US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399" y="586153"/>
            <a:ext cx="757310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3500" b="1" dirty="0" smtClean="0"/>
              <a:t>Çoxmərhələli TEST</a:t>
            </a:r>
          </a:p>
        </p:txBody>
      </p:sp>
    </p:spTree>
    <p:extLst>
      <p:ext uri="{BB962C8B-B14F-4D97-AF65-F5344CB8AC3E}">
        <p14:creationId xmlns:p14="http://schemas.microsoft.com/office/powerpoint/2010/main" val="421227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2877" y="610549"/>
            <a:ext cx="252986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>
                <a:ea typeface="Calibri" panose="020F0502020204030204" pitchFamily="34" charset="0"/>
              </a:rPr>
              <a:t>“Mübahisə”</a:t>
            </a:r>
            <a:endParaRPr lang="en-US" sz="3500" dirty="0"/>
          </a:p>
        </p:txBody>
      </p:sp>
      <p:sp>
        <p:nvSpPr>
          <p:cNvPr id="5" name="Rectangle 4"/>
          <p:cNvSpPr/>
          <p:nvPr/>
        </p:nvSpPr>
        <p:spPr>
          <a:xfrm>
            <a:off x="582848" y="1908851"/>
            <a:ext cx="835013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3500" b="1" dirty="0" smtClean="0"/>
              <a:t>«Bentham» meyarları:</a:t>
            </a:r>
          </a:p>
          <a:p>
            <a:endParaRPr lang="az-Latn-AZ" sz="3500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dirty="0"/>
              <a:t>«</a:t>
            </a:r>
            <a:r>
              <a:rPr lang="en-US" sz="3500" dirty="0" smtClean="0"/>
              <a:t>Mübahisə»</a:t>
            </a:r>
            <a:r>
              <a:rPr lang="az-Latn-AZ" sz="3500" dirty="0" smtClean="0"/>
              <a:t> </a:t>
            </a:r>
            <a:r>
              <a:rPr lang="en-US" sz="3500" dirty="0" err="1" smtClean="0"/>
              <a:t>həddən</a:t>
            </a:r>
            <a:r>
              <a:rPr lang="en-US" sz="3500" dirty="0" smtClean="0"/>
              <a:t> </a:t>
            </a:r>
            <a:r>
              <a:rPr lang="en-US" sz="3500" dirty="0" err="1"/>
              <a:t>artıq</a:t>
            </a:r>
            <a:r>
              <a:rPr lang="en-US" sz="3500" dirty="0"/>
              <a:t> </a:t>
            </a:r>
            <a:r>
              <a:rPr lang="en-US" sz="3500" dirty="0" err="1"/>
              <a:t>texniki</a:t>
            </a:r>
            <a:r>
              <a:rPr lang="en-US" sz="3500" dirty="0"/>
              <a:t> </a:t>
            </a:r>
            <a:r>
              <a:rPr lang="en-US" sz="3500" dirty="0" err="1"/>
              <a:t>çərçivədə</a:t>
            </a:r>
            <a:r>
              <a:rPr lang="en-US" sz="3500" dirty="0"/>
              <a:t> </a:t>
            </a:r>
            <a:r>
              <a:rPr lang="en-US" sz="3500" dirty="0" err="1"/>
              <a:t>təfsir</a:t>
            </a:r>
            <a:r>
              <a:rPr lang="en-US" sz="3500" dirty="0"/>
              <a:t> </a:t>
            </a:r>
            <a:r>
              <a:rPr lang="en-US" sz="3500" dirty="0" err="1"/>
              <a:t>edilməməlidir</a:t>
            </a:r>
            <a:r>
              <a:rPr lang="en-US" sz="3500" dirty="0"/>
              <a:t> - formal </a:t>
            </a:r>
            <a:r>
              <a:rPr lang="en-US" sz="3500" dirty="0" err="1"/>
              <a:t>deyil</a:t>
            </a:r>
            <a:r>
              <a:rPr lang="en-US" sz="3500" dirty="0"/>
              <a:t>, </a:t>
            </a:r>
            <a:r>
              <a:rPr lang="en-US" sz="3500" dirty="0" err="1"/>
              <a:t>daha</a:t>
            </a:r>
            <a:r>
              <a:rPr lang="en-US" sz="3500" dirty="0"/>
              <a:t> </a:t>
            </a:r>
            <a:r>
              <a:rPr lang="en-US" sz="3500" dirty="0" err="1"/>
              <a:t>çox</a:t>
            </a:r>
            <a:r>
              <a:rPr lang="en-US" sz="3500" dirty="0"/>
              <a:t> </a:t>
            </a:r>
            <a:r>
              <a:rPr lang="en-US" sz="3500" dirty="0" err="1"/>
              <a:t>maddi</a:t>
            </a:r>
            <a:r>
              <a:rPr lang="en-US" sz="3500" dirty="0"/>
              <a:t> </a:t>
            </a:r>
            <a:r>
              <a:rPr lang="en-US" sz="3500" dirty="0" err="1" smtClean="0"/>
              <a:t>məna</a:t>
            </a:r>
            <a:r>
              <a:rPr lang="az-Latn-AZ" sz="3500" dirty="0" smtClean="0"/>
              <a:t> nəzərə alınmalıdır.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77115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030" y="1528021"/>
            <a:ext cx="829212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3500" b="1" dirty="0"/>
              <a:t>«Bentham» meyarları:</a:t>
            </a:r>
          </a:p>
          <a:p>
            <a:endParaRPr lang="az-Latn-AZ" sz="3500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dirty="0"/>
              <a:t>«</a:t>
            </a:r>
            <a:r>
              <a:rPr lang="en-US" sz="3500" dirty="0" smtClean="0"/>
              <a:t>Mübahisə»</a:t>
            </a:r>
            <a:r>
              <a:rPr lang="az-Latn-AZ" sz="3500" dirty="0" smtClean="0"/>
              <a:t> h</a:t>
            </a:r>
            <a:r>
              <a:rPr lang="en-US" sz="3500" dirty="0" err="1" smtClean="0"/>
              <a:t>üququn</a:t>
            </a:r>
            <a:r>
              <a:rPr lang="en-US" sz="3500" dirty="0" smtClean="0"/>
              <a:t> </a:t>
            </a:r>
            <a:r>
              <a:rPr lang="en-US" sz="3500" dirty="0" err="1"/>
              <a:t>yalnız</a:t>
            </a:r>
            <a:r>
              <a:rPr lang="en-US" sz="3500" dirty="0"/>
              <a:t> </a:t>
            </a:r>
            <a:r>
              <a:rPr lang="en-US" sz="3500" dirty="0" err="1"/>
              <a:t>özü-özlüyündə</a:t>
            </a:r>
            <a:r>
              <a:rPr lang="en-US" sz="3500" dirty="0"/>
              <a:t> </a:t>
            </a:r>
            <a:r>
              <a:rPr lang="en-US" sz="3500" dirty="0" err="1"/>
              <a:t>mövcudluğu</a:t>
            </a:r>
            <a:r>
              <a:rPr lang="en-US" sz="3500" dirty="0"/>
              <a:t> </a:t>
            </a:r>
            <a:r>
              <a:rPr lang="en-US" sz="3500" dirty="0" err="1"/>
              <a:t>ilə</a:t>
            </a:r>
            <a:r>
              <a:rPr lang="en-US" sz="3500" dirty="0"/>
              <a:t> </a:t>
            </a:r>
            <a:r>
              <a:rPr lang="en-US" sz="3500" dirty="0" err="1"/>
              <a:t>deyil</a:t>
            </a:r>
            <a:r>
              <a:rPr lang="en-US" sz="3500" dirty="0"/>
              <a:t>, </a:t>
            </a:r>
            <a:r>
              <a:rPr lang="en-US" sz="3500" dirty="0" err="1"/>
              <a:t>onun</a:t>
            </a:r>
            <a:r>
              <a:rPr lang="en-US" sz="3500" dirty="0"/>
              <a:t> </a:t>
            </a:r>
            <a:r>
              <a:rPr lang="en-US" sz="3500" dirty="0" err="1"/>
              <a:t>tətbiq</a:t>
            </a:r>
            <a:r>
              <a:rPr lang="en-US" sz="3500" dirty="0"/>
              <a:t> </a:t>
            </a:r>
            <a:r>
              <a:rPr lang="en-US" sz="3500" dirty="0" err="1"/>
              <a:t>sahəsi</a:t>
            </a:r>
            <a:r>
              <a:rPr lang="en-US" sz="3500" dirty="0"/>
              <a:t> </a:t>
            </a:r>
            <a:r>
              <a:rPr lang="en-US" sz="3500" dirty="0" err="1"/>
              <a:t>və</a:t>
            </a:r>
            <a:r>
              <a:rPr lang="en-US" sz="3500" dirty="0"/>
              <a:t> </a:t>
            </a:r>
            <a:r>
              <a:rPr lang="en-US" sz="3500" dirty="0" err="1"/>
              <a:t>ya</a:t>
            </a:r>
            <a:r>
              <a:rPr lang="en-US" sz="3500" dirty="0"/>
              <a:t> </a:t>
            </a:r>
            <a:r>
              <a:rPr lang="en-US" sz="3500" dirty="0" err="1"/>
              <a:t>həyata</a:t>
            </a:r>
            <a:r>
              <a:rPr lang="en-US" sz="3500" dirty="0"/>
              <a:t> </a:t>
            </a:r>
            <a:r>
              <a:rPr lang="en-US" sz="3500" dirty="0" err="1"/>
              <a:t>keçirilmə</a:t>
            </a:r>
            <a:r>
              <a:rPr lang="en-US" sz="3500" dirty="0"/>
              <a:t> </a:t>
            </a:r>
            <a:r>
              <a:rPr lang="en-US" sz="3500" dirty="0" err="1"/>
              <a:t>qaydası</a:t>
            </a:r>
            <a:r>
              <a:rPr lang="en-US" sz="3500" dirty="0"/>
              <a:t> </a:t>
            </a:r>
            <a:r>
              <a:rPr lang="en-US" sz="3500" dirty="0" err="1"/>
              <a:t>ilə</a:t>
            </a:r>
            <a:r>
              <a:rPr lang="en-US" sz="3500" dirty="0"/>
              <a:t> </a:t>
            </a:r>
            <a:r>
              <a:rPr lang="en-US" sz="3500" dirty="0" err="1"/>
              <a:t>də</a:t>
            </a:r>
            <a:r>
              <a:rPr lang="en-US" sz="3500" dirty="0"/>
              <a:t> </a:t>
            </a:r>
            <a:r>
              <a:rPr lang="en-US" sz="3500" dirty="0" err="1"/>
              <a:t>əlaqəli</a:t>
            </a:r>
            <a:r>
              <a:rPr lang="en-US" sz="3500" dirty="0"/>
              <a:t> </a:t>
            </a:r>
            <a:r>
              <a:rPr lang="en-US" sz="3500" dirty="0" err="1"/>
              <a:t>ola</a:t>
            </a:r>
            <a:r>
              <a:rPr lang="en-US" sz="3500" dirty="0"/>
              <a:t> </a:t>
            </a:r>
            <a:r>
              <a:rPr lang="en-US" sz="3500" dirty="0" err="1" smtClean="0"/>
              <a:t>bilər</a:t>
            </a:r>
            <a:r>
              <a:rPr lang="az-Latn-AZ" sz="3500" dirty="0"/>
              <a:t>.</a:t>
            </a:r>
            <a:endParaRPr lang="en-US" sz="3500" dirty="0"/>
          </a:p>
        </p:txBody>
      </p:sp>
      <p:sp>
        <p:nvSpPr>
          <p:cNvPr id="4" name="Rectangle 3"/>
          <p:cNvSpPr/>
          <p:nvPr/>
        </p:nvSpPr>
        <p:spPr>
          <a:xfrm>
            <a:off x="3032877" y="610549"/>
            <a:ext cx="252986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>
                <a:ea typeface="Calibri" panose="020F0502020204030204" pitchFamily="34" charset="0"/>
              </a:rPr>
              <a:t>“Mübahisə”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88580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2877" y="610549"/>
            <a:ext cx="252986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>
                <a:ea typeface="Calibri" panose="020F0502020204030204" pitchFamily="34" charset="0"/>
              </a:rPr>
              <a:t>“Mübahisə”</a:t>
            </a:r>
            <a:endParaRPr lang="en-US" sz="3500" dirty="0"/>
          </a:p>
        </p:txBody>
      </p:sp>
      <p:sp>
        <p:nvSpPr>
          <p:cNvPr id="5" name="Rectangle 4"/>
          <p:cNvSpPr/>
          <p:nvPr/>
        </p:nvSpPr>
        <p:spPr>
          <a:xfrm>
            <a:off x="582848" y="1908851"/>
            <a:ext cx="83501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3500" b="1" dirty="0" smtClean="0"/>
              <a:t>«Bentham» meyarları:</a:t>
            </a:r>
          </a:p>
          <a:p>
            <a:endParaRPr lang="az-Latn-AZ" sz="3500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dirty="0"/>
              <a:t>«</a:t>
            </a:r>
            <a:r>
              <a:rPr lang="en-US" sz="3500" dirty="0" smtClean="0"/>
              <a:t>Mübahisə»</a:t>
            </a:r>
            <a:r>
              <a:rPr lang="az-Latn-AZ" sz="3500" dirty="0" smtClean="0"/>
              <a:t> h</a:t>
            </a:r>
            <a:r>
              <a:rPr lang="en-US" sz="3500" dirty="0" err="1" smtClean="0"/>
              <a:t>əm</a:t>
            </a:r>
            <a:r>
              <a:rPr lang="en-US" sz="3500" dirty="0" smtClean="0"/>
              <a:t> </a:t>
            </a:r>
            <a:r>
              <a:rPr lang="en-US" sz="3500" dirty="0"/>
              <a:t>"</a:t>
            </a:r>
            <a:r>
              <a:rPr lang="en-US" sz="3500" dirty="0" err="1"/>
              <a:t>fakt</a:t>
            </a:r>
            <a:r>
              <a:rPr lang="en-US" sz="3500" dirty="0"/>
              <a:t>", </a:t>
            </a:r>
            <a:r>
              <a:rPr lang="en-US" sz="3500" dirty="0" err="1"/>
              <a:t>həm</a:t>
            </a:r>
            <a:r>
              <a:rPr lang="en-US" sz="3500" dirty="0"/>
              <a:t> </a:t>
            </a:r>
            <a:r>
              <a:rPr lang="en-US" sz="3500" dirty="0" err="1"/>
              <a:t>də</a:t>
            </a:r>
            <a:r>
              <a:rPr lang="en-US" sz="3500" dirty="0"/>
              <a:t> </a:t>
            </a:r>
            <a:r>
              <a:rPr lang="en-US" sz="3500" dirty="0" smtClean="0"/>
              <a:t>«</a:t>
            </a:r>
            <a:r>
              <a:rPr lang="az-Latn-AZ" sz="3500" dirty="0" smtClean="0"/>
              <a:t>hüquq»</a:t>
            </a:r>
            <a:r>
              <a:rPr lang="en-US" sz="3500" dirty="0" smtClean="0"/>
              <a:t> </a:t>
            </a:r>
            <a:r>
              <a:rPr lang="en-US" sz="3500" dirty="0" err="1" smtClean="0"/>
              <a:t>məsələlərinə</a:t>
            </a:r>
            <a:r>
              <a:rPr lang="en-US" sz="3500" dirty="0" smtClean="0"/>
              <a:t> </a:t>
            </a:r>
            <a:r>
              <a:rPr lang="en-US" sz="3500" dirty="0"/>
              <a:t>aid </a:t>
            </a:r>
            <a:r>
              <a:rPr lang="en-US" sz="3500" dirty="0" err="1"/>
              <a:t>ola</a:t>
            </a:r>
            <a:r>
              <a:rPr lang="en-US" sz="3500" dirty="0"/>
              <a:t> </a:t>
            </a:r>
            <a:r>
              <a:rPr lang="en-US" sz="3500" dirty="0" err="1" smtClean="0"/>
              <a:t>bilər</a:t>
            </a:r>
            <a:r>
              <a:rPr lang="az-Latn-AZ" sz="3500" dirty="0" smtClean="0"/>
              <a:t>.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428901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030" y="1528021"/>
            <a:ext cx="8292123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3500" b="1" dirty="0"/>
              <a:t>«Bentham» meyarları:</a:t>
            </a:r>
          </a:p>
          <a:p>
            <a:endParaRPr lang="az-Latn-AZ" sz="3500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dirty="0"/>
              <a:t>«</a:t>
            </a:r>
            <a:r>
              <a:rPr lang="en-US" sz="3500" dirty="0" smtClean="0"/>
              <a:t>Mübahisə»</a:t>
            </a:r>
            <a:r>
              <a:rPr lang="az-Latn-AZ" sz="3500" dirty="0" smtClean="0"/>
              <a:t> </a:t>
            </a:r>
            <a:r>
              <a:rPr lang="az-Latn-AZ" sz="3500" b="1" dirty="0" smtClean="0"/>
              <a:t>«həqiqi</a:t>
            </a:r>
            <a:r>
              <a:rPr lang="en-US" b="1" dirty="0" smtClean="0"/>
              <a:t> </a:t>
            </a:r>
            <a:r>
              <a:rPr lang="en-US" sz="3500" b="1" dirty="0" err="1"/>
              <a:t>və</a:t>
            </a:r>
            <a:r>
              <a:rPr lang="en-US" sz="3500" b="1" dirty="0"/>
              <a:t> </a:t>
            </a:r>
            <a:r>
              <a:rPr lang="en-US" sz="3500" b="1" dirty="0" err="1" smtClean="0"/>
              <a:t>ciddi</a:t>
            </a:r>
            <a:r>
              <a:rPr lang="az-Latn-AZ" sz="3500" b="1" dirty="0" smtClean="0"/>
              <a:t>»</a:t>
            </a:r>
            <a:r>
              <a:rPr lang="en-US" sz="3500" dirty="0" smtClean="0"/>
              <a:t> </a:t>
            </a:r>
            <a:r>
              <a:rPr lang="en-US" sz="3500" dirty="0" err="1"/>
              <a:t>olmalıdır</a:t>
            </a:r>
            <a:r>
              <a:rPr lang="en-US" sz="3500" dirty="0"/>
              <a:t> </a:t>
            </a:r>
            <a:r>
              <a:rPr lang="az-Latn-AZ" sz="3500" dirty="0" smtClean="0"/>
              <a:t>.</a:t>
            </a:r>
          </a:p>
          <a:p>
            <a:pPr algn="just"/>
            <a:endParaRPr lang="az-Latn-AZ" sz="3500" dirty="0"/>
          </a:p>
          <a:p>
            <a:pPr algn="just"/>
            <a:r>
              <a:rPr lang="en-US" sz="3500" dirty="0" err="1"/>
              <a:t>Skorobogatykh</a:t>
            </a:r>
            <a:r>
              <a:rPr lang="en-US" sz="3500" dirty="0"/>
              <a:t> v. Russia (</a:t>
            </a:r>
            <a:r>
              <a:rPr lang="en-US" sz="3500" dirty="0" err="1"/>
              <a:t>dec.</a:t>
            </a:r>
            <a:r>
              <a:rPr lang="en-US" sz="3500" dirty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3032877" y="610549"/>
            <a:ext cx="252986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>
                <a:ea typeface="Calibri" panose="020F0502020204030204" pitchFamily="34" charset="0"/>
              </a:rPr>
              <a:t>“Mübahisə”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85094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2877" y="610549"/>
            <a:ext cx="252986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>
                <a:ea typeface="Calibri" panose="020F0502020204030204" pitchFamily="34" charset="0"/>
              </a:rPr>
              <a:t>“Mübahisə”</a:t>
            </a:r>
            <a:endParaRPr lang="en-US" sz="3500" dirty="0"/>
          </a:p>
        </p:txBody>
      </p:sp>
      <p:sp>
        <p:nvSpPr>
          <p:cNvPr id="5" name="Rectangle 4"/>
          <p:cNvSpPr/>
          <p:nvPr/>
        </p:nvSpPr>
        <p:spPr>
          <a:xfrm>
            <a:off x="582848" y="1416759"/>
            <a:ext cx="835013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3500" b="1" dirty="0" smtClean="0"/>
              <a:t>«Bentham» meyarları:</a:t>
            </a:r>
          </a:p>
          <a:p>
            <a:endParaRPr lang="az-Latn-AZ" sz="3500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/>
              <a:t>«</a:t>
            </a:r>
            <a:r>
              <a:rPr lang="en-US" sz="3000" dirty="0" smtClean="0"/>
              <a:t>Mübahisə»</a:t>
            </a:r>
            <a:r>
              <a:rPr lang="az-Latn-AZ" sz="3000" dirty="0" smtClean="0"/>
              <a:t>nin həll edilməsi </a:t>
            </a:r>
            <a:r>
              <a:rPr lang="en-US" sz="3000" dirty="0" err="1" smtClean="0"/>
              <a:t>nəticəsində</a:t>
            </a:r>
            <a:r>
              <a:rPr lang="en-US" sz="3000" dirty="0" smtClean="0"/>
              <a:t> hüquq </a:t>
            </a:r>
            <a:r>
              <a:rPr lang="en-US" sz="3000" dirty="0" err="1"/>
              <a:t>üçün</a:t>
            </a:r>
            <a:r>
              <a:rPr lang="en-US" sz="3000" dirty="0"/>
              <a:t> </a:t>
            </a:r>
            <a:r>
              <a:rPr lang="en-US" sz="3000" dirty="0" err="1"/>
              <a:t>bilavasitə</a:t>
            </a:r>
            <a:r>
              <a:rPr lang="en-US" sz="3000" dirty="0"/>
              <a:t> </a:t>
            </a:r>
            <a:r>
              <a:rPr lang="en-US" sz="3000" b="1" dirty="0" err="1"/>
              <a:t>həlledici</a:t>
            </a:r>
            <a:r>
              <a:rPr lang="en-US" sz="3000" dirty="0"/>
              <a:t> </a:t>
            </a:r>
            <a:r>
              <a:rPr lang="az-Latn-AZ" sz="3000" dirty="0"/>
              <a:t>(zəif bağlılıq və ya dolayı nəticələr deyil)</a:t>
            </a:r>
            <a:r>
              <a:rPr lang="en-US" sz="3000" dirty="0" err="1" smtClean="0"/>
              <a:t>qərar</a:t>
            </a:r>
            <a:r>
              <a:rPr lang="en-US" sz="3000" dirty="0" smtClean="0"/>
              <a:t> </a:t>
            </a:r>
            <a:r>
              <a:rPr lang="en-US" sz="3000" dirty="0" err="1"/>
              <a:t>qəbul</a:t>
            </a:r>
            <a:r>
              <a:rPr lang="en-US" sz="3000" dirty="0"/>
              <a:t> </a:t>
            </a:r>
            <a:r>
              <a:rPr lang="en-US" sz="3000" dirty="0" err="1"/>
              <a:t>edilməlidir</a:t>
            </a:r>
            <a:r>
              <a:rPr lang="en-US" sz="3000" dirty="0" smtClean="0"/>
              <a:t>.</a:t>
            </a:r>
            <a:endParaRPr lang="az-Latn-AZ" sz="3000" dirty="0"/>
          </a:p>
          <a:p>
            <a:endParaRPr lang="az-Latn-AZ" sz="2500" dirty="0" smtClean="0"/>
          </a:p>
          <a:p>
            <a:r>
              <a:rPr lang="en-US" sz="2500" dirty="0" err="1" smtClean="0"/>
              <a:t>Balmer-Schafroth</a:t>
            </a:r>
            <a:r>
              <a:rPr lang="en-US" sz="2500" dirty="0" smtClean="0"/>
              <a:t> </a:t>
            </a:r>
            <a:r>
              <a:rPr lang="en-US" sz="2500" dirty="0"/>
              <a:t>and Others v. </a:t>
            </a:r>
            <a:r>
              <a:rPr lang="en-US" sz="2500" dirty="0" smtClean="0"/>
              <a:t>Switzerland</a:t>
            </a:r>
            <a:endParaRPr lang="az-Latn-AZ" sz="2500" dirty="0" smtClean="0"/>
          </a:p>
          <a:p>
            <a:r>
              <a:rPr lang="en-US" sz="2500" dirty="0" smtClean="0"/>
              <a:t>Revel </a:t>
            </a:r>
            <a:r>
              <a:rPr lang="en-US" sz="2500" dirty="0"/>
              <a:t>and Mora v. </a:t>
            </a:r>
            <a:r>
              <a:rPr lang="en-US" sz="2500" dirty="0" smtClean="0"/>
              <a:t>France</a:t>
            </a:r>
            <a:endParaRPr lang="az-Latn-AZ" sz="2500" dirty="0" smtClean="0"/>
          </a:p>
          <a:p>
            <a:r>
              <a:rPr lang="en-US" sz="2500" dirty="0" err="1" smtClean="0"/>
              <a:t>Gorraiz</a:t>
            </a:r>
            <a:r>
              <a:rPr lang="en-US" sz="2500" dirty="0" smtClean="0"/>
              <a:t> </a:t>
            </a:r>
            <a:r>
              <a:rPr lang="en-US" sz="2500" dirty="0" err="1"/>
              <a:t>Lizarraga</a:t>
            </a:r>
            <a:r>
              <a:rPr lang="en-US" sz="2500" dirty="0"/>
              <a:t> and Others v. </a:t>
            </a:r>
            <a:r>
              <a:rPr lang="en-US" sz="2500" dirty="0" smtClean="0"/>
              <a:t>Spain</a:t>
            </a:r>
            <a:endParaRPr lang="az-Latn-AZ" sz="2500" dirty="0" smtClean="0"/>
          </a:p>
          <a:p>
            <a:r>
              <a:rPr lang="en-US" sz="2500" dirty="0" err="1" smtClean="0"/>
              <a:t>L’Erablière</a:t>
            </a:r>
            <a:r>
              <a:rPr lang="en-US" sz="2500" dirty="0" smtClean="0"/>
              <a:t> </a:t>
            </a:r>
            <a:r>
              <a:rPr lang="en-US" sz="2500" dirty="0"/>
              <a:t>A.S.B.L. v. Belgium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99417966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7908" y="2835053"/>
            <a:ext cx="86672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“hüquq </a:t>
            </a:r>
            <a:r>
              <a:rPr lang="en-US" sz="3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və</a:t>
            </a:r>
            <a:r>
              <a:rPr lang="en-US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ya</a:t>
            </a:r>
            <a:r>
              <a:rPr lang="en-US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vəzifə”nin</a:t>
            </a:r>
            <a:r>
              <a:rPr lang="en-US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az-Latn-AZ" sz="30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milli</a:t>
            </a:r>
            <a:r>
              <a:rPr lang="en-US" sz="3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qanunvericilikdə</a:t>
            </a:r>
            <a:r>
              <a:rPr lang="en-US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əsası</a:t>
            </a:r>
            <a:r>
              <a:rPr lang="en-US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09637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3969" y="608994"/>
            <a:ext cx="7760677" cy="1244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AİHK-in 6-cı </a:t>
            </a:r>
            <a:r>
              <a:rPr lang="en-US" sz="35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maddəsinin</a:t>
            </a:r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əhatə</a:t>
            </a:r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dairəsi</a:t>
            </a:r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5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anlayışlar</a:t>
            </a:r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istisnalar</a:t>
            </a:r>
            <a:r>
              <a:rPr lang="az-Latn-AZ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5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92" y="2141416"/>
            <a:ext cx="6783754" cy="447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6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342" y="462058"/>
            <a:ext cx="864531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“hüquq </a:t>
            </a:r>
            <a:r>
              <a:rPr lang="en-US" sz="35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və</a:t>
            </a:r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ya</a:t>
            </a:r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vəzifə</a:t>
            </a:r>
            <a:r>
              <a:rPr lang="en-US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az-Latn-AZ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lərin</a:t>
            </a:r>
            <a:r>
              <a:rPr lang="en-US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“mülki” </a:t>
            </a:r>
            <a:r>
              <a:rPr lang="en-US" sz="35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xarakter</a:t>
            </a:r>
            <a:r>
              <a:rPr lang="az-Latn-AZ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500" b="1" dirty="0"/>
          </a:p>
        </p:txBody>
      </p:sp>
      <p:sp>
        <p:nvSpPr>
          <p:cNvPr id="3" name="Rectangle 2"/>
          <p:cNvSpPr/>
          <p:nvPr/>
        </p:nvSpPr>
        <p:spPr>
          <a:xfrm>
            <a:off x="336062" y="1768120"/>
            <a:ext cx="867507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3500" dirty="0" smtClean="0"/>
              <a:t>«Xüsusi hüquq» subyektləri </a:t>
            </a:r>
            <a:r>
              <a:rPr lang="en-US" sz="3500" dirty="0" err="1" smtClean="0"/>
              <a:t>arasında</a:t>
            </a:r>
            <a:r>
              <a:rPr lang="en-US" sz="3500" dirty="0" smtClean="0"/>
              <a:t> </a:t>
            </a:r>
            <a:r>
              <a:rPr lang="en-US" sz="3500" dirty="0" err="1"/>
              <a:t>qarşılıqlı</a:t>
            </a:r>
            <a:r>
              <a:rPr lang="en-US" sz="3500" dirty="0"/>
              <a:t> </a:t>
            </a:r>
            <a:r>
              <a:rPr lang="en-US" sz="3500" dirty="0" err="1" smtClean="0"/>
              <a:t>münasibətlər</a:t>
            </a:r>
            <a:r>
              <a:rPr lang="az-Latn-AZ" sz="3500" dirty="0" smtClean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z-Latn-AZ" sz="3500" dirty="0"/>
              <a:t>m</a:t>
            </a:r>
            <a:r>
              <a:rPr lang="en-US" sz="3500" dirty="0" err="1" smtClean="0"/>
              <a:t>üqavilə</a:t>
            </a:r>
            <a:r>
              <a:rPr lang="en-US" sz="3500" dirty="0" smtClean="0"/>
              <a:t> </a:t>
            </a:r>
            <a:r>
              <a:rPr lang="en-US" sz="3500" dirty="0" err="1" smtClean="0"/>
              <a:t>hüququ</a:t>
            </a:r>
            <a:r>
              <a:rPr lang="az-Latn-AZ" sz="3500" dirty="0" smtClean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 err="1" smtClean="0"/>
              <a:t>ailə</a:t>
            </a:r>
            <a:r>
              <a:rPr lang="en-US" sz="3500" dirty="0" smtClean="0"/>
              <a:t> </a:t>
            </a:r>
            <a:r>
              <a:rPr lang="en-US" sz="3500" dirty="0" err="1" smtClean="0"/>
              <a:t>hüququ</a:t>
            </a:r>
            <a:r>
              <a:rPr lang="az-Latn-AZ" sz="3500" dirty="0" smtClean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 err="1" smtClean="0"/>
              <a:t>mülkiyyət</a:t>
            </a:r>
            <a:r>
              <a:rPr lang="en-US" sz="3500" dirty="0" smtClean="0"/>
              <a:t> </a:t>
            </a:r>
            <a:r>
              <a:rPr lang="en-US" sz="3500" dirty="0" err="1" smtClean="0"/>
              <a:t>hüququ</a:t>
            </a:r>
            <a:r>
              <a:rPr lang="az-Latn-AZ" sz="3500" dirty="0" smtClean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z-Latn-AZ" sz="3500" dirty="0" smtClean="0"/>
              <a:t>əmək hüququ</a:t>
            </a:r>
            <a:r>
              <a:rPr lang="en-US" sz="3500" dirty="0" smtClean="0"/>
              <a:t> </a:t>
            </a:r>
            <a:r>
              <a:rPr lang="en-US" sz="3500" dirty="0" err="1"/>
              <a:t>və</a:t>
            </a:r>
            <a:r>
              <a:rPr lang="en-US" sz="3500" dirty="0"/>
              <a:t> s</a:t>
            </a:r>
            <a:r>
              <a:rPr lang="en-US" sz="3500" dirty="0" smtClean="0"/>
              <a:t>.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7495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9342" y="462058"/>
            <a:ext cx="864531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“hüquq </a:t>
            </a:r>
            <a:r>
              <a:rPr lang="en-US" sz="35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və</a:t>
            </a:r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ya</a:t>
            </a:r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vəzifə</a:t>
            </a:r>
            <a:r>
              <a:rPr lang="en-US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az-Latn-AZ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lərin</a:t>
            </a:r>
            <a:r>
              <a:rPr lang="en-US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“mülki” </a:t>
            </a:r>
            <a:r>
              <a:rPr lang="en-US" sz="35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xarakter</a:t>
            </a:r>
            <a:r>
              <a:rPr lang="az-Latn-AZ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500" b="1" dirty="0"/>
          </a:p>
        </p:txBody>
      </p:sp>
      <p:sp>
        <p:nvSpPr>
          <p:cNvPr id="4" name="Rectangle 3"/>
          <p:cNvSpPr/>
          <p:nvPr/>
        </p:nvSpPr>
        <p:spPr>
          <a:xfrm>
            <a:off x="215843" y="1420541"/>
            <a:ext cx="8834372" cy="4989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publik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hüquq"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sahəsinə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daxil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olan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və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nəticəsi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fərdi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hüquq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və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vəzifələr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baxımından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həlledici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olan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z-Latn-AZ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məsələlər: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torpaq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sahəsinin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satışına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icazə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verilməsi</a:t>
            </a:r>
            <a:r>
              <a:rPr lang="az-Latn-AZ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özəl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klinikanın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işlədilməsi</a:t>
            </a:r>
            <a:r>
              <a:rPr lang="az-Latn-AZ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tikinti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icazəsi</a:t>
            </a:r>
            <a:r>
              <a:rPr lang="az-Latn-AZ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dini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binaya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sahiblik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və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ondan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istifadə</a:t>
            </a:r>
            <a:r>
              <a:rPr lang="az-Latn-AZ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peşə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fəaliyyətinin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həyata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keçirilmə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şərtlərilə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bağlı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inzibati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icazə</a:t>
            </a:r>
            <a:r>
              <a:rPr lang="az-Latn-AZ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spirtli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içkilər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satmaq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üçün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lisenziya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verilməsi</a:t>
            </a:r>
            <a:r>
              <a:rPr lang="az-Latn-AZ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peşə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xəstəliyi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və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ya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qəzasına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görə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təzminat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ödənilməsilə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bağlı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işlər</a:t>
            </a:r>
            <a:r>
              <a:rPr lang="az-Latn-AZ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səhlənkarlığa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görə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Dövlətə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qarşı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irəli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sürülən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iddialar</a:t>
            </a:r>
            <a:r>
              <a:rPr lang="az-Latn-AZ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ərizəçinin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hüquqlarını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pozan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inzibati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qərarın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ləğv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edilməsi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ilə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bağlı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iddialar</a:t>
            </a:r>
            <a:r>
              <a:rPr lang="az-Latn-AZ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ərizəçilərə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məxsus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sularda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balıqçılığın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qadağan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olunması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üzrə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inzibati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icraat</a:t>
            </a:r>
            <a:r>
              <a:rPr lang="az-Latn-AZ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cinayət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prosesində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mülki </a:t>
            </a:r>
            <a:r>
              <a:rPr lang="en-US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iddialar</a:t>
            </a:r>
            <a:r>
              <a:rPr lang="az-Latn-AZ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sosial-sığorta</a:t>
            </a:r>
            <a:r>
              <a:rPr lang="en-US" sz="2000" dirty="0"/>
              <a:t> </a:t>
            </a:r>
            <a:r>
              <a:rPr lang="en-US" sz="2000" dirty="0" err="1"/>
              <a:t>ödənişləri</a:t>
            </a:r>
            <a:r>
              <a:rPr lang="en-US" sz="2000" dirty="0"/>
              <a:t> </a:t>
            </a:r>
            <a:r>
              <a:rPr lang="en-US" sz="2000" dirty="0" err="1"/>
              <a:t>ilə</a:t>
            </a:r>
            <a:r>
              <a:rPr lang="en-US" sz="2000" dirty="0"/>
              <a:t> </a:t>
            </a:r>
            <a:r>
              <a:rPr lang="en-US" sz="2000" dirty="0" err="1"/>
              <a:t>bağlı</a:t>
            </a:r>
            <a:r>
              <a:rPr lang="en-US" sz="2000" dirty="0"/>
              <a:t> </a:t>
            </a:r>
            <a:r>
              <a:rPr lang="en-US" sz="2000" dirty="0" err="1"/>
              <a:t>məhkəmə</a:t>
            </a:r>
            <a:r>
              <a:rPr lang="en-US" sz="2000" dirty="0"/>
              <a:t> </a:t>
            </a:r>
            <a:r>
              <a:rPr lang="en-US" sz="2000" dirty="0" err="1" smtClean="0"/>
              <a:t>prosesləri</a:t>
            </a:r>
            <a:r>
              <a:rPr lang="az-Latn-AZ" sz="2000" dirty="0" smtClean="0"/>
              <a:t>;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məcburi</a:t>
            </a:r>
            <a:r>
              <a:rPr lang="en-US" sz="2000" dirty="0"/>
              <a:t> </a:t>
            </a:r>
            <a:r>
              <a:rPr lang="en-US" sz="2000" dirty="0" err="1"/>
              <a:t>sosial</a:t>
            </a:r>
            <a:r>
              <a:rPr lang="en-US" sz="2000" dirty="0"/>
              <a:t> </a:t>
            </a:r>
            <a:r>
              <a:rPr lang="en-US" sz="2000" dirty="0" err="1"/>
              <a:t>sığorta</a:t>
            </a:r>
            <a:r>
              <a:rPr lang="en-US" sz="2000" dirty="0"/>
              <a:t> </a:t>
            </a:r>
            <a:r>
              <a:rPr lang="en-US" sz="2000" dirty="0" err="1"/>
              <a:t>ödəmələri</a:t>
            </a:r>
            <a:r>
              <a:rPr lang="en-US" sz="2000" dirty="0"/>
              <a:t> </a:t>
            </a:r>
            <a:r>
              <a:rPr lang="en-US" sz="2000" dirty="0" err="1"/>
              <a:t>ilə</a:t>
            </a:r>
            <a:r>
              <a:rPr lang="en-US" sz="2000" dirty="0"/>
              <a:t> </a:t>
            </a:r>
            <a:r>
              <a:rPr lang="en-US" sz="2000" dirty="0" err="1"/>
              <a:t>bağlı</a:t>
            </a:r>
            <a:r>
              <a:rPr lang="en-US" sz="2000" dirty="0"/>
              <a:t> </a:t>
            </a:r>
            <a:r>
              <a:rPr lang="en-US" sz="2000" dirty="0" err="1"/>
              <a:t>məhkəmə</a:t>
            </a:r>
            <a:r>
              <a:rPr lang="en-US" sz="2000" dirty="0"/>
              <a:t> </a:t>
            </a:r>
            <a:r>
              <a:rPr lang="en-US" sz="2000" dirty="0" err="1" smtClean="0"/>
              <a:t>prosesləri</a:t>
            </a:r>
            <a:r>
              <a:rPr lang="az-Latn-AZ" sz="2000" dirty="0" smtClean="0"/>
              <a:t>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342" y="462058"/>
            <a:ext cx="864531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“hüquq </a:t>
            </a:r>
            <a:r>
              <a:rPr lang="en-US" sz="35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və</a:t>
            </a:r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ya</a:t>
            </a:r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vəzifə</a:t>
            </a:r>
            <a:r>
              <a:rPr lang="en-US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az-Latn-AZ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lərin</a:t>
            </a:r>
            <a:r>
              <a:rPr lang="en-US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“mülki” </a:t>
            </a:r>
            <a:r>
              <a:rPr lang="en-US" sz="35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xarakter</a:t>
            </a:r>
            <a:r>
              <a:rPr lang="az-Latn-AZ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500" b="1" dirty="0"/>
          </a:p>
        </p:txBody>
      </p:sp>
      <p:sp>
        <p:nvSpPr>
          <p:cNvPr id="4" name="Rectangle 3"/>
          <p:cNvSpPr/>
          <p:nvPr/>
        </p:nvSpPr>
        <p:spPr>
          <a:xfrm>
            <a:off x="320430" y="1926508"/>
            <a:ext cx="8690709" cy="4519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Dövlət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qulluqçuları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ilə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bağlı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mübahisələr</a:t>
            </a:r>
            <a:endParaRPr lang="en-US" sz="2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Pellegrin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v. France [GC] - "</a:t>
            </a:r>
            <a:r>
              <a:rPr lang="en-US" sz="25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funksional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meyar</a:t>
            </a:r>
            <a:endParaRPr lang="en-US" sz="2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Vilho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Eskelinen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and Others v. Finland [GC] - 6-cı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maddənin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tətbiqi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prezumpsiyası</a:t>
            </a:r>
            <a:endParaRPr lang="en-US" sz="2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</a:pP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Dövlət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sübut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etməlidir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milli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qanunvericiliyə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əsasən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dövlət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qulluqçusunun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məhkəməyə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çatım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hüququnun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olmadığını</a:t>
            </a:r>
            <a:endParaRPr lang="en-US" sz="2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dövlət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qulluqçusunun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bu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hüquqdan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məhrum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edilməsinin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əsaslı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dövlət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maraqlarının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obyektiv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zəruriliyi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olduğunu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6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9342" y="462058"/>
            <a:ext cx="864531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“hüquq </a:t>
            </a:r>
            <a:r>
              <a:rPr lang="en-US" sz="35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və</a:t>
            </a:r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ya</a:t>
            </a:r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vəzifə</a:t>
            </a:r>
            <a:r>
              <a:rPr lang="en-US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az-Latn-AZ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lərin</a:t>
            </a:r>
            <a:r>
              <a:rPr lang="en-US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“mülki” </a:t>
            </a:r>
            <a:r>
              <a:rPr lang="en-US" sz="35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xarakter</a:t>
            </a:r>
            <a:r>
              <a:rPr lang="az-Latn-AZ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500" b="1" dirty="0"/>
          </a:p>
        </p:txBody>
      </p:sp>
      <p:sp>
        <p:nvSpPr>
          <p:cNvPr id="4" name="Rectangle 3"/>
          <p:cNvSpPr/>
          <p:nvPr/>
        </p:nvSpPr>
        <p:spPr>
          <a:xfrm>
            <a:off x="215843" y="1420541"/>
            <a:ext cx="8834372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564243" y="1593168"/>
            <a:ext cx="8188988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Konstitusion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icraat</a:t>
            </a:r>
            <a:r>
              <a:rPr lang="az-Latn-AZ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</a:pPr>
            <a:endParaRPr lang="az-Latn-AZ" sz="3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az-Latn-AZ" sz="3000" dirty="0">
                <a:ea typeface="Calibri" panose="020F0502020204030204" pitchFamily="34" charset="0"/>
                <a:cs typeface="Times New Roman" panose="02020603050405020304" pitchFamily="18" charset="0"/>
              </a:rPr>
              <a:t>Əgər Konstitusiya Məhkəməsindəki prosesin nəticələri mülki hüquq və vəzifələrin müəyyən edilməsinə həlledici təsir göstərirsə, 6-cı Maddə belə proseslərə tətbiq </a:t>
            </a:r>
            <a:r>
              <a:rPr lang="az-Latn-AZ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edilir.</a:t>
            </a:r>
          </a:p>
          <a:p>
            <a:pPr>
              <a:lnSpc>
                <a:spcPct val="107000"/>
              </a:lnSpc>
            </a:pPr>
            <a:endParaRPr lang="az-Latn-AZ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85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9342" y="462058"/>
            <a:ext cx="864531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“hüquq </a:t>
            </a:r>
            <a:r>
              <a:rPr lang="en-US" sz="35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və</a:t>
            </a:r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ya</a:t>
            </a:r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vəzifə</a:t>
            </a:r>
            <a:r>
              <a:rPr lang="en-US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az-Latn-AZ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lərin</a:t>
            </a:r>
            <a:r>
              <a:rPr lang="en-US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“mülki” </a:t>
            </a:r>
            <a:r>
              <a:rPr lang="en-US" sz="35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xarakter</a:t>
            </a:r>
            <a:r>
              <a:rPr lang="az-Latn-AZ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500" b="1" dirty="0"/>
          </a:p>
        </p:txBody>
      </p:sp>
      <p:sp>
        <p:nvSpPr>
          <p:cNvPr id="4" name="Rectangle 3"/>
          <p:cNvSpPr/>
          <p:nvPr/>
        </p:nvSpPr>
        <p:spPr>
          <a:xfrm>
            <a:off x="215843" y="1420541"/>
            <a:ext cx="88343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2000" dirty="0" smtClean="0"/>
              <a:t>F</a:t>
            </a:r>
            <a:r>
              <a:rPr lang="en-US" sz="2000" dirty="0" err="1" smtClean="0"/>
              <a:t>ərdlərin</a:t>
            </a:r>
            <a:r>
              <a:rPr lang="en-US" sz="2000" dirty="0" smtClean="0"/>
              <a:t> </a:t>
            </a:r>
            <a:r>
              <a:rPr lang="en-US" sz="2000" dirty="0" err="1"/>
              <a:t>həyatı</a:t>
            </a:r>
            <a:r>
              <a:rPr lang="en-US" sz="2000" dirty="0"/>
              <a:t> </a:t>
            </a:r>
            <a:r>
              <a:rPr lang="en-US" sz="2000" dirty="0" err="1"/>
              <a:t>üzərində</a:t>
            </a:r>
            <a:r>
              <a:rPr lang="en-US" sz="2000" dirty="0"/>
              <a:t> </a:t>
            </a:r>
            <a:r>
              <a:rPr lang="en-US" sz="2000" dirty="0" err="1"/>
              <a:t>şübhəsiz</a:t>
            </a:r>
            <a:r>
              <a:rPr lang="en-US" sz="2000" dirty="0"/>
              <a:t> </a:t>
            </a:r>
            <a:r>
              <a:rPr lang="en-US" sz="2000" dirty="0" err="1"/>
              <a:t>olaraq</a:t>
            </a:r>
            <a:r>
              <a:rPr lang="en-US" sz="2000" dirty="0"/>
              <a:t>, </a:t>
            </a:r>
            <a:r>
              <a:rPr lang="en-US" sz="2000" dirty="0" err="1"/>
              <a:t>birbaşa</a:t>
            </a:r>
            <a:r>
              <a:rPr lang="en-US" sz="2000" dirty="0"/>
              <a:t> </a:t>
            </a:r>
            <a:r>
              <a:rPr lang="en-US" sz="2000" dirty="0" err="1"/>
              <a:t>və</a:t>
            </a:r>
            <a:r>
              <a:rPr lang="en-US" sz="2000" dirty="0"/>
              <a:t> </a:t>
            </a:r>
            <a:r>
              <a:rPr lang="en-US" sz="2000" dirty="0" err="1"/>
              <a:t>əhəmiyyətli</a:t>
            </a:r>
            <a:r>
              <a:rPr lang="en-US" sz="2000" dirty="0"/>
              <a:t> </a:t>
            </a:r>
            <a:r>
              <a:rPr lang="en-US" sz="2000" dirty="0" err="1"/>
              <a:t>təsiri</a:t>
            </a:r>
            <a:r>
              <a:rPr lang="en-US" sz="2000" dirty="0"/>
              <a:t> </a:t>
            </a:r>
            <a:r>
              <a:rPr lang="en-US" sz="2000" dirty="0" err="1"/>
              <a:t>ola</a:t>
            </a:r>
            <a:r>
              <a:rPr lang="en-US" sz="2000" dirty="0"/>
              <a:t> </a:t>
            </a:r>
            <a:r>
              <a:rPr lang="en-US" sz="2000" dirty="0" err="1"/>
              <a:t>bilən</a:t>
            </a:r>
            <a:r>
              <a:rPr lang="en-US" sz="2000" dirty="0"/>
              <a:t> </a:t>
            </a:r>
            <a:r>
              <a:rPr lang="en-US" sz="2000" dirty="0" err="1"/>
              <a:t>aşağıdakı</a:t>
            </a:r>
            <a:r>
              <a:rPr lang="en-US" sz="2000" dirty="0"/>
              <a:t> </a:t>
            </a:r>
            <a:r>
              <a:rPr lang="en-US" sz="2000" dirty="0" err="1"/>
              <a:t>ciddi</a:t>
            </a:r>
            <a:r>
              <a:rPr lang="en-US" sz="2000" dirty="0"/>
              <a:t> </a:t>
            </a:r>
            <a:r>
              <a:rPr lang="en-US" sz="2000" dirty="0" err="1"/>
              <a:t>şəkildə</a:t>
            </a:r>
            <a:r>
              <a:rPr lang="en-US" sz="2000" dirty="0"/>
              <a:t> </a:t>
            </a:r>
            <a:r>
              <a:rPr lang="en-US" sz="2000" dirty="0" err="1"/>
              <a:t>maddi</a:t>
            </a:r>
            <a:r>
              <a:rPr lang="en-US" sz="2000" dirty="0"/>
              <a:t> </a:t>
            </a:r>
            <a:r>
              <a:rPr lang="en-US" sz="2000" dirty="0" err="1" smtClean="0"/>
              <a:t>olmayanproseslərə</a:t>
            </a:r>
            <a:r>
              <a:rPr lang="en-US" sz="2000" dirty="0" smtClean="0"/>
              <a:t> </a:t>
            </a:r>
            <a:r>
              <a:rPr lang="en-US" sz="2000" dirty="0" err="1"/>
              <a:t>tətbiq</a:t>
            </a:r>
            <a:r>
              <a:rPr lang="en-US" sz="2000" dirty="0"/>
              <a:t> </a:t>
            </a:r>
            <a:r>
              <a:rPr lang="en-US" sz="2000" dirty="0" err="1"/>
              <a:t>olunur</a:t>
            </a:r>
            <a:r>
              <a:rPr lang="en-US" sz="2000" dirty="0"/>
              <a:t>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yaşamaq</a:t>
            </a:r>
            <a:r>
              <a:rPr lang="en-US" sz="2000" dirty="0"/>
              <a:t>, </a:t>
            </a:r>
            <a:r>
              <a:rPr lang="en-US" sz="2000" dirty="0" err="1"/>
              <a:t>sağlamlıq</a:t>
            </a:r>
            <a:r>
              <a:rPr lang="en-US" sz="2000" dirty="0"/>
              <a:t> </a:t>
            </a:r>
            <a:r>
              <a:rPr lang="en-US" sz="2000" dirty="0" err="1"/>
              <a:t>və</a:t>
            </a:r>
            <a:r>
              <a:rPr lang="en-US" sz="2000" dirty="0"/>
              <a:t> </a:t>
            </a:r>
            <a:r>
              <a:rPr lang="en-US" sz="2000" dirty="0" err="1"/>
              <a:t>ya</a:t>
            </a:r>
            <a:r>
              <a:rPr lang="en-US" sz="2000" dirty="0"/>
              <a:t> </a:t>
            </a:r>
            <a:r>
              <a:rPr lang="en-US" sz="2000" dirty="0" err="1"/>
              <a:t>sağlam</a:t>
            </a:r>
            <a:r>
              <a:rPr lang="en-US" sz="2000" dirty="0"/>
              <a:t> </a:t>
            </a:r>
            <a:r>
              <a:rPr lang="en-US" sz="2000" dirty="0" err="1"/>
              <a:t>ətraf</a:t>
            </a:r>
            <a:r>
              <a:rPr lang="en-US" sz="2000" dirty="0"/>
              <a:t> </a:t>
            </a:r>
            <a:r>
              <a:rPr lang="en-US" sz="2000" dirty="0" err="1"/>
              <a:t>mühitlə</a:t>
            </a:r>
            <a:r>
              <a:rPr lang="en-US" sz="2000" dirty="0"/>
              <a:t> </a:t>
            </a:r>
            <a:r>
              <a:rPr lang="en-US" sz="2000" dirty="0" err="1"/>
              <a:t>əlaqədar</a:t>
            </a:r>
            <a:r>
              <a:rPr lang="en-US" sz="2000" dirty="0"/>
              <a:t> </a:t>
            </a:r>
            <a:r>
              <a:rPr lang="en-US" sz="2000" dirty="0" err="1" smtClean="0"/>
              <a:t>mübahisələr</a:t>
            </a:r>
            <a:r>
              <a:rPr lang="en-US" sz="2000" dirty="0" smtClean="0"/>
              <a:t> </a:t>
            </a:r>
            <a:r>
              <a:rPr lang="en-US" sz="2000" dirty="0" err="1" smtClean="0"/>
              <a:t>yarandıqda</a:t>
            </a:r>
            <a:r>
              <a:rPr lang="en-US" sz="2000" dirty="0" smtClean="0"/>
              <a:t> </a:t>
            </a:r>
            <a:r>
              <a:rPr lang="en-US" sz="2000" dirty="0" err="1"/>
              <a:t>ətraf</a:t>
            </a:r>
            <a:r>
              <a:rPr lang="en-US" sz="2000" dirty="0"/>
              <a:t> </a:t>
            </a:r>
            <a:r>
              <a:rPr lang="en-US" sz="2000" dirty="0" err="1"/>
              <a:t>mühit</a:t>
            </a:r>
            <a:r>
              <a:rPr lang="en-US" sz="2000" dirty="0"/>
              <a:t> </a:t>
            </a:r>
            <a:r>
              <a:rPr lang="en-US" sz="2000" dirty="0" err="1" smtClean="0"/>
              <a:t>məsələləri</a:t>
            </a:r>
            <a:r>
              <a:rPr lang="az-Latn-AZ" sz="2000" dirty="0"/>
              <a:t>;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uşaqların</a:t>
            </a:r>
            <a:r>
              <a:rPr lang="en-US" sz="2000" dirty="0"/>
              <a:t> </a:t>
            </a:r>
            <a:r>
              <a:rPr lang="en-US" sz="2000" dirty="0" err="1" smtClean="0"/>
              <a:t>tərbiyəsi</a:t>
            </a:r>
            <a:r>
              <a:rPr lang="az-Latn-AZ" sz="2000" dirty="0" smtClean="0"/>
              <a:t>;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uşaqlar</a:t>
            </a:r>
            <a:r>
              <a:rPr lang="en-US" sz="2000" dirty="0"/>
              <a:t> </a:t>
            </a:r>
            <a:r>
              <a:rPr lang="en-US" sz="2000" dirty="0" err="1"/>
              <a:t>üçün</a:t>
            </a:r>
            <a:r>
              <a:rPr lang="en-US" sz="2000" dirty="0"/>
              <a:t> </a:t>
            </a:r>
            <a:r>
              <a:rPr lang="en-US" sz="2000" dirty="0" err="1"/>
              <a:t>məktəb</a:t>
            </a:r>
            <a:r>
              <a:rPr lang="en-US" sz="2000" dirty="0"/>
              <a:t> </a:t>
            </a:r>
            <a:r>
              <a:rPr lang="en-US" sz="2000" dirty="0" err="1"/>
              <a:t>təhsilinin</a:t>
            </a:r>
            <a:r>
              <a:rPr lang="en-US" sz="2000" dirty="0"/>
              <a:t> </a:t>
            </a:r>
            <a:r>
              <a:rPr lang="en-US" sz="2000" dirty="0" err="1" smtClean="0"/>
              <a:t>təşkili</a:t>
            </a:r>
            <a:r>
              <a:rPr lang="az-Latn-AZ" sz="2000" dirty="0" smtClean="0"/>
              <a:t>;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atalığın</a:t>
            </a:r>
            <a:r>
              <a:rPr lang="en-US" sz="2000" dirty="0"/>
              <a:t> </a:t>
            </a:r>
            <a:r>
              <a:rPr lang="en-US" sz="2000" dirty="0" err="1"/>
              <a:t>müəyyən</a:t>
            </a:r>
            <a:r>
              <a:rPr lang="en-US" sz="2000" dirty="0"/>
              <a:t> </a:t>
            </a:r>
            <a:r>
              <a:rPr lang="en-US" sz="2000" dirty="0" err="1"/>
              <a:t>edilməsini</a:t>
            </a:r>
            <a:r>
              <a:rPr lang="en-US" sz="2000" dirty="0"/>
              <a:t> </a:t>
            </a:r>
            <a:r>
              <a:rPr lang="en-US" sz="2000" dirty="0" err="1"/>
              <a:t>tələb</a:t>
            </a:r>
            <a:r>
              <a:rPr lang="en-US" sz="2000" dirty="0"/>
              <a:t> </a:t>
            </a:r>
            <a:r>
              <a:rPr lang="en-US" sz="2000" dirty="0" err="1"/>
              <a:t>etmək</a:t>
            </a:r>
            <a:r>
              <a:rPr lang="en-US" sz="2000" dirty="0"/>
              <a:t> </a:t>
            </a:r>
            <a:r>
              <a:rPr lang="en-US" sz="2000" dirty="0" err="1" smtClean="0"/>
              <a:t>hüququ</a:t>
            </a:r>
            <a:r>
              <a:rPr lang="az-Latn-AZ" sz="2000" dirty="0"/>
              <a:t>;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azadlıq</a:t>
            </a:r>
            <a:r>
              <a:rPr lang="en-US" sz="2000" dirty="0"/>
              <a:t> </a:t>
            </a:r>
            <a:r>
              <a:rPr lang="en-US" sz="2000" dirty="0" err="1" smtClean="0"/>
              <a:t>hüququ</a:t>
            </a:r>
            <a:r>
              <a:rPr lang="az-Latn-AZ" sz="2000" dirty="0"/>
              <a:t>;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məhbusların</a:t>
            </a:r>
            <a:r>
              <a:rPr lang="en-US" sz="2000" dirty="0"/>
              <a:t> </a:t>
            </a:r>
            <a:r>
              <a:rPr lang="en-US" sz="2000" dirty="0" err="1"/>
              <a:t>hüquqlarının</a:t>
            </a:r>
            <a:r>
              <a:rPr lang="en-US" sz="2000" dirty="0"/>
              <a:t> </a:t>
            </a:r>
            <a:r>
              <a:rPr lang="en-US" sz="2000" dirty="0" err="1" smtClean="0"/>
              <a:t>məhdudlaşdırılması</a:t>
            </a:r>
            <a:r>
              <a:rPr lang="az-Latn-AZ" sz="2000" dirty="0" smtClean="0"/>
              <a:t>;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işgüzar</a:t>
            </a:r>
            <a:r>
              <a:rPr lang="en-US" sz="2000" dirty="0"/>
              <a:t> </a:t>
            </a:r>
            <a:r>
              <a:rPr lang="en-US" sz="2000" dirty="0" err="1"/>
              <a:t>nüfuz</a:t>
            </a:r>
            <a:r>
              <a:rPr lang="en-US" sz="2000" dirty="0"/>
              <a:t> </a:t>
            </a:r>
            <a:r>
              <a:rPr lang="en-US" sz="2000" dirty="0" err="1" smtClean="0"/>
              <a:t>hüququ</a:t>
            </a:r>
            <a:r>
              <a:rPr lang="az-Latn-AZ" sz="2000" dirty="0" smtClean="0"/>
              <a:t>;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inzibati</a:t>
            </a:r>
            <a:r>
              <a:rPr lang="en-US" sz="2000" dirty="0"/>
              <a:t> </a:t>
            </a:r>
            <a:r>
              <a:rPr lang="en-US" sz="2000" dirty="0" err="1"/>
              <a:t>sənədlərə</a:t>
            </a:r>
            <a:r>
              <a:rPr lang="en-US" sz="2000" dirty="0"/>
              <a:t> </a:t>
            </a:r>
            <a:r>
              <a:rPr lang="en-US" sz="2000" dirty="0" err="1"/>
              <a:t>çatım</a:t>
            </a:r>
            <a:r>
              <a:rPr lang="en-US" sz="2000" dirty="0"/>
              <a:t> </a:t>
            </a:r>
            <a:r>
              <a:rPr lang="en-US" sz="2000" dirty="0" err="1" smtClean="0"/>
              <a:t>hüququ</a:t>
            </a:r>
            <a:r>
              <a:rPr lang="az-Latn-AZ" sz="2000" dirty="0" smtClean="0"/>
              <a:t>;</a:t>
            </a:r>
            <a:r>
              <a:rPr lang="en-US" sz="2000" dirty="0" smtClean="0"/>
              <a:t> 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yaşayışın</a:t>
            </a:r>
            <a:r>
              <a:rPr lang="en-US" sz="2000" dirty="0"/>
              <a:t> </a:t>
            </a:r>
            <a:r>
              <a:rPr lang="en-US" sz="2000" dirty="0" err="1"/>
              <a:t>təmin</a:t>
            </a:r>
            <a:r>
              <a:rPr lang="en-US" sz="2000" dirty="0"/>
              <a:t> </a:t>
            </a:r>
            <a:r>
              <a:rPr lang="en-US" sz="2000" dirty="0" err="1"/>
              <a:t>edilməsi</a:t>
            </a:r>
            <a:r>
              <a:rPr lang="en-US" sz="2000" dirty="0"/>
              <a:t> </a:t>
            </a:r>
            <a:r>
              <a:rPr lang="en-US" sz="2000" dirty="0" err="1"/>
              <a:t>imkanına</a:t>
            </a:r>
            <a:r>
              <a:rPr lang="en-US" sz="2000" dirty="0"/>
              <a:t> </a:t>
            </a:r>
            <a:r>
              <a:rPr lang="en-US" sz="2000" dirty="0" err="1"/>
              <a:t>təsir</a:t>
            </a:r>
            <a:r>
              <a:rPr lang="en-US" sz="2000" dirty="0"/>
              <a:t> </a:t>
            </a:r>
            <a:r>
              <a:rPr lang="en-US" sz="2000" dirty="0" err="1"/>
              <a:t>edən</a:t>
            </a:r>
            <a:r>
              <a:rPr lang="en-US" sz="2000" dirty="0"/>
              <a:t> </a:t>
            </a:r>
            <a:r>
              <a:rPr lang="en-US" sz="2000" dirty="0" err="1"/>
              <a:t>adının</a:t>
            </a:r>
            <a:r>
              <a:rPr lang="en-US" sz="2000" dirty="0"/>
              <a:t> polis </a:t>
            </a:r>
            <a:r>
              <a:rPr lang="en-US" sz="2000" dirty="0" err="1"/>
              <a:t>məlumatlar</a:t>
            </a:r>
            <a:r>
              <a:rPr lang="en-US" sz="2000" dirty="0"/>
              <a:t> </a:t>
            </a:r>
            <a:r>
              <a:rPr lang="en-US" sz="2000" dirty="0" err="1"/>
              <a:t>bazasına</a:t>
            </a:r>
            <a:r>
              <a:rPr lang="en-US" sz="2000" dirty="0"/>
              <a:t> </a:t>
            </a:r>
            <a:r>
              <a:rPr lang="en-US" sz="2000" dirty="0" err="1"/>
              <a:t>daxil</a:t>
            </a:r>
            <a:r>
              <a:rPr lang="en-US" sz="2000" dirty="0"/>
              <a:t> </a:t>
            </a:r>
            <a:r>
              <a:rPr lang="en-US" sz="2000" dirty="0" err="1"/>
              <a:t>edilməsindən</a:t>
            </a:r>
            <a:r>
              <a:rPr lang="en-US" sz="2000" dirty="0"/>
              <a:t> </a:t>
            </a:r>
            <a:r>
              <a:rPr lang="en-US" sz="2000" dirty="0" err="1"/>
              <a:t>şikayət</a:t>
            </a:r>
            <a:r>
              <a:rPr lang="en-US" sz="2000" dirty="0"/>
              <a:t> </a:t>
            </a:r>
            <a:r>
              <a:rPr lang="en-US" sz="2000" dirty="0" err="1"/>
              <a:t>etmək</a:t>
            </a:r>
            <a:r>
              <a:rPr lang="en-US" sz="2000" dirty="0"/>
              <a:t> </a:t>
            </a:r>
            <a:r>
              <a:rPr lang="en-US" sz="2000" dirty="0" err="1" smtClean="0"/>
              <a:t>hüququ</a:t>
            </a:r>
            <a:r>
              <a:rPr lang="az-Latn-AZ" sz="2000" dirty="0" smtClean="0"/>
              <a:t>;</a:t>
            </a:r>
            <a:r>
              <a:rPr lang="en-US" sz="2000" dirty="0" smtClean="0"/>
              <a:t> 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assosiasiyaya</a:t>
            </a:r>
            <a:r>
              <a:rPr lang="en-US" sz="2000" dirty="0"/>
              <a:t> </a:t>
            </a:r>
            <a:r>
              <a:rPr lang="en-US" sz="2000" dirty="0" err="1"/>
              <a:t>üzv</a:t>
            </a:r>
            <a:r>
              <a:rPr lang="en-US" sz="2000" dirty="0"/>
              <a:t> </a:t>
            </a:r>
            <a:r>
              <a:rPr lang="en-US" sz="2000" dirty="0" err="1"/>
              <a:t>olmaq</a:t>
            </a:r>
            <a:r>
              <a:rPr lang="en-US" sz="2000" dirty="0"/>
              <a:t> </a:t>
            </a:r>
            <a:r>
              <a:rPr lang="en-US" sz="2000" dirty="0" err="1" smtClean="0"/>
              <a:t>hüququ</a:t>
            </a:r>
            <a:r>
              <a:rPr lang="az-Latn-AZ" sz="2000" dirty="0" smtClean="0"/>
              <a:t>;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assosiasiyanın</a:t>
            </a:r>
            <a:r>
              <a:rPr lang="en-US" sz="2000" dirty="0"/>
              <a:t> </a:t>
            </a:r>
            <a:r>
              <a:rPr lang="en-US" sz="2000" dirty="0" err="1"/>
              <a:t>qeydiyyatının</a:t>
            </a:r>
            <a:r>
              <a:rPr lang="en-US" sz="2000" dirty="0"/>
              <a:t> </a:t>
            </a:r>
            <a:r>
              <a:rPr lang="en-US" sz="2000" dirty="0" err="1"/>
              <a:t>mübahisələndirilməsi</a:t>
            </a:r>
            <a:r>
              <a:rPr lang="en-US" sz="2000" dirty="0"/>
              <a:t> </a:t>
            </a:r>
            <a:r>
              <a:rPr lang="en-US" sz="2000" dirty="0" err="1"/>
              <a:t>ilə</a:t>
            </a:r>
            <a:r>
              <a:rPr lang="en-US" sz="2000" dirty="0"/>
              <a:t> </a:t>
            </a:r>
            <a:r>
              <a:rPr lang="en-US" sz="2000" dirty="0" err="1"/>
              <a:t>bağlı</a:t>
            </a:r>
            <a:r>
              <a:rPr lang="en-US" sz="2000" dirty="0"/>
              <a:t> </a:t>
            </a:r>
            <a:r>
              <a:rPr lang="en-US" sz="2000" dirty="0" err="1" smtClean="0"/>
              <a:t>proseslər</a:t>
            </a:r>
            <a:r>
              <a:rPr lang="az-Latn-AZ" sz="2000" dirty="0" smtClean="0"/>
              <a:t>;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ali</a:t>
            </a:r>
            <a:r>
              <a:rPr lang="en-US" sz="2000" dirty="0"/>
              <a:t> </a:t>
            </a:r>
            <a:r>
              <a:rPr lang="en-US" sz="2000" dirty="0" err="1"/>
              <a:t>təhsili</a:t>
            </a:r>
            <a:r>
              <a:rPr lang="en-US" sz="2000" dirty="0"/>
              <a:t> </a:t>
            </a:r>
            <a:r>
              <a:rPr lang="en-US" sz="2000" dirty="0" err="1"/>
              <a:t>davam</a:t>
            </a:r>
            <a:r>
              <a:rPr lang="en-US" sz="2000" dirty="0"/>
              <a:t> </a:t>
            </a:r>
            <a:r>
              <a:rPr lang="en-US" sz="2000" dirty="0" err="1"/>
              <a:t>etdirmək</a:t>
            </a:r>
            <a:r>
              <a:rPr lang="en-US" sz="2000" dirty="0"/>
              <a:t> </a:t>
            </a:r>
            <a:r>
              <a:rPr lang="en-US" sz="2000" dirty="0" err="1" smtClean="0"/>
              <a:t>hüququ</a:t>
            </a:r>
            <a:r>
              <a:rPr lang="az-Latn-AZ" sz="2000" dirty="0" smtClean="0"/>
              <a:t>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059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12235" y="462058"/>
            <a:ext cx="693170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z-Latn-AZ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«mülki-hüquqi» aspektdə istisnalar</a:t>
            </a:r>
            <a:r>
              <a:rPr lang="en-US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500" b="1" dirty="0"/>
          </a:p>
        </p:txBody>
      </p:sp>
      <p:sp>
        <p:nvSpPr>
          <p:cNvPr id="4" name="Rectangle 3"/>
          <p:cNvSpPr/>
          <p:nvPr/>
        </p:nvSpPr>
        <p:spPr>
          <a:xfrm>
            <a:off x="215843" y="1420541"/>
            <a:ext cx="8834372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564243" y="1593168"/>
            <a:ext cx="8188988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endParaRPr lang="az-Latn-AZ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873" y="1355695"/>
            <a:ext cx="83717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2500" dirty="0" smtClean="0"/>
              <a:t>6.1-ci maddətinin təsiri dairəsinə düşmür: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z-Latn-AZ" sz="2500" dirty="0" err="1"/>
              <a:t>ü</a:t>
            </a:r>
            <a:r>
              <a:rPr lang="en-US" sz="2500" dirty="0" err="1" smtClean="0"/>
              <a:t>mumi</a:t>
            </a:r>
            <a:r>
              <a:rPr lang="en-US" sz="2500" dirty="0" smtClean="0"/>
              <a:t> </a:t>
            </a:r>
            <a:r>
              <a:rPr lang="en-US" sz="2500" dirty="0" err="1"/>
              <a:t>vergiqoyma</a:t>
            </a:r>
            <a:r>
              <a:rPr lang="en-US" sz="2500" dirty="0"/>
              <a:t> </a:t>
            </a:r>
            <a:r>
              <a:rPr lang="en-US" sz="2500" dirty="0" err="1"/>
              <a:t>məsələləri</a:t>
            </a:r>
            <a:r>
              <a:rPr lang="en-US" sz="2500" dirty="0"/>
              <a:t> </a:t>
            </a:r>
            <a:r>
              <a:rPr lang="en-US" sz="2500" dirty="0" err="1"/>
              <a:t>və</a:t>
            </a:r>
            <a:r>
              <a:rPr lang="en-US" sz="2500" dirty="0"/>
              <a:t> </a:t>
            </a:r>
            <a:r>
              <a:rPr lang="en-US" sz="2500" dirty="0" err="1"/>
              <a:t>vergi</a:t>
            </a:r>
            <a:r>
              <a:rPr lang="en-US" sz="2500" dirty="0"/>
              <a:t> </a:t>
            </a:r>
            <a:r>
              <a:rPr lang="en-US" sz="2500" dirty="0" err="1" smtClean="0"/>
              <a:t>dərəcələri</a:t>
            </a:r>
            <a:r>
              <a:rPr lang="az-Latn-AZ" sz="2500" dirty="0" smtClean="0"/>
              <a:t>;</a:t>
            </a:r>
            <a:endParaRPr lang="en-US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err="1"/>
              <a:t>Gümrük</a:t>
            </a:r>
            <a:r>
              <a:rPr lang="en-US" sz="2500" dirty="0"/>
              <a:t> </a:t>
            </a:r>
            <a:r>
              <a:rPr lang="en-US" sz="2500" dirty="0" err="1" smtClean="0"/>
              <a:t>məsələləri</a:t>
            </a:r>
            <a:r>
              <a:rPr lang="az-Latn-AZ" sz="2500" dirty="0" smtClean="0"/>
              <a:t>;</a:t>
            </a:r>
            <a:endParaRPr lang="en-US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z-Latn-AZ" sz="2500" dirty="0" err="1" smtClean="0"/>
              <a:t>i</a:t>
            </a:r>
            <a:r>
              <a:rPr lang="en-US" sz="2500" dirty="0" err="1" smtClean="0"/>
              <a:t>mmiqrasiya</a:t>
            </a:r>
            <a:r>
              <a:rPr lang="en-US" sz="2500" dirty="0" smtClean="0"/>
              <a:t> </a:t>
            </a:r>
            <a:r>
              <a:rPr lang="en-US" sz="2500" dirty="0" err="1"/>
              <a:t>və</a:t>
            </a:r>
            <a:r>
              <a:rPr lang="en-US" sz="2500" dirty="0"/>
              <a:t> </a:t>
            </a:r>
            <a:r>
              <a:rPr lang="en-US" sz="2500" dirty="0" err="1"/>
              <a:t>vətəndaşlıq</a:t>
            </a:r>
            <a:r>
              <a:rPr lang="en-US" sz="2500" dirty="0"/>
              <a:t> </a:t>
            </a:r>
            <a:r>
              <a:rPr lang="en-US" sz="2500" dirty="0" err="1" smtClean="0"/>
              <a:t>məsələləri</a:t>
            </a:r>
            <a:r>
              <a:rPr lang="az-Latn-AZ" sz="2500" dirty="0" smtClean="0"/>
              <a:t>;</a:t>
            </a:r>
            <a:endParaRPr lang="en-US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z-Latn-AZ" sz="2500" dirty="0" err="1" smtClean="0"/>
              <a:t>h</a:t>
            </a:r>
            <a:r>
              <a:rPr lang="en-US" sz="2500" dirty="0" err="1" smtClean="0"/>
              <a:t>ərbi</a:t>
            </a:r>
            <a:r>
              <a:rPr lang="en-US" sz="2500" dirty="0" smtClean="0"/>
              <a:t> </a:t>
            </a:r>
            <a:r>
              <a:rPr lang="en-US" sz="2500" dirty="0" err="1" smtClean="0"/>
              <a:t>mükəlləfiyyat</a:t>
            </a:r>
            <a:r>
              <a:rPr lang="az-Latn-AZ" sz="2500" dirty="0" smtClean="0"/>
              <a:t>;</a:t>
            </a:r>
            <a:endParaRPr lang="en-US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z-Latn-AZ" sz="2500" dirty="0" err="1" smtClean="0"/>
              <a:t>d</a:t>
            </a:r>
            <a:r>
              <a:rPr lang="en-US" sz="2500" dirty="0" err="1" smtClean="0"/>
              <a:t>övlət</a:t>
            </a:r>
            <a:r>
              <a:rPr lang="en-US" sz="2500" dirty="0" smtClean="0"/>
              <a:t> </a:t>
            </a:r>
            <a:r>
              <a:rPr lang="en-US" sz="2500" dirty="0" err="1"/>
              <a:t>vəzifələrini</a:t>
            </a:r>
            <a:r>
              <a:rPr lang="en-US" sz="2500" dirty="0"/>
              <a:t> </a:t>
            </a:r>
            <a:r>
              <a:rPr lang="en-US" sz="2500" dirty="0" err="1" smtClean="0"/>
              <a:t>tutmaq</a:t>
            </a:r>
            <a:r>
              <a:rPr lang="az-Latn-AZ" sz="2500" dirty="0" smtClean="0"/>
              <a:t>;</a:t>
            </a:r>
            <a:endParaRPr lang="en-US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z-Latn-AZ" sz="2500" dirty="0" err="1" smtClean="0"/>
              <a:t>p</a:t>
            </a:r>
            <a:r>
              <a:rPr lang="en-US" sz="2500" dirty="0" err="1" smtClean="0"/>
              <a:t>ulsuz</a:t>
            </a:r>
            <a:r>
              <a:rPr lang="en-US" sz="2500" dirty="0" smtClean="0"/>
              <a:t> </a:t>
            </a:r>
            <a:r>
              <a:rPr lang="en-US" sz="2500" dirty="0" err="1"/>
              <a:t>təhsil</a:t>
            </a:r>
            <a:r>
              <a:rPr lang="en-US" sz="2500" dirty="0"/>
              <a:t> </a:t>
            </a:r>
            <a:r>
              <a:rPr lang="en-US" sz="2500" dirty="0" err="1"/>
              <a:t>almaq</a:t>
            </a:r>
            <a:r>
              <a:rPr lang="en-US" sz="2500" dirty="0"/>
              <a:t>, </a:t>
            </a:r>
            <a:r>
              <a:rPr lang="en-US" sz="2500" dirty="0" err="1"/>
              <a:t>pulsuz</a:t>
            </a:r>
            <a:r>
              <a:rPr lang="en-US" sz="2500" dirty="0"/>
              <a:t> </a:t>
            </a:r>
            <a:r>
              <a:rPr lang="en-US" sz="2500" dirty="0" err="1"/>
              <a:t>tibbi</a:t>
            </a:r>
            <a:r>
              <a:rPr lang="en-US" sz="2500" dirty="0"/>
              <a:t> </a:t>
            </a:r>
            <a:r>
              <a:rPr lang="en-US" sz="2500" dirty="0" err="1"/>
              <a:t>xidmət</a:t>
            </a:r>
            <a:r>
              <a:rPr lang="en-US" sz="2500" dirty="0"/>
              <a:t> </a:t>
            </a:r>
            <a:r>
              <a:rPr lang="en-US" sz="2500" dirty="0" err="1" smtClean="0"/>
              <a:t>hüququ</a:t>
            </a:r>
            <a:r>
              <a:rPr lang="az-Latn-AZ" sz="2500" dirty="0" smtClean="0"/>
              <a:t>;</a:t>
            </a:r>
            <a:endParaRPr lang="en-US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z-Latn-AZ" sz="2500" dirty="0" err="1" smtClean="0"/>
              <a:t>ü</a:t>
            </a:r>
            <a:r>
              <a:rPr lang="en-US" sz="2500" dirty="0" err="1" smtClean="0"/>
              <a:t>mumi</a:t>
            </a:r>
            <a:r>
              <a:rPr lang="en-US" sz="2500" dirty="0" smtClean="0"/>
              <a:t> </a:t>
            </a:r>
            <a:r>
              <a:rPr lang="en-US" sz="2500" dirty="0"/>
              <a:t>hüquq </a:t>
            </a:r>
            <a:r>
              <a:rPr lang="en-US" sz="2500" dirty="0" err="1"/>
              <a:t>sistemində</a:t>
            </a:r>
            <a:r>
              <a:rPr lang="en-US" sz="2500" dirty="0"/>
              <a:t>, </a:t>
            </a:r>
            <a:r>
              <a:rPr lang="en-US" sz="2500" dirty="0" err="1"/>
              <a:t>məsələn</a:t>
            </a:r>
            <a:r>
              <a:rPr lang="en-US" sz="2500" dirty="0"/>
              <a:t> </a:t>
            </a:r>
            <a:r>
              <a:rPr lang="en-US" sz="2500" dirty="0" err="1"/>
              <a:t>silahlı</a:t>
            </a:r>
            <a:r>
              <a:rPr lang="en-US" sz="2500" dirty="0"/>
              <a:t> </a:t>
            </a:r>
            <a:r>
              <a:rPr lang="en-US" sz="2500" dirty="0" err="1"/>
              <a:t>qüvvələrdə</a:t>
            </a:r>
            <a:r>
              <a:rPr lang="en-US" sz="2500" dirty="0"/>
              <a:t> </a:t>
            </a:r>
            <a:r>
              <a:rPr lang="en-US" sz="2500" dirty="0" err="1"/>
              <a:t>və</a:t>
            </a:r>
            <a:r>
              <a:rPr lang="en-US" sz="2500" dirty="0"/>
              <a:t> </a:t>
            </a:r>
            <a:r>
              <a:rPr lang="en-US" sz="2500" dirty="0" err="1"/>
              <a:t>ya</a:t>
            </a:r>
            <a:r>
              <a:rPr lang="en-US" sz="2500" dirty="0"/>
              <a:t> polis </a:t>
            </a:r>
            <a:r>
              <a:rPr lang="en-US" sz="2500" dirty="0" err="1"/>
              <a:t>orqanlarında</a:t>
            </a:r>
            <a:r>
              <a:rPr lang="en-US" sz="2500" dirty="0"/>
              <a:t> </a:t>
            </a:r>
            <a:r>
              <a:rPr lang="en-US" sz="2500" dirty="0" err="1"/>
              <a:t>fəaliyyətin</a:t>
            </a:r>
            <a:r>
              <a:rPr lang="en-US" sz="2500" dirty="0"/>
              <a:t> </a:t>
            </a:r>
            <a:r>
              <a:rPr lang="en-US" sz="2500" dirty="0" err="1"/>
              <a:t>həyata</a:t>
            </a:r>
            <a:r>
              <a:rPr lang="en-US" sz="2500" dirty="0"/>
              <a:t> </a:t>
            </a:r>
            <a:r>
              <a:rPr lang="en-US" sz="2500" dirty="0" err="1"/>
              <a:t>keçirilməsi</a:t>
            </a:r>
            <a:r>
              <a:rPr lang="en-US" sz="2500" dirty="0"/>
              <a:t> </a:t>
            </a:r>
            <a:r>
              <a:rPr lang="en-US" sz="2500" dirty="0" err="1"/>
              <a:t>ilə</a:t>
            </a:r>
            <a:r>
              <a:rPr lang="en-US" sz="2500" dirty="0"/>
              <a:t> </a:t>
            </a:r>
            <a:r>
              <a:rPr lang="en-US" sz="2500" dirty="0" err="1" smtClean="0"/>
              <a:t>bağlı</a:t>
            </a:r>
            <a:r>
              <a:rPr lang="az-Latn-AZ" sz="2500" dirty="0" smtClean="0"/>
              <a:t> məsələlər;</a:t>
            </a:r>
            <a:endParaRPr lang="en-US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z-Latn-AZ" sz="2500" dirty="0" err="1" smtClean="0"/>
              <a:t>m</a:t>
            </a:r>
            <a:r>
              <a:rPr lang="en-US" sz="2500" dirty="0" err="1" smtClean="0"/>
              <a:t>illi</a:t>
            </a:r>
            <a:r>
              <a:rPr lang="en-US" sz="2500" dirty="0" smtClean="0"/>
              <a:t> </a:t>
            </a:r>
            <a:r>
              <a:rPr lang="en-US" sz="2500" dirty="0" err="1"/>
              <a:t>pasport</a:t>
            </a:r>
            <a:r>
              <a:rPr lang="en-US" sz="2500" dirty="0"/>
              <a:t> </a:t>
            </a:r>
            <a:r>
              <a:rPr lang="en-US" sz="2500" dirty="0" err="1"/>
              <a:t>və</a:t>
            </a:r>
            <a:r>
              <a:rPr lang="en-US" sz="2500" dirty="0"/>
              <a:t> </a:t>
            </a:r>
            <a:r>
              <a:rPr lang="en-US" sz="2500" dirty="0" err="1" smtClean="0"/>
              <a:t>vətəndaşlıq</a:t>
            </a:r>
            <a:r>
              <a:rPr lang="az-Latn-AZ" sz="2500" dirty="0" smtClean="0"/>
              <a:t>;</a:t>
            </a:r>
            <a:endParaRPr lang="en-US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z-Latn-AZ" sz="2500" dirty="0" err="1" smtClean="0"/>
              <a:t>s</a:t>
            </a:r>
            <a:r>
              <a:rPr lang="en-US" sz="2500" dirty="0" err="1" smtClean="0"/>
              <a:t>iyasi</a:t>
            </a:r>
            <a:r>
              <a:rPr lang="en-US" sz="2500" dirty="0" smtClean="0"/>
              <a:t> </a:t>
            </a:r>
            <a:r>
              <a:rPr lang="en-US" sz="2500" dirty="0" err="1"/>
              <a:t>hüquqlarla</a:t>
            </a:r>
            <a:r>
              <a:rPr lang="en-US" sz="2500" dirty="0"/>
              <a:t> </a:t>
            </a:r>
            <a:r>
              <a:rPr lang="en-US" sz="2500" dirty="0" err="1"/>
              <a:t>əlaqədar</a:t>
            </a:r>
            <a:r>
              <a:rPr lang="en-US" sz="2500" dirty="0"/>
              <a:t> </a:t>
            </a:r>
            <a:r>
              <a:rPr lang="en-US" sz="2500" dirty="0" err="1" smtClean="0"/>
              <a:t>məsələlər</a:t>
            </a:r>
            <a:r>
              <a:rPr lang="az-Latn-AZ" sz="2500" dirty="0" smtClean="0"/>
              <a:t>;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12465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399" y="586153"/>
            <a:ext cx="757310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3500" b="1" dirty="0" smtClean="0"/>
              <a:t>«</a:t>
            </a:r>
            <a:r>
              <a:rPr lang="en-US" sz="3500" b="1" dirty="0" err="1" smtClean="0"/>
              <a:t>Cinay</a:t>
            </a:r>
            <a:r>
              <a:rPr lang="az-Latn-AZ" sz="3500" b="1" dirty="0" smtClean="0"/>
              <a:t>ət» aspekti</a:t>
            </a:r>
          </a:p>
        </p:txBody>
      </p:sp>
      <p:sp>
        <p:nvSpPr>
          <p:cNvPr id="4" name="Rectangle 3"/>
          <p:cNvSpPr/>
          <p:nvPr/>
        </p:nvSpPr>
        <p:spPr>
          <a:xfrm>
            <a:off x="415674" y="2386793"/>
            <a:ext cx="83535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[…]</a:t>
            </a:r>
            <a:r>
              <a:rPr lang="az-Latn-AZ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cinayət </a:t>
            </a:r>
            <a:r>
              <a:rPr lang="en-US" sz="35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ittihamı</a:t>
            </a:r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irəli</a:t>
            </a:r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sürülərkən</a:t>
            </a:r>
            <a:r>
              <a:rPr lang="az-Latn-AZ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[…]</a:t>
            </a:r>
            <a:endParaRPr lang="en-US" sz="35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77" y="2762361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9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30362" y="462058"/>
            <a:ext cx="209544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z-Latn-AZ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az-Latn-AZ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İ</a:t>
            </a:r>
            <a:r>
              <a:rPr lang="en-US" sz="35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ttiham</a:t>
            </a:r>
            <a:r>
              <a:rPr lang="az-Latn-AZ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en-US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500" b="1" dirty="0"/>
          </a:p>
        </p:txBody>
      </p:sp>
      <p:sp>
        <p:nvSpPr>
          <p:cNvPr id="4" name="Rectangle 3"/>
          <p:cNvSpPr/>
          <p:nvPr/>
        </p:nvSpPr>
        <p:spPr>
          <a:xfrm>
            <a:off x="215843" y="1420541"/>
            <a:ext cx="8834372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564243" y="1593168"/>
            <a:ext cx="8188988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endParaRPr lang="az-Latn-AZ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873" y="1614998"/>
            <a:ext cx="82935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z-Latn-AZ" sz="3500" dirty="0" smtClean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“İttiham” - fərdin </a:t>
            </a:r>
            <a:r>
              <a:rPr lang="az-Latn-AZ" sz="35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cinayət hüquq pozuntusu törətdiyinə dəlalət edən və ya şübhəli şəxs qismində onun vəziyyətinə mühüm təsir göstərən ehtimalların olduğu barədə səlahiyyətli dövlət hakimiyyəti orqanı tərəfindən ona rəsmi məlumatın verilməsidir. </a:t>
            </a:r>
            <a:endParaRPr lang="az-Latn-AZ" sz="3500" dirty="0" smtClean="0"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 smtClean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5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Deweer</a:t>
            </a:r>
            <a:r>
              <a:rPr lang="en-US" sz="35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v. Belgium)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54597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399" y="586153"/>
            <a:ext cx="757310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3500" b="1" dirty="0" smtClean="0"/>
              <a:t>«İttiham»</a:t>
            </a:r>
          </a:p>
        </p:txBody>
      </p:sp>
      <p:sp>
        <p:nvSpPr>
          <p:cNvPr id="6" name="Rectangle 5"/>
          <p:cNvSpPr/>
          <p:nvPr/>
        </p:nvSpPr>
        <p:spPr>
          <a:xfrm>
            <a:off x="406399" y="1443841"/>
            <a:ext cx="87376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2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«ittiham»ı </a:t>
            </a:r>
            <a:r>
              <a:rPr lang="az-Latn-AZ" sz="2500" dirty="0">
                <a:ea typeface="Calibri" panose="020F0502020204030204" pitchFamily="34" charset="0"/>
                <a:cs typeface="Times New Roman" panose="02020603050405020304" pitchFamily="18" charset="0"/>
              </a:rPr>
              <a:t>təşkil </a:t>
            </a:r>
            <a:r>
              <a:rPr lang="az-Latn-AZ" sz="2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edir:</a:t>
            </a:r>
          </a:p>
          <a:p>
            <a:endParaRPr lang="en-US" sz="2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fərd</a:t>
            </a:r>
            <a:r>
              <a:rPr lang="en-US" sz="2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şübhəli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şəxs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qismində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dindirildikdə</a:t>
            </a:r>
            <a:r>
              <a:rPr lang="en-US" sz="2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az-Latn-AZ" sz="25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şəxsin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həbsi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barədə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order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verildikdə</a:t>
            </a:r>
            <a:r>
              <a:rPr lang="en-US" sz="2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az-Latn-AZ" sz="25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az-Latn-AZ" sz="25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şəxsə</a:t>
            </a:r>
            <a:r>
              <a:rPr lang="en-US" sz="2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qarşı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cinayət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təqibinə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başlanması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barədə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ona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rəsmi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məlumat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verildikdə</a:t>
            </a:r>
            <a:r>
              <a:rPr lang="en-US" sz="2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az-Latn-AZ" sz="25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en-US" sz="2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gömrük</a:t>
            </a:r>
            <a:r>
              <a:rPr lang="en-US" sz="2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cinayətlərinin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araşdıran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dövlət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orqanları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sübutlar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təqdim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edilməsini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tələb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etdikdə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və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onun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bank </a:t>
            </a:r>
            <a:r>
              <a:rPr lang="en-US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hesabını</a:t>
            </a:r>
            <a:r>
              <a:rPr lang="en-US" sz="2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dondurduqda</a:t>
            </a:r>
            <a:r>
              <a:rPr lang="az-Latn-AZ" sz="25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5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69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843" y="1420541"/>
            <a:ext cx="8834372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564243" y="1593168"/>
            <a:ext cx="8188988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endParaRPr lang="az-Latn-AZ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3229" y="2366203"/>
            <a:ext cx="78310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dirty="0"/>
              <a:t>6-cı </a:t>
            </a:r>
            <a:r>
              <a:rPr lang="en-US" sz="3500" dirty="0" err="1"/>
              <a:t>maddənin</a:t>
            </a:r>
            <a:r>
              <a:rPr lang="en-US" sz="3500" dirty="0"/>
              <a:t> </a:t>
            </a:r>
            <a:r>
              <a:rPr lang="en-US" sz="3500" dirty="0" err="1"/>
              <a:t>üç</a:t>
            </a:r>
            <a:r>
              <a:rPr lang="en-US" sz="3500" dirty="0"/>
              <a:t> </a:t>
            </a:r>
            <a:r>
              <a:rPr lang="en-US" sz="3500" dirty="0" err="1"/>
              <a:t>bəndində</a:t>
            </a:r>
            <a:r>
              <a:rPr lang="en-US" sz="3500" dirty="0"/>
              <a:t> </a:t>
            </a:r>
            <a:r>
              <a:rPr lang="en-US" sz="3500" dirty="0" err="1"/>
              <a:t>istifadə</a:t>
            </a:r>
            <a:r>
              <a:rPr lang="en-US" sz="3500" dirty="0"/>
              <a:t> </a:t>
            </a:r>
            <a:r>
              <a:rPr lang="en-US" sz="3500" dirty="0" err="1"/>
              <a:t>edilən</a:t>
            </a:r>
            <a:r>
              <a:rPr lang="en-US" sz="3500" dirty="0"/>
              <a:t> "</a:t>
            </a:r>
            <a:r>
              <a:rPr lang="en-US" sz="3500" b="1" dirty="0" err="1"/>
              <a:t>cinayət</a:t>
            </a:r>
            <a:r>
              <a:rPr lang="en-US" sz="3500" b="1" dirty="0"/>
              <a:t> </a:t>
            </a:r>
            <a:r>
              <a:rPr lang="en-US" sz="3500" b="1" dirty="0" err="1"/>
              <a:t>ittihamı</a:t>
            </a:r>
            <a:r>
              <a:rPr lang="en-US" sz="3500" dirty="0"/>
              <a:t>" </a:t>
            </a:r>
            <a:r>
              <a:rPr lang="en-US" sz="3500" dirty="0" err="1"/>
              <a:t>və</a:t>
            </a:r>
            <a:r>
              <a:rPr lang="en-US" sz="3500" dirty="0"/>
              <a:t> "</a:t>
            </a:r>
            <a:r>
              <a:rPr lang="en-US" sz="3500" b="1" dirty="0" err="1"/>
              <a:t>cinayət</a:t>
            </a:r>
            <a:r>
              <a:rPr lang="en-US" sz="3500" b="1" dirty="0"/>
              <a:t> </a:t>
            </a:r>
            <a:r>
              <a:rPr lang="en-US" sz="3500" b="1" dirty="0" err="1"/>
              <a:t>törətməkdə</a:t>
            </a:r>
            <a:r>
              <a:rPr lang="en-US" sz="3500" b="1" dirty="0"/>
              <a:t> </a:t>
            </a:r>
            <a:r>
              <a:rPr lang="en-US" sz="3500" b="1" dirty="0" err="1"/>
              <a:t>ittiham</a:t>
            </a:r>
            <a:r>
              <a:rPr lang="en-US" sz="3500" b="1" dirty="0"/>
              <a:t> </a:t>
            </a:r>
            <a:r>
              <a:rPr lang="en-US" sz="3500" b="1" dirty="0" err="1"/>
              <a:t>olunan</a:t>
            </a:r>
            <a:r>
              <a:rPr lang="en-US" sz="3500" dirty="0"/>
              <a:t>" </a:t>
            </a:r>
            <a:r>
              <a:rPr lang="en-US" sz="3500" dirty="0" err="1"/>
              <a:t>terminləri</a:t>
            </a:r>
            <a:r>
              <a:rPr lang="en-US" sz="3500" dirty="0"/>
              <a:t> </a:t>
            </a:r>
            <a:r>
              <a:rPr lang="en-US" sz="3500" dirty="0" err="1"/>
              <a:t>eyni</a:t>
            </a:r>
            <a:r>
              <a:rPr lang="en-US" sz="3500" dirty="0"/>
              <a:t> </a:t>
            </a:r>
            <a:r>
              <a:rPr lang="en-US" sz="3500" dirty="0" err="1" smtClean="0"/>
              <a:t>vəziyyətlərə</a:t>
            </a:r>
            <a:r>
              <a:rPr lang="en-US" sz="3500" dirty="0" smtClean="0"/>
              <a:t> </a:t>
            </a:r>
            <a:r>
              <a:rPr lang="en-US" sz="3500" dirty="0" err="1" smtClean="0"/>
              <a:t>istinad</a:t>
            </a:r>
            <a:r>
              <a:rPr lang="en-US" sz="3500" dirty="0" smtClean="0"/>
              <a:t> </a:t>
            </a:r>
            <a:r>
              <a:rPr lang="en-US" sz="3500" dirty="0" err="1"/>
              <a:t>edir</a:t>
            </a:r>
            <a:r>
              <a:rPr lang="en-US" sz="35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523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5420" y="2289989"/>
            <a:ext cx="7608079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/>
              <a:t>Fikrinizc</a:t>
            </a:r>
            <a:r>
              <a:rPr lang="az-Latn-AZ" sz="3500" b="1" dirty="0"/>
              <a:t>ə</a:t>
            </a:r>
            <a:r>
              <a:rPr lang="az-Latn-AZ" sz="3500" b="1" dirty="0" smtClean="0"/>
              <a:t> AİHM 2016-cı il ərzində neçə şikayətə baxır və onlardan neçəsi (%) qəbuledilənlik meyarlarına cavab vermədiyindən qəbuledilməz elan edilir?</a:t>
            </a: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312326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9447" y="1851913"/>
            <a:ext cx="8213969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milli </a:t>
            </a:r>
            <a:r>
              <a:rPr lang="en-US" sz="3500" dirty="0" err="1">
                <a:ea typeface="Calibri" panose="020F0502020204030204" pitchFamily="34" charset="0"/>
                <a:cs typeface="Times New Roman" panose="02020603050405020304" pitchFamily="18" charset="0"/>
              </a:rPr>
              <a:t>qanunvericilikdəki</a:t>
            </a:r>
            <a:r>
              <a:rPr lang="en-US" sz="3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a typeface="Calibri" panose="020F0502020204030204" pitchFamily="34" charset="0"/>
                <a:cs typeface="Times New Roman" panose="02020603050405020304" pitchFamily="18" charset="0"/>
              </a:rPr>
              <a:t>təsnifat</a:t>
            </a:r>
            <a:r>
              <a:rPr lang="en-US" sz="3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en-US" sz="3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500" dirty="0">
                <a:ea typeface="Calibri" panose="020F0502020204030204" pitchFamily="34" charset="0"/>
                <a:cs typeface="Times New Roman" panose="02020603050405020304" pitchFamily="18" charset="0"/>
              </a:rPr>
              <a:t>hüquq </a:t>
            </a:r>
            <a:r>
              <a:rPr lang="en-US" sz="3500" dirty="0" err="1">
                <a:ea typeface="Calibri" panose="020F0502020204030204" pitchFamily="34" charset="0"/>
                <a:cs typeface="Times New Roman" panose="02020603050405020304" pitchFamily="18" charset="0"/>
              </a:rPr>
              <a:t>pozuntusunun</a:t>
            </a:r>
            <a:r>
              <a:rPr lang="en-US" sz="3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a typeface="Calibri" panose="020F0502020204030204" pitchFamily="34" charset="0"/>
                <a:cs typeface="Times New Roman" panose="02020603050405020304" pitchFamily="18" charset="0"/>
              </a:rPr>
              <a:t>xarakteri</a:t>
            </a:r>
            <a:r>
              <a:rPr lang="en-US" sz="3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en-US" sz="3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500" dirty="0">
                <a:ea typeface="Calibri" panose="020F0502020204030204" pitchFamily="34" charset="0"/>
                <a:cs typeface="Times New Roman" panose="02020603050405020304" pitchFamily="18" charset="0"/>
              </a:rPr>
              <a:t>təyin </a:t>
            </a:r>
            <a:r>
              <a:rPr lang="en-US" sz="3500" dirty="0" err="1">
                <a:ea typeface="Calibri" panose="020F0502020204030204" pitchFamily="34" charset="0"/>
                <a:cs typeface="Times New Roman" panose="02020603050405020304" pitchFamily="18" charset="0"/>
              </a:rPr>
              <a:t>edilə</a:t>
            </a:r>
            <a:r>
              <a:rPr lang="en-US" sz="3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a typeface="Calibri" panose="020F0502020204030204" pitchFamily="34" charset="0"/>
                <a:cs typeface="Times New Roman" panose="02020603050405020304" pitchFamily="18" charset="0"/>
              </a:rPr>
              <a:t>biləcək</a:t>
            </a:r>
            <a:r>
              <a:rPr lang="en-US" sz="3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a typeface="Calibri" panose="020F0502020204030204" pitchFamily="34" charset="0"/>
                <a:cs typeface="Times New Roman" panose="02020603050405020304" pitchFamily="18" charset="0"/>
              </a:rPr>
              <a:t>cəzanın</a:t>
            </a:r>
            <a:r>
              <a:rPr lang="en-US" sz="3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a typeface="Calibri" panose="020F0502020204030204" pitchFamily="34" charset="0"/>
                <a:cs typeface="Times New Roman" panose="02020603050405020304" pitchFamily="18" charset="0"/>
              </a:rPr>
              <a:t>ağırlığı</a:t>
            </a:r>
            <a:r>
              <a:rPr lang="en-US" sz="35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6308" y="805934"/>
            <a:ext cx="331052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Engel </a:t>
            </a:r>
            <a:r>
              <a:rPr lang="en-US" sz="35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meyarları</a:t>
            </a:r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1047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90511" y="490463"/>
            <a:ext cx="352211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Engel </a:t>
            </a:r>
            <a:r>
              <a:rPr lang="en-US" sz="35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meyarları</a:t>
            </a:r>
            <a:r>
              <a:rPr lang="en-US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z-Latn-AZ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en-US" sz="35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5761" y="1807253"/>
            <a:ext cx="7691654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az-Latn-AZ" sz="3500" dirty="0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35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illi</a:t>
            </a:r>
            <a:r>
              <a:rPr lang="en-US" sz="3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a typeface="Calibri" panose="020F0502020204030204" pitchFamily="34" charset="0"/>
                <a:cs typeface="Times New Roman" panose="02020603050405020304" pitchFamily="18" charset="0"/>
              </a:rPr>
              <a:t>qanunvericilikdəki</a:t>
            </a:r>
            <a:r>
              <a:rPr lang="en-US" sz="3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təsnifat</a:t>
            </a:r>
            <a:endParaRPr lang="az-Latn-AZ" sz="35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az-Latn-AZ" sz="35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az-Latn-AZ" sz="3500" dirty="0"/>
              <a:t>Cinayət  hüququ </a:t>
            </a:r>
            <a:r>
              <a:rPr lang="az-Latn-AZ" sz="3500" dirty="0" smtClean="0"/>
              <a:t>→ avtomatik tətbiq</a:t>
            </a:r>
          </a:p>
          <a:p>
            <a:endParaRPr lang="az-Latn-AZ" sz="3500" dirty="0"/>
          </a:p>
          <a:p>
            <a:r>
              <a:rPr lang="az-Latn-AZ" sz="3500" dirty="0"/>
              <a:t>İnzibati hüquq  → AİHM </a:t>
            </a:r>
            <a:r>
              <a:rPr lang="az-Latn-AZ" sz="3500" dirty="0" smtClean="0"/>
              <a:t>analizi (II və III Engel meyarları)</a:t>
            </a:r>
          </a:p>
          <a:p>
            <a:endParaRPr lang="az-Latn-AZ" sz="3500" dirty="0"/>
          </a:p>
          <a:p>
            <a:r>
              <a:rPr lang="en-US" sz="2500" dirty="0" err="1"/>
              <a:t>Demicoli</a:t>
            </a:r>
            <a:r>
              <a:rPr lang="en-US" sz="2500" dirty="0"/>
              <a:t> v </a:t>
            </a:r>
            <a:r>
              <a:rPr lang="en-US" sz="2500" dirty="0" smtClean="0"/>
              <a:t>Malta</a:t>
            </a:r>
            <a:endParaRPr lang="az-Latn-AZ" sz="2500" dirty="0" smtClean="0"/>
          </a:p>
          <a:p>
            <a:r>
              <a:rPr lang="en-US" sz="2500" dirty="0" err="1"/>
              <a:t>Ravnsborg</a:t>
            </a:r>
            <a:r>
              <a:rPr lang="en-US" sz="2500" dirty="0"/>
              <a:t> v </a:t>
            </a:r>
            <a:r>
              <a:rPr lang="en-US" sz="2500" dirty="0" smtClean="0"/>
              <a:t>Sweden</a:t>
            </a:r>
            <a:endParaRPr lang="en-US" sz="25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32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90511" y="490463"/>
            <a:ext cx="352211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Engel </a:t>
            </a:r>
            <a:r>
              <a:rPr lang="en-US" sz="35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meyarları</a:t>
            </a:r>
            <a:r>
              <a:rPr lang="en-US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z-Latn-AZ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endParaRPr lang="en-US" sz="35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3538" y="1114540"/>
            <a:ext cx="8764953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3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35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üquq</a:t>
            </a:r>
            <a:r>
              <a:rPr lang="en-US" sz="3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a typeface="Calibri" panose="020F0502020204030204" pitchFamily="34" charset="0"/>
                <a:cs typeface="Times New Roman" panose="02020603050405020304" pitchFamily="18" charset="0"/>
              </a:rPr>
              <a:t>pozuntusunun</a:t>
            </a:r>
            <a:r>
              <a:rPr lang="en-US" sz="3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xarakteri</a:t>
            </a:r>
            <a:r>
              <a:rPr lang="az-Latn-AZ" sz="3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az-Latn-AZ" sz="3500" dirty="0" smtClean="0">
              <a:cs typeface="Times New Roman" panose="02020603050405020304" pitchFamily="18" charset="0"/>
            </a:endParaRPr>
          </a:p>
          <a:p>
            <a:endParaRPr lang="az-Latn-AZ" sz="2500" dirty="0" smtClean="0"/>
          </a:p>
          <a:p>
            <a:r>
              <a:rPr lang="az-Latn-AZ" sz="2500" dirty="0" smtClean="0"/>
              <a:t>A</a:t>
            </a:r>
            <a:r>
              <a:rPr lang="en-US" sz="2500" dirty="0" err="1" smtClean="0"/>
              <a:t>şağıdakı</a:t>
            </a:r>
            <a:r>
              <a:rPr lang="en-US" sz="2500" dirty="0" smtClean="0"/>
              <a:t> </a:t>
            </a:r>
            <a:r>
              <a:rPr lang="en-US" sz="2500" dirty="0" err="1"/>
              <a:t>amillər</a:t>
            </a:r>
            <a:r>
              <a:rPr lang="en-US" sz="2500" dirty="0"/>
              <a:t> </a:t>
            </a:r>
            <a:r>
              <a:rPr lang="en-US" sz="2500" dirty="0" err="1"/>
              <a:t>nəzərə</a:t>
            </a:r>
            <a:r>
              <a:rPr lang="en-US" sz="2500" dirty="0"/>
              <a:t> </a:t>
            </a:r>
            <a:r>
              <a:rPr lang="en-US" sz="2500" dirty="0" err="1" smtClean="0"/>
              <a:t>alın</a:t>
            </a:r>
            <a:r>
              <a:rPr lang="az-Latn-AZ" sz="2500" dirty="0" smtClean="0"/>
              <a:t>ır</a:t>
            </a:r>
            <a:r>
              <a:rPr lang="en-US" sz="2500" dirty="0" smtClean="0"/>
              <a:t>:</a:t>
            </a:r>
            <a:endParaRPr lang="en-US" sz="2500" dirty="0"/>
          </a:p>
          <a:p>
            <a:r>
              <a:rPr lang="en-US" sz="2500" dirty="0" smtClean="0"/>
              <a:t>–</a:t>
            </a:r>
            <a:r>
              <a:rPr lang="az-Latn-AZ" sz="2500" dirty="0" smtClean="0"/>
              <a:t> sanksiya nəzərəd tutan </a:t>
            </a:r>
            <a:r>
              <a:rPr lang="en-US" sz="2500" dirty="0" err="1" smtClean="0"/>
              <a:t>norma</a:t>
            </a:r>
            <a:r>
              <a:rPr lang="en-US" sz="2500" dirty="0" smtClean="0"/>
              <a:t> </a:t>
            </a:r>
            <a:r>
              <a:rPr lang="en-US" sz="2500" dirty="0" err="1"/>
              <a:t>yalnız</a:t>
            </a:r>
            <a:r>
              <a:rPr lang="en-US" sz="2500" dirty="0"/>
              <a:t> </a:t>
            </a:r>
            <a:r>
              <a:rPr lang="en-US" sz="2500" dirty="0" err="1"/>
              <a:t>ayrıca</a:t>
            </a:r>
            <a:r>
              <a:rPr lang="en-US" sz="2500" dirty="0"/>
              <a:t> </a:t>
            </a:r>
            <a:r>
              <a:rPr lang="en-US" sz="2500" dirty="0" err="1"/>
              <a:t>qrupa</a:t>
            </a:r>
            <a:r>
              <a:rPr lang="en-US" sz="2500" dirty="0"/>
              <a:t> </a:t>
            </a:r>
            <a:r>
              <a:rPr lang="en-US" sz="2500" dirty="0" err="1"/>
              <a:t>ünvanlanır</a:t>
            </a:r>
            <a:r>
              <a:rPr lang="en-US" sz="2500" dirty="0"/>
              <a:t>, </a:t>
            </a:r>
            <a:r>
              <a:rPr lang="en-US" sz="2500" dirty="0" err="1"/>
              <a:t>yoxsa</a:t>
            </a:r>
            <a:r>
              <a:rPr lang="en-US" sz="2500" dirty="0"/>
              <a:t> </a:t>
            </a:r>
            <a:r>
              <a:rPr lang="en-US" sz="2500" dirty="0" err="1"/>
              <a:t>hamı</a:t>
            </a:r>
            <a:r>
              <a:rPr lang="en-US" sz="2500" dirty="0"/>
              <a:t> </a:t>
            </a:r>
            <a:r>
              <a:rPr lang="en-US" sz="2500" dirty="0" err="1"/>
              <a:t>üçün</a:t>
            </a:r>
            <a:r>
              <a:rPr lang="en-US" sz="2500" dirty="0"/>
              <a:t> </a:t>
            </a:r>
            <a:r>
              <a:rPr lang="en-US" sz="2500" dirty="0" err="1"/>
              <a:t>məcburi</a:t>
            </a:r>
            <a:r>
              <a:rPr lang="en-US" sz="2500" dirty="0"/>
              <a:t> </a:t>
            </a:r>
            <a:r>
              <a:rPr lang="en-US" sz="2500" dirty="0" err="1"/>
              <a:t>xarakter</a:t>
            </a:r>
            <a:r>
              <a:rPr lang="en-US" sz="2500" dirty="0"/>
              <a:t> </a:t>
            </a:r>
            <a:r>
              <a:rPr lang="en-US" sz="2500" dirty="0" err="1" smtClean="0"/>
              <a:t>daşıyır</a:t>
            </a:r>
            <a:r>
              <a:rPr lang="en-US" sz="2500" dirty="0" smtClean="0"/>
              <a:t>;</a:t>
            </a:r>
            <a:endParaRPr lang="en-US" sz="2500" dirty="0"/>
          </a:p>
          <a:p>
            <a:pPr algn="just"/>
            <a:r>
              <a:rPr lang="en-US" sz="2500" dirty="0"/>
              <a:t>– </a:t>
            </a:r>
            <a:r>
              <a:rPr lang="en-US" sz="2500" dirty="0" err="1"/>
              <a:t>icraat</a:t>
            </a:r>
            <a:r>
              <a:rPr lang="en-US" sz="2500" dirty="0"/>
              <a:t> </a:t>
            </a:r>
            <a:r>
              <a:rPr lang="en-US" sz="2500" dirty="0" err="1"/>
              <a:t>qanunla</a:t>
            </a:r>
            <a:r>
              <a:rPr lang="en-US" sz="2500" dirty="0"/>
              <a:t> </a:t>
            </a:r>
            <a:r>
              <a:rPr lang="en-US" sz="2500" dirty="0" err="1"/>
              <a:t>müəyyən</a:t>
            </a:r>
            <a:r>
              <a:rPr lang="en-US" sz="2500" dirty="0"/>
              <a:t> </a:t>
            </a:r>
            <a:r>
              <a:rPr lang="en-US" sz="2500" dirty="0" err="1"/>
              <a:t>edilmiş</a:t>
            </a:r>
            <a:r>
              <a:rPr lang="en-US" sz="2500" dirty="0"/>
              <a:t> </a:t>
            </a:r>
            <a:r>
              <a:rPr lang="en-US" sz="2500" dirty="0" err="1"/>
              <a:t>icranın</a:t>
            </a:r>
            <a:r>
              <a:rPr lang="en-US" sz="2500" dirty="0"/>
              <a:t> </a:t>
            </a:r>
            <a:r>
              <a:rPr lang="en-US" sz="2500" dirty="0" err="1"/>
              <a:t>məcburi</a:t>
            </a:r>
            <a:r>
              <a:rPr lang="en-US" sz="2500" dirty="0"/>
              <a:t> </a:t>
            </a:r>
            <a:r>
              <a:rPr lang="en-US" sz="2500" dirty="0" err="1"/>
              <a:t>təmin</a:t>
            </a:r>
            <a:r>
              <a:rPr lang="en-US" sz="2500" dirty="0"/>
              <a:t> </a:t>
            </a:r>
            <a:r>
              <a:rPr lang="en-US" sz="2500" dirty="0" err="1"/>
              <a:t>edilməsi</a:t>
            </a:r>
            <a:r>
              <a:rPr lang="en-US" sz="2500" dirty="0"/>
              <a:t> </a:t>
            </a:r>
            <a:r>
              <a:rPr lang="en-US" sz="2500" dirty="0" err="1"/>
              <a:t>səlahiyyəti</a:t>
            </a:r>
            <a:r>
              <a:rPr lang="en-US" sz="2500" dirty="0"/>
              <a:t> </a:t>
            </a:r>
            <a:r>
              <a:rPr lang="en-US" sz="2500" dirty="0" err="1"/>
              <a:t>olan</a:t>
            </a:r>
            <a:r>
              <a:rPr lang="en-US" sz="2500" dirty="0"/>
              <a:t> </a:t>
            </a:r>
            <a:r>
              <a:rPr lang="en-US" sz="2500" dirty="0" err="1"/>
              <a:t>dövlət</a:t>
            </a:r>
            <a:r>
              <a:rPr lang="en-US" sz="2500" dirty="0"/>
              <a:t> </a:t>
            </a:r>
            <a:r>
              <a:rPr lang="en-US" sz="2500" dirty="0" err="1"/>
              <a:t>orqanı</a:t>
            </a:r>
            <a:r>
              <a:rPr lang="en-US" sz="2500" dirty="0"/>
              <a:t> </a:t>
            </a:r>
            <a:r>
              <a:rPr lang="en-US" sz="2500" dirty="0" err="1"/>
              <a:t>tərəfindənmi</a:t>
            </a:r>
            <a:r>
              <a:rPr lang="en-US" sz="2500" dirty="0"/>
              <a:t> </a:t>
            </a:r>
            <a:r>
              <a:rPr lang="en-US" sz="2500" dirty="0" err="1"/>
              <a:t>başladılıbmı</a:t>
            </a:r>
            <a:r>
              <a:rPr lang="en-US" sz="2500" dirty="0"/>
              <a:t>;</a:t>
            </a:r>
          </a:p>
          <a:p>
            <a:pPr algn="just"/>
            <a:r>
              <a:rPr lang="en-US" sz="2500" dirty="0"/>
              <a:t>– </a:t>
            </a:r>
            <a:r>
              <a:rPr lang="az-Latn-AZ" sz="2500" dirty="0" smtClean="0"/>
              <a:t> </a:t>
            </a:r>
            <a:r>
              <a:rPr lang="en-US" sz="2500" dirty="0" err="1" smtClean="0"/>
              <a:t>normanın</a:t>
            </a:r>
            <a:r>
              <a:rPr lang="en-US" sz="2500" dirty="0" smtClean="0"/>
              <a:t> </a:t>
            </a:r>
            <a:r>
              <a:rPr lang="en-US" sz="2500" dirty="0" err="1"/>
              <a:t>məqsədi</a:t>
            </a:r>
            <a:r>
              <a:rPr lang="en-US" sz="2500" dirty="0"/>
              <a:t> </a:t>
            </a:r>
            <a:r>
              <a:rPr lang="en-US" sz="2500" dirty="0" err="1"/>
              <a:t>cəzalandırma</a:t>
            </a:r>
            <a:r>
              <a:rPr lang="en-US" sz="2500" dirty="0"/>
              <a:t>, </a:t>
            </a:r>
            <a:r>
              <a:rPr lang="en-US" sz="2500" dirty="0" err="1"/>
              <a:t>yoxsa</a:t>
            </a:r>
            <a:r>
              <a:rPr lang="en-US" sz="2500" dirty="0"/>
              <a:t> </a:t>
            </a:r>
            <a:r>
              <a:rPr lang="en-US" sz="2500" dirty="0" err="1"/>
              <a:t>cinayətin</a:t>
            </a:r>
            <a:r>
              <a:rPr lang="en-US" sz="2500" dirty="0"/>
              <a:t> </a:t>
            </a:r>
            <a:r>
              <a:rPr lang="en-US" sz="2500" dirty="0" err="1"/>
              <a:t>törədilməsindən</a:t>
            </a:r>
            <a:r>
              <a:rPr lang="en-US" sz="2500" dirty="0"/>
              <a:t> </a:t>
            </a:r>
            <a:r>
              <a:rPr lang="en-US" sz="2500" dirty="0" err="1" smtClean="0"/>
              <a:t>çəkindirmə</a:t>
            </a:r>
            <a:r>
              <a:rPr lang="az-Latn-AZ" sz="2500" dirty="0" smtClean="0"/>
              <a:t>kdirm</a:t>
            </a:r>
            <a:r>
              <a:rPr lang="en-US" sz="2500" dirty="0" smtClean="0"/>
              <a:t>i</a:t>
            </a:r>
            <a:r>
              <a:rPr lang="en-US" sz="2500" dirty="0"/>
              <a:t>;</a:t>
            </a:r>
          </a:p>
          <a:p>
            <a:pPr algn="just"/>
            <a:r>
              <a:rPr lang="en-US" sz="2500" dirty="0"/>
              <a:t>– </a:t>
            </a:r>
            <a:r>
              <a:rPr lang="en-US" sz="2500" dirty="0" err="1"/>
              <a:t>cəzanın</a:t>
            </a:r>
            <a:r>
              <a:rPr lang="en-US" sz="2500" dirty="0"/>
              <a:t> təyin </a:t>
            </a:r>
            <a:r>
              <a:rPr lang="en-US" sz="2500" dirty="0" err="1"/>
              <a:t>edilməsi</a:t>
            </a:r>
            <a:r>
              <a:rPr lang="en-US" sz="2500" dirty="0"/>
              <a:t> </a:t>
            </a:r>
            <a:r>
              <a:rPr lang="en-US" sz="2500" dirty="0" err="1"/>
              <a:t>təqsirin</a:t>
            </a:r>
            <a:r>
              <a:rPr lang="en-US" sz="2500" dirty="0"/>
              <a:t> </a:t>
            </a:r>
            <a:r>
              <a:rPr lang="en-US" sz="2500" dirty="0" err="1"/>
              <a:t>müəyyən</a:t>
            </a:r>
            <a:r>
              <a:rPr lang="en-US" sz="2500" dirty="0"/>
              <a:t> </a:t>
            </a:r>
            <a:r>
              <a:rPr lang="en-US" sz="2500" dirty="0" err="1"/>
              <a:t>edilməsindən</a:t>
            </a:r>
            <a:r>
              <a:rPr lang="en-US" sz="2500" dirty="0"/>
              <a:t> </a:t>
            </a:r>
            <a:r>
              <a:rPr lang="en-US" sz="2500" dirty="0" err="1"/>
              <a:t>asılıdırmı</a:t>
            </a:r>
            <a:r>
              <a:rPr lang="en-US" sz="2500" dirty="0"/>
              <a:t>;</a:t>
            </a:r>
          </a:p>
          <a:p>
            <a:r>
              <a:rPr lang="en-US" sz="2500" dirty="0"/>
              <a:t>– </a:t>
            </a:r>
            <a:r>
              <a:rPr lang="en-US" sz="2500" dirty="0" err="1"/>
              <a:t>müqayisə</a:t>
            </a:r>
            <a:r>
              <a:rPr lang="en-US" sz="2500" dirty="0"/>
              <a:t> </a:t>
            </a:r>
            <a:r>
              <a:rPr lang="en-US" sz="2500" dirty="0" err="1"/>
              <a:t>oluna</a:t>
            </a:r>
            <a:r>
              <a:rPr lang="en-US" sz="2500" dirty="0"/>
              <a:t> </a:t>
            </a:r>
            <a:r>
              <a:rPr lang="en-US" sz="2500" dirty="0" err="1"/>
              <a:t>bilən</a:t>
            </a:r>
            <a:r>
              <a:rPr lang="en-US" sz="2500" dirty="0"/>
              <a:t> </a:t>
            </a:r>
            <a:r>
              <a:rPr lang="en-US" sz="2500" dirty="0" err="1"/>
              <a:t>prosedurlar</a:t>
            </a:r>
            <a:r>
              <a:rPr lang="en-US" sz="2500" dirty="0"/>
              <a:t> </a:t>
            </a:r>
            <a:r>
              <a:rPr lang="en-US" sz="2500" dirty="0" err="1"/>
              <a:t>Avropa</a:t>
            </a:r>
            <a:r>
              <a:rPr lang="en-US" sz="2500" dirty="0"/>
              <a:t> </a:t>
            </a:r>
            <a:r>
              <a:rPr lang="en-US" sz="2500" dirty="0" err="1"/>
              <a:t>Şurasına</a:t>
            </a:r>
            <a:r>
              <a:rPr lang="en-US" sz="2500" dirty="0"/>
              <a:t> </a:t>
            </a:r>
            <a:r>
              <a:rPr lang="en-US" sz="2500" dirty="0" err="1"/>
              <a:t>üzv</a:t>
            </a:r>
            <a:r>
              <a:rPr lang="en-US" sz="2500" dirty="0"/>
              <a:t> </a:t>
            </a:r>
            <a:r>
              <a:rPr lang="en-US" sz="2500" dirty="0" err="1"/>
              <a:t>olan</a:t>
            </a:r>
            <a:r>
              <a:rPr lang="en-US" sz="2500" dirty="0"/>
              <a:t> </a:t>
            </a:r>
            <a:r>
              <a:rPr lang="en-US" sz="2500" dirty="0" err="1"/>
              <a:t>başqa</a:t>
            </a:r>
            <a:r>
              <a:rPr lang="en-US" sz="2500" dirty="0"/>
              <a:t> </a:t>
            </a:r>
            <a:r>
              <a:rPr lang="en-US" sz="2500" dirty="0" err="1"/>
              <a:t>Dövlətlərdə</a:t>
            </a:r>
            <a:r>
              <a:rPr lang="en-US" sz="2500" dirty="0"/>
              <a:t> </a:t>
            </a:r>
            <a:r>
              <a:rPr lang="en-US" sz="2500" dirty="0" err="1"/>
              <a:t>necə</a:t>
            </a:r>
            <a:r>
              <a:rPr lang="en-US" sz="2500" dirty="0"/>
              <a:t> </a:t>
            </a:r>
            <a:r>
              <a:rPr lang="en-US" sz="2500" dirty="0" err="1"/>
              <a:t>təsnif</a:t>
            </a:r>
            <a:r>
              <a:rPr lang="en-US" sz="2500" dirty="0"/>
              <a:t> </a:t>
            </a:r>
            <a:r>
              <a:rPr lang="en-US" sz="2500" dirty="0" err="1"/>
              <a:t>olunur</a:t>
            </a:r>
            <a:r>
              <a:rPr lang="en-US" sz="2500" dirty="0"/>
              <a:t>.</a:t>
            </a:r>
          </a:p>
          <a:p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425149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90511" y="490463"/>
            <a:ext cx="352211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Engel </a:t>
            </a:r>
            <a:r>
              <a:rPr lang="en-US" sz="35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meyarları</a:t>
            </a:r>
            <a:r>
              <a:rPr lang="en-US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z-Latn-AZ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endParaRPr lang="en-US" sz="35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8216" y="1337379"/>
            <a:ext cx="8428799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3500" dirty="0" smtClean="0">
                <a:cs typeface="Times New Roman" panose="02020603050405020304" pitchFamily="18" charset="0"/>
              </a:rPr>
              <a:t>«Cinayət» xarakterli prosesə misal:</a:t>
            </a:r>
          </a:p>
          <a:p>
            <a:endParaRPr lang="az-Latn-AZ" sz="3500" dirty="0">
              <a:cs typeface="Times New Roman" panose="02020603050405020304" pitchFamily="18" charset="0"/>
            </a:endParaRPr>
          </a:p>
          <a:p>
            <a:pPr algn="just"/>
            <a:r>
              <a:rPr lang="az-Latn-AZ" sz="2500" dirty="0">
                <a:cs typeface="Times New Roman" panose="02020603050405020304" pitchFamily="18" charset="0"/>
              </a:rPr>
              <a:t>İcazəsiz nümayişdə iştiraka və ictimai qaydanı pozmağa görə inzibati qaydada </a:t>
            </a:r>
            <a:r>
              <a:rPr lang="az-Latn-AZ" sz="2500" dirty="0" smtClean="0">
                <a:cs typeface="Times New Roman" panose="02020603050405020304" pitchFamily="18" charset="0"/>
              </a:rPr>
              <a:t>cərimə. Cərimə </a:t>
            </a:r>
            <a:r>
              <a:rPr lang="az-Latn-AZ" sz="2500" dirty="0">
                <a:cs typeface="Times New Roman" panose="02020603050405020304" pitchFamily="18" charset="0"/>
              </a:rPr>
              <a:t>təyin olunana qədər ərizəçi, qısa müddətə həbsə alınmış və cinayət işləri üzrə müstəntiqlər tərəfindən </a:t>
            </a:r>
            <a:r>
              <a:rPr lang="az-Latn-AZ" sz="2500" dirty="0" smtClean="0">
                <a:cs typeface="Times New Roman" panose="02020603050405020304" pitchFamily="18" charset="0"/>
              </a:rPr>
              <a:t>dindirilmiş və </a:t>
            </a:r>
            <a:r>
              <a:rPr lang="az-Latn-AZ" sz="2500" dirty="0">
                <a:cs typeface="Times New Roman" panose="02020603050405020304" pitchFamily="18" charset="0"/>
              </a:rPr>
              <a:t>bu növ işlər </a:t>
            </a:r>
            <a:r>
              <a:rPr lang="az-Latn-AZ" sz="2500" dirty="0" smtClean="0">
                <a:cs typeface="Times New Roman" panose="02020603050405020304" pitchFamily="18" charset="0"/>
              </a:rPr>
              <a:t>milli məhkəmələrin </a:t>
            </a:r>
            <a:r>
              <a:rPr lang="az-Latn-AZ" sz="2500" dirty="0">
                <a:cs typeface="Times New Roman" panose="02020603050405020304" pitchFamily="18" charset="0"/>
              </a:rPr>
              <a:t>cinayət işləri üzrə palataları tərəfindən araşdırılırdı</a:t>
            </a:r>
            <a:r>
              <a:rPr lang="az-Latn-AZ" sz="2500" dirty="0" smtClean="0">
                <a:cs typeface="Times New Roman" panose="02020603050405020304" pitchFamily="18" charset="0"/>
              </a:rPr>
              <a:t>.</a:t>
            </a:r>
            <a:r>
              <a:rPr lang="az-Latn-AZ" sz="2500" dirty="0">
                <a:cs typeface="Times New Roman" panose="02020603050405020304" pitchFamily="18" charset="0"/>
              </a:rPr>
              <a:t> (Ziliberberg v. Moldova)</a:t>
            </a:r>
          </a:p>
          <a:p>
            <a:pPr algn="just"/>
            <a:endParaRPr lang="az-Latn-AZ" sz="2500" dirty="0" smtClean="0">
              <a:cs typeface="Times New Roman" panose="02020603050405020304" pitchFamily="18" charset="0"/>
            </a:endParaRPr>
          </a:p>
          <a:p>
            <a:r>
              <a:rPr lang="az-Latn-AZ" sz="3500" dirty="0" smtClean="0">
                <a:cs typeface="Times New Roman" panose="02020603050405020304" pitchFamily="18" charset="0"/>
              </a:rPr>
              <a:t/>
            </a:r>
            <a:br>
              <a:rPr lang="az-Latn-AZ" sz="3500" dirty="0" smtClean="0">
                <a:cs typeface="Times New Roman" panose="02020603050405020304" pitchFamily="18" charset="0"/>
              </a:rPr>
            </a:br>
            <a:r>
              <a:rPr lang="az-Latn-AZ" sz="3500" dirty="0" smtClean="0">
                <a:cs typeface="Times New Roman" panose="02020603050405020304" pitchFamily="18" charset="0"/>
              </a:rPr>
              <a:t/>
            </a:r>
            <a:br>
              <a:rPr lang="az-Latn-AZ" sz="3500" dirty="0" smtClean="0">
                <a:cs typeface="Times New Roman" panose="02020603050405020304" pitchFamily="18" charset="0"/>
              </a:rPr>
            </a:br>
            <a:endParaRPr lang="az-Latn-AZ" sz="35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04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90511" y="490463"/>
            <a:ext cx="352211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Engel </a:t>
            </a:r>
            <a:r>
              <a:rPr lang="en-US" sz="35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meyarları</a:t>
            </a:r>
            <a:r>
              <a:rPr lang="en-US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z-Latn-AZ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endParaRPr lang="en-US" sz="35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8216" y="1337379"/>
            <a:ext cx="8428799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3500" dirty="0" smtClean="0">
                <a:cs typeface="Times New Roman" panose="02020603050405020304" pitchFamily="18" charset="0"/>
              </a:rPr>
              <a:t>Qeyri-«Cinayət» xarakterli prosesə misal:</a:t>
            </a:r>
          </a:p>
          <a:p>
            <a:endParaRPr lang="az-Latn-AZ" sz="3500" dirty="0">
              <a:cs typeface="Times New Roman" panose="02020603050405020304" pitchFamily="18" charset="0"/>
            </a:endParaRPr>
          </a:p>
          <a:p>
            <a:pPr algn="just"/>
            <a:r>
              <a:rPr lang="az-Latn-AZ" sz="2500" dirty="0">
                <a:cs typeface="Times New Roman" panose="02020603050405020304" pitchFamily="18" charset="0"/>
              </a:rPr>
              <a:t>Mülki prosesdə yolverilməz ifadələr işlətdiyinə görə tərəflərdən birinə ədalət mühakiməsinin maraqları naminə cərimənin tətbiq </a:t>
            </a:r>
            <a:r>
              <a:rPr lang="az-Latn-AZ" sz="2500" dirty="0" smtClean="0">
                <a:cs typeface="Times New Roman" panose="02020603050405020304" pitchFamily="18" charset="0"/>
              </a:rPr>
              <a:t>edilməsi «cinayət-hüquqi</a:t>
            </a:r>
            <a:r>
              <a:rPr lang="az-Latn-AZ" sz="2500" dirty="0">
                <a:cs typeface="Times New Roman" panose="02020603050405020304" pitchFamily="18" charset="0"/>
              </a:rPr>
              <a:t>» xarakter daşımayan sanksiya hesab edildi </a:t>
            </a:r>
            <a:r>
              <a:rPr lang="az-Latn-AZ" sz="2500" dirty="0" smtClean="0">
                <a:cs typeface="Times New Roman" panose="02020603050405020304" pitchFamily="18" charset="0"/>
              </a:rPr>
              <a:t>(</a:t>
            </a:r>
            <a:r>
              <a:rPr lang="az-Latn-AZ" sz="2500" dirty="0">
                <a:cs typeface="Times New Roman" panose="02020603050405020304" pitchFamily="18" charset="0"/>
              </a:rPr>
              <a:t>Ravnsborg v. Sweden</a:t>
            </a:r>
            <a:r>
              <a:rPr lang="az-Latn-AZ" sz="2500" dirty="0" smtClean="0"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az-Latn-AZ" sz="2500" dirty="0">
              <a:cs typeface="Times New Roman" panose="02020603050405020304" pitchFamily="18" charset="0"/>
            </a:endParaRPr>
          </a:p>
          <a:p>
            <a:pPr algn="just"/>
            <a:r>
              <a:rPr lang="az-Latn-AZ" sz="2500" dirty="0" smtClean="0">
                <a:cs typeface="Times New Roman" panose="02020603050405020304" pitchFamily="18" charset="0"/>
              </a:rPr>
              <a:t>Əksi: </a:t>
            </a:r>
            <a:r>
              <a:rPr lang="en-US" sz="2500" i="1" dirty="0"/>
              <a:t>Weber v. Switzerland </a:t>
            </a:r>
            <a:r>
              <a:rPr lang="en-US" sz="2500" dirty="0"/>
              <a:t>	</a:t>
            </a:r>
          </a:p>
          <a:p>
            <a:endParaRPr lang="az-Latn-AZ" sz="35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92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4256" y="490463"/>
            <a:ext cx="379462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Engel </a:t>
            </a:r>
            <a:r>
              <a:rPr lang="en-US" sz="35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meyarları</a:t>
            </a:r>
            <a:r>
              <a:rPr lang="en-US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z-Latn-AZ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endParaRPr lang="en-US" sz="35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1373" y="1329564"/>
            <a:ext cx="8449428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3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5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əyin</a:t>
            </a:r>
            <a:r>
              <a:rPr lang="en-US" sz="3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a typeface="Calibri" panose="020F0502020204030204" pitchFamily="34" charset="0"/>
                <a:cs typeface="Times New Roman" panose="02020603050405020304" pitchFamily="18" charset="0"/>
              </a:rPr>
              <a:t>edilə</a:t>
            </a:r>
            <a:r>
              <a:rPr lang="en-US" sz="3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a typeface="Calibri" panose="020F0502020204030204" pitchFamily="34" charset="0"/>
                <a:cs typeface="Times New Roman" panose="02020603050405020304" pitchFamily="18" charset="0"/>
              </a:rPr>
              <a:t>biləcək</a:t>
            </a:r>
            <a:r>
              <a:rPr lang="en-US" sz="3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a typeface="Calibri" panose="020F0502020204030204" pitchFamily="34" charset="0"/>
                <a:cs typeface="Times New Roman" panose="02020603050405020304" pitchFamily="18" charset="0"/>
              </a:rPr>
              <a:t>cəzanın</a:t>
            </a:r>
            <a:r>
              <a:rPr lang="en-US" sz="3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ağırlığı</a:t>
            </a:r>
            <a:r>
              <a:rPr lang="az-Latn-AZ" sz="3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endParaRPr lang="az-Latn-AZ" sz="3500" dirty="0">
              <a:cs typeface="Times New Roman" panose="02020603050405020304" pitchFamily="18" charset="0"/>
            </a:endParaRPr>
          </a:p>
          <a:p>
            <a:r>
              <a:rPr lang="en-US" sz="3500" dirty="0" err="1" smtClean="0"/>
              <a:t>maksimum</a:t>
            </a:r>
            <a:r>
              <a:rPr lang="en-US" sz="3500" dirty="0" smtClean="0"/>
              <a:t> </a:t>
            </a:r>
            <a:r>
              <a:rPr lang="en-US" sz="3500" dirty="0" err="1"/>
              <a:t>cəzaya</a:t>
            </a:r>
            <a:r>
              <a:rPr lang="en-US" sz="3500" dirty="0"/>
              <a:t> </a:t>
            </a:r>
            <a:r>
              <a:rPr lang="en-US" sz="3500" dirty="0" err="1"/>
              <a:t>istinad</a:t>
            </a:r>
            <a:r>
              <a:rPr lang="en-US" sz="3500" dirty="0"/>
              <a:t> </a:t>
            </a:r>
            <a:r>
              <a:rPr lang="en-US" sz="3500" dirty="0" err="1"/>
              <a:t>edilərək</a:t>
            </a:r>
            <a:r>
              <a:rPr lang="en-US" sz="3500" dirty="0"/>
              <a:t> </a:t>
            </a:r>
            <a:r>
              <a:rPr lang="en-US" sz="3500" dirty="0" err="1"/>
              <a:t>müəyyən</a:t>
            </a:r>
            <a:r>
              <a:rPr lang="en-US" sz="3500" dirty="0"/>
              <a:t> </a:t>
            </a:r>
            <a:r>
              <a:rPr lang="en-US" sz="3500" dirty="0" err="1" smtClean="0"/>
              <a:t>olunur</a:t>
            </a:r>
            <a:r>
              <a:rPr lang="az-Latn-AZ" sz="3500" dirty="0" smtClean="0"/>
              <a:t>.</a:t>
            </a:r>
          </a:p>
          <a:p>
            <a:endParaRPr lang="az-Latn-AZ" sz="3500" dirty="0"/>
          </a:p>
          <a:p>
            <a:r>
              <a:rPr lang="az-Latn-AZ" sz="3500" dirty="0" smtClean="0"/>
              <a:t>Cəzanın sitəm səciyyəli olması nəzərə alınır.</a:t>
            </a:r>
            <a:endParaRPr lang="en-US" sz="3500" dirty="0"/>
          </a:p>
          <a:p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49375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4" y="1758461"/>
            <a:ext cx="8651631" cy="49627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54256" y="490463"/>
            <a:ext cx="379462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Engel </a:t>
            </a:r>
            <a:r>
              <a:rPr lang="en-US" sz="35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meyarları</a:t>
            </a:r>
            <a:r>
              <a:rPr lang="en-US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z-Latn-AZ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endParaRPr lang="en-US" sz="35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9573" y="1242645"/>
            <a:ext cx="82590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3500" dirty="0">
                <a:cs typeface="Times New Roman" panose="02020603050405020304" pitchFamily="18" charset="0"/>
              </a:rPr>
              <a:t>«Cinayət» xarakterli prosesə misal</a:t>
            </a:r>
            <a:r>
              <a:rPr lang="az-Latn-AZ" sz="3500" dirty="0" smtClean="0">
                <a:cs typeface="Times New Roman" panose="02020603050405020304" pitchFamily="18" charset="0"/>
              </a:rPr>
              <a:t>:</a:t>
            </a:r>
          </a:p>
          <a:p>
            <a:endParaRPr lang="az-Latn-AZ" sz="3500" dirty="0">
              <a:cs typeface="Times New Roman" panose="02020603050405020304" pitchFamily="18" charset="0"/>
            </a:endParaRPr>
          </a:p>
          <a:p>
            <a:r>
              <a:rPr lang="az-Latn-AZ" sz="2500" dirty="0">
                <a:cs typeface="Times New Roman" panose="02020603050405020304" pitchFamily="18" charset="0"/>
              </a:rPr>
              <a:t>Hərbçi barəsindəki intizam icraatı nəticəsində onun 3 aydan 4 ayadək müddətə intizam cəzası çəkilən hissəyə göndərilməsi (</a:t>
            </a:r>
            <a:r>
              <a:rPr lang="az-Latn-AZ" sz="2500" dirty="0" smtClean="0">
                <a:cs typeface="Times New Roman" panose="02020603050405020304" pitchFamily="18" charset="0"/>
              </a:rPr>
              <a:t>Engel v The Nederlands)</a:t>
            </a:r>
            <a:endParaRPr lang="az-Latn-AZ" sz="2500" dirty="0">
              <a:cs typeface="Times New Roman" panose="02020603050405020304" pitchFamily="18" charset="0"/>
            </a:endParaRPr>
          </a:p>
          <a:p>
            <a:endParaRPr lang="az-Latn-AZ" sz="2500" dirty="0">
              <a:cs typeface="Times New Roman" panose="02020603050405020304" pitchFamily="18" charset="0"/>
            </a:endParaRPr>
          </a:p>
          <a:p>
            <a:r>
              <a:rPr lang="az-Latn-AZ" sz="2500" dirty="0" smtClean="0">
                <a:cs typeface="Times New Roman" panose="02020603050405020304" pitchFamily="18" charset="0"/>
              </a:rPr>
              <a:t>Həbsxanada </a:t>
            </a:r>
            <a:r>
              <a:rPr lang="az-Latn-AZ" sz="2500" dirty="0">
                <a:cs typeface="Times New Roman" panose="02020603050405020304" pitchFamily="18" charset="0"/>
              </a:rPr>
              <a:t>qiyam qaldırdıqlarına görə ərizəçilərin cəzalarının bir hissəsini çəkməkdən azad edilmək imkanından məhrum olması (Campbell and </a:t>
            </a:r>
            <a:r>
              <a:rPr lang="az-Latn-AZ" sz="2500" dirty="0" smtClean="0">
                <a:cs typeface="Times New Roman" panose="02020603050405020304" pitchFamily="18" charset="0"/>
              </a:rPr>
              <a:t>Fell v The UK)</a:t>
            </a:r>
            <a:endParaRPr lang="az-Latn-AZ" sz="2500" dirty="0">
              <a:cs typeface="Times New Roman" panose="02020603050405020304" pitchFamily="18" charset="0"/>
            </a:endParaRPr>
          </a:p>
          <a:p>
            <a:endParaRPr lang="az-Latn-AZ" sz="2500" dirty="0">
              <a:cs typeface="Times New Roman" panose="02020603050405020304" pitchFamily="18" charset="0"/>
            </a:endParaRPr>
          </a:p>
          <a:p>
            <a:r>
              <a:rPr lang="az-Latn-AZ" sz="2500" dirty="0">
                <a:cs typeface="Times New Roman" panose="02020603050405020304" pitchFamily="18" charset="0"/>
              </a:rPr>
              <a:t>Məhkəməyə hörmətsizliyə görə ərizəçinin bir ayadək azadlıqdan məhrum edilməsi (</a:t>
            </a:r>
            <a:r>
              <a:rPr lang="az-Latn-AZ" sz="2500" dirty="0" smtClean="0">
                <a:cs typeface="Times New Roman" panose="02020603050405020304" pitchFamily="18" charset="0"/>
              </a:rPr>
              <a:t>Kyprianou v Cyuprus)</a:t>
            </a:r>
            <a:endParaRPr lang="az-Latn-AZ" sz="25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49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4256" y="490463"/>
            <a:ext cx="379462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Engel </a:t>
            </a:r>
            <a:r>
              <a:rPr lang="en-US" sz="35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meyarları</a:t>
            </a:r>
            <a:r>
              <a:rPr lang="en-US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z-Latn-AZ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endParaRPr lang="en-US" sz="35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9573" y="1242645"/>
            <a:ext cx="825901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3500" dirty="0">
                <a:cs typeface="Times New Roman" panose="02020603050405020304" pitchFamily="18" charset="0"/>
              </a:rPr>
              <a:t>«Cinayət» xarakterli prosesə misal</a:t>
            </a:r>
            <a:r>
              <a:rPr lang="az-Latn-AZ" sz="3500" dirty="0" smtClean="0">
                <a:cs typeface="Times New Roman" panose="02020603050405020304" pitchFamily="18" charset="0"/>
              </a:rPr>
              <a:t>:</a:t>
            </a:r>
          </a:p>
          <a:p>
            <a:endParaRPr lang="az-Latn-AZ" sz="3500" dirty="0" smtClean="0">
              <a:cs typeface="Times New Roman" panose="02020603050405020304" pitchFamily="18" charset="0"/>
            </a:endParaRPr>
          </a:p>
          <a:p>
            <a:r>
              <a:rPr lang="az-Latn-AZ" sz="2500" dirty="0" smtClean="0">
                <a:cs typeface="Times New Roman" panose="02020603050405020304" pitchFamily="18" charset="0"/>
              </a:rPr>
              <a:t>yol-nəqliyyat </a:t>
            </a:r>
            <a:r>
              <a:rPr lang="az-Latn-AZ" sz="2500" dirty="0">
                <a:cs typeface="Times New Roman" panose="02020603050405020304" pitchFamily="18" charset="0"/>
              </a:rPr>
              <a:t>qəzasının törədilməsi (</a:t>
            </a:r>
            <a:r>
              <a:rPr lang="az-Latn-AZ" sz="2500" dirty="0" smtClean="0">
                <a:cs typeface="Times New Roman" panose="02020603050405020304" pitchFamily="18" charset="0"/>
              </a:rPr>
              <a:t>Özturk v Germany</a:t>
            </a:r>
            <a:r>
              <a:rPr lang="ru-RU" sz="2500" dirty="0" smtClean="0">
                <a:cs typeface="Times New Roman" panose="02020603050405020304" pitchFamily="18" charset="0"/>
              </a:rPr>
              <a:t> </a:t>
            </a:r>
            <a:r>
              <a:rPr lang="az-Latn-AZ" sz="2500" dirty="0" smtClean="0">
                <a:cs typeface="Times New Roman" panose="02020603050405020304" pitchFamily="18" charset="0"/>
              </a:rPr>
              <a:t>)</a:t>
            </a:r>
            <a:endParaRPr lang="az-Latn-AZ" sz="2500" dirty="0">
              <a:cs typeface="Times New Roman" panose="02020603050405020304" pitchFamily="18" charset="0"/>
            </a:endParaRPr>
          </a:p>
          <a:p>
            <a:endParaRPr lang="az-Latn-AZ" sz="2500" dirty="0">
              <a:cs typeface="Times New Roman" panose="02020603050405020304" pitchFamily="18" charset="0"/>
            </a:endParaRPr>
          </a:p>
          <a:p>
            <a:r>
              <a:rPr lang="az-Latn-AZ" sz="2500" dirty="0">
                <a:cs typeface="Times New Roman" panose="02020603050405020304" pitchFamily="18" charset="0"/>
              </a:rPr>
              <a:t>hadisə yerindən qaçma (Weh v. Austria)</a:t>
            </a:r>
          </a:p>
          <a:p>
            <a:endParaRPr lang="az-Latn-AZ" sz="2500" dirty="0">
              <a:cs typeface="Times New Roman" panose="02020603050405020304" pitchFamily="18" charset="0"/>
            </a:endParaRPr>
          </a:p>
          <a:p>
            <a:r>
              <a:rPr lang="az-Latn-AZ" sz="2500" dirty="0">
                <a:cs typeface="Times New Roman" panose="02020603050405020304" pitchFamily="18" charset="0"/>
              </a:rPr>
              <a:t>sürət həddini aşma (O’Halloran and </a:t>
            </a:r>
            <a:r>
              <a:rPr lang="az-Latn-AZ" sz="2500" dirty="0" smtClean="0">
                <a:cs typeface="Times New Roman" panose="02020603050405020304" pitchFamily="18" charset="0"/>
              </a:rPr>
              <a:t>Francis v The UK)</a:t>
            </a:r>
            <a:endParaRPr lang="az-Latn-AZ" sz="25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48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4256" y="490463"/>
            <a:ext cx="379462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Engel </a:t>
            </a:r>
            <a:r>
              <a:rPr lang="en-US" sz="35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meyarları</a:t>
            </a:r>
            <a:r>
              <a:rPr lang="en-US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z-Latn-AZ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endParaRPr lang="en-US" sz="35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9573" y="1242645"/>
            <a:ext cx="82590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3500" dirty="0" smtClean="0">
                <a:cs typeface="Times New Roman" panose="02020603050405020304" pitchFamily="18" charset="0"/>
              </a:rPr>
              <a:t>Qeyri-«Cinayət</a:t>
            </a:r>
            <a:r>
              <a:rPr lang="az-Latn-AZ" sz="3500" dirty="0">
                <a:cs typeface="Times New Roman" panose="02020603050405020304" pitchFamily="18" charset="0"/>
              </a:rPr>
              <a:t>» xarakterli prosesə misal</a:t>
            </a:r>
            <a:r>
              <a:rPr lang="az-Latn-AZ" sz="3500" dirty="0" smtClean="0">
                <a:cs typeface="Times New Roman" panose="02020603050405020304" pitchFamily="18" charset="0"/>
              </a:rPr>
              <a:t>:</a:t>
            </a:r>
          </a:p>
          <a:p>
            <a:endParaRPr lang="az-Latn-AZ" sz="3500" dirty="0" smtClean="0">
              <a:cs typeface="Times New Roman" panose="02020603050405020304" pitchFamily="18" charset="0"/>
            </a:endParaRPr>
          </a:p>
          <a:p>
            <a:pPr algn="just"/>
            <a:r>
              <a:rPr lang="az-Latn-AZ" sz="2500" dirty="0">
                <a:cs typeface="Times New Roman" panose="02020603050405020304" pitchFamily="18" charset="0"/>
              </a:rPr>
              <a:t>İntizam icraatı nəticəsində hərbi qulluqçunun həqiqi hərbi xidmətdən məcburi qaydada ehtiyat hərbçilər sırasına keçirilməsi (Saraiva de Carvalho v. Portugal)</a:t>
            </a:r>
          </a:p>
          <a:p>
            <a:pPr algn="just"/>
            <a:endParaRPr lang="az-Latn-AZ" sz="2500" dirty="0">
              <a:cs typeface="Times New Roman" panose="02020603050405020304" pitchFamily="18" charset="0"/>
            </a:endParaRPr>
          </a:p>
          <a:p>
            <a:pPr algn="just"/>
            <a:r>
              <a:rPr lang="az-Latn-AZ" sz="2500" dirty="0">
                <a:cs typeface="Times New Roman" panose="02020603050405020304" pitchFamily="18" charset="0"/>
              </a:rPr>
              <a:t>Rüşvət aldığı iddia edilən prokurorun işdən azad edilməsi barədə qərar çıxarılması ilə nəticələnmiş məhkəmə prosesi (Ramanauskas v. Lithuania)</a:t>
            </a:r>
          </a:p>
          <a:p>
            <a:pPr algn="just"/>
            <a:endParaRPr lang="az-Latn-AZ" sz="2500" dirty="0">
              <a:cs typeface="Times New Roman" panose="02020603050405020304" pitchFamily="18" charset="0"/>
            </a:endParaRPr>
          </a:p>
          <a:p>
            <a:pPr algn="just"/>
            <a:r>
              <a:rPr lang="az-Latn-AZ" sz="2500" dirty="0">
                <a:cs typeface="Times New Roman" panose="02020603050405020304" pitchFamily="18" charset="0"/>
              </a:rPr>
              <a:t>İntizam icraatı nəticəsində vəkilin xəbərdarlıq alması (X v. Belgium)</a:t>
            </a:r>
          </a:p>
        </p:txBody>
      </p:sp>
    </p:spTree>
    <p:extLst>
      <p:ext uri="{BB962C8B-B14F-4D97-AF65-F5344CB8AC3E}">
        <p14:creationId xmlns:p14="http://schemas.microsoft.com/office/powerpoint/2010/main" val="257687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5373" y="462058"/>
            <a:ext cx="74254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z-Latn-AZ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35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cinay</a:t>
            </a:r>
            <a:r>
              <a:rPr lang="az-Latn-AZ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ət-hüquqi» aspektə nümünələr</a:t>
            </a:r>
            <a:r>
              <a:rPr lang="en-US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500" b="1" dirty="0"/>
          </a:p>
        </p:txBody>
      </p:sp>
      <p:sp>
        <p:nvSpPr>
          <p:cNvPr id="6" name="Rectangle 5"/>
          <p:cNvSpPr/>
          <p:nvPr/>
        </p:nvSpPr>
        <p:spPr>
          <a:xfrm>
            <a:off x="281352" y="2057290"/>
            <a:ext cx="8573478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az-Latn-AZ" sz="35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vergi hesablanması üzrə </a:t>
            </a:r>
            <a:r>
              <a:rPr lang="az-Latn-AZ" sz="3500" dirty="0" smtClean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sanksiyalar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az-Latn-AZ" sz="35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gömrük, büdcə və maliyyə məsələləri üzrə </a:t>
            </a:r>
            <a:r>
              <a:rPr lang="az-Latn-AZ" sz="3500" dirty="0" smtClean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cərimələr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az-Latn-AZ" sz="35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iqtisadi, maliyyə və rəqabət haqqında qanunvericiliklə təyin edilən cərimələr</a:t>
            </a:r>
            <a:endParaRPr lang="en-US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04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399" y="586153"/>
            <a:ext cx="75731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3000" b="1" dirty="0" smtClean="0"/>
              <a:t>2016-cı ilin statistikası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600" y="5190325"/>
            <a:ext cx="391550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az-Latn-AZ" sz="2500" dirty="0" smtClean="0">
                <a:solidFill>
                  <a:srgbClr val="FF0000"/>
                </a:solidFill>
              </a:rPr>
              <a:t>Qəbuledilməz elan edilib</a:t>
            </a:r>
            <a:endParaRPr lang="en-US" sz="2500" dirty="0">
              <a:solidFill>
                <a:srgbClr val="FF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az-Latn-AZ" sz="2500" dirty="0" smtClean="0">
                <a:solidFill>
                  <a:schemeClr val="accent5">
                    <a:lumMod val="75000"/>
                  </a:schemeClr>
                </a:solidFill>
              </a:rPr>
              <a:t>Siyahıdan çıxarılıb</a:t>
            </a:r>
            <a:endParaRPr lang="en-US" sz="25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az-Latn-AZ" sz="2500" dirty="0" smtClean="0">
                <a:solidFill>
                  <a:schemeClr val="accent1">
                    <a:lumMod val="75000"/>
                  </a:schemeClr>
                </a:solidFill>
              </a:rPr>
              <a:t>Qərar qəbul edilib</a:t>
            </a:r>
            <a:endParaRPr lang="en-US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7077" y="1391138"/>
            <a:ext cx="3188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3200" b="1" dirty="0" smtClean="0">
                <a:solidFill>
                  <a:srgbClr val="FF0000"/>
                </a:solidFill>
              </a:rPr>
              <a:t>38505</a:t>
            </a:r>
            <a:r>
              <a:rPr lang="az-Latn-AZ" b="1" dirty="0" smtClean="0"/>
              <a:t> </a:t>
            </a:r>
            <a:r>
              <a:rPr lang="az-Latn-AZ" sz="2000" b="1" dirty="0"/>
              <a:t>ərizəyə baxılıb</a:t>
            </a:r>
            <a:r>
              <a:rPr lang="az-Latn-AZ" sz="2000" b="1" dirty="0" smtClean="0"/>
              <a:t>.</a:t>
            </a:r>
            <a:endParaRPr lang="az-Latn-AZ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4095861" y="1385962"/>
            <a:ext cx="5024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Latn-AZ" sz="3200" b="1" dirty="0" smtClean="0">
                <a:solidFill>
                  <a:srgbClr val="FF0000"/>
                </a:solidFill>
              </a:rPr>
              <a:t>82 % (31690)</a:t>
            </a:r>
            <a:r>
              <a:rPr lang="az-Latn-AZ" b="1" dirty="0" smtClean="0"/>
              <a:t> </a:t>
            </a:r>
            <a:r>
              <a:rPr lang="az-Latn-AZ" sz="2000" b="1" dirty="0"/>
              <a:t>qeyri məqbul elan edilib!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57230" y="2117088"/>
            <a:ext cx="4243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3200" b="1" dirty="0" smtClean="0">
                <a:solidFill>
                  <a:srgbClr val="FF0000"/>
                </a:solidFill>
              </a:rPr>
              <a:t>13% (4889)</a:t>
            </a:r>
            <a:r>
              <a:rPr lang="az-Latn-AZ" sz="2000" dirty="0" smtClean="0"/>
              <a:t> </a:t>
            </a:r>
            <a:r>
              <a:rPr lang="az-Latn-AZ" sz="2000" b="1" dirty="0" smtClean="0"/>
              <a:t>sıyahıdan çıxarılıb!</a:t>
            </a:r>
            <a:endParaRPr lang="en-US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034" y="3196681"/>
            <a:ext cx="5222959" cy="338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6031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1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5373" y="462058"/>
            <a:ext cx="74254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z-Latn-AZ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35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cinay</a:t>
            </a:r>
            <a:r>
              <a:rPr lang="az-Latn-AZ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ət-hüquqi» aspektə nümünələr</a:t>
            </a:r>
            <a:r>
              <a:rPr lang="en-US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500" b="1" dirty="0"/>
          </a:p>
        </p:txBody>
      </p:sp>
      <p:sp>
        <p:nvSpPr>
          <p:cNvPr id="6" name="Rectangle 5"/>
          <p:cNvSpPr/>
          <p:nvPr/>
        </p:nvSpPr>
        <p:spPr>
          <a:xfrm>
            <a:off x="382952" y="1215179"/>
            <a:ext cx="8307753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z-Latn-AZ" sz="2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Aşağıdakı </a:t>
            </a:r>
            <a:r>
              <a:rPr lang="az-Latn-AZ" sz="2500" dirty="0">
                <a:ea typeface="Calibri" panose="020F0502020204030204" pitchFamily="34" charset="0"/>
                <a:cs typeface="Times New Roman" panose="02020603050405020304" pitchFamily="18" charset="0"/>
              </a:rPr>
              <a:t>elementlər əsasında əlavə vergi hesablanması icraatlarına şamil </a:t>
            </a:r>
            <a:r>
              <a:rPr lang="az-Latn-AZ" sz="2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edilib:</a:t>
            </a:r>
          </a:p>
          <a:p>
            <a:pPr algn="just"/>
            <a:endParaRPr lang="az-Latn-AZ" sz="2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az-Latn-AZ" sz="2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cərimələri </a:t>
            </a:r>
            <a:r>
              <a:rPr lang="az-Latn-AZ" sz="2500" dirty="0">
                <a:ea typeface="Calibri" panose="020F0502020204030204" pitchFamily="34" charset="0"/>
                <a:cs typeface="Times New Roman" panose="02020603050405020304" pitchFamily="18" charset="0"/>
              </a:rPr>
              <a:t>müəyyən edən qanunvericilik vergi ödəyicisi qismində bütün vətəndaşları əhatə edir</a:t>
            </a:r>
            <a:r>
              <a:rPr lang="az-Latn-AZ" sz="2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az-Latn-AZ" sz="2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tətbiq </a:t>
            </a:r>
            <a:r>
              <a:rPr lang="az-Latn-AZ" sz="2500" dirty="0">
                <a:ea typeface="Calibri" panose="020F0502020204030204" pitchFamily="34" charset="0"/>
                <a:cs typeface="Times New Roman" panose="02020603050405020304" pitchFamily="18" charset="0"/>
              </a:rPr>
              <a:t>edilən əlavə məbləğ zərərə görə pul kompensasiyası deyil, pozuntunun təkrar olunmasının qarşısına almaq üçün cəzadır</a:t>
            </a:r>
            <a:r>
              <a:rPr lang="az-Latn-AZ" sz="2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az-Latn-AZ" sz="25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az-Latn-AZ" sz="2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məbləğ </a:t>
            </a:r>
            <a:r>
              <a:rPr lang="az-Latn-AZ" sz="2500" dirty="0">
                <a:ea typeface="Calibri" panose="020F0502020204030204" pitchFamily="34" charset="0"/>
                <a:cs typeface="Times New Roman" panose="02020603050405020304" pitchFamily="18" charset="0"/>
              </a:rPr>
              <a:t>həm çəkindirmə, həm də cəza məqsədilə hesablanır</a:t>
            </a:r>
            <a:r>
              <a:rPr lang="az-Latn-AZ" sz="2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5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az-Latn-AZ" sz="2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əlavə </a:t>
            </a:r>
            <a:r>
              <a:rPr lang="az-Latn-AZ" sz="2500" dirty="0">
                <a:ea typeface="Calibri" panose="020F0502020204030204" pitchFamily="34" charset="0"/>
                <a:cs typeface="Times New Roman" panose="02020603050405020304" pitchFamily="18" charset="0"/>
              </a:rPr>
              <a:t>məbləğ </a:t>
            </a:r>
            <a:r>
              <a:rPr lang="az-Latn-AZ" sz="2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əhəmiyyətlidir.</a:t>
            </a:r>
            <a:endParaRPr lang="en-US" sz="2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10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1515" y="462058"/>
            <a:ext cx="727314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z-Latn-AZ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35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cinay</a:t>
            </a:r>
            <a:r>
              <a:rPr lang="az-Latn-AZ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ət-hüquqi» aspektdə istisnalar</a:t>
            </a:r>
            <a:r>
              <a:rPr lang="en-US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500" b="1" dirty="0"/>
          </a:p>
        </p:txBody>
      </p:sp>
      <p:sp>
        <p:nvSpPr>
          <p:cNvPr id="2" name="Rectangle 1"/>
          <p:cNvSpPr/>
          <p:nvPr/>
        </p:nvSpPr>
        <p:spPr>
          <a:xfrm>
            <a:off x="524565" y="1975188"/>
            <a:ext cx="8507046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az-Latn-AZ" sz="35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seçki sanksiyaları</a:t>
            </a:r>
            <a:r>
              <a:rPr lang="az-Latn-AZ" sz="3500" dirty="0" smtClean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3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az-Latn-AZ" sz="35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siyasi partiyaların </a:t>
            </a:r>
            <a:r>
              <a:rPr lang="az-Latn-AZ" sz="3500" dirty="0" smtClean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buraxılması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3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az-Latn-AZ" sz="35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ölkə prezidentinin </a:t>
            </a:r>
            <a:r>
              <a:rPr lang="az-Latn-AZ" sz="3500" dirty="0" smtClean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impiçmenti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3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az-Latn-AZ" sz="35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ölkədən çıxarılma və ekstradisiya</a:t>
            </a:r>
            <a:endParaRPr lang="en-US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62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1515" y="462058"/>
            <a:ext cx="727314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z-Latn-AZ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35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cinay</a:t>
            </a:r>
            <a:r>
              <a:rPr lang="az-Latn-AZ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ət-hüquqi» aspektdə istisnalar</a:t>
            </a:r>
            <a:r>
              <a:rPr lang="en-US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500" b="1" dirty="0"/>
          </a:p>
        </p:txBody>
      </p:sp>
      <p:sp>
        <p:nvSpPr>
          <p:cNvPr id="2" name="Rectangle 1"/>
          <p:cNvSpPr/>
          <p:nvPr/>
        </p:nvSpPr>
        <p:spPr>
          <a:xfrm>
            <a:off x="247584" y="1159922"/>
            <a:ext cx="872197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z-Latn-AZ" sz="25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şəxs məhkum edildikdən və cəza təyin olunduqdan sonra keçirilən müxtəlif proseslər:</a:t>
            </a: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az-Latn-AZ" sz="2500" dirty="0" smtClean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şərti azadlığa buraxılma (X v. Austria)</a:t>
            </a:r>
            <a:endParaRPr lang="en-US" sz="25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az-Latn-AZ" sz="2500" dirty="0" smtClean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işə </a:t>
            </a:r>
            <a:r>
              <a:rPr lang="az-Latn-AZ" sz="25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yenidən baxılması (Franz Fischer v. Austria)</a:t>
            </a: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az-Latn-AZ" sz="25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cəzanın azaldılması (X v. Austria)</a:t>
            </a: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az-Latn-AZ" sz="2500" dirty="0" smtClean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cəzaçəkmə müəssisəsinin növünün seçilməsi (X v. Austria) </a:t>
            </a:r>
            <a:endParaRPr lang="en-US" sz="25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az-Latn-AZ" sz="2500" dirty="0" smtClean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məhbusun </a:t>
            </a:r>
            <a:r>
              <a:rPr lang="az-Latn-AZ" sz="25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təhlükəlilik dərəcəsinin müəyyən edilməsi (X v. the United Kingdom)</a:t>
            </a: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az-Latn-AZ" sz="25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şərti azadlığa buraxılmış məhbusun yenidən həbsxanaya qaytarılması (Ganusauskas v.Lithuania)</a:t>
            </a: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az-Latn-AZ" sz="25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hökumətin sərəncamı ilə residivistin həbs müddətinin uzadılması (Koendjbiharie v. the Netherlands)</a:t>
            </a: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Amnistiyanın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tətbiqi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Montcornet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Caumont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v. France (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dec.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))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681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8369" y="1439616"/>
            <a:ext cx="58537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Diqq</a:t>
            </a:r>
            <a:r>
              <a:rPr lang="az-Latn-AZ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ətinizə görə təşəkkür edirəm!</a:t>
            </a:r>
            <a:endParaRPr lang="en-US" sz="35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82325"/>
            <a:ext cx="4935416" cy="493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58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0037" y="593968"/>
            <a:ext cx="52519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3000" b="1" dirty="0" smtClean="0"/>
              <a:t>2016-cı ilin statistikası</a:t>
            </a:r>
            <a:endParaRPr lang="en-US" sz="3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0769" y="1447236"/>
            <a:ext cx="4290646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az-Latn-AZ" sz="2500" dirty="0" smtClean="0">
                <a:solidFill>
                  <a:srgbClr val="FF0000"/>
                </a:solidFill>
              </a:rPr>
              <a:t>Açıq-aşkar əsasız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FF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az-Latn-AZ" sz="2500" dirty="0" smtClean="0">
                <a:solidFill>
                  <a:schemeClr val="accent5"/>
                </a:solidFill>
              </a:rPr>
              <a:t>Daxili hüquqi müdafiə vasitələrinin tükədilməməsi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accent5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az-Latn-AZ" sz="2500" dirty="0" smtClean="0">
                <a:solidFill>
                  <a:schemeClr val="accent5">
                    <a:lumMod val="50000"/>
                  </a:schemeClr>
                </a:solidFill>
              </a:rPr>
              <a:t>«altı ay» qaydası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az-Latn-AZ" sz="2500" dirty="0" smtClean="0">
                <a:solidFill>
                  <a:schemeClr val="accent2"/>
                </a:solidFill>
              </a:rPr>
              <a:t>«dördüncü instansiya»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accent2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az-Latn-AZ" sz="2500" dirty="0" smtClean="0">
                <a:solidFill>
                  <a:srgbClr val="7030A0"/>
                </a:solidFill>
              </a:rPr>
              <a:t>Konvensiyanın müddəalarına uyğunsuzluq</a:t>
            </a:r>
            <a:endParaRPr lang="en-US" sz="2500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14880"/>
            <a:ext cx="4163006" cy="293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465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568" y="1930066"/>
            <a:ext cx="6217573" cy="4505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355" y="593968"/>
            <a:ext cx="812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3000" b="1" dirty="0" smtClean="0"/>
              <a:t>2016-cı ilin pozuntu qərarlarının 22.96 % 6-cı maddə üzrədir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83139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4554" y="617083"/>
            <a:ext cx="8526584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Maddənin</a:t>
            </a:r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quruluşu</a:t>
            </a:r>
            <a:endParaRPr lang="en-US" sz="35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3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>
                <a:ea typeface="Calibri" panose="020F0502020204030204" pitchFamily="34" charset="0"/>
                <a:cs typeface="Times New Roman" panose="02020603050405020304" pitchFamily="18" charset="0"/>
              </a:rPr>
              <a:t> 	- </a:t>
            </a:r>
            <a:r>
              <a:rPr lang="en-US" sz="3500" dirty="0" err="1">
                <a:ea typeface="Calibri" panose="020F0502020204030204" pitchFamily="34" charset="0"/>
                <a:cs typeface="Times New Roman" panose="02020603050405020304" pitchFamily="18" charset="0"/>
              </a:rPr>
              <a:t>Maddə</a:t>
            </a:r>
            <a:r>
              <a:rPr lang="en-US" sz="3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az-Latn-AZ" sz="3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3500" dirty="0" err="1">
                <a:ea typeface="Calibri" panose="020F0502020204030204" pitchFamily="34" charset="0"/>
                <a:cs typeface="Times New Roman" panose="02020603050405020304" pitchFamily="18" charset="0"/>
              </a:rPr>
              <a:t>əhatə</a:t>
            </a:r>
            <a:r>
              <a:rPr lang="en-US" sz="3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ea typeface="Calibri" panose="020F0502020204030204" pitchFamily="34" charset="0"/>
                <a:cs typeface="Times New Roman" panose="02020603050405020304" pitchFamily="18" charset="0"/>
              </a:rPr>
              <a:t>dairəsi</a:t>
            </a:r>
            <a:r>
              <a:rPr lang="en-US" sz="3500" dirty="0">
                <a:ea typeface="Calibri" panose="020F0502020204030204" pitchFamily="34" charset="0"/>
                <a:cs typeface="Times New Roman" panose="02020603050405020304" pitchFamily="18" charset="0"/>
              </a:rPr>
              <a:t> (mülki </a:t>
            </a:r>
            <a:r>
              <a:rPr lang="en-US" sz="3500" dirty="0" err="1">
                <a:ea typeface="Calibri" panose="020F0502020204030204" pitchFamily="34" charset="0"/>
                <a:cs typeface="Times New Roman" panose="02020603050405020304" pitchFamily="18" charset="0"/>
              </a:rPr>
              <a:t>və</a:t>
            </a:r>
            <a:r>
              <a:rPr lang="en-US" sz="3500" dirty="0">
                <a:ea typeface="Calibri" panose="020F0502020204030204" pitchFamily="34" charset="0"/>
                <a:cs typeface="Times New Roman" panose="02020603050405020304" pitchFamily="18" charset="0"/>
              </a:rPr>
              <a:t> cinayət </a:t>
            </a:r>
            <a:r>
              <a:rPr lang="en-US" sz="35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prosesi</a:t>
            </a:r>
            <a:r>
              <a:rPr lang="en-US" sz="3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en-US" sz="3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500" dirty="0">
                <a:ea typeface="Calibri" panose="020F0502020204030204" pitchFamily="34" charset="0"/>
              </a:rPr>
              <a:t>	- </a:t>
            </a:r>
            <a:r>
              <a:rPr lang="en-US" sz="3500" dirty="0" err="1">
                <a:ea typeface="Calibri" panose="020F0502020204030204" pitchFamily="34" charset="0"/>
              </a:rPr>
              <a:t>Maddə</a:t>
            </a:r>
            <a:r>
              <a:rPr lang="en-US" sz="3500" dirty="0">
                <a:ea typeface="Calibri" panose="020F0502020204030204" pitchFamily="34" charset="0"/>
              </a:rPr>
              <a:t> </a:t>
            </a:r>
            <a:r>
              <a:rPr lang="en-US" sz="3500" dirty="0" smtClean="0">
                <a:ea typeface="Calibri" panose="020F0502020204030204" pitchFamily="34" charset="0"/>
              </a:rPr>
              <a:t>6</a:t>
            </a:r>
            <a:r>
              <a:rPr lang="az-Latn-AZ" sz="3500" dirty="0" smtClean="0">
                <a:ea typeface="Calibri" panose="020F0502020204030204" pitchFamily="34" charset="0"/>
              </a:rPr>
              <a:t>.2 </a:t>
            </a:r>
            <a:r>
              <a:rPr lang="en-US" sz="3500" dirty="0" err="1" smtClean="0">
                <a:ea typeface="Calibri" panose="020F0502020204030204" pitchFamily="34" charset="0"/>
              </a:rPr>
              <a:t>və</a:t>
            </a:r>
            <a:r>
              <a:rPr lang="en-US" sz="3500" dirty="0" smtClean="0">
                <a:ea typeface="Calibri" panose="020F0502020204030204" pitchFamily="34" charset="0"/>
              </a:rPr>
              <a:t> </a:t>
            </a:r>
            <a:r>
              <a:rPr lang="az-Latn-AZ" sz="3500" dirty="0" smtClean="0">
                <a:ea typeface="Calibri" panose="020F0502020204030204" pitchFamily="34" charset="0"/>
              </a:rPr>
              <a:t>6.</a:t>
            </a:r>
            <a:r>
              <a:rPr lang="en-US" sz="3500" dirty="0" smtClean="0">
                <a:ea typeface="Calibri" panose="020F0502020204030204" pitchFamily="34" charset="0"/>
              </a:rPr>
              <a:t>3</a:t>
            </a:r>
          </a:p>
          <a:p>
            <a:endParaRPr lang="en-US" sz="3500" dirty="0"/>
          </a:p>
          <a:p>
            <a:r>
              <a:rPr lang="en-US" sz="3500" dirty="0"/>
              <a:t>Mülki </a:t>
            </a:r>
            <a:r>
              <a:rPr lang="en-US" sz="3500" dirty="0" err="1"/>
              <a:t>prosesdə</a:t>
            </a:r>
            <a:r>
              <a:rPr lang="en-US" sz="3500" dirty="0"/>
              <a:t> </a:t>
            </a:r>
            <a:r>
              <a:rPr lang="en-US" sz="3500" dirty="0" err="1"/>
              <a:t>təminatlar</a:t>
            </a:r>
            <a:r>
              <a:rPr lang="en-US" sz="3500" dirty="0"/>
              <a:t> (6.1</a:t>
            </a:r>
            <a:r>
              <a:rPr lang="en-US" sz="3500" dirty="0" smtClean="0"/>
              <a:t>)</a:t>
            </a:r>
          </a:p>
          <a:p>
            <a:endParaRPr lang="en-US" sz="3500" dirty="0"/>
          </a:p>
          <a:p>
            <a:r>
              <a:rPr lang="en-US" sz="3500" dirty="0"/>
              <a:t>Cinayət </a:t>
            </a:r>
            <a:r>
              <a:rPr lang="en-US" sz="3500" dirty="0" err="1"/>
              <a:t>prosesində</a:t>
            </a:r>
            <a:r>
              <a:rPr lang="en-US" sz="3500" dirty="0"/>
              <a:t> </a:t>
            </a:r>
            <a:r>
              <a:rPr lang="en-US" sz="3500" dirty="0" err="1"/>
              <a:t>təminatlar</a:t>
            </a:r>
            <a:r>
              <a:rPr lang="en-US" sz="3500" dirty="0"/>
              <a:t> (6.1, 6.2 </a:t>
            </a:r>
            <a:r>
              <a:rPr lang="en-US" sz="3500" dirty="0" err="1"/>
              <a:t>və</a:t>
            </a:r>
            <a:r>
              <a:rPr lang="en-US" sz="3500" dirty="0"/>
              <a:t> 6.3</a:t>
            </a:r>
            <a:r>
              <a:rPr lang="en-US" sz="3500" dirty="0" smtClean="0"/>
              <a:t>)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93664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6831" y="1546725"/>
            <a:ext cx="773723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Ədalətli</a:t>
            </a:r>
            <a:r>
              <a:rPr lang="en-US" sz="3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məhkəmə</a:t>
            </a:r>
            <a:r>
              <a:rPr lang="en-US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araşdırması</a:t>
            </a:r>
            <a:r>
              <a:rPr lang="en-US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hüququ</a:t>
            </a:r>
            <a:endParaRPr lang="en-US" sz="3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Hər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kəs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onun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mülki hüquq </a:t>
            </a:r>
            <a:r>
              <a:rPr lang="en-US" sz="3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və</a:t>
            </a:r>
            <a:r>
              <a:rPr lang="en-US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vəzifələri</a:t>
            </a:r>
            <a:r>
              <a:rPr lang="en-US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müəyyən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edilərkən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və</a:t>
            </a:r>
            <a:r>
              <a:rPr lang="en-US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ya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ona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qarşı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hər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hansı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cinayət </a:t>
            </a:r>
            <a:r>
              <a:rPr lang="en-US" sz="3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ittihamı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irəli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sürülərkən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qanun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əsasında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yaradılmış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müstəqil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və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qərəzsiz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məhkəmə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vasitəsi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ilə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ağlabatan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müddətdə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işinin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ədalətli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və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açıq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araşdırılması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hüququna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malikdir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. […]</a:t>
            </a:r>
            <a:endParaRPr lang="en-US" sz="3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67321" y="638070"/>
            <a:ext cx="4496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AİHK-in </a:t>
            </a:r>
            <a:r>
              <a:rPr lang="en-US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az-Latn-AZ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.1</a:t>
            </a:r>
            <a:r>
              <a:rPr lang="en-US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-c</a:t>
            </a:r>
            <a:r>
              <a:rPr lang="az-Latn-AZ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maddəsi</a:t>
            </a:r>
            <a:endParaRPr lang="en-US" sz="35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09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4555" y="975307"/>
            <a:ext cx="8471876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AİHM 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4-cü </a:t>
            </a:r>
            <a:r>
              <a:rPr lang="en-US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instansiya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məhkəməsi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deyildir</a:t>
            </a:r>
            <a:endParaRPr lang="en-US" sz="3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Aşağıdakıları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edə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bilməz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milli </a:t>
            </a:r>
            <a:r>
              <a:rPr lang="en-US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qanunları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interpretasiya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etmək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işin</a:t>
            </a:r>
            <a:r>
              <a:rPr lang="en-US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hallarını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araşdırmaq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yerli</a:t>
            </a:r>
            <a:r>
              <a:rPr lang="en-US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məhkəmə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qərarlarını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ləğv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etmək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məhkəmə</a:t>
            </a:r>
            <a:r>
              <a:rPr lang="en-US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prosesini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yenidən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açmaq</a:t>
            </a:r>
            <a:r>
              <a:rPr lang="en-US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500" dirty="0" smtClean="0"/>
              <a:t>6-cı </a:t>
            </a:r>
            <a:r>
              <a:rPr lang="en-US" sz="2500" dirty="0" err="1"/>
              <a:t>maddənin</a:t>
            </a:r>
            <a:r>
              <a:rPr lang="en-US" sz="2500" dirty="0"/>
              <a:t> </a:t>
            </a:r>
            <a:r>
              <a:rPr lang="en-US" sz="2500" dirty="0" err="1"/>
              <a:t>müddəaları</a:t>
            </a:r>
            <a:r>
              <a:rPr lang="en-US" sz="2500" dirty="0"/>
              <a:t> </a:t>
            </a:r>
            <a:r>
              <a:rPr lang="en-US" sz="2500" dirty="0" err="1"/>
              <a:t>daxili</a:t>
            </a:r>
            <a:r>
              <a:rPr lang="en-US" sz="2500" dirty="0"/>
              <a:t> </a:t>
            </a:r>
            <a:r>
              <a:rPr lang="en-US" sz="2500" dirty="0" err="1"/>
              <a:t>məhkəmələrin</a:t>
            </a:r>
            <a:r>
              <a:rPr lang="en-US" sz="2500" dirty="0"/>
              <a:t> </a:t>
            </a:r>
            <a:r>
              <a:rPr lang="en-US" sz="2500" dirty="0" err="1"/>
              <a:t>düzgün</a:t>
            </a:r>
            <a:r>
              <a:rPr lang="en-US" sz="2500" dirty="0"/>
              <a:t> </a:t>
            </a:r>
            <a:r>
              <a:rPr lang="en-US" sz="2500" dirty="0" err="1"/>
              <a:t>və</a:t>
            </a:r>
            <a:r>
              <a:rPr lang="en-US" sz="2500" dirty="0"/>
              <a:t> </a:t>
            </a:r>
            <a:r>
              <a:rPr lang="en-US" sz="2500" dirty="0" err="1"/>
              <a:t>ya</a:t>
            </a:r>
            <a:r>
              <a:rPr lang="en-US" sz="2500" dirty="0"/>
              <a:t> </a:t>
            </a:r>
            <a:r>
              <a:rPr lang="en-US" sz="2500" dirty="0" err="1"/>
              <a:t>yanlış</a:t>
            </a:r>
            <a:r>
              <a:rPr lang="en-US" sz="2500" dirty="0"/>
              <a:t> </a:t>
            </a:r>
            <a:r>
              <a:rPr lang="en-US" sz="2500" dirty="0" err="1"/>
              <a:t>qərar</a:t>
            </a:r>
            <a:r>
              <a:rPr lang="en-US" sz="2500" dirty="0"/>
              <a:t> </a:t>
            </a:r>
            <a:r>
              <a:rPr lang="en-US" sz="2500" dirty="0" err="1"/>
              <a:t>çıxarması</a:t>
            </a:r>
            <a:r>
              <a:rPr lang="en-US" sz="2500" dirty="0"/>
              <a:t> </a:t>
            </a:r>
            <a:r>
              <a:rPr lang="en-US" sz="2500" dirty="0" err="1"/>
              <a:t>məsələsi</a:t>
            </a:r>
            <a:r>
              <a:rPr lang="en-US" sz="2500" dirty="0"/>
              <a:t> </a:t>
            </a:r>
            <a:r>
              <a:rPr lang="en-US" sz="2500" dirty="0" err="1"/>
              <a:t>ilə</a:t>
            </a:r>
            <a:r>
              <a:rPr lang="en-US" sz="2500" dirty="0"/>
              <a:t> </a:t>
            </a:r>
            <a:r>
              <a:rPr lang="en-US" sz="2500" dirty="0" err="1"/>
              <a:t>deyil</a:t>
            </a:r>
            <a:r>
              <a:rPr lang="en-US" sz="2500" dirty="0"/>
              <a:t>, </a:t>
            </a:r>
            <a:r>
              <a:rPr lang="en-US" sz="2500" dirty="0" err="1"/>
              <a:t>ərizəçiyə</a:t>
            </a:r>
            <a:r>
              <a:rPr lang="en-US" sz="2500" dirty="0"/>
              <a:t> </a:t>
            </a:r>
            <a:r>
              <a:rPr lang="en-US" sz="2500" dirty="0" err="1"/>
              <a:t>iş</a:t>
            </a:r>
            <a:r>
              <a:rPr lang="en-US" sz="2500" dirty="0"/>
              <a:t> </a:t>
            </a:r>
            <a:r>
              <a:rPr lang="en-US" sz="2500" dirty="0" err="1"/>
              <a:t>üzrə</a:t>
            </a:r>
            <a:r>
              <a:rPr lang="en-US" sz="2500" dirty="0"/>
              <a:t> </a:t>
            </a:r>
            <a:r>
              <a:rPr lang="en-US" sz="2500" dirty="0" err="1"/>
              <a:t>mövqeyini</a:t>
            </a:r>
            <a:r>
              <a:rPr lang="en-US" sz="2500" dirty="0"/>
              <a:t> </a:t>
            </a:r>
            <a:r>
              <a:rPr lang="en-US" sz="2500" dirty="0" err="1"/>
              <a:t>müdafiə</a:t>
            </a:r>
            <a:r>
              <a:rPr lang="en-US" sz="2500" dirty="0"/>
              <a:t> </a:t>
            </a:r>
            <a:r>
              <a:rPr lang="en-US" sz="2500" dirty="0" err="1"/>
              <a:t>etməsi</a:t>
            </a:r>
            <a:r>
              <a:rPr lang="en-US" sz="2500" dirty="0"/>
              <a:t> </a:t>
            </a:r>
            <a:r>
              <a:rPr lang="en-US" sz="2500" dirty="0" err="1"/>
              <a:t>və</a:t>
            </a:r>
            <a:r>
              <a:rPr lang="en-US" sz="2500" dirty="0"/>
              <a:t> </a:t>
            </a:r>
            <a:r>
              <a:rPr lang="en-US" sz="2500" dirty="0" err="1"/>
              <a:t>saxta</a:t>
            </a:r>
            <a:r>
              <a:rPr lang="en-US" sz="2500" dirty="0"/>
              <a:t> </a:t>
            </a:r>
            <a:r>
              <a:rPr lang="en-US" sz="2500" dirty="0" err="1"/>
              <a:t>hesab</a:t>
            </a:r>
            <a:r>
              <a:rPr lang="en-US" sz="2500" dirty="0"/>
              <a:t> </a:t>
            </a:r>
            <a:r>
              <a:rPr lang="en-US" sz="2500" dirty="0" err="1"/>
              <a:t>etdiyi</a:t>
            </a:r>
            <a:r>
              <a:rPr lang="en-US" sz="2500" dirty="0"/>
              <a:t> </a:t>
            </a:r>
            <a:r>
              <a:rPr lang="en-US" sz="2500" dirty="0" err="1"/>
              <a:t>sübutlara</a:t>
            </a:r>
            <a:r>
              <a:rPr lang="en-US" sz="2500" dirty="0"/>
              <a:t> </a:t>
            </a:r>
            <a:r>
              <a:rPr lang="en-US" sz="2500" dirty="0" err="1"/>
              <a:t>etiraz</a:t>
            </a:r>
            <a:r>
              <a:rPr lang="en-US" sz="2500" dirty="0"/>
              <a:t> </a:t>
            </a:r>
            <a:r>
              <a:rPr lang="en-US" sz="2500" dirty="0" err="1"/>
              <a:t>etməsi</a:t>
            </a:r>
            <a:r>
              <a:rPr lang="en-US" sz="2500" dirty="0"/>
              <a:t> </a:t>
            </a:r>
            <a:r>
              <a:rPr lang="en-US" sz="2500" dirty="0" err="1"/>
              <a:t>üçün</a:t>
            </a:r>
            <a:r>
              <a:rPr lang="en-US" sz="2500" dirty="0"/>
              <a:t> </a:t>
            </a:r>
            <a:r>
              <a:rPr lang="en-US" sz="2500" dirty="0" err="1"/>
              <a:t>kifayət</a:t>
            </a:r>
            <a:r>
              <a:rPr lang="en-US" sz="2500" dirty="0"/>
              <a:t> </a:t>
            </a:r>
            <a:r>
              <a:rPr lang="en-US" sz="2500" dirty="0" err="1"/>
              <a:t>qədər</a:t>
            </a:r>
            <a:r>
              <a:rPr lang="en-US" sz="2500" dirty="0"/>
              <a:t> </a:t>
            </a:r>
            <a:r>
              <a:rPr lang="en-US" sz="2500" dirty="0" err="1"/>
              <a:t>imkan</a:t>
            </a:r>
            <a:r>
              <a:rPr lang="en-US" sz="2500" dirty="0"/>
              <a:t> </a:t>
            </a:r>
            <a:r>
              <a:rPr lang="en-US" sz="2500" dirty="0" err="1"/>
              <a:t>verilib-verilməməsi</a:t>
            </a:r>
            <a:r>
              <a:rPr lang="en-US" sz="2500" dirty="0"/>
              <a:t> </a:t>
            </a:r>
            <a:r>
              <a:rPr lang="en-US" sz="2500" dirty="0" err="1"/>
              <a:t>məsələsi</a:t>
            </a:r>
            <a:r>
              <a:rPr lang="en-US" sz="2500" dirty="0"/>
              <a:t> </a:t>
            </a:r>
            <a:r>
              <a:rPr lang="en-US" sz="2500" dirty="0" err="1"/>
              <a:t>ilə</a:t>
            </a:r>
            <a:r>
              <a:rPr lang="en-US" sz="2500" dirty="0"/>
              <a:t> </a:t>
            </a:r>
            <a:r>
              <a:rPr lang="en-US" sz="2500" dirty="0" err="1"/>
              <a:t>əlaqədardır</a:t>
            </a:r>
            <a:r>
              <a:rPr lang="en-US" sz="2500" dirty="0"/>
              <a:t> (</a:t>
            </a:r>
            <a:r>
              <a:rPr lang="en-US" sz="2500" i="1" dirty="0" err="1"/>
              <a:t>Karalevičius</a:t>
            </a:r>
            <a:r>
              <a:rPr lang="en-US" sz="2500" i="1" dirty="0"/>
              <a:t> v. Lithuania</a:t>
            </a:r>
            <a:r>
              <a:rPr lang="en-US" sz="2500" dirty="0"/>
              <a:t>)</a:t>
            </a:r>
          </a:p>
          <a:p>
            <a:pPr algn="just"/>
            <a:endParaRPr lang="en-US" sz="3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8598" y="426232"/>
            <a:ext cx="503855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4-cü </a:t>
            </a:r>
            <a:r>
              <a:rPr lang="en-US" sz="35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instansiya</a:t>
            </a:r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doktrinası</a:t>
            </a:r>
            <a:endParaRPr lang="en-US" sz="35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0656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5278</TotalTime>
  <Words>1558</Words>
  <Application>Microsoft Office PowerPoint</Application>
  <PresentationFormat>On-screen Show (4:3)</PresentationFormat>
  <Paragraphs>277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Waveform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Hate Speech in International Criminal Law</dc:title>
  <cp:lastModifiedBy>ROVSHANOVA Vafa</cp:lastModifiedBy>
  <cp:revision>373</cp:revision>
  <cp:lastPrinted>2015-12-03T20:20:39Z</cp:lastPrinted>
  <dcterms:modified xsi:type="dcterms:W3CDTF">2017-08-01T13:28:46Z</dcterms:modified>
</cp:coreProperties>
</file>