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7B4622-74EA-4BCA-B851-6C96E22F0435}" type="datetimeFigureOut">
              <a:rPr lang="ru-RU" smtClean="0"/>
              <a:pPr/>
              <a:t>21.07.2017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CABCC-439E-43A9-A02D-9BFA31E1652C}" type="slidenum">
              <a:rPr lang="ru-RU" smtClean="0"/>
              <a:pPr/>
              <a:t>‹#›</a:t>
            </a:fld>
            <a:endParaRPr lang="ru-RU"/>
          </a:p>
        </p:txBody>
      </p:sp>
    </p:spTree>
    <p:extLst>
      <p:ext uri="{BB962C8B-B14F-4D97-AF65-F5344CB8AC3E}">
        <p14:creationId xmlns:p14="http://schemas.microsoft.com/office/powerpoint/2010/main" xmlns="" val="396514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66CABCC-439E-43A9-A02D-9BFA31E1652C}" type="slidenum">
              <a:rPr lang="ru-RU" smtClean="0"/>
              <a:pPr/>
              <a:t>1</a:t>
            </a:fld>
            <a:endParaRPr lang="ru-RU"/>
          </a:p>
        </p:txBody>
      </p:sp>
    </p:spTree>
    <p:extLst>
      <p:ext uri="{BB962C8B-B14F-4D97-AF65-F5344CB8AC3E}">
        <p14:creationId xmlns:p14="http://schemas.microsoft.com/office/powerpoint/2010/main" xmlns="" val="1349797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66CABCC-439E-43A9-A02D-9BFA31E1652C}" type="slidenum">
              <a:rPr lang="ru-RU" smtClean="0"/>
              <a:pPr/>
              <a:t>20</a:t>
            </a:fld>
            <a:endParaRPr lang="ru-RU"/>
          </a:p>
        </p:txBody>
      </p:sp>
    </p:spTree>
    <p:extLst>
      <p:ext uri="{BB962C8B-B14F-4D97-AF65-F5344CB8AC3E}">
        <p14:creationId xmlns:p14="http://schemas.microsoft.com/office/powerpoint/2010/main" xmlns="" val="205745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21.07.2017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r>
              <a:rPr lang="en-US" dirty="0" err="1" smtClean="0"/>
              <a:t>Madd</a:t>
            </a:r>
            <a:r>
              <a:rPr lang="az-Latn-AZ" dirty="0" smtClean="0"/>
              <a:t>ə 6. Susmaq hüququ</a:t>
            </a:r>
          </a:p>
          <a:p>
            <a:r>
              <a:rPr lang="az-Latn-AZ" dirty="0" smtClean="0"/>
              <a:t>Aqil Layıcov</a:t>
            </a:r>
          </a:p>
          <a:p>
            <a:r>
              <a:rPr lang="az-Latn-AZ" dirty="0" smtClean="0"/>
              <a:t>2017</a:t>
            </a:r>
            <a:endParaRPr lang="ru-RU" dirty="0"/>
          </a:p>
        </p:txBody>
      </p:sp>
      <p:pic>
        <p:nvPicPr>
          <p:cNvPr id="1026" name="Picture 2" descr="C:\Users\admin\Desktop\fair trial.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71538" y="214290"/>
            <a:ext cx="6912768" cy="33809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68774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b="1" dirty="0" smtClean="0"/>
              <a:t>Hansı mərhələlərdə tətbiq edilir?</a:t>
            </a:r>
            <a:endParaRPr lang="ru-RU" b="1" dirty="0"/>
          </a:p>
        </p:txBody>
      </p:sp>
      <p:sp>
        <p:nvSpPr>
          <p:cNvPr id="3" name="Объект 2"/>
          <p:cNvSpPr>
            <a:spLocks noGrp="1"/>
          </p:cNvSpPr>
          <p:nvPr>
            <p:ph idx="1"/>
          </p:nvPr>
        </p:nvSpPr>
        <p:spPr/>
        <p:txBody>
          <a:bodyPr/>
          <a:lstStyle/>
          <a:p>
            <a:r>
              <a:rPr lang="az-Latn-AZ" dirty="0" smtClean="0"/>
              <a:t>Özünə qarşı ifadə verməmək hüququ həm məhkəməyəqədərki istintaq icraatını, həm də məhkəmə icraatında baxılan prosesləri tam olaraq əhatə etməkdədir. </a:t>
            </a:r>
            <a:endParaRPr lang="ru-RU" dirty="0"/>
          </a:p>
        </p:txBody>
      </p:sp>
    </p:spTree>
    <p:extLst>
      <p:ext uri="{BB962C8B-B14F-4D97-AF65-F5344CB8AC3E}">
        <p14:creationId xmlns:p14="http://schemas.microsoft.com/office/powerpoint/2010/main" xmlns="" val="4256188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az-Latn-AZ" dirty="0" smtClean="0"/>
              <a:t>Yuxarıda qeyd edildiyi kimi  Funkenin Fransaya qarşı işində ilk dəfə olaraq AİHM susmaq hüququ və özünə qarşı ifşa edici məlumatları saxlamaq/verməmək hüququna dair pozuntunu tanısa da, lakin bu hüququn rasionunun/əhatəsini və kriteriyalarını müəyyən etməmişdir. Özünə qarşı ifadə verməmək hüququnun/immunitetinin əhatəsini, əsas xətlərini müəyyən etməmişdir</a:t>
            </a:r>
            <a:endParaRPr lang="ru-RU" dirty="0"/>
          </a:p>
        </p:txBody>
      </p:sp>
    </p:spTree>
    <p:extLst>
      <p:ext uri="{BB962C8B-B14F-4D97-AF65-F5344CB8AC3E}">
        <p14:creationId xmlns:p14="http://schemas.microsoft.com/office/powerpoint/2010/main" xmlns="" val="272714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John Murray v. UK</a:t>
            </a:r>
            <a:endParaRPr lang="ru-RU" b="1" dirty="0"/>
          </a:p>
        </p:txBody>
      </p:sp>
      <p:sp>
        <p:nvSpPr>
          <p:cNvPr id="3" name="Объект 2"/>
          <p:cNvSpPr>
            <a:spLocks noGrp="1"/>
          </p:cNvSpPr>
          <p:nvPr>
            <p:ph idx="1"/>
          </p:nvPr>
        </p:nvSpPr>
        <p:spPr/>
        <p:txBody>
          <a:bodyPr>
            <a:normAutofit fontScale="77500" lnSpcReduction="20000"/>
          </a:bodyPr>
          <a:lstStyle/>
          <a:p>
            <a:r>
              <a:rPr lang="az-Latn-AZ" dirty="0" smtClean="0"/>
              <a:t>Funkenin Fransaya qarşı işindən təxminən 3 il sonra Con Murreyin Böyük Brtiyaniyaya qarşı işində AİHM şəxsin ifadə verməmək, susmaq hüququnun, özünə ifşa etməmək hüququnun cəmiyyət üçün əks effektini, hədlərini müəyyən etməyə çalışmışdır.  Məhkəmənin mövqeyinə görə  susmaq hüququ, özünü ifşa etməmək hüququ ilə birbaşa əlaqəlidir.  Məhkəmə Mülki və Siyasi Hüquqlar haqqında 1966-cı il tarixli Pakta istinad edərək, müəyyən etdi ki, nə qədər ki, susmaq hüququ Avropa Konvensiyasının mətnində yer almasa da bu hüquq ədalətli məhkəmə araşdırması hüququnun ana sütununu təşkil edir. Məhkəmə daha sonra qeyd etdi ki, bu hüquq mütləq deyildir və müdaxilələrə məruz qala bilər.</a:t>
            </a:r>
            <a:endParaRPr lang="ru-RU" dirty="0"/>
          </a:p>
        </p:txBody>
      </p:sp>
    </p:spTree>
    <p:extLst>
      <p:ext uri="{BB962C8B-B14F-4D97-AF65-F5344CB8AC3E}">
        <p14:creationId xmlns:p14="http://schemas.microsoft.com/office/powerpoint/2010/main" xmlns="" val="1100458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Saunders v. UK</a:t>
            </a:r>
            <a:endParaRPr lang="ru-RU" b="1" dirty="0"/>
          </a:p>
        </p:txBody>
      </p:sp>
      <p:sp>
        <p:nvSpPr>
          <p:cNvPr id="3" name="Объект 2"/>
          <p:cNvSpPr>
            <a:spLocks noGrp="1"/>
          </p:cNvSpPr>
          <p:nvPr>
            <p:ph idx="1"/>
          </p:nvPr>
        </p:nvSpPr>
        <p:spPr/>
        <p:txBody>
          <a:bodyPr>
            <a:normAutofit fontScale="85000" lnSpcReduction="20000"/>
          </a:bodyPr>
          <a:lstStyle/>
          <a:p>
            <a:r>
              <a:rPr lang="az-Latn-AZ" dirty="0" smtClean="0"/>
              <a:t>Bu işdə içki ərizəçinin direktoru olduğu Guiness  şirkəti digər içki firmasını alır. İspektor şirkətin direktoru olan ərizəçiyə qanunsuzluq etdiyinə görə və Şirkətlər qanunun tələblərini pozduğuna görə ittiham irəli sürmək üçün özəlləşdirmə sənədlərini məcburi qaydada almaq istəyir. Daha sonra bunu məhkəmə qaydasında tələb edir və  qüvvədə olan qanunvericiliyə görə məhkəmə  əsasında istənilən sənədlərin təqdim edilməməsi  məhkəməyə qarşı açıq hörmətsizlik hesab olunmaqla bərabər, cərimə və iki ilədək həbs cəzası ilə nəticələnə bilər. Nəticədə ərizəçi sənədləri və ifadə verməyə məcbur edilmişdir və bu onun ittihamının əsasını təşkil edirdi.</a:t>
            </a:r>
            <a:endParaRPr lang="ru-RU" dirty="0"/>
          </a:p>
        </p:txBody>
      </p:sp>
    </p:spTree>
    <p:extLst>
      <p:ext uri="{BB962C8B-B14F-4D97-AF65-F5344CB8AC3E}">
        <p14:creationId xmlns:p14="http://schemas.microsoft.com/office/powerpoint/2010/main" xmlns="" val="2850173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az-Latn-AZ" dirty="0" smtClean="0"/>
              <a:t>Məhkəmənin qiymətləndirməsinə görə ərizəçinin öz əleyhinə ifadə verməsi və sənədləri verməyə məcbur etmə onun susmaq və özünü ifşa etməmək hüququnun pozulmasına, nəticədə 6-cı maddəsinin pozuntusuna səbəb olmuşdur. Məhkəmə daha sonra John Muray-ın işinə istinad edərək müəyyən etdi ki,  özünə qarşı ifadə verməmək, özünü ifşa etməmək hüququ ittiham olunan şəxsə qarşı sübut olaraq məcburi əldə edilmiş ifadələrin və sübutların istifadəsini qadağan edir və şəxsin iradəsi əleyhinə ondan alınmış sənədlərlə, sübutlarla ona qarşı ittihamın irəli sürülməsini və təsdiq olunmasını qadağan edir.  Həmçinin təqsirləndirilən şəxsin bu immuniteti birbaşa onun təqsirsizlik prezumsiyası ilə əlaqədardır. </a:t>
            </a:r>
            <a:endParaRPr lang="ru-RU" dirty="0"/>
          </a:p>
        </p:txBody>
      </p:sp>
    </p:spTree>
    <p:extLst>
      <p:ext uri="{BB962C8B-B14F-4D97-AF65-F5344CB8AC3E}">
        <p14:creationId xmlns:p14="http://schemas.microsoft.com/office/powerpoint/2010/main" xmlns="" val="4002673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Hans</a:t>
            </a:r>
            <a:r>
              <a:rPr lang="az-Latn-AZ" b="1" dirty="0" smtClean="0"/>
              <a:t>ı tip işlərə bu hüquqlar tətbiq edilir?</a:t>
            </a:r>
            <a:endParaRPr lang="ru-RU" b="1" dirty="0"/>
          </a:p>
        </p:txBody>
      </p:sp>
      <p:sp>
        <p:nvSpPr>
          <p:cNvPr id="3" name="Объект 2"/>
          <p:cNvSpPr>
            <a:spLocks noGrp="1"/>
          </p:cNvSpPr>
          <p:nvPr>
            <p:ph idx="1"/>
          </p:nvPr>
        </p:nvSpPr>
        <p:spPr/>
        <p:txBody>
          <a:bodyPr>
            <a:normAutofit fontScale="47500" lnSpcReduction="20000"/>
          </a:bodyPr>
          <a:lstStyle/>
          <a:p>
            <a:r>
              <a:rPr lang="en-US" dirty="0" err="1" smtClean="0"/>
              <a:t>Susmaq</a:t>
            </a:r>
            <a:r>
              <a:rPr lang="en-US" dirty="0" smtClean="0"/>
              <a:t> h</a:t>
            </a:r>
            <a:r>
              <a:rPr lang="az-Latn-AZ" dirty="0" smtClean="0"/>
              <a:t>üququ və özünü ifşa etməmək hüququ ancaq cinayət mühakiməsi icraatında əldə edilmiş sübutlarla bağlıdır. </a:t>
            </a:r>
          </a:p>
          <a:p>
            <a:r>
              <a:rPr lang="az-Latn-AZ" dirty="0" smtClean="0"/>
              <a:t>Konvensiyanın 6-cı maddəsi baxımından məsələnin cinayət aspektində olub-olmamasına dair qiymətləndirilməsi üçün Engel kritariyaları: (Engel və digərlərinin Hollandiyaya qarşı işi)</a:t>
            </a:r>
          </a:p>
          <a:p>
            <a:r>
              <a:rPr lang="az-Latn-AZ" dirty="0" smtClean="0"/>
              <a:t>1) Daxili qanunvericiliyin klassifikasiyasından asılıdır</a:t>
            </a:r>
          </a:p>
          <a:p>
            <a:r>
              <a:rPr lang="az-Latn-AZ" dirty="0" smtClean="0"/>
              <a:t>2) Əməlin xarakterindən asılıdır</a:t>
            </a:r>
          </a:p>
          <a:p>
            <a:r>
              <a:rPr lang="az-Latn-AZ" dirty="0" smtClean="0"/>
              <a:t>3) Şəxsin məruz qalacağı cəzanın dərəcəsindən asılıdır.</a:t>
            </a:r>
          </a:p>
          <a:p>
            <a:r>
              <a:rPr lang="az-Latn-AZ" dirty="0" smtClean="0"/>
              <a:t>Bu kriteriyalar bir-birindən müstəqildir və alternativdir. Bir şərtin mövcudluğu məsələyə Konvensiyanın 6-cı maddəsinin cinayət aspekti baxımından qiymət verilməsi üçün əsasdır.</a:t>
            </a:r>
          </a:p>
          <a:p>
            <a:endParaRPr lang="az-Latn-AZ" dirty="0"/>
          </a:p>
          <a:p>
            <a:r>
              <a:rPr lang="az-Latn-AZ" dirty="0" smtClean="0"/>
              <a:t>Adminstratifvvə digər mülki məsələlər baxımından şəxsi ifşa edəcək sənədlərin məcburi alınması və ya şəxsin ifadəsilə bağlı hər hansı bir qadağa yoxdur.  İJL, GMR və AKP Böyük Britaniyaya qarşı işi üzrə məhkəmə ərizəçilərin əsas arqumentini, yəni inzibati orqanlar tərəfindən məlumatların istənilməsinin Konvensiyanın 6-cı maddəsinin cinayət aspekti baxımından pozuntu olduğu qənaətini rədd etmişdir və hesab etmişdir ki, cinayət mühakimə icraatında bu tip sübutların istifadəsi 6-cı maddənin pozuntusu hesab edilir, inzibati icraat zamanı dövlətin məcburetmə tədbirlərinə deyil.</a:t>
            </a:r>
          </a:p>
          <a:p>
            <a:endParaRPr lang="ru-RU" dirty="0"/>
          </a:p>
        </p:txBody>
      </p:sp>
    </p:spTree>
    <p:extLst>
      <p:ext uri="{BB962C8B-B14F-4D97-AF65-F5344CB8AC3E}">
        <p14:creationId xmlns:p14="http://schemas.microsoft.com/office/powerpoint/2010/main" xmlns="" val="2660462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az-Latn-AZ" dirty="0" smtClean="0"/>
              <a:t>Hardakı araşdırma adminstrativ deyil, cinayət icraatı xarakterlidir, susmaq və özünə qarşı ifadə verməmək hüququna hörmət edilməlidir. </a:t>
            </a:r>
            <a:r>
              <a:rPr lang="az-Latn-AZ" b="1" dirty="0" smtClean="0"/>
              <a:t>Heaney  və McGuinness-in İrlandiyaya </a:t>
            </a:r>
            <a:r>
              <a:rPr lang="az-Latn-AZ" dirty="0" smtClean="0"/>
              <a:t>qarşı işində iki ərizəçi terror əməlinə görə şübhəlidirlər və polis tərəfindən sorğulanır.  Polis qanunun məcburetmə tələbindən istifadə edərək, hadisənin törədildiyi vaxt onların harda olmasını sualını ortaya qoyur. Daxili qanunvericiliyə görə bu tip məlumatların verilməməsi və saxlanılmasına görə cinayət məsuliyyəti yaranır və ərizəçilər 6 aylıq həbsə məhkum edilirlər.  AİHM-si 6-cı maddənin pozuntusunu tanımışdır. Məhkəmənin qiymətləndirməsi:  Şəxslər tərəfindən özünü ifşa edəcək sənədlərin və məlumatların onlara məcburən, cinayət məsuliyyətinə cəlb olunacaqları təhdidi altında onlardan alınması və məcbur edilməsi şəxslərin susmaq və özünə qarşı ifadə verməkək hüquqlarını ciddi şəkildə pozur. </a:t>
            </a:r>
          </a:p>
          <a:p>
            <a:endParaRPr lang="ru-RU" dirty="0"/>
          </a:p>
        </p:txBody>
      </p:sp>
    </p:spTree>
    <p:extLst>
      <p:ext uri="{BB962C8B-B14F-4D97-AF65-F5344CB8AC3E}">
        <p14:creationId xmlns:p14="http://schemas.microsoft.com/office/powerpoint/2010/main" xmlns="" val="453973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Shannon v. UK</a:t>
            </a:r>
            <a:endParaRPr lang="ru-RU" b="1" dirty="0"/>
          </a:p>
        </p:txBody>
      </p:sp>
      <p:sp>
        <p:nvSpPr>
          <p:cNvPr id="3" name="Объект 2"/>
          <p:cNvSpPr>
            <a:spLocks noGrp="1"/>
          </p:cNvSpPr>
          <p:nvPr>
            <p:ph idx="1"/>
          </p:nvPr>
        </p:nvSpPr>
        <p:spPr/>
        <p:txBody>
          <a:bodyPr>
            <a:normAutofit fontScale="55000" lnSpcReduction="20000"/>
          </a:bodyPr>
          <a:lstStyle/>
          <a:p>
            <a:r>
              <a:rPr lang="az-Latn-AZ" dirty="0" smtClean="0"/>
              <a:t>Bu işdə ərizəçi maliyyə fırıldaqçılığı və düzgün mühasibatçılığın aparılmaması sühbəsilə maliyyə müstəntiqi tərəfindən  sorğu-suala çəkilir. Ərizəçinin hüquqşunası istintaqdan təminat istəyir ki, əgər lazımı məlumatı və sənədləri istintaqa versə, həmin məlumatlar və sənədlər cinayət mühakiməsi icraatında ərizəçinin əleyhinə istifadə edilməyəcəkdir. Bu təminat istintaq/təhqiqat tərəfindən verilmir. Nəticədə ərizəçi dindirmədən və sənədlərin verilməsindən imtina edir. Sonra ərizəçi istintaqın qanuni tələblərinə əməl etmədiyinə və lazımı sənədləri vermədiyinə görə məhkum olunur. Məhkəmənin qiymətləndirməsi: </a:t>
            </a:r>
          </a:p>
          <a:p>
            <a:r>
              <a:rPr lang="az-Latn-AZ" dirty="0" smtClean="0"/>
              <a:t>Məhkəmə yekdilliklə qərar qəbul etmişdir ki, cinayət mühakiməsi icraatında ərizəçinin bu yöndə sənədləri və ifadə verməyə məcbur edilməsi özünü ifşa etməmək hüququ ilə uzlaşmır. Məhkəmə həmçini yuxarıda qeyd olunan İJL, GMR, AKP-nin Böyük Britaniyaya qarşı işinə istinad etmiş və həmin işdə bu işi mahiyyət etibarilə fərqləndirmişdir. Hansı ki, mövcud işdə artıq ərizəçi ilə dövlət orqanları  arasında cinayət aspektində münasibət olduğu halda, digər ərizəçilərin işində isə ancaq araşdırma inzibati icraat idi və ərizəçilərin statusu təqsirləndirilən, şühbəli şəxs qismində deyildi. </a:t>
            </a:r>
            <a:endParaRPr lang="ru-RU" dirty="0"/>
          </a:p>
        </p:txBody>
      </p:sp>
    </p:spTree>
    <p:extLst>
      <p:ext uri="{BB962C8B-B14F-4D97-AF65-F5344CB8AC3E}">
        <p14:creationId xmlns:p14="http://schemas.microsoft.com/office/powerpoint/2010/main" xmlns="" val="1585203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King v. UK</a:t>
            </a:r>
            <a:endParaRPr lang="ru-RU" b="1" dirty="0"/>
          </a:p>
        </p:txBody>
      </p:sp>
      <p:sp>
        <p:nvSpPr>
          <p:cNvPr id="3" name="Объект 2"/>
          <p:cNvSpPr>
            <a:spLocks noGrp="1"/>
          </p:cNvSpPr>
          <p:nvPr>
            <p:ph idx="1"/>
          </p:nvPr>
        </p:nvSpPr>
        <p:spPr/>
        <p:txBody>
          <a:bodyPr>
            <a:normAutofit fontScale="85000" lnSpcReduction="20000"/>
          </a:bodyPr>
          <a:lstStyle/>
          <a:p>
            <a:r>
              <a:rPr lang="az-Latn-AZ" dirty="0" smtClean="0"/>
              <a:t>Ərizəçi vergi inspektoru tərəfindən məcburi qaydada  ödənilməmiş verginin hesablanması və cərimənin tətbiq edilməsi üçün dindirilir. Ərizəçi məsələni Stasrburqa daşımışdır. Məhkəmə ərizəni qeyri-mümkün hesab etmişdir, qitmətləndirmə zamanı bu işi digər işlərdən fərqləndirmişdir.  Birinci növbədə ərizəçi ödənilməmiş vergilərin bərpası üçün cəzalandırılmışdır, cinayət işləməsinə görə deyil, yəni ərizəçiyə qarşı atılmış addımlar bərpaedici xarakterli olmuşdur, cəzalandırıcı mahiyyətdə deyil.  İkinci və əsas məsələ isə, ərizəçi sənədlərin və lazımı məlumatların verilməməsinə görə deyil, məhz vergini qaydasında ödəmədiyi üçün cəzalandırılmışdır. </a:t>
            </a:r>
            <a:endParaRPr lang="ru-RU" dirty="0"/>
          </a:p>
        </p:txBody>
      </p:sp>
    </p:spTree>
    <p:extLst>
      <p:ext uri="{BB962C8B-B14F-4D97-AF65-F5344CB8AC3E}">
        <p14:creationId xmlns:p14="http://schemas.microsoft.com/office/powerpoint/2010/main" xmlns="" val="2802909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lnSpcReduction="10000"/>
          </a:bodyPr>
          <a:lstStyle/>
          <a:p>
            <a:r>
              <a:rPr lang="az-Latn-AZ" dirty="0" smtClean="0"/>
              <a:t>Yuxarıda qeyd olunan presedentlərlə AİHM-si əvvəldə qeyd edildiyi kimi özünə qarşı ifadə verməmək və susmaq hüququnun dəqiq kriteriyalarını, konturlarını müəyyən edə bilmədi, xüsusilə də vergi ilə bağlı məsələləri hüquq alimləri bulanıq suya bənzətdilər və tənqid etdilər.  Nəticədə bu məsələyə AİHM-nin Böyük Palatasında baxılan  </a:t>
            </a:r>
            <a:r>
              <a:rPr lang="az-Latn-AZ" b="1" dirty="0" smtClean="0"/>
              <a:t>O</a:t>
            </a:r>
            <a:r>
              <a:rPr lang="en-US" b="1" dirty="0" smtClean="0"/>
              <a:t>’</a:t>
            </a:r>
            <a:r>
              <a:rPr lang="az-Latn-AZ" b="1" dirty="0" smtClean="0"/>
              <a:t>Holloran və Francisin Böyük Britanyaya </a:t>
            </a:r>
            <a:r>
              <a:rPr lang="az-Latn-AZ" dirty="0" smtClean="0"/>
              <a:t>qarşı işində aydınlıq gətirilməyə başladı.</a:t>
            </a:r>
            <a:endParaRPr lang="ru-RU" dirty="0"/>
          </a:p>
        </p:txBody>
      </p:sp>
    </p:spTree>
    <p:extLst>
      <p:ext uri="{BB962C8B-B14F-4D97-AF65-F5344CB8AC3E}">
        <p14:creationId xmlns:p14="http://schemas.microsoft.com/office/powerpoint/2010/main" xmlns="" val="2179806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6-cı maddənin mətni</a:t>
            </a:r>
            <a:endParaRPr lang="ru-RU" dirty="0"/>
          </a:p>
        </p:txBody>
      </p:sp>
      <p:sp>
        <p:nvSpPr>
          <p:cNvPr id="3" name="Объект 2"/>
          <p:cNvSpPr>
            <a:spLocks noGrp="1"/>
          </p:cNvSpPr>
          <p:nvPr>
            <p:ph idx="1"/>
          </p:nvPr>
        </p:nvSpPr>
        <p:spPr>
          <a:xfrm>
            <a:off x="457200" y="1600200"/>
            <a:ext cx="8229600" cy="5141168"/>
          </a:xfrm>
        </p:spPr>
        <p:txBody>
          <a:bodyPr>
            <a:normAutofit fontScale="70000" lnSpcReduction="20000"/>
          </a:bodyPr>
          <a:lstStyle/>
          <a:p>
            <a:r>
              <a:rPr lang="en-US" dirty="0"/>
              <a:t>1. </a:t>
            </a:r>
            <a:r>
              <a:rPr lang="en-US" dirty="0" err="1"/>
              <a:t>Hər</a:t>
            </a:r>
            <a:r>
              <a:rPr lang="en-US" dirty="0"/>
              <a:t> </a:t>
            </a:r>
            <a:r>
              <a:rPr lang="en-US" dirty="0" err="1"/>
              <a:t>kəs</a:t>
            </a:r>
            <a:r>
              <a:rPr lang="en-US" dirty="0"/>
              <a:t>, </a:t>
            </a:r>
            <a:r>
              <a:rPr lang="en-US" dirty="0" err="1"/>
              <a:t>onun</a:t>
            </a:r>
            <a:r>
              <a:rPr lang="en-US" dirty="0"/>
              <a:t> </a:t>
            </a:r>
            <a:r>
              <a:rPr lang="en-US" dirty="0" err="1"/>
              <a:t>mülki</a:t>
            </a:r>
            <a:r>
              <a:rPr lang="en-US" dirty="0"/>
              <a:t> </a:t>
            </a:r>
            <a:r>
              <a:rPr lang="en-US" dirty="0" err="1"/>
              <a:t>hüquq</a:t>
            </a:r>
            <a:r>
              <a:rPr lang="en-US" dirty="0"/>
              <a:t> </a:t>
            </a:r>
            <a:r>
              <a:rPr lang="en-US" dirty="0" err="1"/>
              <a:t>və</a:t>
            </a:r>
            <a:r>
              <a:rPr lang="en-US" dirty="0"/>
              <a:t> </a:t>
            </a:r>
            <a:r>
              <a:rPr lang="en-US" dirty="0" err="1"/>
              <a:t>vəzifələri</a:t>
            </a:r>
            <a:r>
              <a:rPr lang="en-US" dirty="0"/>
              <a:t> </a:t>
            </a:r>
            <a:r>
              <a:rPr lang="en-US" dirty="0" err="1"/>
              <a:t>müəyyən</a:t>
            </a:r>
            <a:r>
              <a:rPr lang="en-US" dirty="0"/>
              <a:t> </a:t>
            </a:r>
            <a:r>
              <a:rPr lang="en-US" dirty="0" err="1"/>
              <a:t>edilərkən</a:t>
            </a:r>
            <a:r>
              <a:rPr lang="en-US" dirty="0"/>
              <a:t> </a:t>
            </a:r>
            <a:r>
              <a:rPr lang="en-US" dirty="0" err="1"/>
              <a:t>və</a:t>
            </a:r>
            <a:r>
              <a:rPr lang="en-US" dirty="0"/>
              <a:t> </a:t>
            </a:r>
            <a:r>
              <a:rPr lang="en-US" dirty="0" err="1"/>
              <a:t>ya</a:t>
            </a:r>
            <a:r>
              <a:rPr lang="en-US" dirty="0"/>
              <a:t> </a:t>
            </a:r>
            <a:r>
              <a:rPr lang="en-US" dirty="0" err="1"/>
              <a:t>ona</a:t>
            </a:r>
            <a:r>
              <a:rPr lang="en-US" dirty="0"/>
              <a:t> </a:t>
            </a:r>
            <a:r>
              <a:rPr lang="en-US" dirty="0" err="1"/>
              <a:t>qarşı</a:t>
            </a:r>
            <a:r>
              <a:rPr lang="en-US" dirty="0"/>
              <a:t> </a:t>
            </a:r>
            <a:r>
              <a:rPr lang="en-US" dirty="0" err="1"/>
              <a:t>hər</a:t>
            </a:r>
            <a:r>
              <a:rPr lang="en-US" dirty="0"/>
              <a:t> </a:t>
            </a:r>
            <a:r>
              <a:rPr lang="en-US" dirty="0" err="1"/>
              <a:t>hansı</a:t>
            </a:r>
            <a:r>
              <a:rPr lang="en-US" dirty="0"/>
              <a:t> </a:t>
            </a:r>
            <a:r>
              <a:rPr lang="en-US" dirty="0" err="1"/>
              <a:t>cinayət</a:t>
            </a:r>
            <a:r>
              <a:rPr lang="en-US" dirty="0"/>
              <a:t> </a:t>
            </a:r>
            <a:r>
              <a:rPr lang="en-US" dirty="0" err="1"/>
              <a:t>ittihamı</a:t>
            </a:r>
            <a:r>
              <a:rPr lang="en-US" dirty="0"/>
              <a:t> </a:t>
            </a:r>
            <a:r>
              <a:rPr lang="en-US" dirty="0" err="1"/>
              <a:t>irəli</a:t>
            </a:r>
            <a:r>
              <a:rPr lang="en-US" dirty="0"/>
              <a:t> </a:t>
            </a:r>
            <a:r>
              <a:rPr lang="en-US" dirty="0" err="1"/>
              <a:t>sürülərkən</a:t>
            </a:r>
            <a:r>
              <a:rPr lang="en-US" dirty="0"/>
              <a:t>, </a:t>
            </a:r>
            <a:r>
              <a:rPr lang="en-US" dirty="0" err="1"/>
              <a:t>qanun</a:t>
            </a:r>
            <a:r>
              <a:rPr lang="en-US" dirty="0"/>
              <a:t> </a:t>
            </a:r>
            <a:r>
              <a:rPr lang="en-US" dirty="0" err="1"/>
              <a:t>əsasında</a:t>
            </a:r>
            <a:r>
              <a:rPr lang="en-US" dirty="0"/>
              <a:t> </a:t>
            </a:r>
            <a:r>
              <a:rPr lang="en-US" dirty="0" err="1"/>
              <a:t>yaradılmış</a:t>
            </a:r>
            <a:r>
              <a:rPr lang="en-US" dirty="0"/>
              <a:t> </a:t>
            </a:r>
            <a:r>
              <a:rPr lang="en-US" dirty="0" err="1"/>
              <a:t>müstəqil</a:t>
            </a:r>
            <a:r>
              <a:rPr lang="en-US" dirty="0"/>
              <a:t> </a:t>
            </a:r>
            <a:r>
              <a:rPr lang="en-US" dirty="0" err="1"/>
              <a:t>və</a:t>
            </a:r>
            <a:r>
              <a:rPr lang="en-US" dirty="0"/>
              <a:t> </a:t>
            </a:r>
            <a:r>
              <a:rPr lang="en-US" dirty="0" err="1"/>
              <a:t>qərəzsiz</a:t>
            </a:r>
            <a:r>
              <a:rPr lang="en-US" dirty="0"/>
              <a:t> </a:t>
            </a:r>
            <a:r>
              <a:rPr lang="en-US" dirty="0" err="1"/>
              <a:t>məhkəmə</a:t>
            </a:r>
            <a:r>
              <a:rPr lang="en-US" dirty="0"/>
              <a:t> </a:t>
            </a:r>
            <a:r>
              <a:rPr lang="en-US" dirty="0" err="1"/>
              <a:t>vasitəsi</a:t>
            </a:r>
            <a:r>
              <a:rPr lang="en-US" dirty="0"/>
              <a:t> </a:t>
            </a:r>
            <a:r>
              <a:rPr lang="en-US" dirty="0" err="1"/>
              <a:t>ilə</a:t>
            </a:r>
            <a:r>
              <a:rPr lang="en-US" dirty="0"/>
              <a:t>, </a:t>
            </a:r>
            <a:r>
              <a:rPr lang="en-US" dirty="0" err="1"/>
              <a:t>ağlabatan</a:t>
            </a:r>
            <a:r>
              <a:rPr lang="en-US" dirty="0"/>
              <a:t> </a:t>
            </a:r>
            <a:r>
              <a:rPr lang="en-US" dirty="0" err="1"/>
              <a:t>müddətdə</a:t>
            </a:r>
            <a:r>
              <a:rPr lang="en-US" dirty="0"/>
              <a:t> </a:t>
            </a:r>
            <a:r>
              <a:rPr lang="en-US" dirty="0" err="1"/>
              <a:t>işinin</a:t>
            </a:r>
            <a:r>
              <a:rPr lang="en-US" dirty="0"/>
              <a:t> </a:t>
            </a:r>
            <a:r>
              <a:rPr lang="en-US" dirty="0" err="1"/>
              <a:t>ədalətli</a:t>
            </a:r>
            <a:r>
              <a:rPr lang="en-US" dirty="0"/>
              <a:t> </a:t>
            </a:r>
            <a:r>
              <a:rPr lang="en-US" dirty="0" err="1"/>
              <a:t>və</a:t>
            </a:r>
            <a:r>
              <a:rPr lang="en-US" dirty="0"/>
              <a:t> </a:t>
            </a:r>
            <a:r>
              <a:rPr lang="en-US" dirty="0" err="1"/>
              <a:t>açıq</a:t>
            </a:r>
            <a:r>
              <a:rPr lang="en-US" dirty="0"/>
              <a:t> </a:t>
            </a:r>
            <a:r>
              <a:rPr lang="en-US" dirty="0" err="1"/>
              <a:t>araşdırılması</a:t>
            </a:r>
            <a:r>
              <a:rPr lang="en-US" dirty="0"/>
              <a:t> </a:t>
            </a:r>
            <a:r>
              <a:rPr lang="en-US" dirty="0" err="1"/>
              <a:t>hüququna</a:t>
            </a:r>
            <a:r>
              <a:rPr lang="en-US" dirty="0"/>
              <a:t> </a:t>
            </a:r>
            <a:r>
              <a:rPr lang="en-US" dirty="0" err="1"/>
              <a:t>malikdir</a:t>
            </a:r>
            <a:r>
              <a:rPr lang="en-US" dirty="0"/>
              <a:t>. </a:t>
            </a:r>
            <a:r>
              <a:rPr lang="en-US" dirty="0" err="1"/>
              <a:t>Məhkəmə</a:t>
            </a:r>
            <a:r>
              <a:rPr lang="en-US" dirty="0"/>
              <a:t> </a:t>
            </a:r>
            <a:r>
              <a:rPr lang="en-US" dirty="0" err="1"/>
              <a:t>qərarı</a:t>
            </a:r>
            <a:r>
              <a:rPr lang="en-US" dirty="0"/>
              <a:t> </a:t>
            </a:r>
            <a:r>
              <a:rPr lang="en-US" dirty="0" err="1"/>
              <a:t>açıq</a:t>
            </a:r>
            <a:r>
              <a:rPr lang="en-US" dirty="0"/>
              <a:t> </a:t>
            </a:r>
            <a:r>
              <a:rPr lang="en-US" dirty="0" err="1"/>
              <a:t>elan</a:t>
            </a:r>
            <a:r>
              <a:rPr lang="en-US" dirty="0"/>
              <a:t> </a:t>
            </a:r>
            <a:r>
              <a:rPr lang="en-US" dirty="0" err="1"/>
              <a:t>edilir</a:t>
            </a:r>
            <a:r>
              <a:rPr lang="en-US" dirty="0"/>
              <a:t>, </a:t>
            </a:r>
            <a:r>
              <a:rPr lang="en-US" dirty="0" err="1"/>
              <a:t>lakin</a:t>
            </a:r>
            <a:r>
              <a:rPr lang="en-US" dirty="0"/>
              <a:t> </a:t>
            </a:r>
            <a:r>
              <a:rPr lang="en-US" dirty="0" err="1"/>
              <a:t>demokratik</a:t>
            </a:r>
            <a:r>
              <a:rPr lang="en-US" dirty="0"/>
              <a:t> </a:t>
            </a:r>
            <a:r>
              <a:rPr lang="en-US" dirty="0" err="1"/>
              <a:t>cəmiyyətdə</a:t>
            </a:r>
            <a:r>
              <a:rPr lang="en-US" dirty="0"/>
              <a:t> </a:t>
            </a:r>
            <a:r>
              <a:rPr lang="en-US" dirty="0" err="1"/>
              <a:t>əxlaq</a:t>
            </a:r>
            <a:r>
              <a:rPr lang="en-US" dirty="0"/>
              <a:t>, </a:t>
            </a:r>
            <a:r>
              <a:rPr lang="en-US" dirty="0" err="1"/>
              <a:t>ictimai</a:t>
            </a:r>
            <a:r>
              <a:rPr lang="en-US" dirty="0"/>
              <a:t> </a:t>
            </a:r>
            <a:r>
              <a:rPr lang="en-US" dirty="0" err="1"/>
              <a:t>qayda</a:t>
            </a:r>
            <a:r>
              <a:rPr lang="en-US" dirty="0"/>
              <a:t> </a:t>
            </a:r>
            <a:r>
              <a:rPr lang="en-US" dirty="0" err="1"/>
              <a:t>və</a:t>
            </a:r>
            <a:r>
              <a:rPr lang="en-US" dirty="0"/>
              <a:t> </a:t>
            </a:r>
            <a:r>
              <a:rPr lang="en-US" dirty="0" err="1"/>
              <a:t>ya</a:t>
            </a:r>
            <a:r>
              <a:rPr lang="en-US" dirty="0"/>
              <a:t> </a:t>
            </a:r>
            <a:r>
              <a:rPr lang="en-US" dirty="0" err="1"/>
              <a:t>milli</a:t>
            </a:r>
            <a:r>
              <a:rPr lang="en-US" dirty="0"/>
              <a:t> </a:t>
            </a:r>
            <a:r>
              <a:rPr lang="en-US" dirty="0" err="1"/>
              <a:t>təhlükəsizlik</a:t>
            </a:r>
            <a:r>
              <a:rPr lang="en-US" dirty="0"/>
              <a:t> </a:t>
            </a:r>
            <a:r>
              <a:rPr lang="en-US" dirty="0" err="1"/>
              <a:t>mülahizələrinə</a:t>
            </a:r>
            <a:r>
              <a:rPr lang="en-US" dirty="0"/>
              <a:t> </a:t>
            </a:r>
            <a:r>
              <a:rPr lang="en-US" dirty="0" err="1"/>
              <a:t>görə</a:t>
            </a:r>
            <a:r>
              <a:rPr lang="en-US" dirty="0"/>
              <a:t>, </a:t>
            </a:r>
            <a:r>
              <a:rPr lang="en-US" dirty="0" err="1"/>
              <a:t>həmçinin</a:t>
            </a:r>
            <a:r>
              <a:rPr lang="en-US" dirty="0"/>
              <a:t> </a:t>
            </a:r>
            <a:r>
              <a:rPr lang="en-US" dirty="0" err="1"/>
              <a:t>yetkinlik</a:t>
            </a:r>
            <a:r>
              <a:rPr lang="en-US" dirty="0"/>
              <a:t> </a:t>
            </a:r>
            <a:r>
              <a:rPr lang="en-US" dirty="0" err="1"/>
              <a:t>yaşına</a:t>
            </a:r>
            <a:r>
              <a:rPr lang="en-US" dirty="0"/>
              <a:t> </a:t>
            </a:r>
            <a:r>
              <a:rPr lang="en-US" dirty="0" err="1"/>
              <a:t>çatmayanların</a:t>
            </a:r>
            <a:r>
              <a:rPr lang="en-US" dirty="0"/>
              <a:t> </a:t>
            </a:r>
            <a:r>
              <a:rPr lang="en-US" dirty="0" err="1"/>
              <a:t>maraqları</a:t>
            </a:r>
            <a:r>
              <a:rPr lang="en-US" dirty="0"/>
              <a:t> </a:t>
            </a:r>
            <a:r>
              <a:rPr lang="en-US" dirty="0" err="1"/>
              <a:t>və</a:t>
            </a:r>
            <a:r>
              <a:rPr lang="en-US" dirty="0"/>
              <a:t> </a:t>
            </a:r>
            <a:r>
              <a:rPr lang="en-US" dirty="0" err="1"/>
              <a:t>ya</a:t>
            </a:r>
            <a:r>
              <a:rPr lang="en-US" dirty="0"/>
              <a:t> </a:t>
            </a:r>
            <a:r>
              <a:rPr lang="en-US" dirty="0" err="1"/>
              <a:t>tərəflərin</a:t>
            </a:r>
            <a:r>
              <a:rPr lang="en-US" dirty="0"/>
              <a:t> </a:t>
            </a:r>
            <a:r>
              <a:rPr lang="en-US" dirty="0" err="1"/>
              <a:t>şəxsi</a:t>
            </a:r>
            <a:r>
              <a:rPr lang="en-US" dirty="0"/>
              <a:t> </a:t>
            </a:r>
            <a:r>
              <a:rPr lang="en-US" dirty="0" err="1"/>
              <a:t>həyatının</a:t>
            </a:r>
            <a:r>
              <a:rPr lang="en-US" dirty="0"/>
              <a:t> </a:t>
            </a:r>
            <a:r>
              <a:rPr lang="en-US" dirty="0" err="1"/>
              <a:t>müdafiəsi</a:t>
            </a:r>
            <a:r>
              <a:rPr lang="en-US" dirty="0"/>
              <a:t> </a:t>
            </a:r>
            <a:r>
              <a:rPr lang="en-US" dirty="0" err="1"/>
              <a:t>bunu</a:t>
            </a:r>
            <a:r>
              <a:rPr lang="en-US" dirty="0"/>
              <a:t> </a:t>
            </a:r>
            <a:r>
              <a:rPr lang="en-US" dirty="0" err="1"/>
              <a:t>tələb</a:t>
            </a:r>
            <a:r>
              <a:rPr lang="en-US" dirty="0"/>
              <a:t> </a:t>
            </a:r>
            <a:r>
              <a:rPr lang="en-US" dirty="0" err="1"/>
              <a:t>etdikdə</a:t>
            </a:r>
            <a:r>
              <a:rPr lang="en-US" dirty="0"/>
              <a:t>, </a:t>
            </a:r>
            <a:r>
              <a:rPr lang="en-US" dirty="0" err="1"/>
              <a:t>yaxud</a:t>
            </a:r>
            <a:r>
              <a:rPr lang="en-US" dirty="0"/>
              <a:t> </a:t>
            </a:r>
            <a:r>
              <a:rPr lang="en-US" dirty="0" err="1"/>
              <a:t>məhkəmənin</a:t>
            </a:r>
            <a:r>
              <a:rPr lang="en-US" dirty="0"/>
              <a:t> </a:t>
            </a:r>
            <a:r>
              <a:rPr lang="en-US" dirty="0" err="1"/>
              <a:t>fikrincə</a:t>
            </a:r>
            <a:r>
              <a:rPr lang="en-US" dirty="0"/>
              <a:t> </a:t>
            </a:r>
            <a:r>
              <a:rPr lang="en-US" dirty="0" err="1"/>
              <a:t>aşkarlığın</a:t>
            </a:r>
            <a:r>
              <a:rPr lang="en-US" dirty="0"/>
              <a:t> </a:t>
            </a:r>
            <a:r>
              <a:rPr lang="en-US" dirty="0" err="1"/>
              <a:t>ədalət</a:t>
            </a:r>
            <a:r>
              <a:rPr lang="en-US" dirty="0"/>
              <a:t> </a:t>
            </a:r>
            <a:r>
              <a:rPr lang="en-US" dirty="0" err="1"/>
              <a:t>mühakiməsinin</a:t>
            </a:r>
            <a:r>
              <a:rPr lang="en-US" dirty="0"/>
              <a:t> </a:t>
            </a:r>
            <a:r>
              <a:rPr lang="en-US" dirty="0" err="1"/>
              <a:t>maraqlarını</a:t>
            </a:r>
            <a:r>
              <a:rPr lang="en-US" dirty="0"/>
              <a:t> </a:t>
            </a:r>
            <a:r>
              <a:rPr lang="en-US" dirty="0" err="1"/>
              <a:t>poza</a:t>
            </a:r>
            <a:r>
              <a:rPr lang="en-US" dirty="0"/>
              <a:t> </a:t>
            </a:r>
            <a:r>
              <a:rPr lang="en-US" dirty="0" err="1"/>
              <a:t>biləcəyi</a:t>
            </a:r>
            <a:r>
              <a:rPr lang="en-US" dirty="0"/>
              <a:t> </a:t>
            </a:r>
            <a:r>
              <a:rPr lang="en-US" dirty="0" err="1"/>
              <a:t>xüsusi</a:t>
            </a:r>
            <a:r>
              <a:rPr lang="en-US" dirty="0"/>
              <a:t> </a:t>
            </a:r>
            <a:r>
              <a:rPr lang="en-US" dirty="0" err="1"/>
              <a:t>hallar</a:t>
            </a:r>
            <a:r>
              <a:rPr lang="en-US" dirty="0"/>
              <a:t> </a:t>
            </a:r>
            <a:r>
              <a:rPr lang="en-US" dirty="0" err="1"/>
              <a:t>zamanı</a:t>
            </a:r>
            <a:r>
              <a:rPr lang="en-US" dirty="0"/>
              <a:t> </a:t>
            </a:r>
            <a:r>
              <a:rPr lang="en-US" dirty="0" err="1"/>
              <a:t>ciddi</a:t>
            </a:r>
            <a:r>
              <a:rPr lang="en-US" dirty="0"/>
              <a:t> </a:t>
            </a:r>
            <a:r>
              <a:rPr lang="en-US" dirty="0" err="1"/>
              <a:t>zərurət</a:t>
            </a:r>
            <a:r>
              <a:rPr lang="en-US" dirty="0"/>
              <a:t> </a:t>
            </a:r>
            <a:r>
              <a:rPr lang="en-US" dirty="0" err="1"/>
              <a:t>olduqda</a:t>
            </a:r>
            <a:r>
              <a:rPr lang="en-US" dirty="0"/>
              <a:t> </a:t>
            </a:r>
            <a:r>
              <a:rPr lang="en-US" dirty="0" err="1"/>
              <a:t>mətbuat</a:t>
            </a:r>
            <a:r>
              <a:rPr lang="en-US" dirty="0"/>
              <a:t> </a:t>
            </a:r>
            <a:r>
              <a:rPr lang="en-US" dirty="0" err="1"/>
              <a:t>və</a:t>
            </a:r>
            <a:r>
              <a:rPr lang="en-US" dirty="0"/>
              <a:t> </a:t>
            </a:r>
            <a:r>
              <a:rPr lang="en-US" dirty="0" err="1"/>
              <a:t>ictimaiyyət</a:t>
            </a:r>
            <a:r>
              <a:rPr lang="en-US" dirty="0"/>
              <a:t> </a:t>
            </a:r>
            <a:r>
              <a:rPr lang="en-US" dirty="0" err="1"/>
              <a:t>bütün</a:t>
            </a:r>
            <a:r>
              <a:rPr lang="en-US" dirty="0"/>
              <a:t> proses </a:t>
            </a:r>
            <a:r>
              <a:rPr lang="en-US" dirty="0" err="1"/>
              <a:t>boyu</a:t>
            </a:r>
            <a:r>
              <a:rPr lang="en-US" dirty="0"/>
              <a:t> </a:t>
            </a:r>
            <a:r>
              <a:rPr lang="en-US" dirty="0" err="1"/>
              <a:t>və</a:t>
            </a:r>
            <a:r>
              <a:rPr lang="en-US" dirty="0"/>
              <a:t> </a:t>
            </a:r>
            <a:r>
              <a:rPr lang="en-US" dirty="0" err="1"/>
              <a:t>ya</a:t>
            </a:r>
            <a:r>
              <a:rPr lang="en-US" dirty="0"/>
              <a:t> </a:t>
            </a:r>
            <a:r>
              <a:rPr lang="en-US" dirty="0" err="1"/>
              <a:t>onun</a:t>
            </a:r>
            <a:r>
              <a:rPr lang="en-US" dirty="0"/>
              <a:t> </a:t>
            </a:r>
            <a:r>
              <a:rPr lang="en-US" dirty="0" err="1"/>
              <a:t>bir</a:t>
            </a:r>
            <a:r>
              <a:rPr lang="en-US" dirty="0"/>
              <a:t> </a:t>
            </a:r>
            <a:r>
              <a:rPr lang="en-US" dirty="0" err="1"/>
              <a:t>hissəsində</a:t>
            </a:r>
            <a:r>
              <a:rPr lang="en-US" dirty="0"/>
              <a:t> </a:t>
            </a:r>
            <a:r>
              <a:rPr lang="en-US" dirty="0" err="1"/>
              <a:t>məhkəmə</a:t>
            </a:r>
            <a:r>
              <a:rPr lang="en-US" dirty="0"/>
              <a:t> </a:t>
            </a:r>
            <a:r>
              <a:rPr lang="en-US" dirty="0" err="1"/>
              <a:t>iclasına</a:t>
            </a:r>
            <a:r>
              <a:rPr lang="en-US" dirty="0"/>
              <a:t> </a:t>
            </a:r>
            <a:r>
              <a:rPr lang="en-US" dirty="0" err="1"/>
              <a:t>buraxılmaya</a:t>
            </a:r>
            <a:r>
              <a:rPr lang="en-US" dirty="0"/>
              <a:t> </a:t>
            </a:r>
            <a:r>
              <a:rPr lang="en-US" dirty="0" err="1"/>
              <a:t>bilər</a:t>
            </a:r>
            <a:r>
              <a:rPr lang="en-US" dirty="0"/>
              <a:t>. </a:t>
            </a:r>
            <a:endParaRPr lang="en-US" dirty="0" smtClean="0"/>
          </a:p>
          <a:p>
            <a:r>
              <a:rPr lang="en-US" dirty="0" smtClean="0"/>
              <a:t>2</a:t>
            </a:r>
            <a:r>
              <a:rPr lang="en-US" dirty="0"/>
              <a:t>. </a:t>
            </a:r>
            <a:r>
              <a:rPr lang="en-US" dirty="0" err="1"/>
              <a:t>Cinayət</a:t>
            </a:r>
            <a:r>
              <a:rPr lang="en-US" dirty="0"/>
              <a:t> </a:t>
            </a:r>
            <a:r>
              <a:rPr lang="en-US" dirty="0" err="1"/>
              <a:t>törətməkdə</a:t>
            </a:r>
            <a:r>
              <a:rPr lang="en-US" dirty="0"/>
              <a:t> </a:t>
            </a:r>
            <a:r>
              <a:rPr lang="en-US" dirty="0" err="1"/>
              <a:t>ittiham</a:t>
            </a:r>
            <a:r>
              <a:rPr lang="en-US" dirty="0"/>
              <a:t> </a:t>
            </a:r>
            <a:r>
              <a:rPr lang="en-US" dirty="0" err="1"/>
              <a:t>olunan</a:t>
            </a:r>
            <a:r>
              <a:rPr lang="en-US" dirty="0"/>
              <a:t> </a:t>
            </a:r>
            <a:r>
              <a:rPr lang="en-US" dirty="0" err="1"/>
              <a:t>hər</a:t>
            </a:r>
            <a:r>
              <a:rPr lang="en-US" dirty="0"/>
              <a:t> </a:t>
            </a:r>
            <a:r>
              <a:rPr lang="en-US" dirty="0" err="1"/>
              <a:t>kəs</a:t>
            </a:r>
            <a:r>
              <a:rPr lang="en-US" dirty="0"/>
              <a:t> </a:t>
            </a:r>
            <a:r>
              <a:rPr lang="en-US" dirty="0" err="1"/>
              <a:t>onun</a:t>
            </a:r>
            <a:r>
              <a:rPr lang="en-US" dirty="0"/>
              <a:t> </a:t>
            </a:r>
            <a:r>
              <a:rPr lang="en-US" dirty="0" err="1"/>
              <a:t>təqsiri</a:t>
            </a:r>
            <a:r>
              <a:rPr lang="en-US" dirty="0"/>
              <a:t> </a:t>
            </a:r>
            <a:r>
              <a:rPr lang="en-US" dirty="0" err="1"/>
              <a:t>qanun</a:t>
            </a:r>
            <a:r>
              <a:rPr lang="en-US" dirty="0"/>
              <a:t> </a:t>
            </a:r>
            <a:r>
              <a:rPr lang="en-US" dirty="0" err="1"/>
              <a:t>əsasında</a:t>
            </a:r>
            <a:r>
              <a:rPr lang="en-US" dirty="0"/>
              <a:t> </a:t>
            </a:r>
            <a:r>
              <a:rPr lang="en-US" dirty="0" err="1"/>
              <a:t>sübut</a:t>
            </a:r>
            <a:r>
              <a:rPr lang="en-US" dirty="0"/>
              <a:t> </a:t>
            </a:r>
            <a:r>
              <a:rPr lang="en-US" dirty="0" err="1"/>
              <a:t>edilənədək</a:t>
            </a:r>
            <a:r>
              <a:rPr lang="en-US" dirty="0"/>
              <a:t> </a:t>
            </a:r>
            <a:r>
              <a:rPr lang="en-US" dirty="0" err="1"/>
              <a:t>təqsirsiz</a:t>
            </a:r>
            <a:r>
              <a:rPr lang="en-US" dirty="0"/>
              <a:t> </a:t>
            </a:r>
            <a:r>
              <a:rPr lang="en-US" dirty="0" err="1"/>
              <a:t>hesab</a:t>
            </a:r>
            <a:r>
              <a:rPr lang="en-US" dirty="0"/>
              <a:t> </a:t>
            </a:r>
            <a:r>
              <a:rPr lang="en-US" dirty="0" err="1"/>
              <a:t>edilir</a:t>
            </a:r>
            <a:r>
              <a:rPr lang="en-US" dirty="0"/>
              <a:t>. </a:t>
            </a:r>
            <a:endParaRPr lang="en-US" dirty="0" smtClean="0"/>
          </a:p>
          <a:p>
            <a:r>
              <a:rPr lang="en-US" dirty="0" smtClean="0"/>
              <a:t>3</a:t>
            </a:r>
            <a:r>
              <a:rPr lang="en-US" dirty="0"/>
              <a:t>. </a:t>
            </a:r>
            <a:r>
              <a:rPr lang="en-US" dirty="0" err="1"/>
              <a:t>Cinayət</a:t>
            </a:r>
            <a:r>
              <a:rPr lang="en-US" dirty="0"/>
              <a:t> </a:t>
            </a:r>
            <a:r>
              <a:rPr lang="en-US" dirty="0" err="1"/>
              <a:t>törətməkdə</a:t>
            </a:r>
            <a:r>
              <a:rPr lang="en-US" dirty="0"/>
              <a:t> </a:t>
            </a:r>
            <a:r>
              <a:rPr lang="en-US" dirty="0" err="1"/>
              <a:t>ittiham</a:t>
            </a:r>
            <a:r>
              <a:rPr lang="en-US" dirty="0"/>
              <a:t> </a:t>
            </a:r>
            <a:r>
              <a:rPr lang="en-US" dirty="0" err="1"/>
              <a:t>olunan</a:t>
            </a:r>
            <a:r>
              <a:rPr lang="en-US" dirty="0"/>
              <a:t> </a:t>
            </a:r>
            <a:r>
              <a:rPr lang="en-US" dirty="0" err="1"/>
              <a:t>hər</a:t>
            </a:r>
            <a:r>
              <a:rPr lang="en-US" dirty="0"/>
              <a:t> </a:t>
            </a:r>
            <a:r>
              <a:rPr lang="en-US" dirty="0" err="1"/>
              <a:t>kəs</a:t>
            </a:r>
            <a:r>
              <a:rPr lang="en-US" dirty="0"/>
              <a:t>, </a:t>
            </a:r>
            <a:r>
              <a:rPr lang="en-US" dirty="0" err="1"/>
              <a:t>ən</a:t>
            </a:r>
            <a:r>
              <a:rPr lang="en-US" dirty="0"/>
              <a:t> </a:t>
            </a:r>
            <a:r>
              <a:rPr lang="en-US" dirty="0" err="1"/>
              <a:t>azı</a:t>
            </a:r>
            <a:r>
              <a:rPr lang="en-US" dirty="0"/>
              <a:t> </a:t>
            </a:r>
            <a:r>
              <a:rPr lang="en-US" dirty="0" err="1"/>
              <a:t>aşağıdakı</a:t>
            </a:r>
            <a:r>
              <a:rPr lang="en-US" dirty="0"/>
              <a:t> </a:t>
            </a:r>
            <a:r>
              <a:rPr lang="en-US" dirty="0" err="1"/>
              <a:t>hüquqlara</a:t>
            </a:r>
            <a:r>
              <a:rPr lang="en-US" dirty="0"/>
              <a:t> </a:t>
            </a:r>
            <a:r>
              <a:rPr lang="en-US" dirty="0" err="1"/>
              <a:t>malikdir</a:t>
            </a:r>
            <a:endParaRPr lang="ru-RU" dirty="0"/>
          </a:p>
        </p:txBody>
      </p:sp>
    </p:spTree>
    <p:extLst>
      <p:ext uri="{BB962C8B-B14F-4D97-AF65-F5344CB8AC3E}">
        <p14:creationId xmlns:p14="http://schemas.microsoft.com/office/powerpoint/2010/main" xmlns="" val="807854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b="1" dirty="0" smtClean="0"/>
              <a:t>O</a:t>
            </a:r>
            <a:r>
              <a:rPr lang="en-US" b="1" dirty="0" smtClean="0"/>
              <a:t>’</a:t>
            </a:r>
            <a:r>
              <a:rPr lang="az-Latn-AZ" b="1" dirty="0" smtClean="0"/>
              <a:t>Holloran and  Francis v. UK</a:t>
            </a:r>
            <a:endParaRPr lang="ru-RU" b="1" dirty="0"/>
          </a:p>
        </p:txBody>
      </p:sp>
      <p:sp>
        <p:nvSpPr>
          <p:cNvPr id="3" name="Объект 2"/>
          <p:cNvSpPr>
            <a:spLocks noGrp="1"/>
          </p:cNvSpPr>
          <p:nvPr>
            <p:ph idx="1"/>
          </p:nvPr>
        </p:nvSpPr>
        <p:spPr/>
        <p:txBody>
          <a:bodyPr>
            <a:normAutofit fontScale="40000" lnSpcReduction="20000"/>
          </a:bodyPr>
          <a:lstStyle/>
          <a:p>
            <a:r>
              <a:rPr lang="az-Latn-AZ" dirty="0" smtClean="0"/>
              <a:t>Ərizəçilərə məxsus avtomobillər sürət radarına düşmüşdür və hansıki, onlar sürət limitini aşmışdılar.  Polistər tərəfindən onlara müraciət olunmuşdur ki,  inzib</a:t>
            </a:r>
            <a:r>
              <a:rPr lang="en-US" dirty="0" smtClean="0"/>
              <a:t>a</a:t>
            </a:r>
            <a:r>
              <a:rPr lang="az-Latn-AZ" dirty="0" smtClean="0"/>
              <a:t>ti xətanın baş verdiyi an, radara düşən avtomobilləri kim </a:t>
            </a:r>
            <a:r>
              <a:rPr lang="en-US" dirty="0" smtClean="0"/>
              <a:t>t</a:t>
            </a:r>
            <a:r>
              <a:rPr lang="az-Latn-AZ" dirty="0" smtClean="0"/>
              <a:t>ərəfindən idarə olunduğunu polisə informasiya versinlər və nəticədə inzibati xətanı törədən şəxs polisə məlum olsun. Həmin zaman qüvvədə olan qanunlara görə bu tip məlumatların verilməməsi inzibati cəza olaraq sürücülük hüququndan məhrum etmə və inzibati cərimə ilə yekunlaşa bilərdi. Hər iki ərizəçi onlardan belə bir tələbin olması və qanunla məcbur edilməsi, özlərini ifşa etməmək hüququnun pozuntusu olduğunu iddia etdilər.  Böyük Palata 15 səsə qarşı 2 səslə müəyyən etdi ki, Konvensiyanın 6-cı maddəsinin pozuntusu yoxdur.  Halbuki əvvəlki işlərdə bu tip məcburetmənin pozuntu olduğunu qəbul edən məhkəmə aşağıdakı əsaslandırma ilə pozuntu olmadığı qənaətinə gəldi: </a:t>
            </a:r>
          </a:p>
          <a:p>
            <a:r>
              <a:rPr lang="az-Latn-AZ" b="1" dirty="0" smtClean="0"/>
              <a:t>A) </a:t>
            </a:r>
            <a:r>
              <a:rPr lang="az-Latn-AZ" dirty="0" smtClean="0"/>
              <a:t>Məcburetmə tədbirinin təbiətindən, məqsədindən əlavə , o nəzərə alınmalıdır ki, məlumatın istənilməsi mövcud tənzimləmə metadonun əsas hissəsidir,  yol hərəkəti təhlükəsizliyini təmin edilməsi üçün ərizəçini üzərinə qoyulmuş ədalətli məcburi tələbdir,</a:t>
            </a:r>
          </a:p>
          <a:p>
            <a:r>
              <a:rPr lang="az-Latn-AZ" dirty="0" smtClean="0"/>
              <a:t>B) Sürücünün kim olmasına dair məlumatın məcburi istənilməsi tənzimlənməsi bəsit və məhdud məqsədə xidmət edir ki, bu da ancaq sürücünün müəyyən edilməsinə, aşkarlanmasına fokuslanıb, geniş sual-dairəsi ilə əhatələnmir. </a:t>
            </a:r>
          </a:p>
          <a:p>
            <a:r>
              <a:rPr lang="az-Latn-AZ" b="1" dirty="0" smtClean="0"/>
              <a:t>C)</a:t>
            </a:r>
            <a:r>
              <a:rPr lang="az-Latn-AZ" dirty="0" smtClean="0"/>
              <a:t>Məcburetməni ehtiva edən tənzimləmə ümumi təhlükəsizliyə xidmət edir, şəxsinlərin özünü müdafiəsinə zidd deyildir. </a:t>
            </a:r>
          </a:p>
          <a:p>
            <a:r>
              <a:rPr lang="az-Latn-AZ" dirty="0" smtClean="0"/>
              <a:t>Məcburetmə tədbirlərinin xüsusi rejimini və təbiətini/məqsədini, həmçinin istənilən məmulatların çox dar əhatəli olmasını əsasa alaraq Məhkəmə hesab etmişdir ki, ərizəçilərin susmaq hüququ və özünə qarşı ifadə verməmək, həmçinin özünü ifşa etməmək hüququ pozulmamışdır.  Məhkəmə nəticə olaraq qəbul etmişdir ki, bu tip məcburetmə tədbirlərin qadağan edilməsi, yəni şəxsin susmaq hüququ, özünə qarşı ifadə verməmək, özünü ifşa etməkə digər faktorlarla məhdudlaşa bilər. Digər faktorların başında isə ictimai maraq və təhlükəsizlik gəlir ki, bu zaman da ədalətli balansın qorunması və balans tərəzisinin dövrəyə girməsi  vacibdir </a:t>
            </a:r>
            <a:endParaRPr lang="ru-RU" dirty="0"/>
          </a:p>
        </p:txBody>
      </p:sp>
    </p:spTree>
    <p:extLst>
      <p:ext uri="{BB962C8B-B14F-4D97-AF65-F5344CB8AC3E}">
        <p14:creationId xmlns:p14="http://schemas.microsoft.com/office/powerpoint/2010/main" xmlns="" val="2632031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az-Latn-AZ" dirty="0" smtClean="0"/>
              <a:t>Nəticə olaraq məhkəmə müəyyən etdi ki, bu hüquq mütləq hüquq deyildir, məhdudiyyətlərə məruz qala bilər, hansı ki, məhdudiyyətlərə məruz qala biləcəyi məsələsi Sandersin işində açıq qalmışdır. Məhkəmə əsas diqqətə çəkmək istədiyi əsas məsələ məcburetmənin xarakteri və məqsədi, həmçinin əldə edilmək istənilən sübutun istifadə arealı olmuşdur. Həmçinin oxşar mövqeni məhkəmə </a:t>
            </a:r>
            <a:r>
              <a:rPr lang="en-US" b="1" dirty="0" err="1" smtClean="0"/>
              <a:t>Wehin</a:t>
            </a:r>
            <a:r>
              <a:rPr lang="en-US" b="1" dirty="0" smtClean="0"/>
              <a:t> </a:t>
            </a:r>
            <a:r>
              <a:rPr lang="en-US" b="1" dirty="0" err="1" smtClean="0"/>
              <a:t>Avstriyaya</a:t>
            </a:r>
            <a:r>
              <a:rPr lang="en-US" b="1" dirty="0" smtClean="0"/>
              <a:t> </a:t>
            </a:r>
            <a:r>
              <a:rPr lang="en-US" dirty="0" err="1" smtClean="0"/>
              <a:t>qar</a:t>
            </a:r>
            <a:r>
              <a:rPr lang="az-Latn-AZ" dirty="0" smtClean="0"/>
              <a:t>şı işində də ortaya qoymuşdur.  Həmin işdə də sürücünün şəxsiyyətinin müəyyən edilməsi yönündə ərizəçinin üzərinə məcbur məlumat vermə öhdəliyini qoyulması özünü ifşa etməmək və susmaq hüququ ilə ziddiyyət təşkil etmədiyi qənaətinə gəlmişdir. . Məhkəmənin qiymətləndirməsinə görə ərizəçi ancaq sadəcə olaraq sürücünün kim olmasın bəyan etmə öhdəliyi daşıyır ki, bu da özünə ifşa etmək kimi qiymətləndirilə bilməz.  Bu iki iş yol təhlükəsizliyinə qarşı Avropa səviyyəsində mübarizənin, ümumi konsensusun daha dəqiq hədlərini müəyyən etmişdir ki, bu da digər işlərdən fərqli olaraq ilk baxışa, prima facie, pozuntunun tanınması ilə yekunlaşmamışdır.  Nəticə olaraq AİHM-si susmaq hüququna müdaxilənin kriteriyalarını, konturlarını müəyyən etmişdir. </a:t>
            </a:r>
            <a:endParaRPr lang="ru-RU" dirty="0"/>
          </a:p>
        </p:txBody>
      </p:sp>
    </p:spTree>
    <p:extLst>
      <p:ext uri="{BB962C8B-B14F-4D97-AF65-F5344CB8AC3E}">
        <p14:creationId xmlns:p14="http://schemas.microsoft.com/office/powerpoint/2010/main" xmlns="" val="3279094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Jalloh v. Germany</a:t>
            </a:r>
            <a:endParaRPr lang="ru-RU" b="1" dirty="0"/>
          </a:p>
        </p:txBody>
      </p:sp>
      <p:sp>
        <p:nvSpPr>
          <p:cNvPr id="3" name="Объект 2"/>
          <p:cNvSpPr>
            <a:spLocks noGrp="1"/>
          </p:cNvSpPr>
          <p:nvPr>
            <p:ph idx="1"/>
          </p:nvPr>
        </p:nvSpPr>
        <p:spPr/>
        <p:txBody>
          <a:bodyPr>
            <a:normAutofit fontScale="62500" lnSpcReduction="20000"/>
          </a:bodyPr>
          <a:lstStyle/>
          <a:p>
            <a:r>
              <a:rPr lang="az-Latn-AZ" dirty="0" smtClean="0"/>
              <a:t>Ərizəçi iddialara görə küçə narkotik satışı ilə məşğul olur və mülki geyimli polislər onu tutmaq istəyərkən əlindəki nartotik kisələrini udur. Sonradan həmin sübut ittihamın əsasını təşkil etdiyi üçün, istintaq tərəfindən məcburi qusma əməliyyatına məruz qoyulması üçün klinikaya gətirilir. Həkim onun xəstəlik tarixçəsini araşdırmadan ona dərman verir ki, məcburi qüsma əməliyyatı baş tutsun.  Nəticədə tub vasitəsilə həkim onun burnundan dərmanı mədəsinə yeridir.  Əlavə olaraq qusması üçün həkim ona əlavə olaraq </a:t>
            </a:r>
            <a:r>
              <a:rPr lang="en-US" dirty="0" smtClean="0"/>
              <a:t> </a:t>
            </a:r>
            <a:r>
              <a:rPr lang="en-US" dirty="0" err="1" smtClean="0"/>
              <a:t>apomor</a:t>
            </a:r>
            <a:r>
              <a:rPr lang="az-Latn-AZ" dirty="0" smtClean="0"/>
              <a:t>f</a:t>
            </a:r>
            <a:r>
              <a:rPr lang="en-US" dirty="0" smtClean="0"/>
              <a:t>in</a:t>
            </a:r>
            <a:r>
              <a:rPr lang="az-Latn-AZ" dirty="0" smtClean="0"/>
              <a:t> preparatı-iynəsi vurur.  Nəticədə ərizəçi </a:t>
            </a:r>
            <a:r>
              <a:rPr lang="en-US" dirty="0"/>
              <a:t>0.2182 </a:t>
            </a:r>
            <a:r>
              <a:rPr lang="az-Latn-AZ" dirty="0" smtClean="0"/>
              <a:t>q</a:t>
            </a:r>
            <a:r>
              <a:rPr lang="en-US" dirty="0" smtClean="0"/>
              <a:t>ram </a:t>
            </a:r>
            <a:r>
              <a:rPr lang="az-Latn-AZ" dirty="0" smtClean="0"/>
              <a:t>kokain kisələrini qusur.  Onun barəsində həbs qətimkan tədbiri seçilir.  Nəticədə ərizəçinin daxili orqanları zədələnir və bununla bağlı penitensiar xidmətin hospitalında əməliyyata məruz qalır.  Ərizəçi Konvensiyanın 3-cü maddəsi və 6-cı maddəsilə Avropa Məhkəməsinə müraciət edir.  6-cı maddə ilə əsas şikayətinin predmetini onu bədənindən çıxarılan sübutun özünə  ifşa etməmək hüququ ilə ziddiyyət təşkil etdiyini və nəticədə hüquqlarının pozulduğunu iddia edir. Ərizəçi həmçinin onun bədən bütünlüyünə müdaxiləni şəxsi həyatının toxunulmazlığı hüququna müdaxilə də hesab edir və 8-ci maddənin pozuntusunu da iddia edir. </a:t>
            </a:r>
            <a:endParaRPr lang="ru-RU" dirty="0"/>
          </a:p>
        </p:txBody>
      </p:sp>
    </p:spTree>
    <p:extLst>
      <p:ext uri="{BB962C8B-B14F-4D97-AF65-F5344CB8AC3E}">
        <p14:creationId xmlns:p14="http://schemas.microsoft.com/office/powerpoint/2010/main" xmlns="" val="6932301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az-Latn-AZ" b="1" dirty="0" smtClean="0"/>
              <a:t>Dövlətin əsas arqumentləri- </a:t>
            </a:r>
            <a:r>
              <a:rPr lang="az-Latn-AZ" dirty="0" smtClean="0"/>
              <a:t>Dövlət iddia edir ki, ictimai stabilliyi, cəmiyyəti qorumaq, narkotik ticarətilə effektiv mübarizə aparmaq dövlətin həm daxili, həm də beynəlxalq sənədlərlə üzərinə qoyulmuş əsas öhdəliklərindəndir. Həmçinin bu öhdəliklərin icrası olaraq sübutları mümkün vasitələrlə əldə etmək, cinayətkarları cəzalandırmaq da dövlətin vəzifəsidir. Həmçinin dövlətin arqumentinə görə dərmanla qusdurma əməliyyatının həyata keçirilməsi, şəxsin iradəsi əleyhinə kimi dəyərləndirilə bilməz və bu bioloji prosesdir. Dövlət daha sonra iddia etdi ki, şəxsin bədənindən çıxarılan kisələr onun bədən bütünlüyünü təşkil edə bilməz və bu bədəndən alınan qan və sidik analizi kimi qəbul edilməlidir. </a:t>
            </a:r>
          </a:p>
          <a:p>
            <a:endParaRPr lang="ru-RU" dirty="0"/>
          </a:p>
        </p:txBody>
      </p:sp>
    </p:spTree>
    <p:extLst>
      <p:ext uri="{BB962C8B-B14F-4D97-AF65-F5344CB8AC3E}">
        <p14:creationId xmlns:p14="http://schemas.microsoft.com/office/powerpoint/2010/main" xmlns="" val="1418840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az-Latn-AZ" b="1" dirty="0" smtClean="0"/>
              <a:t>Məhkəmənin qiymətləndirməsi:</a:t>
            </a:r>
          </a:p>
          <a:p>
            <a:r>
              <a:rPr lang="az-Latn-AZ" dirty="0" smtClean="0"/>
              <a:t>Məhkəmə qiymətləndirmə zamanı susmaq və özünü ifşa etməmək hüququna edilə bilən müdaxilələrin qiymətləndirilməsi kriteriyalarına istinad edərək başlamışdır. Məhkəmə qeyd edir ki, özünə qarşı ifadə verməmək və özünü ifşa etməmək hüququ xüsusilə təqsirləndirilən şəxsin susmaq hüququna və ifadə verməmək niyyətinə hörmət etmək üçün əhəmiyyətlidir.  Məhkəmə daha sonra qeyd edir ki, bu hüquqlar cinayət işləri üzrə ağız seliyinin, nəfəsin, sidiyin, qanın, tük ekzemptlərinin, bədən toxumalarının, səs nümunələrinin, DNT teslərinin alınmasını qadağan etmir və bu tələblər ümumi maraqların təmin edilməsi üçün vacibdir.</a:t>
            </a:r>
            <a:endParaRPr lang="ru-RU" dirty="0"/>
          </a:p>
        </p:txBody>
      </p:sp>
    </p:spTree>
    <p:extLst>
      <p:ext uri="{BB962C8B-B14F-4D97-AF65-F5344CB8AC3E}">
        <p14:creationId xmlns:p14="http://schemas.microsoft.com/office/powerpoint/2010/main" xmlns="" val="835767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az-Latn-AZ" b="1" dirty="0" smtClean="0"/>
              <a:t>Birinci-</a:t>
            </a:r>
            <a:r>
              <a:rPr lang="az-Latn-AZ" dirty="0" smtClean="0"/>
              <a:t> Ərizəçinin iradəsinin əleyhinə ondan alınan ifadə/etiraf və yaxud onun bədən bütünlüyünə iradəsi xaricində müdaxilə ilə alınan «real» sübutlar 6-cı maddə ilə qorunan hüquqlara ziddir. Məhkəmənin qiymətləndirməsinə görə şəxsin susmaq və özünü ifşa etməmək hüququ Funkenin Fransaya qarşı işində qeyd olunan sənədlərin ispektora verilməməsi ilə məhdud deyildir və daha geniş əhatəyə malikdir. Məhkəmənin qiymətləndirməsinə görə ərizəçinin narkotik kisələri udması və onun bədəninə daxil olması və sonradan məcburən onun bədənindən çıxarılması, həmin sübutu «maddi» sübut kateqaoriyasına daxil edir və ümumi qayda olaraq bu kimi sübutların əldə edilməsinə  müəyyən hədlərdə icazə verilir və qadağan edilməyib (</a:t>
            </a:r>
            <a:r>
              <a:rPr lang="en-US" i="1" dirty="0"/>
              <a:t>J.B. </a:t>
            </a:r>
            <a:r>
              <a:rPr lang="az-Latn-AZ" i="1" dirty="0"/>
              <a:t> </a:t>
            </a:r>
            <a:r>
              <a:rPr lang="az-Latn-AZ" i="1" dirty="0" smtClean="0"/>
              <a:t>İsveçrəyə qarşı</a:t>
            </a:r>
            <a:r>
              <a:rPr lang="en-US" dirty="0"/>
              <a:t> </a:t>
            </a:r>
            <a:r>
              <a:rPr lang="az-Latn-AZ" dirty="0" smtClean="0"/>
              <a:t>)</a:t>
            </a:r>
          </a:p>
          <a:p>
            <a:endParaRPr lang="ru-RU" dirty="0"/>
          </a:p>
        </p:txBody>
      </p:sp>
    </p:spTree>
    <p:extLst>
      <p:ext uri="{BB962C8B-B14F-4D97-AF65-F5344CB8AC3E}">
        <p14:creationId xmlns:p14="http://schemas.microsoft.com/office/powerpoint/2010/main" xmlns="" val="3149699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az-Latn-AZ" b="1" dirty="0" smtClean="0"/>
              <a:t>İkinci-</a:t>
            </a:r>
            <a:r>
              <a:rPr lang="az-Latn-AZ" dirty="0" smtClean="0"/>
              <a:t> Hazırkı işdə məcburetmə gücünün istifadəsi, daha ağrılıdır, nəinki qan, sidik, ağız suyu analizlərinin götürülməsində, hansı ki, ikincilər daha qısa müddətli müdaxilələrlə maddi sübutun götürülməsinə səbəb olur. Ərizəçinin burnuna tub salınaraq mədəsinə dərman yeridilməsi və bənədinin qusması yönündə pataloji provokasiya edilməsi,  ərizəçini həyatı və sağlamlığı üçün risksiz deyildir</a:t>
            </a:r>
          </a:p>
          <a:p>
            <a:r>
              <a:rPr lang="az-Latn-AZ" b="1" dirty="0" smtClean="0"/>
              <a:t>Üçüncü</a:t>
            </a:r>
            <a:r>
              <a:rPr lang="az-Latn-AZ" dirty="0" smtClean="0"/>
              <a:t>-Hazırki sübut nəinki şəxsin özünü ifşa etməmək hüququnu pozmaqla müşayət olunub, həmçinin şəxsin qeyri-isani rəftara məruz qalmaması yönündə qorunan 3-cü maddənin substantiv tələbləri pozulmaqla müşayət olunub.  Sübutun əldə edilməsi metodu, yuxarıda qeyd olunan icazəli müdaxilə metoduna zidddir və özündə minimal qəddarlıq dərəcəsini ehtiva edir</a:t>
            </a:r>
          </a:p>
          <a:p>
            <a:endParaRPr lang="ru-RU" dirty="0"/>
          </a:p>
        </p:txBody>
      </p:sp>
    </p:spTree>
    <p:extLst>
      <p:ext uri="{BB962C8B-B14F-4D97-AF65-F5344CB8AC3E}">
        <p14:creationId xmlns:p14="http://schemas.microsoft.com/office/powerpoint/2010/main" xmlns="" val="23923525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16632"/>
            <a:ext cx="8229600" cy="158006"/>
          </a:xfrm>
        </p:spPr>
        <p:txBody>
          <a:bodyPr>
            <a:normAutofit fontScale="90000"/>
          </a:bodyPr>
          <a:lstStyle/>
          <a:p>
            <a:endParaRPr lang="ru-RU" sz="1400"/>
          </a:p>
        </p:txBody>
      </p:sp>
      <p:sp>
        <p:nvSpPr>
          <p:cNvPr id="3" name="Объект 2"/>
          <p:cNvSpPr>
            <a:spLocks noGrp="1"/>
          </p:cNvSpPr>
          <p:nvPr>
            <p:ph idx="1"/>
          </p:nvPr>
        </p:nvSpPr>
        <p:spPr>
          <a:xfrm>
            <a:off x="457200" y="332656"/>
            <a:ext cx="8229600" cy="6525344"/>
          </a:xfrm>
        </p:spPr>
        <p:txBody>
          <a:bodyPr>
            <a:noAutofit/>
          </a:bodyPr>
          <a:lstStyle/>
          <a:p>
            <a:r>
              <a:rPr lang="en-US" sz="1400" dirty="0"/>
              <a:t> </a:t>
            </a:r>
            <a:r>
              <a:rPr lang="az-Latn-AZ" sz="1400" dirty="0" smtClean="0"/>
              <a:t>Şəxsin özünü ifşa etməmək hüququna müdaxilənin olub-olmamasını qiymətləndirmək üçün məhkəmə aşağıdakı faktorları analiz etməlidir:</a:t>
            </a:r>
          </a:p>
          <a:p>
            <a:r>
              <a:rPr lang="az-Latn-AZ" sz="1400" dirty="0" smtClean="0"/>
              <a:t>1) </a:t>
            </a:r>
            <a:r>
              <a:rPr lang="az-Latn-AZ" sz="1400" b="1" dirty="0" smtClean="0"/>
              <a:t>Məcburi olaraq sübutun əldə edilməsinin təbiəti- </a:t>
            </a:r>
            <a:r>
              <a:rPr lang="az-Latn-AZ" sz="1400" dirty="0" smtClean="0"/>
              <a:t>Udulmuş narkotik kisəsinin bədəndən məcburi çıxarılması ərizəçinin mental və fiziki bədən bütünlüyünə müdaxilə ilə nəticələnmişdir.  Ərizəçi dörd polis tərəfindən və həkim tərəfindən güc tətbiq edilərək, idarəsinin ziddinəonun burnundan  mədəsinə tub daxil edilmişdir və mədəninə kimyəvi maddə daxil edilmişdir ki, bədəni pataloji olaraq qusma əməliyyatını həyata keçirsin.  Bu isə onun həyatı üçün risk əmələ gətirdiyinə görə  qeyri-insani rəftar olaraq 3-cü maddənin pozuntusudur.</a:t>
            </a:r>
          </a:p>
          <a:p>
            <a:r>
              <a:rPr lang="az-Latn-AZ" sz="1400" dirty="0" smtClean="0"/>
              <a:t>2) </a:t>
            </a:r>
            <a:r>
              <a:rPr lang="az-Latn-AZ" sz="1400" b="1" dirty="0" smtClean="0"/>
              <a:t>İctimai marağın ağırlığı- </a:t>
            </a:r>
            <a:r>
              <a:rPr lang="az-Latn-AZ" sz="1400" dirty="0" smtClean="0"/>
              <a:t>Ərizəçinin küçə narko -dilleri olması, nəticədə əməl sübut olunacağı təqdirdə, 6 aylıq sınaq müddəti tətbiq edilməklə məhkumiyyətə səbəb ola bilərdi. Bu isə qəti olaraq dövlətin güc strukturlarına səlahiyyət vermir ki, mütləq hüquq olan 3-cü maddə ilə qorunan hüquqları çeynəsinlər və şəxsin bədəninə ağr müdaxilə etsinlər.</a:t>
            </a:r>
          </a:p>
          <a:p>
            <a:r>
              <a:rPr lang="az-Latn-AZ" sz="1400" dirty="0" smtClean="0"/>
              <a:t>3) </a:t>
            </a:r>
            <a:r>
              <a:rPr lang="az-Latn-AZ" sz="1400" b="1" dirty="0" smtClean="0"/>
              <a:t>Dövlətin bu müdaxilələrinə qarşı müdafiə təminatı- </a:t>
            </a:r>
            <a:r>
              <a:rPr lang="az-Latn-AZ" sz="1400" dirty="0" smtClean="0"/>
              <a:t>Həmin müdaxilə ancaq, </a:t>
            </a:r>
            <a:r>
              <a:rPr lang="az-Latn-AZ" sz="1400" b="1" dirty="0" smtClean="0"/>
              <a:t>lege artis </a:t>
            </a:r>
            <a:r>
              <a:rPr lang="az-Latn-AZ" sz="1400" dirty="0" smtClean="0"/>
              <a:t>ixtisaslaşmış həkimlərin müdaxiləsi ilə olmalıdır, xəstənin həyatına risk varsa  bu icra edilməməlidir. Baxmayaraq ki, xəstənin həyatına və sağlamlığına risk edilməməsi şərti əsas kumulativ  tələb olmuşdur, lakin ərizəçinin kommunikasiya probleminin olmasından və dili bilməməsindən dolayı, bu müdafiədən istifadə etməməsi, ağır nəticələnən müdaxilə ilə yükunlaşmışdır. Hansı ki, ərizəçi ilkin olaraq susmaq hüququndan istifadə edərək həkim müdaxiləsindən qəti olaraq imtina etmişdir. </a:t>
            </a:r>
          </a:p>
          <a:p>
            <a:r>
              <a:rPr lang="az-Latn-AZ" sz="1400" dirty="0" smtClean="0"/>
              <a:t>4) </a:t>
            </a:r>
            <a:r>
              <a:rPr lang="az-Latn-AZ" sz="1400" b="1" dirty="0" smtClean="0"/>
              <a:t>Əldə olunmuş sübutların istifadə əhəmiyyətinə gəldikdə isə -</a:t>
            </a:r>
            <a:r>
              <a:rPr lang="az-Latn-AZ" sz="1400" dirty="0" smtClean="0"/>
              <a:t>Məhkəmə qeyd edir ki, baxmayaraq ki, iş üçün həmin sübut yeganə sübut kimi qiymətləndirilə bilər,  bu kobud şəkildə müşayət olunan pozuntulara əldə edildiyi üçün istifadə edilə bilməz və daxili məhkəmələr bunu sübutlar arasından çıxarmalı idi</a:t>
            </a:r>
          </a:p>
          <a:p>
            <a:r>
              <a:rPr lang="az-Latn-AZ" sz="1400" b="1" dirty="0" smtClean="0"/>
              <a:t>Nəticə olaraq ərizəçinin bədənindən narkotik kisələrin kobud müdaxilə ilə çıxarılması onun özünü ifşa etməmək hüququ  müdaxilə ilə nəticələndiyi üçün Konvensiyanın 6-cı maddəsinin pozuntusu tanınmışdır</a:t>
            </a:r>
            <a:r>
              <a:rPr lang="az-Latn-AZ" sz="1400" dirty="0" smtClean="0"/>
              <a:t>.</a:t>
            </a:r>
            <a:endParaRPr lang="ru-RU" sz="1400" dirty="0"/>
          </a:p>
        </p:txBody>
      </p:sp>
    </p:spTree>
    <p:extLst>
      <p:ext uri="{BB962C8B-B14F-4D97-AF65-F5344CB8AC3E}">
        <p14:creationId xmlns:p14="http://schemas.microsoft.com/office/powerpoint/2010/main" xmlns="" val="2719876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70000" lnSpcReduction="20000"/>
          </a:bodyPr>
          <a:lstStyle/>
          <a:p>
            <a:r>
              <a:rPr lang="en-US" dirty="0"/>
              <a:t>(a) </a:t>
            </a:r>
            <a:r>
              <a:rPr lang="en-US" dirty="0" err="1"/>
              <a:t>ona</a:t>
            </a:r>
            <a:r>
              <a:rPr lang="en-US" dirty="0"/>
              <a:t> </a:t>
            </a:r>
            <a:r>
              <a:rPr lang="en-US" dirty="0" err="1"/>
              <a:t>qarşı</a:t>
            </a:r>
            <a:r>
              <a:rPr lang="en-US" dirty="0"/>
              <a:t> </a:t>
            </a:r>
            <a:r>
              <a:rPr lang="en-US" dirty="0" err="1"/>
              <a:t>irəli</a:t>
            </a:r>
            <a:r>
              <a:rPr lang="en-US" dirty="0"/>
              <a:t> </a:t>
            </a:r>
            <a:r>
              <a:rPr lang="en-US" dirty="0" err="1"/>
              <a:t>sürülmüş</a:t>
            </a:r>
            <a:r>
              <a:rPr lang="en-US" dirty="0"/>
              <a:t> </a:t>
            </a:r>
            <a:r>
              <a:rPr lang="en-US" dirty="0" err="1"/>
              <a:t>ittihamın</a:t>
            </a:r>
            <a:r>
              <a:rPr lang="en-US" dirty="0"/>
              <a:t> </a:t>
            </a:r>
            <a:r>
              <a:rPr lang="en-US" dirty="0" err="1"/>
              <a:t>xarakteri</a:t>
            </a:r>
            <a:r>
              <a:rPr lang="en-US" dirty="0"/>
              <a:t> </a:t>
            </a:r>
            <a:r>
              <a:rPr lang="en-US" dirty="0" err="1"/>
              <a:t>və</a:t>
            </a:r>
            <a:r>
              <a:rPr lang="en-US" dirty="0"/>
              <a:t> </a:t>
            </a:r>
            <a:r>
              <a:rPr lang="en-US" dirty="0" err="1"/>
              <a:t>əsasları</a:t>
            </a:r>
            <a:r>
              <a:rPr lang="en-US" dirty="0"/>
              <a:t> </a:t>
            </a:r>
            <a:r>
              <a:rPr lang="en-US" dirty="0" err="1"/>
              <a:t>haqqında</a:t>
            </a:r>
            <a:r>
              <a:rPr lang="en-US" dirty="0"/>
              <a:t> </a:t>
            </a:r>
            <a:r>
              <a:rPr lang="en-US" dirty="0" err="1"/>
              <a:t>onun</a:t>
            </a:r>
            <a:r>
              <a:rPr lang="en-US" dirty="0"/>
              <a:t> </a:t>
            </a:r>
            <a:r>
              <a:rPr lang="en-US" dirty="0" err="1"/>
              <a:t>başa</a:t>
            </a:r>
            <a:r>
              <a:rPr lang="en-US" dirty="0"/>
              <a:t> </a:t>
            </a:r>
            <a:r>
              <a:rPr lang="en-US" dirty="0" err="1"/>
              <a:t>düşdüyü</a:t>
            </a:r>
            <a:r>
              <a:rPr lang="en-US" dirty="0"/>
              <a:t> </a:t>
            </a:r>
            <a:r>
              <a:rPr lang="en-US" dirty="0" err="1"/>
              <a:t>dildə</a:t>
            </a:r>
            <a:r>
              <a:rPr lang="en-US" dirty="0"/>
              <a:t> </a:t>
            </a:r>
            <a:r>
              <a:rPr lang="en-US" dirty="0" err="1"/>
              <a:t>dərhal</a:t>
            </a:r>
            <a:r>
              <a:rPr lang="en-US" dirty="0"/>
              <a:t> </a:t>
            </a:r>
            <a:r>
              <a:rPr lang="en-US" dirty="0" err="1"/>
              <a:t>və</a:t>
            </a:r>
            <a:r>
              <a:rPr lang="en-US" dirty="0"/>
              <a:t> </a:t>
            </a:r>
            <a:r>
              <a:rPr lang="en-US" dirty="0" err="1"/>
              <a:t>ətraflı</a:t>
            </a:r>
            <a:r>
              <a:rPr lang="en-US" dirty="0"/>
              <a:t> </a:t>
            </a:r>
            <a:r>
              <a:rPr lang="en-US" dirty="0" err="1"/>
              <a:t>məlumatlandırılmaq</a:t>
            </a:r>
            <a:r>
              <a:rPr lang="en-US" dirty="0"/>
              <a:t>; </a:t>
            </a:r>
            <a:endParaRPr lang="az-Latn-AZ" dirty="0" smtClean="0"/>
          </a:p>
          <a:p>
            <a:r>
              <a:rPr lang="en-US" dirty="0" smtClean="0"/>
              <a:t>(</a:t>
            </a:r>
            <a:r>
              <a:rPr lang="en-US" dirty="0"/>
              <a:t>b) </a:t>
            </a:r>
            <a:r>
              <a:rPr lang="en-US" dirty="0" err="1"/>
              <a:t>öz</a:t>
            </a:r>
            <a:r>
              <a:rPr lang="en-US" dirty="0"/>
              <a:t> </a:t>
            </a:r>
            <a:r>
              <a:rPr lang="en-US" dirty="0" err="1"/>
              <a:t>müdafiəsini</a:t>
            </a:r>
            <a:r>
              <a:rPr lang="en-US" dirty="0"/>
              <a:t> </a:t>
            </a:r>
            <a:r>
              <a:rPr lang="en-US" dirty="0" err="1"/>
              <a:t>hazırlamaq</a:t>
            </a:r>
            <a:r>
              <a:rPr lang="en-US" dirty="0"/>
              <a:t> </a:t>
            </a:r>
            <a:r>
              <a:rPr lang="en-US" dirty="0" err="1"/>
              <a:t>üçün</a:t>
            </a:r>
            <a:r>
              <a:rPr lang="en-US" dirty="0"/>
              <a:t> </a:t>
            </a:r>
            <a:r>
              <a:rPr lang="en-US" dirty="0" err="1"/>
              <a:t>kifayət</a:t>
            </a:r>
            <a:r>
              <a:rPr lang="en-US" dirty="0"/>
              <a:t> </a:t>
            </a:r>
            <a:r>
              <a:rPr lang="en-US" dirty="0" err="1"/>
              <a:t>qədər</a:t>
            </a:r>
            <a:r>
              <a:rPr lang="en-US" dirty="0"/>
              <a:t> </a:t>
            </a:r>
            <a:r>
              <a:rPr lang="en-US" dirty="0" err="1"/>
              <a:t>vaxta</a:t>
            </a:r>
            <a:r>
              <a:rPr lang="en-US" dirty="0"/>
              <a:t> </a:t>
            </a:r>
            <a:r>
              <a:rPr lang="en-US" dirty="0" err="1"/>
              <a:t>və</a:t>
            </a:r>
            <a:r>
              <a:rPr lang="en-US" dirty="0"/>
              <a:t> </a:t>
            </a:r>
            <a:r>
              <a:rPr lang="en-US" dirty="0" err="1"/>
              <a:t>imkana</a:t>
            </a:r>
            <a:r>
              <a:rPr lang="en-US" dirty="0"/>
              <a:t> </a:t>
            </a:r>
            <a:r>
              <a:rPr lang="en-US" dirty="0" err="1"/>
              <a:t>malik</a:t>
            </a:r>
            <a:r>
              <a:rPr lang="en-US" dirty="0"/>
              <a:t> </a:t>
            </a:r>
            <a:r>
              <a:rPr lang="en-US" dirty="0" err="1"/>
              <a:t>olmaq</a:t>
            </a:r>
            <a:r>
              <a:rPr lang="en-US" dirty="0"/>
              <a:t>; </a:t>
            </a:r>
            <a:endParaRPr lang="az-Latn-AZ" dirty="0" smtClean="0"/>
          </a:p>
          <a:p>
            <a:r>
              <a:rPr lang="en-US" dirty="0" smtClean="0"/>
              <a:t>(</a:t>
            </a:r>
            <a:r>
              <a:rPr lang="en-US" dirty="0"/>
              <a:t>c) </a:t>
            </a:r>
            <a:r>
              <a:rPr lang="en-US" dirty="0" err="1"/>
              <a:t>şəxsən</a:t>
            </a:r>
            <a:r>
              <a:rPr lang="en-US" dirty="0"/>
              <a:t> </a:t>
            </a:r>
            <a:r>
              <a:rPr lang="en-US" dirty="0" err="1"/>
              <a:t>və</a:t>
            </a:r>
            <a:r>
              <a:rPr lang="en-US" dirty="0"/>
              <a:t> </a:t>
            </a:r>
            <a:r>
              <a:rPr lang="en-US" dirty="0" err="1"/>
              <a:t>ya</a:t>
            </a:r>
            <a:r>
              <a:rPr lang="en-US" dirty="0"/>
              <a:t> </a:t>
            </a:r>
            <a:r>
              <a:rPr lang="en-US" dirty="0" err="1"/>
              <a:t>özünün</a:t>
            </a:r>
            <a:r>
              <a:rPr lang="en-US" dirty="0"/>
              <a:t> </a:t>
            </a:r>
            <a:r>
              <a:rPr lang="en-US" dirty="0" err="1"/>
              <a:t>seçdiyi</a:t>
            </a:r>
            <a:r>
              <a:rPr lang="en-US" dirty="0"/>
              <a:t> </a:t>
            </a:r>
            <a:r>
              <a:rPr lang="en-US" dirty="0" err="1"/>
              <a:t>müdafiəçi</a:t>
            </a:r>
            <a:r>
              <a:rPr lang="en-US" dirty="0"/>
              <a:t> </a:t>
            </a:r>
            <a:r>
              <a:rPr lang="en-US" dirty="0" err="1"/>
              <a:t>vasitəsi</a:t>
            </a:r>
            <a:r>
              <a:rPr lang="en-US" dirty="0"/>
              <a:t> </a:t>
            </a:r>
            <a:r>
              <a:rPr lang="en-US" dirty="0" err="1"/>
              <a:t>ilə</a:t>
            </a:r>
            <a:r>
              <a:rPr lang="en-US" dirty="0"/>
              <a:t> </a:t>
            </a:r>
            <a:r>
              <a:rPr lang="en-US" dirty="0" err="1"/>
              <a:t>özünü</a:t>
            </a:r>
            <a:r>
              <a:rPr lang="en-US" dirty="0"/>
              <a:t> </a:t>
            </a:r>
            <a:r>
              <a:rPr lang="en-US" dirty="0" err="1"/>
              <a:t>müdafiə</a:t>
            </a:r>
            <a:r>
              <a:rPr lang="en-US" dirty="0"/>
              <a:t> </a:t>
            </a:r>
            <a:r>
              <a:rPr lang="en-US" dirty="0" err="1"/>
              <a:t>etmək</a:t>
            </a:r>
            <a:r>
              <a:rPr lang="en-US" dirty="0"/>
              <a:t> </a:t>
            </a:r>
            <a:r>
              <a:rPr lang="en-US" dirty="0" err="1"/>
              <a:t>və</a:t>
            </a:r>
            <a:r>
              <a:rPr lang="en-US" dirty="0"/>
              <a:t> </a:t>
            </a:r>
            <a:r>
              <a:rPr lang="en-US" dirty="0" err="1"/>
              <a:t>ya</a:t>
            </a:r>
            <a:r>
              <a:rPr lang="en-US" dirty="0"/>
              <a:t> </a:t>
            </a:r>
            <a:r>
              <a:rPr lang="en-US" dirty="0" err="1"/>
              <a:t>müdafiəçinin</a:t>
            </a:r>
            <a:r>
              <a:rPr lang="en-US" dirty="0"/>
              <a:t> </a:t>
            </a:r>
            <a:r>
              <a:rPr lang="en-US" dirty="0" err="1"/>
              <a:t>xidmətini</a:t>
            </a:r>
            <a:r>
              <a:rPr lang="en-US" dirty="0"/>
              <a:t> </a:t>
            </a:r>
            <a:r>
              <a:rPr lang="en-US" dirty="0" err="1"/>
              <a:t>ödəmək</a:t>
            </a:r>
            <a:r>
              <a:rPr lang="en-US" dirty="0"/>
              <a:t> </a:t>
            </a:r>
            <a:r>
              <a:rPr lang="en-US" dirty="0" err="1"/>
              <a:t>üçün</a:t>
            </a:r>
            <a:r>
              <a:rPr lang="en-US" dirty="0"/>
              <a:t> </a:t>
            </a:r>
            <a:r>
              <a:rPr lang="en-US" dirty="0" err="1"/>
              <a:t>vəsaiti</a:t>
            </a:r>
            <a:r>
              <a:rPr lang="en-US" dirty="0"/>
              <a:t> </a:t>
            </a:r>
            <a:r>
              <a:rPr lang="en-US" dirty="0" err="1"/>
              <a:t>kifayət</a:t>
            </a:r>
            <a:r>
              <a:rPr lang="en-US" dirty="0"/>
              <a:t> </a:t>
            </a:r>
            <a:r>
              <a:rPr lang="en-US" dirty="0" err="1"/>
              <a:t>etmədiyi</a:t>
            </a:r>
            <a:r>
              <a:rPr lang="en-US" dirty="0"/>
              <a:t> </a:t>
            </a:r>
            <a:r>
              <a:rPr lang="en-US" dirty="0" err="1"/>
              <a:t>zaman</a:t>
            </a:r>
            <a:r>
              <a:rPr lang="en-US" dirty="0"/>
              <a:t>, </a:t>
            </a:r>
            <a:r>
              <a:rPr lang="en-US" dirty="0" err="1"/>
              <a:t>ədalət</a:t>
            </a:r>
            <a:r>
              <a:rPr lang="en-US" dirty="0"/>
              <a:t> </a:t>
            </a:r>
            <a:r>
              <a:rPr lang="en-US" dirty="0" err="1"/>
              <a:t>mühakiməsinin</a:t>
            </a:r>
            <a:r>
              <a:rPr lang="en-US" dirty="0"/>
              <a:t> </a:t>
            </a:r>
            <a:r>
              <a:rPr lang="en-US" dirty="0" err="1"/>
              <a:t>maraqları</a:t>
            </a:r>
            <a:r>
              <a:rPr lang="en-US" dirty="0"/>
              <a:t> </a:t>
            </a:r>
            <a:r>
              <a:rPr lang="en-US" dirty="0" err="1"/>
              <a:t>tələb</a:t>
            </a:r>
            <a:r>
              <a:rPr lang="en-US" dirty="0"/>
              <a:t> </a:t>
            </a:r>
            <a:r>
              <a:rPr lang="en-US" dirty="0" err="1"/>
              <a:t>etdikdə</a:t>
            </a:r>
            <a:r>
              <a:rPr lang="en-US" dirty="0"/>
              <a:t>, </a:t>
            </a:r>
            <a:r>
              <a:rPr lang="en-US" dirty="0" err="1"/>
              <a:t>belə</a:t>
            </a:r>
            <a:r>
              <a:rPr lang="en-US" dirty="0"/>
              <a:t> </a:t>
            </a:r>
            <a:r>
              <a:rPr lang="en-US" dirty="0" err="1"/>
              <a:t>müdafiədən</a:t>
            </a:r>
            <a:r>
              <a:rPr lang="en-US" dirty="0"/>
              <a:t> </a:t>
            </a:r>
            <a:r>
              <a:rPr lang="en-US" dirty="0" err="1"/>
              <a:t>pulsuz</a:t>
            </a:r>
            <a:r>
              <a:rPr lang="en-US" dirty="0"/>
              <a:t> </a:t>
            </a:r>
            <a:r>
              <a:rPr lang="en-US" dirty="0" err="1"/>
              <a:t>istifadə</a:t>
            </a:r>
            <a:r>
              <a:rPr lang="en-US" dirty="0"/>
              <a:t> </a:t>
            </a:r>
            <a:r>
              <a:rPr lang="en-US" dirty="0" err="1"/>
              <a:t>etmək</a:t>
            </a:r>
            <a:r>
              <a:rPr lang="en-US" dirty="0"/>
              <a:t>; </a:t>
            </a:r>
            <a:endParaRPr lang="az-Latn-AZ" dirty="0" smtClean="0"/>
          </a:p>
          <a:p>
            <a:r>
              <a:rPr lang="en-US" dirty="0" smtClean="0"/>
              <a:t>(</a:t>
            </a:r>
            <a:r>
              <a:rPr lang="en-US" dirty="0"/>
              <a:t>d) </a:t>
            </a:r>
            <a:r>
              <a:rPr lang="en-US" dirty="0" err="1"/>
              <a:t>onun</a:t>
            </a:r>
            <a:r>
              <a:rPr lang="en-US" dirty="0"/>
              <a:t> </a:t>
            </a:r>
            <a:r>
              <a:rPr lang="en-US" dirty="0" err="1"/>
              <a:t>əleyhinə</a:t>
            </a:r>
            <a:r>
              <a:rPr lang="en-US" dirty="0"/>
              <a:t> </a:t>
            </a:r>
            <a:r>
              <a:rPr lang="en-US" dirty="0" err="1"/>
              <a:t>ifadə</a:t>
            </a:r>
            <a:r>
              <a:rPr lang="en-US" dirty="0"/>
              <a:t> </a:t>
            </a:r>
            <a:r>
              <a:rPr lang="en-US" dirty="0" err="1"/>
              <a:t>vermiş</a:t>
            </a:r>
            <a:r>
              <a:rPr lang="en-US" dirty="0"/>
              <a:t> </a:t>
            </a:r>
            <a:r>
              <a:rPr lang="en-US" dirty="0" err="1"/>
              <a:t>şahidləri</a:t>
            </a:r>
            <a:r>
              <a:rPr lang="en-US" dirty="0"/>
              <a:t> </a:t>
            </a:r>
            <a:r>
              <a:rPr lang="en-US" dirty="0" err="1"/>
              <a:t>dindirmək</a:t>
            </a:r>
            <a:r>
              <a:rPr lang="en-US" dirty="0"/>
              <a:t> </a:t>
            </a:r>
            <a:r>
              <a:rPr lang="en-US" dirty="0" err="1"/>
              <a:t>və</a:t>
            </a:r>
            <a:r>
              <a:rPr lang="en-US" dirty="0"/>
              <a:t> </a:t>
            </a:r>
            <a:r>
              <a:rPr lang="en-US" dirty="0" err="1"/>
              <a:t>ya</a:t>
            </a:r>
            <a:r>
              <a:rPr lang="en-US" dirty="0"/>
              <a:t> </a:t>
            </a:r>
            <a:r>
              <a:rPr lang="en-US" dirty="0" err="1"/>
              <a:t>bu</a:t>
            </a:r>
            <a:r>
              <a:rPr lang="en-US" dirty="0"/>
              <a:t> </a:t>
            </a:r>
            <a:r>
              <a:rPr lang="en-US" dirty="0" err="1"/>
              <a:t>şahidlərin</a:t>
            </a:r>
            <a:r>
              <a:rPr lang="en-US" dirty="0"/>
              <a:t> </a:t>
            </a:r>
            <a:r>
              <a:rPr lang="en-US" dirty="0" err="1"/>
              <a:t>dindirilməsinə</a:t>
            </a:r>
            <a:r>
              <a:rPr lang="en-US" dirty="0"/>
              <a:t> nail </a:t>
            </a:r>
            <a:r>
              <a:rPr lang="en-US" dirty="0" err="1"/>
              <a:t>olmaq</a:t>
            </a:r>
            <a:r>
              <a:rPr lang="en-US" dirty="0"/>
              <a:t> </a:t>
            </a:r>
            <a:r>
              <a:rPr lang="en-US" dirty="0" err="1"/>
              <a:t>və</a:t>
            </a:r>
            <a:r>
              <a:rPr lang="en-US" dirty="0"/>
              <a:t> </a:t>
            </a:r>
            <a:r>
              <a:rPr lang="en-US" dirty="0" err="1"/>
              <a:t>onun</a:t>
            </a:r>
            <a:r>
              <a:rPr lang="en-US" dirty="0"/>
              <a:t> </a:t>
            </a:r>
            <a:r>
              <a:rPr lang="en-US" dirty="0" err="1"/>
              <a:t>əleyhinə</a:t>
            </a:r>
            <a:r>
              <a:rPr lang="en-US" dirty="0"/>
              <a:t> </a:t>
            </a:r>
            <a:r>
              <a:rPr lang="en-US" dirty="0" err="1"/>
              <a:t>ifadə</a:t>
            </a:r>
            <a:r>
              <a:rPr lang="en-US" dirty="0"/>
              <a:t> </a:t>
            </a:r>
            <a:r>
              <a:rPr lang="en-US" dirty="0" err="1"/>
              <a:t>vermiş</a:t>
            </a:r>
            <a:r>
              <a:rPr lang="en-US" dirty="0"/>
              <a:t> </a:t>
            </a:r>
            <a:r>
              <a:rPr lang="en-US" dirty="0" err="1"/>
              <a:t>şahidlər</a:t>
            </a:r>
            <a:r>
              <a:rPr lang="en-US" dirty="0"/>
              <a:t> </a:t>
            </a:r>
            <a:r>
              <a:rPr lang="en-US" dirty="0" err="1"/>
              <a:t>üçün</a:t>
            </a:r>
            <a:r>
              <a:rPr lang="en-US" dirty="0"/>
              <a:t> </a:t>
            </a:r>
            <a:r>
              <a:rPr lang="en-US" dirty="0" err="1"/>
              <a:t>eyni</a:t>
            </a:r>
            <a:r>
              <a:rPr lang="en-US" dirty="0"/>
              <a:t> </a:t>
            </a:r>
            <a:r>
              <a:rPr lang="en-US" dirty="0" err="1"/>
              <a:t>olan</a:t>
            </a:r>
            <a:r>
              <a:rPr lang="en-US" dirty="0"/>
              <a:t> </a:t>
            </a:r>
            <a:r>
              <a:rPr lang="en-US" dirty="0" err="1"/>
              <a:t>şərtlərlə</a:t>
            </a:r>
            <a:r>
              <a:rPr lang="en-US" dirty="0"/>
              <a:t> </a:t>
            </a:r>
            <a:r>
              <a:rPr lang="en-US" dirty="0" err="1"/>
              <a:t>onun</a:t>
            </a:r>
            <a:r>
              <a:rPr lang="en-US" dirty="0"/>
              <a:t> </a:t>
            </a:r>
            <a:r>
              <a:rPr lang="en-US" dirty="0" err="1"/>
              <a:t>lehinə</a:t>
            </a:r>
            <a:r>
              <a:rPr lang="en-US" dirty="0"/>
              <a:t> </a:t>
            </a:r>
            <a:r>
              <a:rPr lang="en-US" dirty="0" err="1"/>
              <a:t>olan</a:t>
            </a:r>
            <a:r>
              <a:rPr lang="en-US" dirty="0"/>
              <a:t> </a:t>
            </a:r>
            <a:r>
              <a:rPr lang="en-US" dirty="0" err="1"/>
              <a:t>şahidlərin</a:t>
            </a:r>
            <a:r>
              <a:rPr lang="en-US" dirty="0"/>
              <a:t> </a:t>
            </a:r>
            <a:r>
              <a:rPr lang="en-US" dirty="0" err="1"/>
              <a:t>çağırması</a:t>
            </a:r>
            <a:r>
              <a:rPr lang="en-US" dirty="0"/>
              <a:t> </a:t>
            </a:r>
            <a:r>
              <a:rPr lang="en-US" dirty="0" err="1"/>
              <a:t>və</a:t>
            </a:r>
            <a:r>
              <a:rPr lang="en-US" dirty="0"/>
              <a:t> </a:t>
            </a:r>
            <a:r>
              <a:rPr lang="en-US" dirty="0" err="1"/>
              <a:t>dindirməsi</a:t>
            </a:r>
            <a:r>
              <a:rPr lang="en-US" dirty="0"/>
              <a:t> </a:t>
            </a:r>
            <a:r>
              <a:rPr lang="en-US" dirty="0" err="1"/>
              <a:t>hüququna</a:t>
            </a:r>
            <a:r>
              <a:rPr lang="en-US" dirty="0"/>
              <a:t> </a:t>
            </a:r>
            <a:r>
              <a:rPr lang="en-US" dirty="0" err="1"/>
              <a:t>malik</a:t>
            </a:r>
            <a:r>
              <a:rPr lang="en-US" dirty="0"/>
              <a:t> </a:t>
            </a:r>
            <a:r>
              <a:rPr lang="en-US" dirty="0" err="1"/>
              <a:t>olmaq</a:t>
            </a:r>
            <a:r>
              <a:rPr lang="en-US" dirty="0"/>
              <a:t>; </a:t>
            </a:r>
            <a:endParaRPr lang="az-Latn-AZ" dirty="0" smtClean="0"/>
          </a:p>
          <a:p>
            <a:r>
              <a:rPr lang="en-US" dirty="0" smtClean="0"/>
              <a:t>(</a:t>
            </a:r>
            <a:r>
              <a:rPr lang="en-US" dirty="0"/>
              <a:t>e) </a:t>
            </a:r>
            <a:r>
              <a:rPr lang="en-US" dirty="0" err="1"/>
              <a:t>məhkəmədə</a:t>
            </a:r>
            <a:r>
              <a:rPr lang="en-US" dirty="0"/>
              <a:t> </a:t>
            </a:r>
            <a:r>
              <a:rPr lang="en-US" dirty="0" err="1"/>
              <a:t>istifadə</a:t>
            </a:r>
            <a:r>
              <a:rPr lang="en-US" dirty="0"/>
              <a:t> </a:t>
            </a:r>
            <a:r>
              <a:rPr lang="en-US" dirty="0" err="1"/>
              <a:t>olunan</a:t>
            </a:r>
            <a:r>
              <a:rPr lang="en-US" dirty="0"/>
              <a:t> </a:t>
            </a:r>
            <a:r>
              <a:rPr lang="en-US" dirty="0" err="1"/>
              <a:t>dili</a:t>
            </a:r>
            <a:r>
              <a:rPr lang="en-US" dirty="0"/>
              <a:t> </a:t>
            </a:r>
            <a:r>
              <a:rPr lang="en-US" dirty="0" err="1"/>
              <a:t>başa</a:t>
            </a:r>
            <a:r>
              <a:rPr lang="en-US" dirty="0"/>
              <a:t> </a:t>
            </a:r>
            <a:r>
              <a:rPr lang="en-US" dirty="0" err="1"/>
              <a:t>düşmürsə</a:t>
            </a:r>
            <a:r>
              <a:rPr lang="en-US" dirty="0"/>
              <a:t> </a:t>
            </a:r>
            <a:r>
              <a:rPr lang="en-US" dirty="0" err="1"/>
              <a:t>və</a:t>
            </a:r>
            <a:r>
              <a:rPr lang="en-US" dirty="0"/>
              <a:t> </a:t>
            </a:r>
            <a:r>
              <a:rPr lang="en-US" dirty="0" err="1"/>
              <a:t>ya</a:t>
            </a:r>
            <a:r>
              <a:rPr lang="en-US" dirty="0"/>
              <a:t> </a:t>
            </a:r>
            <a:r>
              <a:rPr lang="en-US" dirty="0" err="1"/>
              <a:t>bu</a:t>
            </a:r>
            <a:r>
              <a:rPr lang="en-US" dirty="0"/>
              <a:t> </a:t>
            </a:r>
            <a:r>
              <a:rPr lang="en-US" dirty="0" err="1"/>
              <a:t>dildə</a:t>
            </a:r>
            <a:r>
              <a:rPr lang="en-US" dirty="0"/>
              <a:t> </a:t>
            </a:r>
            <a:r>
              <a:rPr lang="en-US" dirty="0" err="1"/>
              <a:t>danışa</a:t>
            </a:r>
            <a:r>
              <a:rPr lang="en-US" dirty="0"/>
              <a:t> </a:t>
            </a:r>
            <a:r>
              <a:rPr lang="en-US" dirty="0" err="1"/>
              <a:t>bilmirsə</a:t>
            </a:r>
            <a:r>
              <a:rPr lang="en-US" dirty="0"/>
              <a:t>, </a:t>
            </a:r>
            <a:r>
              <a:rPr lang="en-US" dirty="0" err="1"/>
              <a:t>tərcüməçinin</a:t>
            </a:r>
            <a:r>
              <a:rPr lang="en-US" dirty="0"/>
              <a:t> </a:t>
            </a:r>
            <a:r>
              <a:rPr lang="en-US" dirty="0" err="1"/>
              <a:t>pulsuz</a:t>
            </a:r>
            <a:r>
              <a:rPr lang="en-US" dirty="0"/>
              <a:t> </a:t>
            </a:r>
            <a:r>
              <a:rPr lang="en-US" dirty="0" err="1"/>
              <a:t>köməyindən</a:t>
            </a:r>
            <a:r>
              <a:rPr lang="en-US" dirty="0"/>
              <a:t> </a:t>
            </a:r>
            <a:r>
              <a:rPr lang="en-US" dirty="0" err="1"/>
              <a:t>istifadə</a:t>
            </a:r>
            <a:r>
              <a:rPr lang="en-US" dirty="0"/>
              <a:t> </a:t>
            </a:r>
            <a:r>
              <a:rPr lang="en-US" dirty="0" err="1"/>
              <a:t>etmək</a:t>
            </a:r>
            <a:r>
              <a:rPr lang="en-US" dirty="0"/>
              <a:t>.</a:t>
            </a:r>
            <a:endParaRPr lang="ru-RU" dirty="0"/>
          </a:p>
        </p:txBody>
      </p:sp>
    </p:spTree>
    <p:extLst>
      <p:ext uri="{BB962C8B-B14F-4D97-AF65-F5344CB8AC3E}">
        <p14:creationId xmlns:p14="http://schemas.microsoft.com/office/powerpoint/2010/main" xmlns="" val="2398451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827584" y="580578"/>
            <a:ext cx="3824120" cy="5728742"/>
          </a:xfrm>
        </p:spPr>
      </p:pic>
      <p:pic>
        <p:nvPicPr>
          <p:cNvPr id="1026" name="Picture 2" descr="C:\Users\admin\Desktop\law-policing-mime_artist-miming-silence-rights-mime-19831830_low.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17085" y="332656"/>
            <a:ext cx="4392488" cy="65253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48980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Susmaq hüququ və öz əleyhinə ifadə verməmək hüququ</a:t>
            </a:r>
            <a:endParaRPr lang="ru-RU" dirty="0"/>
          </a:p>
        </p:txBody>
      </p:sp>
      <p:sp>
        <p:nvSpPr>
          <p:cNvPr id="3" name="Объект 2"/>
          <p:cNvSpPr>
            <a:spLocks noGrp="1"/>
          </p:cNvSpPr>
          <p:nvPr>
            <p:ph idx="1"/>
          </p:nvPr>
        </p:nvSpPr>
        <p:spPr/>
        <p:txBody>
          <a:bodyPr>
            <a:normAutofit fontScale="62500" lnSpcReduction="20000"/>
          </a:bodyPr>
          <a:lstStyle/>
          <a:p>
            <a:r>
              <a:rPr lang="en-US" dirty="0" smtClean="0"/>
              <a:t>Bu h</a:t>
            </a:r>
            <a:r>
              <a:rPr lang="az-Latn-AZ" dirty="0" smtClean="0"/>
              <a:t>üquqlar Avropa Konvensiyasının mətnində olmasa da sonralar, məhkəmə presedentləri ilə tətbiq edilməyə başlamış və cinayət mühakiməsi icraatında qorunan hüquq halına gəlmişdir. </a:t>
            </a:r>
          </a:p>
          <a:p>
            <a:r>
              <a:rPr lang="az-Latn-AZ" dirty="0" smtClean="0"/>
              <a:t>Ilk dəfə 1993-cü il tarixli </a:t>
            </a:r>
            <a:r>
              <a:rPr lang="az-Latn-AZ" b="1" dirty="0" smtClean="0"/>
              <a:t>Funke v. France-ya </a:t>
            </a:r>
            <a:r>
              <a:rPr lang="az-Latn-AZ" dirty="0" smtClean="0"/>
              <a:t>qarşı işi ilə presedent halına gəlmiş və oturuşmağa başlamışdır.  Fransada gömrük məmuru ərizəçinin evində axtarış etmişdir. Axtarış zamanı müəyyən edilmişdir ki, onun xarici banklarda hesabları mövcuddur.  Həmin hesablardan çıxarışların verilməsi ondan tələb olunsa da, bundan imtina etmişdir.  Hesabların çıxarışlarının verilməsindən imtina etdiyi üçün ərizəçiyə cinayət işi başlanmışdır. Nəticədə daxili məhkəmələr onu cərimə cəzasına məhkum etmişlər.  Ərizəçi məsələni AİHM-i önünə gətirmişdir.  Ərizəçi iddia edir ki, dövlət tərəfindən onun sənədlər vermədiyinə görə məhkum edilməsi özünü ifşa etmək və özünə qarşı ifadə verməkdir, bu isə ədalətli məhkəmə araşdırması kriteriyaları ilə ziddiyyət təşkil edir.  Bu cür tələb  AİHM praktikasında ilk iş idi (Bundan öncə 1989-cu ildə Avropa Birliyi Ədalət Məhkəməsində 1989-ci il tarixində  374/89 nömrəli işin tərkibində bu məsələni rəqabət hüququ baxımından araşdırmışdır). </a:t>
            </a:r>
            <a:endParaRPr lang="ru-RU" dirty="0"/>
          </a:p>
        </p:txBody>
      </p:sp>
    </p:spTree>
    <p:extLst>
      <p:ext uri="{BB962C8B-B14F-4D97-AF65-F5344CB8AC3E}">
        <p14:creationId xmlns:p14="http://schemas.microsoft.com/office/powerpoint/2010/main" xmlns="" val="975865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a:t>Funke v. </a:t>
            </a:r>
            <a:r>
              <a:rPr lang="az-Latn-AZ" b="1" dirty="0" smtClean="0"/>
              <a:t>France</a:t>
            </a:r>
            <a:endParaRPr lang="ru-RU" dirty="0"/>
          </a:p>
        </p:txBody>
      </p:sp>
      <p:sp>
        <p:nvSpPr>
          <p:cNvPr id="3" name="Объект 2"/>
          <p:cNvSpPr>
            <a:spLocks noGrp="1"/>
          </p:cNvSpPr>
          <p:nvPr>
            <p:ph idx="1"/>
          </p:nvPr>
        </p:nvSpPr>
        <p:spPr/>
        <p:txBody>
          <a:bodyPr>
            <a:normAutofit fontScale="85000" lnSpcReduction="10000"/>
          </a:bodyPr>
          <a:lstStyle/>
          <a:p>
            <a:r>
              <a:rPr lang="az-Latn-AZ" dirty="0" smtClean="0"/>
              <a:t>Məhkəmənin qiymətləndirməsi: Şəxsin pozuntusu iddia olunan maddəyə görə sənədləri vermək istəməməsi, vermək iqtidarında olmaması durumunda buna məcbur edilməsi şəxsin susmaq hüququna və özünə qarşı ifadə verməmək hüququna ziddir və nəticədə 6-cı maddənin pozuntusu tanınmışdır. Lakin bu iş məhkəmə bu hüquqların ilk </a:t>
            </a:r>
            <a:r>
              <a:rPr lang="az-Latn-AZ" smtClean="0"/>
              <a:t>dəfə qorunması kimi xarakterizə olunsa da, onun dəqiq tətbiq olunma kreteriyaları, rasionu,  cəmiyyətin maraqları, xüsusilə də iqtisadi maraqlar naminə müdaxilə oluna bilməsini, balanslı müdaxilə oluna bilmə məsələsini müzakirə etməmişdir. </a:t>
            </a:r>
            <a:endParaRPr lang="ru-RU" dirty="0"/>
          </a:p>
        </p:txBody>
      </p:sp>
    </p:spTree>
    <p:extLst>
      <p:ext uri="{BB962C8B-B14F-4D97-AF65-F5344CB8AC3E}">
        <p14:creationId xmlns:p14="http://schemas.microsoft.com/office/powerpoint/2010/main" xmlns="" val="2940098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rmAutofit fontScale="90000"/>
          </a:bodyPr>
          <a:lstStyle/>
          <a:p>
            <a:r>
              <a:rPr lang="en-US" dirty="0" err="1" smtClean="0"/>
              <a:t>Susmaq</a:t>
            </a:r>
            <a:r>
              <a:rPr lang="en-US" dirty="0" smtClean="0"/>
              <a:t> v</a:t>
            </a:r>
            <a:r>
              <a:rPr lang="az-Latn-AZ" dirty="0" smtClean="0"/>
              <a:t>ə özünə qarşı ifadə verməmək hüququ digər beynəlxalq sənədlərdə</a:t>
            </a:r>
            <a:endParaRPr lang="ru-RU" dirty="0"/>
          </a:p>
        </p:txBody>
      </p:sp>
      <p:sp>
        <p:nvSpPr>
          <p:cNvPr id="3" name="Объект 2"/>
          <p:cNvSpPr>
            <a:spLocks noGrp="1"/>
          </p:cNvSpPr>
          <p:nvPr>
            <p:ph idx="1"/>
          </p:nvPr>
        </p:nvSpPr>
        <p:spPr>
          <a:xfrm>
            <a:off x="457200" y="2348880"/>
            <a:ext cx="8229600" cy="3777283"/>
          </a:xfrm>
        </p:spPr>
        <p:txBody>
          <a:bodyPr>
            <a:normAutofit fontScale="85000" lnSpcReduction="10000"/>
          </a:bodyPr>
          <a:lstStyle/>
          <a:p>
            <a:r>
              <a:rPr lang="az-Latn-AZ" b="1" dirty="0" smtClean="0"/>
              <a:t>SUSMAQ HÜQUQU</a:t>
            </a:r>
          </a:p>
          <a:p>
            <a:r>
              <a:rPr lang="az-Latn-AZ" dirty="0" smtClean="0"/>
              <a:t>Digər beynəlxalq sənədlərdə də demək olar ki, açıq aşkar susmaq hüququ təsbit olunmamışdır. </a:t>
            </a:r>
          </a:p>
          <a:p>
            <a:r>
              <a:rPr lang="az-Latn-AZ" b="1" dirty="0" smtClean="0"/>
              <a:t>ÖZÜNƏ QARŞI İFADƏ VERMƏMƏK HÜQUQU</a:t>
            </a:r>
          </a:p>
          <a:p>
            <a:r>
              <a:rPr lang="az-Latn-AZ" b="1" dirty="0" smtClean="0"/>
              <a:t>BMT-nin Mülki və Siyasi hüquqlar haqqında beynəlxalq Paktın (1966-cı il tarixli)  </a:t>
            </a:r>
            <a:r>
              <a:rPr lang="az-Latn-AZ" dirty="0" smtClean="0"/>
              <a:t>14-cü maddəsinin 3-cü hissəsinin «q» bəndi: </a:t>
            </a:r>
            <a:r>
              <a:rPr lang="en-US" dirty="0" err="1" smtClean="0"/>
              <a:t>öz</a:t>
            </a:r>
            <a:r>
              <a:rPr lang="en-US" dirty="0" smtClean="0"/>
              <a:t> </a:t>
            </a:r>
            <a:r>
              <a:rPr lang="en-US" dirty="0" err="1"/>
              <a:t>əleyhinə</a:t>
            </a:r>
            <a:r>
              <a:rPr lang="en-US" dirty="0"/>
              <a:t> </a:t>
            </a:r>
            <a:r>
              <a:rPr lang="en-US" dirty="0" err="1"/>
              <a:t>ifadə</a:t>
            </a:r>
            <a:r>
              <a:rPr lang="en-US" dirty="0"/>
              <a:t> </a:t>
            </a:r>
            <a:r>
              <a:rPr lang="en-US" dirty="0" err="1"/>
              <a:t>verməyə</a:t>
            </a:r>
            <a:r>
              <a:rPr lang="en-US" dirty="0"/>
              <a:t> </a:t>
            </a:r>
            <a:r>
              <a:rPr lang="en-US" dirty="0" err="1"/>
              <a:t>və</a:t>
            </a:r>
            <a:r>
              <a:rPr lang="en-US" dirty="0"/>
              <a:t> </a:t>
            </a:r>
            <a:r>
              <a:rPr lang="en-US" dirty="0" err="1"/>
              <a:t>günahkar</a:t>
            </a:r>
            <a:r>
              <a:rPr lang="en-US" dirty="0"/>
              <a:t> </a:t>
            </a:r>
            <a:r>
              <a:rPr lang="en-US" dirty="0" err="1"/>
              <a:t>olduğunu</a:t>
            </a:r>
            <a:r>
              <a:rPr lang="en-US" dirty="0"/>
              <a:t> </a:t>
            </a:r>
            <a:r>
              <a:rPr lang="en-US" dirty="0" err="1"/>
              <a:t>zorla</a:t>
            </a:r>
            <a:r>
              <a:rPr lang="en-US" dirty="0"/>
              <a:t> </a:t>
            </a:r>
            <a:r>
              <a:rPr lang="en-US" dirty="0" err="1"/>
              <a:t>etiraf</a:t>
            </a:r>
            <a:r>
              <a:rPr lang="en-US" dirty="0"/>
              <a:t> </a:t>
            </a:r>
            <a:r>
              <a:rPr lang="en-US" dirty="0" err="1"/>
              <a:t>etməyə</a:t>
            </a:r>
            <a:r>
              <a:rPr lang="en-US" dirty="0"/>
              <a:t> </a:t>
            </a:r>
            <a:r>
              <a:rPr lang="en-US" dirty="0" err="1"/>
              <a:t>məcbur</a:t>
            </a:r>
            <a:r>
              <a:rPr lang="en-US" dirty="0"/>
              <a:t> </a:t>
            </a:r>
            <a:r>
              <a:rPr lang="en-US" dirty="0" err="1" smtClean="0"/>
              <a:t>edilməmək</a:t>
            </a:r>
            <a:r>
              <a:rPr lang="az-Latn-AZ" dirty="0" smtClean="0"/>
              <a:t> hüququndan bəhs edir</a:t>
            </a:r>
            <a:endParaRPr lang="ru-RU" dirty="0"/>
          </a:p>
        </p:txBody>
      </p:sp>
    </p:spTree>
    <p:extLst>
      <p:ext uri="{BB962C8B-B14F-4D97-AF65-F5344CB8AC3E}">
        <p14:creationId xmlns:p14="http://schemas.microsoft.com/office/powerpoint/2010/main" xmlns="" val="3306951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az-Latn-AZ" b="1" dirty="0" smtClean="0"/>
              <a:t>İnsan Hüquqlarına dair Amerika Konvensiyasının (</a:t>
            </a:r>
            <a:r>
              <a:rPr lang="en-US" b="1" dirty="0" smtClean="0"/>
              <a:t>San José, </a:t>
            </a:r>
            <a:r>
              <a:rPr lang="az-Latn-AZ" b="1" dirty="0" smtClean="0"/>
              <a:t>K</a:t>
            </a:r>
            <a:r>
              <a:rPr lang="en-US" b="1" dirty="0" err="1" smtClean="0"/>
              <a:t>osta</a:t>
            </a:r>
            <a:r>
              <a:rPr lang="en-US" b="1" dirty="0" smtClean="0"/>
              <a:t> </a:t>
            </a:r>
            <a:r>
              <a:rPr lang="en-US" b="1" dirty="0" err="1" smtClean="0"/>
              <a:t>Ri</a:t>
            </a:r>
            <a:r>
              <a:rPr lang="az-Latn-AZ" b="1" dirty="0" smtClean="0"/>
              <a:t>k</a:t>
            </a:r>
            <a:r>
              <a:rPr lang="en-US" b="1" dirty="0" smtClean="0"/>
              <a:t>a, 22 </a:t>
            </a:r>
            <a:r>
              <a:rPr lang="az-Latn-AZ" b="1" dirty="0" smtClean="0"/>
              <a:t>Noyabr</a:t>
            </a:r>
            <a:r>
              <a:rPr lang="en-US" b="1" dirty="0" smtClean="0"/>
              <a:t> 1969</a:t>
            </a:r>
            <a:r>
              <a:rPr lang="az-Latn-AZ" b="1" dirty="0" smtClean="0"/>
              <a:t>)  </a:t>
            </a:r>
            <a:r>
              <a:rPr lang="az-Latn-AZ" dirty="0" smtClean="0"/>
              <a:t>ədalətli məhkəmə araşdırması hüququndan bəhs edən 8-ci maddəsinin </a:t>
            </a:r>
            <a:r>
              <a:rPr lang="az-Latn-AZ" dirty="0"/>
              <a:t>3-cü bəndi: </a:t>
            </a:r>
            <a:r>
              <a:rPr lang="az-Latn-AZ" i="1" dirty="0" smtClean="0"/>
              <a:t>təqsirləndirilən </a:t>
            </a:r>
            <a:r>
              <a:rPr lang="az-Latn-AZ" i="1" dirty="0"/>
              <a:t>şəxsin təqsirini etiraf </a:t>
            </a:r>
            <a:r>
              <a:rPr lang="az-Latn-AZ" i="1" dirty="0" smtClean="0"/>
              <a:t>etməsi halı </a:t>
            </a:r>
            <a:r>
              <a:rPr lang="az-Latn-AZ" i="1" dirty="0"/>
              <a:t>yalnız </a:t>
            </a:r>
            <a:r>
              <a:rPr lang="az-Latn-AZ" i="1" dirty="0" smtClean="0"/>
              <a:t> bu etirafı hər </a:t>
            </a:r>
            <a:r>
              <a:rPr lang="az-Latn-AZ" i="1" dirty="0"/>
              <a:t>hansı bir məcburiyyət olmadan həyata keçirildiyi təqdirdə </a:t>
            </a:r>
            <a:r>
              <a:rPr lang="az-Latn-AZ" i="1" dirty="0" smtClean="0"/>
              <a:t>etibarlıdır.</a:t>
            </a:r>
          </a:p>
          <a:p>
            <a:endParaRPr lang="ru-RU" b="1" dirty="0"/>
          </a:p>
        </p:txBody>
      </p:sp>
    </p:spTree>
    <p:extLst>
      <p:ext uri="{BB962C8B-B14F-4D97-AF65-F5344CB8AC3E}">
        <p14:creationId xmlns:p14="http://schemas.microsoft.com/office/powerpoint/2010/main" xmlns="" val="892234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SUSMAQ HÜQUQUNUN ETİMOLOGİYASI</a:t>
            </a:r>
            <a:endParaRPr lang="ru-RU" b="1" dirty="0"/>
          </a:p>
        </p:txBody>
      </p:sp>
      <p:sp>
        <p:nvSpPr>
          <p:cNvPr id="3" name="Объект 2"/>
          <p:cNvSpPr>
            <a:spLocks noGrp="1"/>
          </p:cNvSpPr>
          <p:nvPr>
            <p:ph idx="1"/>
          </p:nvPr>
        </p:nvSpPr>
        <p:spPr/>
        <p:txBody>
          <a:bodyPr/>
          <a:lstStyle/>
          <a:p>
            <a:r>
              <a:rPr lang="az-Latn-AZ" dirty="0" smtClean="0"/>
              <a:t>Latın hüququndan irəli gəlir: </a:t>
            </a:r>
            <a:r>
              <a:rPr lang="en-US" b="1" dirty="0" err="1"/>
              <a:t>nemo</a:t>
            </a:r>
            <a:r>
              <a:rPr lang="en-US" b="1" dirty="0"/>
              <a:t> </a:t>
            </a:r>
            <a:r>
              <a:rPr lang="en-US" b="1" dirty="0" err="1"/>
              <a:t>tenetur</a:t>
            </a:r>
            <a:r>
              <a:rPr lang="en-US" b="1" dirty="0"/>
              <a:t> </a:t>
            </a:r>
            <a:r>
              <a:rPr lang="en-US" b="1" dirty="0" err="1"/>
              <a:t>prodere</a:t>
            </a:r>
            <a:r>
              <a:rPr lang="en-US" b="1" dirty="0"/>
              <a:t> </a:t>
            </a:r>
            <a:r>
              <a:rPr lang="en-US" b="1" dirty="0" err="1" smtClean="0"/>
              <a:t>seipsum</a:t>
            </a:r>
            <a:r>
              <a:rPr lang="az-Latn-AZ" b="1" dirty="0" smtClean="0"/>
              <a:t>- </a:t>
            </a:r>
            <a:r>
              <a:rPr lang="az-Latn-AZ" dirty="0" smtClean="0"/>
              <a:t>Heç kim özünü cəmiyyət içində ittiham edilməyə məcbur edilə bilməz. Həmin pirinsipin ümumi mənasına görə şəxs abrəsində cinayət mühakiməsini/icraatını həyata keçirmək üçün yetərincə əsaslar varsa, o şəxs ancaq özünü ifşa etməyən suallara cavab vermək hüququ vardır. </a:t>
            </a:r>
          </a:p>
          <a:p>
            <a:endParaRPr lang="az-Latn-AZ" dirty="0"/>
          </a:p>
          <a:p>
            <a:endParaRPr lang="ru-RU" dirty="0"/>
          </a:p>
        </p:txBody>
      </p:sp>
    </p:spTree>
    <p:extLst>
      <p:ext uri="{BB962C8B-B14F-4D97-AF65-F5344CB8AC3E}">
        <p14:creationId xmlns:p14="http://schemas.microsoft.com/office/powerpoint/2010/main" xmlns="" val="2326446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2751</Words>
  <Application>Microsoft Office PowerPoint</Application>
  <PresentationFormat>Экран (4:3)</PresentationFormat>
  <Paragraphs>72</Paragraphs>
  <Slides>27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Слайд 1</vt:lpstr>
      <vt:lpstr>6-cı maddənin mətni</vt:lpstr>
      <vt:lpstr>Слайд 3</vt:lpstr>
      <vt:lpstr>Слайд 4</vt:lpstr>
      <vt:lpstr>Susmaq hüququ və öz əleyhinə ifadə verməmək hüququ</vt:lpstr>
      <vt:lpstr>Funke v. France</vt:lpstr>
      <vt:lpstr>Susmaq və özünə qarşı ifadə verməmək hüququ digər beynəlxalq sənədlərdə</vt:lpstr>
      <vt:lpstr>Слайд 8</vt:lpstr>
      <vt:lpstr>SUSMAQ HÜQUQUNUN ETİMOLOGİYASI</vt:lpstr>
      <vt:lpstr>Hansı mərhələlərdə tətbiq edilir?</vt:lpstr>
      <vt:lpstr>Слайд 11</vt:lpstr>
      <vt:lpstr>John Murray v. UK</vt:lpstr>
      <vt:lpstr>Saunders v. UK</vt:lpstr>
      <vt:lpstr>Слайд 14</vt:lpstr>
      <vt:lpstr>Hansı tip işlərə bu hüquqlar tətbiq edilir?</vt:lpstr>
      <vt:lpstr>Слайд 16</vt:lpstr>
      <vt:lpstr>Shannon v. UK</vt:lpstr>
      <vt:lpstr>King v. UK</vt:lpstr>
      <vt:lpstr>Слайд 19</vt:lpstr>
      <vt:lpstr>O’Holloran and  Francis v. UK</vt:lpstr>
      <vt:lpstr>Слайд 21</vt:lpstr>
      <vt:lpstr>Jalloh v. Germany</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samsung</cp:lastModifiedBy>
  <cp:revision>103</cp:revision>
  <dcterms:created xsi:type="dcterms:W3CDTF">2017-06-23T13:36:39Z</dcterms:created>
  <dcterms:modified xsi:type="dcterms:W3CDTF">2017-07-21T19:27:49Z</dcterms:modified>
</cp:coreProperties>
</file>