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2"/>
  </p:notesMasterIdLst>
  <p:sldIdLst>
    <p:sldId id="302" r:id="rId2"/>
    <p:sldId id="337" r:id="rId3"/>
    <p:sldId id="303" r:id="rId4"/>
    <p:sldId id="339" r:id="rId5"/>
    <p:sldId id="282" r:id="rId6"/>
    <p:sldId id="336" r:id="rId7"/>
    <p:sldId id="335" r:id="rId8"/>
    <p:sldId id="310" r:id="rId9"/>
    <p:sldId id="312" r:id="rId10"/>
    <p:sldId id="305" r:id="rId11"/>
    <p:sldId id="293" r:id="rId12"/>
    <p:sldId id="294" r:id="rId13"/>
    <p:sldId id="295" r:id="rId14"/>
    <p:sldId id="296" r:id="rId15"/>
    <p:sldId id="309" r:id="rId16"/>
    <p:sldId id="334" r:id="rId17"/>
    <p:sldId id="338" r:id="rId18"/>
    <p:sldId id="313" r:id="rId19"/>
    <p:sldId id="297" r:id="rId20"/>
    <p:sldId id="298" r:id="rId21"/>
    <p:sldId id="299" r:id="rId22"/>
    <p:sldId id="321" r:id="rId23"/>
    <p:sldId id="316" r:id="rId24"/>
    <p:sldId id="331" r:id="rId25"/>
    <p:sldId id="317" r:id="rId26"/>
    <p:sldId id="318" r:id="rId27"/>
    <p:sldId id="319" r:id="rId28"/>
    <p:sldId id="322" r:id="rId29"/>
    <p:sldId id="332" r:id="rId30"/>
    <p:sldId id="301"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16A30-7383-4F54-A6D0-D338F72AE1A3}" type="datetimeFigureOut">
              <a:rPr lang="ru-RU" smtClean="0"/>
              <a:t>03.07.2017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826B8-0DC0-47DB-963A-49A844994715}" type="slidenum">
              <a:rPr lang="ru-RU" smtClean="0"/>
              <a:t>‹#›</a:t>
            </a:fld>
            <a:endParaRPr lang="ru-RU"/>
          </a:p>
        </p:txBody>
      </p:sp>
    </p:spTree>
    <p:extLst>
      <p:ext uri="{BB962C8B-B14F-4D97-AF65-F5344CB8AC3E}">
        <p14:creationId xmlns:p14="http://schemas.microsoft.com/office/powerpoint/2010/main" val="281001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3908D38-FC6A-443A-B02C-660C3D0FB0FB}" type="datetimeFigureOut">
              <a:rPr lang="ru-RU" smtClean="0"/>
              <a:t>03.07.2017</a:t>
            </a:fld>
            <a:endParaRPr lang="ru-R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B87E8F0-9FD0-46D5-B8DB-10A4110B059E}" type="slidenum">
              <a:rPr lang="ru-RU" smtClean="0"/>
              <a:t>‹#›</a:t>
            </a:fld>
            <a:endParaRPr lang="ru-RU"/>
          </a:p>
        </p:txBody>
      </p:sp>
    </p:spTree>
    <p:extLst>
      <p:ext uri="{BB962C8B-B14F-4D97-AF65-F5344CB8AC3E}">
        <p14:creationId xmlns:p14="http://schemas.microsoft.com/office/powerpoint/2010/main" val="39613374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908D38-FC6A-443A-B02C-660C3D0FB0FB}" type="datetimeFigureOut">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4445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908D38-FC6A-443A-B02C-660C3D0FB0FB}" type="datetimeFigureOut">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23658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908D38-FC6A-443A-B02C-660C3D0FB0FB}" type="datetimeFigureOut">
              <a:rPr lang="ru-RU" smtClean="0"/>
              <a:t>03.07.2017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417469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3908D38-FC6A-443A-B02C-660C3D0FB0FB}" type="datetimeFigureOut">
              <a:rPr lang="ru-RU" smtClean="0"/>
              <a:t>03.07.2017</a:t>
            </a:fld>
            <a:endParaRPr lang="ru-R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1060"/>
            <a:ext cx="2112264" cy="228600"/>
          </a:xfrm>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26589099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3908D38-FC6A-443A-B02C-660C3D0FB0FB}" type="datetimeFigureOut">
              <a:rPr lang="ru-RU" smtClean="0"/>
              <a:t>03.07.2017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342492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908D38-FC6A-443A-B02C-660C3D0FB0FB}" type="datetimeFigureOut">
              <a:rPr lang="ru-RU" smtClean="0"/>
              <a:t>03.07.2017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289626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908D38-FC6A-443A-B02C-660C3D0FB0FB}" type="datetimeFigureOut">
              <a:rPr lang="ru-RU" smtClean="0"/>
              <a:t>03.07.2017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425208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08D38-FC6A-443A-B02C-660C3D0FB0FB}" type="datetimeFigureOut">
              <a:rPr lang="ru-RU" smtClean="0"/>
              <a:t>03.07.2017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B87E8F0-9FD0-46D5-B8DB-10A4110B059E}" type="slidenum">
              <a:rPr lang="ru-RU" smtClean="0"/>
              <a:t>‹#›</a:t>
            </a:fld>
            <a:endParaRPr lang="ru-RU"/>
          </a:p>
        </p:txBody>
      </p:sp>
    </p:spTree>
    <p:extLst>
      <p:ext uri="{BB962C8B-B14F-4D97-AF65-F5344CB8AC3E}">
        <p14:creationId xmlns:p14="http://schemas.microsoft.com/office/powerpoint/2010/main" val="153129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33908D38-FC6A-443A-B02C-660C3D0FB0FB}" type="datetimeFigureOut">
              <a:rPr lang="ru-RU" smtClean="0"/>
              <a:t>03.07.2017</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CB87E8F0-9FD0-46D5-B8DB-10A4110B059E}"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757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3908D38-FC6A-443A-B02C-660C3D0FB0FB}" type="datetimeFigureOut">
              <a:rPr lang="ru-RU" smtClean="0"/>
              <a:t>03.07.2017</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CB87E8F0-9FD0-46D5-B8DB-10A4110B059E}"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139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3908D38-FC6A-443A-B02C-660C3D0FB0FB}" type="datetimeFigureOut">
              <a:rPr lang="ru-RU" smtClean="0"/>
              <a:t>03.07.2017</a:t>
            </a:fld>
            <a:endParaRPr lang="ru-R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B87E8F0-9FD0-46D5-B8DB-10A4110B059E}" type="slidenum">
              <a:rPr lang="ru-RU" smtClean="0"/>
              <a:t>‹#›</a:t>
            </a:fld>
            <a:endParaRPr lang="ru-RU"/>
          </a:p>
        </p:txBody>
      </p:sp>
    </p:spTree>
    <p:extLst>
      <p:ext uri="{BB962C8B-B14F-4D97-AF65-F5344CB8AC3E}">
        <p14:creationId xmlns:p14="http://schemas.microsoft.com/office/powerpoint/2010/main" val="243373732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18365"/>
            <a:ext cx="11737075" cy="6414448"/>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marL="274320" lvl="0" indent="-274320" algn="ctr">
              <a:spcBef>
                <a:spcPts val="600"/>
              </a:spcBef>
              <a:buClr>
                <a:srgbClr val="2DA2BF"/>
              </a:buClr>
              <a:buSzPct val="70000"/>
              <a:buNone/>
            </a:pPr>
            <a:endParaRPr lang="az-Latn-AZ" sz="2200" b="1" i="1" dirty="0" smtClean="0">
              <a:solidFill>
                <a:prstClr val="black"/>
              </a:solidFill>
              <a:latin typeface="Century Schoolbook"/>
            </a:endParaRPr>
          </a:p>
          <a:p>
            <a:pPr marL="274320" lvl="0" indent="-274320" algn="ctr">
              <a:spcBef>
                <a:spcPts val="600"/>
              </a:spcBef>
              <a:buClr>
                <a:srgbClr val="2DA2BF"/>
              </a:buClr>
              <a:buSzPct val="70000"/>
              <a:buNone/>
            </a:pPr>
            <a:endParaRPr lang="az-Latn-AZ" sz="2200" b="1" i="1" dirty="0">
              <a:solidFill>
                <a:prstClr val="black"/>
              </a:solidFill>
              <a:latin typeface="Century Schoolbook"/>
            </a:endParaRPr>
          </a:p>
        </p:txBody>
      </p:sp>
      <p:pic>
        <p:nvPicPr>
          <p:cNvPr id="8" name="Рисунок 7"/>
          <p:cNvPicPr>
            <a:picLocks noChangeAspect="1"/>
          </p:cNvPicPr>
          <p:nvPr/>
        </p:nvPicPr>
        <p:blipFill>
          <a:blip r:embed="rId2"/>
          <a:stretch>
            <a:fillRect/>
          </a:stretch>
        </p:blipFill>
        <p:spPr>
          <a:xfrm>
            <a:off x="218365" y="218365"/>
            <a:ext cx="11737074" cy="1883827"/>
          </a:xfrm>
          <a:prstGeom prst="rect">
            <a:avLst/>
          </a:prstGeom>
        </p:spPr>
      </p:pic>
      <p:pic>
        <p:nvPicPr>
          <p:cNvPr id="9" name="Рисунок 8"/>
          <p:cNvPicPr>
            <a:picLocks noChangeAspect="1"/>
          </p:cNvPicPr>
          <p:nvPr/>
        </p:nvPicPr>
        <p:blipFill>
          <a:blip r:embed="rId3"/>
          <a:stretch>
            <a:fillRect/>
          </a:stretch>
        </p:blipFill>
        <p:spPr>
          <a:xfrm>
            <a:off x="218363" y="1169423"/>
            <a:ext cx="5655813" cy="2298391"/>
          </a:xfrm>
          <a:prstGeom prst="rect">
            <a:avLst/>
          </a:prstGeom>
        </p:spPr>
      </p:pic>
      <p:pic>
        <p:nvPicPr>
          <p:cNvPr id="10" name="Рисунок 9"/>
          <p:cNvPicPr>
            <a:picLocks noChangeAspect="1"/>
          </p:cNvPicPr>
          <p:nvPr/>
        </p:nvPicPr>
        <p:blipFill>
          <a:blip r:embed="rId4"/>
          <a:stretch>
            <a:fillRect/>
          </a:stretch>
        </p:blipFill>
        <p:spPr>
          <a:xfrm>
            <a:off x="5874176" y="1163326"/>
            <a:ext cx="6081263" cy="2304488"/>
          </a:xfrm>
          <a:prstGeom prst="rect">
            <a:avLst/>
          </a:prstGeom>
        </p:spPr>
      </p:pic>
      <p:sp>
        <p:nvSpPr>
          <p:cNvPr id="11" name="Прямоугольник 10"/>
          <p:cNvSpPr/>
          <p:nvPr/>
        </p:nvSpPr>
        <p:spPr>
          <a:xfrm>
            <a:off x="218364" y="2593075"/>
            <a:ext cx="11546005" cy="4016484"/>
          </a:xfrm>
          <a:prstGeom prst="rect">
            <a:avLst/>
          </a:prstGeom>
        </p:spPr>
        <p:txBody>
          <a:bodyPr wrap="square">
            <a:spAutoFit/>
          </a:bodyPr>
          <a:lstStyle/>
          <a:p>
            <a:pPr algn="ctr"/>
            <a:r>
              <a:rPr lang="en-US" sz="4000" b="1" dirty="0" err="1">
                <a:solidFill>
                  <a:srgbClr val="002060"/>
                </a:solidFill>
                <a:latin typeface="Cal"/>
              </a:rPr>
              <a:t>Avropa</a:t>
            </a:r>
            <a:r>
              <a:rPr lang="en-US" sz="4000" b="1" dirty="0">
                <a:solidFill>
                  <a:srgbClr val="002060"/>
                </a:solidFill>
                <a:latin typeface="Cal"/>
              </a:rPr>
              <a:t> </a:t>
            </a:r>
            <a:r>
              <a:rPr lang="en-US" sz="4000" b="1" dirty="0" err="1">
                <a:solidFill>
                  <a:srgbClr val="002060"/>
                </a:solidFill>
                <a:latin typeface="Cal"/>
              </a:rPr>
              <a:t>Birliyi</a:t>
            </a:r>
            <a:r>
              <a:rPr lang="en-US" sz="4000" b="1" dirty="0">
                <a:solidFill>
                  <a:srgbClr val="002060"/>
                </a:solidFill>
                <a:latin typeface="Cal"/>
              </a:rPr>
              <a:t> </a:t>
            </a:r>
            <a:r>
              <a:rPr lang="en-US" sz="4000" b="1" dirty="0" err="1">
                <a:solidFill>
                  <a:srgbClr val="002060"/>
                </a:solidFill>
                <a:latin typeface="Cal"/>
              </a:rPr>
              <a:t>və</a:t>
            </a:r>
            <a:r>
              <a:rPr lang="en-US" sz="4000" b="1" dirty="0">
                <a:solidFill>
                  <a:srgbClr val="002060"/>
                </a:solidFill>
                <a:latin typeface="Cal"/>
              </a:rPr>
              <a:t> </a:t>
            </a:r>
            <a:r>
              <a:rPr lang="en-US" sz="4000" b="1" dirty="0" err="1">
                <a:solidFill>
                  <a:srgbClr val="002060"/>
                </a:solidFill>
                <a:latin typeface="Cal"/>
              </a:rPr>
              <a:t>Avropa</a:t>
            </a:r>
            <a:r>
              <a:rPr lang="en-US" sz="4000" b="1" dirty="0">
                <a:solidFill>
                  <a:srgbClr val="002060"/>
                </a:solidFill>
                <a:latin typeface="Cal"/>
              </a:rPr>
              <a:t> </a:t>
            </a:r>
            <a:r>
              <a:rPr lang="en-US" sz="4000" b="1" dirty="0" err="1">
                <a:solidFill>
                  <a:srgbClr val="002060"/>
                </a:solidFill>
                <a:latin typeface="Cal"/>
              </a:rPr>
              <a:t>Şurasının</a:t>
            </a:r>
            <a:r>
              <a:rPr lang="en-US" sz="4000" b="1" dirty="0">
                <a:solidFill>
                  <a:srgbClr val="002060"/>
                </a:solidFill>
                <a:latin typeface="Cal"/>
              </a:rPr>
              <a:t> </a:t>
            </a:r>
            <a:r>
              <a:rPr lang="en-US" sz="4000" b="1" dirty="0" err="1" smtClean="0">
                <a:solidFill>
                  <a:srgbClr val="002060"/>
                </a:solidFill>
                <a:latin typeface="Cal"/>
              </a:rPr>
              <a:t>Birgə</a:t>
            </a:r>
            <a:r>
              <a:rPr lang="az-Latn-AZ" sz="4000" b="1" dirty="0" smtClean="0">
                <a:solidFill>
                  <a:srgbClr val="002060"/>
                </a:solidFill>
                <a:latin typeface="Cal"/>
              </a:rPr>
              <a:t> </a:t>
            </a:r>
            <a:r>
              <a:rPr lang="en-US" sz="4000" b="1" dirty="0" err="1" smtClean="0">
                <a:solidFill>
                  <a:srgbClr val="002060"/>
                </a:solidFill>
                <a:latin typeface="Cal"/>
              </a:rPr>
              <a:t>Proqramı</a:t>
            </a:r>
            <a:r>
              <a:rPr lang="en-US" sz="4000" b="1" dirty="0" smtClean="0">
                <a:solidFill>
                  <a:srgbClr val="002060"/>
                </a:solidFill>
                <a:latin typeface="Cal"/>
              </a:rPr>
              <a:t> </a:t>
            </a:r>
            <a:r>
              <a:rPr lang="en-US" sz="4000" b="1" dirty="0" err="1" smtClean="0">
                <a:solidFill>
                  <a:srgbClr val="002060"/>
                </a:solidFill>
                <a:latin typeface="Cal"/>
              </a:rPr>
              <a:t>əsasında</a:t>
            </a:r>
            <a:r>
              <a:rPr lang="en-US" sz="4000" b="1" dirty="0">
                <a:solidFill>
                  <a:srgbClr val="002060"/>
                </a:solidFill>
                <a:latin typeface="Cal"/>
              </a:rPr>
              <a:t>, </a:t>
            </a:r>
            <a:r>
              <a:rPr lang="en-US" sz="4000" b="1" dirty="0" err="1">
                <a:solidFill>
                  <a:srgbClr val="002060"/>
                </a:solidFill>
                <a:latin typeface="Cal"/>
              </a:rPr>
              <a:t>Ədliyyə</a:t>
            </a:r>
            <a:r>
              <a:rPr lang="en-US" sz="4000" b="1" dirty="0">
                <a:solidFill>
                  <a:srgbClr val="002060"/>
                </a:solidFill>
                <a:latin typeface="Cal"/>
              </a:rPr>
              <a:t> </a:t>
            </a:r>
            <a:r>
              <a:rPr lang="en-US" sz="4000" b="1" dirty="0" err="1">
                <a:solidFill>
                  <a:srgbClr val="002060"/>
                </a:solidFill>
                <a:latin typeface="Cal"/>
              </a:rPr>
              <a:t>Akademiyası</a:t>
            </a:r>
            <a:r>
              <a:rPr lang="en-US" sz="4000" b="1" dirty="0">
                <a:solidFill>
                  <a:srgbClr val="002060"/>
                </a:solidFill>
                <a:latin typeface="Cal"/>
              </a:rPr>
              <a:t> </a:t>
            </a:r>
            <a:r>
              <a:rPr lang="en-US" sz="4000" b="1" dirty="0" err="1">
                <a:solidFill>
                  <a:srgbClr val="002060"/>
                </a:solidFill>
                <a:latin typeface="Cal"/>
              </a:rPr>
              <a:t>ilə</a:t>
            </a:r>
            <a:r>
              <a:rPr lang="en-US" sz="4000" b="1" dirty="0">
                <a:solidFill>
                  <a:srgbClr val="002060"/>
                </a:solidFill>
                <a:latin typeface="Cal"/>
              </a:rPr>
              <a:t> </a:t>
            </a:r>
            <a:r>
              <a:rPr lang="en-US" sz="4000" b="1" dirty="0" err="1">
                <a:solidFill>
                  <a:srgbClr val="002060"/>
                </a:solidFill>
                <a:latin typeface="Cal"/>
              </a:rPr>
              <a:t>birgə</a:t>
            </a:r>
            <a:r>
              <a:rPr lang="en-US" sz="4000" b="1" dirty="0">
                <a:solidFill>
                  <a:srgbClr val="002060"/>
                </a:solidFill>
                <a:latin typeface="Cal"/>
              </a:rPr>
              <a:t> </a:t>
            </a:r>
            <a:r>
              <a:rPr lang="en-US" sz="4000" b="1" dirty="0" err="1">
                <a:solidFill>
                  <a:srgbClr val="002060"/>
                </a:solidFill>
                <a:latin typeface="Cal"/>
              </a:rPr>
              <a:t>həyata</a:t>
            </a:r>
            <a:r>
              <a:rPr lang="en-US" sz="4000" b="1" dirty="0">
                <a:solidFill>
                  <a:srgbClr val="002060"/>
                </a:solidFill>
                <a:latin typeface="Cal"/>
              </a:rPr>
              <a:t> </a:t>
            </a:r>
            <a:r>
              <a:rPr lang="en-US" sz="4000" b="1" dirty="0" err="1">
                <a:solidFill>
                  <a:srgbClr val="002060"/>
                </a:solidFill>
                <a:latin typeface="Cal"/>
              </a:rPr>
              <a:t>keçirilən</a:t>
            </a:r>
            <a:r>
              <a:rPr lang="en-US" sz="4000" b="1" dirty="0">
                <a:solidFill>
                  <a:srgbClr val="002060"/>
                </a:solidFill>
                <a:latin typeface="Cal"/>
              </a:rPr>
              <a:t> </a:t>
            </a:r>
            <a:r>
              <a:rPr lang="en-US" sz="4000" b="1" dirty="0" err="1">
                <a:solidFill>
                  <a:srgbClr val="002060"/>
                </a:solidFill>
                <a:latin typeface="Cal"/>
              </a:rPr>
              <a:t>layihə</a:t>
            </a:r>
            <a:r>
              <a:rPr lang="en-US" sz="4000" b="1" dirty="0">
                <a:solidFill>
                  <a:srgbClr val="002060"/>
                </a:solidFill>
                <a:latin typeface="Cal"/>
              </a:rPr>
              <a:t> </a:t>
            </a:r>
            <a:r>
              <a:rPr lang="en-US" sz="4000" b="1" dirty="0" err="1" smtClean="0">
                <a:solidFill>
                  <a:srgbClr val="002060"/>
                </a:solidFill>
                <a:latin typeface="Cal"/>
              </a:rPr>
              <a:t>çərçivəsində</a:t>
            </a:r>
            <a:endParaRPr lang="az-Latn-AZ" sz="4000" b="1" dirty="0" smtClean="0">
              <a:solidFill>
                <a:srgbClr val="002060"/>
              </a:solidFill>
              <a:latin typeface="Cal"/>
            </a:endParaRPr>
          </a:p>
          <a:p>
            <a:pPr algn="ctr"/>
            <a:endParaRPr lang="az-Latn-AZ" sz="4000" b="1" dirty="0">
              <a:solidFill>
                <a:schemeClr val="accent1">
                  <a:lumMod val="50000"/>
                </a:schemeClr>
              </a:solidFill>
              <a:latin typeface="Cal"/>
            </a:endParaRPr>
          </a:p>
          <a:p>
            <a:pPr algn="ctr"/>
            <a:r>
              <a:rPr lang="az-Latn-AZ" sz="3500" b="1" u="sng" dirty="0" smtClean="0">
                <a:solidFill>
                  <a:srgbClr val="002060"/>
                </a:solidFill>
                <a:latin typeface="Cal"/>
              </a:rPr>
              <a:t>ƏDALƏTLİ MƏHKƏMƏ ARAŞDIRM</a:t>
            </a:r>
            <a:r>
              <a:rPr lang="en-US" sz="3500" b="1" u="sng" dirty="0" smtClean="0">
                <a:solidFill>
                  <a:srgbClr val="002060"/>
                </a:solidFill>
                <a:latin typeface="Cal"/>
              </a:rPr>
              <a:t>A</a:t>
            </a:r>
            <a:r>
              <a:rPr lang="az-Latn-AZ" sz="3500" b="1" u="sng" dirty="0" smtClean="0">
                <a:solidFill>
                  <a:srgbClr val="002060"/>
                </a:solidFill>
                <a:latin typeface="Cal"/>
              </a:rPr>
              <a:t>SI HÜQUQU</a:t>
            </a:r>
          </a:p>
          <a:p>
            <a:pPr algn="r"/>
            <a:endParaRPr lang="az-Latn-AZ" sz="3000" b="1" dirty="0" smtClean="0">
              <a:solidFill>
                <a:srgbClr val="002060"/>
              </a:solidFill>
              <a:latin typeface="Cal"/>
            </a:endParaRPr>
          </a:p>
          <a:p>
            <a:pPr algn="r"/>
            <a:r>
              <a:rPr lang="az-Latn-AZ" sz="3000" b="1" dirty="0" smtClean="0">
                <a:solidFill>
                  <a:srgbClr val="00B050"/>
                </a:solidFill>
                <a:latin typeface="Cal"/>
              </a:rPr>
              <a:t>Günel İsmayılbəyli/Vəkil</a:t>
            </a:r>
            <a:endParaRPr lang="ru-RU" sz="3000" b="1" dirty="0">
              <a:solidFill>
                <a:srgbClr val="00B050"/>
              </a:solidFill>
              <a:latin typeface="Cal"/>
            </a:endParaRPr>
          </a:p>
        </p:txBody>
      </p:sp>
    </p:spTree>
    <p:extLst>
      <p:ext uri="{BB962C8B-B14F-4D97-AF65-F5344CB8AC3E}">
        <p14:creationId xmlns:p14="http://schemas.microsoft.com/office/powerpoint/2010/main" val="2049176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18364"/>
            <a:ext cx="11668836" cy="1559636"/>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smtClean="0">
                <a:solidFill>
                  <a:srgbClr val="002060"/>
                </a:solidFill>
                <a:latin typeface="Calibri" panose="020F0502020204030204" pitchFamily="34" charset="0"/>
                <a:cs typeface="Calibri" panose="020F0502020204030204" pitchFamily="34" charset="0"/>
              </a:rPr>
              <a:t>Tərəflərin bərabərliyi prinsipinin</a:t>
            </a:r>
            <a:br>
              <a:rPr lang="az-Latn-AZ" b="1" dirty="0" smtClean="0">
                <a:solidFill>
                  <a:srgbClr val="002060"/>
                </a:solidFill>
                <a:latin typeface="Calibri" panose="020F0502020204030204" pitchFamily="34" charset="0"/>
                <a:cs typeface="Calibri" panose="020F0502020204030204" pitchFamily="34" charset="0"/>
              </a:rPr>
            </a:br>
            <a:r>
              <a:rPr lang="az-Latn-AZ" b="1" dirty="0" smtClean="0">
                <a:solidFill>
                  <a:srgbClr val="002060"/>
                </a:solidFill>
                <a:latin typeface="Calibri" panose="020F0502020204030204" pitchFamily="34" charset="0"/>
                <a:cs typeface="Calibri" panose="020F0502020204030204" pitchFamily="34" charset="0"/>
              </a:rPr>
              <a:t> pozulduğu hallar: </a:t>
            </a:r>
            <a:endParaRPr lang="ru-RU"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72955" y="1778000"/>
            <a:ext cx="11668836" cy="5080000"/>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just"/>
            <a:r>
              <a:rPr lang="az-Latn-AZ" sz="2400" dirty="0" smtClean="0">
                <a:latin typeface="Calibri" panose="020F0502020204030204" pitchFamily="34" charset="0"/>
                <a:cs typeface="Calibri" panose="020F0502020204030204" pitchFamily="34" charset="0"/>
              </a:rPr>
              <a:t>hakimin bir tərəfin sözünü kəsərək digər tərəfi dinləməsi;</a:t>
            </a:r>
          </a:p>
          <a:p>
            <a:pPr algn="just"/>
            <a:r>
              <a:rPr lang="az-Latn-AZ" sz="2400" dirty="0">
                <a:latin typeface="Calibri" panose="020F0502020204030204" pitchFamily="34" charset="0"/>
                <a:cs typeface="Calibri" panose="020F0502020204030204" pitchFamily="34" charset="0"/>
              </a:rPr>
              <a:t>h</a:t>
            </a:r>
            <a:r>
              <a:rPr lang="az-Latn-AZ" sz="2400" dirty="0" smtClean="0">
                <a:latin typeface="Calibri" panose="020F0502020204030204" pitchFamily="34" charset="0"/>
                <a:cs typeface="Calibri" panose="020F0502020204030204" pitchFamily="34" charset="0"/>
              </a:rPr>
              <a:t>akimin nümayəndənin sözünü başa çatdırmasına imkan verməməsi;</a:t>
            </a:r>
          </a:p>
          <a:p>
            <a:pPr algn="just"/>
            <a:r>
              <a:rPr lang="az-Latn-AZ" sz="2400" dirty="0">
                <a:latin typeface="Calibri" panose="020F0502020204030204" pitchFamily="34" charset="0"/>
                <a:cs typeface="Calibri" panose="020F0502020204030204" pitchFamily="34" charset="0"/>
              </a:rPr>
              <a:t>h</a:t>
            </a:r>
            <a:r>
              <a:rPr lang="az-Latn-AZ" sz="2400" dirty="0" smtClean="0">
                <a:latin typeface="Calibri" panose="020F0502020204030204" pitchFamily="34" charset="0"/>
                <a:cs typeface="Calibri" panose="020F0502020204030204" pitchFamily="34" charset="0"/>
              </a:rPr>
              <a:t>akimin növbəti iclasın vaxtı ilə razılaşmayan tərəfə onun iştirakının əhəmiyyətsiz olduğunu vurğulamağı;</a:t>
            </a:r>
          </a:p>
          <a:p>
            <a:pPr algn="just"/>
            <a:r>
              <a:rPr lang="az-Latn-AZ" sz="2400" dirty="0">
                <a:latin typeface="Calibri" panose="020F0502020204030204" pitchFamily="34" charset="0"/>
                <a:cs typeface="Calibri" panose="020F0502020204030204" pitchFamily="34" charset="0"/>
              </a:rPr>
              <a:t>t</a:t>
            </a:r>
            <a:r>
              <a:rPr lang="az-Latn-AZ" sz="2400" dirty="0" smtClean="0">
                <a:latin typeface="Calibri" panose="020F0502020204030204" pitchFamily="34" charset="0"/>
                <a:cs typeface="Calibri" panose="020F0502020204030204" pitchFamily="34" charset="0"/>
              </a:rPr>
              <a:t>ərcümə </a:t>
            </a:r>
            <a:r>
              <a:rPr lang="az-Latn-AZ" sz="2400" dirty="0">
                <a:latin typeface="Calibri" panose="020F0502020204030204" pitchFamily="34" charset="0"/>
                <a:cs typeface="Calibri" panose="020F0502020204030204" pitchFamily="34" charset="0"/>
              </a:rPr>
              <a:t>xidmətinin keyfiyyətsiz olduğu hallar;</a:t>
            </a:r>
          </a:p>
          <a:p>
            <a:pPr algn="just"/>
            <a:r>
              <a:rPr lang="az-Latn-AZ" sz="2400" dirty="0">
                <a:latin typeface="Calibri" panose="020F0502020204030204" pitchFamily="34" charset="0"/>
                <a:cs typeface="Calibri" panose="020F0502020204030204" pitchFamily="34" charset="0"/>
              </a:rPr>
              <a:t>h</a:t>
            </a:r>
            <a:r>
              <a:rPr lang="az-Latn-AZ" sz="2400" dirty="0" smtClean="0">
                <a:latin typeface="Calibri" panose="020F0502020204030204" pitchFamily="34" charset="0"/>
                <a:cs typeface="Calibri" panose="020F0502020204030204" pitchFamily="34" charset="0"/>
              </a:rPr>
              <a:t>akimin </a:t>
            </a:r>
            <a:r>
              <a:rPr lang="az-Latn-AZ" sz="2400" dirty="0">
                <a:latin typeface="Calibri" panose="020F0502020204030204" pitchFamily="34" charset="0"/>
                <a:cs typeface="Calibri" panose="020F0502020204030204" pitchFamily="34" charset="0"/>
              </a:rPr>
              <a:t>yönəldici suallar </a:t>
            </a:r>
            <a:r>
              <a:rPr lang="az-Latn-AZ" sz="2400" dirty="0" smtClean="0">
                <a:latin typeface="Calibri" panose="020F0502020204030204" pitchFamily="34" charset="0"/>
                <a:cs typeface="Calibri" panose="020F0502020204030204" pitchFamily="34" charset="0"/>
              </a:rPr>
              <a:t>verməsi.</a:t>
            </a:r>
          </a:p>
          <a:p>
            <a:pPr marL="0" indent="0" algn="just">
              <a:buNone/>
            </a:pPr>
            <a:r>
              <a:rPr lang="az-Latn-AZ" sz="2400" b="1" dirty="0">
                <a:solidFill>
                  <a:srgbClr val="002060"/>
                </a:solidFill>
                <a:latin typeface="Calibri" panose="020F0502020204030204" pitchFamily="34" charset="0"/>
                <a:cs typeface="Calibri" panose="020F0502020204030204" pitchFamily="34" charset="0"/>
              </a:rPr>
              <a:t>Digər hallar</a:t>
            </a:r>
            <a:r>
              <a:rPr lang="az-Latn-AZ" sz="2400" b="1" dirty="0" smtClean="0">
                <a:solidFill>
                  <a:srgbClr val="002060"/>
                </a:solidFill>
                <a:latin typeface="Calibri" panose="020F0502020204030204" pitchFamily="34" charset="0"/>
                <a:cs typeface="Calibri" panose="020F0502020204030204" pitchFamily="34" charset="0"/>
              </a:rPr>
              <a:t>:</a:t>
            </a:r>
          </a:p>
          <a:p>
            <a:pPr algn="just"/>
            <a:r>
              <a:rPr lang="az-Latn-AZ" sz="2400" dirty="0">
                <a:latin typeface="Calibri" panose="020F0502020204030204" pitchFamily="34" charset="0"/>
                <a:cs typeface="Calibri" panose="020F0502020204030204" pitchFamily="34" charset="0"/>
              </a:rPr>
              <a:t>Texniki xarakterli </a:t>
            </a:r>
            <a:r>
              <a:rPr lang="az-Latn-AZ" sz="2400" dirty="0" smtClean="0">
                <a:latin typeface="Calibri" panose="020F0502020204030204" pitchFamily="34" charset="0"/>
                <a:cs typeface="Calibri" panose="020F0502020204030204" pitchFamily="34" charset="0"/>
              </a:rPr>
              <a:t>probemlərlə bağlı:</a:t>
            </a:r>
            <a:endParaRPr lang="az-Latn-AZ" sz="2400" dirty="0">
              <a:latin typeface="Calibri" panose="020F0502020204030204" pitchFamily="34" charset="0"/>
              <a:cs typeface="Calibri" panose="020F0502020204030204" pitchFamily="34" charset="0"/>
            </a:endParaRPr>
          </a:p>
          <a:p>
            <a:pPr marL="0" indent="0" algn="just">
              <a:buNone/>
            </a:pPr>
            <a:r>
              <a:rPr lang="az-Latn-AZ" sz="2400" dirty="0" smtClean="0">
                <a:latin typeface="Calibri" panose="020F0502020204030204" pitchFamily="34" charset="0"/>
                <a:cs typeface="Calibri" panose="020F0502020204030204" pitchFamily="34" charset="0"/>
              </a:rPr>
              <a:t>-əlil </a:t>
            </a:r>
            <a:r>
              <a:rPr lang="az-Latn-AZ" sz="2400" dirty="0">
                <a:latin typeface="Calibri" panose="020F0502020204030204" pitchFamily="34" charset="0"/>
                <a:cs typeface="Calibri" panose="020F0502020204030204" pitchFamily="34" charset="0"/>
              </a:rPr>
              <a:t>arabasında olan tərəfin məhkəmə iclas zalında iştirakının yubadılması</a:t>
            </a:r>
            <a:r>
              <a:rPr lang="az-Latn-AZ" sz="2400" dirty="0" smtClean="0">
                <a:latin typeface="Calibri" panose="020F0502020204030204" pitchFamily="34" charset="0"/>
                <a:cs typeface="Calibri" panose="020F0502020204030204" pitchFamily="34" charset="0"/>
              </a:rPr>
              <a:t>;</a:t>
            </a:r>
            <a:endParaRPr lang="az-Latn-AZ" sz="2400" dirty="0">
              <a:latin typeface="Calibri" panose="020F0502020204030204" pitchFamily="34" charset="0"/>
              <a:cs typeface="Calibri" panose="020F0502020204030204" pitchFamily="34" charset="0"/>
            </a:endParaRPr>
          </a:p>
          <a:p>
            <a:pPr algn="just"/>
            <a:r>
              <a:rPr lang="az-Latn-AZ" sz="2400" dirty="0">
                <a:latin typeface="Calibri" panose="020F0502020204030204" pitchFamily="34" charset="0"/>
                <a:cs typeface="Calibri" panose="020F0502020204030204" pitchFamily="34" charset="0"/>
              </a:rPr>
              <a:t>Şahid ifadələri ilə bağlı:</a:t>
            </a:r>
          </a:p>
          <a:p>
            <a:pPr algn="just">
              <a:buFontTx/>
              <a:buChar char="-"/>
            </a:pPr>
            <a:r>
              <a:rPr lang="az-Latn-AZ" sz="2400" dirty="0" smtClean="0">
                <a:latin typeface="Calibri" panose="020F0502020204030204" pitchFamily="34" charset="0"/>
                <a:cs typeface="Calibri" panose="020F0502020204030204" pitchFamily="34" charset="0"/>
              </a:rPr>
              <a:t>Vəsatətlərin təmin edilməməsi</a:t>
            </a:r>
            <a:r>
              <a:rPr lang="az-Latn-AZ" sz="2400" dirty="0">
                <a:latin typeface="Calibri" panose="020F0502020204030204" pitchFamily="34" charset="0"/>
                <a:cs typeface="Calibri" panose="020F0502020204030204" pitchFamily="34" charset="0"/>
              </a:rPr>
              <a:t>.</a:t>
            </a:r>
          </a:p>
          <a:p>
            <a:endParaRPr lang="az-Latn-AZ"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37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96592"/>
            <a:ext cx="11750722" cy="1325563"/>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algn="ctr"/>
            <a:r>
              <a:rPr lang="az-Latn-AZ" b="1" dirty="0" smtClean="0">
                <a:solidFill>
                  <a:srgbClr val="002060"/>
                </a:solidFill>
                <a:latin typeface="Calibri" panose="020F0502020204030204" pitchFamily="34" charset="0"/>
                <a:cs typeface="Calibri" panose="020F0502020204030204" pitchFamily="34" charset="0"/>
              </a:rPr>
              <a:t>Yerli qanunvericilik </a:t>
            </a:r>
            <a:endParaRPr lang="ru-RU"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91069" y="1037230"/>
            <a:ext cx="11750722" cy="6049371"/>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pPr marL="0" lvl="0" indent="0" algn="just" eaLnBrk="0" fontAlgn="base" hangingPunct="0">
              <a:lnSpc>
                <a:spcPct val="120000"/>
              </a:lnSpc>
              <a:spcBef>
                <a:spcPct val="0"/>
              </a:spcBef>
              <a:spcAft>
                <a:spcPct val="0"/>
              </a:spcAft>
              <a:buNone/>
            </a:pPr>
            <a:r>
              <a:rPr lang="az-Latn-AZ" altLang="ru-RU" sz="2200" b="1" u="sng" dirty="0" smtClean="0">
                <a:solidFill>
                  <a:srgbClr val="002060"/>
                </a:solidFill>
                <a:latin typeface="Cal"/>
                <a:cs typeface="Times New Roman" panose="02020603050405020304" pitchFamily="18" charset="0"/>
              </a:rPr>
              <a:t>Azərbaycan Respublikası </a:t>
            </a:r>
            <a:r>
              <a:rPr lang="az-Latn-AZ" altLang="ru-RU" sz="2200" b="1" u="sng" dirty="0">
                <a:solidFill>
                  <a:srgbClr val="002060"/>
                </a:solidFill>
                <a:latin typeface="Cal"/>
                <a:cs typeface="Times New Roman" panose="02020603050405020304" pitchFamily="18" charset="0"/>
              </a:rPr>
              <a:t>Konstitusiyasının 127-ci maddəsinin II-ci hissəsi deyir ki</a:t>
            </a:r>
            <a:r>
              <a:rPr lang="az-Latn-AZ" altLang="ru-RU" sz="2200" b="1" dirty="0">
                <a:solidFill>
                  <a:schemeClr val="bg1"/>
                </a:solidFill>
                <a:latin typeface="Cal"/>
                <a:cs typeface="Times New Roman" panose="02020603050405020304" pitchFamily="18" charset="0"/>
              </a:rPr>
              <a:t>, </a:t>
            </a:r>
            <a:r>
              <a:rPr lang="az-Latn-AZ" altLang="ru-RU" sz="2200" dirty="0">
                <a:solidFill>
                  <a:schemeClr val="bg1"/>
                </a:solidFill>
                <a:latin typeface="Cal"/>
                <a:cs typeface="Times New Roman" panose="02020603050405020304" pitchFamily="18" charset="0"/>
              </a:rPr>
              <a:t>“hakimlər (yəni məhkəmələr) işlərə qərəzsiz, ədalətlə, tərəflərin hüquq bərabərliyinə, faktlara əsasən və qanuna müvafiq baxırlar”.</a:t>
            </a:r>
          </a:p>
          <a:p>
            <a:pPr marL="0" lvl="0" indent="0" algn="just" eaLnBrk="0" fontAlgn="base" hangingPunct="0">
              <a:lnSpc>
                <a:spcPct val="120000"/>
              </a:lnSpc>
              <a:spcBef>
                <a:spcPct val="0"/>
              </a:spcBef>
              <a:spcAft>
                <a:spcPct val="0"/>
              </a:spcAft>
              <a:buNone/>
            </a:pPr>
            <a:endParaRPr lang="az-Latn-AZ" altLang="ru-RU" sz="2200" b="1" dirty="0">
              <a:solidFill>
                <a:schemeClr val="bg1"/>
              </a:solidFill>
              <a:latin typeface="Cal"/>
              <a:cs typeface="Times New Roman" panose="02020603050405020304" pitchFamily="18" charset="0"/>
            </a:endParaRPr>
          </a:p>
          <a:p>
            <a:pPr marL="0" lvl="0" indent="0" algn="just" eaLnBrk="0" fontAlgn="base" hangingPunct="0">
              <a:lnSpc>
                <a:spcPct val="120000"/>
              </a:lnSpc>
              <a:spcBef>
                <a:spcPct val="0"/>
              </a:spcBef>
              <a:spcAft>
                <a:spcPct val="0"/>
              </a:spcAft>
              <a:buNone/>
            </a:pPr>
            <a:r>
              <a:rPr kumimoji="0" lang="az-Latn-AZ" altLang="ru-RU" sz="2200" b="1" i="0" u="sng" strike="noStrike" cap="none" normalizeH="0" baseline="0" dirty="0" smtClean="0">
                <a:ln>
                  <a:noFill/>
                </a:ln>
                <a:solidFill>
                  <a:srgbClr val="002060"/>
                </a:solidFill>
                <a:effectLst/>
                <a:latin typeface="Cal"/>
                <a:cs typeface="Times New Roman" panose="02020603050405020304" pitchFamily="18" charset="0"/>
              </a:rPr>
              <a:t>Mülki Prosessual Məcəllənin 9</a:t>
            </a:r>
            <a:r>
              <a:rPr lang="az-Latn-AZ" altLang="ru-RU" sz="2200" b="1" u="sng" dirty="0" smtClean="0">
                <a:solidFill>
                  <a:srgbClr val="002060"/>
                </a:solidFill>
                <a:latin typeface="Cal"/>
                <a:cs typeface="Times New Roman" panose="02020603050405020304" pitchFamily="18" charset="0"/>
              </a:rPr>
              <a:t>-cu maddəsi </a:t>
            </a:r>
            <a:r>
              <a:rPr lang="az-Latn-AZ" altLang="ru-RU" sz="2200" b="1" dirty="0" smtClean="0">
                <a:solidFill>
                  <a:schemeClr val="bg1"/>
                </a:solidFill>
                <a:latin typeface="Cal"/>
                <a:cs typeface="Times New Roman" panose="02020603050405020304" pitchFamily="18" charset="0"/>
              </a:rPr>
              <a:t>-</a:t>
            </a:r>
            <a:r>
              <a:rPr kumimoji="0" lang="az-Latn-AZ" altLang="ru-RU" sz="2200" b="1" i="0" u="none" strike="noStrike" cap="none" normalizeH="0" baseline="0" dirty="0" smtClean="0">
                <a:ln>
                  <a:noFill/>
                </a:ln>
                <a:solidFill>
                  <a:schemeClr val="bg1"/>
                </a:solidFill>
                <a:effectLst/>
                <a:latin typeface="Cal"/>
                <a:cs typeface="Times New Roman" panose="02020603050405020304" pitchFamily="18" charset="0"/>
              </a:rPr>
              <a:t> Ədalət mühakiməsinin çəkişmə, tərəflərin bərabərliyi və faktlar əsasında həyata keçirilməsi</a:t>
            </a:r>
            <a:endPar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endParaRPr>
          </a:p>
          <a:p>
            <a:pPr marL="0" lvl="0" indent="0" algn="just" eaLnBrk="0" fontAlgn="base" hangingPunct="0">
              <a:lnSpc>
                <a:spcPct val="12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9.1. Ədalət mühakiməsi çəkişmə, tərəflərin bərabərliyi və faktlar əsasında həyata keçirilir.</a:t>
            </a:r>
          </a:p>
          <a:p>
            <a:pPr marL="0" lvl="0" indent="0" algn="just" eaLnBrk="0" fontAlgn="base" hangingPunct="0">
              <a:lnSpc>
                <a:spcPct val="12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9.2. Bu Məcəllə ilə başqa hal nəzərdə tutulmayıbsa, məhkəmədə mübahisəyə işdə iştirak edən şəxslər çağırılıb dindirilmədikdə baxıla bilməz. İşdə iştirak edən şəxslər öz tələblərini əsaslandırdıqları dəlillər, sübutlar və hüquqi nəticələr barədə bir-birlərinə məlumat verməyə borcludur ki, digər tərəf bunlara qarşı özünün müdafiəsini təşkil edə bilsin.</a:t>
            </a:r>
          </a:p>
          <a:p>
            <a:pPr marL="0" lvl="0" indent="0" algn="just" eaLnBrk="0" fontAlgn="base" hangingPunct="0">
              <a:lnSpc>
                <a:spcPct val="12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9.3. Hakim </a:t>
            </a:r>
            <a:r>
              <a:rPr kumimoji="0" lang="az-Latn-AZ" altLang="ru-RU" sz="2200" b="1" i="0" u="none" strike="noStrike" cap="none" normalizeH="0" baseline="0" dirty="0" smtClean="0">
                <a:ln>
                  <a:noFill/>
                </a:ln>
                <a:solidFill>
                  <a:schemeClr val="bg1"/>
                </a:solidFill>
                <a:effectLst/>
                <a:latin typeface="Cal"/>
                <a:cs typeface="Times New Roman" panose="02020603050405020304" pitchFamily="18" charset="0"/>
              </a:rPr>
              <a:t>bütün hallarda prosesin çəkişmə prinsipini təmin etməlidir</a:t>
            </a: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 O, öz qərarını yalnız tərəflərin çəkişmə prinsipinə əsasən müzakirə etdiyi dəlillərlə, onların verdiyi izahatlarla, sənədlərlə əsaslandırmalıdır. Məhkəmə, qərarını tərəfləri dəvət etmədən özünün qulluq mövqeyinə görə irəli sürdüyü hüquqi dəlillərlə əsaslandıra bilməz.</a:t>
            </a:r>
          </a:p>
          <a:p>
            <a:pPr>
              <a:lnSpc>
                <a:spcPct val="120000"/>
              </a:lnSpc>
            </a:pPr>
            <a:endParaRPr lang="az-Latn-AZ" sz="2200" i="1" dirty="0" smtClean="0">
              <a:solidFill>
                <a:schemeClr val="bg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5974812" y="43934"/>
            <a:ext cx="2423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1800" b="0" i="0" u="none" strike="noStrike" cap="none" normalizeH="0" baseline="0" dirty="0" smtClean="0">
                <a:ln>
                  <a:noFill/>
                </a:ln>
                <a:solidFill>
                  <a:srgbClr val="000000"/>
                </a:solidFill>
                <a:effectLst/>
                <a:latin typeface="Palatino Linotype" panose="02040502050505030304" pitchFamily="18" charset="0"/>
                <a:cs typeface="Times New Roman" panose="02020603050405020304" pitchFamily="18" charset="0"/>
              </a:rPr>
              <a:t> </a:t>
            </a:r>
            <a:endParaRPr kumimoji="0" lang="az-Latn-AZ" altLang="ru-RU"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9700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04716"/>
            <a:ext cx="11723427" cy="6455391"/>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a:r>
              <a:rPr lang="az-Latn-AZ" sz="2400" b="1" u="sng" dirty="0" smtClean="0">
                <a:solidFill>
                  <a:srgbClr val="002060"/>
                </a:solidFill>
                <a:latin typeface="Cal"/>
                <a:cs typeface="Times New Roman" panose="02020603050405020304" pitchFamily="18" charset="0"/>
              </a:rPr>
              <a:t>Mülki Prosessual Məcəllənin </a:t>
            </a:r>
            <a:r>
              <a:rPr lang="az-Latn-AZ" sz="2400" b="1" u="sng" dirty="0">
                <a:solidFill>
                  <a:srgbClr val="002060"/>
                </a:solidFill>
                <a:latin typeface="Cal"/>
                <a:cs typeface="Times New Roman" panose="02020603050405020304" pitchFamily="18" charset="0"/>
              </a:rPr>
              <a:t>47.2-ci maddəsinə görə</a:t>
            </a:r>
            <a:r>
              <a:rPr lang="az-Latn-AZ" sz="2400" b="1" u="sng" dirty="0">
                <a:latin typeface="Cal"/>
                <a:cs typeface="Times New Roman" panose="02020603050405020304" pitchFamily="18" charset="0"/>
              </a:rPr>
              <a:t>, </a:t>
            </a:r>
            <a:r>
              <a:rPr lang="az-Latn-AZ" sz="2400" dirty="0">
                <a:latin typeface="Cal"/>
                <a:cs typeface="Times New Roman" panose="02020603050405020304" pitchFamily="18" charset="0"/>
              </a:rPr>
              <a:t>i</a:t>
            </a:r>
            <a:r>
              <a:rPr lang="en-US" sz="2400" dirty="0" err="1" smtClean="0">
                <a:latin typeface="Cal"/>
                <a:cs typeface="Times New Roman" panose="02020603050405020304" pitchFamily="18" charset="0"/>
              </a:rPr>
              <a:t>şdə</a:t>
            </a:r>
            <a:r>
              <a:rPr lang="en-US" sz="2400" dirty="0" smtClean="0">
                <a:latin typeface="Cal"/>
                <a:cs typeface="Times New Roman" panose="02020603050405020304" pitchFamily="18" charset="0"/>
              </a:rPr>
              <a:t> </a:t>
            </a:r>
            <a:r>
              <a:rPr lang="en-US" sz="2400" dirty="0" err="1">
                <a:latin typeface="Cal"/>
                <a:cs typeface="Times New Roman" panose="02020603050405020304" pitchFamily="18" charset="0"/>
              </a:rPr>
              <a:t>iştirak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edən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şəxslər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işin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materialları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ilə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tanış</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olmaq</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onlardan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çıxarışlar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surət</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çıxarmaq</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etirazlar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vermək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sübutlar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təqdim</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onların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tədqiqində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iştirak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iştirak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edən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digər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şəxslərə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şahidlərə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ekspertlərə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mütəxəssislərə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suallar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vermək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vəsatətlər</a:t>
            </a:r>
            <a:r>
              <a:rPr lang="en-US" sz="2400" dirty="0">
                <a:latin typeface="Cal"/>
                <a:cs typeface="Times New Roman" panose="02020603050405020304" pitchFamily="18" charset="0"/>
              </a:rPr>
              <a:t>, o </a:t>
            </a:r>
            <a:r>
              <a:rPr lang="en-US" sz="2400" dirty="0" err="1">
                <a:latin typeface="Cal"/>
                <a:cs typeface="Times New Roman" panose="02020603050405020304" pitchFamily="18" charset="0"/>
              </a:rPr>
              <a:t>cümlədən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əlavə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sübutların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tələb</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edilməsi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barədə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vəsatətlər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vermək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məhkəməyə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şifahi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yazılı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izahatlar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vermək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məhkəmə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prosesinin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gedişi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vaxtı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ortaya</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çıxan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bütün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məsələlər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barədə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dəlillər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gətirmək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iştirak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edən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digər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şəxslərin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vəsatət</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dəlillərinə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etiraz</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məhkəmə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qərarlarından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şikayət</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mülki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məhkəmə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icraatı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barədə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qanunvericilikdə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verilən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digər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prosessual</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hüquqlardan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istifadə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etmək</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hüququna</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malikdirlər</a:t>
            </a:r>
            <a:r>
              <a:rPr lang="en-US" sz="2400" dirty="0" smtClean="0">
                <a:latin typeface="Cal"/>
                <a:cs typeface="Times New Roman" panose="02020603050405020304" pitchFamily="18" charset="0"/>
              </a:rPr>
              <a:t>.</a:t>
            </a:r>
            <a:endParaRPr lang="az-Latn-AZ" sz="2400" dirty="0" smtClean="0">
              <a:latin typeface="Cal"/>
              <a:cs typeface="Times New Roman" panose="02020603050405020304" pitchFamily="18" charset="0"/>
            </a:endParaRPr>
          </a:p>
          <a:p>
            <a:pPr algn="just"/>
            <a:endParaRPr lang="az-Latn-AZ" sz="2400" b="1" u="sng" dirty="0" smtClean="0">
              <a:latin typeface="Cal"/>
              <a:cs typeface="Times New Roman" panose="02020603050405020304" pitchFamily="18" charset="0"/>
            </a:endParaRPr>
          </a:p>
          <a:p>
            <a:pPr algn="just"/>
            <a:r>
              <a:rPr lang="az-Latn-AZ" sz="2400" b="1" u="sng" dirty="0" smtClean="0">
                <a:solidFill>
                  <a:srgbClr val="002060"/>
                </a:solidFill>
                <a:latin typeface="Cal"/>
                <a:cs typeface="Times New Roman" panose="02020603050405020304" pitchFamily="18" charset="0"/>
              </a:rPr>
              <a:t>Mülki Prosessual Məcəllənin </a:t>
            </a:r>
            <a:r>
              <a:rPr lang="az-Latn-AZ" sz="2400" b="1" u="sng" dirty="0">
                <a:solidFill>
                  <a:srgbClr val="002060"/>
                </a:solidFill>
                <a:latin typeface="Cal"/>
                <a:cs typeface="Times New Roman" panose="02020603050405020304" pitchFamily="18" charset="0"/>
              </a:rPr>
              <a:t>184.3-cü maddəsinə görə</a:t>
            </a:r>
            <a:r>
              <a:rPr lang="az-Latn-AZ" sz="2400" b="1" u="sng" dirty="0">
                <a:latin typeface="Cal"/>
                <a:cs typeface="Times New Roman" panose="02020603050405020304" pitchFamily="18" charset="0"/>
              </a:rPr>
              <a:t>, </a:t>
            </a:r>
            <a:r>
              <a:rPr lang="az-Latn-AZ" sz="2400" dirty="0" smtClean="0">
                <a:latin typeface="Cal"/>
                <a:cs typeface="Times New Roman" panose="02020603050405020304" pitchFamily="18" charset="0"/>
              </a:rPr>
              <a:t>h</a:t>
            </a:r>
            <a:r>
              <a:rPr lang="en-US" sz="2400" dirty="0" err="1" smtClean="0">
                <a:latin typeface="Cal"/>
                <a:cs typeface="Times New Roman" panose="02020603050405020304" pitchFamily="18" charset="0"/>
              </a:rPr>
              <a:t>akim</a:t>
            </a:r>
            <a:r>
              <a:rPr lang="en-US" sz="2400" dirty="0" smtClean="0">
                <a:latin typeface="Cal"/>
                <a:cs typeface="Times New Roman" panose="02020603050405020304" pitchFamily="18" charset="0"/>
              </a:rPr>
              <a:t> </a:t>
            </a:r>
            <a:r>
              <a:rPr lang="en-US" sz="2400" dirty="0" err="1">
                <a:latin typeface="Cal"/>
                <a:cs typeface="Times New Roman" panose="02020603050405020304" pitchFamily="18" charset="0"/>
              </a:rPr>
              <a:t>yeni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sübut</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təqdim</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edilməsi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üçün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işin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təxirə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salınması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haqqında</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verilmiş</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vəsatəti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əgər</a:t>
            </a:r>
            <a:r>
              <a:rPr lang="en-US" sz="2400" dirty="0">
                <a:latin typeface="Cal"/>
                <a:cs typeface="Times New Roman" panose="02020603050405020304" pitchFamily="18" charset="0"/>
              </a:rPr>
              <a:t> o, </a:t>
            </a:r>
            <a:r>
              <a:rPr lang="en-US" sz="2400" dirty="0" err="1">
                <a:latin typeface="Cal"/>
                <a:cs typeface="Times New Roman" panose="02020603050405020304" pitchFamily="18" charset="0"/>
              </a:rPr>
              <a:t>işin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baxılmasını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yubadırsa</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və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tərəflər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işə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baxılana</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qədər</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həmin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sübutları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kobud</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səhlənkarlıqları</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üzündən</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təqdim</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etməyiblərsə</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onu</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gecikmiş</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kimi</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rədd</a:t>
            </a:r>
            <a:r>
              <a:rPr lang="en-US" sz="2400" dirty="0">
                <a:latin typeface="Cal"/>
                <a:cs typeface="Times New Roman" panose="02020603050405020304" pitchFamily="18" charset="0"/>
              </a:rPr>
              <a:t> </a:t>
            </a:r>
            <a:r>
              <a:rPr lang="en-US" sz="2400" dirty="0" err="1">
                <a:latin typeface="Cal"/>
                <a:cs typeface="Times New Roman" panose="02020603050405020304" pitchFamily="18" charset="0"/>
              </a:rPr>
              <a:t>edə</a:t>
            </a:r>
            <a:r>
              <a:rPr lang="en-US" sz="2400" dirty="0">
                <a:latin typeface="Cal"/>
                <a:cs typeface="Times New Roman" panose="02020603050405020304" pitchFamily="18" charset="0"/>
              </a:rPr>
              <a:t> </a:t>
            </a:r>
            <a:r>
              <a:rPr lang="en-US" sz="2400" dirty="0" err="1" smtClean="0">
                <a:latin typeface="Cal"/>
                <a:cs typeface="Times New Roman" panose="02020603050405020304" pitchFamily="18" charset="0"/>
              </a:rPr>
              <a:t>bilər</a:t>
            </a:r>
            <a:r>
              <a:rPr lang="az-Latn-AZ" sz="2400" dirty="0" smtClean="0">
                <a:latin typeface="Cal"/>
                <a:cs typeface="Times New Roman" panose="02020603050405020304" pitchFamily="18" charset="0"/>
              </a:rPr>
              <a:t>.</a:t>
            </a:r>
            <a:endParaRPr lang="ru-RU" sz="2400" dirty="0">
              <a:latin typeface="Cal"/>
              <a:cs typeface="Times New Roman" panose="02020603050405020304" pitchFamily="18" charset="0"/>
            </a:endParaRPr>
          </a:p>
          <a:p>
            <a:pPr marL="0" indent="0" algn="just">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821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72955" y="648807"/>
            <a:ext cx="11682484" cy="4832092"/>
          </a:xfrm>
          <a:prstGeom prst="rect">
            <a:avLst/>
          </a:prstGeom>
          <a:solidFill>
            <a:schemeClr val="accent5"/>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1" i="0" u="sng" strike="noStrike" cap="none" normalizeH="0" baseline="0" dirty="0" smtClean="0">
                <a:ln>
                  <a:noFill/>
                </a:ln>
                <a:solidFill>
                  <a:srgbClr val="002060"/>
                </a:solidFill>
                <a:effectLst/>
                <a:latin typeface="Cal"/>
                <a:cs typeface="Times New Roman" panose="02020603050405020304" pitchFamily="18" charset="0"/>
              </a:rPr>
              <a:t>Cinayət Prosessual Məcəllənin 32-ci maddəsinə görə:</a:t>
            </a:r>
            <a:endParaRPr kumimoji="0" lang="az-Latn-AZ" altLang="ru-RU" sz="2200" b="0" i="0" u="sng" strike="noStrike" cap="none" normalizeH="0" baseline="0" dirty="0" smtClean="0">
              <a:ln>
                <a:noFill/>
              </a:ln>
              <a:solidFill>
                <a:srgbClr val="002060"/>
              </a:solidFill>
              <a:effectLst/>
              <a:latin typeface="Cal"/>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1" i="0" u="none" strike="noStrike" cap="none" normalizeH="0" baseline="0" dirty="0" smtClean="0">
                <a:ln>
                  <a:noFill/>
                </a:ln>
                <a:solidFill>
                  <a:schemeClr val="bg1"/>
                </a:solidFill>
                <a:effectLst/>
                <a:latin typeface="Cal"/>
                <a:cs typeface="Times New Roman" panose="02020603050405020304" pitchFamily="18" charset="0"/>
              </a:rPr>
              <a:t> </a:t>
            </a:r>
            <a:endPar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32.1. Azərbaycan Respublikasında cinayət mühakimə icraatı ittiham və müdafiə tərəfinin çəkişməsi əsasında həyata keçirilir.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 Bu Məcəllədə nəzərdə tutulmuş qaydada cinayət prosesində tərəflərin çəkişməsini təmin etmək məqsədi ilə:</a:t>
            </a: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32.2.1. hər bir tərəf məhkəmədə təmsil olunur;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32.2.2. hər bir tərəf məhkəmədə öz mövqeyini müdafiə etmək üçün bərabər hüquqlara və imkanlara malikdir;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32.2.3. ittiham tərəfi cinayət hadisəsinin baş verməsini, cinayət qanunu ilə nəzərdə tutulmuş əməlin əlamətlərinin mövcudluğunu, bu əməlin törədilməsinə təqsirləndirilən şəxsin aidiyyətini, cinayəti törətmiş şəxsin cinayət məsuliyyətinə cəlb olunmasının mümkünlüyünü sübut edir, təqsirləndirilən şəxsin əməlinin hüquqi tövsifinə və məhkəmənin yekun qərarına dair öz təkliflərini verir;</a:t>
            </a:r>
          </a:p>
        </p:txBody>
      </p:sp>
    </p:spTree>
    <p:extLst>
      <p:ext uri="{BB962C8B-B14F-4D97-AF65-F5344CB8AC3E}">
        <p14:creationId xmlns:p14="http://schemas.microsoft.com/office/powerpoint/2010/main" val="35508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45660"/>
            <a:ext cx="11764369" cy="6412717"/>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just" eaLnBrk="0" fontAlgn="base" hangingPunct="0">
              <a:spcBef>
                <a:spcPct val="0"/>
              </a:spcBef>
              <a:spcAft>
                <a:spcPct val="0"/>
              </a:spcAft>
              <a:buNone/>
            </a:pPr>
            <a:r>
              <a:rPr lang="az-Latn-AZ" altLang="ru-RU" sz="2200" dirty="0">
                <a:solidFill>
                  <a:schemeClr val="bg1"/>
                </a:solidFill>
                <a:latin typeface="Cal"/>
                <a:cs typeface="Times New Roman" panose="02020603050405020304" pitchFamily="18" charset="0"/>
              </a:rPr>
              <a:t>32.2.4. müdafiə tərəfi cinayət təqibi ilə bağlı irəli sürümüş ittihamı təkzib edir və ya cinayət prosesini həyata keçirən orqanın diqqətini təqsirləndirilən şəxsin cinayət məsuliyyətindən azad edilməsinə və ya cinayət məsuliyyətini yüngülləşdirən halların mövcudluğuna cəlb edir və təqsirləndirilən şəxsin əməlinin hüquqi tövsifinə və məhkəmənin yekun qərarına dair öz təkliflərini verir;</a:t>
            </a:r>
          </a:p>
          <a:p>
            <a:pPr marL="0" lvl="0" indent="0" algn="just" eaLnBrk="0" fontAlgn="base" hangingPunct="0">
              <a:lnSpc>
                <a:spcPct val="10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32.2.5. hər bir tərəf heç kimdən asılı olmayaraq müstəqil surətdə öz mövqeyini seçir və onu müdafiə etmək üçün vasitə və üsullarını müəyyən edir;</a:t>
            </a:r>
          </a:p>
          <a:p>
            <a:pPr marL="0" lvl="0" indent="0" algn="just" eaLnBrk="0" fontAlgn="base" hangingPunct="0">
              <a:lnSpc>
                <a:spcPct val="10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32.2.6. məhkəmə cinayət prosesi tərəflərindən hər birinin vəsatəti ilə əlavə olaraq zəruri materialların əldə edilməsinə kömək göstərir;</a:t>
            </a:r>
          </a:p>
          <a:p>
            <a:pPr marL="0" lvl="0" indent="0" algn="just" eaLnBrk="0" fontAlgn="base" hangingPunct="0">
              <a:lnSpc>
                <a:spcPct val="100000"/>
              </a:lnSpc>
              <a:spcBef>
                <a:spcPct val="0"/>
              </a:spcBef>
              <a:spcAft>
                <a:spcPct val="0"/>
              </a:spcAft>
              <a:buNone/>
            </a:pPr>
            <a:r>
              <a:rPr kumimoji="0" lang="az-Latn-AZ" altLang="ru-RU" sz="2200" b="1" i="0" u="none" strike="noStrike" cap="none" normalizeH="0" baseline="0" dirty="0" smtClean="0">
                <a:ln>
                  <a:noFill/>
                </a:ln>
                <a:solidFill>
                  <a:schemeClr val="bg1"/>
                </a:solidFill>
                <a:effectLst/>
                <a:latin typeface="Cal"/>
                <a:cs typeface="Times New Roman" panose="02020603050405020304" pitchFamily="18" charset="0"/>
              </a:rPr>
              <a:t>32.2.7. məhkəmə tərəfindən hökm yalnız cinayət prosesi tərəflərinin iştirakı bərabər əsaslarla təmin edilməklə tədqiq olunmuş sübutlarla əsaslandırılır;</a:t>
            </a:r>
          </a:p>
          <a:p>
            <a:pPr marL="0" lvl="0" indent="0" algn="just" eaLnBrk="0" fontAlgn="base" hangingPunct="0">
              <a:lnSpc>
                <a:spcPct val="10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32.2.8. dövlət ittihamçısı və xüsusi ittihamçı cinayət təqibini həyata keçirir və cinayət təqibindən imtina edir;</a:t>
            </a:r>
          </a:p>
          <a:p>
            <a:pPr marL="0" lvl="0" indent="0" algn="just" eaLnBrk="0" fontAlgn="base" hangingPunct="0">
              <a:lnSpc>
                <a:spcPct val="10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32.2.9. təqsirləndirilən şəxs sərbəst olaraq təqsirli olduğunu inkar edir və ya özünü təqsirli bilir;</a:t>
            </a:r>
          </a:p>
          <a:p>
            <a:pPr marL="0" lvl="0" indent="0" algn="just" eaLnBrk="0" fontAlgn="base" hangingPunct="0">
              <a:lnSpc>
                <a:spcPct val="10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32.2.10. mülki iddiaçı iddiadan imtina edir və ya mülki cavabdehlə barışıq sazişi bağlayır;</a:t>
            </a:r>
          </a:p>
          <a:p>
            <a:pPr marL="0" lvl="0" indent="0" algn="just" eaLnBrk="0" fontAlgn="base" hangingPunct="0">
              <a:lnSpc>
                <a:spcPct val="100000"/>
              </a:lnSpc>
              <a:spcBef>
                <a:spcPct val="0"/>
              </a:spcBef>
              <a:spcAft>
                <a:spcPct val="0"/>
              </a:spcAft>
              <a:buNone/>
            </a:pPr>
            <a:r>
              <a:rPr kumimoji="0" lang="az-Latn-AZ" altLang="ru-RU" sz="2200" b="0" i="0" u="none" strike="noStrike" cap="none" normalizeH="0" baseline="0" dirty="0" smtClean="0">
                <a:ln>
                  <a:noFill/>
                </a:ln>
                <a:solidFill>
                  <a:schemeClr val="bg1"/>
                </a:solidFill>
                <a:effectLst/>
                <a:latin typeface="Cal"/>
                <a:cs typeface="Times New Roman" panose="02020603050405020304" pitchFamily="18" charset="0"/>
              </a:rPr>
              <a:t>32.2.11. mülki cavabdeh iddianı qəbul edir və ya mülki iddiaçı ilə barışıq sazişi bağlayır.</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046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8" y="204715"/>
            <a:ext cx="11805313" cy="1809478"/>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smtClean="0">
                <a:solidFill>
                  <a:srgbClr val="002060"/>
                </a:solidFill>
                <a:latin typeface="Times New Roman" panose="02020603050405020304" pitchFamily="18" charset="0"/>
                <a:cs typeface="Times New Roman" panose="02020603050405020304" pitchFamily="18" charset="0"/>
              </a:rPr>
              <a:t>Tərəflərin bərabərliyi ilə bağlı prosessual təminatlar:</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1069" y="2014193"/>
            <a:ext cx="11805313" cy="4659561"/>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nSpc>
                <a:spcPct val="80000"/>
              </a:lnSpc>
              <a:buNone/>
            </a:pPr>
            <a:endParaRPr lang="az-Latn-AZ" altLang="en-US" b="1" i="1" dirty="0">
              <a:latin typeface="Times New Roman" panose="02020603050405020304" pitchFamily="18" charset="0"/>
              <a:cs typeface="Times New Roman" panose="02020603050405020304" pitchFamily="18" charset="0"/>
            </a:endParaRPr>
          </a:p>
          <a:p>
            <a:pPr>
              <a:lnSpc>
                <a:spcPct val="80000"/>
              </a:lnSpc>
              <a:buFontTx/>
              <a:buChar char="-"/>
            </a:pPr>
            <a:r>
              <a:rPr lang="az-Latn-AZ" altLang="en-US" sz="3200" dirty="0" smtClean="0">
                <a:latin typeface="Times New Roman" panose="02020603050405020304" pitchFamily="18" charset="0"/>
                <a:cs typeface="Times New Roman" panose="02020603050405020304" pitchFamily="18" charset="0"/>
              </a:rPr>
              <a:t>Sübutlar </a:t>
            </a:r>
            <a:r>
              <a:rPr lang="az-Latn-AZ" altLang="en-US" sz="3200" dirty="0">
                <a:latin typeface="Times New Roman" panose="02020603050405020304" pitchFamily="18" charset="0"/>
                <a:cs typeface="Times New Roman" panose="02020603050405020304" pitchFamily="18" charset="0"/>
              </a:rPr>
              <a:t>təqdim etmək;</a:t>
            </a:r>
          </a:p>
          <a:p>
            <a:pPr>
              <a:lnSpc>
                <a:spcPct val="80000"/>
              </a:lnSpc>
              <a:buFontTx/>
              <a:buChar char="-"/>
            </a:pPr>
            <a:r>
              <a:rPr lang="az-Latn-AZ" altLang="en-US" sz="3200" dirty="0">
                <a:latin typeface="Times New Roman" panose="02020603050405020304" pitchFamily="18" charset="0"/>
                <a:cs typeface="Times New Roman" panose="02020603050405020304" pitchFamily="18" charset="0"/>
              </a:rPr>
              <a:t>Qarşı tərəfin sübutlarına etiraz etmək;</a:t>
            </a:r>
          </a:p>
          <a:p>
            <a:pPr>
              <a:lnSpc>
                <a:spcPct val="80000"/>
              </a:lnSpc>
              <a:buFontTx/>
              <a:buChar char="-"/>
            </a:pPr>
            <a:r>
              <a:rPr lang="az-Latn-AZ" altLang="en-US" sz="3200" dirty="0">
                <a:latin typeface="Times New Roman" panose="02020603050405020304" pitchFamily="18" charset="0"/>
                <a:cs typeface="Times New Roman" panose="02020603050405020304" pitchFamily="18" charset="0"/>
              </a:rPr>
              <a:t>Araşdırılan məsələyə dair arqumentlər irəli </a:t>
            </a:r>
            <a:r>
              <a:rPr lang="az-Latn-AZ" altLang="en-US" sz="3200" dirty="0" smtClean="0">
                <a:latin typeface="Times New Roman" panose="02020603050405020304" pitchFamily="18" charset="0"/>
                <a:cs typeface="Times New Roman" panose="02020603050405020304" pitchFamily="18" charset="0"/>
              </a:rPr>
              <a:t>sürmək;</a:t>
            </a:r>
          </a:p>
          <a:p>
            <a:pPr>
              <a:lnSpc>
                <a:spcPct val="80000"/>
              </a:lnSpc>
              <a:buFontTx/>
              <a:buChar char="-"/>
            </a:pPr>
            <a:r>
              <a:rPr lang="az-Latn-AZ" altLang="en-US" sz="3200" dirty="0">
                <a:latin typeface="Times New Roman" panose="02020603050405020304" pitchFamily="18" charset="0"/>
                <a:cs typeface="Times New Roman" panose="02020603050405020304" pitchFamily="18" charset="0"/>
              </a:rPr>
              <a:t>S</a:t>
            </a:r>
            <a:r>
              <a:rPr lang="az-Latn-AZ" altLang="en-US" sz="3200" dirty="0" smtClean="0">
                <a:latin typeface="Times New Roman" panose="02020603050405020304" pitchFamily="18" charset="0"/>
                <a:cs typeface="Times New Roman" panose="02020603050405020304" pitchFamily="18" charset="0"/>
              </a:rPr>
              <a:t>ərfəli olmayan şəraitə salınmama.</a:t>
            </a:r>
          </a:p>
          <a:p>
            <a:pPr marL="0" indent="0" algn="just">
              <a:lnSpc>
                <a:spcPct val="80000"/>
              </a:lnSpc>
              <a:buNone/>
            </a:pPr>
            <a:r>
              <a:rPr lang="az-Latn-AZ" altLang="en-US" sz="2700" i="1" dirty="0" smtClean="0">
                <a:latin typeface="Times New Roman" panose="02020603050405020304" pitchFamily="18" charset="0"/>
                <a:cs typeface="Times New Roman" panose="02020603050405020304" pitchFamily="18" charset="0"/>
              </a:rPr>
              <a:t>(</a:t>
            </a:r>
            <a:r>
              <a:rPr lang="az-Latn-AZ" altLang="en-US" sz="2700" i="1" dirty="0">
                <a:latin typeface="Times New Roman" panose="02020603050405020304" pitchFamily="18" charset="0"/>
                <a:cs typeface="Times New Roman" panose="02020603050405020304" pitchFamily="18" charset="0"/>
              </a:rPr>
              <a:t>məs. Makhfi Fransaya </a:t>
            </a:r>
            <a:r>
              <a:rPr lang="az-Latn-AZ" altLang="en-US" sz="2700" i="1" dirty="0" smtClean="0">
                <a:latin typeface="Times New Roman" panose="02020603050405020304" pitchFamily="18" charset="0"/>
                <a:cs typeface="Times New Roman" panose="02020603050405020304" pitchFamily="18" charset="0"/>
              </a:rPr>
              <a:t>qarşı işdə vəkil </a:t>
            </a:r>
            <a:r>
              <a:rPr lang="az-Latn-AZ" altLang="en-US" sz="2700" i="1" dirty="0">
                <a:latin typeface="Times New Roman" panose="02020603050405020304" pitchFamily="18" charset="0"/>
                <a:cs typeface="Times New Roman" panose="02020603050405020304" pitchFamily="18" charset="0"/>
              </a:rPr>
              <a:t>çıxışını etmək üçün 15 saat gözləmiş və səhərə yaxın ona söz verilmişdi )</a:t>
            </a:r>
          </a:p>
          <a:p>
            <a:pPr>
              <a:lnSpc>
                <a:spcPct val="80000"/>
              </a:lnSpc>
              <a:buFontTx/>
              <a:buChar char="-"/>
            </a:pPr>
            <a:endParaRPr lang="az-Latn-AZ" altLang="en-US" sz="2800" dirty="0" smtClean="0">
              <a:latin typeface="Times New Roman" panose="02020603050405020304" pitchFamily="18" charset="0"/>
              <a:cs typeface="Times New Roman" panose="02020603050405020304" pitchFamily="18" charset="0"/>
            </a:endParaRPr>
          </a:p>
          <a:p>
            <a:pPr>
              <a:lnSpc>
                <a:spcPct val="80000"/>
              </a:lnSpc>
              <a:buFontTx/>
              <a:buChar char="-"/>
            </a:pPr>
            <a:endParaRPr lang="az-Latn-AZ" altLang="en-US" sz="2800" dirty="0" smtClean="0">
              <a:latin typeface="Times New Roman" panose="02020603050405020304" pitchFamily="18" charset="0"/>
              <a:cs typeface="Times New Roman" panose="02020603050405020304" pitchFamily="18" charset="0"/>
            </a:endParaRPr>
          </a:p>
          <a:p>
            <a:pPr>
              <a:lnSpc>
                <a:spcPct val="80000"/>
              </a:lnSpc>
              <a:buFontTx/>
              <a:buChar char="-"/>
            </a:pPr>
            <a:endParaRPr lang="az-Latn-AZ" altLang="en-US"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2476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60" y="191069"/>
            <a:ext cx="11750722" cy="1823125"/>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sz="5600" b="1" dirty="0" smtClean="0">
                <a:solidFill>
                  <a:srgbClr val="002060"/>
                </a:solidFill>
                <a:latin typeface="Cal"/>
              </a:rPr>
              <a:t>ÇƏKİŞMƏ PRİNSİPİ</a:t>
            </a:r>
            <a:endParaRPr lang="ru-RU" sz="5600" b="1" dirty="0">
              <a:solidFill>
                <a:srgbClr val="002060"/>
              </a:solidFill>
              <a:latin typeface="Cal"/>
            </a:endParaRPr>
          </a:p>
        </p:txBody>
      </p:sp>
      <p:pic>
        <p:nvPicPr>
          <p:cNvPr id="4" name="Объект 3"/>
          <p:cNvPicPr>
            <a:picLocks noGrp="1" noChangeAspect="1"/>
          </p:cNvPicPr>
          <p:nvPr>
            <p:ph idx="1"/>
          </p:nvPr>
        </p:nvPicPr>
        <p:blipFill>
          <a:blip r:embed="rId2"/>
          <a:stretch>
            <a:fillRect/>
          </a:stretch>
        </p:blipFill>
        <p:spPr>
          <a:xfrm>
            <a:off x="245660" y="2014194"/>
            <a:ext cx="11750722" cy="4618618"/>
          </a:xfrm>
          <a:prstGeom prst="rect">
            <a:avLst/>
          </a:prstGeom>
        </p:spPr>
      </p:pic>
    </p:spTree>
    <p:extLst>
      <p:ext uri="{BB962C8B-B14F-4D97-AF65-F5344CB8AC3E}">
        <p14:creationId xmlns:p14="http://schemas.microsoft.com/office/powerpoint/2010/main" val="366323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1" y="204716"/>
            <a:ext cx="11709779" cy="1501254"/>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az-Latn-AZ" sz="4600" b="1" dirty="0" smtClean="0">
                <a:solidFill>
                  <a:srgbClr val="002060"/>
                </a:solidFill>
                <a:latin typeface="Cal"/>
              </a:rPr>
              <a:t>Çəkişmə prinsipi/sübutların açıqlanması</a:t>
            </a:r>
            <a:endParaRPr lang="ru-RU" sz="4600" b="1" dirty="0">
              <a:solidFill>
                <a:srgbClr val="002060"/>
              </a:solidFill>
              <a:latin typeface="Cal"/>
            </a:endParaRPr>
          </a:p>
        </p:txBody>
      </p:sp>
      <p:sp>
        <p:nvSpPr>
          <p:cNvPr id="4" name="Content Placeholder 2"/>
          <p:cNvSpPr>
            <a:spLocks noGrp="1"/>
          </p:cNvSpPr>
          <p:nvPr>
            <p:ph idx="1"/>
          </p:nvPr>
        </p:nvSpPr>
        <p:spPr>
          <a:xfrm>
            <a:off x="231775" y="1706563"/>
            <a:ext cx="11709400" cy="4940300"/>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pPr algn="just">
              <a:lnSpc>
                <a:spcPct val="80000"/>
              </a:lnSpc>
            </a:pPr>
            <a:r>
              <a:rPr lang="en-US" altLang="en-US" sz="2200" dirty="0" err="1" smtClean="0">
                <a:solidFill>
                  <a:schemeClr val="bg1"/>
                </a:solidFill>
                <a:latin typeface="Cal"/>
                <a:cs typeface="Times New Roman" panose="02020603050405020304" pitchFamily="18" charset="0"/>
              </a:rPr>
              <a:t>Tərəflər</a:t>
            </a:r>
            <a:r>
              <a:rPr lang="en-US" altLang="en-US" sz="2200" dirty="0" smtClean="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üçün</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ziddiyyətli</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məsələ</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ilə</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bağlı</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məlumat</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almaq</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və</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şərh</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bildirmək</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imkanına</a:t>
            </a:r>
            <a:r>
              <a:rPr lang="en-US" altLang="en-US" sz="2200" dirty="0">
                <a:solidFill>
                  <a:schemeClr val="bg1"/>
                </a:solidFill>
                <a:latin typeface="Cal"/>
                <a:cs typeface="Times New Roman" panose="02020603050405020304" pitchFamily="18" charset="0"/>
              </a:rPr>
              <a:t> sahib </a:t>
            </a:r>
            <a:r>
              <a:rPr lang="en-US" altLang="en-US" sz="2200" dirty="0" err="1">
                <a:solidFill>
                  <a:schemeClr val="bg1"/>
                </a:solidFill>
                <a:latin typeface="Cal"/>
                <a:cs typeface="Times New Roman" panose="02020603050405020304" pitchFamily="18" charset="0"/>
              </a:rPr>
              <a:t>olmanın</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tələb</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edilməsi</a:t>
            </a:r>
            <a:r>
              <a:rPr lang="en-US" altLang="en-US" sz="2200" dirty="0" smtClean="0">
                <a:solidFill>
                  <a:schemeClr val="bg1"/>
                </a:solidFill>
                <a:latin typeface="Cal"/>
                <a:cs typeface="Times New Roman" panose="02020603050405020304" pitchFamily="18" charset="0"/>
              </a:rPr>
              <a:t>.</a:t>
            </a:r>
            <a:r>
              <a:rPr lang="az-Latn-AZ" altLang="en-US" sz="2200" dirty="0" smtClean="0">
                <a:solidFill>
                  <a:schemeClr val="bg1"/>
                </a:solidFill>
                <a:latin typeface="Cal"/>
                <a:cs typeface="Times New Roman" panose="02020603050405020304" pitchFamily="18" charset="0"/>
              </a:rPr>
              <a:t> (Krçmar Çex Respublikasına qarşı iş, 2000 – fərqi izah etdi)</a:t>
            </a:r>
            <a:endParaRPr lang="en-US" altLang="en-US" sz="2200" dirty="0">
              <a:solidFill>
                <a:schemeClr val="bg1"/>
              </a:solidFill>
              <a:latin typeface="Cal"/>
              <a:cs typeface="Times New Roman" panose="02020603050405020304" pitchFamily="18" charset="0"/>
            </a:endParaRPr>
          </a:p>
          <a:p>
            <a:pPr algn="just">
              <a:lnSpc>
                <a:spcPct val="80000"/>
              </a:lnSpc>
            </a:pPr>
            <a:r>
              <a:rPr lang="en-US" altLang="en-US" sz="2200" dirty="0" err="1">
                <a:solidFill>
                  <a:schemeClr val="bg1"/>
                </a:solidFill>
                <a:latin typeface="Cal"/>
                <a:cs typeface="Times New Roman" panose="02020603050405020304" pitchFamily="18" charset="0"/>
              </a:rPr>
              <a:t>Müvafiq</a:t>
            </a:r>
            <a:r>
              <a:rPr lang="en-US" altLang="en-US" sz="2200" dirty="0">
                <a:solidFill>
                  <a:schemeClr val="bg1"/>
                </a:solidFill>
                <a:latin typeface="Cal"/>
                <a:cs typeface="Times New Roman" panose="02020603050405020304" pitchFamily="18" charset="0"/>
              </a:rPr>
              <a:t> material </a:t>
            </a:r>
            <a:r>
              <a:rPr lang="en-US" altLang="en-US" sz="2200" dirty="0" err="1">
                <a:solidFill>
                  <a:schemeClr val="bg1"/>
                </a:solidFill>
                <a:latin typeface="Cal"/>
                <a:cs typeface="Times New Roman" panose="02020603050405020304" pitchFamily="18" charset="0"/>
              </a:rPr>
              <a:t>hər</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iki</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tərəf</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üçün</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əlçatan</a:t>
            </a:r>
            <a:r>
              <a:rPr lang="en-US" altLang="en-US" sz="2200" dirty="0">
                <a:solidFill>
                  <a:schemeClr val="bg1"/>
                </a:solidFill>
                <a:latin typeface="Cal"/>
                <a:cs typeface="Times New Roman" panose="02020603050405020304" pitchFamily="18" charset="0"/>
              </a:rPr>
              <a:t> </a:t>
            </a:r>
            <a:r>
              <a:rPr lang="en-US" altLang="en-US" sz="2200" dirty="0" err="1">
                <a:solidFill>
                  <a:schemeClr val="bg1"/>
                </a:solidFill>
                <a:latin typeface="Cal"/>
                <a:cs typeface="Times New Roman" panose="02020603050405020304" pitchFamily="18" charset="0"/>
              </a:rPr>
              <a:t>olmalıdır</a:t>
            </a:r>
            <a:r>
              <a:rPr lang="en-US" altLang="en-US" sz="2200" dirty="0" smtClean="0">
                <a:solidFill>
                  <a:schemeClr val="bg1"/>
                </a:solidFill>
                <a:latin typeface="Cal"/>
                <a:cs typeface="Times New Roman" panose="02020603050405020304" pitchFamily="18" charset="0"/>
              </a:rPr>
              <a:t>.</a:t>
            </a:r>
            <a:r>
              <a:rPr lang="az-Latn-AZ" altLang="en-US" sz="2200" dirty="0" smtClean="0">
                <a:solidFill>
                  <a:schemeClr val="bg1"/>
                </a:solidFill>
                <a:latin typeface="Cal"/>
                <a:cs typeface="Times New Roman" panose="02020603050405020304" pitchFamily="18" charset="0"/>
              </a:rPr>
              <a:t> (Dağtekin və başqaları Türkiyəyə qarşı iş 2008)</a:t>
            </a:r>
            <a:endParaRPr lang="az-Latn-AZ" altLang="en-US" sz="2200" dirty="0">
              <a:solidFill>
                <a:schemeClr val="bg1"/>
              </a:solidFill>
              <a:latin typeface="Cal"/>
              <a:cs typeface="Times New Roman" panose="02020603050405020304" pitchFamily="18" charset="0"/>
            </a:endParaRPr>
          </a:p>
          <a:p>
            <a:pPr marL="0" indent="0" algn="just">
              <a:lnSpc>
                <a:spcPct val="80000"/>
              </a:lnSpc>
              <a:buNone/>
            </a:pPr>
            <a:r>
              <a:rPr lang="en-US" altLang="en-US" sz="2200" b="1" dirty="0" err="1" smtClean="0">
                <a:solidFill>
                  <a:schemeClr val="bg1"/>
                </a:solidFill>
                <a:latin typeface="Cal"/>
                <a:cs typeface="Times New Roman" panose="02020603050405020304" pitchFamily="18" charset="0"/>
              </a:rPr>
              <a:t>Prokukorluq</a:t>
            </a:r>
            <a:r>
              <a:rPr lang="en-US" altLang="en-US" sz="2200" b="1" dirty="0" smtClean="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tərəfindən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ittiham</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edilən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şəxsin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lehinə</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və</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əleyhinə</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olan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bütün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maddi</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sübutların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açıqlanması</a:t>
            </a:r>
            <a:r>
              <a:rPr lang="en-US" altLang="en-US" sz="2200" b="1" dirty="0">
                <a:solidFill>
                  <a:schemeClr val="bg1"/>
                </a:solidFill>
                <a:latin typeface="Cal"/>
                <a:cs typeface="Times New Roman" panose="02020603050405020304" pitchFamily="18" charset="0"/>
              </a:rPr>
              <a:t> </a:t>
            </a:r>
            <a:r>
              <a:rPr lang="en-US" altLang="en-US" sz="2200" b="1" dirty="0" err="1" smtClean="0">
                <a:solidFill>
                  <a:schemeClr val="bg1"/>
                </a:solidFill>
                <a:latin typeface="Cal"/>
                <a:cs typeface="Times New Roman" panose="02020603050405020304" pitchFamily="18" charset="0"/>
              </a:rPr>
              <a:t>daxildir</a:t>
            </a:r>
            <a:r>
              <a:rPr lang="en-US" altLang="en-US" sz="2200" b="1" dirty="0" smtClean="0">
                <a:solidFill>
                  <a:schemeClr val="bg1"/>
                </a:solidFill>
                <a:latin typeface="Cal"/>
                <a:cs typeface="Times New Roman" panose="02020603050405020304" pitchFamily="18" charset="0"/>
              </a:rPr>
              <a:t>.</a:t>
            </a:r>
            <a:endParaRPr lang="az-Latn-AZ" altLang="en-US" sz="2200" b="1" dirty="0" smtClean="0">
              <a:solidFill>
                <a:schemeClr val="bg1"/>
              </a:solidFill>
              <a:latin typeface="Cal"/>
              <a:cs typeface="Times New Roman" panose="02020603050405020304" pitchFamily="18" charset="0"/>
            </a:endParaRPr>
          </a:p>
          <a:p>
            <a:pPr marL="0" indent="0" algn="just">
              <a:lnSpc>
                <a:spcPct val="80000"/>
              </a:lnSpc>
              <a:buNone/>
            </a:pPr>
            <a:r>
              <a:rPr lang="en-US" altLang="en-US" sz="2200" b="1" dirty="0" err="1" smtClean="0">
                <a:solidFill>
                  <a:schemeClr val="bg1"/>
                </a:solidFill>
                <a:latin typeface="Cal"/>
                <a:cs typeface="Times New Roman" panose="02020603050405020304" pitchFamily="18" charset="0"/>
              </a:rPr>
              <a:t>Təhlükəsizliklə</a:t>
            </a:r>
            <a:r>
              <a:rPr lang="en-US" altLang="en-US" sz="2200" b="1" dirty="0" smtClean="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bağlı</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mülahizələr</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nəzərə</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alına</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bilər</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lakin</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onlar</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ədalətə</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xələl</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gətirə</a:t>
            </a:r>
            <a:r>
              <a:rPr lang="en-US" altLang="en-US" sz="2200" b="1" dirty="0">
                <a:solidFill>
                  <a:schemeClr val="bg1"/>
                </a:solidFill>
                <a:latin typeface="Cal"/>
                <a:cs typeface="Times New Roman" panose="02020603050405020304" pitchFamily="18" charset="0"/>
              </a:rPr>
              <a:t> </a:t>
            </a:r>
            <a:r>
              <a:rPr lang="en-US" altLang="en-US" sz="2200" b="1" dirty="0" err="1">
                <a:solidFill>
                  <a:schemeClr val="bg1"/>
                </a:solidFill>
                <a:latin typeface="Cal"/>
                <a:cs typeface="Times New Roman" panose="02020603050405020304" pitchFamily="18" charset="0"/>
              </a:rPr>
              <a:t>bilməz</a:t>
            </a:r>
            <a:r>
              <a:rPr lang="en-US" altLang="en-US" sz="2200" dirty="0" smtClean="0">
                <a:solidFill>
                  <a:schemeClr val="bg1"/>
                </a:solidFill>
                <a:latin typeface="Cal"/>
                <a:cs typeface="Times New Roman" panose="02020603050405020304" pitchFamily="18" charset="0"/>
              </a:rPr>
              <a:t>.</a:t>
            </a:r>
            <a:endParaRPr lang="az-Latn-AZ" altLang="en-US" sz="2200" dirty="0" smtClean="0">
              <a:solidFill>
                <a:schemeClr val="bg1"/>
              </a:solidFill>
              <a:latin typeface="Cal"/>
              <a:cs typeface="Times New Roman" panose="02020603050405020304" pitchFamily="18" charset="0"/>
            </a:endParaRPr>
          </a:p>
          <a:p>
            <a:pPr marL="0" indent="0" algn="just">
              <a:lnSpc>
                <a:spcPct val="80000"/>
              </a:lnSpc>
              <a:buNone/>
            </a:pPr>
            <a:r>
              <a:rPr lang="az-Latn-AZ" altLang="en-US" sz="2200" b="1" dirty="0">
                <a:solidFill>
                  <a:schemeClr val="bg1"/>
                </a:solidFill>
                <a:latin typeface="Cal"/>
                <a:cs typeface="Times New Roman" panose="02020603050405020304" pitchFamily="18" charset="0"/>
              </a:rPr>
              <a:t>Bu hüquq mütləq hüquq deyil:</a:t>
            </a:r>
          </a:p>
          <a:p>
            <a:pPr marL="0" indent="0" algn="just">
              <a:lnSpc>
                <a:spcPct val="80000"/>
              </a:lnSpc>
              <a:buNone/>
            </a:pPr>
            <a:r>
              <a:rPr lang="az-Latn-AZ" altLang="en-US" sz="2200" dirty="0">
                <a:solidFill>
                  <a:schemeClr val="bg1"/>
                </a:solidFill>
                <a:latin typeface="Cal"/>
                <a:cs typeface="Times New Roman" panose="02020603050405020304" pitchFamily="18" charset="0"/>
              </a:rPr>
              <a:t>Məlumatların açıqlanması zəruri olan hallarda məhdudlaşdırıla bilər.</a:t>
            </a:r>
          </a:p>
          <a:p>
            <a:pPr marL="0" indent="0" algn="just">
              <a:lnSpc>
                <a:spcPct val="80000"/>
              </a:lnSpc>
              <a:buNone/>
            </a:pPr>
            <a:r>
              <a:rPr lang="az-Latn-AZ" altLang="en-US" sz="2200" b="1" dirty="0">
                <a:solidFill>
                  <a:srgbClr val="002060"/>
                </a:solidFill>
                <a:latin typeface="Cal"/>
                <a:cs typeface="Times New Roman" panose="02020603050405020304" pitchFamily="18" charset="0"/>
              </a:rPr>
              <a:t>Zəruri olan hallar:</a:t>
            </a:r>
          </a:p>
          <a:p>
            <a:pPr algn="just">
              <a:lnSpc>
                <a:spcPct val="80000"/>
              </a:lnSpc>
            </a:pPr>
            <a:r>
              <a:rPr lang="az-Latn-AZ" altLang="en-US" sz="2200" dirty="0">
                <a:solidFill>
                  <a:schemeClr val="bg1"/>
                </a:solidFill>
                <a:latin typeface="Cal"/>
                <a:cs typeface="Times New Roman" panose="02020603050405020304" pitchFamily="18" charset="0"/>
              </a:rPr>
              <a:t>milli təhlükəsizlik;</a:t>
            </a:r>
          </a:p>
          <a:p>
            <a:pPr algn="just">
              <a:lnSpc>
                <a:spcPct val="80000"/>
              </a:lnSpc>
            </a:pPr>
            <a:r>
              <a:rPr lang="az-Latn-AZ" altLang="en-US" sz="2200" dirty="0">
                <a:solidFill>
                  <a:schemeClr val="bg1"/>
                </a:solidFill>
                <a:latin typeface="Cal"/>
                <a:cs typeface="Times New Roman" panose="02020603050405020304" pitchFamily="18" charset="0"/>
              </a:rPr>
              <a:t>şahidlərin qorunması;</a:t>
            </a:r>
          </a:p>
          <a:p>
            <a:pPr algn="just">
              <a:lnSpc>
                <a:spcPct val="80000"/>
              </a:lnSpc>
            </a:pPr>
            <a:r>
              <a:rPr lang="az-Latn-AZ" altLang="en-US" sz="2200" dirty="0">
                <a:solidFill>
                  <a:schemeClr val="bg1"/>
                </a:solidFill>
                <a:latin typeface="Cal"/>
                <a:cs typeface="Times New Roman" panose="02020603050405020304" pitchFamily="18" charset="0"/>
              </a:rPr>
              <a:t>istintaqın gizli üsulları.</a:t>
            </a:r>
          </a:p>
          <a:p>
            <a:pPr marL="274320" lvl="1" indent="0" eaLnBrk="1" hangingPunct="1">
              <a:lnSpc>
                <a:spcPct val="80000"/>
              </a:lnSpc>
              <a:buClr>
                <a:srgbClr val="438086"/>
              </a:buClr>
              <a:buNone/>
            </a:pPr>
            <a:endParaRPr lang="en-US" altLang="en-US" sz="2200" i="1" dirty="0">
              <a:solidFill>
                <a:srgbClr val="53548A"/>
              </a:solidFill>
              <a:latin typeface="Cal"/>
              <a:cs typeface="Times New Roman" panose="02020603050405020304" pitchFamily="18" charset="0"/>
            </a:endParaRPr>
          </a:p>
          <a:p>
            <a:pPr lvl="2" eaLnBrk="1" hangingPunct="1">
              <a:lnSpc>
                <a:spcPct val="80000"/>
              </a:lnSpc>
              <a:buClr>
                <a:srgbClr val="53548A"/>
              </a:buClr>
            </a:pPr>
            <a:endParaRPr lang="en-US" altLang="en-US" sz="1800" dirty="0">
              <a:solidFill>
                <a:srgbClr val="53548A"/>
              </a:solidFill>
              <a:latin typeface="Times New Roman" panose="02020603050405020304" pitchFamily="18" charset="0"/>
              <a:cs typeface="Times New Roman" panose="02020603050405020304" pitchFamily="18" charset="0"/>
            </a:endParaRPr>
          </a:p>
          <a:p>
            <a:pPr eaLnBrk="1" hangingPunct="1">
              <a:lnSpc>
                <a:spcPct val="80000"/>
              </a:lnSpc>
            </a:pPr>
            <a:endParaRPr lang="en-US" altLang="en-US" sz="1800" dirty="0">
              <a:solidFill>
                <a:srgbClr val="53548A"/>
              </a:solidFill>
              <a:latin typeface="Times New Roman" panose="02020603050405020304" pitchFamily="18" charset="0"/>
              <a:cs typeface="Times New Roman" panose="02020603050405020304" pitchFamily="18" charset="0"/>
            </a:endParaRPr>
          </a:p>
          <a:p>
            <a:pPr eaLnBrk="1" hangingPunct="1">
              <a:lnSpc>
                <a:spcPct val="80000"/>
              </a:lnSpc>
            </a:pPr>
            <a:endParaRPr lang="en-US" altLang="en-US" sz="1800" dirty="0">
              <a:solidFill>
                <a:srgbClr val="53548A"/>
              </a:solidFill>
              <a:latin typeface="Times New Roman" panose="02020603050405020304" pitchFamily="18" charset="0"/>
              <a:cs typeface="Times New Roman" panose="02020603050405020304" pitchFamily="18" charset="0"/>
            </a:endParaRPr>
          </a:p>
          <a:p>
            <a:pPr lvl="1" eaLnBrk="1" hangingPunct="1">
              <a:lnSpc>
                <a:spcPct val="80000"/>
              </a:lnSpc>
              <a:buClr>
                <a:srgbClr val="438086"/>
              </a:buClr>
            </a:pPr>
            <a:endParaRPr lang="en-US" altLang="en-US" sz="1800" dirty="0">
              <a:solidFill>
                <a:srgbClr val="5354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46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421" y="245660"/>
            <a:ext cx="11764370" cy="1132764"/>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altLang="en-US" b="1" dirty="0" err="1">
                <a:solidFill>
                  <a:srgbClr val="002060"/>
                </a:solidFill>
                <a:latin typeface="Times New Roman" panose="02020603050405020304" pitchFamily="18" charset="0"/>
                <a:cs typeface="Times New Roman" panose="02020603050405020304" pitchFamily="18" charset="0"/>
              </a:rPr>
              <a:t>Çəkişmə</a:t>
            </a:r>
            <a:r>
              <a:rPr lang="az-Latn-AZ" altLang="en-US" b="1" dirty="0">
                <a:solidFill>
                  <a:srgbClr val="002060"/>
                </a:solidFill>
                <a:latin typeface="Times New Roman" panose="02020603050405020304" pitchFamily="18" charset="0"/>
                <a:cs typeface="Times New Roman" panose="02020603050405020304" pitchFamily="18" charset="0"/>
              </a:rPr>
              <a:t> prinsipi / sübutların açıqlanması</a:t>
            </a:r>
            <a:endParaRPr lang="ru-RU" dirty="0">
              <a:solidFill>
                <a:srgbClr val="002060"/>
              </a:solidFill>
            </a:endParaRPr>
          </a:p>
        </p:txBody>
      </p:sp>
      <p:sp>
        <p:nvSpPr>
          <p:cNvPr id="3" name="Объект 2"/>
          <p:cNvSpPr>
            <a:spLocks noGrp="1"/>
          </p:cNvSpPr>
          <p:nvPr>
            <p:ph idx="1"/>
          </p:nvPr>
        </p:nvSpPr>
        <p:spPr>
          <a:xfrm>
            <a:off x="177421" y="1187355"/>
            <a:ext cx="11764370" cy="5445457"/>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marL="0" indent="0" algn="just">
              <a:lnSpc>
                <a:spcPct val="80000"/>
              </a:lnSpc>
              <a:buNone/>
            </a:pPr>
            <a:endParaRPr lang="az-Latn-AZ" altLang="en-US" sz="3300" dirty="0" smtClean="0">
              <a:latin typeface="Cal"/>
              <a:cs typeface="Calibri" panose="020F0502020204030204" pitchFamily="34" charset="0"/>
            </a:endParaRPr>
          </a:p>
          <a:p>
            <a:pPr marL="0" indent="0" algn="just">
              <a:lnSpc>
                <a:spcPct val="80000"/>
              </a:lnSpc>
              <a:buNone/>
            </a:pPr>
            <a:r>
              <a:rPr lang="en-US" altLang="en-US" sz="3300" dirty="0" err="1" smtClean="0">
                <a:latin typeface="Cal"/>
                <a:cs typeface="Calibri" panose="020F0502020204030204" pitchFamily="34" charset="0"/>
              </a:rPr>
              <a:t>Strasburq</a:t>
            </a:r>
            <a:r>
              <a:rPr lang="en-US" altLang="en-US" sz="3300" dirty="0" smtClean="0">
                <a:latin typeface="Cal"/>
                <a:cs typeface="Calibri" panose="020F0502020204030204" pitchFamily="34" charset="0"/>
              </a:rPr>
              <a:t> </a:t>
            </a:r>
            <a:r>
              <a:rPr lang="en-US" altLang="en-US" sz="3300" dirty="0" err="1">
                <a:latin typeface="Cal"/>
                <a:cs typeface="Calibri" panose="020F0502020204030204" pitchFamily="34" charset="0"/>
              </a:rPr>
              <a:t>Məhkəməsi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məlumatların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açıqlanmasının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məhdudlaşdırılması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ilə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bağlı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faktiki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əsaslandırılmalara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baxmayacaq</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əksinə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təqsirləndirilən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şəxslər</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üçün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təkrar</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zəmanətlər</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daxil</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olmaqla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qərar</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qəbuletmə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proseduruna</a:t>
            </a:r>
            <a:r>
              <a:rPr lang="en-US" altLang="en-US" sz="3300" dirty="0">
                <a:latin typeface="Cal"/>
                <a:cs typeface="Calibri" panose="020F0502020204030204" pitchFamily="34" charset="0"/>
              </a:rPr>
              <a:t> </a:t>
            </a:r>
            <a:r>
              <a:rPr lang="en-US" altLang="en-US" sz="3300" dirty="0" err="1" smtClean="0">
                <a:latin typeface="Cal"/>
                <a:cs typeface="Calibri" panose="020F0502020204030204" pitchFamily="34" charset="0"/>
              </a:rPr>
              <a:t>baxacaq</a:t>
            </a:r>
            <a:r>
              <a:rPr lang="en-US" altLang="en-US" sz="3300" dirty="0" smtClean="0">
                <a:latin typeface="Cal"/>
                <a:cs typeface="Calibri" panose="020F0502020204030204" pitchFamily="34" charset="0"/>
              </a:rPr>
              <a:t>.</a:t>
            </a:r>
            <a:endParaRPr lang="az-Latn-AZ" altLang="en-US" sz="3300" dirty="0">
              <a:latin typeface="Cal"/>
              <a:cs typeface="Calibri" panose="020F0502020204030204" pitchFamily="34" charset="0"/>
            </a:endParaRPr>
          </a:p>
          <a:p>
            <a:pPr marL="0" indent="0" algn="just">
              <a:lnSpc>
                <a:spcPct val="80000"/>
              </a:lnSpc>
              <a:buNone/>
            </a:pPr>
            <a:endParaRPr lang="az-Latn-AZ" altLang="en-US" sz="3300" dirty="0">
              <a:latin typeface="Cal"/>
              <a:cs typeface="Calibri" panose="020F0502020204030204" pitchFamily="34" charset="0"/>
            </a:endParaRPr>
          </a:p>
          <a:p>
            <a:pPr algn="just">
              <a:lnSpc>
                <a:spcPct val="80000"/>
              </a:lnSpc>
              <a:buFontTx/>
              <a:buChar char="-"/>
            </a:pPr>
            <a:r>
              <a:rPr lang="en-US" altLang="en-US" sz="3300" dirty="0" smtClean="0">
                <a:latin typeface="Cal"/>
                <a:cs typeface="Calibri" panose="020F0502020204030204" pitchFamily="34" charset="0"/>
              </a:rPr>
              <a:t>Rowe </a:t>
            </a:r>
            <a:r>
              <a:rPr lang="en-US" altLang="en-US" sz="3300" dirty="0" err="1">
                <a:latin typeface="Cal"/>
                <a:cs typeface="Calibri" panose="020F0502020204030204" pitchFamily="34" charset="0"/>
              </a:rPr>
              <a:t>və</a:t>
            </a:r>
            <a:r>
              <a:rPr lang="en-US" altLang="en-US" sz="3300" dirty="0">
                <a:latin typeface="Cal"/>
                <a:cs typeface="Calibri" panose="020F0502020204030204" pitchFamily="34" charset="0"/>
              </a:rPr>
              <a:t> Davis </a:t>
            </a:r>
            <a:r>
              <a:rPr lang="en-US" altLang="en-US" sz="3300" dirty="0" err="1">
                <a:latin typeface="Cal"/>
                <a:cs typeface="Calibri" panose="020F0502020204030204" pitchFamily="34" charset="0"/>
              </a:rPr>
              <a:t>Birləşmiş</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Krallığa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qarşı</a:t>
            </a:r>
            <a:r>
              <a:rPr lang="en-US" altLang="en-US" sz="3300" dirty="0">
                <a:latin typeface="Cal"/>
                <a:cs typeface="Calibri" panose="020F0502020204030204" pitchFamily="34" charset="0"/>
              </a:rPr>
              <a:t> (2000</a:t>
            </a:r>
            <a:r>
              <a:rPr lang="en-US" altLang="en-US" sz="3300" dirty="0" smtClean="0">
                <a:latin typeface="Cal"/>
                <a:cs typeface="Calibri" panose="020F0502020204030204" pitchFamily="34" charset="0"/>
              </a:rPr>
              <a:t>)</a:t>
            </a:r>
            <a:r>
              <a:rPr lang="az-Latn-AZ" altLang="en-US" sz="3300" dirty="0" smtClean="0">
                <a:latin typeface="Cal"/>
                <a:cs typeface="Calibri" panose="020F0502020204030204" pitchFamily="34" charset="0"/>
              </a:rPr>
              <a:t> işdə p</a:t>
            </a:r>
            <a:r>
              <a:rPr lang="en-US" altLang="en-US" sz="3300" dirty="0" err="1" smtClean="0">
                <a:latin typeface="Cal"/>
                <a:cs typeface="Calibri" panose="020F0502020204030204" pitchFamily="34" charset="0"/>
              </a:rPr>
              <a:t>rokurorluq</a:t>
            </a:r>
            <a:r>
              <a:rPr lang="en-US" altLang="en-US" sz="3300" dirty="0" smtClean="0">
                <a:latin typeface="Cal"/>
                <a:cs typeface="Calibri" panose="020F0502020204030204" pitchFamily="34" charset="0"/>
              </a:rPr>
              <a:t> </a:t>
            </a:r>
            <a:r>
              <a:rPr lang="en-US" altLang="en-US" sz="3300" dirty="0" err="1" smtClean="0">
                <a:latin typeface="Cal"/>
                <a:cs typeface="Calibri" panose="020F0502020204030204" pitchFamily="34" charset="0"/>
              </a:rPr>
              <a:t>məhkəmədən</a:t>
            </a:r>
            <a:r>
              <a:rPr lang="az-Latn-AZ" altLang="en-US" sz="3300" dirty="0">
                <a:latin typeface="Cal"/>
                <a:cs typeface="Calibri" panose="020F0502020204030204" pitchFamily="34" charset="0"/>
              </a:rPr>
              <a:t> </a:t>
            </a:r>
            <a:r>
              <a:rPr lang="en-US" altLang="en-US" sz="3300" dirty="0" smtClean="0">
                <a:latin typeface="Cal"/>
                <a:cs typeface="Calibri" panose="020F0502020204030204" pitchFamily="34" charset="0"/>
              </a:rPr>
              <a:t>(o </a:t>
            </a:r>
            <a:r>
              <a:rPr lang="en-US" altLang="en-US" sz="3300" dirty="0" err="1">
                <a:latin typeface="Cal"/>
                <a:cs typeface="Calibri" panose="020F0502020204030204" pitchFamily="34" charset="0"/>
              </a:rPr>
              <a:t>cümlədən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məhkəmə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hakimi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informatorun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rolu</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və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mükafatlandırılması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ilə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bağlı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məlumatları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gizlədir</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İlkin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məhkəmə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kontekstindən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kənarlaşma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olduğuna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görə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ikinci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instansiya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məhkəmə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qiymətləndirməsi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kifayət</a:t>
            </a:r>
            <a:r>
              <a:rPr lang="en-US" altLang="en-US" sz="3300" dirty="0">
                <a:latin typeface="Cal"/>
                <a:cs typeface="Calibri" panose="020F0502020204030204" pitchFamily="34" charset="0"/>
              </a:rPr>
              <a:t> </a:t>
            </a:r>
            <a:r>
              <a:rPr lang="en-US" altLang="en-US" sz="3300" dirty="0" err="1" smtClean="0">
                <a:latin typeface="Cal"/>
                <a:cs typeface="Calibri" panose="020F0502020204030204" pitchFamily="34" charset="0"/>
              </a:rPr>
              <a:t>deyil</a:t>
            </a:r>
            <a:r>
              <a:rPr lang="en-US" altLang="en-US" sz="3300" dirty="0" smtClean="0">
                <a:latin typeface="Cal"/>
                <a:cs typeface="Calibri" panose="020F0502020204030204" pitchFamily="34" charset="0"/>
              </a:rPr>
              <a:t>.</a:t>
            </a:r>
            <a:endParaRPr lang="az-Latn-AZ" altLang="en-US" sz="3300" dirty="0" smtClean="0">
              <a:latin typeface="Cal"/>
              <a:cs typeface="Calibri" panose="020F0502020204030204" pitchFamily="34" charset="0"/>
            </a:endParaRPr>
          </a:p>
          <a:p>
            <a:pPr algn="just">
              <a:lnSpc>
                <a:spcPct val="80000"/>
              </a:lnSpc>
              <a:buFontTx/>
              <a:buChar char="-"/>
            </a:pPr>
            <a:endParaRPr lang="az-Latn-AZ" altLang="en-US" sz="3300" dirty="0" smtClean="0">
              <a:latin typeface="Cal"/>
              <a:cs typeface="Calibri" panose="020F0502020204030204" pitchFamily="34" charset="0"/>
            </a:endParaRPr>
          </a:p>
          <a:p>
            <a:pPr algn="just">
              <a:lnSpc>
                <a:spcPct val="80000"/>
              </a:lnSpc>
              <a:buFontTx/>
              <a:buChar char="-"/>
            </a:pPr>
            <a:endParaRPr lang="az-Latn-AZ" altLang="en-US" sz="3300" dirty="0">
              <a:latin typeface="Cal"/>
              <a:cs typeface="Calibri" panose="020F0502020204030204" pitchFamily="34" charset="0"/>
            </a:endParaRPr>
          </a:p>
          <a:p>
            <a:pPr algn="just">
              <a:lnSpc>
                <a:spcPct val="80000"/>
              </a:lnSpc>
              <a:buFontTx/>
              <a:buChar char="-"/>
            </a:pPr>
            <a:r>
              <a:rPr lang="en-US" altLang="en-US" sz="3300" dirty="0" err="1" smtClean="0">
                <a:latin typeface="Cal"/>
                <a:cs typeface="Calibri" panose="020F0502020204030204" pitchFamily="34" charset="0"/>
              </a:rPr>
              <a:t>Edvards</a:t>
            </a:r>
            <a:r>
              <a:rPr lang="en-US" altLang="en-US" sz="3300" dirty="0" smtClean="0">
                <a:latin typeface="Cal"/>
                <a:cs typeface="Calibri" panose="020F0502020204030204" pitchFamily="34" charset="0"/>
              </a:rPr>
              <a:t> </a:t>
            </a:r>
            <a:r>
              <a:rPr lang="en-US" altLang="en-US" sz="3300" dirty="0" err="1">
                <a:latin typeface="Cal"/>
                <a:cs typeface="Calibri" panose="020F0502020204030204" pitchFamily="34" charset="0"/>
              </a:rPr>
              <a:t>və</a:t>
            </a:r>
            <a:r>
              <a:rPr lang="en-US" altLang="en-US" sz="3300" dirty="0">
                <a:latin typeface="Cal"/>
                <a:cs typeface="Calibri" panose="020F0502020204030204" pitchFamily="34" charset="0"/>
              </a:rPr>
              <a:t> Levis </a:t>
            </a:r>
            <a:r>
              <a:rPr lang="en-US" altLang="en-US" sz="3300" dirty="0" err="1">
                <a:latin typeface="Cal"/>
                <a:cs typeface="Calibri" panose="020F0502020204030204" pitchFamily="34" charset="0"/>
              </a:rPr>
              <a:t>Birləşmiş</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Krallığa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qarşı</a:t>
            </a:r>
            <a:r>
              <a:rPr lang="en-US" altLang="en-US" sz="3300" dirty="0">
                <a:latin typeface="Cal"/>
                <a:cs typeface="Calibri" panose="020F0502020204030204" pitchFamily="34" charset="0"/>
              </a:rPr>
              <a:t> (2004)</a:t>
            </a:r>
            <a:r>
              <a:rPr lang="az-Latn-AZ" altLang="en-US" sz="3300" dirty="0">
                <a:latin typeface="Cal"/>
                <a:cs typeface="Calibri" panose="020F0502020204030204" pitchFamily="34" charset="0"/>
              </a:rPr>
              <a:t> </a:t>
            </a:r>
            <a:r>
              <a:rPr lang="az-Latn-AZ" altLang="en-US" sz="3300" dirty="0" smtClean="0">
                <a:latin typeface="Cal"/>
                <a:cs typeface="Calibri" panose="020F0502020204030204" pitchFamily="34" charset="0"/>
              </a:rPr>
              <a:t>işdə h</a:t>
            </a:r>
            <a:r>
              <a:rPr lang="en-US" altLang="en-US" sz="3300" dirty="0" err="1" smtClean="0">
                <a:latin typeface="Cal"/>
                <a:cs typeface="Calibri" panose="020F0502020204030204" pitchFamily="34" charset="0"/>
              </a:rPr>
              <a:t>akim</a:t>
            </a:r>
            <a:r>
              <a:rPr lang="en-US" altLang="en-US" sz="3300" dirty="0" smtClean="0">
                <a:latin typeface="Cal"/>
                <a:cs typeface="Calibri" panose="020F0502020204030204" pitchFamily="34" charset="0"/>
              </a:rPr>
              <a:t> </a:t>
            </a:r>
            <a:r>
              <a:rPr lang="en-US" altLang="en-US" sz="3300" dirty="0" err="1">
                <a:latin typeface="Cal"/>
                <a:cs typeface="Calibri" panose="020F0502020204030204" pitchFamily="34" charset="0"/>
              </a:rPr>
              <a:t>müdafiəyə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faydalı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ola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biləcəyi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təqdirdə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açıqlanacaq</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gizlədilmiş</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sübutu</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gözdən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keçirmişdi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Lakin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qanun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pozuntusuna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yol</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verilmişdir</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müdafiə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tərəfi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də</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sübutun</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zərərli</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olub-olmamasını</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bilmək</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hüququna</a:t>
            </a:r>
            <a:r>
              <a:rPr lang="en-US" altLang="en-US" sz="3300" dirty="0">
                <a:latin typeface="Cal"/>
                <a:cs typeface="Calibri" panose="020F0502020204030204" pitchFamily="34" charset="0"/>
              </a:rPr>
              <a:t> sahib </a:t>
            </a:r>
            <a:r>
              <a:rPr lang="en-US" altLang="en-US" sz="3300" dirty="0" err="1">
                <a:latin typeface="Cal"/>
                <a:cs typeface="Calibri" panose="020F0502020204030204" pitchFamily="34" charset="0"/>
              </a:rPr>
              <a:t>olmalıdır</a:t>
            </a:r>
            <a:r>
              <a:rPr lang="en-US" altLang="en-US" sz="3300" dirty="0">
                <a:latin typeface="Cal"/>
                <a:cs typeface="Calibri" panose="020F0502020204030204" pitchFamily="34" charset="0"/>
              </a:rPr>
              <a:t> - </a:t>
            </a:r>
            <a:r>
              <a:rPr lang="en-US" altLang="en-US" sz="3300" dirty="0" err="1">
                <a:latin typeface="Cal"/>
                <a:cs typeface="Calibri" panose="020F0502020204030204" pitchFamily="34" charset="0"/>
              </a:rPr>
              <a:t>bu</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halda</a:t>
            </a:r>
            <a:r>
              <a:rPr lang="en-US" altLang="en-US" sz="3300" dirty="0">
                <a:latin typeface="Cal"/>
                <a:cs typeface="Calibri" panose="020F0502020204030204" pitchFamily="34" charset="0"/>
              </a:rPr>
              <a:t> o </a:t>
            </a:r>
            <a:r>
              <a:rPr lang="en-US" altLang="en-US" sz="3300" dirty="0" err="1">
                <a:latin typeface="Cal"/>
                <a:cs typeface="Calibri" panose="020F0502020204030204" pitchFamily="34" charset="0"/>
              </a:rPr>
              <a:t>təkzib</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oluna</a:t>
            </a:r>
            <a:r>
              <a:rPr lang="en-US" altLang="en-US" sz="3300" dirty="0">
                <a:latin typeface="Cal"/>
                <a:cs typeface="Calibri" panose="020F0502020204030204" pitchFamily="34" charset="0"/>
              </a:rPr>
              <a:t> </a:t>
            </a:r>
            <a:r>
              <a:rPr lang="en-US" altLang="en-US" sz="3300" dirty="0" err="1">
                <a:latin typeface="Cal"/>
                <a:cs typeface="Calibri" panose="020F0502020204030204" pitchFamily="34" charset="0"/>
              </a:rPr>
              <a:t>bilər</a:t>
            </a:r>
            <a:r>
              <a:rPr lang="en-US" altLang="en-US" sz="3300" dirty="0">
                <a:latin typeface="Cal"/>
                <a:cs typeface="Calibri" panose="020F0502020204030204" pitchFamily="34" charset="0"/>
              </a:rPr>
              <a:t>.</a:t>
            </a:r>
          </a:p>
          <a:p>
            <a:pPr lvl="2">
              <a:lnSpc>
                <a:spcPct val="80000"/>
              </a:lnSpc>
              <a:buClr>
                <a:srgbClr val="53548A"/>
              </a:buClr>
            </a:pPr>
            <a:endParaRPr lang="en-US" altLang="en-US" sz="2400" dirty="0">
              <a:solidFill>
                <a:srgbClr val="53548A"/>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96969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232013"/>
            <a:ext cx="11941791" cy="2402006"/>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r>
              <a:rPr lang="az-Latn-AZ" dirty="0"/>
              <a:t> </a:t>
            </a:r>
            <a:r>
              <a:rPr lang="az-Latn-AZ" dirty="0" smtClean="0"/>
              <a:t>          </a:t>
            </a:r>
            <a:r>
              <a:rPr lang="az-Latn-AZ" sz="6000" b="1" dirty="0" smtClean="0">
                <a:solidFill>
                  <a:srgbClr val="002060"/>
                </a:solidFill>
                <a:latin typeface="Times New Roman" panose="02020603050405020304" pitchFamily="18" charset="0"/>
                <a:cs typeface="Times New Roman" panose="02020603050405020304" pitchFamily="18" charset="0"/>
              </a:rPr>
              <a:t>AÇIQ MƏHKƏMƏ        ARAŞDIRMASI</a:t>
            </a:r>
          </a:p>
        </p:txBody>
      </p:sp>
      <p:sp>
        <p:nvSpPr>
          <p:cNvPr id="6" name="Content Placeholder 2"/>
          <p:cNvSpPr txBox="1">
            <a:spLocks/>
          </p:cNvSpPr>
          <p:nvPr/>
        </p:nvSpPr>
        <p:spPr>
          <a:xfrm>
            <a:off x="683653" y="1171978"/>
            <a:ext cx="10515600" cy="3214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ru-RU" sz="6600" i="1" dirty="0">
              <a:latin typeface="Times New Roman" panose="02020603050405020304" pitchFamily="18" charset="0"/>
              <a:cs typeface="Times New Roman" panose="02020603050405020304" pitchFamily="18" charset="0"/>
            </a:endParaRPr>
          </a:p>
        </p:txBody>
      </p:sp>
      <p:pic>
        <p:nvPicPr>
          <p:cNvPr id="7" name="Picture 2" descr="http://www.hra.am/i/up/Dataran_mu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4018"/>
            <a:ext cx="1194179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1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64" y="245660"/>
            <a:ext cx="11778018" cy="2442949"/>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smtClean="0">
                <a:solidFill>
                  <a:srgbClr val="002060"/>
                </a:solidFill>
                <a:latin typeface="Cal"/>
              </a:rPr>
              <a:t>ƏDALƏTLİ MƏHKƏMƏ ARAŞDIRMASININ ÜMUMİ TƏLƏBLƏRİ</a:t>
            </a:r>
            <a:endParaRPr lang="ru-RU" b="1" dirty="0">
              <a:solidFill>
                <a:srgbClr val="002060"/>
              </a:solidFill>
              <a:latin typeface="Cal"/>
            </a:endParaRPr>
          </a:p>
        </p:txBody>
      </p:sp>
      <p:pic>
        <p:nvPicPr>
          <p:cNvPr id="6" name="Объект 5"/>
          <p:cNvPicPr>
            <a:picLocks noGrp="1" noChangeAspect="1"/>
          </p:cNvPicPr>
          <p:nvPr>
            <p:ph idx="1"/>
          </p:nvPr>
        </p:nvPicPr>
        <p:blipFill>
          <a:blip r:embed="rId2"/>
          <a:stretch>
            <a:fillRect/>
          </a:stretch>
        </p:blipFill>
        <p:spPr>
          <a:xfrm>
            <a:off x="218364" y="2807108"/>
            <a:ext cx="11778018" cy="3761558"/>
          </a:xfrm>
          <a:prstGeom prst="rect">
            <a:avLst/>
          </a:prstGeom>
        </p:spPr>
      </p:pic>
    </p:spTree>
    <p:extLst>
      <p:ext uri="{BB962C8B-B14F-4D97-AF65-F5344CB8AC3E}">
        <p14:creationId xmlns:p14="http://schemas.microsoft.com/office/powerpoint/2010/main" val="13866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3" y="245660"/>
            <a:ext cx="11737075" cy="1768534"/>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algn="ctr"/>
            <a:r>
              <a:rPr lang="az-Latn-AZ" b="1" dirty="0" smtClean="0">
                <a:solidFill>
                  <a:srgbClr val="002060"/>
                </a:solidFill>
                <a:latin typeface="Cal"/>
                <a:cs typeface="Times New Roman" panose="02020603050405020304" pitchFamily="18" charset="0"/>
              </a:rPr>
              <a:t>Açıq məhkəmə araşdırması</a:t>
            </a:r>
            <a:endParaRPr lang="ru-RU" b="1" dirty="0">
              <a:solidFill>
                <a:srgbClr val="002060"/>
              </a:solidFill>
              <a:latin typeface="Cal"/>
              <a:cs typeface="Times New Roman" panose="02020603050405020304" pitchFamily="18" charset="0"/>
            </a:endParaRPr>
          </a:p>
        </p:txBody>
      </p:sp>
      <p:sp>
        <p:nvSpPr>
          <p:cNvPr id="3" name="Content Placeholder 2"/>
          <p:cNvSpPr>
            <a:spLocks noGrp="1"/>
          </p:cNvSpPr>
          <p:nvPr>
            <p:ph idx="1"/>
          </p:nvPr>
        </p:nvSpPr>
        <p:spPr>
          <a:xfrm>
            <a:off x="218363" y="2014194"/>
            <a:ext cx="11737075" cy="4618618"/>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just">
              <a:buNone/>
            </a:pPr>
            <a:r>
              <a:rPr lang="az-Latn-AZ" sz="2200" dirty="0">
                <a:latin typeface="Cal"/>
                <a:cs typeface="Times New Roman" panose="02020603050405020304" pitchFamily="18" charset="0"/>
              </a:rPr>
              <a:t>Məh­­­­­­­kə­­­­­­­mə araş­­­­­­­dır­­­­­­­ma­­­­­­­la­­­­­­­rı­­­­­­­nın əda­­­­­­­lət­­­­­­­li­­­­­­­li­­­­­­­yi­­­­­­­nin (6-cı mad­­­­­­­də­­­­­­­nin məq­­­­­­­sə­­­­­­­di məhz əda­­­­­­­lət­­­­­­­li məh­­­­­­­kə­­­­­­­mə araş­­­­­­­dır­­­­­­­ma­­­­­­­sı­­­­­­­dır) tə­­­­­­­min edil­­­­­­­mə­­­­­­­si­­­­­­­nə əd­­­­­­­liy­­­­­­­yə si­s­­­­­­te­­­­­­­mi tə­­­­­­­rə­­­­­­­fin­­­­­­­dən şə­­­­­­­ra­­­­­­­it ya</a:t>
            </a:r>
            <a:r>
              <a:rPr lang="az-Latn-AZ" sz="2200" dirty="0" smtClean="0">
                <a:latin typeface="Cal"/>
                <a:cs typeface="Times New Roman" panose="02020603050405020304" pitchFamily="18" charset="0"/>
              </a:rPr>
              <a:t>­­­­­ra</a:t>
            </a:r>
            <a:r>
              <a:rPr lang="az-Latn-AZ" sz="2200" dirty="0">
                <a:latin typeface="Cal"/>
                <a:cs typeface="Times New Roman" panose="02020603050405020304" pitchFamily="18" charset="0"/>
              </a:rPr>
              <a:t>­­­­­­­dıl­­­­­­­ma­­­­­­­sı, de­­­­­­­mok­­­­­­­ra­­­­­­­tik cə­­­­­­­miy­­­­­­­yət­­­­­­­də mü­­­­­­­hüm əhə­­­­­­­miy­­­­­­­yət da­­­­­­­şı­­­­­­­yır. Açıq din­­­­­­­lə­­­­­­­mə mət­­­­­­­bu­­­­­­­a­­­­­­­ta da im­­­­­­­kan ve­­­­­­­rir ki, özü­­­­­­­nün mü­­­­­­­hüm ro­­­­­­­lu­­­­­­­nu, yə­­­­­­­ni ic­­­­­­­ti­­­­­­­ma­­­­­­­i nə­­­­­­­za­­­­­­­rət­­­­­­­çi ro­­­­­­­lu­­­­­­­nu </a:t>
            </a:r>
            <a:r>
              <a:rPr lang="az-Latn-AZ" sz="2200" dirty="0" smtClean="0">
                <a:latin typeface="Cal"/>
                <a:cs typeface="Times New Roman" panose="02020603050405020304" pitchFamily="18" charset="0"/>
              </a:rPr>
              <a:t>hə­­­­</a:t>
            </a:r>
            <a:r>
              <a:rPr lang="az-Latn-AZ" sz="2200" dirty="0">
                <a:latin typeface="Cal"/>
                <a:cs typeface="Times New Roman" panose="02020603050405020304" pitchFamily="18" charset="0"/>
              </a:rPr>
              <a:t>ya­­­­­­­ta ke­­­­­­­çir­­­­­­­sin. </a:t>
            </a:r>
            <a:endParaRPr lang="az-Latn-AZ" sz="2200" dirty="0" smtClean="0">
              <a:latin typeface="Cal"/>
              <a:cs typeface="Times New Roman" panose="02020603050405020304" pitchFamily="18" charset="0"/>
            </a:endParaRPr>
          </a:p>
          <a:p>
            <a:pPr marL="0" indent="0" algn="just">
              <a:buNone/>
            </a:pPr>
            <a:endParaRPr lang="ru-RU" sz="2200" dirty="0">
              <a:latin typeface="Cal"/>
              <a:cs typeface="Times New Roman" panose="02020603050405020304" pitchFamily="18" charset="0"/>
            </a:endParaRPr>
          </a:p>
          <a:p>
            <a:pPr algn="just"/>
            <a:r>
              <a:rPr lang="az-Latn-AZ" sz="2200" dirty="0">
                <a:latin typeface="Cal"/>
                <a:cs typeface="Times New Roman" panose="02020603050405020304" pitchFamily="18" charset="0"/>
              </a:rPr>
              <a:t> </a:t>
            </a:r>
            <a:r>
              <a:rPr lang="az-Latn-AZ" sz="2200" i="1" dirty="0" smtClean="0">
                <a:latin typeface="Cal"/>
                <a:cs typeface="Times New Roman" panose="02020603050405020304" pitchFamily="18" charset="0"/>
              </a:rPr>
              <a:t>Aksen Almaniyaya qarşı iş, </a:t>
            </a:r>
            <a:r>
              <a:rPr lang="az-Latn-AZ" sz="2200" dirty="0" smtClean="0">
                <a:latin typeface="Cal"/>
                <a:cs typeface="Times New Roman" panose="02020603050405020304" pitchFamily="18" charset="0"/>
              </a:rPr>
              <a:t>1983.</a:t>
            </a:r>
            <a:endParaRPr lang="ru-RU" sz="2200" dirty="0">
              <a:latin typeface="Cal"/>
              <a:cs typeface="Times New Roman" panose="02020603050405020304" pitchFamily="18" charset="0"/>
            </a:endParaRPr>
          </a:p>
          <a:p>
            <a:pPr algn="just"/>
            <a:r>
              <a:rPr lang="az-Latn-AZ" sz="2200" i="1" dirty="0" smtClean="0">
                <a:latin typeface="Cal"/>
                <a:cs typeface="Times New Roman" panose="02020603050405020304" pitchFamily="18" charset="0"/>
              </a:rPr>
              <a:t>Göç Türkiyəyə qarşı iş,  </a:t>
            </a:r>
            <a:r>
              <a:rPr lang="az-Latn-AZ" sz="2200" dirty="0" smtClean="0">
                <a:latin typeface="Cal"/>
                <a:cs typeface="Times New Roman" panose="02020603050405020304" pitchFamily="18" charset="0"/>
              </a:rPr>
              <a:t>2002 (ən azı bir instansiyada şəxsən iştirak)</a:t>
            </a:r>
            <a:endParaRPr lang="ru-RU" sz="2200" dirty="0">
              <a:latin typeface="Cal"/>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225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5" y="177421"/>
            <a:ext cx="11737075" cy="1651379"/>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sz="3800" b="1" dirty="0" smtClean="0">
                <a:solidFill>
                  <a:srgbClr val="002060"/>
                </a:solidFill>
                <a:latin typeface="Cal"/>
                <a:cs typeface="Times New Roman" panose="02020603050405020304" pitchFamily="18" charset="0"/>
              </a:rPr>
              <a:t>«Açıq məhkəmə araşdırması hüququ» nələri özündə ehtiva edir?</a:t>
            </a:r>
            <a:endParaRPr lang="ru-RU" sz="3800" b="1" dirty="0">
              <a:solidFill>
                <a:srgbClr val="002060"/>
              </a:solidFill>
              <a:latin typeface="Cal"/>
              <a:cs typeface="Times New Roman" panose="02020603050405020304" pitchFamily="18" charset="0"/>
            </a:endParaRPr>
          </a:p>
        </p:txBody>
      </p:sp>
      <p:sp>
        <p:nvSpPr>
          <p:cNvPr id="3" name="Content Placeholder 2"/>
          <p:cNvSpPr>
            <a:spLocks noGrp="1"/>
          </p:cNvSpPr>
          <p:nvPr>
            <p:ph idx="1"/>
          </p:nvPr>
        </p:nvSpPr>
        <p:spPr>
          <a:xfrm>
            <a:off x="204715" y="1828800"/>
            <a:ext cx="11737075" cy="4776716"/>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pPr algn="just">
              <a:buFontTx/>
              <a:buChar char="-"/>
            </a:pPr>
            <a:r>
              <a:rPr lang="az-Latn-AZ" sz="2800" b="1" dirty="0">
                <a:latin typeface="Cal"/>
              </a:rPr>
              <a:t>Şifahi məhkəmə iclasları və </a:t>
            </a:r>
            <a:r>
              <a:rPr lang="az-Latn-AZ" sz="2800" b="1" dirty="0" smtClean="0">
                <a:latin typeface="Cal"/>
                <a:cs typeface="Times New Roman" panose="02020603050405020304" pitchFamily="18" charset="0"/>
              </a:rPr>
              <a:t>məhkəmə iclasında şəxsən iştirak hüququ </a:t>
            </a:r>
            <a:r>
              <a:rPr lang="az-Latn-AZ" sz="2800" i="1" dirty="0" smtClean="0">
                <a:latin typeface="Cal"/>
                <a:cs typeface="Times New Roman" panose="02020603050405020304" pitchFamily="18" charset="0"/>
              </a:rPr>
              <a:t>(Andreyeva Latviyaya qarşı iş,);</a:t>
            </a:r>
          </a:p>
          <a:p>
            <a:pPr algn="just">
              <a:buFontTx/>
              <a:buChar char="-"/>
            </a:pPr>
            <a:r>
              <a:rPr lang="az-Latn-AZ" sz="2800" b="1" dirty="0" smtClean="0">
                <a:latin typeface="Cal"/>
                <a:cs typeface="Times New Roman" panose="02020603050405020304" pitchFamily="18" charset="0"/>
              </a:rPr>
              <a:t>Məhkəmə iclasının açıq keçirilməsi</a:t>
            </a:r>
            <a:r>
              <a:rPr lang="az-Latn-AZ" sz="2800" dirty="0" smtClean="0">
                <a:latin typeface="Cal"/>
                <a:cs typeface="Times New Roman" panose="02020603050405020304" pitchFamily="18" charset="0"/>
              </a:rPr>
              <a:t> (prosesin </a:t>
            </a:r>
            <a:r>
              <a:rPr lang="az-Latn-AZ" sz="2800" dirty="0">
                <a:latin typeface="Cal"/>
                <a:cs typeface="Times New Roman" panose="02020603050405020304" pitchFamily="18" charset="0"/>
              </a:rPr>
              <a:t>digər şəxslər üçün açıqlığı (</a:t>
            </a:r>
            <a:r>
              <a:rPr lang="az-Latn-AZ" sz="2800" dirty="0" smtClean="0">
                <a:latin typeface="Cal"/>
                <a:cs typeface="Times New Roman" panose="02020603050405020304" pitchFamily="18" charset="0"/>
              </a:rPr>
              <a:t>Hummətov Azərbaycana qarşı iş, </a:t>
            </a:r>
            <a:r>
              <a:rPr lang="az-Latn-AZ" sz="2800" i="1" dirty="0" smtClean="0">
                <a:latin typeface="Cal"/>
                <a:cs typeface="Times New Roman" panose="02020603050405020304" pitchFamily="18" charset="0"/>
              </a:rPr>
              <a:t>Kempell və Fell Birləşmiş Krallığa qarşı iş, Riyepan Avstriyaya qarşı iş);</a:t>
            </a:r>
          </a:p>
          <a:p>
            <a:pPr algn="just">
              <a:buFontTx/>
              <a:buChar char="-"/>
            </a:pPr>
            <a:r>
              <a:rPr lang="az-Latn-AZ" sz="2800" b="1" dirty="0" smtClean="0">
                <a:latin typeface="Cal"/>
                <a:cs typeface="Times New Roman" panose="02020603050405020304" pitchFamily="18" charset="0"/>
              </a:rPr>
              <a:t>Məhkəmə qərarının açıq elan olunması hüququ</a:t>
            </a:r>
            <a:r>
              <a:rPr lang="az-Latn-AZ" sz="2800" dirty="0" smtClean="0">
                <a:latin typeface="Cal"/>
                <a:cs typeface="Times New Roman" panose="02020603050405020304" pitchFamily="18" charset="0"/>
              </a:rPr>
              <a:t> </a:t>
            </a:r>
            <a:r>
              <a:rPr lang="az-Latn-AZ" sz="2800" i="1" dirty="0" smtClean="0">
                <a:latin typeface="Cal"/>
                <a:cs typeface="Times New Roman" panose="02020603050405020304" pitchFamily="18" charset="0"/>
              </a:rPr>
              <a:t>(Sutter İsveçrəyə qarşı iş, Kempell və Fell Birləşmiş Krallığa qarşı iş).</a:t>
            </a:r>
          </a:p>
          <a:p>
            <a:pPr algn="just"/>
            <a:r>
              <a:rPr lang="az-Latn-AZ" sz="2800" b="1" dirty="0" smtClean="0">
                <a:latin typeface="Cal"/>
              </a:rPr>
              <a:t>Məhkəmə iclasında səmərəli iştirak hüququ</a:t>
            </a:r>
          </a:p>
          <a:p>
            <a:pPr>
              <a:buFontTx/>
              <a:buChar char="-"/>
            </a:pPr>
            <a:endParaRPr lang="az-Latn-AZ" sz="800" b="1" dirty="0" smtClean="0">
              <a:latin typeface="Cal"/>
              <a:cs typeface="Times New Roman" panose="02020603050405020304" pitchFamily="18" charset="0"/>
            </a:endParaRPr>
          </a:p>
        </p:txBody>
      </p:sp>
    </p:spTree>
    <p:extLst>
      <p:ext uri="{BB962C8B-B14F-4D97-AF65-F5344CB8AC3E}">
        <p14:creationId xmlns:p14="http://schemas.microsoft.com/office/powerpoint/2010/main" val="4041495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5660" y="245660"/>
            <a:ext cx="11687260" cy="1379940"/>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eaLnBrk="1" hangingPunct="1"/>
            <a:r>
              <a:rPr lang="en-US" altLang="en-US" b="1" dirty="0" err="1" smtClean="0">
                <a:solidFill>
                  <a:srgbClr val="002060"/>
                </a:solidFill>
              </a:rPr>
              <a:t>Şəxsən</a:t>
            </a:r>
            <a:r>
              <a:rPr lang="en-US" altLang="en-US" b="1" dirty="0" smtClean="0">
                <a:solidFill>
                  <a:srgbClr val="002060"/>
                </a:solidFill>
              </a:rPr>
              <a:t> </a:t>
            </a:r>
            <a:r>
              <a:rPr lang="en-US" altLang="en-US" b="1" dirty="0" err="1" smtClean="0">
                <a:solidFill>
                  <a:srgbClr val="002060"/>
                </a:solidFill>
              </a:rPr>
              <a:t>iştirak</a:t>
            </a:r>
            <a:endParaRPr lang="en-US" altLang="en-US" b="1" dirty="0" smtClean="0">
              <a:solidFill>
                <a:srgbClr val="002060"/>
              </a:solidFill>
            </a:endParaRPr>
          </a:p>
        </p:txBody>
      </p:sp>
      <p:sp>
        <p:nvSpPr>
          <p:cNvPr id="13315" name="Content Placeholder 2"/>
          <p:cNvSpPr>
            <a:spLocks noGrp="1"/>
          </p:cNvSpPr>
          <p:nvPr>
            <p:ph idx="1"/>
          </p:nvPr>
        </p:nvSpPr>
        <p:spPr>
          <a:xfrm>
            <a:off x="245660" y="1625600"/>
            <a:ext cx="11687260" cy="4948238"/>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eaLnBrk="1" hangingPunct="1">
              <a:lnSpc>
                <a:spcPct val="70000"/>
              </a:lnSpc>
            </a:pPr>
            <a:r>
              <a:rPr lang="en-US" altLang="en-US" sz="2400" b="1" dirty="0" err="1">
                <a:solidFill>
                  <a:schemeClr val="bg1"/>
                </a:solidFill>
                <a:latin typeface="Cal"/>
              </a:rPr>
              <a:t>Ümumiyyətlə</a:t>
            </a:r>
            <a:r>
              <a:rPr lang="en-US" altLang="en-US" sz="2400" b="1" dirty="0">
                <a:solidFill>
                  <a:schemeClr val="bg1"/>
                </a:solidFill>
                <a:latin typeface="Cal"/>
              </a:rPr>
              <a:t>, </a:t>
            </a:r>
            <a:r>
              <a:rPr lang="en-US" altLang="en-US" sz="2400" b="1" dirty="0" err="1">
                <a:solidFill>
                  <a:schemeClr val="bg1"/>
                </a:solidFill>
                <a:latin typeface="Cal"/>
              </a:rPr>
              <a:t>təqsirləndirilən</a:t>
            </a:r>
            <a:r>
              <a:rPr lang="en-US" altLang="en-US" sz="2400" b="1" dirty="0">
                <a:solidFill>
                  <a:schemeClr val="bg1"/>
                </a:solidFill>
                <a:latin typeface="Cal"/>
              </a:rPr>
              <a:t> </a:t>
            </a:r>
            <a:r>
              <a:rPr lang="en-US" altLang="en-US" sz="2400" b="1" dirty="0" err="1">
                <a:solidFill>
                  <a:schemeClr val="bg1"/>
                </a:solidFill>
                <a:latin typeface="Cal"/>
              </a:rPr>
              <a:t>şəxs</a:t>
            </a:r>
            <a:r>
              <a:rPr lang="en-US" altLang="en-US" sz="2400" b="1" dirty="0">
                <a:solidFill>
                  <a:schemeClr val="bg1"/>
                </a:solidFill>
                <a:latin typeface="Cal"/>
              </a:rPr>
              <a:t> </a:t>
            </a:r>
            <a:r>
              <a:rPr lang="en-US" altLang="en-US" sz="2400" b="1" dirty="0" err="1">
                <a:solidFill>
                  <a:schemeClr val="bg1"/>
                </a:solidFill>
                <a:latin typeface="Cal"/>
              </a:rPr>
              <a:t>həmişə</a:t>
            </a:r>
            <a:r>
              <a:rPr lang="en-US" altLang="en-US" sz="2400" b="1" dirty="0">
                <a:solidFill>
                  <a:schemeClr val="bg1"/>
                </a:solidFill>
                <a:latin typeface="Cal"/>
              </a:rPr>
              <a:t> </a:t>
            </a:r>
            <a:r>
              <a:rPr lang="en-US" altLang="en-US" sz="2400" b="1" dirty="0" err="1">
                <a:solidFill>
                  <a:schemeClr val="bg1"/>
                </a:solidFill>
                <a:latin typeface="Cal"/>
              </a:rPr>
              <a:t>məhkəmə</a:t>
            </a:r>
            <a:r>
              <a:rPr lang="en-US" altLang="en-US" sz="2400" b="1" dirty="0">
                <a:solidFill>
                  <a:schemeClr val="bg1"/>
                </a:solidFill>
                <a:latin typeface="Cal"/>
              </a:rPr>
              <a:t> </a:t>
            </a:r>
            <a:r>
              <a:rPr lang="en-US" altLang="en-US" sz="2400" b="1" dirty="0" err="1">
                <a:solidFill>
                  <a:schemeClr val="bg1"/>
                </a:solidFill>
                <a:latin typeface="Cal"/>
              </a:rPr>
              <a:t>prosesi</a:t>
            </a:r>
            <a:r>
              <a:rPr lang="en-US" altLang="en-US" sz="2400" b="1" dirty="0">
                <a:solidFill>
                  <a:schemeClr val="bg1"/>
                </a:solidFill>
                <a:latin typeface="Cal"/>
              </a:rPr>
              <a:t> </a:t>
            </a:r>
            <a:r>
              <a:rPr lang="en-US" altLang="en-US" sz="2400" b="1" dirty="0" err="1">
                <a:solidFill>
                  <a:schemeClr val="bg1"/>
                </a:solidFill>
                <a:latin typeface="Cal"/>
              </a:rPr>
              <a:t>və</a:t>
            </a:r>
            <a:r>
              <a:rPr lang="en-US" altLang="en-US" sz="2400" b="1" dirty="0">
                <a:solidFill>
                  <a:schemeClr val="bg1"/>
                </a:solidFill>
                <a:latin typeface="Cal"/>
              </a:rPr>
              <a:t> </a:t>
            </a:r>
            <a:r>
              <a:rPr lang="en-US" altLang="en-US" sz="2400" b="1" dirty="0" err="1">
                <a:solidFill>
                  <a:schemeClr val="bg1"/>
                </a:solidFill>
                <a:latin typeface="Cal"/>
              </a:rPr>
              <a:t>müvafiq</a:t>
            </a:r>
            <a:r>
              <a:rPr lang="en-US" altLang="en-US" sz="2400" b="1" dirty="0">
                <a:solidFill>
                  <a:schemeClr val="bg1"/>
                </a:solidFill>
                <a:latin typeface="Cal"/>
              </a:rPr>
              <a:t> </a:t>
            </a:r>
            <a:r>
              <a:rPr lang="en-US" altLang="en-US" sz="2400" b="1" dirty="0" err="1">
                <a:solidFill>
                  <a:schemeClr val="bg1"/>
                </a:solidFill>
                <a:latin typeface="Cal"/>
              </a:rPr>
              <a:t>əhəmiyyətli</a:t>
            </a:r>
            <a:r>
              <a:rPr lang="en-US" altLang="en-US" sz="2400" b="1" dirty="0">
                <a:solidFill>
                  <a:schemeClr val="bg1"/>
                </a:solidFill>
                <a:latin typeface="Cal"/>
              </a:rPr>
              <a:t> </a:t>
            </a:r>
            <a:r>
              <a:rPr lang="en-US" altLang="en-US" sz="2400" b="1" dirty="0" err="1">
                <a:solidFill>
                  <a:schemeClr val="bg1"/>
                </a:solidFill>
                <a:latin typeface="Cal"/>
              </a:rPr>
              <a:t>məhkəmə</a:t>
            </a:r>
            <a:r>
              <a:rPr lang="en-US" altLang="en-US" sz="2400" b="1" dirty="0">
                <a:solidFill>
                  <a:schemeClr val="bg1"/>
                </a:solidFill>
                <a:latin typeface="Cal"/>
              </a:rPr>
              <a:t> </a:t>
            </a:r>
            <a:r>
              <a:rPr lang="en-US" altLang="en-US" sz="2400" b="1" dirty="0" err="1">
                <a:solidFill>
                  <a:schemeClr val="bg1"/>
                </a:solidFill>
                <a:latin typeface="Cal"/>
              </a:rPr>
              <a:t>tədbirlərində</a:t>
            </a:r>
            <a:r>
              <a:rPr lang="en-US" altLang="en-US" sz="2400" b="1" dirty="0">
                <a:solidFill>
                  <a:schemeClr val="bg1"/>
                </a:solidFill>
                <a:latin typeface="Cal"/>
              </a:rPr>
              <a:t> </a:t>
            </a:r>
            <a:r>
              <a:rPr lang="en-US" altLang="en-US" sz="2400" b="1" dirty="0" err="1">
                <a:solidFill>
                  <a:schemeClr val="bg1"/>
                </a:solidFill>
                <a:latin typeface="Cal"/>
              </a:rPr>
              <a:t>iştirak</a:t>
            </a:r>
            <a:r>
              <a:rPr lang="en-US" altLang="en-US" sz="2400" b="1" dirty="0">
                <a:solidFill>
                  <a:schemeClr val="bg1"/>
                </a:solidFill>
                <a:latin typeface="Cal"/>
              </a:rPr>
              <a:t> </a:t>
            </a:r>
            <a:r>
              <a:rPr lang="en-US" altLang="en-US" sz="2400" b="1" dirty="0" err="1">
                <a:solidFill>
                  <a:schemeClr val="bg1"/>
                </a:solidFill>
                <a:latin typeface="Cal"/>
              </a:rPr>
              <a:t>etmək</a:t>
            </a:r>
            <a:r>
              <a:rPr lang="en-US" altLang="en-US" sz="2400" b="1" dirty="0">
                <a:solidFill>
                  <a:schemeClr val="bg1"/>
                </a:solidFill>
                <a:latin typeface="Cal"/>
              </a:rPr>
              <a:t> </a:t>
            </a:r>
            <a:r>
              <a:rPr lang="en-US" altLang="en-US" sz="2400" b="1" dirty="0" err="1">
                <a:solidFill>
                  <a:schemeClr val="bg1"/>
                </a:solidFill>
                <a:latin typeface="Cal"/>
              </a:rPr>
              <a:t>hüququna</a:t>
            </a:r>
            <a:r>
              <a:rPr lang="en-US" altLang="en-US" sz="2400" b="1" dirty="0">
                <a:solidFill>
                  <a:schemeClr val="bg1"/>
                </a:solidFill>
                <a:latin typeface="Cal"/>
              </a:rPr>
              <a:t> </a:t>
            </a:r>
            <a:r>
              <a:rPr lang="en-US" altLang="en-US" sz="2400" b="1" dirty="0" err="1">
                <a:solidFill>
                  <a:schemeClr val="bg1"/>
                </a:solidFill>
                <a:latin typeface="Cal"/>
              </a:rPr>
              <a:t>malik</a:t>
            </a:r>
            <a:r>
              <a:rPr lang="en-US" altLang="en-US" sz="2400" b="1" dirty="0">
                <a:solidFill>
                  <a:schemeClr val="bg1"/>
                </a:solidFill>
                <a:latin typeface="Cal"/>
              </a:rPr>
              <a:t> </a:t>
            </a:r>
            <a:r>
              <a:rPr lang="en-US" altLang="en-US" sz="2400" b="1" dirty="0" err="1">
                <a:solidFill>
                  <a:schemeClr val="bg1"/>
                </a:solidFill>
                <a:latin typeface="Cal"/>
              </a:rPr>
              <a:t>olmalıdır</a:t>
            </a:r>
            <a:r>
              <a:rPr lang="en-US" altLang="en-US" sz="2400" b="1" dirty="0">
                <a:solidFill>
                  <a:schemeClr val="bg1"/>
                </a:solidFill>
                <a:latin typeface="Cal"/>
              </a:rPr>
              <a:t>: </a:t>
            </a:r>
            <a:r>
              <a:rPr lang="en-US" altLang="en-US" sz="2400" b="1" dirty="0" err="1">
                <a:solidFill>
                  <a:schemeClr val="bg1"/>
                </a:solidFill>
                <a:latin typeface="Cal"/>
              </a:rPr>
              <a:t>iddiaçı</a:t>
            </a:r>
            <a:r>
              <a:rPr lang="en-US" altLang="en-US" sz="2400" b="1" dirty="0">
                <a:solidFill>
                  <a:schemeClr val="bg1"/>
                </a:solidFill>
                <a:latin typeface="Cal"/>
              </a:rPr>
              <a:t> </a:t>
            </a:r>
            <a:r>
              <a:rPr lang="en-US" altLang="en-US" sz="2400" b="1" dirty="0" err="1">
                <a:solidFill>
                  <a:schemeClr val="bg1"/>
                </a:solidFill>
                <a:latin typeface="Cal"/>
              </a:rPr>
              <a:t>üçün</a:t>
            </a:r>
            <a:r>
              <a:rPr lang="en-US" altLang="en-US" sz="2400" b="1" dirty="0">
                <a:solidFill>
                  <a:schemeClr val="bg1"/>
                </a:solidFill>
                <a:latin typeface="Cal"/>
              </a:rPr>
              <a:t> "</a:t>
            </a:r>
            <a:r>
              <a:rPr lang="en-US" altLang="en-US" sz="2400" b="1" dirty="0" err="1">
                <a:solidFill>
                  <a:schemeClr val="bg1"/>
                </a:solidFill>
                <a:latin typeface="Cal"/>
              </a:rPr>
              <a:t>həlledici</a:t>
            </a:r>
            <a:r>
              <a:rPr lang="en-US" altLang="en-US" sz="2400" b="1" dirty="0">
                <a:solidFill>
                  <a:schemeClr val="bg1"/>
                </a:solidFill>
                <a:latin typeface="Cal"/>
              </a:rPr>
              <a:t> </a:t>
            </a:r>
            <a:r>
              <a:rPr lang="en-US" altLang="en-US" sz="2400" b="1" dirty="0" err="1">
                <a:solidFill>
                  <a:schemeClr val="bg1"/>
                </a:solidFill>
                <a:latin typeface="Cal"/>
              </a:rPr>
              <a:t>əhəmiyyət</a:t>
            </a:r>
            <a:r>
              <a:rPr lang="en-US" altLang="en-US" sz="2400" b="1" dirty="0">
                <a:solidFill>
                  <a:schemeClr val="bg1"/>
                </a:solidFill>
                <a:latin typeface="Cal"/>
              </a:rPr>
              <a:t> </a:t>
            </a:r>
            <a:r>
              <a:rPr lang="en-US" altLang="en-US" sz="2400" b="1" dirty="0" err="1">
                <a:solidFill>
                  <a:schemeClr val="bg1"/>
                </a:solidFill>
                <a:latin typeface="Cal"/>
              </a:rPr>
              <a:t>kəsb</a:t>
            </a:r>
            <a:r>
              <a:rPr lang="en-US" altLang="en-US" sz="2400" b="1" dirty="0">
                <a:solidFill>
                  <a:schemeClr val="bg1"/>
                </a:solidFill>
                <a:latin typeface="Cal"/>
              </a:rPr>
              <a:t>" </a:t>
            </a:r>
            <a:r>
              <a:rPr lang="en-US" altLang="en-US" sz="2400" b="1" dirty="0" err="1">
                <a:solidFill>
                  <a:schemeClr val="bg1"/>
                </a:solidFill>
                <a:latin typeface="Cal"/>
              </a:rPr>
              <a:t>edən</a:t>
            </a:r>
            <a:r>
              <a:rPr lang="en-US" altLang="en-US" sz="2400" b="1" dirty="0">
                <a:solidFill>
                  <a:schemeClr val="bg1"/>
                </a:solidFill>
                <a:latin typeface="Cal"/>
              </a:rPr>
              <a:t> </a:t>
            </a:r>
            <a:r>
              <a:rPr lang="en-US" altLang="en-US" sz="2400" b="1" dirty="0" err="1">
                <a:solidFill>
                  <a:schemeClr val="bg1"/>
                </a:solidFill>
                <a:latin typeface="Cal"/>
              </a:rPr>
              <a:t>yanaşmalar</a:t>
            </a:r>
            <a:r>
              <a:rPr lang="en-US" altLang="en-US" sz="2400" b="1" dirty="0">
                <a:solidFill>
                  <a:schemeClr val="bg1"/>
                </a:solidFill>
                <a:latin typeface="Cal"/>
              </a:rPr>
              <a:t>.</a:t>
            </a:r>
          </a:p>
          <a:p>
            <a:pPr lvl="1" algn="just" eaLnBrk="1" hangingPunct="1">
              <a:lnSpc>
                <a:spcPct val="70000"/>
              </a:lnSpc>
              <a:buClr>
                <a:srgbClr val="438086"/>
              </a:buClr>
            </a:pPr>
            <a:r>
              <a:rPr lang="en-US" altLang="en-US" sz="2400" i="1" dirty="0" err="1">
                <a:solidFill>
                  <a:schemeClr val="bg1"/>
                </a:solidFill>
                <a:latin typeface="Cal"/>
              </a:rPr>
              <a:t>Kremzov</a:t>
            </a:r>
            <a:r>
              <a:rPr lang="en-US" altLang="en-US" sz="2400" i="1" dirty="0">
                <a:solidFill>
                  <a:schemeClr val="bg1"/>
                </a:solidFill>
                <a:latin typeface="Cal"/>
              </a:rPr>
              <a:t> </a:t>
            </a:r>
            <a:r>
              <a:rPr lang="en-US" altLang="en-US" sz="2400" i="1" dirty="0" err="1">
                <a:solidFill>
                  <a:schemeClr val="bg1"/>
                </a:solidFill>
                <a:latin typeface="Cal"/>
              </a:rPr>
              <a:t>Avstriyaya</a:t>
            </a:r>
            <a:r>
              <a:rPr lang="en-US" altLang="en-US" sz="2400" i="1" dirty="0">
                <a:solidFill>
                  <a:schemeClr val="bg1"/>
                </a:solidFill>
                <a:latin typeface="Cal"/>
              </a:rPr>
              <a:t> </a:t>
            </a:r>
            <a:r>
              <a:rPr lang="en-US" altLang="en-US" sz="2400" i="1" dirty="0" err="1">
                <a:solidFill>
                  <a:schemeClr val="bg1"/>
                </a:solidFill>
                <a:latin typeface="Cal"/>
              </a:rPr>
              <a:t>qarşı</a:t>
            </a:r>
            <a:r>
              <a:rPr lang="en-US" altLang="en-US" sz="2400" i="1" dirty="0">
                <a:solidFill>
                  <a:schemeClr val="bg1"/>
                </a:solidFill>
                <a:latin typeface="Cal"/>
              </a:rPr>
              <a:t> (1993) </a:t>
            </a:r>
            <a:endParaRPr lang="az-Latn-AZ" altLang="en-US" sz="2400" i="1" dirty="0" smtClean="0">
              <a:solidFill>
                <a:schemeClr val="bg1"/>
              </a:solidFill>
              <a:latin typeface="Cal"/>
            </a:endParaRPr>
          </a:p>
          <a:p>
            <a:pPr marL="0" indent="0" algn="just">
              <a:buNone/>
            </a:pPr>
            <a:r>
              <a:rPr lang="az-Latn-AZ" sz="2400" b="1" dirty="0">
                <a:solidFill>
                  <a:schemeClr val="bg1"/>
                </a:solidFill>
                <a:latin typeface="Cal"/>
                <a:cs typeface="Times New Roman" panose="02020603050405020304" pitchFamily="18" charset="0"/>
              </a:rPr>
              <a:t> Apellyasiyada şifahilik tələb olunurmu??? </a:t>
            </a:r>
          </a:p>
          <a:p>
            <a:pPr marL="274320" lvl="1" indent="0" algn="just">
              <a:lnSpc>
                <a:spcPct val="70000"/>
              </a:lnSpc>
              <a:buClr>
                <a:srgbClr val="438086"/>
              </a:buClr>
              <a:buNone/>
            </a:pPr>
            <a:r>
              <a:rPr lang="en-US" altLang="en-US" sz="2400" i="1" dirty="0" err="1" smtClean="0">
                <a:solidFill>
                  <a:schemeClr val="bg1"/>
                </a:solidFill>
                <a:latin typeface="Cal"/>
              </a:rPr>
              <a:t>Hökm</a:t>
            </a:r>
            <a:r>
              <a:rPr lang="en-US" altLang="en-US" sz="2400" i="1" dirty="0" smtClean="0">
                <a:solidFill>
                  <a:schemeClr val="bg1"/>
                </a:solidFill>
                <a:latin typeface="Cal"/>
              </a:rPr>
              <a:t> </a:t>
            </a:r>
            <a:r>
              <a:rPr lang="en-US" altLang="en-US" sz="2400" i="1" dirty="0" err="1">
                <a:solidFill>
                  <a:schemeClr val="bg1"/>
                </a:solidFill>
                <a:latin typeface="Cal"/>
              </a:rPr>
              <a:t>əleyhinə</a:t>
            </a:r>
            <a:r>
              <a:rPr lang="en-US" altLang="en-US" sz="2400" i="1" dirty="0">
                <a:solidFill>
                  <a:schemeClr val="bg1"/>
                </a:solidFill>
                <a:latin typeface="Cal"/>
              </a:rPr>
              <a:t> </a:t>
            </a:r>
            <a:r>
              <a:rPr lang="en-US" altLang="en-US" sz="2400" i="1" dirty="0" err="1" smtClean="0">
                <a:solidFill>
                  <a:schemeClr val="bg1"/>
                </a:solidFill>
                <a:latin typeface="Cal"/>
              </a:rPr>
              <a:t>apel</a:t>
            </a:r>
            <a:r>
              <a:rPr lang="az-Latn-AZ" altLang="en-US" sz="2400" i="1" dirty="0">
                <a:solidFill>
                  <a:schemeClr val="bg1"/>
                </a:solidFill>
                <a:latin typeface="Cal"/>
              </a:rPr>
              <a:t>l</a:t>
            </a:r>
            <a:r>
              <a:rPr lang="en-US" altLang="en-US" sz="2400" i="1" dirty="0" err="1" smtClean="0">
                <a:solidFill>
                  <a:schemeClr val="bg1"/>
                </a:solidFill>
                <a:latin typeface="Cal"/>
              </a:rPr>
              <a:t>yasiya</a:t>
            </a:r>
            <a:r>
              <a:rPr lang="en-US" altLang="en-US" sz="2400" i="1" dirty="0" smtClean="0">
                <a:solidFill>
                  <a:schemeClr val="bg1"/>
                </a:solidFill>
                <a:latin typeface="Cal"/>
              </a:rPr>
              <a:t> </a:t>
            </a:r>
            <a:r>
              <a:rPr lang="en-US" altLang="en-US" sz="2400" i="1" dirty="0" err="1">
                <a:solidFill>
                  <a:schemeClr val="bg1"/>
                </a:solidFill>
                <a:latin typeface="Cal"/>
              </a:rPr>
              <a:t>şikayəti</a:t>
            </a:r>
            <a:r>
              <a:rPr lang="en-US" altLang="en-US" sz="2400" i="1" dirty="0">
                <a:solidFill>
                  <a:schemeClr val="bg1"/>
                </a:solidFill>
                <a:latin typeface="Cal"/>
              </a:rPr>
              <a:t> </a:t>
            </a:r>
            <a:r>
              <a:rPr lang="en-US" altLang="en-US" sz="2400" i="1" dirty="0" err="1">
                <a:solidFill>
                  <a:schemeClr val="bg1"/>
                </a:solidFill>
                <a:latin typeface="Cal"/>
              </a:rPr>
              <a:t>üzrə</a:t>
            </a:r>
            <a:r>
              <a:rPr lang="en-US" altLang="en-US" sz="2400" i="1" dirty="0">
                <a:solidFill>
                  <a:schemeClr val="bg1"/>
                </a:solidFill>
                <a:latin typeface="Cal"/>
              </a:rPr>
              <a:t> </a:t>
            </a:r>
            <a:r>
              <a:rPr lang="en-US" altLang="en-US" sz="2400" i="1" dirty="0" err="1">
                <a:solidFill>
                  <a:schemeClr val="bg1"/>
                </a:solidFill>
                <a:latin typeface="Cal"/>
              </a:rPr>
              <a:t>qiymətləndirilmədə</a:t>
            </a:r>
            <a:r>
              <a:rPr lang="en-US" altLang="en-US" sz="2400" i="1" dirty="0">
                <a:solidFill>
                  <a:schemeClr val="bg1"/>
                </a:solidFill>
                <a:latin typeface="Cal"/>
              </a:rPr>
              <a:t> </a:t>
            </a:r>
            <a:r>
              <a:rPr lang="en-US" altLang="en-US" sz="2400" i="1" dirty="0" err="1">
                <a:solidFill>
                  <a:schemeClr val="bg1"/>
                </a:solidFill>
                <a:latin typeface="Cal"/>
              </a:rPr>
              <a:t>iddiaçının</a:t>
            </a:r>
            <a:r>
              <a:rPr lang="en-US" altLang="en-US" sz="2400" i="1" dirty="0">
                <a:solidFill>
                  <a:schemeClr val="bg1"/>
                </a:solidFill>
                <a:latin typeface="Cal"/>
              </a:rPr>
              <a:t> </a:t>
            </a:r>
            <a:r>
              <a:rPr lang="en-US" altLang="en-US" sz="2400" i="1" dirty="0" err="1">
                <a:solidFill>
                  <a:schemeClr val="bg1"/>
                </a:solidFill>
                <a:latin typeface="Cal"/>
              </a:rPr>
              <a:t>iştirak</a:t>
            </a:r>
            <a:r>
              <a:rPr lang="en-US" altLang="en-US" sz="2400" i="1" dirty="0">
                <a:solidFill>
                  <a:schemeClr val="bg1"/>
                </a:solidFill>
                <a:latin typeface="Cal"/>
              </a:rPr>
              <a:t> </a:t>
            </a:r>
            <a:r>
              <a:rPr lang="en-US" altLang="en-US" sz="2400" i="1" dirty="0" err="1" smtClean="0">
                <a:solidFill>
                  <a:schemeClr val="bg1"/>
                </a:solidFill>
                <a:latin typeface="Cal"/>
              </a:rPr>
              <a:t>etməsi</a:t>
            </a:r>
            <a:r>
              <a:rPr lang="az-Latn-AZ" altLang="en-US" sz="2400" i="1" dirty="0" smtClean="0">
                <a:solidFill>
                  <a:schemeClr val="bg1"/>
                </a:solidFill>
                <a:latin typeface="Cal"/>
              </a:rPr>
              <a:t>, i</a:t>
            </a:r>
            <a:r>
              <a:rPr lang="en-US" altLang="en-US" sz="2400" i="1" dirty="0" err="1" smtClean="0">
                <a:solidFill>
                  <a:schemeClr val="bg1"/>
                </a:solidFill>
                <a:latin typeface="Cal"/>
              </a:rPr>
              <a:t>ştirakının</a:t>
            </a:r>
            <a:r>
              <a:rPr lang="en-US" altLang="en-US" sz="2400" i="1" dirty="0" smtClean="0">
                <a:solidFill>
                  <a:schemeClr val="bg1"/>
                </a:solidFill>
                <a:latin typeface="Cal"/>
              </a:rPr>
              <a:t> </a:t>
            </a:r>
            <a:r>
              <a:rPr lang="en-US" altLang="en-US" sz="2400" i="1" dirty="0" err="1">
                <a:solidFill>
                  <a:schemeClr val="bg1"/>
                </a:solidFill>
                <a:latin typeface="Cal"/>
              </a:rPr>
              <a:t>təmin</a:t>
            </a:r>
            <a:r>
              <a:rPr lang="en-US" altLang="en-US" sz="2400" i="1" dirty="0">
                <a:solidFill>
                  <a:schemeClr val="bg1"/>
                </a:solidFill>
                <a:latin typeface="Cal"/>
              </a:rPr>
              <a:t> </a:t>
            </a:r>
            <a:r>
              <a:rPr lang="en-US" altLang="en-US" sz="2400" i="1" dirty="0" err="1">
                <a:solidFill>
                  <a:schemeClr val="bg1"/>
                </a:solidFill>
                <a:latin typeface="Cal"/>
              </a:rPr>
              <a:t>edilməsi</a:t>
            </a:r>
            <a:r>
              <a:rPr lang="en-US" altLang="en-US" sz="2400" i="1" dirty="0">
                <a:solidFill>
                  <a:schemeClr val="bg1"/>
                </a:solidFill>
                <a:latin typeface="Cal"/>
              </a:rPr>
              <a:t> </a:t>
            </a:r>
            <a:r>
              <a:rPr lang="en-US" altLang="en-US" sz="2400" i="1" dirty="0" err="1">
                <a:solidFill>
                  <a:schemeClr val="bg1"/>
                </a:solidFill>
                <a:latin typeface="Cal"/>
              </a:rPr>
              <a:t>mühümdür</a:t>
            </a:r>
            <a:r>
              <a:rPr lang="en-US" altLang="en-US" sz="2400" i="1" dirty="0" smtClean="0">
                <a:solidFill>
                  <a:schemeClr val="bg1"/>
                </a:solidFill>
                <a:latin typeface="Cal"/>
              </a:rPr>
              <a:t>.</a:t>
            </a:r>
            <a:r>
              <a:rPr lang="az-Latn-AZ" altLang="en-US" sz="2400" i="1" dirty="0">
                <a:solidFill>
                  <a:schemeClr val="bg1"/>
                </a:solidFill>
                <a:latin typeface="Cal"/>
              </a:rPr>
              <a:t> </a:t>
            </a:r>
            <a:r>
              <a:rPr lang="az-Latn-AZ" sz="2400" b="1" i="1" dirty="0" smtClean="0">
                <a:solidFill>
                  <a:schemeClr val="bg1"/>
                </a:solidFill>
                <a:latin typeface="Cal"/>
                <a:cs typeface="Times New Roman" panose="02020603050405020304" pitchFamily="18" charset="0"/>
              </a:rPr>
              <a:t> </a:t>
            </a:r>
            <a:r>
              <a:rPr lang="az-Latn-AZ" sz="2400" b="1" i="1" dirty="0">
                <a:solidFill>
                  <a:schemeClr val="bg1"/>
                </a:solidFill>
                <a:latin typeface="Cal"/>
                <a:cs typeface="Times New Roman" panose="02020603050405020304" pitchFamily="18" charset="0"/>
              </a:rPr>
              <a:t>(Aksen Almaniyaya qarşı iş)</a:t>
            </a:r>
            <a:endParaRPr lang="ru-RU" sz="2400" b="1" i="1" dirty="0">
              <a:solidFill>
                <a:schemeClr val="bg1"/>
              </a:solidFill>
              <a:latin typeface="Cal"/>
              <a:cs typeface="Times New Roman" panose="02020603050405020304" pitchFamily="18" charset="0"/>
            </a:endParaRPr>
          </a:p>
          <a:p>
            <a:pPr marL="548640" lvl="2" indent="0" algn="just" eaLnBrk="1" hangingPunct="1">
              <a:lnSpc>
                <a:spcPct val="70000"/>
              </a:lnSpc>
              <a:buClr>
                <a:srgbClr val="53548A"/>
              </a:buClr>
              <a:buNone/>
            </a:pPr>
            <a:endParaRPr lang="en-US" altLang="en-US" sz="2400" i="1" dirty="0">
              <a:solidFill>
                <a:schemeClr val="bg1"/>
              </a:solidFill>
              <a:latin typeface="Cal"/>
            </a:endParaRPr>
          </a:p>
          <a:p>
            <a:pPr algn="just" eaLnBrk="1" hangingPunct="1">
              <a:lnSpc>
                <a:spcPct val="70000"/>
              </a:lnSpc>
            </a:pPr>
            <a:r>
              <a:rPr lang="en-US" altLang="en-US" sz="2400" dirty="0" err="1">
                <a:solidFill>
                  <a:schemeClr val="bg1"/>
                </a:solidFill>
                <a:latin typeface="Cal"/>
              </a:rPr>
              <a:t>Lakin</a:t>
            </a:r>
            <a:r>
              <a:rPr lang="en-US" altLang="en-US" sz="2400" dirty="0">
                <a:solidFill>
                  <a:schemeClr val="bg1"/>
                </a:solidFill>
                <a:latin typeface="Cal"/>
              </a:rPr>
              <a:t> </a:t>
            </a:r>
            <a:r>
              <a:rPr lang="az-Latn-AZ" altLang="en-US" sz="2400" dirty="0" smtClean="0">
                <a:solidFill>
                  <a:schemeClr val="bg1"/>
                </a:solidFill>
                <a:latin typeface="Cal"/>
              </a:rPr>
              <a:t>bunlar </a:t>
            </a:r>
            <a:r>
              <a:rPr lang="en-US" altLang="en-US" sz="2400" dirty="0" err="1" smtClean="0">
                <a:solidFill>
                  <a:schemeClr val="bg1"/>
                </a:solidFill>
                <a:latin typeface="Cal"/>
              </a:rPr>
              <a:t>proseslərin</a:t>
            </a:r>
            <a:r>
              <a:rPr lang="en-US" altLang="en-US" sz="2400" dirty="0" smtClean="0">
                <a:solidFill>
                  <a:schemeClr val="bg1"/>
                </a:solidFill>
                <a:latin typeface="Cal"/>
              </a:rPr>
              <a:t>/</a:t>
            </a:r>
            <a:r>
              <a:rPr lang="en-US" altLang="en-US" sz="2400" dirty="0" err="1" smtClean="0">
                <a:solidFill>
                  <a:schemeClr val="bg1"/>
                </a:solidFill>
                <a:latin typeface="Cal"/>
              </a:rPr>
              <a:t>işlərin</a:t>
            </a:r>
            <a:r>
              <a:rPr lang="en-US" altLang="en-US" sz="2400" dirty="0" smtClean="0">
                <a:solidFill>
                  <a:schemeClr val="bg1"/>
                </a:solidFill>
                <a:latin typeface="Cal"/>
              </a:rPr>
              <a:t> </a:t>
            </a:r>
            <a:r>
              <a:rPr lang="en-US" altLang="en-US" sz="2400" dirty="0" err="1">
                <a:solidFill>
                  <a:schemeClr val="bg1"/>
                </a:solidFill>
                <a:latin typeface="Cal"/>
              </a:rPr>
              <a:t>kontekstindən</a:t>
            </a:r>
            <a:r>
              <a:rPr lang="en-US" altLang="en-US" sz="2400" dirty="0">
                <a:solidFill>
                  <a:schemeClr val="bg1"/>
                </a:solidFill>
                <a:latin typeface="Cal"/>
              </a:rPr>
              <a:t> </a:t>
            </a:r>
            <a:r>
              <a:rPr lang="en-US" altLang="en-US" sz="2400" dirty="0" err="1">
                <a:solidFill>
                  <a:schemeClr val="bg1"/>
                </a:solidFill>
                <a:latin typeface="Cal"/>
              </a:rPr>
              <a:t>və</a:t>
            </a:r>
            <a:r>
              <a:rPr lang="en-US" altLang="en-US" sz="2400" dirty="0">
                <a:solidFill>
                  <a:schemeClr val="bg1"/>
                </a:solidFill>
                <a:latin typeface="Cal"/>
              </a:rPr>
              <a:t> </a:t>
            </a:r>
            <a:r>
              <a:rPr lang="en-US" altLang="en-US" sz="2400" dirty="0" err="1">
                <a:solidFill>
                  <a:schemeClr val="bg1"/>
                </a:solidFill>
                <a:latin typeface="Cal"/>
              </a:rPr>
              <a:t>xarakterindən</a:t>
            </a:r>
            <a:r>
              <a:rPr lang="en-US" altLang="en-US" sz="2400" dirty="0">
                <a:solidFill>
                  <a:schemeClr val="bg1"/>
                </a:solidFill>
                <a:latin typeface="Cal"/>
              </a:rPr>
              <a:t> </a:t>
            </a:r>
            <a:r>
              <a:rPr lang="en-US" altLang="en-US" sz="2400" dirty="0" err="1">
                <a:solidFill>
                  <a:schemeClr val="bg1"/>
                </a:solidFill>
                <a:latin typeface="Cal"/>
              </a:rPr>
              <a:t>asılı</a:t>
            </a:r>
            <a:r>
              <a:rPr lang="en-US" altLang="en-US" sz="2400" dirty="0">
                <a:solidFill>
                  <a:schemeClr val="bg1"/>
                </a:solidFill>
                <a:latin typeface="Cal"/>
              </a:rPr>
              <a:t> </a:t>
            </a:r>
            <a:r>
              <a:rPr lang="en-US" altLang="en-US" sz="2400" dirty="0" err="1">
                <a:solidFill>
                  <a:schemeClr val="bg1"/>
                </a:solidFill>
                <a:latin typeface="Cal"/>
              </a:rPr>
              <a:t>olacaq</a:t>
            </a:r>
            <a:r>
              <a:rPr lang="en-US" altLang="en-US" sz="2400" dirty="0">
                <a:solidFill>
                  <a:schemeClr val="bg1"/>
                </a:solidFill>
                <a:latin typeface="Cal"/>
              </a:rPr>
              <a:t>.</a:t>
            </a:r>
          </a:p>
          <a:p>
            <a:pPr algn="just" eaLnBrk="1" hangingPunct="1">
              <a:lnSpc>
                <a:spcPct val="70000"/>
              </a:lnSpc>
            </a:pPr>
            <a:r>
              <a:rPr lang="en-US" altLang="en-US" sz="2400" dirty="0" err="1">
                <a:solidFill>
                  <a:schemeClr val="bg1"/>
                </a:solidFill>
                <a:latin typeface="Cal"/>
              </a:rPr>
              <a:t>Eyni</a:t>
            </a:r>
            <a:r>
              <a:rPr lang="en-US" altLang="en-US" sz="2400" dirty="0">
                <a:solidFill>
                  <a:schemeClr val="bg1"/>
                </a:solidFill>
                <a:latin typeface="Cal"/>
              </a:rPr>
              <a:t> </a:t>
            </a:r>
            <a:r>
              <a:rPr lang="en-US" altLang="en-US" sz="2400" dirty="0" err="1">
                <a:solidFill>
                  <a:schemeClr val="bg1"/>
                </a:solidFill>
                <a:latin typeface="Cal"/>
              </a:rPr>
              <a:t>prinsiplər</a:t>
            </a:r>
            <a:r>
              <a:rPr lang="en-US" altLang="en-US" sz="2400" dirty="0">
                <a:solidFill>
                  <a:schemeClr val="bg1"/>
                </a:solidFill>
                <a:latin typeface="Cal"/>
              </a:rPr>
              <a:t> </a:t>
            </a:r>
            <a:r>
              <a:rPr lang="en-US" altLang="en-US" sz="2400" dirty="0" err="1">
                <a:solidFill>
                  <a:schemeClr val="bg1"/>
                </a:solidFill>
                <a:latin typeface="Cal"/>
              </a:rPr>
              <a:t>mülki</a:t>
            </a:r>
            <a:r>
              <a:rPr lang="en-US" altLang="en-US" sz="2400" dirty="0">
                <a:solidFill>
                  <a:schemeClr val="bg1"/>
                </a:solidFill>
                <a:latin typeface="Cal"/>
              </a:rPr>
              <a:t> </a:t>
            </a:r>
            <a:r>
              <a:rPr lang="en-US" altLang="en-US" sz="2400" dirty="0" err="1">
                <a:solidFill>
                  <a:schemeClr val="bg1"/>
                </a:solidFill>
                <a:latin typeface="Cal"/>
              </a:rPr>
              <a:t>işlərdə</a:t>
            </a:r>
            <a:r>
              <a:rPr lang="en-US" altLang="en-US" sz="2400" dirty="0">
                <a:solidFill>
                  <a:schemeClr val="bg1"/>
                </a:solidFill>
                <a:latin typeface="Cal"/>
              </a:rPr>
              <a:t> </a:t>
            </a:r>
            <a:r>
              <a:rPr lang="en-US" altLang="en-US" sz="2400" dirty="0" err="1">
                <a:solidFill>
                  <a:schemeClr val="bg1"/>
                </a:solidFill>
                <a:latin typeface="Cal"/>
              </a:rPr>
              <a:t>də</a:t>
            </a:r>
            <a:r>
              <a:rPr lang="en-US" altLang="en-US" sz="2400" dirty="0">
                <a:solidFill>
                  <a:schemeClr val="bg1"/>
                </a:solidFill>
                <a:latin typeface="Cal"/>
              </a:rPr>
              <a:t> </a:t>
            </a:r>
            <a:r>
              <a:rPr lang="en-US" altLang="en-US" sz="2400" dirty="0" err="1">
                <a:solidFill>
                  <a:schemeClr val="bg1"/>
                </a:solidFill>
                <a:latin typeface="Cal"/>
              </a:rPr>
              <a:t>tətbiq</a:t>
            </a:r>
            <a:r>
              <a:rPr lang="en-US" altLang="en-US" sz="2400" dirty="0">
                <a:solidFill>
                  <a:schemeClr val="bg1"/>
                </a:solidFill>
                <a:latin typeface="Cal"/>
              </a:rPr>
              <a:t> </a:t>
            </a:r>
            <a:r>
              <a:rPr lang="en-US" altLang="en-US" sz="2400" dirty="0" err="1">
                <a:solidFill>
                  <a:schemeClr val="bg1"/>
                </a:solidFill>
                <a:latin typeface="Cal"/>
              </a:rPr>
              <a:t>edilir</a:t>
            </a:r>
            <a:r>
              <a:rPr lang="en-US" altLang="en-US" sz="2400" dirty="0">
                <a:solidFill>
                  <a:schemeClr val="bg1"/>
                </a:solidFill>
                <a:latin typeface="Cal"/>
              </a:rPr>
              <a:t>, o </a:t>
            </a:r>
            <a:r>
              <a:rPr lang="en-US" altLang="en-US" sz="2400" dirty="0" err="1">
                <a:solidFill>
                  <a:schemeClr val="bg1"/>
                </a:solidFill>
                <a:latin typeface="Cal"/>
              </a:rPr>
              <a:t>cümlədən</a:t>
            </a:r>
            <a:r>
              <a:rPr lang="en-US" altLang="en-US" sz="2400" dirty="0">
                <a:solidFill>
                  <a:schemeClr val="bg1"/>
                </a:solidFill>
                <a:latin typeface="Cal"/>
              </a:rPr>
              <a:t> </a:t>
            </a:r>
            <a:r>
              <a:rPr lang="en-US" altLang="en-US" sz="2400" dirty="0" err="1">
                <a:solidFill>
                  <a:schemeClr val="bg1"/>
                </a:solidFill>
                <a:latin typeface="Cal"/>
              </a:rPr>
              <a:t>fərdin</a:t>
            </a:r>
            <a:r>
              <a:rPr lang="en-US" altLang="en-US" sz="2400" dirty="0">
                <a:solidFill>
                  <a:schemeClr val="bg1"/>
                </a:solidFill>
                <a:latin typeface="Cal"/>
              </a:rPr>
              <a:t> </a:t>
            </a:r>
            <a:r>
              <a:rPr lang="en-US" altLang="en-US" sz="2400" dirty="0" err="1" smtClean="0">
                <a:solidFill>
                  <a:schemeClr val="bg1"/>
                </a:solidFill>
                <a:latin typeface="Cal"/>
              </a:rPr>
              <a:t>xarakterinin</a:t>
            </a:r>
            <a:r>
              <a:rPr lang="en-US" altLang="en-US" sz="2400" dirty="0" smtClean="0">
                <a:solidFill>
                  <a:schemeClr val="bg1"/>
                </a:solidFill>
                <a:latin typeface="Cal"/>
              </a:rPr>
              <a:t>/</a:t>
            </a:r>
            <a:r>
              <a:rPr lang="en-US" altLang="en-US" sz="2400" dirty="0" err="1" smtClean="0">
                <a:solidFill>
                  <a:schemeClr val="bg1"/>
                </a:solidFill>
                <a:latin typeface="Cal"/>
              </a:rPr>
              <a:t>sağlamlıq</a:t>
            </a:r>
            <a:r>
              <a:rPr lang="en-US" altLang="en-US" sz="2400" dirty="0" smtClean="0">
                <a:solidFill>
                  <a:schemeClr val="bg1"/>
                </a:solidFill>
                <a:latin typeface="Cal"/>
              </a:rPr>
              <a:t> </a:t>
            </a:r>
            <a:r>
              <a:rPr lang="en-US" altLang="en-US" sz="2400" dirty="0" err="1">
                <a:solidFill>
                  <a:schemeClr val="bg1"/>
                </a:solidFill>
                <a:latin typeface="Cal"/>
              </a:rPr>
              <a:t>vəziyyətinin</a:t>
            </a:r>
            <a:r>
              <a:rPr lang="en-US" altLang="en-US" sz="2400" dirty="0">
                <a:solidFill>
                  <a:schemeClr val="bg1"/>
                </a:solidFill>
                <a:latin typeface="Cal"/>
              </a:rPr>
              <a:t> </a:t>
            </a:r>
            <a:r>
              <a:rPr lang="en-US" altLang="en-US" sz="2400" dirty="0" err="1">
                <a:solidFill>
                  <a:schemeClr val="bg1"/>
                </a:solidFill>
                <a:latin typeface="Cal"/>
              </a:rPr>
              <a:t>mübahisə</a:t>
            </a:r>
            <a:r>
              <a:rPr lang="en-US" altLang="en-US" sz="2400" dirty="0">
                <a:solidFill>
                  <a:schemeClr val="bg1"/>
                </a:solidFill>
                <a:latin typeface="Cal"/>
              </a:rPr>
              <a:t> </a:t>
            </a:r>
            <a:r>
              <a:rPr lang="en-US" altLang="en-US" sz="2400" dirty="0" err="1">
                <a:solidFill>
                  <a:schemeClr val="bg1"/>
                </a:solidFill>
                <a:latin typeface="Cal"/>
              </a:rPr>
              <a:t>üçün</a:t>
            </a:r>
            <a:r>
              <a:rPr lang="en-US" altLang="en-US" sz="2400" dirty="0">
                <a:solidFill>
                  <a:schemeClr val="bg1"/>
                </a:solidFill>
                <a:latin typeface="Cal"/>
              </a:rPr>
              <a:t> </a:t>
            </a:r>
            <a:r>
              <a:rPr lang="en-US" altLang="en-US" sz="2400" dirty="0" err="1">
                <a:solidFill>
                  <a:schemeClr val="bg1"/>
                </a:solidFill>
                <a:latin typeface="Cal"/>
              </a:rPr>
              <a:t>uyğun</a:t>
            </a:r>
            <a:r>
              <a:rPr lang="en-US" altLang="en-US" sz="2400" dirty="0">
                <a:solidFill>
                  <a:schemeClr val="bg1"/>
                </a:solidFill>
                <a:latin typeface="Cal"/>
              </a:rPr>
              <a:t> </a:t>
            </a:r>
            <a:r>
              <a:rPr lang="en-US" altLang="en-US" sz="2400" dirty="0" err="1">
                <a:solidFill>
                  <a:schemeClr val="bg1"/>
                </a:solidFill>
                <a:latin typeface="Cal"/>
              </a:rPr>
              <a:t>olduğu</a:t>
            </a:r>
            <a:r>
              <a:rPr lang="en-US" altLang="en-US" sz="2400" dirty="0">
                <a:solidFill>
                  <a:schemeClr val="bg1"/>
                </a:solidFill>
                <a:latin typeface="Cal"/>
              </a:rPr>
              <a:t> </a:t>
            </a:r>
            <a:r>
              <a:rPr lang="en-US" altLang="en-US" sz="2400" dirty="0" err="1" smtClean="0">
                <a:solidFill>
                  <a:schemeClr val="bg1"/>
                </a:solidFill>
                <a:latin typeface="Cal"/>
              </a:rPr>
              <a:t>hallarda</a:t>
            </a:r>
            <a:r>
              <a:rPr lang="az-Latn-AZ" altLang="en-US" sz="2400" dirty="0">
                <a:solidFill>
                  <a:schemeClr val="bg1"/>
                </a:solidFill>
                <a:latin typeface="Cal"/>
              </a:rPr>
              <a:t>.</a:t>
            </a:r>
            <a:r>
              <a:rPr lang="en-US" altLang="en-US" sz="2400" dirty="0" smtClean="0">
                <a:solidFill>
                  <a:schemeClr val="bg1"/>
                </a:solidFill>
                <a:latin typeface="Cal"/>
              </a:rPr>
              <a:t> </a:t>
            </a:r>
            <a:endParaRPr lang="az-Latn-AZ" altLang="en-US" sz="2400" dirty="0" smtClean="0">
              <a:solidFill>
                <a:schemeClr val="bg1"/>
              </a:solidFill>
              <a:latin typeface="Cal"/>
            </a:endParaRPr>
          </a:p>
          <a:p>
            <a:pPr algn="just" eaLnBrk="1" hangingPunct="1">
              <a:lnSpc>
                <a:spcPct val="70000"/>
              </a:lnSpc>
            </a:pPr>
            <a:r>
              <a:rPr lang="az-Latn-AZ" altLang="en-US" sz="2400" dirty="0" smtClean="0">
                <a:solidFill>
                  <a:schemeClr val="bg1"/>
                </a:solidFill>
                <a:latin typeface="Cal"/>
              </a:rPr>
              <a:t>M</a:t>
            </a:r>
            <a:r>
              <a:rPr lang="en-US" altLang="en-US" sz="2400" dirty="0" err="1" smtClean="0">
                <a:solidFill>
                  <a:schemeClr val="bg1"/>
                </a:solidFill>
                <a:latin typeface="Cal"/>
              </a:rPr>
              <a:t>əsələn</a:t>
            </a:r>
            <a:r>
              <a:rPr lang="az-Latn-AZ" altLang="en-US" sz="2400" dirty="0">
                <a:solidFill>
                  <a:schemeClr val="bg1"/>
                </a:solidFill>
                <a:latin typeface="Cal"/>
              </a:rPr>
              <a:t>:</a:t>
            </a:r>
            <a:endParaRPr lang="en-US" altLang="en-US" sz="2400" dirty="0">
              <a:solidFill>
                <a:schemeClr val="bg1"/>
              </a:solidFill>
              <a:latin typeface="Cal"/>
            </a:endParaRPr>
          </a:p>
          <a:p>
            <a:pPr lvl="1" algn="just" eaLnBrk="1" hangingPunct="1">
              <a:lnSpc>
                <a:spcPct val="70000"/>
              </a:lnSpc>
              <a:buClr>
                <a:srgbClr val="438086"/>
              </a:buClr>
            </a:pPr>
            <a:r>
              <a:rPr lang="en-US" altLang="en-US" sz="2400" dirty="0" err="1">
                <a:solidFill>
                  <a:schemeClr val="bg1"/>
                </a:solidFill>
                <a:latin typeface="Cal"/>
              </a:rPr>
              <a:t>Uşaqların</a:t>
            </a:r>
            <a:r>
              <a:rPr lang="en-US" altLang="en-US" sz="2400" dirty="0">
                <a:solidFill>
                  <a:schemeClr val="bg1"/>
                </a:solidFill>
                <a:latin typeface="Cal"/>
              </a:rPr>
              <a:t> </a:t>
            </a:r>
            <a:r>
              <a:rPr lang="en-US" altLang="en-US" sz="2400" dirty="0" err="1">
                <a:solidFill>
                  <a:schemeClr val="bg1"/>
                </a:solidFill>
                <a:latin typeface="Cal"/>
              </a:rPr>
              <a:t>həbs</a:t>
            </a:r>
            <a:r>
              <a:rPr lang="en-US" altLang="en-US" sz="2400" dirty="0">
                <a:solidFill>
                  <a:schemeClr val="bg1"/>
                </a:solidFill>
                <a:latin typeface="Cal"/>
              </a:rPr>
              <a:t> </a:t>
            </a:r>
            <a:r>
              <a:rPr lang="en-US" altLang="en-US" sz="2400" dirty="0" err="1">
                <a:solidFill>
                  <a:schemeClr val="bg1"/>
                </a:solidFill>
                <a:latin typeface="Cal"/>
              </a:rPr>
              <a:t>edilməsi</a:t>
            </a:r>
            <a:r>
              <a:rPr lang="en-US" altLang="en-US" sz="2400" dirty="0">
                <a:solidFill>
                  <a:schemeClr val="bg1"/>
                </a:solidFill>
                <a:latin typeface="Cal"/>
              </a:rPr>
              <a:t> </a:t>
            </a:r>
            <a:r>
              <a:rPr lang="en-US" altLang="en-US" sz="2400" dirty="0" err="1">
                <a:solidFill>
                  <a:schemeClr val="bg1"/>
                </a:solidFill>
                <a:latin typeface="Cal"/>
              </a:rPr>
              <a:t>halları</a:t>
            </a:r>
            <a:r>
              <a:rPr lang="en-US" altLang="en-US" sz="2400" dirty="0">
                <a:solidFill>
                  <a:schemeClr val="bg1"/>
                </a:solidFill>
                <a:latin typeface="Cal"/>
              </a:rPr>
              <a:t> (</a:t>
            </a:r>
            <a:r>
              <a:rPr lang="en-US" altLang="en-US" sz="2400" i="1" dirty="0">
                <a:solidFill>
                  <a:schemeClr val="bg1"/>
                </a:solidFill>
                <a:latin typeface="Cal"/>
              </a:rPr>
              <a:t>X </a:t>
            </a:r>
            <a:r>
              <a:rPr lang="en-US" altLang="en-US" sz="2400" i="1" dirty="0" err="1">
                <a:solidFill>
                  <a:schemeClr val="bg1"/>
                </a:solidFill>
                <a:latin typeface="Cal"/>
              </a:rPr>
              <a:t>İsveçə</a:t>
            </a:r>
            <a:r>
              <a:rPr lang="en-US" altLang="en-US" sz="2400" i="1" dirty="0">
                <a:solidFill>
                  <a:schemeClr val="bg1"/>
                </a:solidFill>
                <a:latin typeface="Cal"/>
              </a:rPr>
              <a:t> </a:t>
            </a:r>
            <a:r>
              <a:rPr lang="en-US" altLang="en-US" sz="2400" i="1" dirty="0" err="1">
                <a:solidFill>
                  <a:schemeClr val="bg1"/>
                </a:solidFill>
                <a:latin typeface="Cal"/>
              </a:rPr>
              <a:t>qarşı</a:t>
            </a:r>
            <a:r>
              <a:rPr lang="en-US" altLang="en-US" sz="2400" dirty="0">
                <a:solidFill>
                  <a:schemeClr val="bg1"/>
                </a:solidFill>
                <a:latin typeface="Cal"/>
              </a:rPr>
              <a:t> (1959));</a:t>
            </a:r>
          </a:p>
          <a:p>
            <a:pPr lvl="1" algn="just" eaLnBrk="1" hangingPunct="1">
              <a:lnSpc>
                <a:spcPct val="70000"/>
              </a:lnSpc>
              <a:buClr>
                <a:srgbClr val="438086"/>
              </a:buClr>
            </a:pPr>
            <a:r>
              <a:rPr lang="en-US" altLang="en-US" sz="2400" dirty="0" err="1">
                <a:solidFill>
                  <a:schemeClr val="bg1"/>
                </a:solidFill>
                <a:latin typeface="Cal"/>
              </a:rPr>
              <a:t>Əlillik</a:t>
            </a:r>
            <a:r>
              <a:rPr lang="en-US" altLang="en-US" sz="2400" dirty="0">
                <a:solidFill>
                  <a:schemeClr val="bg1"/>
                </a:solidFill>
                <a:latin typeface="Cal"/>
              </a:rPr>
              <a:t> </a:t>
            </a:r>
            <a:r>
              <a:rPr lang="en-US" altLang="en-US" sz="2400" dirty="0" err="1">
                <a:solidFill>
                  <a:schemeClr val="bg1"/>
                </a:solidFill>
                <a:latin typeface="Cal"/>
              </a:rPr>
              <a:t>iddiaları</a:t>
            </a:r>
            <a:r>
              <a:rPr lang="en-US" altLang="en-US" sz="2400" dirty="0">
                <a:solidFill>
                  <a:schemeClr val="bg1"/>
                </a:solidFill>
                <a:latin typeface="Cal"/>
              </a:rPr>
              <a:t> (</a:t>
            </a:r>
            <a:r>
              <a:rPr lang="en-US" altLang="en-US" sz="2400" i="1" dirty="0" err="1">
                <a:solidFill>
                  <a:schemeClr val="bg1"/>
                </a:solidFill>
                <a:latin typeface="Cal"/>
              </a:rPr>
              <a:t>Salomonsson</a:t>
            </a:r>
            <a:r>
              <a:rPr lang="en-US" altLang="en-US" sz="2400" i="1" dirty="0">
                <a:solidFill>
                  <a:schemeClr val="bg1"/>
                </a:solidFill>
                <a:latin typeface="Cal"/>
              </a:rPr>
              <a:t> </a:t>
            </a:r>
            <a:r>
              <a:rPr lang="en-US" altLang="en-US" sz="2400" i="1" dirty="0" err="1">
                <a:solidFill>
                  <a:schemeClr val="bg1"/>
                </a:solidFill>
                <a:latin typeface="Cal"/>
              </a:rPr>
              <a:t>İsveçə</a:t>
            </a:r>
            <a:r>
              <a:rPr lang="en-US" altLang="en-US" sz="2400" i="1" dirty="0">
                <a:solidFill>
                  <a:schemeClr val="bg1"/>
                </a:solidFill>
                <a:latin typeface="Cal"/>
              </a:rPr>
              <a:t> </a:t>
            </a:r>
            <a:r>
              <a:rPr lang="en-US" altLang="en-US" sz="2400" i="1" dirty="0" err="1">
                <a:solidFill>
                  <a:schemeClr val="bg1"/>
                </a:solidFill>
                <a:latin typeface="Cal"/>
              </a:rPr>
              <a:t>qarşı</a:t>
            </a:r>
            <a:r>
              <a:rPr lang="en-US" altLang="en-US" sz="2400" i="1" dirty="0">
                <a:solidFill>
                  <a:schemeClr val="bg1"/>
                </a:solidFill>
                <a:latin typeface="Cal"/>
              </a:rPr>
              <a:t> (2002)).</a:t>
            </a: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5E366C50-95C3-4C24-91EA-DC066C82E4D2}" type="slidenum">
              <a:rPr lang="en-US" altLang="en-US">
                <a:solidFill>
                  <a:srgbClr val="FFFFFF"/>
                </a:solidFill>
              </a:rPr>
              <a:pPr eaLnBrk="0" hangingPunct="0">
                <a:buSzPct val="100000"/>
              </a:pPr>
              <a:t>22</a:t>
            </a:fld>
            <a:endParaRPr lang="en-US" altLang="en-US">
              <a:solidFill>
                <a:srgbClr val="FFFFFF"/>
              </a:solidFill>
            </a:endParaRPr>
          </a:p>
        </p:txBody>
      </p:sp>
    </p:spTree>
    <p:extLst>
      <p:ext uri="{BB962C8B-B14F-4D97-AF65-F5344CB8AC3E}">
        <p14:creationId xmlns:p14="http://schemas.microsoft.com/office/powerpoint/2010/main" val="1821941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2" y="245660"/>
            <a:ext cx="11750722" cy="1776468"/>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az-Latn-AZ" sz="3600" b="1" dirty="0" smtClean="0">
                <a:solidFill>
                  <a:srgbClr val="002060"/>
                </a:solidFill>
                <a:latin typeface="Cal"/>
              </a:rPr>
              <a:t>MƏHKƏMƏ İCLASLARININ AÇIQLIĞI: </a:t>
            </a:r>
            <a:br>
              <a:rPr lang="az-Latn-AZ" sz="3600" b="1" dirty="0" smtClean="0">
                <a:solidFill>
                  <a:srgbClr val="002060"/>
                </a:solidFill>
                <a:latin typeface="Cal"/>
              </a:rPr>
            </a:br>
            <a:r>
              <a:rPr lang="az-Latn-AZ" sz="3600" b="1" dirty="0" smtClean="0">
                <a:solidFill>
                  <a:srgbClr val="002060"/>
                </a:solidFill>
                <a:latin typeface="Cal"/>
              </a:rPr>
              <a:t>üçüncü şəxslərin və media nümayəndələrinin iclasda iştirakı</a:t>
            </a:r>
            <a:endParaRPr lang="ru-RU" sz="3600" b="1" dirty="0">
              <a:solidFill>
                <a:srgbClr val="002060"/>
              </a:solidFill>
              <a:latin typeface="Cal"/>
            </a:endParaRPr>
          </a:p>
        </p:txBody>
      </p:sp>
      <p:sp>
        <p:nvSpPr>
          <p:cNvPr id="3" name="Объект 2"/>
          <p:cNvSpPr>
            <a:spLocks noGrp="1"/>
          </p:cNvSpPr>
          <p:nvPr>
            <p:ph idx="1"/>
          </p:nvPr>
        </p:nvSpPr>
        <p:spPr>
          <a:xfrm>
            <a:off x="232012" y="2022128"/>
            <a:ext cx="11750721" cy="4492677"/>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a:r>
              <a:rPr lang="az-Latn-AZ" sz="2200" dirty="0" smtClean="0">
                <a:latin typeface="Cal"/>
              </a:rPr>
              <a:t>Bu tələbin məqsədi mülki və cinayət işləri üzrə  tərəfləri ədalət mühakiməsinin məxfi qaydada həyata keçirilməsindən müdafiə etməkdən, habelə ədliyyə sisteminin daha çox göz önündə olmasını və cəmiyyətin məhkəmə hakimiyyətinə inamımın qorunmasını təmin etməkdən ibarətdir. </a:t>
            </a:r>
            <a:endParaRPr lang="ru-RU" sz="2200" dirty="0">
              <a:latin typeface="Ca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702" y="3507475"/>
            <a:ext cx="5827594" cy="2872984"/>
          </a:xfrm>
          <a:prstGeom prst="rect">
            <a:avLst/>
          </a:prstGeom>
        </p:spPr>
      </p:pic>
    </p:spTree>
    <p:extLst>
      <p:ext uri="{BB962C8B-B14F-4D97-AF65-F5344CB8AC3E}">
        <p14:creationId xmlns:p14="http://schemas.microsoft.com/office/powerpoint/2010/main" val="325070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04715" y="2014194"/>
            <a:ext cx="11764371" cy="4632266"/>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en-US" altLang="ru-RU" sz="2200" b="1" i="1" dirty="0" err="1" smtClean="0">
                <a:latin typeface="Cal"/>
                <a:cs typeface="Times New Roman" panose="02020603050405020304" pitchFamily="18" charset="0"/>
              </a:rPr>
              <a:t>Maddə</a:t>
            </a:r>
            <a:r>
              <a:rPr lang="en-US" altLang="ru-RU" sz="2200" b="1" i="1" dirty="0" smtClean="0">
                <a:latin typeface="Cal"/>
                <a:cs typeface="Times New Roman" panose="02020603050405020304" pitchFamily="18" charset="0"/>
              </a:rPr>
              <a:t> 38. </a:t>
            </a:r>
            <a:r>
              <a:rPr lang="en-US" altLang="ru-RU" sz="2200" b="1" i="1" dirty="0" err="1" smtClean="0">
                <a:latin typeface="Cal"/>
                <a:cs typeface="Times New Roman" panose="02020603050405020304" pitchFamily="18" charset="0"/>
              </a:rPr>
              <a:t>Fərdi</a:t>
            </a:r>
            <a:r>
              <a:rPr lang="en-US" altLang="ru-RU" sz="2200" b="1" i="1" dirty="0" smtClean="0">
                <a:latin typeface="Cal"/>
                <a:cs typeface="Times New Roman" panose="02020603050405020304" pitchFamily="18" charset="0"/>
              </a:rPr>
              <a:t> </a:t>
            </a:r>
            <a:r>
              <a:rPr lang="en-US" altLang="ru-RU" sz="2200" b="1" i="1" dirty="0" err="1" smtClean="0">
                <a:latin typeface="Cal"/>
                <a:cs typeface="Times New Roman" panose="02020603050405020304" pitchFamily="18" charset="0"/>
              </a:rPr>
              <a:t>məlumatlar</a:t>
            </a:r>
            <a:r>
              <a:rPr lang="en-US" altLang="ru-RU" sz="2200" b="1" i="1" dirty="0" smtClean="0">
                <a:latin typeface="Cal"/>
                <a:cs typeface="Times New Roman" panose="02020603050405020304" pitchFamily="18" charset="0"/>
              </a:rPr>
              <a:t> </a:t>
            </a:r>
            <a:endParaRPr lang="ru-RU" altLang="ru-RU" sz="2200" dirty="0" smtClean="0">
              <a:latin typeface="Cal"/>
              <a:cs typeface="Times New Roman" panose="02020603050405020304" pitchFamily="18" charset="0"/>
            </a:endParaRPr>
          </a:p>
          <a:p>
            <a:pPr algn="just">
              <a:buFont typeface="Symbol" panose="05050102010706020507" pitchFamily="18" charset="2"/>
              <a:buNone/>
            </a:pPr>
            <a:r>
              <a:rPr lang="az-Latn-AZ" altLang="ru-RU" sz="2200" dirty="0" smtClean="0">
                <a:latin typeface="Cal"/>
                <a:cs typeface="Times New Roman" panose="02020603050405020304" pitchFamily="18" charset="0"/>
              </a:rPr>
              <a:t>	</a:t>
            </a:r>
          </a:p>
          <a:p>
            <a:pPr algn="just">
              <a:buFont typeface="Symbol" panose="05050102010706020507" pitchFamily="18" charset="2"/>
              <a:buNone/>
            </a:pPr>
            <a:r>
              <a:rPr lang="en-US" altLang="ru-RU" sz="2200" dirty="0" smtClean="0">
                <a:latin typeface="Cal"/>
                <a:cs typeface="Times New Roman" panose="02020603050405020304" pitchFamily="18" charset="0"/>
              </a:rPr>
              <a:t>38.2</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Fərdi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məlumatlar</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şəxsi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və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ailə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həyatına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dair</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məlumatların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məcmusudur</a:t>
            </a:r>
            <a:r>
              <a:rPr lang="en-US" altLang="ru-RU" sz="2200" dirty="0">
                <a:latin typeface="Cal"/>
                <a:cs typeface="Times New Roman" panose="02020603050405020304" pitchFamily="18" charset="0"/>
              </a:rPr>
              <a:t>. </a:t>
            </a:r>
            <a:r>
              <a:rPr lang="en-US" altLang="ru-RU" sz="2200" b="1" u="sng" dirty="0" err="1">
                <a:latin typeface="Cal"/>
                <a:cs typeface="Times New Roman" panose="02020603050405020304" pitchFamily="18" charset="0"/>
              </a:rPr>
              <a:t>Əldə</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olunmasına</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məhdudiyyətlər</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qoyulan</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şəxsi</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həyata</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dair</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məlumatlar</a:t>
            </a:r>
            <a:r>
              <a:rPr lang="en-US" altLang="ru-RU" sz="2200" b="1" u="sng" dirty="0">
                <a:latin typeface="Cal"/>
                <a:cs typeface="Times New Roman" panose="02020603050405020304" pitchFamily="18" charset="0"/>
              </a:rPr>
              <a:t> </a:t>
            </a:r>
            <a:r>
              <a:rPr lang="en-US" altLang="ru-RU" sz="2200" b="1" u="sng" dirty="0" err="1">
                <a:latin typeface="Cal"/>
                <a:cs typeface="Times New Roman" panose="02020603050405020304" pitchFamily="18" charset="0"/>
              </a:rPr>
              <a:t>aşağıdakılardır</a:t>
            </a:r>
            <a:r>
              <a:rPr lang="en-US" altLang="ru-RU" sz="2200" b="1" u="sng" dirty="0">
                <a:latin typeface="Cal"/>
                <a:cs typeface="Times New Roman" panose="02020603050405020304" pitchFamily="18" charset="0"/>
              </a:rPr>
              <a:t>:</a:t>
            </a:r>
            <a:endParaRPr lang="ru-RU" altLang="ru-RU" sz="2200" b="1" u="sng" dirty="0">
              <a:latin typeface="Cal"/>
              <a:cs typeface="Times New Roman" panose="02020603050405020304" pitchFamily="18" charset="0"/>
            </a:endParaRPr>
          </a:p>
          <a:p>
            <a:pPr algn="just">
              <a:buFont typeface="Symbol" panose="05050102010706020507" pitchFamily="18" charset="2"/>
              <a:buNone/>
            </a:pPr>
            <a:r>
              <a:rPr lang="az-Latn-AZ" altLang="ru-RU" sz="2200" dirty="0">
                <a:latin typeface="Cal"/>
                <a:cs typeface="Times New Roman" panose="02020603050405020304" pitchFamily="18" charset="0"/>
              </a:rPr>
              <a:t>	</a:t>
            </a:r>
            <a:endParaRPr lang="az-Latn-AZ" altLang="ru-RU" sz="2200" dirty="0" smtClean="0">
              <a:latin typeface="Cal"/>
              <a:cs typeface="Times New Roman" panose="02020603050405020304" pitchFamily="18" charset="0"/>
            </a:endParaRPr>
          </a:p>
          <a:p>
            <a:pPr algn="just">
              <a:buFont typeface="Symbol" panose="05050102010706020507" pitchFamily="18" charset="2"/>
              <a:buNone/>
            </a:pPr>
            <a:r>
              <a:rPr lang="en-US" altLang="ru-RU" sz="2200" dirty="0" smtClean="0">
                <a:latin typeface="Cal"/>
                <a:cs typeface="Times New Roman" panose="02020603050405020304" pitchFamily="18" charset="0"/>
              </a:rPr>
              <a:t>38.2.3</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cinayət</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işləri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və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digər</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hüquq</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pozuntularına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dair</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işlər</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üzrə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icraatın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gedişində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toplanmış</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informasiyalar</a:t>
            </a:r>
            <a:r>
              <a:rPr lang="en-US" altLang="ru-RU" sz="2200" dirty="0">
                <a:latin typeface="Cal"/>
                <a:cs typeface="Times New Roman" panose="02020603050405020304" pitchFamily="18" charset="0"/>
              </a:rPr>
              <a:t>—</a:t>
            </a:r>
            <a:r>
              <a:rPr lang="en-US" altLang="ru-RU" sz="2200" dirty="0" err="1">
                <a:latin typeface="Cal"/>
                <a:cs typeface="Times New Roman" panose="02020603050405020304" pitchFamily="18" charset="0"/>
              </a:rPr>
              <a:t>açıq</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məhkəmə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iclasınadək</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və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hüquq</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pozuntusuna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dair</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məhkəmə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qərarı</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çıxarılanadək</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yaxud</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insanların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mənəviyyatı</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şəxsi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və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ailə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həyatının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müdafiəsi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yetkinlik</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yaşına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çatmayanın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zərərçəkənin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və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şahidin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mənafeyi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yaxud</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ədalət</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mühakiməsinin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həyata</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keçirilməsi</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üçün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tələb</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edilən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hallarda</a:t>
            </a:r>
            <a:r>
              <a:rPr lang="en-US" altLang="ru-RU" sz="2200" dirty="0">
                <a:latin typeface="Cal"/>
                <a:cs typeface="Times New Roman" panose="02020603050405020304" pitchFamily="18" charset="0"/>
              </a:rPr>
              <a:t>;</a:t>
            </a:r>
            <a:endParaRPr lang="ru-RU" altLang="ru-RU" sz="2200" dirty="0">
              <a:latin typeface="Cal"/>
              <a:cs typeface="Times New Roman" panose="02020603050405020304" pitchFamily="18" charset="0"/>
            </a:endParaRPr>
          </a:p>
          <a:p>
            <a:pPr algn="just">
              <a:buFont typeface="Symbol" panose="05050102010706020507" pitchFamily="18" charset="2"/>
              <a:buNone/>
            </a:pPr>
            <a:r>
              <a:rPr lang="az-Latn-AZ" altLang="ru-RU" sz="2200" i="1" dirty="0">
                <a:latin typeface="Cal"/>
                <a:cs typeface="Times New Roman" panose="02020603050405020304" pitchFamily="18" charset="0"/>
              </a:rPr>
              <a:t>	</a:t>
            </a:r>
            <a:r>
              <a:rPr lang="en-US" altLang="ru-RU" sz="2200" dirty="0">
                <a:latin typeface="Cal"/>
                <a:cs typeface="Times New Roman" panose="02020603050405020304" pitchFamily="18" charset="0"/>
              </a:rPr>
              <a:t>38.2.3-1. </a:t>
            </a:r>
            <a:r>
              <a:rPr lang="en-US" altLang="ru-RU" sz="2200" dirty="0" err="1">
                <a:latin typeface="Cal"/>
                <a:cs typeface="Times New Roman" panose="02020603050405020304" pitchFamily="18" charset="0"/>
              </a:rPr>
              <a:t>şəxsin</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məhkumluğu</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barədə</a:t>
            </a:r>
            <a:r>
              <a:rPr lang="en-US" altLang="ru-RU" sz="2200" dirty="0">
                <a:latin typeface="Cal"/>
                <a:cs typeface="Times New Roman" panose="02020603050405020304" pitchFamily="18" charset="0"/>
              </a:rPr>
              <a:t> </a:t>
            </a:r>
            <a:r>
              <a:rPr lang="en-US" altLang="ru-RU" sz="2200" dirty="0" err="1">
                <a:latin typeface="Cal"/>
                <a:cs typeface="Times New Roman" panose="02020603050405020304" pitchFamily="18" charset="0"/>
              </a:rPr>
              <a:t>məlumatlar</a:t>
            </a:r>
            <a:r>
              <a:rPr lang="en-US" altLang="ru-RU" sz="2200" dirty="0">
                <a:latin typeface="Cal"/>
                <a:cs typeface="Times New Roman" panose="02020603050405020304" pitchFamily="18" charset="0"/>
              </a:rPr>
              <a:t>;</a:t>
            </a:r>
            <a:endParaRPr lang="ru-RU" altLang="ru-RU" sz="2200" dirty="0">
              <a:latin typeface="Cal"/>
              <a:cs typeface="Times New Roman" panose="02020603050405020304" pitchFamily="18" charset="0"/>
            </a:endParaRPr>
          </a:p>
          <a:p>
            <a:pPr algn="just"/>
            <a:endParaRPr lang="ru-RU" altLang="ru-RU" sz="2000" dirty="0">
              <a:latin typeface="Times New Roman" panose="02020603050405020304" pitchFamily="18" charset="0"/>
              <a:cs typeface="Times New Roman" panose="02020603050405020304" pitchFamily="18" charset="0"/>
            </a:endParaRPr>
          </a:p>
        </p:txBody>
      </p:sp>
      <p:sp>
        <p:nvSpPr>
          <p:cNvPr id="34819" name="Заголовок 2"/>
          <p:cNvSpPr>
            <a:spLocks noGrp="1"/>
          </p:cNvSpPr>
          <p:nvPr>
            <p:ph type="title"/>
          </p:nvPr>
        </p:nvSpPr>
        <p:spPr>
          <a:xfrm>
            <a:off x="204715" y="232012"/>
            <a:ext cx="11764371" cy="1782182"/>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az-Latn-AZ" altLang="en-US" dirty="0" smtClean="0">
                <a:solidFill>
                  <a:srgbClr val="002060"/>
                </a:solidFill>
                <a:latin typeface="Cal"/>
                <a:cs typeface="Times New Roman" panose="02020603050405020304" pitchFamily="18" charset="0"/>
              </a:rPr>
              <a:t>İnformasiya əldə etmək haqqında Qanun</a:t>
            </a:r>
            <a:endParaRPr lang="ru-RU" altLang="en-US" dirty="0" smtClean="0">
              <a:solidFill>
                <a:srgbClr val="002060"/>
              </a:solidFill>
              <a:latin typeface="Cal"/>
              <a:cs typeface="Times New Roman" panose="02020603050405020304" pitchFamily="18" charset="0"/>
            </a:endParaRPr>
          </a:p>
        </p:txBody>
      </p:sp>
    </p:spTree>
    <p:extLst>
      <p:ext uri="{BB962C8B-B14F-4D97-AF65-F5344CB8AC3E}">
        <p14:creationId xmlns:p14="http://schemas.microsoft.com/office/powerpoint/2010/main" val="2383325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1" y="245660"/>
            <a:ext cx="11723427" cy="1857460"/>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smtClean="0">
                <a:solidFill>
                  <a:srgbClr val="002060"/>
                </a:solidFill>
              </a:rPr>
              <a:t>Məhkəmə iclasının qapalı keçirilməsi üçün hüquqi əsaslar</a:t>
            </a:r>
            <a:endParaRPr lang="ru-RU" b="1" dirty="0">
              <a:solidFill>
                <a:srgbClr val="002060"/>
              </a:solidFill>
            </a:endParaRPr>
          </a:p>
        </p:txBody>
      </p:sp>
      <p:sp>
        <p:nvSpPr>
          <p:cNvPr id="3" name="Объект 2"/>
          <p:cNvSpPr>
            <a:spLocks noGrp="1"/>
          </p:cNvSpPr>
          <p:nvPr>
            <p:ph idx="1"/>
          </p:nvPr>
        </p:nvSpPr>
        <p:spPr>
          <a:xfrm>
            <a:off x="232011" y="2103120"/>
            <a:ext cx="11723427" cy="4437380"/>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r>
              <a:rPr lang="az-Latn-AZ" sz="2800" dirty="0" smtClean="0">
                <a:latin typeface="Cal"/>
              </a:rPr>
              <a:t>Əxlaq</a:t>
            </a:r>
          </a:p>
          <a:p>
            <a:r>
              <a:rPr lang="az-Latn-AZ" sz="2800" dirty="0" smtClean="0">
                <a:latin typeface="Cal"/>
              </a:rPr>
              <a:t>Ictimai qayda</a:t>
            </a:r>
          </a:p>
          <a:p>
            <a:r>
              <a:rPr lang="az-Latn-AZ" sz="2800" dirty="0" smtClean="0">
                <a:latin typeface="Cal"/>
              </a:rPr>
              <a:t>Milli təhlükəsizlik</a:t>
            </a:r>
          </a:p>
          <a:p>
            <a:r>
              <a:rPr lang="az-Latn-AZ" sz="2800" dirty="0" smtClean="0">
                <a:latin typeface="Cal"/>
              </a:rPr>
              <a:t>Yetkinlik yaşına çatmayanların maraqları</a:t>
            </a:r>
          </a:p>
          <a:p>
            <a:r>
              <a:rPr lang="az-Latn-AZ" sz="2800" dirty="0" smtClean="0">
                <a:latin typeface="Cal"/>
              </a:rPr>
              <a:t>Tərəflərin şəxsi həyatının müdafiəsi</a:t>
            </a:r>
          </a:p>
          <a:p>
            <a:pPr algn="just"/>
            <a:r>
              <a:rPr lang="az-Latn-AZ" sz="2800" dirty="0" smtClean="0">
                <a:latin typeface="Cal"/>
              </a:rPr>
              <a:t>Məhkəmənin fikrincə aşkarlığın ədalət mühakiməsinin maraqlarını poza biləcəyi xüsusi hallar zamanı</a:t>
            </a:r>
          </a:p>
          <a:p>
            <a:endParaRPr lang="ru-RU" dirty="0"/>
          </a:p>
        </p:txBody>
      </p:sp>
    </p:spTree>
    <p:extLst>
      <p:ext uri="{BB962C8B-B14F-4D97-AF65-F5344CB8AC3E}">
        <p14:creationId xmlns:p14="http://schemas.microsoft.com/office/powerpoint/2010/main" val="4098879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1" y="232012"/>
            <a:ext cx="11737075" cy="1782182"/>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smtClean="0">
                <a:solidFill>
                  <a:srgbClr val="002060"/>
                </a:solidFill>
                <a:latin typeface="Cal"/>
              </a:rPr>
              <a:t>Əxlaq və ictimai qaydanın qorunması üçün  qapalılıq</a:t>
            </a:r>
            <a:endParaRPr lang="ru-RU" b="1" dirty="0">
              <a:solidFill>
                <a:srgbClr val="002060"/>
              </a:solidFill>
              <a:latin typeface="Cal"/>
            </a:endParaRPr>
          </a:p>
        </p:txBody>
      </p:sp>
      <p:sp>
        <p:nvSpPr>
          <p:cNvPr id="3" name="Объект 2"/>
          <p:cNvSpPr>
            <a:spLocks noGrp="1"/>
          </p:cNvSpPr>
          <p:nvPr>
            <p:ph idx="1"/>
          </p:nvPr>
        </p:nvSpPr>
        <p:spPr>
          <a:xfrm>
            <a:off x="232011" y="2014194"/>
            <a:ext cx="11737075" cy="4632266"/>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pPr algn="just"/>
            <a:r>
              <a:rPr lang="az-Latn-AZ" sz="2800" dirty="0" smtClean="0">
                <a:latin typeface="Cal"/>
              </a:rPr>
              <a:t>Həbsxana intizamı ilə bağlı işlərdə media və ictimaiyyət nümayəndələrinin iclasa buraxılmaması aşkarlıq prinsipinin pozulmasına səbəb olmur. Bununla bağlı Avropa Məhkəməsi qeyd etmişdi ki, «məhkum edilmiş şəxslərə qarşı intizam icraatının açıq keçirilməsi dövlət hakimiyyət orqanları üçün böyük çətinliklər yaradardı (</a:t>
            </a:r>
            <a:r>
              <a:rPr lang="az-Latn-AZ" sz="2800" i="1" dirty="0" smtClean="0">
                <a:latin typeface="Cal"/>
              </a:rPr>
              <a:t>Campbell and Fell v. The United Kingdom)</a:t>
            </a:r>
          </a:p>
          <a:p>
            <a:pPr algn="just"/>
            <a:endParaRPr lang="az-Latn-AZ" sz="2800" i="1" dirty="0" smtClean="0">
              <a:latin typeface="Cal"/>
            </a:endParaRPr>
          </a:p>
          <a:p>
            <a:pPr algn="just"/>
            <a:r>
              <a:rPr lang="az-Latn-AZ" sz="2800" dirty="0" smtClean="0">
                <a:latin typeface="Cal"/>
              </a:rPr>
              <a:t>Məhkumlara qarşı yeni cinayət ittihamlarına aid işlərdə isə aşkarlıq tələb olunur.</a:t>
            </a:r>
            <a:endParaRPr lang="ru-RU" sz="2800" dirty="0">
              <a:latin typeface="Cal"/>
            </a:endParaRPr>
          </a:p>
        </p:txBody>
      </p:sp>
    </p:spTree>
    <p:extLst>
      <p:ext uri="{BB962C8B-B14F-4D97-AF65-F5344CB8AC3E}">
        <p14:creationId xmlns:p14="http://schemas.microsoft.com/office/powerpoint/2010/main" val="35797937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63" y="177421"/>
            <a:ext cx="11737075" cy="2464179"/>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sz="4400" b="1" dirty="0" smtClean="0">
                <a:solidFill>
                  <a:srgbClr val="002060"/>
                </a:solidFill>
                <a:latin typeface="Cal"/>
              </a:rPr>
              <a:t>Açıq dinləmələrin keçirilməsinə faktiki maneələr</a:t>
            </a:r>
            <a:endParaRPr lang="ru-RU" sz="4400" b="1" dirty="0">
              <a:solidFill>
                <a:srgbClr val="002060"/>
              </a:solidFill>
              <a:latin typeface="Cal"/>
            </a:endParaRPr>
          </a:p>
        </p:txBody>
      </p:sp>
      <p:sp>
        <p:nvSpPr>
          <p:cNvPr id="3" name="Объект 2"/>
          <p:cNvSpPr>
            <a:spLocks noGrp="1"/>
          </p:cNvSpPr>
          <p:nvPr>
            <p:ph idx="1"/>
          </p:nvPr>
        </p:nvSpPr>
        <p:spPr>
          <a:xfrm>
            <a:off x="218363" y="2483893"/>
            <a:ext cx="11737075" cy="4176214"/>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az-Latn-AZ" sz="3200" dirty="0" smtClean="0">
                <a:latin typeface="Cal"/>
              </a:rPr>
              <a:t>Dinləmələrin ictimailiyi;</a:t>
            </a:r>
          </a:p>
          <a:p>
            <a:r>
              <a:rPr lang="az-Latn-AZ" sz="3200" dirty="0" smtClean="0">
                <a:latin typeface="Cal"/>
              </a:rPr>
              <a:t>Dinləmələrini keçirildiyi yer;</a:t>
            </a:r>
          </a:p>
          <a:p>
            <a:r>
              <a:rPr lang="az-Latn-AZ" sz="3200" dirty="0" smtClean="0">
                <a:latin typeface="Cal"/>
              </a:rPr>
              <a:t>Məhkəmə zalının kiçikliyi;</a:t>
            </a:r>
          </a:p>
          <a:p>
            <a:r>
              <a:rPr lang="az-Latn-AZ" sz="3200" dirty="0" smtClean="0">
                <a:latin typeface="Cal"/>
              </a:rPr>
              <a:t>Zala daxil olma şərtləri.</a:t>
            </a:r>
            <a:endParaRPr lang="ru-RU" sz="3200" dirty="0">
              <a:latin typeface="Cal"/>
            </a:endParaRPr>
          </a:p>
        </p:txBody>
      </p:sp>
    </p:spTree>
    <p:extLst>
      <p:ext uri="{BB962C8B-B14F-4D97-AF65-F5344CB8AC3E}">
        <p14:creationId xmlns:p14="http://schemas.microsoft.com/office/powerpoint/2010/main" val="14963382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2012" y="259308"/>
            <a:ext cx="11700908" cy="818866"/>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algn="ctr" eaLnBrk="1" hangingPunct="1"/>
            <a:r>
              <a:rPr lang="en-US" altLang="en-US" b="1" dirty="0" smtClean="0">
                <a:solidFill>
                  <a:srgbClr val="002060"/>
                </a:solidFill>
                <a:latin typeface="Cal"/>
              </a:rPr>
              <a:t>SƏMƏRƏL</a:t>
            </a:r>
            <a:r>
              <a:rPr lang="az-Latn-AZ" altLang="en-US" b="1" dirty="0" smtClean="0">
                <a:solidFill>
                  <a:srgbClr val="002060"/>
                </a:solidFill>
                <a:latin typeface="Cal"/>
              </a:rPr>
              <a:t>İ</a:t>
            </a:r>
            <a:r>
              <a:rPr lang="en-US" altLang="en-US" b="1" dirty="0" smtClean="0">
                <a:solidFill>
                  <a:srgbClr val="002060"/>
                </a:solidFill>
                <a:latin typeface="Cal"/>
              </a:rPr>
              <a:t> </a:t>
            </a:r>
            <a:r>
              <a:rPr lang="az-Latn-AZ" altLang="en-US" b="1" dirty="0">
                <a:solidFill>
                  <a:srgbClr val="002060"/>
                </a:solidFill>
                <a:latin typeface="Cal"/>
              </a:rPr>
              <a:t>İ</a:t>
            </a:r>
            <a:r>
              <a:rPr lang="en-US" altLang="en-US" b="1" dirty="0" smtClean="0">
                <a:solidFill>
                  <a:srgbClr val="002060"/>
                </a:solidFill>
                <a:latin typeface="Cal"/>
              </a:rPr>
              <a:t>ŞT</a:t>
            </a:r>
            <a:r>
              <a:rPr lang="az-Latn-AZ" altLang="en-US" b="1" dirty="0" smtClean="0">
                <a:solidFill>
                  <a:srgbClr val="002060"/>
                </a:solidFill>
                <a:latin typeface="Cal"/>
              </a:rPr>
              <a:t>İ</a:t>
            </a:r>
            <a:r>
              <a:rPr lang="en-US" altLang="en-US" b="1" dirty="0" smtClean="0">
                <a:solidFill>
                  <a:srgbClr val="002060"/>
                </a:solidFill>
                <a:latin typeface="Cal"/>
              </a:rPr>
              <a:t>RAK</a:t>
            </a:r>
          </a:p>
        </p:txBody>
      </p:sp>
      <p:sp>
        <p:nvSpPr>
          <p:cNvPr id="14339" name="Content Placeholder 2"/>
          <p:cNvSpPr>
            <a:spLocks noGrp="1"/>
          </p:cNvSpPr>
          <p:nvPr>
            <p:ph idx="1"/>
          </p:nvPr>
        </p:nvSpPr>
        <p:spPr>
          <a:xfrm>
            <a:off x="232012" y="1078173"/>
            <a:ext cx="11700908" cy="5503819"/>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eaLnBrk="1" hangingPunct="1">
              <a:lnSpc>
                <a:spcPct val="70000"/>
              </a:lnSpc>
            </a:pPr>
            <a:r>
              <a:rPr lang="en-US" altLang="en-US" sz="2200" dirty="0" err="1">
                <a:solidFill>
                  <a:schemeClr val="bg1"/>
                </a:solidFill>
                <a:latin typeface="Cal"/>
              </a:rPr>
              <a:t>Məhkəmə</a:t>
            </a:r>
            <a:r>
              <a:rPr lang="en-US" altLang="en-US" sz="2200" dirty="0">
                <a:solidFill>
                  <a:schemeClr val="bg1"/>
                </a:solidFill>
                <a:latin typeface="Cal"/>
              </a:rPr>
              <a:t> </a:t>
            </a:r>
            <a:r>
              <a:rPr lang="en-US" altLang="en-US" sz="2200" dirty="0" err="1">
                <a:solidFill>
                  <a:schemeClr val="bg1"/>
                </a:solidFill>
                <a:latin typeface="Cal"/>
              </a:rPr>
              <a:t>prosesində</a:t>
            </a:r>
            <a:r>
              <a:rPr lang="en-US" altLang="en-US" sz="2200" dirty="0">
                <a:solidFill>
                  <a:schemeClr val="bg1"/>
                </a:solidFill>
                <a:latin typeface="Cal"/>
              </a:rPr>
              <a:t> </a:t>
            </a:r>
            <a:r>
              <a:rPr lang="en-US" altLang="en-US" sz="2200" dirty="0" err="1">
                <a:solidFill>
                  <a:schemeClr val="bg1"/>
                </a:solidFill>
                <a:latin typeface="Cal"/>
              </a:rPr>
              <a:t>səmərəli</a:t>
            </a:r>
            <a:r>
              <a:rPr lang="en-US" altLang="en-US" sz="2200" dirty="0">
                <a:solidFill>
                  <a:schemeClr val="bg1"/>
                </a:solidFill>
                <a:latin typeface="Cal"/>
              </a:rPr>
              <a:t> </a:t>
            </a:r>
            <a:r>
              <a:rPr lang="en-US" altLang="en-US" sz="2200" dirty="0" err="1">
                <a:solidFill>
                  <a:schemeClr val="bg1"/>
                </a:solidFill>
                <a:latin typeface="Cal"/>
              </a:rPr>
              <a:t>iştirak</a:t>
            </a:r>
            <a:r>
              <a:rPr lang="en-US" altLang="en-US" sz="2200" dirty="0">
                <a:solidFill>
                  <a:schemeClr val="bg1"/>
                </a:solidFill>
                <a:latin typeface="Cal"/>
              </a:rPr>
              <a:t> </a:t>
            </a:r>
            <a:r>
              <a:rPr lang="en-US" altLang="en-US" sz="2200" dirty="0" err="1">
                <a:solidFill>
                  <a:schemeClr val="bg1"/>
                </a:solidFill>
                <a:latin typeface="Cal"/>
              </a:rPr>
              <a:t>etmək</a:t>
            </a:r>
            <a:r>
              <a:rPr lang="en-US" altLang="en-US" sz="2200" dirty="0">
                <a:solidFill>
                  <a:schemeClr val="bg1"/>
                </a:solidFill>
                <a:latin typeface="Cal"/>
              </a:rPr>
              <a:t> </a:t>
            </a:r>
            <a:r>
              <a:rPr lang="en-US" altLang="en-US" sz="2200" dirty="0" err="1">
                <a:solidFill>
                  <a:schemeClr val="bg1"/>
                </a:solidFill>
                <a:latin typeface="Cal"/>
              </a:rPr>
              <a:t>mümkün</a:t>
            </a:r>
            <a:r>
              <a:rPr lang="en-US" altLang="en-US" sz="2200" dirty="0">
                <a:solidFill>
                  <a:schemeClr val="bg1"/>
                </a:solidFill>
                <a:latin typeface="Cal"/>
              </a:rPr>
              <a:t> </a:t>
            </a:r>
            <a:r>
              <a:rPr lang="en-US" altLang="en-US" sz="2200" dirty="0" err="1">
                <a:solidFill>
                  <a:schemeClr val="bg1"/>
                </a:solidFill>
                <a:latin typeface="Cal"/>
              </a:rPr>
              <a:t>olmadıqda</a:t>
            </a:r>
            <a:r>
              <a:rPr lang="en-US" altLang="en-US" sz="2200" dirty="0">
                <a:solidFill>
                  <a:schemeClr val="bg1"/>
                </a:solidFill>
                <a:latin typeface="Cal"/>
              </a:rPr>
              <a:t>, </a:t>
            </a:r>
            <a:r>
              <a:rPr lang="en-US" altLang="en-US" sz="2200" dirty="0" err="1">
                <a:solidFill>
                  <a:schemeClr val="bg1"/>
                </a:solidFill>
                <a:latin typeface="Cal"/>
              </a:rPr>
              <a:t>iştirak</a:t>
            </a:r>
            <a:r>
              <a:rPr lang="en-US" altLang="en-US" sz="2200" dirty="0">
                <a:solidFill>
                  <a:schemeClr val="bg1"/>
                </a:solidFill>
                <a:latin typeface="Cal"/>
              </a:rPr>
              <a:t> </a:t>
            </a:r>
            <a:r>
              <a:rPr lang="en-US" altLang="en-US" sz="2200" dirty="0" err="1">
                <a:solidFill>
                  <a:schemeClr val="bg1"/>
                </a:solidFill>
                <a:latin typeface="Cal"/>
              </a:rPr>
              <a:t>kifayət</a:t>
            </a:r>
            <a:r>
              <a:rPr lang="en-US" altLang="en-US" sz="2200" dirty="0">
                <a:solidFill>
                  <a:schemeClr val="bg1"/>
                </a:solidFill>
                <a:latin typeface="Cal"/>
              </a:rPr>
              <a:t> </a:t>
            </a:r>
            <a:r>
              <a:rPr lang="en-US" altLang="en-US" sz="2200" dirty="0" err="1" smtClean="0">
                <a:solidFill>
                  <a:schemeClr val="bg1"/>
                </a:solidFill>
                <a:latin typeface="Cal"/>
              </a:rPr>
              <a:t>deyil</a:t>
            </a:r>
            <a:r>
              <a:rPr lang="az-Latn-AZ" altLang="en-US" sz="2200" dirty="0" smtClean="0">
                <a:solidFill>
                  <a:schemeClr val="bg1"/>
                </a:solidFill>
                <a:latin typeface="Cal"/>
              </a:rPr>
              <a:t>dir deməkdir</a:t>
            </a:r>
            <a:r>
              <a:rPr lang="en-US" altLang="en-US" sz="2200" dirty="0" smtClean="0">
                <a:solidFill>
                  <a:schemeClr val="bg1"/>
                </a:solidFill>
                <a:latin typeface="Cal"/>
              </a:rPr>
              <a:t>.</a:t>
            </a:r>
            <a:endParaRPr lang="az-Latn-AZ" altLang="en-US" sz="2200" dirty="0">
              <a:solidFill>
                <a:schemeClr val="bg1"/>
              </a:solidFill>
              <a:latin typeface="Cal"/>
            </a:endParaRPr>
          </a:p>
          <a:p>
            <a:pPr algn="just" eaLnBrk="1" hangingPunct="1">
              <a:lnSpc>
                <a:spcPct val="70000"/>
              </a:lnSpc>
            </a:pPr>
            <a:endParaRPr lang="az-Latn-AZ" altLang="en-US" sz="2200" i="1" dirty="0" smtClean="0">
              <a:solidFill>
                <a:schemeClr val="bg1"/>
              </a:solidFill>
              <a:latin typeface="Cal"/>
            </a:endParaRPr>
          </a:p>
          <a:p>
            <a:pPr algn="just" eaLnBrk="1" hangingPunct="1">
              <a:lnSpc>
                <a:spcPct val="70000"/>
              </a:lnSpc>
            </a:pPr>
            <a:r>
              <a:rPr lang="en-US" altLang="en-US" sz="2200" i="1" dirty="0" smtClean="0">
                <a:latin typeface="Cal"/>
              </a:rPr>
              <a:t>SC </a:t>
            </a:r>
            <a:r>
              <a:rPr lang="en-US" altLang="en-US" sz="2200" i="1" dirty="0" err="1">
                <a:latin typeface="Cal"/>
              </a:rPr>
              <a:t>Birləşmiş</a:t>
            </a:r>
            <a:r>
              <a:rPr lang="en-US" altLang="en-US" sz="2200" i="1" dirty="0">
                <a:latin typeface="Cal"/>
              </a:rPr>
              <a:t> </a:t>
            </a:r>
            <a:r>
              <a:rPr lang="en-US" altLang="en-US" sz="2200" i="1" dirty="0" err="1">
                <a:latin typeface="Cal"/>
              </a:rPr>
              <a:t>Krallığa</a:t>
            </a:r>
            <a:r>
              <a:rPr lang="en-US" altLang="en-US" sz="2200" i="1" dirty="0">
                <a:latin typeface="Cal"/>
              </a:rPr>
              <a:t> </a:t>
            </a:r>
            <a:r>
              <a:rPr lang="en-US" altLang="en-US" sz="2200" i="1" dirty="0" err="1">
                <a:latin typeface="Cal"/>
              </a:rPr>
              <a:t>qarşı</a:t>
            </a:r>
            <a:r>
              <a:rPr lang="en-US" altLang="en-US" sz="2200" i="1" dirty="0">
                <a:latin typeface="Cal"/>
              </a:rPr>
              <a:t> (2004)</a:t>
            </a:r>
            <a:endParaRPr lang="az-Latn-AZ" altLang="en-US" sz="2200" i="1" dirty="0">
              <a:latin typeface="Cal"/>
            </a:endParaRPr>
          </a:p>
          <a:p>
            <a:pPr lvl="1" algn="just">
              <a:lnSpc>
                <a:spcPct val="70000"/>
              </a:lnSpc>
              <a:buClr>
                <a:srgbClr val="438086"/>
              </a:buClr>
            </a:pPr>
            <a:r>
              <a:rPr lang="en-US" altLang="en-US" sz="2200" dirty="0">
                <a:latin typeface="Cal"/>
              </a:rPr>
              <a:t>11 </a:t>
            </a:r>
            <a:r>
              <a:rPr lang="en-US" altLang="en-US" sz="2200" dirty="0" err="1">
                <a:latin typeface="Cal"/>
              </a:rPr>
              <a:t>yaşlı</a:t>
            </a:r>
            <a:r>
              <a:rPr lang="en-US" altLang="en-US" sz="2200" dirty="0">
                <a:latin typeface="Cal"/>
              </a:rPr>
              <a:t> </a:t>
            </a:r>
            <a:r>
              <a:rPr lang="en-US" altLang="en-US" sz="2200" dirty="0" err="1">
                <a:latin typeface="Cal"/>
              </a:rPr>
              <a:t>oğlan</a:t>
            </a:r>
            <a:r>
              <a:rPr lang="en-US" altLang="en-US" sz="2200" dirty="0">
                <a:latin typeface="Cal"/>
              </a:rPr>
              <a:t> </a:t>
            </a:r>
            <a:r>
              <a:rPr lang="en-US" altLang="en-US" sz="2200" dirty="0" err="1">
                <a:latin typeface="Cal"/>
              </a:rPr>
              <a:t>daha</a:t>
            </a:r>
            <a:r>
              <a:rPr lang="en-US" altLang="en-US" sz="2200" dirty="0">
                <a:latin typeface="Cal"/>
              </a:rPr>
              <a:t> </a:t>
            </a:r>
            <a:r>
              <a:rPr lang="en-US" altLang="en-US" sz="2200" dirty="0" err="1">
                <a:latin typeface="Cal"/>
              </a:rPr>
              <a:t>az</a:t>
            </a:r>
            <a:r>
              <a:rPr lang="en-US" altLang="en-US" sz="2200" dirty="0">
                <a:latin typeface="Cal"/>
              </a:rPr>
              <a:t> </a:t>
            </a:r>
            <a:r>
              <a:rPr lang="en-US" altLang="en-US" sz="2200" dirty="0" err="1">
                <a:latin typeface="Cal"/>
              </a:rPr>
              <a:t>qorxuducu</a:t>
            </a:r>
            <a:r>
              <a:rPr lang="en-US" altLang="en-US" sz="2200" dirty="0">
                <a:latin typeface="Cal"/>
              </a:rPr>
              <a:t> </a:t>
            </a:r>
            <a:r>
              <a:rPr lang="en-US" altLang="en-US" sz="2200" dirty="0" err="1">
                <a:latin typeface="Cal"/>
              </a:rPr>
              <a:t>olması</a:t>
            </a:r>
            <a:r>
              <a:rPr lang="en-US" altLang="en-US" sz="2200" dirty="0">
                <a:latin typeface="Cal"/>
              </a:rPr>
              <a:t> </a:t>
            </a:r>
            <a:r>
              <a:rPr lang="en-US" altLang="en-US" sz="2200" dirty="0" err="1">
                <a:latin typeface="Cal"/>
              </a:rPr>
              <a:t>üçün</a:t>
            </a:r>
            <a:r>
              <a:rPr lang="en-US" altLang="en-US" sz="2200" dirty="0">
                <a:latin typeface="Cal"/>
              </a:rPr>
              <a:t> </a:t>
            </a:r>
            <a:r>
              <a:rPr lang="en-US" altLang="en-US" sz="2200" dirty="0" err="1">
                <a:latin typeface="Cal"/>
              </a:rPr>
              <a:t>məhkəmədə</a:t>
            </a:r>
            <a:r>
              <a:rPr lang="en-US" altLang="en-US" sz="2200" dirty="0">
                <a:latin typeface="Cal"/>
              </a:rPr>
              <a:t> “</a:t>
            </a:r>
            <a:r>
              <a:rPr lang="en-US" altLang="en-US" sz="2200" dirty="0" err="1">
                <a:latin typeface="Cal"/>
              </a:rPr>
              <a:t>ağlabatan</a:t>
            </a:r>
            <a:r>
              <a:rPr lang="en-US" altLang="en-US" sz="2200" dirty="0">
                <a:latin typeface="Cal"/>
              </a:rPr>
              <a:t> </a:t>
            </a:r>
            <a:r>
              <a:rPr lang="en-US" altLang="en-US" sz="2200" dirty="0" err="1">
                <a:latin typeface="Cal"/>
              </a:rPr>
              <a:t>tənzimləmələr</a:t>
            </a:r>
            <a:r>
              <a:rPr lang="en-US" altLang="en-US" sz="2200" dirty="0">
                <a:latin typeface="Cal"/>
              </a:rPr>
              <a:t> </a:t>
            </a:r>
            <a:r>
              <a:rPr lang="en-US" altLang="en-US" sz="2200" dirty="0" err="1">
                <a:latin typeface="Cal"/>
              </a:rPr>
              <a:t>ilə</a:t>
            </a:r>
            <a:r>
              <a:rPr lang="en-US" altLang="en-US" sz="2200" dirty="0">
                <a:latin typeface="Cal"/>
              </a:rPr>
              <a:t>” </a:t>
            </a:r>
            <a:r>
              <a:rPr lang="en-US" altLang="en-US" sz="2200" dirty="0" err="1">
                <a:latin typeface="Cal"/>
              </a:rPr>
              <a:t>ittiham</a:t>
            </a:r>
            <a:r>
              <a:rPr lang="en-US" altLang="en-US" sz="2200" dirty="0">
                <a:latin typeface="Cal"/>
              </a:rPr>
              <a:t> </a:t>
            </a:r>
            <a:r>
              <a:rPr lang="en-US" altLang="en-US" sz="2200" dirty="0" err="1">
                <a:latin typeface="Cal"/>
              </a:rPr>
              <a:t>edildi</a:t>
            </a:r>
            <a:r>
              <a:rPr lang="en-US" altLang="en-US" sz="2200" dirty="0">
                <a:latin typeface="Cal"/>
              </a:rPr>
              <a:t>. </a:t>
            </a:r>
            <a:r>
              <a:rPr lang="en-US" altLang="en-US" sz="2200" dirty="0" err="1">
                <a:latin typeface="Cal"/>
              </a:rPr>
              <a:t>İddiaçının</a:t>
            </a:r>
            <a:r>
              <a:rPr lang="en-US" altLang="en-US" sz="2200" dirty="0">
                <a:latin typeface="Cal"/>
              </a:rPr>
              <a:t> </a:t>
            </a:r>
            <a:r>
              <a:rPr lang="en-US" altLang="en-US" sz="2200" dirty="0" err="1">
                <a:latin typeface="Cal"/>
              </a:rPr>
              <a:t>əqli</a:t>
            </a:r>
            <a:r>
              <a:rPr lang="en-US" altLang="en-US" sz="2200" dirty="0">
                <a:latin typeface="Cal"/>
              </a:rPr>
              <a:t> </a:t>
            </a:r>
            <a:r>
              <a:rPr lang="en-US" altLang="en-US" sz="2200" dirty="0" err="1">
                <a:latin typeface="Cal"/>
              </a:rPr>
              <a:t>durumunun</a:t>
            </a:r>
            <a:r>
              <a:rPr lang="en-US" altLang="en-US" sz="2200" dirty="0">
                <a:latin typeface="Cal"/>
              </a:rPr>
              <a:t> </a:t>
            </a:r>
            <a:r>
              <a:rPr lang="en-US" altLang="en-US" sz="2200" dirty="0" err="1">
                <a:latin typeface="Cal"/>
              </a:rPr>
              <a:t>yaşına</a:t>
            </a:r>
            <a:r>
              <a:rPr lang="en-US" altLang="en-US" sz="2200" dirty="0">
                <a:latin typeface="Cal"/>
              </a:rPr>
              <a:t> </a:t>
            </a:r>
            <a:r>
              <a:rPr lang="en-US" altLang="en-US" sz="2200" dirty="0" err="1">
                <a:latin typeface="Cal"/>
              </a:rPr>
              <a:t>uyğun</a:t>
            </a:r>
            <a:r>
              <a:rPr lang="en-US" altLang="en-US" sz="2200" dirty="0">
                <a:latin typeface="Cal"/>
              </a:rPr>
              <a:t> </a:t>
            </a:r>
            <a:r>
              <a:rPr lang="en-US" altLang="en-US" sz="2200" dirty="0" err="1">
                <a:latin typeface="Cal"/>
              </a:rPr>
              <a:t>gəlməməsinə</a:t>
            </a:r>
            <a:r>
              <a:rPr lang="en-US" altLang="en-US" sz="2200" dirty="0">
                <a:latin typeface="Cal"/>
              </a:rPr>
              <a:t> </a:t>
            </a:r>
            <a:r>
              <a:rPr lang="en-US" altLang="en-US" sz="2200" dirty="0" err="1">
                <a:latin typeface="Cal"/>
              </a:rPr>
              <a:t>görə</a:t>
            </a:r>
            <a:r>
              <a:rPr lang="en-US" altLang="en-US" sz="2200" dirty="0">
                <a:latin typeface="Cal"/>
              </a:rPr>
              <a:t>, </a:t>
            </a:r>
            <a:r>
              <a:rPr lang="en-US" altLang="en-US" sz="2200" dirty="0" err="1">
                <a:latin typeface="Cal"/>
              </a:rPr>
              <a:t>qanun</a:t>
            </a:r>
            <a:r>
              <a:rPr lang="en-US" altLang="en-US" sz="2200" dirty="0">
                <a:latin typeface="Cal"/>
              </a:rPr>
              <a:t> </a:t>
            </a:r>
            <a:r>
              <a:rPr lang="en-US" altLang="en-US" sz="2200" dirty="0" err="1">
                <a:latin typeface="Cal"/>
              </a:rPr>
              <a:t>pozuntusu</a:t>
            </a:r>
            <a:r>
              <a:rPr lang="en-US" altLang="en-US" sz="2200" dirty="0">
                <a:latin typeface="Cal"/>
              </a:rPr>
              <a:t> </a:t>
            </a:r>
            <a:r>
              <a:rPr lang="en-US" altLang="en-US" sz="2200" dirty="0" err="1">
                <a:latin typeface="Cal"/>
              </a:rPr>
              <a:t>hesab</a:t>
            </a:r>
            <a:r>
              <a:rPr lang="en-US" altLang="en-US" sz="2200" dirty="0">
                <a:latin typeface="Cal"/>
              </a:rPr>
              <a:t> </a:t>
            </a:r>
            <a:r>
              <a:rPr lang="en-US" altLang="en-US" sz="2200" dirty="0" err="1">
                <a:latin typeface="Cal"/>
              </a:rPr>
              <a:t>edilir</a:t>
            </a:r>
            <a:r>
              <a:rPr lang="en-US" altLang="en-US" sz="2200" dirty="0">
                <a:latin typeface="Cal"/>
              </a:rPr>
              <a:t>. </a:t>
            </a:r>
            <a:r>
              <a:rPr lang="en-US" altLang="en-US" sz="2200" dirty="0" err="1">
                <a:latin typeface="Cal"/>
              </a:rPr>
              <a:t>Mütəxəssislərin</a:t>
            </a:r>
            <a:r>
              <a:rPr lang="en-US" altLang="en-US" sz="2200" dirty="0">
                <a:latin typeface="Cal"/>
              </a:rPr>
              <a:t> </a:t>
            </a:r>
            <a:r>
              <a:rPr lang="en-US" altLang="en-US" sz="2200" dirty="0" err="1">
                <a:latin typeface="Cal"/>
              </a:rPr>
              <a:t>iştirakı</a:t>
            </a:r>
            <a:r>
              <a:rPr lang="en-US" altLang="en-US" sz="2200" dirty="0">
                <a:latin typeface="Cal"/>
              </a:rPr>
              <a:t> </a:t>
            </a:r>
            <a:r>
              <a:rPr lang="en-US" altLang="en-US" sz="2200" dirty="0" err="1">
                <a:latin typeface="Cal"/>
              </a:rPr>
              <a:t>ilə</a:t>
            </a:r>
            <a:r>
              <a:rPr lang="en-US" altLang="en-US" sz="2200" dirty="0">
                <a:latin typeface="Cal"/>
              </a:rPr>
              <a:t> </a:t>
            </a:r>
            <a:r>
              <a:rPr lang="en-US" altLang="en-US" sz="2200" dirty="0" err="1">
                <a:latin typeface="Cal"/>
              </a:rPr>
              <a:t>mühakimə</a:t>
            </a:r>
            <a:r>
              <a:rPr lang="en-US" altLang="en-US" sz="2200" dirty="0">
                <a:latin typeface="Cal"/>
              </a:rPr>
              <a:t> </a:t>
            </a:r>
            <a:r>
              <a:rPr lang="en-US" altLang="en-US" sz="2200" dirty="0" err="1">
                <a:latin typeface="Cal"/>
              </a:rPr>
              <a:t>tələb</a:t>
            </a:r>
            <a:r>
              <a:rPr lang="en-US" altLang="en-US" sz="2200" dirty="0">
                <a:latin typeface="Cal"/>
              </a:rPr>
              <a:t> </a:t>
            </a:r>
            <a:r>
              <a:rPr lang="en-US" altLang="en-US" sz="2200" dirty="0" err="1">
                <a:latin typeface="Cal"/>
              </a:rPr>
              <a:t>edilirdi</a:t>
            </a:r>
            <a:r>
              <a:rPr lang="en-US" altLang="en-US" sz="2200" dirty="0">
                <a:latin typeface="Cal"/>
              </a:rPr>
              <a:t>.</a:t>
            </a:r>
          </a:p>
          <a:p>
            <a:pPr algn="just" eaLnBrk="1" hangingPunct="1">
              <a:lnSpc>
                <a:spcPct val="70000"/>
              </a:lnSpc>
            </a:pPr>
            <a:endParaRPr lang="en-US" altLang="en-US" sz="2200" dirty="0">
              <a:solidFill>
                <a:schemeClr val="bg1"/>
              </a:solidFill>
              <a:latin typeface="Cal"/>
            </a:endParaRPr>
          </a:p>
          <a:p>
            <a:pPr algn="just" eaLnBrk="1" hangingPunct="1">
              <a:lnSpc>
                <a:spcPct val="70000"/>
              </a:lnSpc>
            </a:pPr>
            <a:r>
              <a:rPr lang="en-US" altLang="en-US" sz="2200" dirty="0" err="1">
                <a:solidFill>
                  <a:schemeClr val="bg1"/>
                </a:solidFill>
                <a:latin typeface="Cal"/>
              </a:rPr>
              <a:t>Lakin</a:t>
            </a:r>
            <a:r>
              <a:rPr lang="en-US" altLang="en-US" sz="2200" dirty="0">
                <a:solidFill>
                  <a:schemeClr val="bg1"/>
                </a:solidFill>
                <a:latin typeface="Cal"/>
              </a:rPr>
              <a:t> </a:t>
            </a:r>
            <a:r>
              <a:rPr lang="az-Latn-AZ" altLang="en-US" sz="2200" dirty="0" smtClean="0">
                <a:solidFill>
                  <a:schemeClr val="bg1"/>
                </a:solidFill>
                <a:latin typeface="Cal"/>
              </a:rPr>
              <a:t>bu qiymətləndimə </a:t>
            </a:r>
            <a:r>
              <a:rPr lang="en-US" altLang="en-US" sz="2200" dirty="0" err="1" smtClean="0">
                <a:solidFill>
                  <a:schemeClr val="bg1"/>
                </a:solidFill>
                <a:latin typeface="Cal"/>
              </a:rPr>
              <a:t>vəziyyətdən</a:t>
            </a:r>
            <a:r>
              <a:rPr lang="en-US" altLang="en-US" sz="2200" dirty="0" smtClean="0">
                <a:solidFill>
                  <a:schemeClr val="bg1"/>
                </a:solidFill>
                <a:latin typeface="Cal"/>
              </a:rPr>
              <a:t> </a:t>
            </a:r>
            <a:r>
              <a:rPr lang="en-US" altLang="en-US" sz="2200" dirty="0" err="1">
                <a:solidFill>
                  <a:schemeClr val="bg1"/>
                </a:solidFill>
                <a:latin typeface="Cal"/>
              </a:rPr>
              <a:t>asılıdır</a:t>
            </a:r>
            <a:r>
              <a:rPr lang="en-US" altLang="en-US" sz="2200" dirty="0" smtClean="0">
                <a:solidFill>
                  <a:schemeClr val="bg1"/>
                </a:solidFill>
                <a:latin typeface="Cal"/>
              </a:rPr>
              <a:t>.</a:t>
            </a:r>
            <a:endParaRPr lang="az-Latn-AZ" altLang="en-US" sz="2200" dirty="0" smtClean="0">
              <a:solidFill>
                <a:schemeClr val="bg1"/>
              </a:solidFill>
              <a:latin typeface="Cal"/>
            </a:endParaRPr>
          </a:p>
          <a:p>
            <a:pPr algn="just" eaLnBrk="1" hangingPunct="1">
              <a:lnSpc>
                <a:spcPct val="70000"/>
              </a:lnSpc>
            </a:pPr>
            <a:endParaRPr lang="en-US" altLang="en-US" sz="2200" dirty="0">
              <a:solidFill>
                <a:schemeClr val="bg1"/>
              </a:solidFill>
              <a:latin typeface="Cal"/>
            </a:endParaRPr>
          </a:p>
          <a:p>
            <a:pPr lvl="1" algn="just" eaLnBrk="1" hangingPunct="1">
              <a:lnSpc>
                <a:spcPct val="70000"/>
              </a:lnSpc>
              <a:buClr>
                <a:srgbClr val="438086"/>
              </a:buClr>
            </a:pPr>
            <a:r>
              <a:rPr lang="en-US" altLang="en-US" sz="2200" dirty="0" err="1">
                <a:latin typeface="Cal"/>
              </a:rPr>
              <a:t>Məsələn</a:t>
            </a:r>
            <a:r>
              <a:rPr lang="en-US" altLang="en-US" sz="2200" dirty="0">
                <a:latin typeface="Cal"/>
              </a:rPr>
              <a:t>: </a:t>
            </a:r>
            <a:endParaRPr lang="az-Latn-AZ" altLang="en-US" sz="2200" dirty="0" smtClean="0">
              <a:latin typeface="Cal"/>
            </a:endParaRPr>
          </a:p>
          <a:p>
            <a:pPr lvl="1" algn="just">
              <a:lnSpc>
                <a:spcPct val="70000"/>
              </a:lnSpc>
              <a:buClr>
                <a:srgbClr val="438086"/>
              </a:buClr>
            </a:pPr>
            <a:r>
              <a:rPr lang="en-US" altLang="en-US" sz="2200" i="1" dirty="0" smtClean="0">
                <a:latin typeface="Cal"/>
              </a:rPr>
              <a:t>Stanford </a:t>
            </a:r>
            <a:r>
              <a:rPr lang="en-US" altLang="en-US" sz="2200" i="1" dirty="0" err="1">
                <a:latin typeface="Cal"/>
              </a:rPr>
              <a:t>Birləşmiş</a:t>
            </a:r>
            <a:r>
              <a:rPr lang="en-US" altLang="en-US" sz="2200" i="1" dirty="0">
                <a:latin typeface="Cal"/>
              </a:rPr>
              <a:t> </a:t>
            </a:r>
            <a:r>
              <a:rPr lang="en-US" altLang="en-US" sz="2200" i="1" dirty="0" err="1">
                <a:latin typeface="Cal"/>
              </a:rPr>
              <a:t>Krallığa</a:t>
            </a:r>
            <a:r>
              <a:rPr lang="en-US" altLang="en-US" sz="2200" i="1" dirty="0">
                <a:latin typeface="Cal"/>
              </a:rPr>
              <a:t> </a:t>
            </a:r>
            <a:r>
              <a:rPr lang="en-US" altLang="en-US" sz="2200" i="1" dirty="0" err="1">
                <a:latin typeface="Cal"/>
              </a:rPr>
              <a:t>qarşı</a:t>
            </a:r>
            <a:r>
              <a:rPr lang="en-US" altLang="en-US" sz="2200" i="1" dirty="0">
                <a:latin typeface="Cal"/>
              </a:rPr>
              <a:t> (1994)</a:t>
            </a:r>
            <a:endParaRPr lang="az-Latn-AZ" altLang="en-US" sz="2200" i="1" dirty="0">
              <a:latin typeface="Cal"/>
            </a:endParaRPr>
          </a:p>
          <a:p>
            <a:pPr lvl="1" algn="just">
              <a:lnSpc>
                <a:spcPct val="70000"/>
              </a:lnSpc>
              <a:buClr>
                <a:srgbClr val="438086"/>
              </a:buClr>
            </a:pPr>
            <a:r>
              <a:rPr lang="en-US" altLang="en-US" sz="2200" dirty="0" err="1">
                <a:latin typeface="Cal"/>
              </a:rPr>
              <a:t>Kar</a:t>
            </a:r>
            <a:r>
              <a:rPr lang="en-US" altLang="en-US" sz="2200" dirty="0">
                <a:latin typeface="Cal"/>
              </a:rPr>
              <a:t> </a:t>
            </a:r>
            <a:r>
              <a:rPr lang="en-US" altLang="en-US" sz="2200" dirty="0" err="1" smtClean="0">
                <a:latin typeface="Cal"/>
              </a:rPr>
              <a:t>ərizəçi</a:t>
            </a:r>
            <a:r>
              <a:rPr lang="en-US" altLang="en-US" sz="2200" dirty="0" smtClean="0">
                <a:latin typeface="Cal"/>
              </a:rPr>
              <a:t> </a:t>
            </a:r>
            <a:r>
              <a:rPr lang="en-US" altLang="en-US" sz="2200" dirty="0" err="1">
                <a:latin typeface="Cal"/>
              </a:rPr>
              <a:t>vəkilin</a:t>
            </a:r>
            <a:r>
              <a:rPr lang="en-US" altLang="en-US" sz="2200" dirty="0">
                <a:latin typeface="Cal"/>
              </a:rPr>
              <a:t> </a:t>
            </a:r>
            <a:r>
              <a:rPr lang="en-US" altLang="en-US" sz="2200" dirty="0" err="1">
                <a:latin typeface="Cal"/>
              </a:rPr>
              <a:t>məsləhəti</a:t>
            </a:r>
            <a:r>
              <a:rPr lang="en-US" altLang="en-US" sz="2200" dirty="0">
                <a:latin typeface="Cal"/>
              </a:rPr>
              <a:t> </a:t>
            </a:r>
            <a:r>
              <a:rPr lang="en-US" altLang="en-US" sz="2200" dirty="0" err="1">
                <a:latin typeface="Cal"/>
              </a:rPr>
              <a:t>ilə</a:t>
            </a:r>
            <a:r>
              <a:rPr lang="en-US" altLang="en-US" sz="2200" dirty="0">
                <a:latin typeface="Cal"/>
              </a:rPr>
              <a:t> </a:t>
            </a:r>
            <a:r>
              <a:rPr lang="en-US" altLang="en-US" sz="2200" dirty="0" err="1">
                <a:latin typeface="Cal"/>
              </a:rPr>
              <a:t>şahiddən</a:t>
            </a:r>
            <a:r>
              <a:rPr lang="en-US" altLang="en-US" sz="2200" dirty="0">
                <a:latin typeface="Cal"/>
              </a:rPr>
              <a:t> </a:t>
            </a:r>
            <a:r>
              <a:rPr lang="en-US" altLang="en-US" sz="2200" dirty="0" err="1">
                <a:latin typeface="Cal"/>
              </a:rPr>
              <a:t>uzaqda</a:t>
            </a:r>
            <a:r>
              <a:rPr lang="en-US" altLang="en-US" sz="2200" dirty="0">
                <a:latin typeface="Cal"/>
              </a:rPr>
              <a:t> </a:t>
            </a:r>
            <a:r>
              <a:rPr lang="en-US" altLang="en-US" sz="2200" dirty="0" err="1">
                <a:latin typeface="Cal"/>
              </a:rPr>
              <a:t>əyləşdirilib</a:t>
            </a:r>
            <a:r>
              <a:rPr lang="en-US" altLang="en-US" sz="2200" dirty="0">
                <a:latin typeface="Cal"/>
              </a:rPr>
              <a:t>: </a:t>
            </a:r>
            <a:r>
              <a:rPr lang="en-US" altLang="en-US" sz="2200" dirty="0" err="1">
                <a:latin typeface="Cal"/>
              </a:rPr>
              <a:t>heç</a:t>
            </a:r>
            <a:r>
              <a:rPr lang="en-US" altLang="en-US" sz="2200" dirty="0">
                <a:latin typeface="Cal"/>
              </a:rPr>
              <a:t> </a:t>
            </a:r>
            <a:r>
              <a:rPr lang="en-US" altLang="en-US" sz="2200" dirty="0" err="1">
                <a:latin typeface="Cal"/>
              </a:rPr>
              <a:t>bir</a:t>
            </a:r>
            <a:r>
              <a:rPr lang="en-US" altLang="en-US" sz="2200" dirty="0">
                <a:latin typeface="Cal"/>
              </a:rPr>
              <a:t> </a:t>
            </a:r>
            <a:r>
              <a:rPr lang="en-US" altLang="en-US" sz="2200" dirty="0" err="1">
                <a:latin typeface="Cal"/>
              </a:rPr>
              <a:t>pozuntu</a:t>
            </a:r>
            <a:r>
              <a:rPr lang="en-US" altLang="en-US" sz="2200" dirty="0">
                <a:latin typeface="Cal"/>
              </a:rPr>
              <a:t> </a:t>
            </a:r>
            <a:r>
              <a:rPr lang="en-US" altLang="en-US" sz="2200" dirty="0" err="1">
                <a:latin typeface="Cal"/>
              </a:rPr>
              <a:t>mövcud</a:t>
            </a:r>
            <a:r>
              <a:rPr lang="en-US" altLang="en-US" sz="2200" dirty="0">
                <a:latin typeface="Cal"/>
              </a:rPr>
              <a:t> </a:t>
            </a:r>
            <a:r>
              <a:rPr lang="en-US" altLang="en-US" sz="2200" dirty="0" err="1" smtClean="0">
                <a:latin typeface="Cal"/>
              </a:rPr>
              <a:t>deyil</a:t>
            </a:r>
            <a:r>
              <a:rPr lang="az-Latn-AZ" altLang="en-US" sz="2200" dirty="0">
                <a:latin typeface="Cal"/>
              </a:rPr>
              <a:t> </a:t>
            </a:r>
            <a:r>
              <a:rPr lang="az-Latn-AZ" altLang="en-US" sz="2200" dirty="0" smtClean="0">
                <a:latin typeface="Cal"/>
              </a:rPr>
              <a:t>və ya sakitləşdirici dərman qəbul etmiş ərizəçi məhkəmə zalında bu dərmanın təsiri altında idi, lakin vəkili ilə sərbəst sürətdə ünsiyyətdə olmaq imkanına malik olduğu üçün pozuntu hesab edilmir </a:t>
            </a:r>
            <a:r>
              <a:rPr lang="az-Latn-AZ" altLang="en-US" sz="2200" i="1" dirty="0" smtClean="0">
                <a:latin typeface="Cal"/>
              </a:rPr>
              <a:t>(Libreyxin işi) </a:t>
            </a:r>
            <a:endParaRPr lang="en-US" altLang="en-US" sz="2200" i="1" dirty="0">
              <a:latin typeface="Cal"/>
            </a:endParaRPr>
          </a:p>
          <a:p>
            <a:pPr lvl="2" algn="just" eaLnBrk="1" hangingPunct="1">
              <a:lnSpc>
                <a:spcPct val="70000"/>
              </a:lnSpc>
              <a:buClr>
                <a:srgbClr val="53548A"/>
              </a:buClr>
            </a:pPr>
            <a:endParaRPr lang="en-US" altLang="en-US" sz="2200" i="1" dirty="0">
              <a:latin typeface="Cal"/>
            </a:endParaRPr>
          </a:p>
          <a:p>
            <a:pPr lvl="2" algn="just" eaLnBrk="1" hangingPunct="1">
              <a:lnSpc>
                <a:spcPct val="70000"/>
              </a:lnSpc>
              <a:buClr>
                <a:srgbClr val="53548A"/>
              </a:buClr>
            </a:pPr>
            <a:endParaRPr lang="az-Latn-AZ" altLang="en-US" sz="2200" dirty="0" smtClean="0">
              <a:latin typeface="Cal"/>
            </a:endParaRPr>
          </a:p>
          <a:p>
            <a:pPr lvl="2" algn="just" eaLnBrk="1" hangingPunct="1">
              <a:lnSpc>
                <a:spcPct val="70000"/>
              </a:lnSpc>
              <a:buClr>
                <a:srgbClr val="53548A"/>
              </a:buClr>
            </a:pPr>
            <a:endParaRPr lang="en-US" altLang="en-US" sz="2200" dirty="0">
              <a:latin typeface="Ca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5FED3508-3160-4071-BFF6-0C9A698F949A}" type="slidenum">
              <a:rPr lang="en-US" altLang="en-US">
                <a:solidFill>
                  <a:srgbClr val="FFFFFF"/>
                </a:solidFill>
              </a:rPr>
              <a:pPr eaLnBrk="0" hangingPunct="0">
                <a:buSzPct val="100000"/>
              </a:pPr>
              <a:t>28</a:t>
            </a:fld>
            <a:endParaRPr lang="en-US" altLang="en-US">
              <a:solidFill>
                <a:srgbClr val="FFFFFF"/>
              </a:solidFill>
            </a:endParaRPr>
          </a:p>
        </p:txBody>
      </p:sp>
    </p:spTree>
    <p:extLst>
      <p:ext uri="{BB962C8B-B14F-4D97-AF65-F5344CB8AC3E}">
        <p14:creationId xmlns:p14="http://schemas.microsoft.com/office/powerpoint/2010/main" val="111461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59" y="245660"/>
            <a:ext cx="11682483" cy="1228298"/>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altLang="en-US" b="1" dirty="0" smtClean="0">
                <a:solidFill>
                  <a:srgbClr val="002060"/>
                </a:solidFill>
                <a:latin typeface="Calibri" panose="020F0502020204030204" pitchFamily="34" charset="0"/>
                <a:cs typeface="Calibri" panose="020F0502020204030204" pitchFamily="34" charset="0"/>
              </a:rPr>
              <a:t>AZƏRBAYCANLA BAĞLI QƏRARLAR</a:t>
            </a:r>
            <a:endParaRPr lang="en-US"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5659" y="1473958"/>
            <a:ext cx="11682483" cy="5172502"/>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marL="0" indent="0">
              <a:buNone/>
            </a:pPr>
            <a:endParaRPr lang="az-Latn-AZ" dirty="0" smtClean="0">
              <a:latin typeface="Times New Roman" panose="02020603050405020304" pitchFamily="18" charset="0"/>
              <a:cs typeface="Times New Roman" panose="02020603050405020304" pitchFamily="18" charset="0"/>
            </a:endParaRPr>
          </a:p>
          <a:p>
            <a:pPr algn="just"/>
            <a:r>
              <a:rPr lang="az-Latn-AZ" sz="3000" b="1" i="1" dirty="0">
                <a:latin typeface="Calibri" panose="020F0502020204030204" pitchFamily="34" charset="0"/>
                <a:cs typeface="Calibri" panose="020F0502020204030204" pitchFamily="34" charset="0"/>
              </a:rPr>
              <a:t>Hümmətov Azərbaycana qarşı iş, 2007 </a:t>
            </a:r>
            <a:r>
              <a:rPr lang="az-Latn-AZ" sz="3000" dirty="0">
                <a:latin typeface="Calibri" panose="020F0502020204030204" pitchFamily="34" charset="0"/>
                <a:cs typeface="Calibri" panose="020F0502020204030204" pitchFamily="34" charset="0"/>
              </a:rPr>
              <a:t>(açıq məhkəmə araşdırması hüququ</a:t>
            </a:r>
            <a:r>
              <a:rPr lang="az-Latn-AZ" sz="2600" dirty="0" smtClean="0">
                <a:latin typeface="Calibri" panose="020F0502020204030204" pitchFamily="34" charset="0"/>
                <a:cs typeface="Calibri" panose="020F0502020204030204" pitchFamily="34" charset="0"/>
              </a:rPr>
              <a:t>)</a:t>
            </a:r>
          </a:p>
          <a:p>
            <a:pPr algn="just"/>
            <a:endParaRPr lang="en-US" sz="2600" dirty="0">
              <a:latin typeface="Calibri" panose="020F0502020204030204" pitchFamily="34" charset="0"/>
              <a:cs typeface="Calibri" panose="020F0502020204030204" pitchFamily="34" charset="0"/>
            </a:endParaRPr>
          </a:p>
          <a:p>
            <a:pPr algn="just"/>
            <a:r>
              <a:rPr lang="az-Latn-AZ" sz="3000" b="1" i="1" dirty="0" smtClean="0">
                <a:latin typeface="Calibri" panose="020F0502020204030204" pitchFamily="34" charset="0"/>
                <a:cs typeface="Calibri" panose="020F0502020204030204" pitchFamily="34" charset="0"/>
              </a:rPr>
              <a:t>Abbasov Azərbaycana qarşı iş, 2008</a:t>
            </a:r>
            <a:r>
              <a:rPr lang="en-US" sz="3000" dirty="0" smtClean="0">
                <a:latin typeface="Calibri" panose="020F0502020204030204" pitchFamily="34" charset="0"/>
                <a:cs typeface="Calibri" panose="020F0502020204030204" pitchFamily="34" charset="0"/>
              </a:rPr>
              <a:t> (t</a:t>
            </a:r>
            <a:r>
              <a:rPr lang="az-Latn-AZ" sz="3000" dirty="0" smtClean="0">
                <a:latin typeface="Calibri" panose="020F0502020204030204" pitchFamily="34" charset="0"/>
                <a:cs typeface="Calibri" panose="020F0502020204030204" pitchFamily="34" charset="0"/>
              </a:rPr>
              <a:t>ərəflərin bərabərliyi və çəkişmə prinsipi)</a:t>
            </a:r>
          </a:p>
          <a:p>
            <a:pPr algn="just"/>
            <a:endParaRPr lang="az-Latn-AZ" sz="3000" dirty="0" smtClean="0">
              <a:latin typeface="Calibri" panose="020F0502020204030204" pitchFamily="34" charset="0"/>
              <a:cs typeface="Calibri" panose="020F0502020204030204" pitchFamily="34" charset="0"/>
            </a:endParaRPr>
          </a:p>
          <a:p>
            <a:pPr algn="just"/>
            <a:r>
              <a:rPr lang="az-Latn-AZ" sz="3000" b="1" i="1" dirty="0" smtClean="0">
                <a:latin typeface="Calibri" panose="020F0502020204030204" pitchFamily="34" charset="0"/>
                <a:cs typeface="Calibri" panose="020F0502020204030204" pitchFamily="34" charset="0"/>
              </a:rPr>
              <a:t>Pirəli Orucov Azərbaycana qarşı iş, 2010 </a:t>
            </a:r>
            <a:r>
              <a:rPr lang="en-US" sz="3000" dirty="0">
                <a:latin typeface="Calibri" panose="020F0502020204030204" pitchFamily="34" charset="0"/>
                <a:cs typeface="Calibri" panose="020F0502020204030204" pitchFamily="34" charset="0"/>
              </a:rPr>
              <a:t>(t</a:t>
            </a:r>
            <a:r>
              <a:rPr lang="az-Latn-AZ" sz="3000" dirty="0">
                <a:latin typeface="Calibri" panose="020F0502020204030204" pitchFamily="34" charset="0"/>
                <a:cs typeface="Calibri" panose="020F0502020204030204" pitchFamily="34" charset="0"/>
              </a:rPr>
              <a:t>ərəflərin bərabərliyi və çəkişmə prinsipi</a:t>
            </a:r>
            <a:r>
              <a:rPr lang="az-Latn-AZ" sz="30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7713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191069"/>
            <a:ext cx="11696132" cy="1823125"/>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a:solidFill>
                  <a:srgbClr val="002060"/>
                </a:solidFill>
                <a:latin typeface="Calibri" panose="020F0502020204030204" pitchFamily="34" charset="0"/>
                <a:cs typeface="Calibri" panose="020F0502020204030204" pitchFamily="34" charset="0"/>
              </a:rPr>
              <a:t>Maddə 6. Ədalətli məhkəmə araşdırması hüququ </a:t>
            </a:r>
          </a:p>
        </p:txBody>
      </p:sp>
      <p:sp>
        <p:nvSpPr>
          <p:cNvPr id="3" name="Content Placeholder 2"/>
          <p:cNvSpPr>
            <a:spLocks noGrp="1"/>
          </p:cNvSpPr>
          <p:nvPr>
            <p:ph idx="1"/>
          </p:nvPr>
        </p:nvSpPr>
        <p:spPr>
          <a:xfrm>
            <a:off x="272955" y="2014194"/>
            <a:ext cx="11696132" cy="4632266"/>
          </a:xfrm>
          <a:solidFill>
            <a:schemeClr val="accent5"/>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just">
              <a:buNone/>
            </a:pPr>
            <a:endParaRPr lang="az-Latn-AZ" altLang="en-US" dirty="0" smtClean="0">
              <a:latin typeface="Times New Roman" panose="02020603050405020304" pitchFamily="18" charset="0"/>
              <a:cs typeface="Times New Roman" panose="02020603050405020304" pitchFamily="18" charset="0"/>
            </a:endParaRPr>
          </a:p>
          <a:p>
            <a:pPr marL="0" indent="0" algn="just">
              <a:buNone/>
            </a:pPr>
            <a:r>
              <a:rPr lang="az-Latn-AZ" altLang="en-US" sz="3200" dirty="0" smtClean="0">
                <a:solidFill>
                  <a:schemeClr val="bg1"/>
                </a:solidFill>
                <a:latin typeface="Calibri" panose="020F0502020204030204" pitchFamily="34" charset="0"/>
                <a:cs typeface="Calibri" panose="020F0502020204030204" pitchFamily="34" charset="0"/>
              </a:rPr>
              <a:t>1</a:t>
            </a:r>
            <a:r>
              <a:rPr lang="az-Latn-AZ" altLang="en-US" sz="3200" dirty="0">
                <a:solidFill>
                  <a:schemeClr val="bg1"/>
                </a:solidFill>
                <a:latin typeface="Calibri" panose="020F0502020204030204" pitchFamily="34" charset="0"/>
                <a:cs typeface="Calibri" panose="020F0502020204030204" pitchFamily="34" charset="0"/>
              </a:rPr>
              <a:t>. </a:t>
            </a:r>
            <a:r>
              <a:rPr lang="ru-RU" altLang="en-US" sz="3200" dirty="0">
                <a:solidFill>
                  <a:schemeClr val="bg1"/>
                </a:solidFill>
                <a:latin typeface="Calibri" panose="020F0502020204030204" pitchFamily="34" charset="0"/>
                <a:cs typeface="Calibri" panose="020F0502020204030204" pitchFamily="34" charset="0"/>
              </a:rPr>
              <a:t>Hər kəs, onun </a:t>
            </a:r>
            <a:r>
              <a:rPr lang="ru-RU" altLang="en-US" sz="3200" b="1" dirty="0">
                <a:solidFill>
                  <a:schemeClr val="bg1"/>
                </a:solidFill>
                <a:latin typeface="Calibri" panose="020F0502020204030204" pitchFamily="34" charset="0"/>
                <a:cs typeface="Calibri" panose="020F0502020204030204" pitchFamily="34" charset="0"/>
              </a:rPr>
              <a:t>mülki hüquq və vəzifələri </a:t>
            </a:r>
            <a:r>
              <a:rPr lang="ru-RU" altLang="en-US" sz="3200" dirty="0">
                <a:solidFill>
                  <a:schemeClr val="bg1"/>
                </a:solidFill>
                <a:latin typeface="Calibri" panose="020F0502020204030204" pitchFamily="34" charset="0"/>
                <a:cs typeface="Calibri" panose="020F0502020204030204" pitchFamily="34" charset="0"/>
              </a:rPr>
              <a:t>müəyyən edilərkən və ya ona qarşı hər hansı </a:t>
            </a:r>
            <a:r>
              <a:rPr lang="ru-RU" altLang="en-US" sz="3200" b="1" dirty="0">
                <a:solidFill>
                  <a:schemeClr val="bg1"/>
                </a:solidFill>
                <a:latin typeface="Calibri" panose="020F0502020204030204" pitchFamily="34" charset="0"/>
                <a:cs typeface="Calibri" panose="020F0502020204030204" pitchFamily="34" charset="0"/>
              </a:rPr>
              <a:t>cinayət ittihamı </a:t>
            </a:r>
            <a:r>
              <a:rPr lang="ru-RU" altLang="en-US" sz="3200" dirty="0">
                <a:solidFill>
                  <a:schemeClr val="bg1"/>
                </a:solidFill>
                <a:latin typeface="Calibri" panose="020F0502020204030204" pitchFamily="34" charset="0"/>
                <a:cs typeface="Calibri" panose="020F0502020204030204" pitchFamily="34" charset="0"/>
              </a:rPr>
              <a:t>irəli sürülərkən, </a:t>
            </a:r>
            <a:r>
              <a:rPr lang="ru-RU" altLang="en-US" sz="3200" b="1" dirty="0">
                <a:solidFill>
                  <a:schemeClr val="bg1"/>
                </a:solidFill>
                <a:latin typeface="Calibri" panose="020F0502020204030204" pitchFamily="34" charset="0"/>
                <a:cs typeface="Calibri" panose="020F0502020204030204" pitchFamily="34" charset="0"/>
              </a:rPr>
              <a:t>qanun əsasında yaradılmış müstəqil </a:t>
            </a:r>
            <a:r>
              <a:rPr lang="ru-RU" altLang="en-US" sz="3200" dirty="0">
                <a:solidFill>
                  <a:schemeClr val="bg1"/>
                </a:solidFill>
                <a:latin typeface="Calibri" panose="020F0502020204030204" pitchFamily="34" charset="0"/>
                <a:cs typeface="Calibri" panose="020F0502020204030204" pitchFamily="34" charset="0"/>
              </a:rPr>
              <a:t>və </a:t>
            </a:r>
            <a:r>
              <a:rPr lang="ru-RU" altLang="en-US" sz="3200" b="1" dirty="0">
                <a:solidFill>
                  <a:schemeClr val="bg1"/>
                </a:solidFill>
                <a:latin typeface="Calibri" panose="020F0502020204030204" pitchFamily="34" charset="0"/>
                <a:cs typeface="Calibri" panose="020F0502020204030204" pitchFamily="34" charset="0"/>
              </a:rPr>
              <a:t>qərəzsiz </a:t>
            </a:r>
            <a:r>
              <a:rPr lang="ru-RU" altLang="en-US" sz="3200" dirty="0">
                <a:solidFill>
                  <a:schemeClr val="bg1"/>
                </a:solidFill>
                <a:latin typeface="Calibri" panose="020F0502020204030204" pitchFamily="34" charset="0"/>
                <a:cs typeface="Calibri" panose="020F0502020204030204" pitchFamily="34" charset="0"/>
              </a:rPr>
              <a:t>məhkəmə vasitəsilə, </a:t>
            </a:r>
            <a:r>
              <a:rPr lang="ru-RU" altLang="en-US" sz="3200" b="1" dirty="0">
                <a:solidFill>
                  <a:schemeClr val="bg1"/>
                </a:solidFill>
                <a:latin typeface="Calibri" panose="020F0502020204030204" pitchFamily="34" charset="0"/>
                <a:cs typeface="Calibri" panose="020F0502020204030204" pitchFamily="34" charset="0"/>
              </a:rPr>
              <a:t>ağlabatan müddətdə </a:t>
            </a:r>
            <a:r>
              <a:rPr lang="ru-RU" altLang="en-US" sz="3200" dirty="0">
                <a:solidFill>
                  <a:schemeClr val="bg1"/>
                </a:solidFill>
                <a:latin typeface="Calibri" panose="020F0502020204030204" pitchFamily="34" charset="0"/>
                <a:cs typeface="Calibri" panose="020F0502020204030204" pitchFamily="34" charset="0"/>
              </a:rPr>
              <a:t>işinin </a:t>
            </a:r>
            <a:r>
              <a:rPr lang="ru-RU" altLang="en-US" sz="3200" b="1" dirty="0">
                <a:solidFill>
                  <a:schemeClr val="bg1"/>
                </a:solidFill>
                <a:latin typeface="Calibri" panose="020F0502020204030204" pitchFamily="34" charset="0"/>
                <a:cs typeface="Calibri" panose="020F0502020204030204" pitchFamily="34" charset="0"/>
              </a:rPr>
              <a:t>ədalətli </a:t>
            </a:r>
            <a:r>
              <a:rPr lang="ru-RU" altLang="en-US" sz="3200" dirty="0">
                <a:solidFill>
                  <a:schemeClr val="bg1"/>
                </a:solidFill>
                <a:latin typeface="Calibri" panose="020F0502020204030204" pitchFamily="34" charset="0"/>
                <a:cs typeface="Calibri" panose="020F0502020204030204" pitchFamily="34" charset="0"/>
              </a:rPr>
              <a:t>və </a:t>
            </a:r>
            <a:r>
              <a:rPr lang="ru-RU" altLang="en-US" sz="3200" b="1" dirty="0">
                <a:solidFill>
                  <a:schemeClr val="bg1"/>
                </a:solidFill>
                <a:latin typeface="Calibri" panose="020F0502020204030204" pitchFamily="34" charset="0"/>
                <a:cs typeface="Calibri" panose="020F0502020204030204" pitchFamily="34" charset="0"/>
              </a:rPr>
              <a:t>açıq </a:t>
            </a:r>
            <a:r>
              <a:rPr lang="ru-RU" altLang="en-US" sz="3200" dirty="0">
                <a:solidFill>
                  <a:schemeClr val="bg1"/>
                </a:solidFill>
                <a:latin typeface="Calibri" panose="020F0502020204030204" pitchFamily="34" charset="0"/>
                <a:cs typeface="Calibri" panose="020F0502020204030204" pitchFamily="34" charset="0"/>
              </a:rPr>
              <a:t>araşdırılması hüququna malikdir.</a:t>
            </a:r>
            <a:r>
              <a:rPr lang="az-Latn-AZ" altLang="en-US" sz="3200" dirty="0">
                <a:solidFill>
                  <a:schemeClr val="bg1"/>
                </a:solidFill>
                <a:latin typeface="Calibri" panose="020F0502020204030204" pitchFamily="34" charset="0"/>
                <a:cs typeface="Calibri" panose="020F0502020204030204" pitchFamily="34" charset="0"/>
              </a:rPr>
              <a:t>..</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6223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7" y="259307"/>
            <a:ext cx="11750722" cy="6318914"/>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az-Latn-AZ" sz="7200" b="1" i="1" dirty="0" smtClean="0">
              <a:solidFill>
                <a:srgbClr val="FF0000"/>
              </a:solidFill>
              <a:latin typeface="Calibri" panose="020F0502020204030204" pitchFamily="34" charset="0"/>
              <a:cs typeface="Calibri" panose="020F0502020204030204" pitchFamily="34" charset="0"/>
            </a:endParaRPr>
          </a:p>
          <a:p>
            <a:pPr marL="0" indent="0" algn="ctr">
              <a:buNone/>
            </a:pPr>
            <a:r>
              <a:rPr lang="az-Latn-AZ" sz="7200" b="1" i="1" dirty="0" smtClean="0">
                <a:solidFill>
                  <a:schemeClr val="bg1"/>
                </a:solidFill>
                <a:latin typeface="Calibri" panose="020F0502020204030204" pitchFamily="34" charset="0"/>
                <a:cs typeface="Calibri" panose="020F0502020204030204" pitchFamily="34" charset="0"/>
              </a:rPr>
              <a:t>DİQQƏTİNİZƏ GÖRƏ </a:t>
            </a:r>
          </a:p>
          <a:p>
            <a:pPr marL="0" indent="0" algn="ctr">
              <a:buNone/>
            </a:pPr>
            <a:r>
              <a:rPr lang="az-Latn-AZ" sz="7200" b="1" i="1" dirty="0" smtClean="0">
                <a:solidFill>
                  <a:schemeClr val="bg1"/>
                </a:solidFill>
                <a:latin typeface="Calibri" panose="020F0502020204030204" pitchFamily="34" charset="0"/>
                <a:cs typeface="Calibri" panose="020F0502020204030204" pitchFamily="34" charset="0"/>
              </a:rPr>
              <a:t>TƏŞƏKKÜR EDİRƏM.</a:t>
            </a:r>
          </a:p>
        </p:txBody>
      </p:sp>
    </p:spTree>
    <p:extLst>
      <p:ext uri="{BB962C8B-B14F-4D97-AF65-F5344CB8AC3E}">
        <p14:creationId xmlns:p14="http://schemas.microsoft.com/office/powerpoint/2010/main" val="429615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45660" y="218363"/>
            <a:ext cx="11655188" cy="6359857"/>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algn="just"/>
            <a:r>
              <a:rPr lang="az-Latn-AZ" dirty="0" smtClean="0"/>
              <a:t>«</a:t>
            </a:r>
            <a:r>
              <a:rPr lang="az-Latn-AZ" sz="2500" dirty="0" smtClean="0">
                <a:latin typeface="Cal"/>
              </a:rPr>
              <a:t>Ədalətlilik» tələbinin 6-cı maddəninin qalan digər elementlərindən əsas fərqi ondan ibarətdir ki, o, bütövlükdə məhkəmə prosesini əhatə edir və şəxs barəsindəki məhkəmə araşdırmasının «ədalətli» olub-olmaması məsələsi sadəcə ayrı-ayrı insidentlər və ya prosessual nöqsanlar əsasında deyil, prosesin bütün mərhələlərinin məcmu halında təhlili əsasında nəzərdən keçirilir, belə ki, prosesin bir mərhələsində baş vermiş nöqsan sonrakı mərhələdə düzəldilə bilər. </a:t>
            </a:r>
            <a:r>
              <a:rPr lang="az-Latn-AZ" sz="2500" b="1" dirty="0" smtClean="0">
                <a:latin typeface="Cal"/>
              </a:rPr>
              <a:t>(</a:t>
            </a:r>
            <a:r>
              <a:rPr lang="az-Latn-AZ" sz="2500" b="1" i="1" dirty="0" smtClean="0">
                <a:latin typeface="Cal"/>
              </a:rPr>
              <a:t>Monnell və Morris Birləşmiş Krallığa qarşı</a:t>
            </a:r>
            <a:r>
              <a:rPr lang="az-Latn-AZ" sz="2500" dirty="0" smtClean="0">
                <a:latin typeface="Cal"/>
              </a:rPr>
              <a:t>) </a:t>
            </a:r>
          </a:p>
          <a:p>
            <a:pPr algn="just"/>
            <a:r>
              <a:rPr lang="az-Latn-AZ" sz="2500" dirty="0" smtClean="0">
                <a:latin typeface="Cal"/>
              </a:rPr>
              <a:t>«Ədalətlilik» tələbi müstəqil tələbdir. Daxili prosessual normaların pozulması hökmən o demək deyil ki, məhkəmə araşdırmasının «ədalətliliyi» tələbi pozulub və yaxud əksinə, «ədalətlilik» tələbinin pozuntusunu təşkil edən hal daxili prosessual normaların pozuntusunu təşkil etməyə bilər. </a:t>
            </a:r>
          </a:p>
          <a:p>
            <a:pPr algn="just"/>
            <a:r>
              <a:rPr lang="az-Latn-AZ" sz="2500" dirty="0" smtClean="0">
                <a:latin typeface="Cal"/>
              </a:rPr>
              <a:t> 6-cı maddə AİHM-nin 4-cü instansiya məhkəməsi qismində çıxış etməsinə, yəni  işin faktlarını müəyyənləşdirməsinə və milli qanunvericilik normalarının iddia edilən pozuntularını yenidən araşdırmasına, habelə sübutların qəbul edilməsinin mümkünlüyü məsələsi barədə qərar çıxarmasına imkan vermir.</a:t>
            </a:r>
            <a:endParaRPr lang="ru-RU" sz="2500" dirty="0">
              <a:latin typeface="Cal"/>
            </a:endParaRPr>
          </a:p>
        </p:txBody>
      </p:sp>
    </p:spTree>
    <p:extLst>
      <p:ext uri="{BB962C8B-B14F-4D97-AF65-F5344CB8AC3E}">
        <p14:creationId xmlns:p14="http://schemas.microsoft.com/office/powerpoint/2010/main" val="75468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8" y="232013"/>
            <a:ext cx="11723426" cy="1782182"/>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smtClean="0">
                <a:solidFill>
                  <a:srgbClr val="002060"/>
                </a:solidFill>
                <a:latin typeface="Calibri" panose="020F0502020204030204" pitchFamily="34" charset="0"/>
                <a:cs typeface="Calibri" panose="020F0502020204030204" pitchFamily="34" charset="0"/>
              </a:rPr>
              <a:t>«Ədalətli məhkəmə</a:t>
            </a:r>
            <a:r>
              <a:rPr lang="en-US" b="1" dirty="0" smtClean="0">
                <a:solidFill>
                  <a:srgbClr val="002060"/>
                </a:solidFill>
                <a:latin typeface="Calibri" panose="020F0502020204030204" pitchFamily="34" charset="0"/>
                <a:cs typeface="Calibri" panose="020F0502020204030204" pitchFamily="34" charset="0"/>
              </a:rPr>
              <a:t> </a:t>
            </a:r>
            <a:r>
              <a:rPr lang="en-US" b="1" dirty="0" err="1" smtClean="0">
                <a:solidFill>
                  <a:srgbClr val="002060"/>
                </a:solidFill>
                <a:latin typeface="Calibri" panose="020F0502020204030204" pitchFamily="34" charset="0"/>
                <a:cs typeface="Calibri" panose="020F0502020204030204" pitchFamily="34" charset="0"/>
              </a:rPr>
              <a:t>ar</a:t>
            </a:r>
            <a:r>
              <a:rPr lang="az-Latn-AZ" b="1" dirty="0" smtClean="0">
                <a:solidFill>
                  <a:srgbClr val="002060"/>
                </a:solidFill>
                <a:latin typeface="Calibri" panose="020F0502020204030204" pitchFamily="34" charset="0"/>
                <a:cs typeface="Calibri" panose="020F0502020204030204" pitchFamily="34" charset="0"/>
              </a:rPr>
              <a:t>aşdırması» anlayışına daxildir:</a:t>
            </a:r>
            <a:endParaRPr lang="en-US"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9309" y="2014194"/>
            <a:ext cx="11600596" cy="4618618"/>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just"/>
            <a:r>
              <a:rPr lang="az-Latn-AZ" sz="3000" b="1" dirty="0">
                <a:latin typeface="Calibri" panose="020F0502020204030204" pitchFamily="34" charset="0"/>
                <a:cs typeface="Calibri" panose="020F0502020204030204" pitchFamily="34" charset="0"/>
              </a:rPr>
              <a:t>Tərəflərin </a:t>
            </a:r>
            <a:r>
              <a:rPr lang="az-Latn-AZ" sz="3000" b="1" dirty="0" smtClean="0">
                <a:latin typeface="Calibri" panose="020F0502020204030204" pitchFamily="34" charset="0"/>
                <a:cs typeface="Calibri" panose="020F0502020204030204" pitchFamily="34" charset="0"/>
              </a:rPr>
              <a:t>bərabərliyi</a:t>
            </a:r>
          </a:p>
          <a:p>
            <a:pPr algn="just"/>
            <a:r>
              <a:rPr lang="az-Latn-AZ" sz="3000" b="1" dirty="0" smtClean="0">
                <a:latin typeface="Calibri" panose="020F0502020204030204" pitchFamily="34" charset="0"/>
                <a:cs typeface="Calibri" panose="020F0502020204030204" pitchFamily="34" charset="0"/>
              </a:rPr>
              <a:t>Çəkişmə prinsipi</a:t>
            </a:r>
            <a:endParaRPr lang="en-US" sz="3000" b="1" dirty="0">
              <a:latin typeface="Calibri" panose="020F0502020204030204" pitchFamily="34" charset="0"/>
              <a:cs typeface="Calibri" panose="020F0502020204030204" pitchFamily="34" charset="0"/>
            </a:endParaRPr>
          </a:p>
          <a:p>
            <a:pPr algn="just"/>
            <a:r>
              <a:rPr lang="az-Latn-AZ" sz="3000" b="1" dirty="0" smtClean="0">
                <a:latin typeface="Calibri" panose="020F0502020204030204" pitchFamily="34" charset="0"/>
                <a:cs typeface="Calibri" panose="020F0502020204030204" pitchFamily="34" charset="0"/>
              </a:rPr>
              <a:t>Prosesdə ərizəçinin və ya onun nümayəndəsinin iştirakı və açıq məhkəmə araşdırması</a:t>
            </a:r>
          </a:p>
          <a:p>
            <a:pPr algn="just"/>
            <a:r>
              <a:rPr lang="az-Latn-AZ" sz="3000" b="1" dirty="0" smtClean="0">
                <a:latin typeface="Calibri" panose="020F0502020204030204" pitchFamily="34" charset="0"/>
                <a:cs typeface="Calibri" panose="020F0502020204030204" pitchFamily="34" charset="0"/>
              </a:rPr>
              <a:t>Əsaslandırılmış məhkəmə qərarı</a:t>
            </a:r>
          </a:p>
          <a:p>
            <a:endParaRPr lang="en-US" sz="3000" b="1" dirty="0">
              <a:latin typeface="Calibri" panose="020F0502020204030204" pitchFamily="34" charset="0"/>
              <a:cs typeface="Calibri" panose="020F0502020204030204" pitchFamily="34" charset="0"/>
            </a:endParaRPr>
          </a:p>
          <a:p>
            <a:pPr marL="0" indent="0">
              <a:buNone/>
            </a:pPr>
            <a:r>
              <a:rPr lang="az-Latn-AZ" sz="3000" u="sng" dirty="0" smtClean="0">
                <a:latin typeface="Calibri" panose="020F0502020204030204" pitchFamily="34" charset="0"/>
                <a:cs typeface="Calibri" panose="020F0502020204030204" pitchFamily="34" charset="0"/>
              </a:rPr>
              <a:t>Cinayət işlərində həmçinin:</a:t>
            </a:r>
            <a:endParaRPr lang="en-US" sz="3000" u="sng" dirty="0">
              <a:latin typeface="Calibri" panose="020F0502020204030204" pitchFamily="34" charset="0"/>
              <a:cs typeface="Calibri" panose="020F0502020204030204" pitchFamily="34" charset="0"/>
            </a:endParaRPr>
          </a:p>
          <a:p>
            <a:r>
              <a:rPr lang="az-Latn-AZ" sz="3000" b="1" dirty="0" smtClean="0">
                <a:latin typeface="Calibri" panose="020F0502020204030204" pitchFamily="34" charset="0"/>
                <a:cs typeface="Calibri" panose="020F0502020204030204" pitchFamily="34" charset="0"/>
              </a:rPr>
              <a:t>provakasiya</a:t>
            </a:r>
            <a:endParaRPr lang="en-US" sz="3000" b="1" dirty="0">
              <a:latin typeface="Calibri" panose="020F0502020204030204" pitchFamily="34" charset="0"/>
              <a:cs typeface="Calibri" panose="020F0502020204030204" pitchFamily="34" charset="0"/>
            </a:endParaRPr>
          </a:p>
          <a:p>
            <a:r>
              <a:rPr lang="fr-FR" sz="3000" b="1" dirty="0">
                <a:latin typeface="Calibri" panose="020F0502020204030204" pitchFamily="34" charset="0"/>
                <a:cs typeface="Calibri" panose="020F0502020204030204" pitchFamily="34" charset="0"/>
              </a:rPr>
              <a:t>susmaq hüququ və öz əleyhinə ifadə verməmək </a:t>
            </a:r>
            <a:r>
              <a:rPr lang="fr-FR" sz="3000" b="1" dirty="0" smtClean="0">
                <a:latin typeface="Calibri" panose="020F0502020204030204" pitchFamily="34" charset="0"/>
                <a:cs typeface="Calibri" panose="020F0502020204030204" pitchFamily="34" charset="0"/>
              </a:rPr>
              <a:t>hüququ</a:t>
            </a:r>
            <a:endParaRPr lang="az-Latn-AZ" sz="3000" dirty="0" smtClean="0">
              <a:latin typeface="Calibri" panose="020F0502020204030204" pitchFamily="34" charset="0"/>
              <a:cs typeface="Calibri" panose="020F0502020204030204" pitchFamily="34"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64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60" y="218364"/>
            <a:ext cx="11696131" cy="1856096"/>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algn="ctr"/>
            <a:r>
              <a:rPr lang="az-Latn-AZ" b="1" dirty="0" smtClean="0">
                <a:solidFill>
                  <a:srgbClr val="002060"/>
                </a:solidFill>
                <a:latin typeface="Cal"/>
              </a:rPr>
              <a:t>TƏRƏFLƏRİN BƏRABƏRLİYİ</a:t>
            </a:r>
            <a:endParaRPr lang="ru-RU" b="1" dirty="0">
              <a:solidFill>
                <a:srgbClr val="002060"/>
              </a:solidFill>
              <a:latin typeface="Cal"/>
            </a:endParaRPr>
          </a:p>
        </p:txBody>
      </p:sp>
      <p:pic>
        <p:nvPicPr>
          <p:cNvPr id="3" name="Рисунок 2"/>
          <p:cNvPicPr>
            <a:picLocks noChangeAspect="1"/>
          </p:cNvPicPr>
          <p:nvPr/>
        </p:nvPicPr>
        <p:blipFill>
          <a:blip r:embed="rId2"/>
          <a:stretch>
            <a:fillRect/>
          </a:stretch>
        </p:blipFill>
        <p:spPr>
          <a:xfrm>
            <a:off x="245661" y="2074460"/>
            <a:ext cx="11696130" cy="4517409"/>
          </a:xfrm>
          <a:prstGeom prst="rect">
            <a:avLst/>
          </a:prstGeom>
        </p:spPr>
      </p:pic>
    </p:spTree>
    <p:extLst>
      <p:ext uri="{BB962C8B-B14F-4D97-AF65-F5344CB8AC3E}">
        <p14:creationId xmlns:p14="http://schemas.microsoft.com/office/powerpoint/2010/main" val="110003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63" y="218364"/>
            <a:ext cx="11737075" cy="1310185"/>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sz="3800" b="1" dirty="0" smtClean="0">
                <a:solidFill>
                  <a:srgbClr val="002060"/>
                </a:solidFill>
                <a:latin typeface="Cal"/>
              </a:rPr>
              <a:t>TƏRƏFLƏRİN BƏRABƏRLİYİ PRİNSİPLƏRİ</a:t>
            </a:r>
            <a:endParaRPr lang="ru-RU" sz="3800" b="1" dirty="0">
              <a:solidFill>
                <a:srgbClr val="002060"/>
              </a:solidFill>
              <a:latin typeface="Cal"/>
            </a:endParaRPr>
          </a:p>
        </p:txBody>
      </p:sp>
      <p:sp>
        <p:nvSpPr>
          <p:cNvPr id="3" name="Объект 2"/>
          <p:cNvSpPr>
            <a:spLocks noGrp="1"/>
          </p:cNvSpPr>
          <p:nvPr>
            <p:ph idx="1"/>
          </p:nvPr>
        </p:nvSpPr>
        <p:spPr>
          <a:xfrm>
            <a:off x="218363" y="1364776"/>
            <a:ext cx="11737075" cy="5240740"/>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just"/>
            <a:r>
              <a:rPr lang="en-US" sz="2500" dirty="0" err="1" smtClean="0">
                <a:latin typeface="Cal"/>
              </a:rPr>
              <a:t>Hər</a:t>
            </a:r>
            <a:r>
              <a:rPr lang="en-US" sz="2500" dirty="0" smtClean="0">
                <a:latin typeface="Cal"/>
              </a:rPr>
              <a:t> </a:t>
            </a:r>
            <a:r>
              <a:rPr lang="en-US" sz="2500" dirty="0" err="1">
                <a:latin typeface="Cal"/>
              </a:rPr>
              <a:t>iki</a:t>
            </a:r>
            <a:r>
              <a:rPr lang="en-US" sz="2500" dirty="0">
                <a:latin typeface="Cal"/>
              </a:rPr>
              <a:t> </a:t>
            </a:r>
            <a:r>
              <a:rPr lang="en-US" sz="2500" dirty="0" err="1">
                <a:latin typeface="Cal"/>
              </a:rPr>
              <a:t>tərəf</a:t>
            </a:r>
            <a:r>
              <a:rPr lang="en-US" sz="2500" dirty="0">
                <a:latin typeface="Cal"/>
              </a:rPr>
              <a:t> </a:t>
            </a:r>
            <a:r>
              <a:rPr lang="en-US" sz="2500" dirty="0" err="1">
                <a:latin typeface="Cal"/>
              </a:rPr>
              <a:t>işə</a:t>
            </a:r>
            <a:r>
              <a:rPr lang="en-US" sz="2500" dirty="0">
                <a:latin typeface="Cal"/>
              </a:rPr>
              <a:t> </a:t>
            </a:r>
            <a:r>
              <a:rPr lang="en-US" sz="2500" dirty="0" err="1">
                <a:latin typeface="Cal"/>
              </a:rPr>
              <a:t>hazırlaşmaq</a:t>
            </a:r>
            <a:r>
              <a:rPr lang="en-US" sz="2500" dirty="0">
                <a:latin typeface="Cal"/>
              </a:rPr>
              <a:t> </a:t>
            </a:r>
            <a:r>
              <a:rPr lang="en-US" sz="2500" dirty="0" err="1">
                <a:latin typeface="Cal"/>
              </a:rPr>
              <a:t>üçün</a:t>
            </a:r>
            <a:r>
              <a:rPr lang="en-US" sz="2500" dirty="0">
                <a:latin typeface="Cal"/>
              </a:rPr>
              <a:t> </a:t>
            </a:r>
            <a:r>
              <a:rPr lang="en-US" sz="2500" dirty="0" err="1">
                <a:latin typeface="Cal"/>
              </a:rPr>
              <a:t>bərabər</a:t>
            </a:r>
            <a:r>
              <a:rPr lang="en-US" sz="2500" dirty="0">
                <a:latin typeface="Cal"/>
              </a:rPr>
              <a:t> zaman </a:t>
            </a:r>
            <a:r>
              <a:rPr lang="en-US" sz="2500" dirty="0" err="1">
                <a:latin typeface="Cal"/>
              </a:rPr>
              <a:t>və</a:t>
            </a:r>
            <a:r>
              <a:rPr lang="en-US" sz="2500" dirty="0">
                <a:latin typeface="Cal"/>
              </a:rPr>
              <a:t> </a:t>
            </a:r>
            <a:r>
              <a:rPr lang="en-US" sz="2500" dirty="0" err="1">
                <a:latin typeface="Cal"/>
              </a:rPr>
              <a:t>imkanlara</a:t>
            </a:r>
            <a:r>
              <a:rPr lang="en-US" sz="2500" dirty="0">
                <a:latin typeface="Cal"/>
              </a:rPr>
              <a:t> </a:t>
            </a:r>
            <a:r>
              <a:rPr lang="en-US" sz="2500" dirty="0" err="1">
                <a:latin typeface="Cal"/>
              </a:rPr>
              <a:t>malik</a:t>
            </a:r>
            <a:r>
              <a:rPr lang="en-US" sz="2500" dirty="0">
                <a:latin typeface="Cal"/>
              </a:rPr>
              <a:t> </a:t>
            </a:r>
            <a:r>
              <a:rPr lang="en-US" sz="2500" dirty="0" err="1">
                <a:latin typeface="Cal"/>
              </a:rPr>
              <a:t>olmalıdır</a:t>
            </a:r>
            <a:r>
              <a:rPr lang="en-US" sz="2500" dirty="0">
                <a:latin typeface="Cal"/>
              </a:rPr>
              <a:t> </a:t>
            </a:r>
            <a:r>
              <a:rPr lang="en-US" sz="2500" dirty="0" err="1">
                <a:latin typeface="Cal"/>
              </a:rPr>
              <a:t>və</a:t>
            </a:r>
            <a:r>
              <a:rPr lang="en-US" sz="2500" dirty="0">
                <a:latin typeface="Cal"/>
              </a:rPr>
              <a:t> </a:t>
            </a:r>
            <a:r>
              <a:rPr lang="en-US" sz="2500" dirty="0" err="1">
                <a:latin typeface="Cal"/>
              </a:rPr>
              <a:t>onlara</a:t>
            </a:r>
            <a:r>
              <a:rPr lang="en-US" sz="2500" dirty="0">
                <a:latin typeface="Cal"/>
              </a:rPr>
              <a:t> </a:t>
            </a:r>
            <a:r>
              <a:rPr lang="en-US" sz="2500" dirty="0" err="1">
                <a:latin typeface="Cal"/>
              </a:rPr>
              <a:t>öz</a:t>
            </a:r>
            <a:r>
              <a:rPr lang="en-US" sz="2500" dirty="0">
                <a:latin typeface="Cal"/>
              </a:rPr>
              <a:t> </a:t>
            </a:r>
            <a:r>
              <a:rPr lang="en-US" sz="2500" dirty="0" err="1">
                <a:latin typeface="Cal"/>
              </a:rPr>
              <a:t>sübut</a:t>
            </a:r>
            <a:r>
              <a:rPr lang="en-US" sz="2500" dirty="0">
                <a:latin typeface="Cal"/>
              </a:rPr>
              <a:t> </a:t>
            </a:r>
            <a:r>
              <a:rPr lang="en-US" sz="2500" dirty="0" err="1">
                <a:latin typeface="Cal"/>
              </a:rPr>
              <a:t>və</a:t>
            </a:r>
            <a:r>
              <a:rPr lang="en-US" sz="2500" dirty="0">
                <a:latin typeface="Cal"/>
              </a:rPr>
              <a:t> </a:t>
            </a:r>
            <a:r>
              <a:rPr lang="en-US" sz="2500" dirty="0" err="1">
                <a:latin typeface="Cal"/>
              </a:rPr>
              <a:t>dəlillərini</a:t>
            </a:r>
            <a:r>
              <a:rPr lang="en-US" sz="2500" dirty="0">
                <a:latin typeface="Cal"/>
              </a:rPr>
              <a:t> </a:t>
            </a:r>
            <a:r>
              <a:rPr lang="en-US" sz="2500" dirty="0" err="1">
                <a:latin typeface="Cal"/>
              </a:rPr>
              <a:t>təqdim</a:t>
            </a:r>
            <a:r>
              <a:rPr lang="en-US" sz="2500" dirty="0">
                <a:latin typeface="Cal"/>
              </a:rPr>
              <a:t> </a:t>
            </a:r>
            <a:r>
              <a:rPr lang="en-US" sz="2500" dirty="0" err="1">
                <a:latin typeface="Cal"/>
              </a:rPr>
              <a:t>etmək</a:t>
            </a:r>
            <a:r>
              <a:rPr lang="en-US" sz="2500" dirty="0">
                <a:latin typeface="Cal"/>
              </a:rPr>
              <a:t> </a:t>
            </a:r>
            <a:r>
              <a:rPr lang="en-US" sz="2500" dirty="0" err="1">
                <a:latin typeface="Cal"/>
              </a:rPr>
              <a:t>və</a:t>
            </a:r>
            <a:r>
              <a:rPr lang="en-US" sz="2500" dirty="0">
                <a:latin typeface="Cal"/>
              </a:rPr>
              <a:t> </a:t>
            </a:r>
            <a:r>
              <a:rPr lang="en-US" sz="2500" dirty="0" err="1">
                <a:latin typeface="Cal"/>
              </a:rPr>
              <a:t>qarşı</a:t>
            </a:r>
            <a:r>
              <a:rPr lang="en-US" sz="2500" dirty="0">
                <a:latin typeface="Cal"/>
              </a:rPr>
              <a:t> </a:t>
            </a:r>
            <a:r>
              <a:rPr lang="en-US" sz="2500" dirty="0" err="1">
                <a:latin typeface="Cal"/>
              </a:rPr>
              <a:t>tərəfin</a:t>
            </a:r>
            <a:r>
              <a:rPr lang="en-US" sz="2500" dirty="0">
                <a:latin typeface="Cal"/>
              </a:rPr>
              <a:t> </a:t>
            </a:r>
            <a:r>
              <a:rPr lang="en-US" sz="2500" dirty="0" err="1">
                <a:latin typeface="Cal"/>
              </a:rPr>
              <a:t>sübut</a:t>
            </a:r>
            <a:r>
              <a:rPr lang="en-US" sz="2500" dirty="0">
                <a:latin typeface="Cal"/>
              </a:rPr>
              <a:t> </a:t>
            </a:r>
            <a:r>
              <a:rPr lang="en-US" sz="2500" dirty="0" err="1">
                <a:latin typeface="Cal"/>
              </a:rPr>
              <a:t>və</a:t>
            </a:r>
            <a:r>
              <a:rPr lang="en-US" sz="2500" dirty="0">
                <a:latin typeface="Cal"/>
              </a:rPr>
              <a:t> </a:t>
            </a:r>
            <a:r>
              <a:rPr lang="en-US" sz="2500" dirty="0" err="1">
                <a:latin typeface="Cal"/>
              </a:rPr>
              <a:t>dəlilləri</a:t>
            </a:r>
            <a:r>
              <a:rPr lang="en-US" sz="2500" dirty="0">
                <a:latin typeface="Cal"/>
              </a:rPr>
              <a:t> </a:t>
            </a:r>
            <a:r>
              <a:rPr lang="en-US" sz="2500" dirty="0" err="1">
                <a:latin typeface="Cal"/>
              </a:rPr>
              <a:t>barədə</a:t>
            </a:r>
            <a:r>
              <a:rPr lang="en-US" sz="2500" dirty="0">
                <a:latin typeface="Cal"/>
              </a:rPr>
              <a:t> </a:t>
            </a:r>
            <a:r>
              <a:rPr lang="en-US" sz="2500" dirty="0" err="1">
                <a:latin typeface="Cal"/>
              </a:rPr>
              <a:t>izahat</a:t>
            </a:r>
            <a:r>
              <a:rPr lang="en-US" sz="2500" dirty="0">
                <a:latin typeface="Cal"/>
              </a:rPr>
              <a:t> </a:t>
            </a:r>
            <a:r>
              <a:rPr lang="en-US" sz="2500" dirty="0" err="1">
                <a:latin typeface="Cal"/>
              </a:rPr>
              <a:t>vermək</a:t>
            </a:r>
            <a:r>
              <a:rPr lang="en-US" sz="2500" dirty="0">
                <a:latin typeface="Cal"/>
              </a:rPr>
              <a:t> </a:t>
            </a:r>
            <a:r>
              <a:rPr lang="en-US" sz="2500" dirty="0" err="1">
                <a:latin typeface="Cal"/>
              </a:rPr>
              <a:t>üçün</a:t>
            </a:r>
            <a:r>
              <a:rPr lang="en-US" sz="2500" dirty="0">
                <a:latin typeface="Cal"/>
              </a:rPr>
              <a:t> real </a:t>
            </a:r>
            <a:r>
              <a:rPr lang="en-US" sz="2500" dirty="0" err="1">
                <a:latin typeface="Cal"/>
              </a:rPr>
              <a:t>şərait</a:t>
            </a:r>
            <a:r>
              <a:rPr lang="en-US" sz="2500" dirty="0">
                <a:latin typeface="Cal"/>
              </a:rPr>
              <a:t> </a:t>
            </a:r>
            <a:r>
              <a:rPr lang="en-US" sz="2500" dirty="0" err="1">
                <a:latin typeface="Cal"/>
              </a:rPr>
              <a:t>yaradılmalıdır</a:t>
            </a:r>
            <a:r>
              <a:rPr lang="en-US" sz="2500" dirty="0">
                <a:latin typeface="Cal"/>
              </a:rPr>
              <a:t>; </a:t>
            </a:r>
          </a:p>
          <a:p>
            <a:pPr algn="just"/>
            <a:r>
              <a:rPr lang="en-US" sz="2500" dirty="0" err="1" smtClean="0">
                <a:latin typeface="Cal"/>
              </a:rPr>
              <a:t>Hər</a:t>
            </a:r>
            <a:r>
              <a:rPr lang="en-US" sz="2500" dirty="0" smtClean="0">
                <a:latin typeface="Cal"/>
              </a:rPr>
              <a:t> </a:t>
            </a:r>
            <a:r>
              <a:rPr lang="en-US" sz="2500" dirty="0" err="1">
                <a:latin typeface="Cal"/>
              </a:rPr>
              <a:t>iki</a:t>
            </a:r>
            <a:r>
              <a:rPr lang="en-US" sz="2500" dirty="0">
                <a:latin typeface="Cal"/>
              </a:rPr>
              <a:t> </a:t>
            </a:r>
            <a:r>
              <a:rPr lang="en-US" sz="2500" dirty="0" err="1">
                <a:latin typeface="Cal"/>
              </a:rPr>
              <a:t>tərəf</a:t>
            </a:r>
            <a:r>
              <a:rPr lang="en-US" sz="2500" dirty="0">
                <a:latin typeface="Cal"/>
              </a:rPr>
              <a:t> </a:t>
            </a:r>
            <a:r>
              <a:rPr lang="en-US" sz="2500" dirty="0" err="1">
                <a:latin typeface="Cal"/>
              </a:rPr>
              <a:t>icraatın</a:t>
            </a:r>
            <a:r>
              <a:rPr lang="en-US" sz="2500" dirty="0">
                <a:latin typeface="Cal"/>
              </a:rPr>
              <a:t> </a:t>
            </a:r>
            <a:r>
              <a:rPr lang="en-US" sz="2500" dirty="0" err="1">
                <a:latin typeface="Cal"/>
              </a:rPr>
              <a:t>istənilən</a:t>
            </a:r>
            <a:r>
              <a:rPr lang="en-US" sz="2500" dirty="0">
                <a:latin typeface="Cal"/>
              </a:rPr>
              <a:t> </a:t>
            </a:r>
            <a:r>
              <a:rPr lang="en-US" sz="2500" dirty="0" err="1">
                <a:latin typeface="Cal"/>
              </a:rPr>
              <a:t>mərhələsində</a:t>
            </a:r>
            <a:r>
              <a:rPr lang="en-US" sz="2500" dirty="0">
                <a:latin typeface="Cal"/>
              </a:rPr>
              <a:t> </a:t>
            </a:r>
            <a:r>
              <a:rPr lang="en-US" sz="2500" dirty="0" err="1">
                <a:latin typeface="Cal"/>
              </a:rPr>
              <a:t>hüquqi</a:t>
            </a:r>
            <a:r>
              <a:rPr lang="en-US" sz="2500" dirty="0">
                <a:latin typeface="Cal"/>
              </a:rPr>
              <a:t> </a:t>
            </a:r>
            <a:r>
              <a:rPr lang="en-US" sz="2500" dirty="0" err="1">
                <a:latin typeface="Cal"/>
              </a:rPr>
              <a:t>nümayəndə</a:t>
            </a:r>
            <a:r>
              <a:rPr lang="en-US" sz="2500" dirty="0">
                <a:latin typeface="Cal"/>
              </a:rPr>
              <a:t> </a:t>
            </a:r>
            <a:r>
              <a:rPr lang="en-US" sz="2500" dirty="0" err="1">
                <a:latin typeface="Cal"/>
              </a:rPr>
              <a:t>və</a:t>
            </a:r>
            <a:r>
              <a:rPr lang="en-US" sz="2500" dirty="0">
                <a:latin typeface="Cal"/>
              </a:rPr>
              <a:t> </a:t>
            </a:r>
            <a:r>
              <a:rPr lang="en-US" sz="2500" dirty="0" err="1">
                <a:latin typeface="Cal"/>
              </a:rPr>
              <a:t>ya</a:t>
            </a:r>
            <a:r>
              <a:rPr lang="en-US" sz="2500" dirty="0">
                <a:latin typeface="Cal"/>
              </a:rPr>
              <a:t> </a:t>
            </a:r>
            <a:r>
              <a:rPr lang="en-US" sz="2500" dirty="0" err="1">
                <a:latin typeface="Cal"/>
              </a:rPr>
              <a:t>özlərinin</a:t>
            </a:r>
            <a:r>
              <a:rPr lang="en-US" sz="2500" dirty="0">
                <a:latin typeface="Cal"/>
              </a:rPr>
              <a:t> </a:t>
            </a:r>
            <a:r>
              <a:rPr lang="en-US" sz="2500" dirty="0" err="1">
                <a:latin typeface="Cal"/>
              </a:rPr>
              <a:t>seçdiyi</a:t>
            </a:r>
            <a:r>
              <a:rPr lang="en-US" sz="2500" dirty="0">
                <a:latin typeface="Cal"/>
              </a:rPr>
              <a:t> </a:t>
            </a:r>
            <a:r>
              <a:rPr lang="en-US" sz="2500" dirty="0" err="1">
                <a:latin typeface="Cal"/>
              </a:rPr>
              <a:t>hər</a:t>
            </a:r>
            <a:r>
              <a:rPr lang="en-US" sz="2500" dirty="0">
                <a:latin typeface="Cal"/>
              </a:rPr>
              <a:t> </a:t>
            </a:r>
            <a:r>
              <a:rPr lang="en-US" sz="2500" dirty="0" err="1">
                <a:latin typeface="Cal"/>
              </a:rPr>
              <a:t>hansı</a:t>
            </a:r>
            <a:r>
              <a:rPr lang="en-US" sz="2500" dirty="0">
                <a:latin typeface="Cal"/>
              </a:rPr>
              <a:t> </a:t>
            </a:r>
            <a:r>
              <a:rPr lang="en-US" sz="2500" dirty="0" err="1">
                <a:latin typeface="Cal"/>
              </a:rPr>
              <a:t>ixtisaslı</a:t>
            </a:r>
            <a:r>
              <a:rPr lang="en-US" sz="2500" dirty="0">
                <a:latin typeface="Cal"/>
              </a:rPr>
              <a:t> </a:t>
            </a:r>
            <a:r>
              <a:rPr lang="en-US" sz="2500" dirty="0" err="1">
                <a:latin typeface="Cal"/>
              </a:rPr>
              <a:t>şəxs</a:t>
            </a:r>
            <a:r>
              <a:rPr lang="en-US" sz="2500" dirty="0">
                <a:latin typeface="Cal"/>
              </a:rPr>
              <a:t> </a:t>
            </a:r>
            <a:r>
              <a:rPr lang="en-US" sz="2500" dirty="0" err="1">
                <a:latin typeface="Cal"/>
              </a:rPr>
              <a:t>tərəfindən</a:t>
            </a:r>
            <a:r>
              <a:rPr lang="en-US" sz="2500" dirty="0">
                <a:latin typeface="Cal"/>
              </a:rPr>
              <a:t> </a:t>
            </a:r>
            <a:r>
              <a:rPr lang="en-US" sz="2500" dirty="0" err="1">
                <a:latin typeface="Cal"/>
              </a:rPr>
              <a:t>təmsil</a:t>
            </a:r>
            <a:r>
              <a:rPr lang="en-US" sz="2500" dirty="0">
                <a:latin typeface="Cal"/>
              </a:rPr>
              <a:t> </a:t>
            </a:r>
            <a:r>
              <a:rPr lang="en-US" sz="2500" dirty="0" err="1">
                <a:latin typeface="Cal"/>
              </a:rPr>
              <a:t>olunmaq</a:t>
            </a:r>
            <a:r>
              <a:rPr lang="en-US" sz="2500" dirty="0">
                <a:latin typeface="Cal"/>
              </a:rPr>
              <a:t> </a:t>
            </a:r>
            <a:r>
              <a:rPr lang="en-US" sz="2500" dirty="0" err="1">
                <a:latin typeface="Cal"/>
              </a:rPr>
              <a:t>və</a:t>
            </a:r>
            <a:r>
              <a:rPr lang="en-US" sz="2500" dirty="0">
                <a:latin typeface="Cal"/>
              </a:rPr>
              <a:t> </a:t>
            </a:r>
            <a:r>
              <a:rPr lang="en-US" sz="2500" dirty="0" err="1">
                <a:latin typeface="Cal"/>
              </a:rPr>
              <a:t>onunla</a:t>
            </a:r>
            <a:r>
              <a:rPr lang="en-US" sz="2500" dirty="0">
                <a:latin typeface="Cal"/>
              </a:rPr>
              <a:t> </a:t>
            </a:r>
            <a:r>
              <a:rPr lang="en-US" sz="2500" dirty="0" err="1">
                <a:latin typeface="Cal"/>
              </a:rPr>
              <a:t>məsləhətləşmək</a:t>
            </a:r>
            <a:r>
              <a:rPr lang="en-US" sz="2500" dirty="0">
                <a:latin typeface="Cal"/>
              </a:rPr>
              <a:t> </a:t>
            </a:r>
            <a:r>
              <a:rPr lang="en-US" sz="2500" dirty="0" err="1">
                <a:latin typeface="Cal"/>
              </a:rPr>
              <a:t>hüququna</a:t>
            </a:r>
            <a:r>
              <a:rPr lang="en-US" sz="2500" dirty="0">
                <a:latin typeface="Cal"/>
              </a:rPr>
              <a:t> </a:t>
            </a:r>
            <a:r>
              <a:rPr lang="en-US" sz="2500" dirty="0" err="1">
                <a:latin typeface="Cal"/>
              </a:rPr>
              <a:t>malik</a:t>
            </a:r>
            <a:r>
              <a:rPr lang="en-US" sz="2500" dirty="0">
                <a:latin typeface="Cal"/>
              </a:rPr>
              <a:t> </a:t>
            </a:r>
            <a:r>
              <a:rPr lang="en-US" sz="2500" dirty="0" err="1">
                <a:latin typeface="Cal"/>
              </a:rPr>
              <a:t>olmalıdırlar</a:t>
            </a:r>
            <a:r>
              <a:rPr lang="en-US" sz="2500" dirty="0">
                <a:latin typeface="Cal"/>
              </a:rPr>
              <a:t>; </a:t>
            </a:r>
            <a:endParaRPr lang="az-Latn-AZ" sz="2500" dirty="0" smtClean="0">
              <a:latin typeface="Cal"/>
            </a:endParaRPr>
          </a:p>
          <a:p>
            <a:pPr algn="just"/>
            <a:r>
              <a:rPr lang="en-US" sz="2500" dirty="0" err="1" smtClean="0">
                <a:latin typeface="Cal"/>
              </a:rPr>
              <a:t>Əgər</a:t>
            </a:r>
            <a:r>
              <a:rPr lang="en-US" sz="2500" dirty="0" smtClean="0">
                <a:latin typeface="Cal"/>
              </a:rPr>
              <a:t> </a:t>
            </a:r>
            <a:r>
              <a:rPr lang="en-US" sz="2500" dirty="0" err="1">
                <a:latin typeface="Cal"/>
              </a:rPr>
              <a:t>tərəflərdən</a:t>
            </a:r>
            <a:r>
              <a:rPr lang="en-US" sz="2500" dirty="0">
                <a:latin typeface="Cal"/>
              </a:rPr>
              <a:t> </a:t>
            </a:r>
            <a:r>
              <a:rPr lang="en-US" sz="2500" dirty="0" err="1">
                <a:latin typeface="Cal"/>
              </a:rPr>
              <a:t>biri</a:t>
            </a:r>
            <a:r>
              <a:rPr lang="en-US" sz="2500" dirty="0">
                <a:latin typeface="Cal"/>
              </a:rPr>
              <a:t> </a:t>
            </a:r>
            <a:r>
              <a:rPr lang="en-US" sz="2500" dirty="0" err="1">
                <a:latin typeface="Cal"/>
              </a:rPr>
              <a:t>məhkəmədə</a:t>
            </a:r>
            <a:r>
              <a:rPr lang="en-US" sz="2500" dirty="0">
                <a:latin typeface="Cal"/>
              </a:rPr>
              <a:t> </a:t>
            </a:r>
            <a:r>
              <a:rPr lang="en-US" sz="2500" dirty="0" err="1">
                <a:latin typeface="Cal"/>
              </a:rPr>
              <a:t>mühakimə</a:t>
            </a:r>
            <a:r>
              <a:rPr lang="en-US" sz="2500" dirty="0">
                <a:latin typeface="Cal"/>
              </a:rPr>
              <a:t> </a:t>
            </a:r>
            <a:r>
              <a:rPr lang="en-US" sz="2500" dirty="0" err="1">
                <a:latin typeface="Cal"/>
              </a:rPr>
              <a:t>icraatının</a:t>
            </a:r>
            <a:r>
              <a:rPr lang="en-US" sz="2500" dirty="0">
                <a:latin typeface="Cal"/>
              </a:rPr>
              <a:t> </a:t>
            </a:r>
            <a:r>
              <a:rPr lang="en-US" sz="2500" dirty="0" err="1">
                <a:latin typeface="Cal"/>
              </a:rPr>
              <a:t>aparıldığı</a:t>
            </a:r>
            <a:r>
              <a:rPr lang="en-US" sz="2500" dirty="0">
                <a:latin typeface="Cal"/>
              </a:rPr>
              <a:t> </a:t>
            </a:r>
            <a:r>
              <a:rPr lang="en-US" sz="2500" dirty="0" err="1">
                <a:latin typeface="Cal"/>
              </a:rPr>
              <a:t>dili</a:t>
            </a:r>
            <a:r>
              <a:rPr lang="en-US" sz="2500" dirty="0">
                <a:latin typeface="Cal"/>
              </a:rPr>
              <a:t> </a:t>
            </a:r>
            <a:r>
              <a:rPr lang="en-US" sz="2500" dirty="0" err="1">
                <a:latin typeface="Cal"/>
              </a:rPr>
              <a:t>başa</a:t>
            </a:r>
            <a:r>
              <a:rPr lang="en-US" sz="2500" dirty="0">
                <a:latin typeface="Cal"/>
              </a:rPr>
              <a:t> </a:t>
            </a:r>
            <a:r>
              <a:rPr lang="en-US" sz="2500" dirty="0" err="1">
                <a:latin typeface="Cal"/>
              </a:rPr>
              <a:t>düşmürsə</a:t>
            </a:r>
            <a:r>
              <a:rPr lang="en-US" sz="2500" dirty="0">
                <a:latin typeface="Cal"/>
              </a:rPr>
              <a:t>, </a:t>
            </a:r>
            <a:r>
              <a:rPr lang="en-US" sz="2500" dirty="0" err="1">
                <a:latin typeface="Cal"/>
              </a:rPr>
              <a:t>onda</a:t>
            </a:r>
            <a:r>
              <a:rPr lang="en-US" sz="2500" dirty="0">
                <a:latin typeface="Cal"/>
              </a:rPr>
              <a:t> </a:t>
            </a:r>
            <a:r>
              <a:rPr lang="en-US" sz="2500" dirty="0" err="1">
                <a:latin typeface="Cal"/>
              </a:rPr>
              <a:t>onlar</a:t>
            </a:r>
            <a:r>
              <a:rPr lang="en-US" sz="2500" dirty="0">
                <a:latin typeface="Cal"/>
              </a:rPr>
              <a:t> </a:t>
            </a:r>
            <a:r>
              <a:rPr lang="en-US" sz="2500" dirty="0" err="1">
                <a:latin typeface="Cal"/>
              </a:rPr>
              <a:t>tərcüməçinin</a:t>
            </a:r>
            <a:r>
              <a:rPr lang="en-US" sz="2500" dirty="0">
                <a:latin typeface="Cal"/>
              </a:rPr>
              <a:t> </a:t>
            </a:r>
            <a:r>
              <a:rPr lang="en-US" sz="2500" dirty="0" err="1">
                <a:latin typeface="Cal"/>
              </a:rPr>
              <a:t>köməyindən</a:t>
            </a:r>
            <a:r>
              <a:rPr lang="en-US" sz="2500" dirty="0">
                <a:latin typeface="Cal"/>
              </a:rPr>
              <a:t> </a:t>
            </a:r>
            <a:r>
              <a:rPr lang="en-US" sz="2500" dirty="0" err="1">
                <a:latin typeface="Cal"/>
              </a:rPr>
              <a:t>istifadə</a:t>
            </a:r>
            <a:r>
              <a:rPr lang="en-US" sz="2500" dirty="0">
                <a:latin typeface="Cal"/>
              </a:rPr>
              <a:t> </a:t>
            </a:r>
            <a:r>
              <a:rPr lang="en-US" sz="2500" dirty="0" err="1">
                <a:latin typeface="Cal"/>
              </a:rPr>
              <a:t>etmək</a:t>
            </a:r>
            <a:r>
              <a:rPr lang="en-US" sz="2500" dirty="0">
                <a:latin typeface="Cal"/>
              </a:rPr>
              <a:t> </a:t>
            </a:r>
            <a:r>
              <a:rPr lang="en-US" sz="2500" dirty="0" err="1">
                <a:latin typeface="Cal"/>
              </a:rPr>
              <a:t>imkanına</a:t>
            </a:r>
            <a:r>
              <a:rPr lang="en-US" sz="2500" dirty="0">
                <a:latin typeface="Cal"/>
              </a:rPr>
              <a:t> </a:t>
            </a:r>
            <a:r>
              <a:rPr lang="en-US" sz="2500" dirty="0" err="1">
                <a:latin typeface="Cal"/>
              </a:rPr>
              <a:t>malik</a:t>
            </a:r>
            <a:r>
              <a:rPr lang="en-US" sz="2500" dirty="0">
                <a:latin typeface="Cal"/>
              </a:rPr>
              <a:t> </a:t>
            </a:r>
            <a:r>
              <a:rPr lang="en-US" sz="2500" dirty="0" err="1">
                <a:latin typeface="Cal"/>
              </a:rPr>
              <a:t>olmalıdırlar</a:t>
            </a:r>
            <a:r>
              <a:rPr lang="en-US" sz="2500" dirty="0">
                <a:latin typeface="Cal"/>
              </a:rPr>
              <a:t>;</a:t>
            </a:r>
          </a:p>
          <a:p>
            <a:pPr algn="just"/>
            <a:r>
              <a:rPr lang="en-US" sz="2500" dirty="0" err="1" smtClean="0">
                <a:latin typeface="Cal"/>
              </a:rPr>
              <a:t>Hər</a:t>
            </a:r>
            <a:r>
              <a:rPr lang="en-US" sz="2500" dirty="0" smtClean="0">
                <a:latin typeface="Cal"/>
              </a:rPr>
              <a:t> </a:t>
            </a:r>
            <a:r>
              <a:rPr lang="en-US" sz="2500" dirty="0" err="1">
                <a:latin typeface="Cal"/>
              </a:rPr>
              <a:t>iki</a:t>
            </a:r>
            <a:r>
              <a:rPr lang="en-US" sz="2500" dirty="0">
                <a:latin typeface="Cal"/>
              </a:rPr>
              <a:t> </a:t>
            </a:r>
            <a:r>
              <a:rPr lang="en-US" sz="2500" dirty="0" err="1">
                <a:latin typeface="Cal"/>
              </a:rPr>
              <a:t>tərəf</a:t>
            </a:r>
            <a:r>
              <a:rPr lang="en-US" sz="2500" dirty="0">
                <a:latin typeface="Cal"/>
              </a:rPr>
              <a:t> </a:t>
            </a:r>
            <a:r>
              <a:rPr lang="en-US" sz="2500" dirty="0" err="1">
                <a:latin typeface="Cal"/>
              </a:rPr>
              <a:t>hüquq</a:t>
            </a:r>
            <a:r>
              <a:rPr lang="en-US" sz="2500" dirty="0">
                <a:latin typeface="Cal"/>
              </a:rPr>
              <a:t> </a:t>
            </a:r>
            <a:r>
              <a:rPr lang="en-US" sz="2500" dirty="0" err="1">
                <a:latin typeface="Cal"/>
              </a:rPr>
              <a:t>və</a:t>
            </a:r>
            <a:r>
              <a:rPr lang="en-US" sz="2500" dirty="0">
                <a:latin typeface="Cal"/>
              </a:rPr>
              <a:t> </a:t>
            </a:r>
            <a:r>
              <a:rPr lang="en-US" sz="2500" dirty="0" err="1">
                <a:latin typeface="Cal"/>
              </a:rPr>
              <a:t>vəzifələrinə</a:t>
            </a:r>
            <a:r>
              <a:rPr lang="en-US" sz="2500" dirty="0">
                <a:latin typeface="Cal"/>
              </a:rPr>
              <a:t> </a:t>
            </a:r>
            <a:r>
              <a:rPr lang="en-US" sz="2500" dirty="0" err="1">
                <a:latin typeface="Cal"/>
              </a:rPr>
              <a:t>yalnız</a:t>
            </a:r>
            <a:r>
              <a:rPr lang="en-US" sz="2500" dirty="0">
                <a:latin typeface="Cal"/>
              </a:rPr>
              <a:t> </a:t>
            </a:r>
            <a:r>
              <a:rPr lang="en-US" sz="2500" dirty="0" err="1">
                <a:latin typeface="Cal"/>
              </a:rPr>
              <a:t>məhkəməyə</a:t>
            </a:r>
            <a:r>
              <a:rPr lang="en-US" sz="2500" dirty="0">
                <a:latin typeface="Cal"/>
              </a:rPr>
              <a:t> </a:t>
            </a:r>
            <a:r>
              <a:rPr lang="en-US" sz="2500" dirty="0" err="1">
                <a:latin typeface="Cal"/>
              </a:rPr>
              <a:t>təqdim</a:t>
            </a:r>
            <a:r>
              <a:rPr lang="en-US" sz="2500" dirty="0">
                <a:latin typeface="Cal"/>
              </a:rPr>
              <a:t> </a:t>
            </a:r>
            <a:r>
              <a:rPr lang="en-US" sz="2500" dirty="0" err="1">
                <a:latin typeface="Cal"/>
              </a:rPr>
              <a:t>olunmuş</a:t>
            </a:r>
            <a:r>
              <a:rPr lang="en-US" sz="2500" dirty="0">
                <a:latin typeface="Cal"/>
              </a:rPr>
              <a:t> </a:t>
            </a:r>
            <a:r>
              <a:rPr lang="en-US" sz="2500" dirty="0" err="1">
                <a:latin typeface="Cal"/>
              </a:rPr>
              <a:t>sübutlar</a:t>
            </a:r>
            <a:r>
              <a:rPr lang="en-US" sz="2500" dirty="0">
                <a:latin typeface="Cal"/>
              </a:rPr>
              <a:t> </a:t>
            </a:r>
            <a:r>
              <a:rPr lang="en-US" sz="2500" dirty="0" err="1">
                <a:latin typeface="Cal"/>
              </a:rPr>
              <a:t>əsasında</a:t>
            </a:r>
            <a:r>
              <a:rPr lang="en-US" sz="2500" dirty="0">
                <a:latin typeface="Cal"/>
              </a:rPr>
              <a:t> </a:t>
            </a:r>
            <a:r>
              <a:rPr lang="en-US" sz="2500" dirty="0" err="1">
                <a:latin typeface="Cal"/>
              </a:rPr>
              <a:t>qəbul</a:t>
            </a:r>
            <a:r>
              <a:rPr lang="en-US" sz="2500" dirty="0">
                <a:latin typeface="Cal"/>
              </a:rPr>
              <a:t> </a:t>
            </a:r>
            <a:r>
              <a:rPr lang="en-US" sz="2500" dirty="0" err="1">
                <a:latin typeface="Cal"/>
              </a:rPr>
              <a:t>olunmuş</a:t>
            </a:r>
            <a:r>
              <a:rPr lang="en-US" sz="2500" dirty="0">
                <a:latin typeface="Cal"/>
              </a:rPr>
              <a:t> </a:t>
            </a:r>
            <a:r>
              <a:rPr lang="en-US" sz="2500" dirty="0" err="1">
                <a:latin typeface="Cal"/>
              </a:rPr>
              <a:t>qərarlar</a:t>
            </a:r>
            <a:r>
              <a:rPr lang="en-US" sz="2500" dirty="0">
                <a:latin typeface="Cal"/>
              </a:rPr>
              <a:t> </a:t>
            </a:r>
            <a:r>
              <a:rPr lang="en-US" sz="2500" dirty="0" err="1">
                <a:latin typeface="Cal"/>
              </a:rPr>
              <a:t>vasitəsilə</a:t>
            </a:r>
            <a:r>
              <a:rPr lang="en-US" sz="2500" dirty="0">
                <a:latin typeface="Cal"/>
              </a:rPr>
              <a:t> </a:t>
            </a:r>
            <a:r>
              <a:rPr lang="en-US" sz="2500" dirty="0" err="1">
                <a:latin typeface="Cal"/>
              </a:rPr>
              <a:t>təsir</a:t>
            </a:r>
            <a:r>
              <a:rPr lang="en-US" sz="2500" dirty="0">
                <a:latin typeface="Cal"/>
              </a:rPr>
              <a:t> </a:t>
            </a:r>
            <a:r>
              <a:rPr lang="en-US" sz="2500" dirty="0" err="1">
                <a:latin typeface="Cal"/>
              </a:rPr>
              <a:t>göstərilməsi</a:t>
            </a:r>
            <a:r>
              <a:rPr lang="en-US" sz="2500" dirty="0">
                <a:latin typeface="Cal"/>
              </a:rPr>
              <a:t> </a:t>
            </a:r>
            <a:r>
              <a:rPr lang="en-US" sz="2500" dirty="0" err="1">
                <a:latin typeface="Cal"/>
              </a:rPr>
              <a:t>hüququna</a:t>
            </a:r>
            <a:r>
              <a:rPr lang="en-US" sz="2500" dirty="0">
                <a:latin typeface="Cal"/>
              </a:rPr>
              <a:t> </a:t>
            </a:r>
            <a:r>
              <a:rPr lang="en-US" sz="2500" dirty="0" err="1">
                <a:latin typeface="Cal"/>
              </a:rPr>
              <a:t>malikdir</a:t>
            </a:r>
            <a:r>
              <a:rPr lang="en-US" sz="2500" dirty="0">
                <a:latin typeface="Cal"/>
              </a:rPr>
              <a:t>; </a:t>
            </a:r>
          </a:p>
          <a:p>
            <a:pPr algn="just"/>
            <a:r>
              <a:rPr lang="en-US" sz="2500" dirty="0" err="1" smtClean="0">
                <a:latin typeface="Cal"/>
              </a:rPr>
              <a:t>Hər</a:t>
            </a:r>
            <a:r>
              <a:rPr lang="en-US" sz="2500" dirty="0" smtClean="0">
                <a:latin typeface="Cal"/>
              </a:rPr>
              <a:t> </a:t>
            </a:r>
            <a:r>
              <a:rPr lang="en-US" sz="2500" dirty="0" err="1">
                <a:latin typeface="Cal"/>
              </a:rPr>
              <a:t>iki</a:t>
            </a:r>
            <a:r>
              <a:rPr lang="en-US" sz="2500" dirty="0">
                <a:latin typeface="Cal"/>
              </a:rPr>
              <a:t> </a:t>
            </a:r>
            <a:r>
              <a:rPr lang="en-US" sz="2500" dirty="0" err="1">
                <a:latin typeface="Cal"/>
              </a:rPr>
              <a:t>tərəf</a:t>
            </a:r>
            <a:r>
              <a:rPr lang="en-US" sz="2500" dirty="0">
                <a:latin typeface="Cal"/>
              </a:rPr>
              <a:t> </a:t>
            </a:r>
            <a:r>
              <a:rPr lang="en-US" sz="2500" dirty="0" err="1">
                <a:latin typeface="Cal"/>
              </a:rPr>
              <a:t>məhkəmənin</a:t>
            </a:r>
            <a:r>
              <a:rPr lang="en-US" sz="2500" dirty="0">
                <a:latin typeface="Cal"/>
              </a:rPr>
              <a:t> </a:t>
            </a:r>
            <a:r>
              <a:rPr lang="en-US" sz="2500" dirty="0" err="1">
                <a:latin typeface="Cal"/>
              </a:rPr>
              <a:t>qərarından</a:t>
            </a:r>
            <a:r>
              <a:rPr lang="en-US" sz="2500" dirty="0">
                <a:latin typeface="Cal"/>
              </a:rPr>
              <a:t> </a:t>
            </a:r>
            <a:r>
              <a:rPr lang="en-US" sz="2500" dirty="0" err="1">
                <a:latin typeface="Cal"/>
              </a:rPr>
              <a:t>yuxarı</a:t>
            </a:r>
            <a:r>
              <a:rPr lang="en-US" sz="2500" dirty="0">
                <a:latin typeface="Cal"/>
              </a:rPr>
              <a:t> </a:t>
            </a:r>
            <a:r>
              <a:rPr lang="en-US" sz="2500" dirty="0" err="1">
                <a:latin typeface="Cal"/>
              </a:rPr>
              <a:t>məhkəmə</a:t>
            </a:r>
            <a:r>
              <a:rPr lang="en-US" sz="2500" dirty="0">
                <a:latin typeface="Cal"/>
              </a:rPr>
              <a:t> </a:t>
            </a:r>
            <a:r>
              <a:rPr lang="en-US" sz="2500" dirty="0" err="1" smtClean="0">
                <a:latin typeface="Cal"/>
              </a:rPr>
              <a:t>instansiya</a:t>
            </a:r>
            <a:r>
              <a:rPr lang="az-Latn-AZ" sz="2500" dirty="0" smtClean="0">
                <a:latin typeface="Cal"/>
              </a:rPr>
              <a:t>larına</a:t>
            </a:r>
            <a:r>
              <a:rPr lang="en-US" sz="2500" dirty="0" smtClean="0">
                <a:latin typeface="Cal"/>
              </a:rPr>
              <a:t> </a:t>
            </a:r>
            <a:r>
              <a:rPr lang="en-US" sz="2500" dirty="0" err="1" smtClean="0">
                <a:latin typeface="Cal"/>
              </a:rPr>
              <a:t>şikayət</a:t>
            </a:r>
            <a:r>
              <a:rPr lang="en-US" sz="2500" dirty="0" smtClean="0">
                <a:latin typeface="Cal"/>
              </a:rPr>
              <a:t> </a:t>
            </a:r>
            <a:r>
              <a:rPr lang="en-US" sz="2500" dirty="0" err="1">
                <a:latin typeface="Cal"/>
              </a:rPr>
              <a:t>vermək</a:t>
            </a:r>
            <a:r>
              <a:rPr lang="en-US" sz="2500" dirty="0">
                <a:latin typeface="Cal"/>
              </a:rPr>
              <a:t> </a:t>
            </a:r>
            <a:r>
              <a:rPr lang="en-US" sz="2500" dirty="0" err="1">
                <a:latin typeface="Cal"/>
              </a:rPr>
              <a:t>hüququna</a:t>
            </a:r>
            <a:r>
              <a:rPr lang="en-US" sz="2500" dirty="0">
                <a:latin typeface="Cal"/>
              </a:rPr>
              <a:t> </a:t>
            </a:r>
            <a:r>
              <a:rPr lang="en-US" sz="2500" dirty="0" err="1">
                <a:latin typeface="Cal"/>
              </a:rPr>
              <a:t>malikdir</a:t>
            </a:r>
            <a:r>
              <a:rPr lang="en-US" sz="2500" dirty="0">
                <a:latin typeface="Cal"/>
              </a:rPr>
              <a:t>.</a:t>
            </a:r>
          </a:p>
          <a:p>
            <a:endParaRPr lang="ru-RU" dirty="0"/>
          </a:p>
        </p:txBody>
      </p:sp>
    </p:spTree>
    <p:extLst>
      <p:ext uri="{BB962C8B-B14F-4D97-AF65-F5344CB8AC3E}">
        <p14:creationId xmlns:p14="http://schemas.microsoft.com/office/powerpoint/2010/main" val="151920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232012"/>
            <a:ext cx="11737075" cy="1782182"/>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az-Latn-AZ" b="1" dirty="0">
                <a:solidFill>
                  <a:srgbClr val="002060"/>
                </a:solidFill>
                <a:latin typeface="Times New Roman" panose="02020603050405020304" pitchFamily="18" charset="0"/>
                <a:cs typeface="Times New Roman" panose="02020603050405020304" pitchFamily="18" charset="0"/>
              </a:rPr>
              <a:t>Tərəflərin bərabərliyi Konvensiya kontekstində</a:t>
            </a:r>
            <a:r>
              <a:rPr lang="az-Latn-AZ" b="1"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8364" y="2014194"/>
            <a:ext cx="11737075" cy="4564027"/>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just">
              <a:buNone/>
            </a:pPr>
            <a:r>
              <a:rPr lang="az-Latn-AZ" sz="2600" dirty="0" smtClean="0">
                <a:latin typeface="Cal"/>
                <a:cs typeface="Calibri" panose="020F0502020204030204" pitchFamily="34" charset="0"/>
              </a:rPr>
              <a:t>«ərizəçiyə qarşı </a:t>
            </a:r>
            <a:r>
              <a:rPr lang="az-Latn-AZ" sz="2600" dirty="0">
                <a:latin typeface="Cal"/>
                <a:cs typeface="Calibri" panose="020F0502020204030204" pitchFamily="34" charset="0"/>
              </a:rPr>
              <a:t>tərəflə müqayisədə onu əlverişsiz vəziyyətdə qoymayan şərtlərlə öz müdafiəsini qura bilməsi üçün ağlabatan imkan </a:t>
            </a:r>
            <a:r>
              <a:rPr lang="az-Latn-AZ" sz="2600" dirty="0" smtClean="0">
                <a:latin typeface="Cal"/>
                <a:cs typeface="Calibri" panose="020F0502020204030204" pitchFamily="34" charset="0"/>
              </a:rPr>
              <a:t>verilməsidir» </a:t>
            </a:r>
          </a:p>
          <a:p>
            <a:pPr marL="0" indent="0" algn="just">
              <a:buNone/>
            </a:pPr>
            <a:r>
              <a:rPr lang="az-Latn-AZ" sz="2600" dirty="0" smtClean="0">
                <a:latin typeface="Cal"/>
                <a:cs typeface="Calibri" panose="020F0502020204030204" pitchFamily="34" charset="0"/>
              </a:rPr>
              <a:t>(</a:t>
            </a:r>
            <a:r>
              <a:rPr lang="az-Latn-AZ" sz="2600" i="1" dirty="0">
                <a:latin typeface="Cal"/>
                <a:cs typeface="Calibri" panose="020F0502020204030204" pitchFamily="34" charset="0"/>
              </a:rPr>
              <a:t>Bulut Avstriyaya </a:t>
            </a:r>
            <a:r>
              <a:rPr lang="az-Latn-AZ" sz="2600" i="1" dirty="0" smtClean="0">
                <a:latin typeface="Cal"/>
                <a:cs typeface="Calibri" panose="020F0502020204030204" pitchFamily="34" charset="0"/>
              </a:rPr>
              <a:t>qarşı iş, </a:t>
            </a:r>
            <a:r>
              <a:rPr lang="az-Latn-AZ" sz="2600" i="1" dirty="0">
                <a:latin typeface="Cal"/>
                <a:cs typeface="Times New Roman" panose="02020603050405020304" pitchFamily="18" charset="0"/>
              </a:rPr>
              <a:t>Öcalan Türkiyəyə qarşı </a:t>
            </a:r>
            <a:r>
              <a:rPr lang="az-Latn-AZ" sz="2600" i="1" dirty="0" smtClean="0">
                <a:latin typeface="Cal"/>
                <a:cs typeface="Times New Roman" panose="02020603050405020304" pitchFamily="18" charset="0"/>
              </a:rPr>
              <a:t>iş</a:t>
            </a:r>
            <a:r>
              <a:rPr lang="az-Latn-AZ" sz="2600" dirty="0" smtClean="0">
                <a:latin typeface="Cal"/>
                <a:cs typeface="Calibri" panose="020F0502020204030204" pitchFamily="34" charset="0"/>
              </a:rPr>
              <a:t>)</a:t>
            </a:r>
            <a:endParaRPr lang="az-Latn-AZ" sz="2600" dirty="0">
              <a:latin typeface="Cal"/>
              <a:cs typeface="Calibri" panose="020F0502020204030204" pitchFamily="34" charset="0"/>
            </a:endParaRPr>
          </a:p>
          <a:p>
            <a:pPr marL="0" indent="0" algn="just">
              <a:buNone/>
            </a:pPr>
            <a:r>
              <a:rPr lang="az-Latn-AZ" sz="2600" dirty="0" smtClean="0">
                <a:latin typeface="Cal"/>
                <a:cs typeface="Calibri" panose="020F0502020204030204" pitchFamily="34" charset="0"/>
              </a:rPr>
              <a:t>«hər </a:t>
            </a:r>
            <a:r>
              <a:rPr lang="az-Latn-AZ" sz="2600" dirty="0">
                <a:latin typeface="Cal"/>
                <a:cs typeface="Calibri" panose="020F0502020204030204" pitchFamily="34" charset="0"/>
              </a:rPr>
              <a:t>bir tə­­rəf öz ar­­qu­­ment­­lə­­</a:t>
            </a:r>
            <a:r>
              <a:rPr lang="az-Latn-AZ" sz="2600" dirty="0" smtClean="0">
                <a:latin typeface="Cal"/>
                <a:cs typeface="Calibri" panose="020F0502020204030204" pitchFamily="34" charset="0"/>
              </a:rPr>
              <a:t>ri</a:t>
            </a:r>
            <a:r>
              <a:rPr lang="az-Latn-AZ" sz="2600" dirty="0">
                <a:latin typeface="Cal"/>
                <a:cs typeface="Calibri" panose="020F0502020204030204" pitchFamily="34" charset="0"/>
              </a:rPr>
              <a:t>­­ni, o cüm­­lə­­dən sü­­but­­la­­rı­­nı təq­­dim et­­mək üçün ağ­­la­­ba­­tan im­­ka­­na ma­­lik ol­­ma­­lı və əks tə­­rə­­fin qar­­şı­­sın­­da əl­­ve­­riş­­siz və­­ziy­­yə­­tə sa­­lın­­ma­­ma­­lı­­dır»</a:t>
            </a:r>
            <a:endParaRPr lang="az-Latn-AZ" sz="2600" dirty="0" smtClean="0">
              <a:latin typeface="Cal"/>
              <a:cs typeface="Calibri" panose="020F0502020204030204" pitchFamily="34" charset="0"/>
            </a:endParaRPr>
          </a:p>
          <a:p>
            <a:pPr marL="0" indent="0" algn="just">
              <a:buNone/>
            </a:pPr>
            <a:r>
              <a:rPr lang="az-Latn-AZ" sz="2600" i="1" dirty="0" smtClean="0">
                <a:latin typeface="Cal"/>
                <a:cs typeface="Calibri" panose="020F0502020204030204" pitchFamily="34" charset="0"/>
              </a:rPr>
              <a:t>(Dombo </a:t>
            </a:r>
            <a:r>
              <a:rPr lang="az-Latn-AZ" sz="2600" i="1" dirty="0">
                <a:latin typeface="Cal"/>
                <a:cs typeface="Calibri" panose="020F0502020204030204" pitchFamily="34" charset="0"/>
              </a:rPr>
              <a:t>Behir Niderlanda qarşı </a:t>
            </a:r>
            <a:r>
              <a:rPr lang="az-Latn-AZ" sz="2600" dirty="0" smtClean="0">
                <a:latin typeface="Cal"/>
                <a:cs typeface="Calibri" panose="020F0502020204030204" pitchFamily="34" charset="0"/>
              </a:rPr>
              <a:t>iş)</a:t>
            </a:r>
          </a:p>
          <a:p>
            <a:pPr marL="0" indent="0" algn="just">
              <a:buNone/>
            </a:pPr>
            <a:r>
              <a:rPr lang="az-Latn-AZ" sz="2600" dirty="0" smtClean="0">
                <a:latin typeface="Cal"/>
                <a:cs typeface="Calibri" panose="020F0502020204030204" pitchFamily="34" charset="0"/>
              </a:rPr>
              <a:t>«Prosesin digər iştirakçısının təqdim etdiyi izahatlara dair fikirlərini bildirib-bildirməməyi tərəflər özləri həll etməlidilər»</a:t>
            </a:r>
          </a:p>
          <a:p>
            <a:pPr marL="0" indent="0" algn="just">
              <a:buNone/>
            </a:pPr>
            <a:r>
              <a:rPr lang="az-Latn-AZ" sz="2600" dirty="0" smtClean="0">
                <a:latin typeface="Cal"/>
                <a:cs typeface="Calibri" panose="020F0502020204030204" pitchFamily="34" charset="0"/>
              </a:rPr>
              <a:t>(</a:t>
            </a:r>
            <a:r>
              <a:rPr lang="az-Latn-AZ" sz="2600" i="1" dirty="0" smtClean="0">
                <a:latin typeface="Cal"/>
                <a:cs typeface="Calibri" panose="020F0502020204030204" pitchFamily="34" charset="0"/>
              </a:rPr>
              <a:t>Ferreyra Alveş Portuqaliyaya qarşı iş)</a:t>
            </a:r>
          </a:p>
          <a:p>
            <a:endParaRPr lang="az-Latn-AZ" sz="2400" b="1" dirty="0">
              <a:latin typeface="Calibri" panose="020F0502020204030204" pitchFamily="34" charset="0"/>
              <a:cs typeface="Calibri" panose="020F0502020204030204" pitchFamily="34"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83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7" y="232012"/>
            <a:ext cx="11750722" cy="1782182"/>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altLang="en-US" b="1" dirty="0" err="1">
                <a:solidFill>
                  <a:srgbClr val="002060"/>
                </a:solidFill>
                <a:latin typeface="Calibri" panose="020F0502020204030204" pitchFamily="34" charset="0"/>
                <a:cs typeface="Calibri" panose="020F0502020204030204" pitchFamily="34" charset="0"/>
              </a:rPr>
              <a:t>Tərəflərin</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bərabərliyi</a:t>
            </a:r>
            <a:r>
              <a:rPr lang="az-Latn-AZ" altLang="en-US" b="1" dirty="0">
                <a:solidFill>
                  <a:srgbClr val="002060"/>
                </a:solidFill>
                <a:latin typeface="Calibri" panose="020F0502020204030204" pitchFamily="34" charset="0"/>
                <a:cs typeface="Calibri" panose="020F0502020204030204" pitchFamily="34" charset="0"/>
              </a:rPr>
              <a:t> dedikdə</a:t>
            </a:r>
            <a:r>
              <a:rPr lang="az-Latn-AZ" altLang="en-US" b="1" dirty="0" smtClean="0">
                <a:solidFill>
                  <a:srgbClr val="002060"/>
                </a:solidFill>
                <a:latin typeface="Calibri" panose="020F0502020204030204" pitchFamily="34" charset="0"/>
                <a:cs typeface="Calibri" panose="020F0502020204030204" pitchFamily="34" charset="0"/>
              </a:rPr>
              <a:t>:</a:t>
            </a:r>
            <a:endParaRPr lang="ru-RU" b="1" dirty="0">
              <a:solidFill>
                <a:srgbClr val="00206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204717" y="2014194"/>
            <a:ext cx="11750722" cy="4604970"/>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pPr marL="0" indent="0" algn="just">
              <a:lnSpc>
                <a:spcPct val="80000"/>
              </a:lnSpc>
              <a:buNone/>
            </a:pPr>
            <a:r>
              <a:rPr lang="en-US" altLang="en-US" sz="2600" dirty="0" err="1" smtClean="0">
                <a:latin typeface="Calibri" panose="020F0502020204030204" pitchFamily="34" charset="0"/>
                <a:cs typeface="Calibri" panose="020F0502020204030204" pitchFamily="34" charset="0"/>
              </a:rPr>
              <a:t>Mübahisənin</a:t>
            </a:r>
            <a:r>
              <a:rPr lang="en-US" altLang="en-US" sz="2600" dirty="0" smtClean="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tərəfləri</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arasında</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ədalətli</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balans</a:t>
            </a:r>
            <a:r>
              <a:rPr lang="en-US" altLang="en-US" sz="2600" dirty="0">
                <a:latin typeface="Calibri" panose="020F0502020204030204" pitchFamily="34" charset="0"/>
                <a:cs typeface="Calibri" panose="020F0502020204030204" pitchFamily="34" charset="0"/>
              </a:rPr>
              <a:t> </a:t>
            </a:r>
            <a:r>
              <a:rPr lang="en-US" altLang="en-US" sz="2600" dirty="0" err="1" smtClean="0">
                <a:latin typeface="Calibri" panose="020F0502020204030204" pitchFamily="34" charset="0"/>
                <a:cs typeface="Calibri" panose="020F0502020204030204" pitchFamily="34" charset="0"/>
              </a:rPr>
              <a:t>olmalıdır</a:t>
            </a:r>
            <a:r>
              <a:rPr lang="en-US" altLang="en-US" sz="2600" dirty="0" smtClean="0">
                <a:latin typeface="Calibri" panose="020F0502020204030204" pitchFamily="34" charset="0"/>
                <a:cs typeface="Calibri" panose="020F0502020204030204" pitchFamily="34" charset="0"/>
              </a:rPr>
              <a:t>.</a:t>
            </a:r>
            <a:endParaRPr lang="az-Latn-AZ" altLang="en-US" sz="2600" dirty="0" smtClean="0">
              <a:latin typeface="Calibri" panose="020F0502020204030204" pitchFamily="34" charset="0"/>
              <a:cs typeface="Calibri" panose="020F0502020204030204" pitchFamily="34" charset="0"/>
            </a:endParaRPr>
          </a:p>
          <a:p>
            <a:pPr marL="0" indent="0" algn="just">
              <a:lnSpc>
                <a:spcPct val="80000"/>
              </a:lnSpc>
              <a:buNone/>
            </a:pPr>
            <a:endParaRPr lang="az-Latn-AZ" altLang="en-US" sz="2600" dirty="0" smtClean="0">
              <a:latin typeface="Calibri" panose="020F0502020204030204" pitchFamily="34" charset="0"/>
              <a:cs typeface="Calibri" panose="020F0502020204030204" pitchFamily="34" charset="0"/>
            </a:endParaRPr>
          </a:p>
          <a:p>
            <a:pPr marL="0" indent="0" algn="just">
              <a:lnSpc>
                <a:spcPct val="80000"/>
              </a:lnSpc>
              <a:buNone/>
            </a:pPr>
            <a:r>
              <a:rPr lang="az-Latn-AZ" altLang="en-US" sz="2600" i="1" dirty="0" smtClean="0">
                <a:latin typeface="Calibri" panose="020F0502020204030204" pitchFamily="34" charset="0"/>
                <a:cs typeface="Calibri" panose="020F0502020204030204" pitchFamily="34" charset="0"/>
              </a:rPr>
              <a:t>- </a:t>
            </a:r>
            <a:r>
              <a:rPr lang="az-Latn-AZ" altLang="en-US" sz="2600" dirty="0" smtClean="0">
                <a:latin typeface="Calibri" panose="020F0502020204030204" pitchFamily="34" charset="0"/>
                <a:cs typeface="Calibri" panose="020F0502020204030204" pitchFamily="34" charset="0"/>
              </a:rPr>
              <a:t>Bir </a:t>
            </a:r>
            <a:r>
              <a:rPr lang="az-Latn-AZ" altLang="en-US" sz="2600" dirty="0">
                <a:latin typeface="Calibri" panose="020F0502020204030204" pitchFamily="34" charset="0"/>
                <a:cs typeface="Calibri" panose="020F0502020204030204" pitchFamily="34" charset="0"/>
              </a:rPr>
              <a:t>çox hallarda çəkişmə prinsipi ilə üst –üstə </a:t>
            </a:r>
            <a:r>
              <a:rPr lang="az-Latn-AZ" altLang="en-US" sz="2600" dirty="0" smtClean="0">
                <a:latin typeface="Calibri" panose="020F0502020204030204" pitchFamily="34" charset="0"/>
                <a:cs typeface="Calibri" panose="020F0502020204030204" pitchFamily="34" charset="0"/>
              </a:rPr>
              <a:t>düşür. </a:t>
            </a:r>
            <a:endParaRPr lang="az-Latn-AZ" altLang="en-US" sz="2600" dirty="0">
              <a:latin typeface="Calibri" panose="020F0502020204030204" pitchFamily="34" charset="0"/>
              <a:cs typeface="Calibri" panose="020F0502020204030204" pitchFamily="34" charset="0"/>
            </a:endParaRPr>
          </a:p>
          <a:p>
            <a:pPr marL="0" indent="0" algn="just">
              <a:lnSpc>
                <a:spcPct val="80000"/>
              </a:lnSpc>
              <a:buNone/>
            </a:pPr>
            <a:r>
              <a:rPr lang="az-Latn-AZ" altLang="en-US" sz="2600" i="1" dirty="0" smtClean="0">
                <a:latin typeface="Calibri" panose="020F0502020204030204" pitchFamily="34" charset="0"/>
                <a:cs typeface="Calibri" panose="020F0502020204030204" pitchFamily="34" charset="0"/>
              </a:rPr>
              <a:t> İvon </a:t>
            </a:r>
            <a:r>
              <a:rPr lang="az-Latn-AZ" altLang="en-US" sz="2600" i="1" dirty="0">
                <a:latin typeface="Calibri" panose="020F0502020204030204" pitchFamily="34" charset="0"/>
                <a:cs typeface="Calibri" panose="020F0502020204030204" pitchFamily="34" charset="0"/>
              </a:rPr>
              <a:t>Fransaya qarşı, Böniş Avstriyaya qarşı iş</a:t>
            </a:r>
            <a:endParaRPr lang="en-US" altLang="en-US" sz="2600" i="1" dirty="0">
              <a:latin typeface="Calibri" panose="020F0502020204030204" pitchFamily="34" charset="0"/>
              <a:cs typeface="Calibri" panose="020F0502020204030204" pitchFamily="34" charset="0"/>
            </a:endParaRPr>
          </a:p>
          <a:p>
            <a:pPr marL="0" indent="0" algn="just">
              <a:lnSpc>
                <a:spcPct val="80000"/>
              </a:lnSpc>
              <a:buNone/>
            </a:pPr>
            <a:endParaRPr lang="az-Latn-AZ" altLang="en-US" sz="2600" dirty="0" smtClean="0">
              <a:latin typeface="Calibri" panose="020F0502020204030204" pitchFamily="34" charset="0"/>
              <a:cs typeface="Calibri" panose="020F0502020204030204" pitchFamily="34" charset="0"/>
            </a:endParaRPr>
          </a:p>
          <a:p>
            <a:pPr marL="0" indent="0" algn="just">
              <a:lnSpc>
                <a:spcPct val="80000"/>
              </a:lnSpc>
              <a:buNone/>
            </a:pPr>
            <a:r>
              <a:rPr lang="az-Latn-AZ" altLang="en-US" sz="2600" dirty="0" smtClean="0">
                <a:latin typeface="Calibri" panose="020F0502020204030204" pitchFamily="34" charset="0"/>
                <a:cs typeface="Calibri" panose="020F0502020204030204" pitchFamily="34" charset="0"/>
              </a:rPr>
              <a:t>- </a:t>
            </a:r>
            <a:r>
              <a:rPr lang="en-US" altLang="en-US" sz="2600" dirty="0" err="1" smtClean="0">
                <a:latin typeface="Calibri" panose="020F0502020204030204" pitchFamily="34" charset="0"/>
                <a:cs typeface="Calibri" panose="020F0502020204030204" pitchFamily="34" charset="0"/>
              </a:rPr>
              <a:t>Qarşı</a:t>
            </a:r>
            <a:r>
              <a:rPr lang="en-US" altLang="en-US" sz="2600" dirty="0" smtClean="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tərəfin</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qarşısında</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pis</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vəziyyətdə</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qalmamaqla</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dəlillər</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daxil</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olmaqla</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məhkəmə</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işi</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ilə</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bağlı</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əsaslı</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fürsət</a:t>
            </a:r>
            <a:r>
              <a:rPr lang="en-US" altLang="en-US" sz="2600" dirty="0">
                <a:latin typeface="Calibri" panose="020F0502020204030204" pitchFamily="34" charset="0"/>
                <a:cs typeface="Calibri" panose="020F0502020204030204" pitchFamily="34" charset="0"/>
              </a:rPr>
              <a:t> </a:t>
            </a:r>
            <a:r>
              <a:rPr lang="en-US" altLang="en-US" sz="2600" dirty="0" err="1">
                <a:latin typeface="Calibri" panose="020F0502020204030204" pitchFamily="34" charset="0"/>
                <a:cs typeface="Calibri" panose="020F0502020204030204" pitchFamily="34" charset="0"/>
              </a:rPr>
              <a:t>tələb</a:t>
            </a:r>
            <a:r>
              <a:rPr lang="en-US" altLang="en-US" sz="2600" dirty="0">
                <a:latin typeface="Calibri" panose="020F0502020204030204" pitchFamily="34" charset="0"/>
                <a:cs typeface="Calibri" panose="020F0502020204030204" pitchFamily="34" charset="0"/>
              </a:rPr>
              <a:t> </a:t>
            </a:r>
            <a:r>
              <a:rPr lang="en-US" altLang="en-US" sz="2600" dirty="0" err="1" smtClean="0">
                <a:latin typeface="Calibri" panose="020F0502020204030204" pitchFamily="34" charset="0"/>
                <a:cs typeface="Calibri" panose="020F0502020204030204" pitchFamily="34" charset="0"/>
              </a:rPr>
              <a:t>olunur</a:t>
            </a:r>
            <a:r>
              <a:rPr lang="en-US" altLang="en-US" sz="2600" dirty="0" smtClean="0">
                <a:latin typeface="Calibri" panose="020F0502020204030204" pitchFamily="34" charset="0"/>
                <a:cs typeface="Calibri" panose="020F0502020204030204" pitchFamily="34" charset="0"/>
              </a:rPr>
              <a:t>.</a:t>
            </a:r>
            <a:endParaRPr lang="az-Latn-AZ" altLang="en-US" sz="2600" dirty="0" smtClean="0">
              <a:latin typeface="Calibri" panose="020F0502020204030204" pitchFamily="34" charset="0"/>
              <a:cs typeface="Calibri" panose="020F0502020204030204" pitchFamily="34" charset="0"/>
            </a:endParaRPr>
          </a:p>
          <a:p>
            <a:pPr marL="0" indent="0" algn="just">
              <a:lnSpc>
                <a:spcPct val="80000"/>
              </a:lnSpc>
              <a:buNone/>
            </a:pPr>
            <a:r>
              <a:rPr lang="en-US" altLang="en-US" sz="2600" i="1" dirty="0" err="1" smtClean="0">
                <a:latin typeface="Calibri" panose="020F0502020204030204" pitchFamily="34" charset="0"/>
                <a:cs typeface="Calibri" panose="020F0502020204030204" pitchFamily="34" charset="0"/>
              </a:rPr>
              <a:t>Dombo</a:t>
            </a:r>
            <a:r>
              <a:rPr lang="en-US" altLang="en-US" sz="2600" i="1" dirty="0" smtClean="0">
                <a:latin typeface="Calibri" panose="020F0502020204030204" pitchFamily="34" charset="0"/>
                <a:cs typeface="Calibri" panose="020F0502020204030204" pitchFamily="34" charset="0"/>
              </a:rPr>
              <a:t> </a:t>
            </a:r>
            <a:r>
              <a:rPr lang="en-US" altLang="en-US" sz="2600" i="1" dirty="0" err="1">
                <a:latin typeface="Calibri" panose="020F0502020204030204" pitchFamily="34" charset="0"/>
                <a:cs typeface="Calibri" panose="020F0502020204030204" pitchFamily="34" charset="0"/>
              </a:rPr>
              <a:t>Beheer</a:t>
            </a:r>
            <a:r>
              <a:rPr lang="en-US" altLang="en-US" sz="2600" i="1" dirty="0">
                <a:latin typeface="Calibri" panose="020F0502020204030204" pitchFamily="34" charset="0"/>
                <a:cs typeface="Calibri" panose="020F0502020204030204" pitchFamily="34" charset="0"/>
              </a:rPr>
              <a:t> BV </a:t>
            </a:r>
            <a:r>
              <a:rPr lang="en-US" altLang="en-US" sz="2600" i="1" dirty="0" err="1">
                <a:latin typeface="Calibri" panose="020F0502020204030204" pitchFamily="34" charset="0"/>
                <a:cs typeface="Calibri" panose="020F0502020204030204" pitchFamily="34" charset="0"/>
              </a:rPr>
              <a:t>Niderlanda</a:t>
            </a:r>
            <a:r>
              <a:rPr lang="en-US" altLang="en-US" sz="2600" i="1" dirty="0">
                <a:latin typeface="Calibri" panose="020F0502020204030204" pitchFamily="34" charset="0"/>
                <a:cs typeface="Calibri" panose="020F0502020204030204" pitchFamily="34" charset="0"/>
              </a:rPr>
              <a:t> </a:t>
            </a:r>
            <a:r>
              <a:rPr lang="en-US" altLang="en-US" sz="2600" i="1" dirty="0" err="1">
                <a:latin typeface="Calibri" panose="020F0502020204030204" pitchFamily="34" charset="0"/>
                <a:cs typeface="Calibri" panose="020F0502020204030204" pitchFamily="34" charset="0"/>
              </a:rPr>
              <a:t>qarşı</a:t>
            </a:r>
            <a:r>
              <a:rPr lang="en-US" altLang="en-US" sz="2600" i="1" dirty="0">
                <a:latin typeface="Calibri" panose="020F0502020204030204" pitchFamily="34" charset="0"/>
                <a:cs typeface="Calibri" panose="020F0502020204030204" pitchFamily="34" charset="0"/>
              </a:rPr>
              <a:t> </a:t>
            </a:r>
            <a:r>
              <a:rPr lang="az-Latn-AZ" altLang="en-US" sz="2600" i="1" dirty="0" smtClean="0">
                <a:latin typeface="Calibri" panose="020F0502020204030204" pitchFamily="34" charset="0"/>
                <a:cs typeface="Calibri" panose="020F0502020204030204" pitchFamily="34" charset="0"/>
              </a:rPr>
              <a:t>iş</a:t>
            </a:r>
            <a:endParaRPr lang="en-US" altLang="en-US" sz="2600" dirty="0">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2295703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TM03457510[[fn=Савон]]</Template>
  <TotalTime>2376</TotalTime>
  <Words>2235</Words>
  <Application>Microsoft Office PowerPoint</Application>
  <PresentationFormat>Широкоэкранный</PresentationFormat>
  <Paragraphs>184</Paragraphs>
  <Slides>30</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30</vt:i4>
      </vt:variant>
    </vt:vector>
  </HeadingPairs>
  <TitlesOfParts>
    <vt:vector size="41" baseType="lpstr">
      <vt:lpstr>MS PGothic</vt:lpstr>
      <vt:lpstr>Arial</vt:lpstr>
      <vt:lpstr>Cal</vt:lpstr>
      <vt:lpstr>Calibri</vt:lpstr>
      <vt:lpstr>Century Gothic</vt:lpstr>
      <vt:lpstr>Century Schoolbook</vt:lpstr>
      <vt:lpstr>Garamond</vt:lpstr>
      <vt:lpstr>Palatino Linotype</vt:lpstr>
      <vt:lpstr>Symbol</vt:lpstr>
      <vt:lpstr>Times New Roman</vt:lpstr>
      <vt:lpstr>Savon</vt:lpstr>
      <vt:lpstr>Презентация PowerPoint</vt:lpstr>
      <vt:lpstr>ƏDALƏTLİ MƏHKƏMƏ ARAŞDIRMASININ ÜMUMİ TƏLƏBLƏRİ</vt:lpstr>
      <vt:lpstr>Maddə 6. Ədalətli məhkəmə araşdırması hüququ </vt:lpstr>
      <vt:lpstr>Презентация PowerPoint</vt:lpstr>
      <vt:lpstr>«Ədalətli məhkəmə araşdırması» anlayışına daxildir:</vt:lpstr>
      <vt:lpstr>TƏRƏFLƏRİN BƏRABƏRLİYİ</vt:lpstr>
      <vt:lpstr>TƏRƏFLƏRİN BƏRABƏRLİYİ PRİNSİPLƏRİ</vt:lpstr>
      <vt:lpstr>Tərəflərin bərabərliyi Konvensiya kontekstində:</vt:lpstr>
      <vt:lpstr>Tərəflərin bərabərliyi dedikdə:</vt:lpstr>
      <vt:lpstr>Tərəflərin bərabərliyi prinsipinin  pozulduğu hallar: </vt:lpstr>
      <vt:lpstr>Yerli qanunvericilik </vt:lpstr>
      <vt:lpstr>Презентация PowerPoint</vt:lpstr>
      <vt:lpstr>Презентация PowerPoint</vt:lpstr>
      <vt:lpstr>Презентация PowerPoint</vt:lpstr>
      <vt:lpstr>Tərəflərin bərabərliyi ilə bağlı prosessual təminatlar:</vt:lpstr>
      <vt:lpstr>ÇƏKİŞMƏ PRİNSİPİ</vt:lpstr>
      <vt:lpstr>Çəkişmə prinsipi/sübutların açıqlanması</vt:lpstr>
      <vt:lpstr>Çəkişmə prinsipi / sübutların açıqlanması</vt:lpstr>
      <vt:lpstr>Презентация PowerPoint</vt:lpstr>
      <vt:lpstr>Açıq məhkəmə araşdırması</vt:lpstr>
      <vt:lpstr>«Açıq məhkəmə araşdırması hüququ» nələri özündə ehtiva edir?</vt:lpstr>
      <vt:lpstr>Şəxsən iştirak</vt:lpstr>
      <vt:lpstr>MƏHKƏMƏ İCLASLARININ AÇIQLIĞI:  üçüncü şəxslərin və media nümayəndələrinin iclasda iştirakı</vt:lpstr>
      <vt:lpstr>İnformasiya əldə etmək haqqında Qanun</vt:lpstr>
      <vt:lpstr>Məhkəmə iclasının qapalı keçirilməsi üçün hüquqi əsaslar</vt:lpstr>
      <vt:lpstr>Əxlaq və ictimai qaydanın qorunması üçün  qapalılıq</vt:lpstr>
      <vt:lpstr>Açıq dinləmələrin keçirilməsinə faktiki maneələr</vt:lpstr>
      <vt:lpstr>SƏMƏRƏLİ İŞTİRAK</vt:lpstr>
      <vt:lpstr>AZƏRBAYCANLA BAĞLI QƏRARLAR</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Ədalətli məhkəmə araşdırması hüququ</dc:title>
  <dc:creator>DELL</dc:creator>
  <cp:lastModifiedBy>User</cp:lastModifiedBy>
  <cp:revision>116</cp:revision>
  <dcterms:created xsi:type="dcterms:W3CDTF">2016-05-08T12:20:15Z</dcterms:created>
  <dcterms:modified xsi:type="dcterms:W3CDTF">2017-07-03T09:58:03Z</dcterms:modified>
</cp:coreProperties>
</file>