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24"/>
  </p:notesMasterIdLst>
  <p:handoutMasterIdLst>
    <p:handoutMasterId r:id="rId25"/>
  </p:handoutMasterIdLst>
  <p:sldIdLst>
    <p:sldId id="340" r:id="rId2"/>
    <p:sldId id="306" r:id="rId3"/>
    <p:sldId id="342" r:id="rId4"/>
    <p:sldId id="350" r:id="rId5"/>
    <p:sldId id="351" r:id="rId6"/>
    <p:sldId id="358" r:id="rId7"/>
    <p:sldId id="359" r:id="rId8"/>
    <p:sldId id="360" r:id="rId9"/>
    <p:sldId id="363" r:id="rId10"/>
    <p:sldId id="365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</p:sldIdLst>
  <p:sldSz cx="9144000" cy="6858000" type="screen4x3"/>
  <p:notesSz cx="6877050" cy="10002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EE1FEB2-9CFF-4933-9BB8-6FFD0953E394}">
          <p14:sldIdLst>
            <p14:sldId id="340"/>
            <p14:sldId id="306"/>
            <p14:sldId id="342"/>
            <p14:sldId id="350"/>
            <p14:sldId id="351"/>
            <p14:sldId id="358"/>
            <p14:sldId id="359"/>
            <p14:sldId id="360"/>
            <p14:sldId id="363"/>
            <p14:sldId id="365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51">
          <p15:clr>
            <a:srgbClr val="A4A3A4"/>
          </p15:clr>
        </p15:guide>
        <p15:guide id="2" pos="216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7820" autoAdjust="0"/>
    <p:restoredTop sz="97133" autoAdjust="0"/>
  </p:normalViewPr>
  <p:slideViewPr>
    <p:cSldViewPr>
      <p:cViewPr>
        <p:scale>
          <a:sx n="90" d="100"/>
          <a:sy n="90" d="100"/>
        </p:scale>
        <p:origin x="-12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490" y="-120"/>
      </p:cViewPr>
      <p:guideLst>
        <p:guide orient="horz" pos="3151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055" cy="50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51" tIns="48225" rIns="96451" bIns="48225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5404" y="0"/>
            <a:ext cx="2980055" cy="50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51" tIns="48225" rIns="96451" bIns="48225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0960"/>
            <a:ext cx="2980055" cy="50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51" tIns="48225" rIns="96451" bIns="48225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5404" y="9500960"/>
            <a:ext cx="2980055" cy="50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51" tIns="48225" rIns="96451" bIns="48225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27F9ACF0-384C-4E4D-81D3-D118D984DA87}" type="slidenum">
              <a:rPr lang="en-US"/>
              <a:pPr>
                <a:defRPr/>
              </a:pPr>
              <a:t>‹#›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1684917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055" cy="50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51" tIns="48225" rIns="96451" bIns="48225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5404" y="0"/>
            <a:ext cx="2980055" cy="50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51" tIns="48225" rIns="96451" bIns="48225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4997450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705" y="4751348"/>
            <a:ext cx="5501640" cy="450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51" tIns="48225" rIns="96451" bIns="482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0960"/>
            <a:ext cx="2980055" cy="50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51" tIns="48225" rIns="96451" bIns="48225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5404" y="9500960"/>
            <a:ext cx="2980055" cy="50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51" tIns="48225" rIns="96451" bIns="48225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3379ABC3-8204-4003-8E32-64152E23A5D2}" type="slidenum">
              <a:rPr lang="en-US"/>
              <a:pPr>
                <a:defRPr/>
              </a:pPr>
              <a:t>‹#›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1886138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9ABC3-8204-4003-8E32-64152E23A5D2}" type="slidenum">
              <a:rPr lang="en-US" smtClean="0"/>
              <a:pPr>
                <a:defRPr/>
              </a:pPr>
              <a:t>4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211001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9ABC3-8204-4003-8E32-64152E23A5D2}" type="slidenum">
              <a:rPr lang="en-US" smtClean="0"/>
              <a:pPr>
                <a:defRPr/>
              </a:pPr>
              <a:t>6</a:t>
            </a:fld>
            <a:endParaRPr lang="az-Latn-A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9ABC3-8204-4003-8E32-64152E23A5D2}" type="slidenum">
              <a:rPr lang="en-US" smtClean="0"/>
              <a:pPr>
                <a:defRPr/>
              </a:pPr>
              <a:t>16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211001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9ABC3-8204-4003-8E32-64152E23A5D2}" type="slidenum">
              <a:rPr lang="en-US" smtClean="0"/>
              <a:pPr>
                <a:defRPr/>
              </a:pPr>
              <a:t>19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211001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9ABC3-8204-4003-8E32-64152E23A5D2}" type="slidenum">
              <a:rPr lang="en-US" smtClean="0"/>
              <a:pPr>
                <a:defRPr/>
              </a:pPr>
              <a:t>21</a:t>
            </a:fld>
            <a:endParaRPr lang="az-Latn-A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0FE3BC7-3453-4BC3-AD38-A9065BE6ED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A648C-CCFE-4288-ADA9-6A928C62B1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E4290-A8E8-483F-8D35-2ECD82EE3B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F9A6C-A654-45B4-B158-6196692470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11D53-5372-4F99-8CDC-A9BF430B99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2F531D-1C4D-4E8A-8F33-FD3D85CC60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1EA00CC-22D2-4942-87A9-8D55880CCB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4A5CC96A-9A96-42CA-A827-CCB19CD2D2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A6D16-B2AA-452D-91D4-E9AC148074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50134-58FD-4349-AF96-B4F4AAFF2E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29336-7C03-42F7-B577-E2B7FCFF1E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539F4F4-FD5D-4F34-889F-419A1D88B0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385048" cy="1828800"/>
          </a:xfrm>
        </p:spPr>
        <p:txBody>
          <a:bodyPr>
            <a:normAutofit fontScale="90000"/>
          </a:bodyPr>
          <a:lstStyle/>
          <a:p>
            <a:pPr algn="ctr"/>
            <a:r>
              <a:rPr dirty="0"/>
              <a:t/>
            </a:r>
            <a:br>
              <a:rPr dirty="0"/>
            </a:br>
            <a:r>
              <a:rPr lang="az-Latn-AZ" sz="5600" dirty="0" smtClean="0">
                <a:latin typeface="Times New Roman" pitchFamily="18" charset="0"/>
                <a:cs typeface="Times New Roman" pitchFamily="18" charset="0"/>
              </a:rPr>
              <a:t>Qanun əsasında yaradılmış müstəqil və qərəzsiz məhkəmə</a:t>
            </a:r>
            <a:endParaRPr lang="az-Latn-AZ" sz="5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4869160"/>
            <a:ext cx="4953000" cy="1752600"/>
          </a:xfrm>
        </p:spPr>
        <p:txBody>
          <a:bodyPr>
            <a:normAutofit/>
          </a:bodyPr>
          <a:lstStyle/>
          <a:p>
            <a:pPr algn="r"/>
            <a:r>
              <a:rPr lang="az-Latn-AZ" dirty="0" smtClean="0"/>
              <a:t>Hüquqşünas : Ramil Süleymanov</a:t>
            </a:r>
          </a:p>
          <a:p>
            <a:pPr algn="r"/>
            <a:r>
              <a:rPr lang="az-Latn-AZ" dirty="0" smtClean="0"/>
              <a:t>2017</a:t>
            </a:r>
            <a:endParaRPr lang="az-Latn-A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642926"/>
          </a:xfrm>
        </p:spPr>
        <p:txBody>
          <a:bodyPr>
            <a:noAutofit/>
          </a:bodyPr>
          <a:lstStyle/>
          <a:p>
            <a:pPr algn="ctr"/>
            <a:r>
              <a:rPr lang="az-Latn-A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Obyektiv qərəz</a:t>
            </a:r>
            <a:endParaRPr lang="az-Latn-AZ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58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az-Latn-A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Siqurdson İslandiyaya qarşı (2003)</a:t>
            </a:r>
          </a:p>
          <a:p>
            <a:pPr marL="109728" indent="0">
              <a:buNone/>
            </a:pPr>
            <a:endParaRPr lang="az-Latn-AZ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>
              <a:buNone/>
            </a:pPr>
            <a:endParaRPr lang="az-Latn-AZ" dirty="0" smtClean="0"/>
          </a:p>
          <a:p>
            <a:pPr marL="109728" indent="0">
              <a:buNone/>
            </a:pPr>
            <a:endParaRPr lang="az-Latn-AZ" dirty="0"/>
          </a:p>
          <a:p>
            <a:pPr marL="109728" indent="0">
              <a:buNone/>
            </a:pPr>
            <a:endParaRPr lang="az-Latn-AZ" dirty="0" smtClean="0"/>
          </a:p>
          <a:p>
            <a:pPr marL="109728" indent="0">
              <a:buNone/>
            </a:pPr>
            <a:endParaRPr lang="az-Latn-AZ" dirty="0"/>
          </a:p>
          <a:p>
            <a:pPr marL="109728" indent="0">
              <a:buNone/>
            </a:pPr>
            <a:endParaRPr lang="az-Latn-AZ" dirty="0" smtClean="0"/>
          </a:p>
          <a:p>
            <a:pPr marL="109728" indent="0">
              <a:buNone/>
            </a:pPr>
            <a:r>
              <a:rPr lang="az-Latn-A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Perot Pelyon İspaniyaya qarşı (2002)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F9A6C-A654-45B4-B158-619669247027}" type="slidenum">
              <a:rPr lang="en-US" smtClean="0"/>
              <a:pPr>
                <a:defRPr/>
              </a:pPr>
              <a:t>10</a:t>
            </a:fld>
            <a:endParaRPr lang="az-Latn-AZ"/>
          </a:p>
        </p:txBody>
      </p:sp>
      <p:pic>
        <p:nvPicPr>
          <p:cNvPr id="4099" name="Picture 3" descr="C:\Users\User\Desktop\ba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583264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385048" cy="1828800"/>
          </a:xfrm>
        </p:spPr>
        <p:txBody>
          <a:bodyPr>
            <a:normAutofit fontScale="90000"/>
          </a:bodyPr>
          <a:lstStyle/>
          <a:p>
            <a:pPr algn="ctr"/>
            <a:r>
              <a:rPr dirty="0"/>
              <a:t/>
            </a:r>
            <a:br>
              <a:rPr dirty="0"/>
            </a:br>
            <a:r>
              <a:rPr lang="az-Latn-AZ" sz="5600" dirty="0" smtClean="0">
                <a:latin typeface="Times New Roman" pitchFamily="18" charset="0"/>
                <a:cs typeface="Times New Roman" pitchFamily="18" charset="0"/>
              </a:rPr>
              <a:t>İşə </a:t>
            </a:r>
            <a:br>
              <a:rPr lang="az-Latn-AZ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az-Latn-AZ" sz="5600" dirty="0" smtClean="0">
                <a:latin typeface="Times New Roman" pitchFamily="18" charset="0"/>
                <a:cs typeface="Times New Roman" pitchFamily="18" charset="0"/>
              </a:rPr>
              <a:t>«ağlabatan müddətdə» baxılması</a:t>
            </a:r>
            <a:endParaRPr lang="az-Latn-AZ" sz="5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4869160"/>
            <a:ext cx="4953000" cy="1752600"/>
          </a:xfrm>
        </p:spPr>
        <p:txBody>
          <a:bodyPr>
            <a:normAutofit/>
          </a:bodyPr>
          <a:lstStyle/>
          <a:p>
            <a:endParaRPr lang="az-Latn-AZ" dirty="0"/>
          </a:p>
        </p:txBody>
      </p:sp>
    </p:spTree>
    <p:extLst>
      <p:ext uri="{BB962C8B-B14F-4D97-AF65-F5344CB8AC3E}">
        <p14:creationId xmlns:p14="http://schemas.microsoft.com/office/powerpoint/2010/main" val="83638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B41CD2-2333-4F39-B5C6-3FFC2A919358}" type="slidenum">
              <a:rPr lang="en-US"/>
              <a:pPr/>
              <a:t>12</a:t>
            </a:fld>
            <a:endParaRPr lang="az-Latn-AZ"/>
          </a:p>
        </p:txBody>
      </p:sp>
      <p:sp>
        <p:nvSpPr>
          <p:cNvPr id="4" name="AutoShape 2" descr="Image result for musteqil mehke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User\Desktop\ti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92088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5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Maddə 6.1:</a:t>
            </a:r>
            <a:endParaRPr lang="az-Latn-A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114" y="2060848"/>
            <a:ext cx="8229600" cy="4325112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Hər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kəs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onun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mülki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hüquq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vəzifələri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müəyyən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edilərkən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ona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qarşı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hər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hansı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cinayət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ittihamı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irəli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sürülərkən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qanun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əsasinda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yaradilmiş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müstəq</a:t>
            </a:r>
            <a:r>
              <a:rPr lang="az-Latn-AZ" sz="3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qərəzs</a:t>
            </a:r>
            <a:r>
              <a:rPr lang="az-Latn-AZ" sz="3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məhkəmə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vasitəsi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ilə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AĞLABATAN MÜDDƏTDƏ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işinin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ədalətli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açıq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araşdırılması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hüququna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malikdir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z-Latn-AZ" sz="3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F9A6C-A654-45B4-B158-619669247027}" type="slidenum">
              <a:rPr lang="en-US" smtClean="0"/>
              <a:pPr>
                <a:defRPr/>
              </a:pPr>
              <a:t>13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376722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Həm mülki, həm də cinayət işlərində tətbiq olunur. </a:t>
            </a:r>
            <a:endParaRPr lang="az-Latn-A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114" y="2204864"/>
            <a:ext cx="8229600" cy="4181096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az-Latn-AZ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Mülki işlərdə: </a:t>
            </a:r>
            <a:r>
              <a:rPr lang="az-Latn-AZ" sz="2000" dirty="0" smtClean="0">
                <a:latin typeface="Times New Roman" pitchFamily="18" charset="0"/>
                <a:cs typeface="Times New Roman" pitchFamily="18" charset="0"/>
              </a:rPr>
              <a:t>İddianın verildiyi andan</a:t>
            </a:r>
          </a:p>
          <a:p>
            <a:pPr marL="109728" indent="0" algn="just">
              <a:buNone/>
            </a:pPr>
            <a:r>
              <a:rPr lang="az-Latn-AZ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Cinayət işlərində</a:t>
            </a:r>
            <a:r>
              <a:rPr lang="az-Latn-AZ" sz="2000" dirty="0" smtClean="0">
                <a:latin typeface="Times New Roman" pitchFamily="18" charset="0"/>
                <a:cs typeface="Times New Roman" pitchFamily="18" charset="0"/>
              </a:rPr>
              <a:t>: Şəxsin həbsə alındığı andan</a:t>
            </a:r>
          </a:p>
          <a:p>
            <a:pPr marL="109728" indent="0" algn="just">
              <a:buNone/>
            </a:pPr>
            <a:endParaRPr lang="az-Latn-AZ" sz="2000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r>
              <a:rPr lang="az-Latn-AZ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əsas meyar var:</a:t>
            </a:r>
          </a:p>
          <a:p>
            <a:pPr algn="just">
              <a:buFontTx/>
              <a:buChar char="-"/>
            </a:pPr>
            <a:r>
              <a:rPr lang="az-Latn-AZ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İ</a:t>
            </a:r>
            <a:r>
              <a:rPr lang="az-Latn-AZ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şin xarakteri və mürəkkəbliyi;,</a:t>
            </a:r>
          </a:p>
          <a:p>
            <a:pPr algn="just">
              <a:buFontTx/>
              <a:buChar char="-"/>
            </a:pPr>
            <a:r>
              <a:rPr lang="az-Latn-AZ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Ərizəçinin davranışı; </a:t>
            </a:r>
          </a:p>
          <a:p>
            <a:pPr marL="109728" indent="0" algn="just">
              <a:buNone/>
            </a:pPr>
            <a:r>
              <a:rPr lang="az-Latn-AZ" sz="2000" dirty="0" smtClean="0">
                <a:latin typeface="Times New Roman" pitchFamily="18" charset="0"/>
                <a:cs typeface="Times New Roman" pitchFamily="18" charset="0"/>
              </a:rPr>
              <a:t>Heç bir halda nəzərə alınmır. Dövlət tərəfindən təqdim edilən arqumentlər isə (ərizəçinin apelyasiya şikayəti, etirazları vəsatətləri və s.) məhkəmə tərəfindən qəbul edilmir.</a:t>
            </a:r>
          </a:p>
          <a:p>
            <a:pPr marL="109728" indent="0" algn="just">
              <a:buNone/>
            </a:pPr>
            <a:endParaRPr lang="az-Latn-AZ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F9A6C-A654-45B4-B158-619669247027}" type="slidenum">
              <a:rPr lang="en-US" smtClean="0"/>
              <a:pPr>
                <a:defRPr/>
              </a:pPr>
              <a:t>14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8154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114" y="2204864"/>
            <a:ext cx="8229600" cy="4181096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az-Latn-AZ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Dövlət qurumlarının davranışı.</a:t>
            </a:r>
          </a:p>
          <a:p>
            <a:pPr algn="just">
              <a:buFont typeface="Arial" charset="0"/>
              <a:buChar char="•"/>
            </a:pPr>
            <a:r>
              <a:rPr lang="az-Latn-AZ" sz="2000" dirty="0" smtClean="0">
                <a:latin typeface="Times New Roman" pitchFamily="18" charset="0"/>
                <a:cs typeface="Times New Roman" pitchFamily="18" charset="0"/>
              </a:rPr>
              <a:t>Təkrar istintaqın aparılması üçün işin dəfələrlə müstəntiqə qaytarılması</a:t>
            </a:r>
          </a:p>
          <a:p>
            <a:pPr algn="just">
              <a:buFont typeface="Arial" charset="0"/>
              <a:buChar char="•"/>
            </a:pPr>
            <a:r>
              <a:rPr lang="az-Latn-AZ" sz="2000" dirty="0" smtClean="0">
                <a:latin typeface="Times New Roman" pitchFamily="18" charset="0"/>
                <a:cs typeface="Times New Roman" pitchFamily="18" charset="0"/>
              </a:rPr>
              <a:t>Eyni şahidləri məhkəmə iclasına çağırmaq cəhdi</a:t>
            </a:r>
          </a:p>
          <a:p>
            <a:pPr algn="just">
              <a:buFont typeface="Arial" charset="0"/>
              <a:buChar char="•"/>
            </a:pPr>
            <a:r>
              <a:rPr lang="az-Latn-AZ" sz="2000" dirty="0" smtClean="0">
                <a:latin typeface="Times New Roman" pitchFamily="18" charset="0"/>
                <a:cs typeface="Times New Roman" pitchFamily="18" charset="0"/>
              </a:rPr>
              <a:t>Ərazi yurisdiksiyası ilə bağlı ləngimə</a:t>
            </a:r>
          </a:p>
          <a:p>
            <a:pPr algn="just">
              <a:buFont typeface="Arial" charset="0"/>
              <a:buChar char="•"/>
            </a:pPr>
            <a:r>
              <a:rPr lang="az-Latn-AZ" sz="2000" dirty="0" smtClean="0">
                <a:latin typeface="Times New Roman" pitchFamily="18" charset="0"/>
                <a:cs typeface="Times New Roman" pitchFamily="18" charset="0"/>
              </a:rPr>
              <a:t>İşin məhkəmələr tərəfindən bir-birinə ötürülməsi</a:t>
            </a:r>
          </a:p>
          <a:p>
            <a:pPr algn="just">
              <a:buFont typeface="Arial" charset="0"/>
              <a:buChar char="•"/>
            </a:pPr>
            <a:r>
              <a:rPr lang="az-Latn-AZ" sz="2000" dirty="0" smtClean="0">
                <a:latin typeface="Times New Roman" pitchFamily="18" charset="0"/>
                <a:cs typeface="Times New Roman" pitchFamily="18" charset="0"/>
              </a:rPr>
              <a:t>Birinci instansiya məhkəməsinin hakimlərinin tez-tez dəyişməsi</a:t>
            </a:r>
          </a:p>
          <a:p>
            <a:pPr algn="just">
              <a:buFont typeface="Arial" charset="0"/>
              <a:buChar char="•"/>
            </a:pPr>
            <a:r>
              <a:rPr lang="az-Latn-AZ" sz="2000" dirty="0" smtClean="0">
                <a:latin typeface="Times New Roman" pitchFamily="18" charset="0"/>
                <a:cs typeface="Times New Roman" pitchFamily="18" charset="0"/>
              </a:rPr>
              <a:t>İşin məhkəmələr arasında göndərilməsinin yubadılması.</a:t>
            </a:r>
          </a:p>
          <a:p>
            <a:pPr marL="109728" indent="0" algn="just">
              <a:buNone/>
            </a:pPr>
            <a:endParaRPr lang="az-Latn-AZ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r>
              <a:rPr lang="az-Latn-A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Xüsusi qeyd: </a:t>
            </a:r>
            <a:r>
              <a:rPr lang="az-Latn-AZ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az-Latn-AZ" sz="2000" dirty="0" smtClean="0">
                <a:latin typeface="Times New Roman" pitchFamily="18" charset="0"/>
                <a:cs typeface="Times New Roman" pitchFamily="18" charset="0"/>
              </a:rPr>
              <a:t>AİHM bir instansiyada işin 3 il, iki instansiyada 5 il, üç instansiyada isə 6 ildən artıq davam edə bilməz!» </a:t>
            </a:r>
            <a:r>
              <a:rPr lang="az-Latn-AZ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(Ginço Portuqaliyaya qarşı)</a:t>
            </a:r>
            <a:endParaRPr lang="az-Latn-AZ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endParaRPr lang="az-Latn-AZ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F9A6C-A654-45B4-B158-619669247027}" type="slidenum">
              <a:rPr lang="en-US" smtClean="0"/>
              <a:pPr>
                <a:defRPr/>
              </a:pPr>
              <a:t>15</a:t>
            </a:fld>
            <a:endParaRPr lang="az-Latn-AZ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54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520930" cy="473453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az-Latn-AZ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Birləşmiş Krallığa qarşı (1987</a:t>
            </a:r>
            <a:r>
              <a:rPr lang="az-Latn-AZ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)-</a:t>
            </a:r>
          </a:p>
          <a:p>
            <a:pPr marL="109728" indent="0">
              <a:buNone/>
            </a:pPr>
            <a:r>
              <a:rPr lang="az-Latn-AZ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az-Latn-AZ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az-Latn-AZ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 Fransya qarşı (1987</a:t>
            </a:r>
            <a:r>
              <a:rPr lang="az-Latn-AZ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)+</a:t>
            </a:r>
          </a:p>
          <a:p>
            <a:pPr marL="109728" indent="0">
              <a:buNone/>
            </a:pPr>
            <a:endParaRPr lang="az-Latn-AZ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az-Latn-AZ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Martens Moreyra Portuqaliyaya qarşı (1990)+</a:t>
            </a:r>
          </a:p>
          <a:p>
            <a:pPr marL="109728" indent="0">
              <a:buNone/>
            </a:pPr>
            <a:endParaRPr lang="az-Latn-AZ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az-Latn-AZ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Steyner və Tsimerman İsveçrəyə qarşı (1983)+</a:t>
            </a:r>
            <a:endParaRPr lang="az-Latn-AZ" sz="27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>
              <a:buNone/>
            </a:pPr>
            <a:endParaRPr lang="az-Latn-AZ" sz="2700" dirty="0"/>
          </a:p>
          <a:p>
            <a:pPr marL="109728" indent="0">
              <a:buNone/>
            </a:pPr>
            <a:endParaRPr lang="az-Latn-AZ" sz="2700" dirty="0" smtClean="0"/>
          </a:p>
          <a:p>
            <a:endParaRPr lang="az-Latn-AZ" dirty="0"/>
          </a:p>
          <a:p>
            <a:pPr lvl="2"/>
            <a:endParaRPr lang="az-Latn-AZ" sz="2000" dirty="0"/>
          </a:p>
          <a:p>
            <a:endParaRPr lang="az-Latn-AZ" dirty="0"/>
          </a:p>
          <a:p>
            <a:endParaRPr lang="az-Latn-A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F9A6C-A654-45B4-B158-619669247027}" type="slidenum">
              <a:rPr lang="en-US" smtClean="0"/>
              <a:pPr>
                <a:defRPr/>
              </a:pPr>
              <a:t>16</a:t>
            </a:fld>
            <a:endParaRPr lang="az-Latn-AZ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Latn-AZ" dirty="0"/>
              <a:t/>
            </a:r>
            <a:br>
              <a:rPr lang="az-Latn-AZ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65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385048" cy="1828800"/>
          </a:xfrm>
        </p:spPr>
        <p:txBody>
          <a:bodyPr>
            <a:normAutofit fontScale="90000"/>
          </a:bodyPr>
          <a:lstStyle/>
          <a:p>
            <a:pPr algn="ctr"/>
            <a:r>
              <a:rPr dirty="0"/>
              <a:t/>
            </a:r>
            <a:br>
              <a:rPr dirty="0"/>
            </a:br>
            <a:r>
              <a:rPr lang="az-Latn-AZ" sz="5600" dirty="0" smtClean="0">
                <a:latin typeface="Times New Roman" pitchFamily="18" charset="0"/>
                <a:cs typeface="Times New Roman" pitchFamily="18" charset="0"/>
              </a:rPr>
              <a:t>ÇƏKİŞMƏ və BƏRABƏRLİK prinsipi</a:t>
            </a:r>
            <a:endParaRPr lang="az-Latn-AZ" sz="5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4869160"/>
            <a:ext cx="4953000" cy="1752600"/>
          </a:xfrm>
        </p:spPr>
        <p:txBody>
          <a:bodyPr>
            <a:normAutofit/>
          </a:bodyPr>
          <a:lstStyle/>
          <a:p>
            <a:endParaRPr lang="az-Latn-AZ" dirty="0"/>
          </a:p>
        </p:txBody>
      </p:sp>
    </p:spTree>
    <p:extLst>
      <p:ext uri="{BB962C8B-B14F-4D97-AF65-F5344CB8AC3E}">
        <p14:creationId xmlns:p14="http://schemas.microsoft.com/office/powerpoint/2010/main" val="7244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az-Latn-A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114" y="2060848"/>
            <a:ext cx="8229600" cy="4325112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az-Latn-AZ" sz="3400" i="1" dirty="0" smtClean="0">
                <a:latin typeface="Times New Roman" pitchFamily="18" charset="0"/>
                <a:cs typeface="Times New Roman" pitchFamily="18" charset="0"/>
              </a:rPr>
              <a:t>«Proses çəkişmə xarakterli olmalıdır. Tərəflərə imkan verilməlidir ki,  qarşı tərəfin təqdim etdiyi qeyd və sübutlar barədə izahat versin.»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F9A6C-A654-45B4-B158-619669247027}" type="slidenum">
              <a:rPr lang="en-US" smtClean="0"/>
              <a:pPr>
                <a:defRPr/>
              </a:pPr>
              <a:t>18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134722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smtClean="0"/>
              <a:t>Əsas anlayışlar</a:t>
            </a:r>
            <a:endParaRPr lang="az-Latn-A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58" y="2182238"/>
            <a:ext cx="8229600" cy="4325112"/>
          </a:xfrm>
        </p:spPr>
        <p:txBody>
          <a:bodyPr>
            <a:normAutofit lnSpcReduction="10000"/>
          </a:bodyPr>
          <a:lstStyle/>
          <a:p>
            <a:pPr algn="just"/>
            <a:r>
              <a:rPr lang="az-Latn-AZ" sz="3200" u="sng" dirty="0" smtClean="0"/>
              <a:t>Daxili Məhkəmələrdə araşdırmalar keyfiyyətli təhlil olunur.</a:t>
            </a:r>
          </a:p>
          <a:p>
            <a:pPr marL="109728" indent="0" algn="just">
              <a:buNone/>
            </a:pPr>
            <a:endParaRPr lang="az-Latn-AZ" sz="3200" dirty="0"/>
          </a:p>
          <a:p>
            <a:pPr algn="just"/>
            <a:r>
              <a:rPr lang="az-Latn-AZ" sz="3200" u="sng" dirty="0" smtClean="0"/>
              <a:t>Qarşı tərəfin materialları təqzib etmə imkanının olub olmaması araşdırılır.</a:t>
            </a:r>
            <a:endParaRPr lang="az-Latn-AZ" sz="3200" dirty="0"/>
          </a:p>
          <a:p>
            <a:pPr algn="just"/>
            <a:endParaRPr lang="az-Latn-AZ" sz="3200" u="sng" dirty="0" smtClean="0"/>
          </a:p>
          <a:p>
            <a:pPr algn="just"/>
            <a:r>
              <a:rPr lang="az-Latn-AZ" sz="3200" u="sng" dirty="0" smtClean="0"/>
              <a:t>Konfidensial materiallar araşdırılan zaman qarşı tərəfin həmin materiallara çatımlılığı.</a:t>
            </a:r>
            <a:endParaRPr lang="az-Latn-AZ" sz="3200" dirty="0"/>
          </a:p>
          <a:p>
            <a:endParaRPr lang="az-Latn-AZ" dirty="0"/>
          </a:p>
          <a:p>
            <a:pPr lvl="2"/>
            <a:endParaRPr lang="az-Latn-AZ" sz="2000" dirty="0"/>
          </a:p>
          <a:p>
            <a:endParaRPr lang="az-Latn-AZ" dirty="0"/>
          </a:p>
          <a:p>
            <a:endParaRPr lang="az-Latn-A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F9A6C-A654-45B4-B158-619669247027}" type="slidenum">
              <a:rPr lang="en-US" smtClean="0"/>
              <a:pPr>
                <a:defRPr/>
              </a:pPr>
              <a:t>19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212155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B41CD2-2333-4F39-B5C6-3FFC2A919358}" type="slidenum">
              <a:rPr lang="en-US"/>
              <a:pPr/>
              <a:t>2</a:t>
            </a:fld>
            <a:endParaRPr lang="az-Latn-AZ"/>
          </a:p>
        </p:txBody>
      </p:sp>
      <p:sp>
        <p:nvSpPr>
          <p:cNvPr id="4" name="AutoShape 2" descr="Image result for musteqil mehke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User\Desktop\mehkeme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6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50285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az-Latn-AZ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Ekbatani İsveçə qarşı (1988) </a:t>
            </a:r>
          </a:p>
          <a:p>
            <a:pPr marL="109728" indent="0" algn="just">
              <a:buNone/>
            </a:pPr>
            <a:r>
              <a:rPr lang="az-Latn-AZ" i="1" dirty="0" smtClean="0">
                <a:latin typeface="Times New Roman" pitchFamily="18" charset="0"/>
                <a:cs typeface="Times New Roman" pitchFamily="18" charset="0"/>
              </a:rPr>
              <a:t>«Təqsirləndirilən şəxsin birinci instansiya məhkəməsindəki araşdırmada iştirak etmək hüququ 6.1-ci maddə ilə təmin edilən ədalətli məhkəmə araşdırması hüququndan irəli gəlir.»</a:t>
            </a:r>
          </a:p>
          <a:p>
            <a:pPr marL="109728" indent="0" algn="just">
              <a:buNone/>
            </a:pPr>
            <a:r>
              <a:rPr lang="az-Latn-A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Ruis </a:t>
            </a:r>
            <a:r>
              <a:rPr lang="az-Latn-AZ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Mateos İspaniyaya qarşı (1993)</a:t>
            </a:r>
          </a:p>
          <a:p>
            <a:pPr marL="109728" indent="0" algn="just">
              <a:buNone/>
            </a:pPr>
            <a:endParaRPr lang="az-Latn-AZ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F9A6C-A654-45B4-B158-619669247027}" type="slidenum">
              <a:rPr lang="en-US" smtClean="0"/>
              <a:pPr>
                <a:defRPr/>
              </a:pPr>
              <a:t>20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238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53712"/>
          </a:xfrm>
        </p:spPr>
        <p:txBody>
          <a:bodyPr>
            <a:normAutofit/>
          </a:bodyPr>
          <a:lstStyle/>
          <a:p>
            <a:pPr marL="411480" lvl="1" indent="0">
              <a:buNone/>
            </a:pPr>
            <a:r>
              <a:rPr lang="az-Latn-A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Tərəflər arasında ədalətli balans mütləq qorunmalıdır. </a:t>
            </a:r>
          </a:p>
          <a:p>
            <a:pPr marL="411480" lvl="1" indent="0">
              <a:buNone/>
            </a:pPr>
            <a:endParaRPr lang="az-Latn-AZ" sz="20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11480" lvl="1" indent="0">
              <a:buNone/>
            </a:pPr>
            <a:r>
              <a:rPr lang="az-Latn-AZ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«Hər bir tərəf  öz arqumentlərini, o cümlədən sübutlarını təqdim etmək üçün ağlabatan imkana malik olmalı və əks tərəf qarşısında əlverişsiz vəziyyətə salınmamalıdır»</a:t>
            </a:r>
            <a:endParaRPr lang="az-Latn-AZ" sz="2000" i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F9A6C-A654-45B4-B158-619669247027}" type="slidenum">
              <a:rPr lang="en-US" smtClean="0"/>
              <a:pPr>
                <a:defRPr/>
              </a:pPr>
              <a:t>21</a:t>
            </a:fld>
            <a:endParaRPr lang="az-Latn-AZ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az-Latn-AZ" sz="4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BƏRABƏRLİK prinsipi</a:t>
            </a:r>
            <a:endParaRPr lang="az-Latn-AZ" sz="4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equ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12976"/>
            <a:ext cx="7272808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26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714380"/>
          </a:xfrm>
        </p:spPr>
        <p:txBody>
          <a:bodyPr>
            <a:normAutofit/>
          </a:bodyPr>
          <a:lstStyle/>
          <a:p>
            <a:pPr algn="ctr"/>
            <a:endParaRPr lang="az-Latn-AZ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5357850"/>
          </a:xfrm>
        </p:spPr>
        <p:txBody>
          <a:bodyPr>
            <a:normAutofit/>
          </a:bodyPr>
          <a:lstStyle/>
          <a:p>
            <a:pPr marL="704088" lvl="2" indent="0">
              <a:buNone/>
            </a:pPr>
            <a:endParaRPr lang="az-Latn-AZ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04088" lvl="2" indent="0">
              <a:buNone/>
            </a:pPr>
            <a:endParaRPr lang="az-Latn-AZ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04088" lvl="2" indent="0">
              <a:buNone/>
            </a:pPr>
            <a:r>
              <a:rPr lang="az-Latn-AZ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Vinen  Belçikaya  qarşı (2002) +</a:t>
            </a:r>
          </a:p>
          <a:p>
            <a:pPr marL="704088" lvl="2" indent="0">
              <a:buNone/>
            </a:pPr>
            <a:endParaRPr lang="az-Latn-AZ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04088" lvl="2" indent="0">
              <a:buNone/>
            </a:pPr>
            <a:r>
              <a:rPr lang="az-Latn-AZ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Daustes Birləşmiş Krallığa qarşı (2003)+</a:t>
            </a:r>
          </a:p>
          <a:p>
            <a:pPr marL="704088" lvl="2" indent="0">
              <a:buNone/>
            </a:pPr>
            <a:endParaRPr lang="az-Latn-AZ" sz="2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04088" lvl="2" indent="0">
              <a:buNone/>
            </a:pPr>
            <a:r>
              <a:rPr lang="az-Latn-AZ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Mak Maykl  </a:t>
            </a:r>
            <a:r>
              <a:rPr lang="az-Latn-AZ" sz="2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Birləşmiş Krallığa qarşı </a:t>
            </a:r>
            <a:r>
              <a:rPr lang="az-Latn-AZ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(1995)-</a:t>
            </a:r>
          </a:p>
          <a:p>
            <a:pPr marL="704088" lvl="2" indent="0">
              <a:buNone/>
            </a:pPr>
            <a:endParaRPr lang="az-Latn-AZ" sz="2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04088" lvl="2" indent="0">
              <a:buNone/>
            </a:pPr>
            <a:r>
              <a:rPr lang="az-Latn-AZ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Boniz Avstriyaya qarşı (1985)+</a:t>
            </a:r>
          </a:p>
          <a:p>
            <a:pPr marL="704088" lvl="2" indent="0">
              <a:buNone/>
            </a:pPr>
            <a:endParaRPr lang="az-Latn-AZ" sz="2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04088" lvl="2" indent="0">
              <a:buNone/>
            </a:pPr>
            <a:r>
              <a:rPr lang="az-Latn-AZ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«Strən yunan neftayırma müəssisələri» Yunanıstana qarşı (1994)+</a:t>
            </a:r>
            <a:endParaRPr lang="az-Latn-AZ" sz="2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04088" lvl="2" indent="0">
              <a:buNone/>
            </a:pPr>
            <a:endParaRPr lang="az-Latn-AZ" sz="2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04088" lvl="2" indent="0">
              <a:buNone/>
            </a:pPr>
            <a:endParaRPr lang="az-Latn-AZ" sz="2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04088" lvl="2" indent="0">
              <a:buNone/>
            </a:pPr>
            <a:endParaRPr lang="az-Latn-AZ" sz="2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04088" lvl="2" indent="0">
              <a:buNone/>
            </a:pPr>
            <a:endParaRPr lang="az-Latn-AZ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04088" lvl="2" indent="0">
              <a:buNone/>
            </a:pPr>
            <a:endParaRPr lang="az-Latn-AZ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buFontTx/>
              <a:buChar char="-"/>
            </a:pPr>
            <a:endParaRPr lang="az-Latn-AZ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FontTx/>
              <a:buChar char="-"/>
            </a:pPr>
            <a:endParaRPr lang="az-Latn-AZ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az-Latn-A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F9A6C-A654-45B4-B158-619669247027}" type="slidenum">
              <a:rPr lang="en-US" smtClean="0"/>
              <a:pPr>
                <a:defRPr/>
              </a:pPr>
              <a:t>22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34662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Maddə 6.1:</a:t>
            </a:r>
            <a:endParaRPr lang="az-Latn-A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114" y="2060848"/>
            <a:ext cx="8229600" cy="4325112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Hər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kəs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onun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mülki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hüquq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vəzifələri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müəyyən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edilərkən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ona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qarşı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hər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hansı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cinayət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ittihamı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irəli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sürülərkən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QANUN ƏSASINDA YARADILMIŞ MÜSTƏQ</a:t>
            </a:r>
            <a:r>
              <a:rPr lang="az-Latn-AZ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 VƏ QƏRƏZS</a:t>
            </a:r>
            <a:r>
              <a:rPr lang="az-Latn-AZ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 MƏHKƏMƏ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vasitəsi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ilə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ağlabatan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müddətdə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işinin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ədalətli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açıq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araşdırılması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hüququna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malikdir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z-Latn-AZ" sz="3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F9A6C-A654-45B4-B158-619669247027}" type="slidenum">
              <a:rPr lang="en-US" smtClean="0"/>
              <a:pPr>
                <a:defRPr/>
              </a:pPr>
              <a:t>3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152500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smtClean="0"/>
              <a:t>Əsas anlayışlar</a:t>
            </a:r>
            <a:endParaRPr lang="az-Latn-A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58" y="2182238"/>
            <a:ext cx="8229600" cy="4325112"/>
          </a:xfrm>
        </p:spPr>
        <p:txBody>
          <a:bodyPr>
            <a:normAutofit/>
          </a:bodyPr>
          <a:lstStyle/>
          <a:p>
            <a:r>
              <a:rPr lang="az-Latn-AZ" sz="3800" u="sng" dirty="0" smtClean="0"/>
              <a:t>Qanun əsasında yaradılmış məhkəmə</a:t>
            </a:r>
          </a:p>
          <a:p>
            <a:pPr marL="109728" indent="0">
              <a:buNone/>
            </a:pPr>
            <a:endParaRPr lang="az-Latn-AZ" sz="2700" dirty="0"/>
          </a:p>
          <a:p>
            <a:r>
              <a:rPr lang="az-Latn-AZ" sz="3800" u="sng" dirty="0" smtClean="0"/>
              <a:t>Müstəqil məhkəmə</a:t>
            </a:r>
            <a:endParaRPr lang="az-Latn-AZ" sz="3800" dirty="0"/>
          </a:p>
          <a:p>
            <a:endParaRPr lang="az-Latn-AZ" sz="3800" u="sng" dirty="0" smtClean="0"/>
          </a:p>
          <a:p>
            <a:r>
              <a:rPr lang="az-Latn-AZ" sz="3800" u="sng" dirty="0" smtClean="0"/>
              <a:t>Qərəzsizlik</a:t>
            </a:r>
            <a:endParaRPr lang="az-Latn-AZ" dirty="0"/>
          </a:p>
          <a:p>
            <a:endParaRPr lang="az-Latn-AZ" dirty="0"/>
          </a:p>
          <a:p>
            <a:pPr lvl="2"/>
            <a:endParaRPr lang="az-Latn-AZ" sz="2000" dirty="0"/>
          </a:p>
          <a:p>
            <a:endParaRPr lang="az-Latn-AZ" dirty="0"/>
          </a:p>
          <a:p>
            <a:endParaRPr lang="az-Latn-A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F9A6C-A654-45B4-B158-619669247027}" type="slidenum">
              <a:rPr lang="en-US" smtClean="0"/>
              <a:pPr>
                <a:defRPr/>
              </a:pPr>
              <a:t>4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1275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az-Latn-AZ" sz="4200" dirty="0" smtClean="0">
                <a:latin typeface="Times New Roman" pitchFamily="18" charset="0"/>
                <a:cs typeface="Times New Roman" pitchFamily="18" charset="0"/>
              </a:rPr>
              <a:t>Qanun əsasında yaradılmış məhkəmə</a:t>
            </a:r>
            <a:endParaRPr lang="az-Latn-AZ" sz="4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502858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Qanun əsasında yaradılmalıdır;</a:t>
            </a:r>
          </a:p>
          <a:p>
            <a:pPr>
              <a:buFontTx/>
              <a:buChar char="-"/>
            </a:pP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Qanunun aliliyi əsasında araşdırma aparmalıdır;</a:t>
            </a:r>
          </a:p>
          <a:p>
            <a:pPr>
              <a:buFontTx/>
              <a:buChar char="-"/>
            </a:pP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Məcburi qərar qəbul etmək səlahiyyəti olmalıdır.</a:t>
            </a:r>
          </a:p>
          <a:p>
            <a:pPr marL="109728" indent="0">
              <a:buNone/>
            </a:pPr>
            <a:endParaRPr lang="az-Latn-AZ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az-Latn-AZ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* Zand Avstriyaya qarşı </a:t>
            </a:r>
          </a:p>
          <a:p>
            <a:pPr marL="109728" indent="0">
              <a:buNone/>
            </a:pPr>
            <a:r>
              <a:rPr lang="az-Latn-AZ" i="1" dirty="0" smtClean="0">
                <a:latin typeface="Times New Roman" pitchFamily="18" charset="0"/>
                <a:cs typeface="Times New Roman" pitchFamily="18" charset="0"/>
              </a:rPr>
              <a:t>«Demokratik cəmiyyətdə məhkəmələrin təşkili icra hakimiyyətindən asılı olmasın və parlamentin qəbul etdiyi qanunlarla tənzimləsin. Amma bu o demək deyil ki, məhkəmələrin təşkili məsələsində icra hakimiyyətinin normativ aktlarının qəbulu yolverilməzdir.» </a:t>
            </a:r>
            <a:endParaRPr lang="az-Latn-AZ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F9A6C-A654-45B4-B158-619669247027}" type="slidenum">
              <a:rPr lang="en-US" smtClean="0"/>
              <a:pPr>
                <a:defRPr/>
              </a:pPr>
              <a:t>5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15586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145800"/>
          </a:xfrm>
        </p:spPr>
        <p:txBody>
          <a:bodyPr>
            <a:normAutofit/>
          </a:bodyPr>
          <a:lstStyle/>
          <a:p>
            <a:pPr marL="411480" lvl="1" indent="0">
              <a:buNone/>
            </a:pPr>
            <a:r>
              <a:rPr lang="az-Latn-A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Van de Hark  Niderlanda qarşı (1994) </a:t>
            </a:r>
          </a:p>
          <a:p>
            <a:pPr marL="411480" lvl="1" indent="0">
              <a:buNone/>
            </a:pPr>
            <a:r>
              <a:rPr lang="az-Latn-AZ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«İşin həll edilməsi» anlayışı +</a:t>
            </a:r>
          </a:p>
          <a:p>
            <a:pPr marL="411480" lvl="1" indent="0">
              <a:buNone/>
            </a:pPr>
            <a:endParaRPr lang="az-Latn-AZ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11480" lvl="1" indent="0">
              <a:buNone/>
            </a:pPr>
            <a:r>
              <a:rPr lang="az-Latn-A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Posoxov Rusiyaya qarşı (2003)</a:t>
            </a:r>
          </a:p>
          <a:p>
            <a:pPr marL="411480" lvl="1" indent="0">
              <a:buNone/>
            </a:pPr>
            <a:r>
              <a:rPr lang="az-Latn-AZ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«Təkcə məhkəmənin qanun əsasında yaradılması deyil həm də məhkəmə heyəti də qanun əsasında təşkil olunmalıdır.» +</a:t>
            </a:r>
          </a:p>
          <a:p>
            <a:pPr marL="411480" lvl="1" indent="0">
              <a:buNone/>
            </a:pPr>
            <a:endParaRPr lang="az-Latn-AZ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11480" lvl="1" indent="0">
              <a:buNone/>
            </a:pPr>
            <a:r>
              <a:rPr lang="az-Latn-A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Belçikaya qarşı (1987)</a:t>
            </a:r>
            <a:endParaRPr lang="az-Latn-AZ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11480" lvl="1" indent="0">
              <a:buNone/>
            </a:pPr>
            <a:r>
              <a:rPr lang="az-Latn-AZ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«Funksiyaların çoxluğu  müvafiq orqanın  «qanun əsasında yaradılmış məhkəmə» olmadığına dəlalət etmir.» -</a:t>
            </a:r>
            <a:endParaRPr lang="az-Latn-AZ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1480" lvl="1" indent="0">
              <a:buNone/>
            </a:pPr>
            <a:endParaRPr lang="az-Latn-AZ" sz="2000" i="1" dirty="0">
              <a:solidFill>
                <a:schemeClr val="tx1"/>
              </a:solidFill>
            </a:endParaRPr>
          </a:p>
          <a:p>
            <a:pPr marL="411480" lvl="1" indent="0">
              <a:buNone/>
            </a:pPr>
            <a:endParaRPr lang="az-Latn-AZ" sz="2000" i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F9A6C-A654-45B4-B158-619669247027}" type="slidenum">
              <a:rPr lang="en-US" smtClean="0"/>
              <a:pPr>
                <a:defRPr/>
              </a:pPr>
              <a:t>6</a:t>
            </a:fld>
            <a:endParaRPr lang="az-Latn-A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az-Latn-A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MÜSTƏQİLLİK</a:t>
            </a:r>
            <a:r>
              <a:rPr lang="az-Latn-A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anlayışı</a:t>
            </a:r>
            <a:endParaRPr lang="az-Latn-AZ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5357850"/>
          </a:xfrm>
        </p:spPr>
        <p:txBody>
          <a:bodyPr>
            <a:normAutofit/>
          </a:bodyPr>
          <a:lstStyle/>
          <a:p>
            <a:pPr marL="704088" lvl="2" indent="0">
              <a:buNone/>
            </a:pPr>
            <a:r>
              <a:rPr lang="az-Latn-AZ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Xüsusiyyətlər:</a:t>
            </a:r>
          </a:p>
          <a:p>
            <a:pPr lvl="2">
              <a:buFontTx/>
              <a:buChar char="-"/>
            </a:pPr>
            <a:r>
              <a:rPr lang="az-Latn-A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Üzvlərinin təyin edilməsi üsulu dəqiq olmalıdır;</a:t>
            </a:r>
          </a:p>
          <a:p>
            <a:pPr lvl="2">
              <a:buFontTx/>
              <a:buChar char="-"/>
            </a:pPr>
            <a:r>
              <a:rPr lang="az-Latn-A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Vəzifədə qalma müddəti göstərilməlidir;</a:t>
            </a:r>
          </a:p>
          <a:p>
            <a:pPr lvl="2">
              <a:buFontTx/>
              <a:buChar char="-"/>
            </a:pPr>
            <a:r>
              <a:rPr lang="az-Latn-A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Kənar təzyiqlərə qarşı təminatları olmalıdır.</a:t>
            </a:r>
          </a:p>
          <a:p>
            <a:pPr marL="704088" lvl="2" indent="0">
              <a:buNone/>
            </a:pPr>
            <a:endParaRPr lang="az-Latn-AZ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04088" lvl="2" indent="0">
              <a:buNone/>
            </a:pPr>
            <a:endParaRPr lang="az-Latn-AZ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04088" lvl="2" indent="0">
              <a:buNone/>
            </a:pPr>
            <a:r>
              <a:rPr lang="az-Latn-AZ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İncal Türkiyəyə qarşı (1998)</a:t>
            </a:r>
          </a:p>
          <a:p>
            <a:pPr marL="704088" lvl="2" indent="0">
              <a:buNone/>
            </a:pPr>
            <a:endParaRPr lang="az-Latn-AZ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04088" lvl="2" indent="0">
              <a:buNone/>
            </a:pPr>
            <a:r>
              <a:rPr lang="az-Latn-AZ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Belilos İsveçrəyə qarşı (1988)</a:t>
            </a:r>
          </a:p>
          <a:p>
            <a:pPr marL="704088" lvl="2" indent="0">
              <a:buNone/>
            </a:pPr>
            <a:endParaRPr lang="az-Latn-AZ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buFontTx/>
              <a:buChar char="-"/>
            </a:pPr>
            <a:endParaRPr lang="az-Latn-AZ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FontTx/>
              <a:buChar char="-"/>
            </a:pPr>
            <a:endParaRPr lang="az-Latn-AZ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az-Latn-A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F9A6C-A654-45B4-B158-619669247027}" type="slidenum">
              <a:rPr lang="en-US" smtClean="0"/>
              <a:pPr>
                <a:defRPr/>
              </a:pPr>
              <a:t>7</a:t>
            </a:fld>
            <a:endParaRPr lang="az-Latn-A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642926"/>
          </a:xfrm>
        </p:spPr>
        <p:txBody>
          <a:bodyPr>
            <a:noAutofit/>
          </a:bodyPr>
          <a:lstStyle/>
          <a:p>
            <a:pPr algn="ctr"/>
            <a:r>
              <a:rPr lang="az-Latn-A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QƏRƏZSİZLİK</a:t>
            </a:r>
            <a:endParaRPr lang="az-Latn-AZ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az-Latn-AZ" sz="2600" dirty="0" smtClean="0">
                <a:latin typeface="Times New Roman" pitchFamily="18" charset="0"/>
                <a:cs typeface="Times New Roman" pitchFamily="18" charset="0"/>
              </a:rPr>
              <a:t>Subyektiv qərəz</a:t>
            </a:r>
          </a:p>
          <a:p>
            <a:pPr>
              <a:buFontTx/>
              <a:buChar char="-"/>
            </a:pPr>
            <a:r>
              <a:rPr lang="az-Latn-AZ" sz="2600" dirty="0" smtClean="0">
                <a:latin typeface="Times New Roman" pitchFamily="18" charset="0"/>
                <a:cs typeface="Times New Roman" pitchFamily="18" charset="0"/>
              </a:rPr>
              <a:t>Obyektiv qərəz</a:t>
            </a:r>
          </a:p>
          <a:p>
            <a:pPr>
              <a:buFontTx/>
              <a:buChar char="-"/>
            </a:pPr>
            <a:endParaRPr lang="az-Latn-AZ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F9A6C-A654-45B4-B158-619669247027}" type="slidenum">
              <a:rPr lang="en-US" smtClean="0"/>
              <a:pPr>
                <a:defRPr/>
              </a:pPr>
              <a:t>8</a:t>
            </a:fld>
            <a:endParaRPr lang="az-Latn-AZ"/>
          </a:p>
        </p:txBody>
      </p:sp>
      <p:pic>
        <p:nvPicPr>
          <p:cNvPr id="2050" name="Picture 2" descr="C:\Users\User\Desktop\bal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835292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642926"/>
          </a:xfrm>
        </p:spPr>
        <p:txBody>
          <a:bodyPr>
            <a:normAutofit/>
          </a:bodyPr>
          <a:lstStyle/>
          <a:p>
            <a:pPr algn="ctr"/>
            <a:r>
              <a:rPr lang="az-Latn-AZ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Subyektiv qərəz</a:t>
            </a:r>
            <a:endParaRPr lang="az-Latn-AZ" sz="3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58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az-Latn-AZ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Lavens Latviyaya qarşı (2002) </a:t>
            </a:r>
          </a:p>
          <a:p>
            <a:pPr marL="109728" indent="0">
              <a:buNone/>
            </a:pPr>
            <a:endParaRPr lang="az-Latn-AZ" sz="25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F9A6C-A654-45B4-B158-619669247027}" type="slidenum">
              <a:rPr lang="en-US" smtClean="0"/>
              <a:pPr>
                <a:defRPr/>
              </a:pPr>
              <a:t>9</a:t>
            </a:fld>
            <a:endParaRPr lang="az-Latn-AZ"/>
          </a:p>
        </p:txBody>
      </p:sp>
      <p:pic>
        <p:nvPicPr>
          <p:cNvPr id="3074" name="Picture 2" descr="C:\Users\User\Desktop\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8208912" cy="336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2896</TotalTime>
  <Words>619</Words>
  <Application>Microsoft Office PowerPoint</Application>
  <PresentationFormat>On-screen Show (4:3)</PresentationFormat>
  <Paragraphs>144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Urban</vt:lpstr>
      <vt:lpstr> Qanun əsasında yaradılmış müstəqil və qərəzsiz məhkəmə</vt:lpstr>
      <vt:lpstr>PowerPoint Presentation</vt:lpstr>
      <vt:lpstr>Maddə 6.1:</vt:lpstr>
      <vt:lpstr>Əsas anlayışlar</vt:lpstr>
      <vt:lpstr>Qanun əsasında yaradılmış məhkəmə</vt:lpstr>
      <vt:lpstr>PowerPoint Presentation</vt:lpstr>
      <vt:lpstr>MÜSTƏQİLLİK anlayışı</vt:lpstr>
      <vt:lpstr>QƏRƏZSİZLİK</vt:lpstr>
      <vt:lpstr>Subyektiv qərəz</vt:lpstr>
      <vt:lpstr>Obyektiv qərəz</vt:lpstr>
      <vt:lpstr> İşə  «ağlabatan müddətdə» baxılması</vt:lpstr>
      <vt:lpstr>PowerPoint Presentation</vt:lpstr>
      <vt:lpstr>Maddə 6.1:</vt:lpstr>
      <vt:lpstr>Həm mülki, həm də cinayət işlərində tətbiq olunur. </vt:lpstr>
      <vt:lpstr>PowerPoint Presentation</vt:lpstr>
      <vt:lpstr> </vt:lpstr>
      <vt:lpstr> ÇƏKİŞMƏ və BƏRABƏRLİK prinsipi</vt:lpstr>
      <vt:lpstr>PowerPoint Presentation</vt:lpstr>
      <vt:lpstr>Əsas anlayışlar</vt:lpstr>
      <vt:lpstr>PowerPoint Presentation</vt:lpstr>
      <vt:lpstr>BƏRABƏRLİK prinsipi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Article 3: procedural aspects</dc:title>
  <dc:creator>HL</dc:creator>
  <cp:lastModifiedBy>ROVSHANOVA Vafa</cp:lastModifiedBy>
  <cp:revision>202</cp:revision>
  <dcterms:created xsi:type="dcterms:W3CDTF">2006-08-08T08:51:52Z</dcterms:created>
  <dcterms:modified xsi:type="dcterms:W3CDTF">2017-08-01T13:35:45Z</dcterms:modified>
</cp:coreProperties>
</file>