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9"/>
  </p:notesMasterIdLst>
  <p:sldIdLst>
    <p:sldId id="259" r:id="rId2"/>
    <p:sldId id="256"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 id="280" r:id="rId26"/>
    <p:sldId id="281" r:id="rId27"/>
    <p:sldId id="282" r:id="rId28"/>
    <p:sldId id="283" r:id="rId29"/>
    <p:sldId id="284" r:id="rId30"/>
    <p:sldId id="285" r:id="rId31"/>
    <p:sldId id="286" r:id="rId32"/>
    <p:sldId id="289" r:id="rId33"/>
    <p:sldId id="287" r:id="rId34"/>
    <p:sldId id="288" r:id="rId35"/>
    <p:sldId id="290" r:id="rId36"/>
    <p:sldId id="291" r:id="rId37"/>
    <p:sldId id="292" r:id="rId38"/>
    <p:sldId id="301" r:id="rId39"/>
    <p:sldId id="302" r:id="rId40"/>
    <p:sldId id="293" r:id="rId41"/>
    <p:sldId id="295" r:id="rId42"/>
    <p:sldId id="296" r:id="rId43"/>
    <p:sldId id="297" r:id="rId44"/>
    <p:sldId id="298" r:id="rId45"/>
    <p:sldId id="299" r:id="rId46"/>
    <p:sldId id="300" r:id="rId47"/>
    <p:sldId id="303"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2684" autoAdjust="0"/>
    <p:restoredTop sz="86364" autoAdjust="0"/>
  </p:normalViewPr>
  <p:slideViewPr>
    <p:cSldViewPr>
      <p:cViewPr varScale="1">
        <p:scale>
          <a:sx n="63" d="100"/>
          <a:sy n="63" d="100"/>
        </p:scale>
        <p:origin x="-1362" y="-96"/>
      </p:cViewPr>
      <p:guideLst>
        <p:guide orient="horz" pos="2160"/>
        <p:guide pos="2880"/>
      </p:guideLst>
    </p:cSldViewPr>
  </p:slideViewPr>
  <p:outlineViewPr>
    <p:cViewPr>
      <p:scale>
        <a:sx n="33" d="100"/>
        <a:sy n="33" d="100"/>
      </p:scale>
      <p:origin x="234"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64043B-2114-437C-B7BF-E06177E64367}" type="datetimeFigureOut">
              <a:rPr lang="ru-RU" smtClean="0"/>
              <a:pPr/>
              <a:t>04.02.2017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CF5798-0276-4B4B-8860-A9846921D80D}" type="slidenum">
              <a:rPr lang="ru-RU" smtClean="0"/>
              <a:pPr/>
              <a:t>‹#›</a:t>
            </a:fld>
            <a:endParaRPr lang="ru-RU"/>
          </a:p>
        </p:txBody>
      </p:sp>
    </p:spTree>
    <p:extLst>
      <p:ext uri="{BB962C8B-B14F-4D97-AF65-F5344CB8AC3E}">
        <p14:creationId xmlns:p14="http://schemas.microsoft.com/office/powerpoint/2010/main" xmlns="" val="1042336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4CF5798-0276-4B4B-8860-A9846921D80D}"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04.02.2017</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04.02.2017</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04.02.2017</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04.02.2017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04.02.2017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04.02.2017</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04.02.2017</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04.02.2017</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04.02.2017</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271574"/>
          </a:xfrm>
        </p:spPr>
        <p:txBody>
          <a:bodyPr/>
          <a:lstStyle/>
          <a:p>
            <a:endParaRPr lang="ru-RU" dirty="0"/>
          </a:p>
        </p:txBody>
      </p:sp>
      <p:sp>
        <p:nvSpPr>
          <p:cNvPr id="3" name="Содержимое 2"/>
          <p:cNvSpPr>
            <a:spLocks noGrp="1"/>
          </p:cNvSpPr>
          <p:nvPr>
            <p:ph sz="quarter" idx="1"/>
          </p:nvPr>
        </p:nvSpPr>
        <p:spPr>
          <a:xfrm>
            <a:off x="142844" y="1785926"/>
            <a:ext cx="9001156" cy="4857784"/>
          </a:xfrm>
        </p:spPr>
        <p:txBody>
          <a:bodyPr>
            <a:normAutofit fontScale="92500" lnSpcReduction="10000"/>
          </a:bodyPr>
          <a:lstStyle/>
          <a:p>
            <a:pPr algn="ctr">
              <a:buNone/>
            </a:pPr>
            <a:endParaRPr lang="az-Latn-AZ" b="1" dirty="0" smtClean="0"/>
          </a:p>
          <a:p>
            <a:pPr algn="ctr">
              <a:buNone/>
            </a:pPr>
            <a:r>
              <a:rPr lang="az-Latn-AZ" b="1" i="1" dirty="0" smtClean="0"/>
              <a:t>Şərq Tərəfdaşlığının Proqram Əməkdaşlığı Çərçivəsində</a:t>
            </a:r>
          </a:p>
          <a:p>
            <a:pPr algn="ctr">
              <a:buNone/>
            </a:pPr>
            <a:r>
              <a:rPr lang="az-Latn-AZ" b="1" i="1" dirty="0" smtClean="0"/>
              <a:t>2015 – 2017  </a:t>
            </a:r>
          </a:p>
          <a:p>
            <a:pPr algn="ctr">
              <a:buNone/>
            </a:pPr>
            <a:r>
              <a:rPr lang="az-Latn-AZ" b="1" dirty="0" smtClean="0"/>
              <a:t>Avropa İttifaqının və Avropa Şurasının Birgə Proqramı</a:t>
            </a:r>
            <a:endParaRPr lang="ru-RU" dirty="0" smtClean="0"/>
          </a:p>
          <a:p>
            <a:pPr algn="ctr">
              <a:buNone/>
            </a:pPr>
            <a:endParaRPr lang="az-Latn-AZ" b="1" dirty="0" smtClean="0"/>
          </a:p>
          <a:p>
            <a:pPr algn="ctr">
              <a:buNone/>
            </a:pPr>
            <a:r>
              <a:rPr lang="ru-RU" b="1" dirty="0" smtClean="0"/>
              <a:t> </a:t>
            </a:r>
            <a:r>
              <a:rPr lang="az-Latn-AZ" b="1" dirty="0" smtClean="0"/>
              <a:t>“Avropa İnsan Hüquqları Konvensiyası və Avropa İnsan Hüquqları Məhkəməsinin presedent hüququnun Azərbaycanda tətbiqi” layihəsi çərçivəsində</a:t>
            </a:r>
            <a:endParaRPr lang="ru-RU" dirty="0" smtClean="0"/>
          </a:p>
          <a:p>
            <a:pPr algn="ctr">
              <a:buNone/>
            </a:pPr>
            <a:r>
              <a:rPr lang="az-Latn-AZ" b="1" dirty="0" smtClean="0"/>
              <a:t> </a:t>
            </a:r>
          </a:p>
          <a:p>
            <a:pPr algn="ctr">
              <a:buNone/>
            </a:pPr>
            <a:r>
              <a:rPr lang="az-Latn-AZ" dirty="0" smtClean="0"/>
              <a:t>Azərbaycan Respublikası Ədliyyə Nazirliyinin Ədliyyə Akademiyasının birgə əməkdaşlığı ilə vəkillər üçün təşkil edilən </a:t>
            </a:r>
            <a:endParaRPr lang="ru-RU" dirty="0" smtClean="0"/>
          </a:p>
          <a:p>
            <a:pPr algn="ctr">
              <a:buNone/>
            </a:pPr>
            <a:endParaRPr lang="az-Latn-AZ" b="1" dirty="0" smtClean="0"/>
          </a:p>
          <a:p>
            <a:pPr algn="ctr">
              <a:buNone/>
            </a:pPr>
            <a:r>
              <a:rPr lang="az-Latn-AZ" b="1" dirty="0" smtClean="0"/>
              <a:t>TƏLİM</a:t>
            </a:r>
            <a:endParaRPr lang="ru-RU"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1538" y="214290"/>
            <a:ext cx="3000396" cy="26432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72066" y="214290"/>
            <a:ext cx="3143272" cy="26432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43890" cy="1011222"/>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az-Latn-AZ" sz="2800" b="1" dirty="0" smtClean="0">
                <a:latin typeface="Times New Roman" pitchFamily="18" charset="0"/>
                <a:cs typeface="Times New Roman" pitchFamily="18" charset="0"/>
              </a:rPr>
              <a:t>Mülk</a:t>
            </a:r>
            <a:r>
              <a:rPr lang="az-Latn-AZ" sz="2200" b="1" dirty="0" smtClean="0">
                <a:latin typeface="Times New Roman" pitchFamily="18" charset="0"/>
                <a:cs typeface="Times New Roman" pitchFamily="18" charset="0"/>
              </a:rPr>
              <a:t>İ</a:t>
            </a:r>
            <a:r>
              <a:rPr lang="az-Latn-AZ" sz="2800" b="1" dirty="0" smtClean="0">
                <a:latin typeface="Times New Roman" pitchFamily="18" charset="0"/>
                <a:cs typeface="Times New Roman" pitchFamily="18" charset="0"/>
              </a:rPr>
              <a:t> və s</a:t>
            </a:r>
            <a:r>
              <a:rPr lang="az-Latn-AZ" sz="2200" b="1" dirty="0" smtClean="0">
                <a:latin typeface="Times New Roman" pitchFamily="18" charset="0"/>
                <a:cs typeface="Times New Roman" pitchFamily="18" charset="0"/>
              </a:rPr>
              <a:t>İ</a:t>
            </a:r>
            <a:r>
              <a:rPr lang="az-Latn-AZ" sz="2800" b="1" dirty="0" smtClean="0">
                <a:latin typeface="Times New Roman" pitchFamily="18" charset="0"/>
                <a:cs typeface="Times New Roman" pitchFamily="18" charset="0"/>
              </a:rPr>
              <a:t>yas</a:t>
            </a:r>
            <a:r>
              <a:rPr lang="az-Latn-AZ" sz="2200" b="1" dirty="0" smtClean="0">
                <a:latin typeface="Times New Roman" pitchFamily="18" charset="0"/>
                <a:cs typeface="Times New Roman" pitchFamily="18" charset="0"/>
              </a:rPr>
              <a:t>İ</a:t>
            </a:r>
            <a:r>
              <a:rPr lang="az-Latn-AZ" sz="2800" b="1" dirty="0" smtClean="0">
                <a:latin typeface="Times New Roman" pitchFamily="18" charset="0"/>
                <a:cs typeface="Times New Roman" pitchFamily="18" charset="0"/>
              </a:rPr>
              <a:t> hüquqlar haqqında 1966-cı </a:t>
            </a:r>
            <a:r>
              <a:rPr lang="az-Latn-AZ" sz="2200" b="1" dirty="0" smtClean="0">
                <a:latin typeface="Times New Roman" pitchFamily="18" charset="0"/>
                <a:cs typeface="Times New Roman" pitchFamily="18" charset="0"/>
              </a:rPr>
              <a:t>İ</a:t>
            </a:r>
            <a:r>
              <a:rPr lang="az-Latn-AZ" sz="2800" b="1" dirty="0" smtClean="0">
                <a:latin typeface="Times New Roman" pitchFamily="18" charset="0"/>
                <a:cs typeface="Times New Roman" pitchFamily="18" charset="0"/>
              </a:rPr>
              <a:t>l Paktının müvaf</a:t>
            </a:r>
            <a:r>
              <a:rPr lang="az-Latn-AZ" sz="2200" b="1" dirty="0" smtClean="0">
                <a:latin typeface="Times New Roman" pitchFamily="18" charset="0"/>
                <a:cs typeface="Times New Roman" pitchFamily="18" charset="0"/>
              </a:rPr>
              <a:t>İ</a:t>
            </a:r>
            <a:r>
              <a:rPr lang="az-Latn-AZ" sz="2800" b="1" dirty="0" smtClean="0">
                <a:latin typeface="Times New Roman" pitchFamily="18" charset="0"/>
                <a:cs typeface="Times New Roman" pitchFamily="18" charset="0"/>
              </a:rPr>
              <a:t>q maddəs</a:t>
            </a:r>
            <a:r>
              <a:rPr lang="az-Latn-AZ" sz="2200" b="1" dirty="0" smtClean="0">
                <a:latin typeface="Times New Roman" pitchFamily="18" charset="0"/>
                <a:cs typeface="Times New Roman" pitchFamily="18" charset="0"/>
              </a:rPr>
              <a:t>İ</a:t>
            </a:r>
            <a:r>
              <a:rPr lang="az-Latn-AZ" sz="2800" b="1" dirty="0" smtClean="0">
                <a:latin typeface="Times New Roman" pitchFamily="18" charset="0"/>
                <a:cs typeface="Times New Roman" pitchFamily="18" charset="0"/>
              </a:rPr>
              <a:t>n</a:t>
            </a:r>
            <a:r>
              <a:rPr lang="az-Latn-AZ" sz="2200" b="1" dirty="0" smtClean="0">
                <a:latin typeface="Times New Roman" pitchFamily="18" charset="0"/>
                <a:cs typeface="Times New Roman" pitchFamily="18" charset="0"/>
              </a:rPr>
              <a:t>İ</a:t>
            </a:r>
            <a:r>
              <a:rPr lang="az-Latn-AZ" sz="2800" b="1" dirty="0" smtClean="0">
                <a:latin typeface="Times New Roman" pitchFamily="18" charset="0"/>
                <a:cs typeface="Times New Roman" pitchFamily="18" charset="0"/>
              </a:rPr>
              <a:t>n təhl</a:t>
            </a:r>
            <a:r>
              <a:rPr lang="az-Latn-AZ" sz="2200" b="1" dirty="0" smtClean="0">
                <a:latin typeface="Times New Roman" pitchFamily="18" charset="0"/>
                <a:cs typeface="Times New Roman" pitchFamily="18" charset="0"/>
              </a:rPr>
              <a:t>İ</a:t>
            </a:r>
            <a:r>
              <a:rPr lang="az-Latn-AZ" sz="2800" b="1" dirty="0" smtClean="0">
                <a:latin typeface="Times New Roman" pitchFamily="18" charset="0"/>
                <a:cs typeface="Times New Roman" pitchFamily="18" charset="0"/>
              </a:rPr>
              <a:t>l</a:t>
            </a:r>
            <a:r>
              <a:rPr lang="az-Latn-AZ" sz="2200" b="1" dirty="0" smtClean="0">
                <a:latin typeface="Times New Roman" pitchFamily="18" charset="0"/>
                <a:cs typeface="Times New Roman" pitchFamily="18" charset="0"/>
              </a:rPr>
              <a:t>İ</a:t>
            </a:r>
            <a:r>
              <a:rPr lang="az-Latn-AZ" sz="2800" b="1" dirty="0" smtClean="0">
                <a:latin typeface="Times New Roman" pitchFamily="18" charset="0"/>
                <a:cs typeface="Times New Roman" pitchFamily="18" charset="0"/>
              </a:rPr>
              <a:t> </a:t>
            </a:r>
            <a:endParaRPr lang="ru-RU" sz="2800" b="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428736"/>
            <a:ext cx="8258204" cy="5286412"/>
          </a:xfrm>
        </p:spPr>
        <p:txBody>
          <a:bodyPr>
            <a:noAutofit/>
          </a:bodyPr>
          <a:lstStyle/>
          <a:p>
            <a:pPr algn="just"/>
            <a:r>
              <a:rPr lang="en-US" sz="1800" dirty="0" smtClean="0">
                <a:latin typeface="Times New Roman" pitchFamily="18" charset="0"/>
                <a:cs typeface="Times New Roman" pitchFamily="18" charset="0"/>
              </a:rPr>
              <a:t>1966 </a:t>
            </a:r>
            <a:r>
              <a:rPr lang="en-US" sz="1800" dirty="0" err="1" smtClean="0">
                <a:latin typeface="Times New Roman" pitchFamily="18" charset="0"/>
                <a:cs typeface="Times New Roman" pitchFamily="18" charset="0"/>
              </a:rPr>
              <a:t>tarixli</a:t>
            </a:r>
            <a:r>
              <a:rPr lang="en-US" sz="1800" dirty="0" smtClean="0">
                <a:latin typeface="Times New Roman" pitchFamily="18" charset="0"/>
                <a:cs typeface="Times New Roman" pitchFamily="18" charset="0"/>
              </a:rPr>
              <a:t> BMT </a:t>
            </a:r>
            <a:r>
              <a:rPr lang="az-Latn-AZ" sz="1800" dirty="0" smtClean="0">
                <a:latin typeface="Times New Roman" pitchFamily="18" charset="0"/>
                <a:cs typeface="Times New Roman" pitchFamily="18" charset="0"/>
              </a:rPr>
              <a:t>Paktının</a:t>
            </a:r>
            <a:r>
              <a:rPr lang="en-US" sz="1800" dirty="0" smtClean="0">
                <a:latin typeface="Times New Roman" pitchFamily="18" charset="0"/>
                <a:cs typeface="Times New Roman" pitchFamily="18" charset="0"/>
              </a:rPr>
              <a:t> 14-cü </a:t>
            </a:r>
            <a:r>
              <a:rPr lang="en-US" sz="1800" dirty="0" err="1" smtClean="0">
                <a:latin typeface="Times New Roman" pitchFamily="18" charset="0"/>
                <a:cs typeface="Times New Roman" pitchFamily="18" charset="0"/>
              </a:rPr>
              <a:t>maddəsi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ədalətli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məhkəmə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baxışını</a:t>
            </a:r>
            <a:r>
              <a:rPr lang="az-Latn-AZ"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daha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geniş</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tənzimləyir</a:t>
            </a:r>
            <a:r>
              <a:rPr lang="en-US" sz="1800" dirty="0" smtClean="0">
                <a:latin typeface="Times New Roman" pitchFamily="18" charset="0"/>
                <a:cs typeface="Times New Roman" pitchFamily="18" charset="0"/>
              </a:rPr>
              <a:t>. </a:t>
            </a:r>
            <a:r>
              <a:rPr lang="az-Latn-AZ" sz="1800" dirty="0" smtClean="0">
                <a:latin typeface="Times New Roman" pitchFamily="18" charset="0"/>
                <a:cs typeface="Times New Roman" pitchFamily="18" charset="0"/>
              </a:rPr>
              <a:t>Belə ki, Pakt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ədalətli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məhkəmə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hüququnu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bütün</a:t>
            </a:r>
            <a:r>
              <a:rPr lang="az-Latn-AZ"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hüquqlara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şamil</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edir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Habelə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cinayət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ittihamı</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ilə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üzləşmiş</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şəxsin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hansı</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konkret</a:t>
            </a:r>
            <a:r>
              <a:rPr lang="az-Latn-AZ"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müdafiə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hüquqlarına</a:t>
            </a:r>
            <a:r>
              <a:rPr lang="en-US" sz="1800" dirty="0" smtClean="0">
                <a:latin typeface="Times New Roman" pitchFamily="18" charset="0"/>
                <a:cs typeface="Times New Roman" pitchFamily="18" charset="0"/>
              </a:rPr>
              <a:t> sahib </a:t>
            </a:r>
            <a:r>
              <a:rPr lang="en-US" sz="1800" dirty="0" err="1" smtClean="0">
                <a:latin typeface="Times New Roman" pitchFamily="18" charset="0"/>
                <a:cs typeface="Times New Roman" pitchFamily="18" charset="0"/>
              </a:rPr>
              <a:t>olduğunu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göstərir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Maddə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mətni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belədir</a:t>
            </a:r>
            <a:r>
              <a:rPr lang="en-US" sz="1800" dirty="0" smtClean="0">
                <a:latin typeface="Times New Roman" pitchFamily="18" charset="0"/>
                <a:cs typeface="Times New Roman" pitchFamily="18" charset="0"/>
              </a:rPr>
              <a:t>:</a:t>
            </a:r>
          </a:p>
          <a:p>
            <a:pPr algn="just"/>
            <a:r>
              <a:rPr lang="en-US" sz="1800" b="1" dirty="0" smtClean="0">
                <a:latin typeface="Times New Roman" pitchFamily="18" charset="0"/>
                <a:cs typeface="Times New Roman" pitchFamily="18" charset="0"/>
              </a:rPr>
              <a:t>1. </a:t>
            </a:r>
            <a:r>
              <a:rPr lang="en-US" sz="1800" dirty="0" err="1" smtClean="0">
                <a:latin typeface="Times New Roman" pitchFamily="18" charset="0"/>
                <a:cs typeface="Times New Roman" pitchFamily="18" charset="0"/>
              </a:rPr>
              <a:t>Bütün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şəxslər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məhkəmə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və</a:t>
            </a:r>
            <a:r>
              <a:rPr lang="en-US" sz="1800" dirty="0" smtClean="0">
                <a:latin typeface="Times New Roman" pitchFamily="18" charset="0"/>
                <a:cs typeface="Times New Roman" pitchFamily="18" charset="0"/>
              </a:rPr>
              <a:t> tribunal </a:t>
            </a:r>
            <a:r>
              <a:rPr lang="en-US" sz="1800" dirty="0" err="1" smtClean="0">
                <a:latin typeface="Times New Roman" pitchFamily="18" charset="0"/>
                <a:cs typeface="Times New Roman" pitchFamily="18" charset="0"/>
              </a:rPr>
              <a:t>qarşısında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bərabərdir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Hər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kəs</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ona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qarşı</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irəli</a:t>
            </a:r>
            <a:r>
              <a:rPr lang="az-Latn-AZ"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sürülən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hər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hansı</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cinayət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ittihamına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baxılarkən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yaxud</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hər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hansı</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bir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mülki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prosesdə</a:t>
            </a:r>
            <a:r>
              <a:rPr lang="az-Latn-AZ"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onun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hüquq</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vəzifələri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müəyyənləşdirilərkən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işinə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qanun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əsasında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yaradılmış</a:t>
            </a:r>
            <a:r>
              <a:rPr lang="az-Latn-AZ"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səlahiyyətli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müstəqil</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qərəzsiz</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məhkəmə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tərəfindən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ədalətlə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açıq</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baxılması</a:t>
            </a:r>
            <a:r>
              <a:rPr lang="az-Latn-AZ"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hüququna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malikdir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Demokratik</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cəmiyyətdə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mətbuat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ictimaiyyət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əxlaq</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ictimai</a:t>
            </a:r>
            <a:r>
              <a:rPr lang="az-Latn-AZ"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asayiş</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yaxud</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dövlət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təhlükəsizliyi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mülahizələrinə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görə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yaxud</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tərəflərin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şəxsi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həyatlarının</a:t>
            </a:r>
            <a:r>
              <a:rPr lang="az-Latn-AZ"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mənafeyi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tələb</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etdikdə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yaxud</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məhkəmənin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fikrincə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ciddi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zərurət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olduqda</a:t>
            </a:r>
            <a:r>
              <a:rPr lang="az-Latn-AZ"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açıq</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məhkəmənin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ədalət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məhkəməsini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poza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biləcəyi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xüsusi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hallarda</a:t>
            </a:r>
            <a:r>
              <a:rPr lang="en-US" sz="1800" dirty="0" smtClean="0">
                <a:latin typeface="Times New Roman" pitchFamily="18" charset="0"/>
                <a:cs typeface="Times New Roman" pitchFamily="18" charset="0"/>
              </a:rPr>
              <a:t> — </a:t>
            </a:r>
            <a:r>
              <a:rPr lang="en-US" sz="1800" dirty="0" err="1" smtClean="0">
                <a:latin typeface="Times New Roman" pitchFamily="18" charset="0"/>
                <a:cs typeface="Times New Roman" pitchFamily="18" charset="0"/>
              </a:rPr>
              <a:t>məhkəmə</a:t>
            </a:r>
            <a:r>
              <a:rPr lang="az-Latn-AZ"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baxışına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bütövlükdə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yaxud</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onun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bir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hissəsinə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buraxılmaya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bilər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lakin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yetkinliyə</a:t>
            </a:r>
            <a:r>
              <a:rPr lang="az-Latn-AZ"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çatmamışların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mənafeyinin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tələb</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etdiyi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yaxud</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işin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evlənməyə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yaxud</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uşaqlar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üzərində</a:t>
            </a:r>
            <a:r>
              <a:rPr lang="az-Latn-AZ"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qəyyumluq</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mübahisələrinə</a:t>
            </a:r>
            <a:r>
              <a:rPr lang="en-US" sz="1800" dirty="0" smtClean="0">
                <a:latin typeface="Times New Roman" pitchFamily="18" charset="0"/>
                <a:cs typeface="Times New Roman" pitchFamily="18" charset="0"/>
              </a:rPr>
              <a:t> aid </a:t>
            </a:r>
            <a:r>
              <a:rPr lang="en-US" sz="1800" dirty="0" err="1" smtClean="0">
                <a:latin typeface="Times New Roman" pitchFamily="18" charset="0"/>
                <a:cs typeface="Times New Roman" pitchFamily="18" charset="0"/>
              </a:rPr>
              <a:t>olduğu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hallar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istisna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edilməklə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cinayət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yaxud</a:t>
            </a:r>
            <a:r>
              <a:rPr lang="az-Latn-AZ"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mülki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işlərə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dair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hər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bir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məhkəmə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qərarı</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açıq</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olmalıdır</a:t>
            </a:r>
            <a:r>
              <a:rPr lang="en-US" sz="1800" dirty="0" smtClean="0">
                <a:latin typeface="Times New Roman" pitchFamily="18" charset="0"/>
                <a:cs typeface="Times New Roman" pitchFamily="18" charset="0"/>
              </a:rPr>
              <a:t>.</a:t>
            </a:r>
            <a:endParaRPr lang="az-Latn-AZ" sz="1800" dirty="0" smtClean="0">
              <a:latin typeface="Times New Roman" pitchFamily="18" charset="0"/>
              <a:cs typeface="Times New Roman" pitchFamily="18" charset="0"/>
            </a:endParaRPr>
          </a:p>
          <a:p>
            <a:pPr algn="just"/>
            <a:r>
              <a:rPr lang="en-US" sz="1800" b="1" dirty="0" smtClean="0">
                <a:latin typeface="Times New Roman" pitchFamily="18" charset="0"/>
                <a:cs typeface="Times New Roman" pitchFamily="18" charset="0"/>
              </a:rPr>
              <a:t>2. </a:t>
            </a:r>
            <a:r>
              <a:rPr lang="en-US" sz="1800" dirty="0" err="1" smtClean="0">
                <a:latin typeface="Times New Roman" pitchFamily="18" charset="0"/>
                <a:cs typeface="Times New Roman" pitchFamily="18" charset="0"/>
              </a:rPr>
              <a:t>Cinayətdə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ittiham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olunan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hər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kəs</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onun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təqsiri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qanuna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əsasən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sübut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edilənədək</a:t>
            </a:r>
            <a:r>
              <a:rPr lang="az-Latn-AZ"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günahkar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sayılmamaq</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hüququna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malikdir</a:t>
            </a:r>
            <a:r>
              <a:rPr lang="en-US" sz="1800" dirty="0" smtClean="0">
                <a:latin typeface="Times New Roman" pitchFamily="18" charset="0"/>
                <a:cs typeface="Times New Roman" pitchFamily="18" charset="0"/>
              </a:rPr>
              <a:t>.</a:t>
            </a:r>
          </a:p>
          <a:p>
            <a:pPr algn="just"/>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52"/>
            <a:ext cx="8358246" cy="1000132"/>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az-Latn-AZ" sz="3200" b="1" dirty="0" smtClean="0">
                <a:latin typeface="Times New Roman" pitchFamily="18" charset="0"/>
                <a:cs typeface="Times New Roman" pitchFamily="18" charset="0"/>
              </a:rPr>
              <a:t>Mülk</a:t>
            </a:r>
            <a:r>
              <a:rPr lang="az-Latn-AZ" sz="2800" b="1" dirty="0" smtClean="0">
                <a:latin typeface="Times New Roman" pitchFamily="18" charset="0"/>
                <a:cs typeface="Times New Roman" pitchFamily="18" charset="0"/>
              </a:rPr>
              <a:t>İ</a:t>
            </a:r>
            <a:r>
              <a:rPr lang="az-Latn-AZ" sz="3200" b="1" dirty="0" smtClean="0">
                <a:latin typeface="Times New Roman" pitchFamily="18" charset="0"/>
                <a:cs typeface="Times New Roman" pitchFamily="18" charset="0"/>
              </a:rPr>
              <a:t> və s</a:t>
            </a:r>
            <a:r>
              <a:rPr lang="az-Latn-AZ" sz="2800" b="1" dirty="0" smtClean="0">
                <a:latin typeface="Times New Roman" pitchFamily="18" charset="0"/>
                <a:cs typeface="Times New Roman" pitchFamily="18" charset="0"/>
              </a:rPr>
              <a:t>İ</a:t>
            </a:r>
            <a:r>
              <a:rPr lang="az-Latn-AZ" sz="3200" b="1" dirty="0" smtClean="0">
                <a:latin typeface="Times New Roman" pitchFamily="18" charset="0"/>
                <a:cs typeface="Times New Roman" pitchFamily="18" charset="0"/>
              </a:rPr>
              <a:t>yas</a:t>
            </a:r>
            <a:r>
              <a:rPr lang="az-Latn-AZ" sz="2800" b="1" dirty="0" smtClean="0">
                <a:latin typeface="Times New Roman" pitchFamily="18" charset="0"/>
                <a:cs typeface="Times New Roman" pitchFamily="18" charset="0"/>
              </a:rPr>
              <a:t>İ</a:t>
            </a:r>
            <a:r>
              <a:rPr lang="az-Latn-AZ" sz="3200" b="1" dirty="0" smtClean="0">
                <a:latin typeface="Times New Roman" pitchFamily="18" charset="0"/>
                <a:cs typeface="Times New Roman" pitchFamily="18" charset="0"/>
              </a:rPr>
              <a:t> hüquqlar haqqında 1966-cı </a:t>
            </a:r>
            <a:r>
              <a:rPr lang="az-Latn-AZ" sz="2800" b="1" dirty="0" smtClean="0">
                <a:latin typeface="Times New Roman" pitchFamily="18" charset="0"/>
                <a:cs typeface="Times New Roman" pitchFamily="18" charset="0"/>
              </a:rPr>
              <a:t>İ</a:t>
            </a:r>
            <a:r>
              <a:rPr lang="az-Latn-AZ" sz="3200" b="1" dirty="0" smtClean="0">
                <a:latin typeface="Times New Roman" pitchFamily="18" charset="0"/>
                <a:cs typeface="Times New Roman" pitchFamily="18" charset="0"/>
              </a:rPr>
              <a:t>l Paktının müvaf</a:t>
            </a:r>
            <a:r>
              <a:rPr lang="az-Latn-AZ" sz="2800" b="1" dirty="0" smtClean="0">
                <a:latin typeface="Times New Roman" pitchFamily="18" charset="0"/>
                <a:cs typeface="Times New Roman" pitchFamily="18" charset="0"/>
              </a:rPr>
              <a:t>İ</a:t>
            </a:r>
            <a:r>
              <a:rPr lang="az-Latn-AZ" sz="3200" b="1" dirty="0" smtClean="0">
                <a:latin typeface="Times New Roman" pitchFamily="18" charset="0"/>
                <a:cs typeface="Times New Roman" pitchFamily="18" charset="0"/>
              </a:rPr>
              <a:t>q maddəs</a:t>
            </a:r>
            <a:r>
              <a:rPr lang="az-Latn-AZ" sz="2800" b="1" dirty="0" smtClean="0">
                <a:latin typeface="Times New Roman" pitchFamily="18" charset="0"/>
                <a:cs typeface="Times New Roman" pitchFamily="18" charset="0"/>
              </a:rPr>
              <a:t>İ</a:t>
            </a:r>
            <a:r>
              <a:rPr lang="az-Latn-AZ" sz="3200" b="1" dirty="0" smtClean="0">
                <a:latin typeface="Times New Roman" pitchFamily="18" charset="0"/>
                <a:cs typeface="Times New Roman" pitchFamily="18" charset="0"/>
              </a:rPr>
              <a:t>n</a:t>
            </a:r>
            <a:r>
              <a:rPr lang="az-Latn-AZ" sz="2800" b="1" dirty="0" smtClean="0">
                <a:latin typeface="Times New Roman" pitchFamily="18" charset="0"/>
                <a:cs typeface="Times New Roman" pitchFamily="18" charset="0"/>
              </a:rPr>
              <a:t>İ</a:t>
            </a:r>
            <a:r>
              <a:rPr lang="az-Latn-AZ" sz="3200" b="1" dirty="0" smtClean="0">
                <a:latin typeface="Times New Roman" pitchFamily="18" charset="0"/>
                <a:cs typeface="Times New Roman" pitchFamily="18" charset="0"/>
              </a:rPr>
              <a:t>n təhl</a:t>
            </a:r>
            <a:r>
              <a:rPr lang="az-Latn-AZ" sz="2800" b="1" dirty="0" smtClean="0">
                <a:latin typeface="Times New Roman" pitchFamily="18" charset="0"/>
                <a:cs typeface="Times New Roman" pitchFamily="18" charset="0"/>
              </a:rPr>
              <a:t>İ</a:t>
            </a:r>
            <a:r>
              <a:rPr lang="az-Latn-AZ" sz="3200" b="1" dirty="0" smtClean="0">
                <a:latin typeface="Times New Roman" pitchFamily="18" charset="0"/>
                <a:cs typeface="Times New Roman" pitchFamily="18" charset="0"/>
              </a:rPr>
              <a:t>l</a:t>
            </a:r>
            <a:r>
              <a:rPr lang="az-Latn-AZ" sz="2800" b="1" dirty="0" smtClean="0">
                <a:latin typeface="Times New Roman" pitchFamily="18" charset="0"/>
                <a:cs typeface="Times New Roman" pitchFamily="18" charset="0"/>
              </a:rPr>
              <a:t>İ</a:t>
            </a:r>
            <a:r>
              <a:rPr lang="az-Latn-AZ" sz="3200" b="1" dirty="0" smtClean="0">
                <a:latin typeface="Times New Roman" pitchFamily="18" charset="0"/>
                <a:cs typeface="Times New Roman" pitchFamily="18" charset="0"/>
              </a:rPr>
              <a:t> </a:t>
            </a:r>
            <a:endParaRPr lang="ru-RU" dirty="0"/>
          </a:p>
        </p:txBody>
      </p:sp>
      <p:sp>
        <p:nvSpPr>
          <p:cNvPr id="3" name="Содержимое 2"/>
          <p:cNvSpPr>
            <a:spLocks noGrp="1"/>
          </p:cNvSpPr>
          <p:nvPr>
            <p:ph sz="quarter" idx="1"/>
          </p:nvPr>
        </p:nvSpPr>
        <p:spPr>
          <a:xfrm>
            <a:off x="357158" y="1285860"/>
            <a:ext cx="8358246" cy="5429288"/>
          </a:xfrm>
        </p:spPr>
        <p:txBody>
          <a:bodyPr>
            <a:noAutofit/>
          </a:bodyPr>
          <a:lstStyle/>
          <a:p>
            <a:pPr algn="just">
              <a:spcBef>
                <a:spcPts val="0"/>
              </a:spcBef>
            </a:pPr>
            <a:r>
              <a:rPr lang="en-US" sz="2000" b="1" dirty="0" smtClean="0">
                <a:latin typeface="Times New Roman" pitchFamily="18" charset="0"/>
                <a:cs typeface="Times New Roman" pitchFamily="18" charset="0"/>
              </a:rPr>
              <a:t>3. </a:t>
            </a:r>
            <a:r>
              <a:rPr lang="en-US" sz="1800" dirty="0" err="1" smtClean="0">
                <a:latin typeface="Times New Roman" pitchFamily="18" charset="0"/>
                <a:cs typeface="Times New Roman" pitchFamily="18" charset="0"/>
              </a:rPr>
              <a:t>Hər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kəs</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ona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qarşı</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irəli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sürülən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hər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hansı</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cinayət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ittihamına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baxılarkən</a:t>
            </a:r>
            <a:r>
              <a:rPr lang="en-US" sz="1800" dirty="0" smtClean="0">
                <a:latin typeface="Times New Roman" pitchFamily="18" charset="0"/>
                <a:cs typeface="Times New Roman" pitchFamily="18" charset="0"/>
              </a:rPr>
              <a:t>, tam </a:t>
            </a:r>
            <a:r>
              <a:rPr lang="en-US" sz="1800" dirty="0" err="1" smtClean="0">
                <a:latin typeface="Times New Roman" pitchFamily="18" charset="0"/>
                <a:cs typeface="Times New Roman" pitchFamily="18" charset="0"/>
              </a:rPr>
              <a:t>bərabərlik</a:t>
            </a:r>
            <a:r>
              <a:rPr lang="az-Latn-AZ"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əsasında</a:t>
            </a:r>
            <a:r>
              <a:rPr lang="en-US" sz="1800" dirty="0" smtClean="0">
                <a:latin typeface="Times New Roman" pitchFamily="18" charset="0"/>
                <a:cs typeface="Times New Roman" pitchFamily="18" charset="0"/>
              </a:rPr>
              <a:t> minimum </a:t>
            </a:r>
            <a:r>
              <a:rPr lang="en-US" sz="1800" dirty="0" err="1" smtClean="0">
                <a:latin typeface="Times New Roman" pitchFamily="18" charset="0"/>
                <a:cs typeface="Times New Roman" pitchFamily="18" charset="0"/>
              </a:rPr>
              <a:t>aşağıdakılara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təminat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hüququna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malikdir</a:t>
            </a:r>
            <a:r>
              <a:rPr lang="en-US" sz="1800" dirty="0" smtClean="0">
                <a:latin typeface="Times New Roman" pitchFamily="18" charset="0"/>
                <a:cs typeface="Times New Roman" pitchFamily="18" charset="0"/>
              </a:rPr>
              <a:t>:</a:t>
            </a:r>
          </a:p>
          <a:p>
            <a:pPr algn="just">
              <a:spcBef>
                <a:spcPts val="0"/>
              </a:spcBef>
            </a:pPr>
            <a:r>
              <a:rPr lang="en-US" sz="1800" b="1" dirty="0" smtClean="0">
                <a:latin typeface="Times New Roman" pitchFamily="18" charset="0"/>
                <a:cs typeface="Times New Roman" pitchFamily="18" charset="0"/>
              </a:rPr>
              <a:t>a) </a:t>
            </a:r>
            <a:r>
              <a:rPr lang="en-US" sz="1800" dirty="0" err="1" smtClean="0">
                <a:latin typeface="Times New Roman" pitchFamily="18" charset="0"/>
                <a:cs typeface="Times New Roman" pitchFamily="18" charset="0"/>
              </a:rPr>
              <a:t>ona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qarşı</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irəli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sürülən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ittihamın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xarakteri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əsası</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ilə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təcili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qaydada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onun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başa</a:t>
            </a:r>
            <a:r>
              <a:rPr lang="az-Latn-AZ"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düşdüyü</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dildə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ətraflı</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xəbərdar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edilmək</a:t>
            </a:r>
            <a:r>
              <a:rPr lang="en-US" sz="1800" dirty="0" smtClean="0">
                <a:latin typeface="Times New Roman" pitchFamily="18" charset="0"/>
                <a:cs typeface="Times New Roman" pitchFamily="18" charset="0"/>
              </a:rPr>
              <a:t>;</a:t>
            </a:r>
          </a:p>
          <a:p>
            <a:pPr algn="just">
              <a:spcBef>
                <a:spcPts val="0"/>
              </a:spcBef>
            </a:pPr>
            <a:r>
              <a:rPr lang="en-US" sz="1800" b="1" dirty="0" smtClean="0">
                <a:latin typeface="Times New Roman" pitchFamily="18" charset="0"/>
                <a:cs typeface="Times New Roman" pitchFamily="18" charset="0"/>
              </a:rPr>
              <a:t>b) </a:t>
            </a:r>
            <a:r>
              <a:rPr lang="en-US" sz="1800" dirty="0" err="1" smtClean="0">
                <a:latin typeface="Times New Roman" pitchFamily="18" charset="0"/>
                <a:cs typeface="Times New Roman" pitchFamily="18" charset="0"/>
              </a:rPr>
              <a:t>özünü</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müdafiəyə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hazırlamaq</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üçün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kifayət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qədər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vaxta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özünün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seçdiyi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müdafiəçi</a:t>
            </a:r>
            <a:r>
              <a:rPr lang="az-Latn-AZ"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ilə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əlaqə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saxlamaq</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imkanına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malik</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olmaq</a:t>
            </a:r>
            <a:r>
              <a:rPr lang="en-US" sz="1800" dirty="0" smtClean="0">
                <a:latin typeface="Times New Roman" pitchFamily="18" charset="0"/>
                <a:cs typeface="Times New Roman" pitchFamily="18" charset="0"/>
              </a:rPr>
              <a:t>;</a:t>
            </a:r>
          </a:p>
          <a:p>
            <a:pPr algn="just">
              <a:spcBef>
                <a:spcPts val="0"/>
              </a:spcBef>
            </a:pPr>
            <a:r>
              <a:rPr lang="en-US" sz="1800" b="1" dirty="0" smtClean="0">
                <a:latin typeface="Times New Roman" pitchFamily="18" charset="0"/>
                <a:cs typeface="Times New Roman" pitchFamily="18" charset="0"/>
              </a:rPr>
              <a:t>c) </a:t>
            </a:r>
            <a:r>
              <a:rPr lang="en-US" sz="1800" dirty="0" err="1" smtClean="0">
                <a:latin typeface="Times New Roman" pitchFamily="18" charset="0"/>
                <a:cs typeface="Times New Roman" pitchFamily="18" charset="0"/>
              </a:rPr>
              <a:t>əsassız</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ləngitməyə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yol</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verilmədən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mühakimə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edilmək</a:t>
            </a:r>
            <a:r>
              <a:rPr lang="en-US" sz="1800" dirty="0" smtClean="0">
                <a:latin typeface="Times New Roman" pitchFamily="18" charset="0"/>
                <a:cs typeface="Times New Roman" pitchFamily="18" charset="0"/>
              </a:rPr>
              <a:t>;</a:t>
            </a:r>
          </a:p>
          <a:p>
            <a:pPr algn="just">
              <a:spcBef>
                <a:spcPts val="0"/>
              </a:spcBef>
            </a:pPr>
            <a:r>
              <a:rPr lang="en-US" sz="1800" b="1" dirty="0" smtClean="0">
                <a:latin typeface="Times New Roman" pitchFamily="18" charset="0"/>
                <a:cs typeface="Times New Roman" pitchFamily="18" charset="0"/>
              </a:rPr>
              <a:t>d) </a:t>
            </a:r>
            <a:r>
              <a:rPr lang="en-US" sz="1800" dirty="0" err="1" smtClean="0">
                <a:latin typeface="Times New Roman" pitchFamily="18" charset="0"/>
                <a:cs typeface="Times New Roman" pitchFamily="18" charset="0"/>
              </a:rPr>
              <a:t>özünün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iştirakı</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ilə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mühakimə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olunmaq</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özünü</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şəxsən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yaxud</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özünün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seçdiyi</a:t>
            </a:r>
            <a:r>
              <a:rPr lang="az-Latn-AZ"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müdafiəçi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vasitəsilə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müdafiə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etmək</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əgər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müdafiəçisi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yoxdursa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hüququ</a:t>
            </a:r>
            <a:r>
              <a:rPr lang="az-Latn-AZ"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haqqında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xəbərdar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edilmək</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ədalət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məhkəməsinin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mənafeyi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tələb</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etdiyi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bütün</a:t>
            </a:r>
            <a:r>
              <a:rPr lang="az-Latn-AZ"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hallarda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təyin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olunmuş</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müdafiəçiyə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müdafiə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haqqını</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ödəmək</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üçün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kifayət</a:t>
            </a:r>
            <a:r>
              <a:rPr lang="az-Latn-AZ"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qədər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vəsaiti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olmadığı</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hallarda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pulsuz</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müdafiəçiyə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malik</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olmaq</a:t>
            </a:r>
            <a:r>
              <a:rPr lang="en-US" sz="1800" dirty="0" smtClean="0">
                <a:latin typeface="Times New Roman" pitchFamily="18" charset="0"/>
                <a:cs typeface="Times New Roman" pitchFamily="18" charset="0"/>
              </a:rPr>
              <a:t>;</a:t>
            </a:r>
          </a:p>
          <a:p>
            <a:pPr algn="just">
              <a:spcBef>
                <a:spcPts val="0"/>
              </a:spcBef>
            </a:pPr>
            <a:r>
              <a:rPr lang="en-US" sz="1800" b="1" dirty="0" smtClean="0">
                <a:latin typeface="Times New Roman" pitchFamily="18" charset="0"/>
                <a:cs typeface="Times New Roman" pitchFamily="18" charset="0"/>
              </a:rPr>
              <a:t>e) </a:t>
            </a:r>
            <a:r>
              <a:rPr lang="en-US" sz="1800" dirty="0" err="1" smtClean="0">
                <a:latin typeface="Times New Roman" pitchFamily="18" charset="0"/>
                <a:cs typeface="Times New Roman" pitchFamily="18" charset="0"/>
              </a:rPr>
              <a:t>onun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əleyhinə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ifadə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verən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şahidləri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dindirmək</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yaxud</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şahidlərin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dindirilməsi</a:t>
            </a:r>
            <a:r>
              <a:rPr lang="az-Latn-AZ"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hüququna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malik</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olmaq</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öz</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şahidlərinin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onun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əleyhinə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ifadə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verən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şahidlər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üçün</a:t>
            </a:r>
            <a:r>
              <a:rPr lang="az-Latn-AZ"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mövcud</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olan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şərtlərlə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istintaqa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çağırılması</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hüququna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malik</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olmaq</a:t>
            </a:r>
            <a:r>
              <a:rPr lang="en-US" sz="1800" dirty="0" smtClean="0">
                <a:latin typeface="Times New Roman" pitchFamily="18" charset="0"/>
                <a:cs typeface="Times New Roman" pitchFamily="18" charset="0"/>
              </a:rPr>
              <a:t>;</a:t>
            </a:r>
          </a:p>
          <a:p>
            <a:pPr algn="just">
              <a:spcBef>
                <a:spcPts val="0"/>
              </a:spcBef>
            </a:pPr>
            <a:r>
              <a:rPr lang="en-US" sz="1800" b="1" dirty="0" smtClean="0">
                <a:latin typeface="Times New Roman" pitchFamily="18" charset="0"/>
                <a:cs typeface="Times New Roman" pitchFamily="18" charset="0"/>
              </a:rPr>
              <a:t>1) </a:t>
            </a:r>
            <a:r>
              <a:rPr lang="en-US" sz="1800" dirty="0" err="1" smtClean="0">
                <a:latin typeface="Times New Roman" pitchFamily="18" charset="0"/>
                <a:cs typeface="Times New Roman" pitchFamily="18" charset="0"/>
              </a:rPr>
              <a:t>məhkəmədə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istifadə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olunan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dili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başa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düşmürsə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yaxud</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dildə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danışmırsa</a:t>
            </a:r>
            <a:r>
              <a:rPr lang="en-US" sz="1800" dirty="0" smtClean="0">
                <a:latin typeface="Times New Roman" pitchFamily="18" charset="0"/>
                <a:cs typeface="Times New Roman" pitchFamily="18" charset="0"/>
              </a:rPr>
              <a:t>,</a:t>
            </a:r>
            <a:r>
              <a:rPr lang="az-Latn-AZ"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tərcüməçinin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köməyindən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pulsuz</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istifadə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etmək</a:t>
            </a:r>
            <a:r>
              <a:rPr lang="en-US" sz="1800" dirty="0" smtClean="0">
                <a:latin typeface="Times New Roman" pitchFamily="18" charset="0"/>
                <a:cs typeface="Times New Roman" pitchFamily="18" charset="0"/>
              </a:rPr>
              <a:t>;</a:t>
            </a:r>
          </a:p>
          <a:p>
            <a:pPr algn="just">
              <a:spcBef>
                <a:spcPts val="0"/>
              </a:spcBef>
            </a:pPr>
            <a:r>
              <a:rPr lang="en-US" sz="1800" b="1" dirty="0" smtClean="0">
                <a:latin typeface="Times New Roman" pitchFamily="18" charset="0"/>
                <a:cs typeface="Times New Roman" pitchFamily="18" charset="0"/>
              </a:rPr>
              <a:t>g) </a:t>
            </a:r>
            <a:r>
              <a:rPr lang="en-US" sz="1800" dirty="0" err="1" smtClean="0">
                <a:latin typeface="Times New Roman" pitchFamily="18" charset="0"/>
                <a:cs typeface="Times New Roman" pitchFamily="18" charset="0"/>
              </a:rPr>
              <a:t>və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əleyhinə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ifadə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verməyə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yaxud</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özünün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müqəssir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olduğunu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etiraf</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etməyə</a:t>
            </a:r>
            <a:r>
              <a:rPr lang="az-Latn-AZ"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məcbur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edilməmək</a:t>
            </a:r>
            <a:r>
              <a:rPr lang="en-US"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186766" cy="1071570"/>
          </a:xfrm>
        </p:spPr>
        <p:style>
          <a:lnRef idx="1">
            <a:schemeClr val="accent3"/>
          </a:lnRef>
          <a:fillRef idx="2">
            <a:schemeClr val="accent3"/>
          </a:fillRef>
          <a:effectRef idx="1">
            <a:schemeClr val="accent3"/>
          </a:effectRef>
          <a:fontRef idx="minor">
            <a:schemeClr val="dk1"/>
          </a:fontRef>
        </p:style>
        <p:txBody>
          <a:bodyPr/>
          <a:lstStyle/>
          <a:p>
            <a:pPr algn="ctr"/>
            <a:r>
              <a:rPr lang="az-Latn-AZ" sz="2800" b="1" dirty="0" smtClean="0">
                <a:latin typeface="Times New Roman" pitchFamily="18" charset="0"/>
                <a:cs typeface="Times New Roman" pitchFamily="18" charset="0"/>
              </a:rPr>
              <a:t>Mülk</a:t>
            </a:r>
            <a:r>
              <a:rPr lang="az-Latn-AZ" sz="2400" b="1" dirty="0" smtClean="0">
                <a:latin typeface="Times New Roman" pitchFamily="18" charset="0"/>
                <a:cs typeface="Times New Roman" pitchFamily="18" charset="0"/>
              </a:rPr>
              <a:t>İ</a:t>
            </a:r>
            <a:r>
              <a:rPr lang="az-Latn-AZ" sz="2800" b="1" dirty="0" smtClean="0">
                <a:latin typeface="Times New Roman" pitchFamily="18" charset="0"/>
                <a:cs typeface="Times New Roman" pitchFamily="18" charset="0"/>
              </a:rPr>
              <a:t> və s</a:t>
            </a:r>
            <a:r>
              <a:rPr lang="az-Latn-AZ" sz="2400" b="1" dirty="0" smtClean="0">
                <a:latin typeface="Times New Roman" pitchFamily="18" charset="0"/>
                <a:cs typeface="Times New Roman" pitchFamily="18" charset="0"/>
              </a:rPr>
              <a:t>İ</a:t>
            </a:r>
            <a:r>
              <a:rPr lang="az-Latn-AZ" sz="2800" b="1" dirty="0" smtClean="0">
                <a:latin typeface="Times New Roman" pitchFamily="18" charset="0"/>
                <a:cs typeface="Times New Roman" pitchFamily="18" charset="0"/>
              </a:rPr>
              <a:t>yas</a:t>
            </a:r>
            <a:r>
              <a:rPr lang="az-Latn-AZ" sz="2400" b="1" dirty="0" smtClean="0">
                <a:latin typeface="Times New Roman" pitchFamily="18" charset="0"/>
                <a:cs typeface="Times New Roman" pitchFamily="18" charset="0"/>
              </a:rPr>
              <a:t>İ</a:t>
            </a:r>
            <a:r>
              <a:rPr lang="az-Latn-AZ" sz="2800" b="1" dirty="0" smtClean="0">
                <a:latin typeface="Times New Roman" pitchFamily="18" charset="0"/>
                <a:cs typeface="Times New Roman" pitchFamily="18" charset="0"/>
              </a:rPr>
              <a:t> hüquqlar haqqında 1966-cı </a:t>
            </a:r>
            <a:r>
              <a:rPr lang="az-Latn-AZ" sz="2400" b="1" dirty="0" smtClean="0">
                <a:latin typeface="Times New Roman" pitchFamily="18" charset="0"/>
                <a:cs typeface="Times New Roman" pitchFamily="18" charset="0"/>
              </a:rPr>
              <a:t>İ</a:t>
            </a:r>
            <a:r>
              <a:rPr lang="az-Latn-AZ" sz="2800" b="1" dirty="0" smtClean="0">
                <a:latin typeface="Times New Roman" pitchFamily="18" charset="0"/>
                <a:cs typeface="Times New Roman" pitchFamily="18" charset="0"/>
              </a:rPr>
              <a:t>l Paktının müvaf</a:t>
            </a:r>
            <a:r>
              <a:rPr lang="az-Latn-AZ" sz="2400" b="1" dirty="0" smtClean="0">
                <a:latin typeface="Times New Roman" pitchFamily="18" charset="0"/>
                <a:cs typeface="Times New Roman" pitchFamily="18" charset="0"/>
              </a:rPr>
              <a:t>İ</a:t>
            </a:r>
            <a:r>
              <a:rPr lang="az-Latn-AZ" sz="2800" b="1" dirty="0" smtClean="0">
                <a:latin typeface="Times New Roman" pitchFamily="18" charset="0"/>
                <a:cs typeface="Times New Roman" pitchFamily="18" charset="0"/>
              </a:rPr>
              <a:t>q maddəs</a:t>
            </a:r>
            <a:r>
              <a:rPr lang="az-Latn-AZ" sz="2400" b="1" dirty="0" smtClean="0">
                <a:latin typeface="Times New Roman" pitchFamily="18" charset="0"/>
                <a:cs typeface="Times New Roman" pitchFamily="18" charset="0"/>
              </a:rPr>
              <a:t>İ</a:t>
            </a:r>
            <a:r>
              <a:rPr lang="az-Latn-AZ" sz="2800" b="1" dirty="0" smtClean="0">
                <a:latin typeface="Times New Roman" pitchFamily="18" charset="0"/>
                <a:cs typeface="Times New Roman" pitchFamily="18" charset="0"/>
              </a:rPr>
              <a:t>n</a:t>
            </a:r>
            <a:r>
              <a:rPr lang="az-Latn-AZ" sz="2400" b="1" dirty="0" smtClean="0">
                <a:latin typeface="Times New Roman" pitchFamily="18" charset="0"/>
                <a:cs typeface="Times New Roman" pitchFamily="18" charset="0"/>
              </a:rPr>
              <a:t>İ</a:t>
            </a:r>
            <a:r>
              <a:rPr lang="az-Latn-AZ" sz="2800" b="1" dirty="0" smtClean="0">
                <a:latin typeface="Times New Roman" pitchFamily="18" charset="0"/>
                <a:cs typeface="Times New Roman" pitchFamily="18" charset="0"/>
              </a:rPr>
              <a:t>n təhl</a:t>
            </a:r>
            <a:r>
              <a:rPr lang="az-Latn-AZ" sz="2400" b="1" dirty="0" smtClean="0">
                <a:latin typeface="Times New Roman" pitchFamily="18" charset="0"/>
                <a:cs typeface="Times New Roman" pitchFamily="18" charset="0"/>
              </a:rPr>
              <a:t>İ</a:t>
            </a:r>
            <a:r>
              <a:rPr lang="az-Latn-AZ" sz="2800" b="1" dirty="0" smtClean="0">
                <a:latin typeface="Times New Roman" pitchFamily="18" charset="0"/>
                <a:cs typeface="Times New Roman" pitchFamily="18" charset="0"/>
              </a:rPr>
              <a:t>l</a:t>
            </a:r>
            <a:r>
              <a:rPr lang="az-Latn-AZ" sz="2400" b="1" dirty="0" smtClean="0">
                <a:latin typeface="Times New Roman" pitchFamily="18" charset="0"/>
                <a:cs typeface="Times New Roman" pitchFamily="18" charset="0"/>
              </a:rPr>
              <a:t>İ</a:t>
            </a:r>
            <a:r>
              <a:rPr lang="az-Latn-AZ" sz="2800" b="1" dirty="0" smtClean="0">
                <a:latin typeface="Times New Roman" pitchFamily="18" charset="0"/>
                <a:cs typeface="Times New Roman" pitchFamily="18" charset="0"/>
              </a:rPr>
              <a:t> </a:t>
            </a:r>
            <a:endParaRPr lang="ru-RU" dirty="0"/>
          </a:p>
        </p:txBody>
      </p:sp>
      <p:sp>
        <p:nvSpPr>
          <p:cNvPr id="3" name="Содержимое 2"/>
          <p:cNvSpPr>
            <a:spLocks noGrp="1"/>
          </p:cNvSpPr>
          <p:nvPr>
            <p:ph sz="quarter" idx="1"/>
          </p:nvPr>
        </p:nvSpPr>
        <p:spPr>
          <a:xfrm>
            <a:off x="285720" y="1500174"/>
            <a:ext cx="8429684" cy="5143536"/>
          </a:xfrm>
        </p:spPr>
        <p:txBody>
          <a:bodyPr>
            <a:normAutofit fontScale="92500" lnSpcReduction="20000"/>
          </a:bodyPr>
          <a:lstStyle/>
          <a:p>
            <a:pPr algn="just"/>
            <a:r>
              <a:rPr lang="az-Latn-AZ" b="1" dirty="0" smtClean="0">
                <a:latin typeface="Times New Roman" pitchFamily="18" charset="0"/>
                <a:cs typeface="Times New Roman" pitchFamily="18" charset="0"/>
              </a:rPr>
              <a:t>4. </a:t>
            </a:r>
            <a:r>
              <a:rPr lang="en-US" dirty="0" err="1" smtClean="0">
                <a:latin typeface="Times New Roman" pitchFamily="18" charset="0"/>
                <a:cs typeface="Times New Roman" pitchFamily="18" charset="0"/>
              </a:rPr>
              <a:t>Yetkinliyə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çatmayanlar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barəsində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prosesi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onların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yaşı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yenidən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tərbiyə</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edilmək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istəyinə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yardım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göstərilməsi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nəzərə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alınmaqla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aparılmalıdır</a:t>
            </a:r>
            <a:r>
              <a:rPr lang="en-US" dirty="0" smtClean="0">
                <a:latin typeface="Times New Roman" pitchFamily="18" charset="0"/>
                <a:cs typeface="Times New Roman" pitchFamily="18" charset="0"/>
              </a:rPr>
              <a:t>.</a:t>
            </a:r>
          </a:p>
          <a:p>
            <a:pPr algn="just"/>
            <a:r>
              <a:rPr lang="en-US" b="1" dirty="0" smtClean="0">
                <a:latin typeface="Times New Roman" pitchFamily="18" charset="0"/>
                <a:cs typeface="Times New Roman" pitchFamily="18" charset="0"/>
              </a:rPr>
              <a:t>5. </a:t>
            </a:r>
            <a:r>
              <a:rPr lang="en-US" dirty="0" err="1" smtClean="0">
                <a:latin typeface="Times New Roman" pitchFamily="18" charset="0"/>
                <a:cs typeface="Times New Roman" pitchFamily="18" charset="0"/>
              </a:rPr>
              <a:t>Hər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hansı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cinayətə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görə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məhkum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olunmuş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kəs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onun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barəsindəki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ittihama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hökmə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qanuna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əsasən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yuxarı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instansiyalarında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yenidən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baxılması</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hüququna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malikdir</a:t>
            </a:r>
            <a:r>
              <a:rPr lang="en-US" dirty="0" smtClean="0">
                <a:latin typeface="Times New Roman" pitchFamily="18" charset="0"/>
                <a:cs typeface="Times New Roman" pitchFamily="18" charset="0"/>
              </a:rPr>
              <a:t>.</a:t>
            </a:r>
            <a:endParaRPr lang="az-Latn-AZ" dirty="0" smtClean="0">
              <a:latin typeface="Times New Roman" pitchFamily="18" charset="0"/>
              <a:cs typeface="Times New Roman" pitchFamily="18" charset="0"/>
            </a:endParaRPr>
          </a:p>
          <a:p>
            <a:pPr algn="just"/>
            <a:r>
              <a:rPr lang="az-Latn-AZ" b="1" dirty="0" smtClean="0">
                <a:latin typeface="Times New Roman" pitchFamily="18" charset="0"/>
                <a:cs typeface="Times New Roman" pitchFamily="18" charset="0"/>
              </a:rPr>
              <a:t>6. </a:t>
            </a:r>
            <a:r>
              <a:rPr lang="en-US" dirty="0" err="1" smtClean="0">
                <a:latin typeface="Times New Roman" pitchFamily="18" charset="0"/>
                <a:cs typeface="Times New Roman" pitchFamily="18" charset="0"/>
              </a:rPr>
              <a:t>Əgər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hansısa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şəxs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cinayətə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görə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məhkəmənin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qərarı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məhkum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olunmuşsa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haqqında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çıxarılmış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hökm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səhvi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buraxıldığını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şəksiz</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təsdiq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yeni</a:t>
            </a:r>
            <a:r>
              <a:rPr lang="en-US" dirty="0" smtClean="0">
                <a:latin typeface="Times New Roman" pitchFamily="18" charset="0"/>
                <a:cs typeface="Times New Roman" pitchFamily="18" charset="0"/>
              </a:rPr>
              <a:t>,</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yaxud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yeni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aşkar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edilmiş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cəhətə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əsasən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sonradan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ləğv</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edilmiş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yaxud</a:t>
            </a:r>
            <a:r>
              <a:rPr lang="en-US" dirty="0" smtClean="0">
                <a:latin typeface="Times New Roman" pitchFamily="18" charset="0"/>
                <a:cs typeface="Times New Roman" pitchFamily="18" charset="0"/>
              </a:rPr>
              <a:t> o, </a:t>
            </a:r>
            <a:r>
              <a:rPr lang="en-US" dirty="0" err="1" smtClean="0">
                <a:latin typeface="Times New Roman" pitchFamily="18" charset="0"/>
                <a:cs typeface="Times New Roman" pitchFamily="18" charset="0"/>
              </a:rPr>
              <a:t>əfv</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olunmuşsa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onda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göstərilən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naməlum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cəhətin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tamamilə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yaxud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qismən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onun</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təqsirindən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üzə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çıxarılmadığı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sübut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edilməzsə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ittiham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əsasında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cəza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çəkmiş</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şəxs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qanuna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əsasən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kompensasiya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alır</a:t>
            </a:r>
            <a:r>
              <a:rPr lang="en-US" dirty="0" smtClean="0">
                <a:latin typeface="Times New Roman" pitchFamily="18" charset="0"/>
                <a:cs typeface="Times New Roman" pitchFamily="18" charset="0"/>
              </a:rPr>
              <a:t>.</a:t>
            </a:r>
          </a:p>
          <a:p>
            <a:pPr algn="just"/>
            <a:r>
              <a:rPr lang="en-US" b="1" dirty="0" smtClean="0">
                <a:latin typeface="Times New Roman" pitchFamily="18" charset="0"/>
                <a:cs typeface="Times New Roman" pitchFamily="18" charset="0"/>
              </a:rPr>
              <a:t>7. </a:t>
            </a:r>
            <a:r>
              <a:rPr lang="en-US" dirty="0" err="1" smtClean="0">
                <a:latin typeface="Times New Roman" pitchFamily="18" charset="0"/>
                <a:cs typeface="Times New Roman" pitchFamily="18" charset="0"/>
              </a:rPr>
              <a:t>Heç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kəs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hansı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ölkənin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qanununa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cinayət-prosesual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hüququna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müvafiq</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olaraq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artıq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surətdə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məhkum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olunduğu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yaxud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bəraət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qazandığı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cinayət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üçün</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ikinci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dəfə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mühakimə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edilməməli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yaxud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cəzalandırılmamalıdır</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186766" cy="928694"/>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3600" b="1" dirty="0" err="1" smtClean="0">
                <a:latin typeface="Times New Roman" pitchFamily="18" charset="0"/>
                <a:cs typeface="Times New Roman" pitchFamily="18" charset="0"/>
              </a:rPr>
              <a:t>Məhkəmə</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baxışının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açıq</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olması</a:t>
            </a:r>
            <a:endParaRPr lang="ru-RU" sz="3600"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285860"/>
            <a:ext cx="8186766" cy="2000264"/>
          </a:xfrm>
        </p:spPr>
        <p:txBody>
          <a:bodyPr>
            <a:normAutofit fontScale="85000" lnSpcReduction="20000"/>
          </a:bodyPr>
          <a:lstStyle/>
          <a:p>
            <a:pPr algn="just"/>
            <a:r>
              <a:rPr lang="en-US" dirty="0" err="1" smtClean="0">
                <a:latin typeface="Times New Roman" pitchFamily="18" charset="0"/>
                <a:cs typeface="Times New Roman" pitchFamily="18" charset="0"/>
              </a:rPr>
              <a:t>Məhkəmə</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iclasının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açıq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olması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oradakı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qaydaya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riayət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etmək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şərtilə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istəyən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kəsin</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iclasda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iştirak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bilməsi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mənasını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daşıyır</a:t>
            </a:r>
            <a:r>
              <a:rPr lang="en-US" dirty="0" smtClean="0">
                <a:latin typeface="Times New Roman" pitchFamily="18" charset="0"/>
                <a:cs typeface="Times New Roman" pitchFamily="18" charset="0"/>
              </a:rPr>
              <a:t>.</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Əgər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elektron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vasitələrlə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siz</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iclasını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izləyə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bilirsinizsə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iclas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zalında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olmasanız</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iclas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açıq</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keçirilmiş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sayılır</a:t>
            </a:r>
            <a:r>
              <a:rPr lang="en-US" dirty="0" smtClean="0">
                <a:latin typeface="Times New Roman" pitchFamily="18" charset="0"/>
                <a:cs typeface="Times New Roman" pitchFamily="18" charset="0"/>
              </a:rPr>
              <a:t>. </a:t>
            </a:r>
            <a:endParaRPr lang="az-Latn-AZ" dirty="0" smtClean="0">
              <a:latin typeface="Times New Roman" pitchFamily="18" charset="0"/>
              <a:cs typeface="Times New Roman" pitchFamily="18" charset="0"/>
            </a:endParaRPr>
          </a:p>
          <a:p>
            <a:pPr algn="just"/>
            <a:r>
              <a:rPr lang="en-US" b="1" dirty="0" err="1" smtClean="0">
                <a:latin typeface="Times New Roman" pitchFamily="18" charset="0"/>
                <a:cs typeface="Times New Roman" pitchFamily="18" charset="0"/>
              </a:rPr>
              <a:t>Buradaki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motiv</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məqsəd</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belədir</a:t>
            </a:r>
            <a:r>
              <a:rPr lang="en-US" b="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qapalı</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qapılar</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arxasında</a:t>
            </a:r>
            <a:r>
              <a:rPr lang="az-Latn-AZ"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ədalət</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təcəlli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edə</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bilməz</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xalq</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tərəfindən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qınanma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qorxusu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hakimiyyət</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dairələri</a:t>
            </a:r>
            <a:r>
              <a:rPr lang="az-Latn-AZ"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üçün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ədalə</a:t>
            </a:r>
            <a:r>
              <a:rPr lang="az-Latn-AZ" i="1" dirty="0" smtClean="0">
                <a:latin typeface="Times New Roman" pitchFamily="18" charset="0"/>
                <a:cs typeface="Times New Roman" pitchFamily="18" charset="0"/>
              </a:rPr>
              <a:t>t</a:t>
            </a:r>
            <a:r>
              <a:rPr lang="en-US" i="1" dirty="0" err="1" smtClean="0">
                <a:latin typeface="Times New Roman" pitchFamily="18" charset="0"/>
                <a:cs typeface="Times New Roman" pitchFamily="18" charset="0"/>
              </a:rPr>
              <a:t>li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qərar</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çıxarmada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yardımcı</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amil</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kimi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çıxış</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edir</a:t>
            </a:r>
            <a:r>
              <a:rPr lang="en-US" i="1" dirty="0" smtClean="0">
                <a:latin typeface="Times New Roman" pitchFamily="18" charset="0"/>
                <a:cs typeface="Times New Roman" pitchFamily="18" charset="0"/>
              </a:rPr>
              <a:t>.</a:t>
            </a:r>
            <a:endParaRPr lang="ru-RU" i="1" dirty="0">
              <a:latin typeface="Times New Roman" pitchFamily="18" charset="0"/>
              <a:cs typeface="Times New Roman" pitchFamily="18" charset="0"/>
            </a:endParaRPr>
          </a:p>
        </p:txBody>
      </p:sp>
      <p:pic>
        <p:nvPicPr>
          <p:cNvPr id="6" name="Содержимое 3" descr="mehkeme.JPG"/>
          <p:cNvPicPr>
            <a:picLocks noChangeAspect="1"/>
          </p:cNvPicPr>
          <p:nvPr/>
        </p:nvPicPr>
        <p:blipFill>
          <a:blip r:embed="rId2"/>
          <a:stretch>
            <a:fillRect/>
          </a:stretch>
        </p:blipFill>
        <p:spPr>
          <a:xfrm>
            <a:off x="1643042" y="3286124"/>
            <a:ext cx="5786478" cy="342902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1143000"/>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3200" b="1" dirty="0" err="1" smtClean="0">
                <a:latin typeface="Times New Roman" pitchFamily="18" charset="0"/>
                <a:cs typeface="Times New Roman" pitchFamily="18" charset="0"/>
              </a:rPr>
              <a:t>məhkəmə</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baxışının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açıqlığı</a:t>
            </a:r>
            <a:r>
              <a:rPr lang="en-US" sz="3200" b="1" dirty="0" smtClean="0">
                <a:latin typeface="Times New Roman" pitchFamily="18" charset="0"/>
                <a:cs typeface="Times New Roman" pitchFamily="18" charset="0"/>
              </a:rPr>
              <a:t> pr</a:t>
            </a:r>
            <a:r>
              <a:rPr lang="az-Latn-AZ" sz="2400" b="1" dirty="0" smtClean="0">
                <a:latin typeface="Times New Roman" pitchFamily="18" charset="0"/>
                <a:cs typeface="Times New Roman" pitchFamily="18" charset="0"/>
              </a:rPr>
              <a:t>İ</a:t>
            </a:r>
            <a:r>
              <a:rPr lang="en-US" sz="3200" b="1" dirty="0" smtClean="0">
                <a:latin typeface="Times New Roman" pitchFamily="18" charset="0"/>
                <a:cs typeface="Times New Roman" pitchFamily="18" charset="0"/>
              </a:rPr>
              <a:t>ns</a:t>
            </a:r>
            <a:r>
              <a:rPr lang="az-Latn-AZ" sz="2400" b="1" dirty="0" smtClean="0">
                <a:latin typeface="Times New Roman" pitchFamily="18" charset="0"/>
                <a:cs typeface="Times New Roman" pitchFamily="18" charset="0"/>
              </a:rPr>
              <a:t>İ</a:t>
            </a:r>
            <a:r>
              <a:rPr lang="en-US" sz="3200" b="1" dirty="0" smtClean="0">
                <a:latin typeface="Times New Roman" pitchFamily="18" charset="0"/>
                <a:cs typeface="Times New Roman" pitchFamily="18" charset="0"/>
              </a:rPr>
              <a:t>p</a:t>
            </a:r>
            <a:r>
              <a:rPr lang="az-Latn-AZ" sz="2400" b="1" dirty="0" smtClean="0">
                <a:latin typeface="Times New Roman" pitchFamily="18" charset="0"/>
                <a:cs typeface="Times New Roman" pitchFamily="18" charset="0"/>
              </a:rPr>
              <a:t>İ</a:t>
            </a:r>
            <a:r>
              <a:rPr lang="az-Latn-AZ" sz="3200" b="1" dirty="0" smtClean="0">
                <a:latin typeface="Times New Roman" pitchFamily="18" charset="0"/>
                <a:cs typeface="Times New Roman" pitchFamily="18" charset="0"/>
              </a:rPr>
              <a:t>n</a:t>
            </a:r>
            <a:r>
              <a:rPr lang="az-Latn-AZ" sz="2400" b="1" dirty="0" smtClean="0">
                <a:latin typeface="Times New Roman" pitchFamily="18" charset="0"/>
                <a:cs typeface="Times New Roman" pitchFamily="18" charset="0"/>
              </a:rPr>
              <a:t>İ</a:t>
            </a:r>
            <a:r>
              <a:rPr lang="az-Latn-AZ" sz="3200" b="1" dirty="0" smtClean="0">
                <a:latin typeface="Times New Roman" pitchFamily="18" charset="0"/>
                <a:cs typeface="Times New Roman" pitchFamily="18" charset="0"/>
              </a:rPr>
              <a:t>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pozulm</a:t>
            </a:r>
            <a:r>
              <a:rPr lang="az-Latn-AZ" sz="3200" b="1" dirty="0" smtClean="0">
                <a:latin typeface="Times New Roman" pitchFamily="18" charset="0"/>
                <a:cs typeface="Times New Roman" pitchFamily="18" charset="0"/>
              </a:rPr>
              <a:t>ası</a:t>
            </a:r>
            <a:endParaRPr lang="ru-RU" sz="3200" b="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357158" y="1600200"/>
            <a:ext cx="8286808" cy="4873752"/>
          </a:xfrm>
        </p:spPr>
        <p:txBody>
          <a:bodyPr>
            <a:normAutofit fontScale="92500" lnSpcReduction="20000"/>
          </a:bodyPr>
          <a:lstStyle/>
          <a:p>
            <a:pPr algn="just"/>
            <a:r>
              <a:rPr lang="en-US" dirty="0" err="1" smtClean="0">
                <a:latin typeface="Times New Roman" pitchFamily="18" charset="0"/>
                <a:cs typeface="Times New Roman" pitchFamily="18" charset="0"/>
              </a:rPr>
              <a:t>Məhkəmə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qərarı</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cəmiyyətə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açıq</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şəkildə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elan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edilməlidir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Lakin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qərar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verərkən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bunu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əsaslandırmalıdır</a:t>
            </a:r>
            <a:r>
              <a:rPr lang="en-US" dirty="0" smtClean="0">
                <a:latin typeface="Times New Roman" pitchFamily="18" charset="0"/>
                <a:cs typeface="Times New Roman" pitchFamily="18" charset="0"/>
              </a:rPr>
              <a:t>.</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Avropa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Komissiyası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AİHM-</a:t>
            </a:r>
            <a:r>
              <a:rPr lang="en-US" dirty="0" err="1" smtClean="0">
                <a:latin typeface="Times New Roman" pitchFamily="18" charset="0"/>
                <a:cs typeface="Times New Roman" pitchFamily="18" charset="0"/>
              </a:rPr>
              <a:t>nin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yerləşmiş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presedentinə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görə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iclasında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qərar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əsaslandırılmasa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daha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sonra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yazılı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şəkildə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qərar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əsaslandırılırsa</a:t>
            </a:r>
            <a:r>
              <a:rPr lang="en-US" dirty="0" smtClean="0">
                <a:latin typeface="Times New Roman" pitchFamily="18" charset="0"/>
                <a:cs typeface="Times New Roman" pitchFamily="18" charset="0"/>
              </a:rPr>
              <a:t>,</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burada</a:t>
            </a:r>
            <a:r>
              <a:rPr lang="en-US" dirty="0" smtClean="0">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məhkəmə</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baxışının</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açıqlığı</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prinsipi</a:t>
            </a:r>
            <a:r>
              <a:rPr lang="en-US" b="1" i="1" dirty="0" smtClean="0">
                <a:solidFill>
                  <a:srgbClr val="FF0000"/>
                </a:solidFill>
                <a:latin typeface="Times New Roman" pitchFamily="18" charset="0"/>
                <a:cs typeface="Times New Roman" pitchFamily="18" charset="0"/>
              </a:rPr>
              <a:t> </a:t>
            </a:r>
            <a:r>
              <a:rPr lang="en-US" dirty="0" err="1" smtClean="0">
                <a:latin typeface="Times New Roman" pitchFamily="18" charset="0"/>
                <a:cs typeface="Times New Roman" pitchFamily="18" charset="0"/>
              </a:rPr>
              <a:t>pozulmuş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olurdu</a:t>
            </a:r>
            <a:r>
              <a:rPr lang="en-US" dirty="0" smtClean="0">
                <a:latin typeface="Times New Roman" pitchFamily="18" charset="0"/>
                <a:cs typeface="Times New Roman" pitchFamily="18" charset="0"/>
              </a:rPr>
              <a:t>. </a:t>
            </a:r>
            <a:endParaRPr lang="az-Latn-AZ" dirty="0" smtClean="0">
              <a:latin typeface="Times New Roman" pitchFamily="18" charset="0"/>
              <a:cs typeface="Times New Roman" pitchFamily="18" charset="0"/>
            </a:endParaRPr>
          </a:p>
          <a:p>
            <a:pPr algn="just"/>
            <a:r>
              <a:rPr lang="az-Latn-AZ" dirty="0" smtClean="0">
                <a:latin typeface="Times New Roman" pitchFamily="18" charset="0"/>
                <a:cs typeface="Times New Roman" pitchFamily="18" charset="0"/>
              </a:rPr>
              <a:t>AİHM </a:t>
            </a:r>
            <a:r>
              <a:rPr lang="en-US" dirty="0" smtClean="0">
                <a:latin typeface="Times New Roman" pitchFamily="18" charset="0"/>
                <a:cs typeface="Times New Roman" pitchFamily="18" charset="0"/>
              </a:rPr>
              <a:t>7 </a:t>
            </a:r>
            <a:r>
              <a:rPr lang="en-US" dirty="0" err="1" smtClean="0">
                <a:latin typeface="Times New Roman" pitchFamily="18" charset="0"/>
                <a:cs typeface="Times New Roman" pitchFamily="18" charset="0"/>
              </a:rPr>
              <a:t>İyul</a:t>
            </a:r>
            <a:r>
              <a:rPr lang="en-US" dirty="0" smtClean="0">
                <a:latin typeface="Times New Roman" pitchFamily="18" charset="0"/>
                <a:cs typeface="Times New Roman" pitchFamily="18" charset="0"/>
              </a:rPr>
              <a:t> 2008</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tarixli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qərarında</a:t>
            </a:r>
            <a:r>
              <a:rPr lang="az-Latn-AZ" dirty="0" smtClean="0">
                <a:latin typeface="Times New Roman" pitchFamily="18" charset="0"/>
                <a:cs typeface="Times New Roman" pitchFamily="18" charset="0"/>
              </a:rPr>
              <a:t> </a:t>
            </a:r>
            <a:r>
              <a:rPr lang="az-Latn-AZ" b="1" i="1" dirty="0" smtClean="0">
                <a:latin typeface="Times New Roman" pitchFamily="18" charset="0"/>
                <a:cs typeface="Times New Roman" pitchFamily="18" charset="0"/>
              </a:rPr>
              <a:t>(</a:t>
            </a:r>
            <a:r>
              <a:rPr lang="en-US" b="1" i="1" dirty="0" smtClean="0">
                <a:latin typeface="Times New Roman" pitchFamily="18" charset="0"/>
                <a:cs typeface="Times New Roman" pitchFamily="18" charset="0"/>
              </a:rPr>
              <a:t>CASE OF RYAKIB BIRYUKOV v. RUSSIA, 17.0</a:t>
            </a:r>
            <a:r>
              <a:rPr lang="az-Latn-AZ" b="1" i="1" dirty="0" smtClean="0">
                <a:latin typeface="Times New Roman" pitchFamily="18" charset="0"/>
                <a:cs typeface="Times New Roman" pitchFamily="18" charset="0"/>
              </a:rPr>
              <a:t>7</a:t>
            </a:r>
            <a:r>
              <a:rPr lang="en-US" b="1" i="1" dirty="0" smtClean="0">
                <a:latin typeface="Times New Roman" pitchFamily="18" charset="0"/>
                <a:cs typeface="Times New Roman" pitchFamily="18" charset="0"/>
              </a:rPr>
              <a:t>.2008, para.39-46.</a:t>
            </a:r>
            <a:r>
              <a:rPr lang="az-Latn-AZ" b="1" i="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köhnə</a:t>
            </a:r>
            <a:r>
              <a:rPr lang="en-US" dirty="0" smtClean="0">
                <a:latin typeface="Times New Roman" pitchFamily="18" charset="0"/>
                <a:cs typeface="Times New Roman" pitchFamily="18" charset="0"/>
              </a:rPr>
              <a:t> SSRİ </a:t>
            </a:r>
            <a:r>
              <a:rPr lang="en-US" dirty="0" err="1" smtClean="0">
                <a:latin typeface="Times New Roman" pitchFamily="18" charset="0"/>
                <a:cs typeface="Times New Roman" pitchFamily="18" charset="0"/>
              </a:rPr>
              <a:t>respublikaları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baxımından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vacib</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bir</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presedent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dəyişikliyinə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getdi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a:t>
            </a:r>
            <a:r>
              <a:rPr lang="en-US" dirty="0" smtClean="0">
                <a:latin typeface="Times New Roman" pitchFamily="18" charset="0"/>
                <a:cs typeface="Times New Roman" pitchFamily="18" charset="0"/>
              </a:rPr>
              <a:t>, post-</a:t>
            </a:r>
            <a:r>
              <a:rPr lang="en-US" dirty="0" err="1" smtClean="0">
                <a:latin typeface="Times New Roman" pitchFamily="18" charset="0"/>
                <a:cs typeface="Times New Roman" pitchFamily="18" charset="0"/>
              </a:rPr>
              <a:t>sovet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ölkələrdə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iclasında</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qərarın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sadəcə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nəticəvi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hissəsinin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oxunması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mümkündür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əsaslandırma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isə</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yazılı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şəkildə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daha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sonra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çıxarıla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bilər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Halbuki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halda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qətnaməsi</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kəs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tanış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bilmir</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bir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qayda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olaraq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ancaq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tərəflər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onların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nümayəndələri</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AİHM </a:t>
            </a:r>
            <a:r>
              <a:rPr lang="en-US" dirty="0" err="1" smtClean="0">
                <a:latin typeface="Times New Roman" pitchFamily="18" charset="0"/>
                <a:cs typeface="Times New Roman" pitchFamily="18" charset="0"/>
              </a:rPr>
              <a:t>bu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praktikanı</a:t>
            </a:r>
            <a:r>
              <a:rPr lang="en-US" dirty="0" smtClean="0">
                <a:latin typeface="Times New Roman" pitchFamily="18" charset="0"/>
                <a:cs typeface="Times New Roman" pitchFamily="18" charset="0"/>
              </a:rPr>
              <a:t> 6-cı </a:t>
            </a:r>
            <a:r>
              <a:rPr lang="en-US" dirty="0" err="1" smtClean="0">
                <a:latin typeface="Times New Roman" pitchFamily="18" charset="0"/>
                <a:cs typeface="Times New Roman" pitchFamily="18" charset="0"/>
              </a:rPr>
              <a:t>maddənin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təmin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etdiyi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açıqlıq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prinsipinə</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zidd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saydı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hesab</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etdi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əgər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materialları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kəsə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açıq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olmayacaqsa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onda</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qərarın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əsaslandırıcı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hissəsi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elan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edilməlidir</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58204" cy="107157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b="1" dirty="0" err="1" smtClean="0">
                <a:latin typeface="Times New Roman" pitchFamily="18" charset="0"/>
                <a:cs typeface="Times New Roman" pitchFamily="18" charset="0"/>
              </a:rPr>
              <a:t>Ədalətl</a:t>
            </a:r>
            <a:r>
              <a:rPr lang="az-Latn-AZ" sz="24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məhkəmə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baxışı</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təm</a:t>
            </a:r>
            <a:r>
              <a:rPr lang="az-Latn-AZ" sz="2400" b="1" dirty="0" smtClean="0">
                <a:latin typeface="Times New Roman" pitchFamily="18" charset="0"/>
                <a:cs typeface="Times New Roman" pitchFamily="18" charset="0"/>
              </a:rPr>
              <a:t>İ</a:t>
            </a:r>
            <a:r>
              <a:rPr lang="en-US" b="1" dirty="0" err="1" smtClean="0">
                <a:latin typeface="Times New Roman" pitchFamily="18" charset="0"/>
                <a:cs typeface="Times New Roman" pitchFamily="18" charset="0"/>
              </a:rPr>
              <a:t>natı</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hansı</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hüquqlara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şam</a:t>
            </a:r>
            <a:r>
              <a:rPr lang="az-Latn-AZ" sz="24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l </a:t>
            </a:r>
            <a:r>
              <a:rPr lang="en-US" b="1" dirty="0" err="1" smtClean="0">
                <a:latin typeface="Times New Roman" pitchFamily="18" charset="0"/>
                <a:cs typeface="Times New Roman" pitchFamily="18" charset="0"/>
              </a:rPr>
              <a:t>olunur</a:t>
            </a:r>
            <a:r>
              <a:rPr lang="en-US" b="1"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571472" y="1857364"/>
            <a:ext cx="8039104" cy="4588000"/>
          </a:xfrm>
        </p:spPr>
        <p:txBody>
          <a:bodyPr>
            <a:normAutofit/>
          </a:bodyPr>
          <a:lstStyle/>
          <a:p>
            <a:pPr algn="just"/>
            <a:r>
              <a:rPr lang="en-US" sz="2600" dirty="0" smtClean="0">
                <a:latin typeface="Times New Roman" pitchFamily="18" charset="0"/>
                <a:cs typeface="Times New Roman" pitchFamily="18" charset="0"/>
              </a:rPr>
              <a:t>2-ci </a:t>
            </a:r>
            <a:r>
              <a:rPr lang="en-US" sz="2600" dirty="0" err="1" smtClean="0">
                <a:latin typeface="Times New Roman" pitchFamily="18" charset="0"/>
                <a:cs typeface="Times New Roman" pitchFamily="18" charset="0"/>
              </a:rPr>
              <a:t>Dünya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Müharibəsindən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sonra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Konvensiya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hazırlananda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tərəf</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dövlətlərin</a:t>
            </a:r>
            <a:r>
              <a:rPr lang="az-Latn-AZ"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mənfəətləri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nəzərə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alınaraq</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hakimiyyət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səlahiyyətlərinin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tətbiqi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ilə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yaranan</a:t>
            </a:r>
            <a:r>
              <a:rPr lang="az-Latn-AZ"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hüquqi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münasibətlərə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ədalətli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məhkəmə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hüququnun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tətbiq</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olunması</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nəzərdə</a:t>
            </a:r>
            <a:r>
              <a:rPr lang="az-Latn-AZ"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tutulmadı</a:t>
            </a:r>
            <a:r>
              <a:rPr lang="en-US" sz="2600" dirty="0" smtClean="0">
                <a:latin typeface="Times New Roman" pitchFamily="18" charset="0"/>
                <a:cs typeface="Times New Roman" pitchFamily="18" charset="0"/>
              </a:rPr>
              <a:t>. </a:t>
            </a:r>
            <a:r>
              <a:rPr lang="az-Latn-AZ" sz="2600" dirty="0" smtClean="0">
                <a:latin typeface="Times New Roman" pitchFamily="18" charset="0"/>
                <a:cs typeface="Times New Roman" pitchFamily="18" charset="0"/>
              </a:rPr>
              <a:t>Əslində </a:t>
            </a:r>
            <a:r>
              <a:rPr lang="en-US" sz="2600" dirty="0" err="1" smtClean="0">
                <a:latin typeface="Times New Roman" pitchFamily="18" charset="0"/>
                <a:cs typeface="Times New Roman" pitchFamily="18" charset="0"/>
              </a:rPr>
              <a:t>ədalətli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məhkəmə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baxışının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təminatı</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bütün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hüquqlara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şamil</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olunur</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Lakin</a:t>
            </a:r>
            <a:r>
              <a:rPr lang="az-Latn-AZ" sz="2600" dirty="0" smtClean="0">
                <a:latin typeface="Times New Roman" pitchFamily="18" charset="0"/>
                <a:cs typeface="Times New Roman" pitchFamily="18" charset="0"/>
              </a:rPr>
              <a:t> </a:t>
            </a:r>
            <a:r>
              <a:rPr lang="en-US" sz="2600" b="1" dirty="0" smtClean="0">
                <a:latin typeface="Times New Roman" pitchFamily="18" charset="0"/>
                <a:cs typeface="Times New Roman" pitchFamily="18" charset="0"/>
              </a:rPr>
              <a:t>“</a:t>
            </a:r>
            <a:r>
              <a:rPr lang="en-US" sz="2600" b="1" dirty="0" err="1" smtClean="0">
                <a:latin typeface="Times New Roman" pitchFamily="18" charset="0"/>
                <a:cs typeface="Times New Roman" pitchFamily="18" charset="0"/>
              </a:rPr>
              <a:t>mülki</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hüquq</a:t>
            </a:r>
            <a:r>
              <a:rPr lang="en-US" sz="2600" b="1"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sözü</a:t>
            </a:r>
            <a:r>
              <a:rPr lang="en-US" sz="2600" dirty="0" smtClean="0">
                <a:latin typeface="Times New Roman" pitchFamily="18" charset="0"/>
                <a:cs typeface="Times New Roman" pitchFamily="18" charset="0"/>
              </a:rPr>
              <a:t>, AİHK-</a:t>
            </a:r>
            <a:r>
              <a:rPr lang="en-US" sz="2600" dirty="0" err="1" smtClean="0">
                <a:latin typeface="Times New Roman" pitchFamily="18" charset="0"/>
                <a:cs typeface="Times New Roman" pitchFamily="18" charset="0"/>
              </a:rPr>
              <a:t>nın</a:t>
            </a:r>
            <a:r>
              <a:rPr lang="en-US" sz="2600" dirty="0" smtClean="0">
                <a:latin typeface="Times New Roman" pitchFamily="18" charset="0"/>
                <a:cs typeface="Times New Roman" pitchFamily="18" charset="0"/>
              </a:rPr>
              <a:t> 6-cı </a:t>
            </a:r>
            <a:r>
              <a:rPr lang="en-US" sz="2600" dirty="0" err="1" smtClean="0">
                <a:latin typeface="Times New Roman" pitchFamily="18" charset="0"/>
                <a:cs typeface="Times New Roman" pitchFamily="18" charset="0"/>
              </a:rPr>
              <a:t>maddəsində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açıq</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şəkildə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yer</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aldığı</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üçün</a:t>
            </a:r>
            <a:r>
              <a:rPr lang="en-US" sz="2600" dirty="0" smtClean="0">
                <a:latin typeface="Times New Roman" pitchFamily="18" charset="0"/>
                <a:cs typeface="Times New Roman" pitchFamily="18" charset="0"/>
              </a:rPr>
              <a:t>,</a:t>
            </a:r>
            <a:r>
              <a:rPr lang="az-Latn-AZ"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cavabdeh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dövlətlər</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hakimiyyət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tədbirləri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ilə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bağlı</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hüquqi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mübahisələrdə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bunu</a:t>
            </a:r>
            <a:r>
              <a:rPr lang="az-Latn-AZ"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daim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irəli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sürürlər</a:t>
            </a:r>
            <a:r>
              <a:rPr lang="en-US" sz="2600" dirty="0" smtClean="0">
                <a:latin typeface="Times New Roman" pitchFamily="18" charset="0"/>
                <a:cs typeface="Times New Roman" pitchFamily="18" charset="0"/>
              </a:rPr>
              <a:t>.</a:t>
            </a:r>
            <a:endParaRPr lang="ru-RU" sz="2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86766" cy="114300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az-Latn-AZ" sz="2800" b="1" dirty="0" smtClean="0">
                <a:latin typeface="Times New Roman" pitchFamily="18" charset="0"/>
                <a:cs typeface="Times New Roman" pitchFamily="18" charset="0"/>
              </a:rPr>
              <a:t>M</a:t>
            </a:r>
            <a:r>
              <a:rPr lang="az-Latn-AZ" sz="2000" b="1" dirty="0" smtClean="0">
                <a:latin typeface="Times New Roman" pitchFamily="18" charset="0"/>
                <a:cs typeface="Times New Roman" pitchFamily="18" charset="0"/>
              </a:rPr>
              <a:t>İ</a:t>
            </a:r>
            <a:r>
              <a:rPr lang="az-Latn-AZ" sz="2800" b="1" dirty="0" smtClean="0">
                <a:latin typeface="Times New Roman" pitchFamily="18" charset="0"/>
                <a:cs typeface="Times New Roman" pitchFamily="18" charset="0"/>
              </a:rPr>
              <a:t>ll</a:t>
            </a:r>
            <a:r>
              <a:rPr lang="az-Latn-AZ" sz="2000" b="1" dirty="0" smtClean="0">
                <a:latin typeface="Times New Roman" pitchFamily="18" charset="0"/>
                <a:cs typeface="Times New Roman" pitchFamily="18" charset="0"/>
              </a:rPr>
              <a:t>İ</a:t>
            </a:r>
            <a:r>
              <a:rPr lang="az-Latn-AZ" sz="2800" b="1" dirty="0" smtClean="0">
                <a:latin typeface="Times New Roman" pitchFamily="18" charset="0"/>
                <a:cs typeface="Times New Roman" pitchFamily="18" charset="0"/>
              </a:rPr>
              <a:t> qanunver</a:t>
            </a:r>
            <a:r>
              <a:rPr lang="az-Latn-AZ" sz="2000" b="1" dirty="0" smtClean="0">
                <a:latin typeface="Times New Roman" pitchFamily="18" charset="0"/>
                <a:cs typeface="Times New Roman" pitchFamily="18" charset="0"/>
              </a:rPr>
              <a:t>İ</a:t>
            </a:r>
            <a:r>
              <a:rPr lang="az-Latn-AZ" sz="2800" b="1" dirty="0" smtClean="0">
                <a:latin typeface="Times New Roman" pitchFamily="18" charset="0"/>
                <a:cs typeface="Times New Roman" pitchFamily="18" charset="0"/>
              </a:rPr>
              <a:t>c</a:t>
            </a:r>
            <a:r>
              <a:rPr lang="az-Latn-AZ" sz="2000" b="1" dirty="0" smtClean="0">
                <a:latin typeface="Times New Roman" pitchFamily="18" charset="0"/>
                <a:cs typeface="Times New Roman" pitchFamily="18" charset="0"/>
              </a:rPr>
              <a:t>İ</a:t>
            </a:r>
            <a:r>
              <a:rPr lang="az-Latn-AZ" sz="2800" b="1" dirty="0" smtClean="0">
                <a:latin typeface="Times New Roman" pitchFamily="18" charset="0"/>
                <a:cs typeface="Times New Roman" pitchFamily="18" charset="0"/>
              </a:rPr>
              <a:t>l</a:t>
            </a:r>
            <a:r>
              <a:rPr lang="az-Latn-AZ" sz="2000" b="1" dirty="0" smtClean="0">
                <a:latin typeface="Times New Roman" pitchFamily="18" charset="0"/>
                <a:cs typeface="Times New Roman" pitchFamily="18" charset="0"/>
              </a:rPr>
              <a:t>İ</a:t>
            </a:r>
            <a:r>
              <a:rPr lang="az-Latn-AZ" sz="2800" b="1" dirty="0" smtClean="0">
                <a:latin typeface="Times New Roman" pitchFamily="18" charset="0"/>
                <a:cs typeface="Times New Roman" pitchFamily="18" charset="0"/>
              </a:rPr>
              <a:t>kdə Ədalətl</a:t>
            </a:r>
            <a:r>
              <a:rPr lang="az-Latn-AZ" sz="2000" b="1" dirty="0" smtClean="0">
                <a:latin typeface="Times New Roman" pitchFamily="18" charset="0"/>
                <a:cs typeface="Times New Roman" pitchFamily="18" charset="0"/>
              </a:rPr>
              <a:t>İ</a:t>
            </a:r>
            <a:r>
              <a:rPr lang="az-Latn-AZ" sz="2800" b="1" dirty="0" smtClean="0">
                <a:latin typeface="Times New Roman" pitchFamily="18" charset="0"/>
                <a:cs typeface="Times New Roman" pitchFamily="18" charset="0"/>
              </a:rPr>
              <a:t> məhkəmə araşdırması hüququnun təsb</a:t>
            </a:r>
            <a:r>
              <a:rPr lang="az-Latn-AZ" sz="2000" b="1" dirty="0" smtClean="0">
                <a:latin typeface="Times New Roman" pitchFamily="18" charset="0"/>
                <a:cs typeface="Times New Roman" pitchFamily="18" charset="0"/>
              </a:rPr>
              <a:t>İ</a:t>
            </a:r>
            <a:r>
              <a:rPr lang="az-Latn-AZ" sz="2800" b="1" dirty="0" smtClean="0">
                <a:latin typeface="Times New Roman" pitchFamily="18" charset="0"/>
                <a:cs typeface="Times New Roman" pitchFamily="18" charset="0"/>
              </a:rPr>
              <a:t>t</a:t>
            </a:r>
            <a:r>
              <a:rPr lang="az-Latn-AZ" sz="2000" b="1" dirty="0" smtClean="0">
                <a:latin typeface="Times New Roman" pitchFamily="18" charset="0"/>
                <a:cs typeface="Times New Roman" pitchFamily="18" charset="0"/>
              </a:rPr>
              <a:t>İ</a:t>
            </a:r>
            <a:r>
              <a:rPr lang="az-Latn-AZ" sz="2800" b="1" dirty="0" smtClean="0">
                <a:latin typeface="Times New Roman" pitchFamily="18" charset="0"/>
                <a:cs typeface="Times New Roman" pitchFamily="18" charset="0"/>
              </a:rPr>
              <a:t>  </a:t>
            </a:r>
            <a:endParaRPr lang="ru-RU" sz="2800" b="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214282" y="1857364"/>
            <a:ext cx="3929090" cy="4000528"/>
          </a:xfrm>
        </p:spPr>
        <p:txBody>
          <a:bodyPr>
            <a:normAutofit/>
          </a:bodyPr>
          <a:lstStyle/>
          <a:p>
            <a:r>
              <a:rPr lang="en-US" dirty="0" smtClean="0">
                <a:latin typeface="Times New Roman" pitchFamily="18" charset="0"/>
                <a:cs typeface="Times New Roman" pitchFamily="18" charset="0"/>
              </a:rPr>
              <a:t>AR </a:t>
            </a:r>
            <a:r>
              <a:rPr lang="en-US" dirty="0" err="1" smtClean="0">
                <a:latin typeface="Times New Roman" pitchFamily="18" charset="0"/>
                <a:cs typeface="Times New Roman" pitchFamily="18" charset="0"/>
              </a:rPr>
              <a:t>Konstitusiyasının</a:t>
            </a:r>
            <a:r>
              <a:rPr lang="en-US" dirty="0" smtClean="0">
                <a:latin typeface="Times New Roman" pitchFamily="18" charset="0"/>
                <a:cs typeface="Times New Roman" pitchFamily="18" charset="0"/>
              </a:rPr>
              <a:t> 127-ci </a:t>
            </a:r>
            <a:r>
              <a:rPr lang="en-US" dirty="0" err="1" smtClean="0">
                <a:latin typeface="Times New Roman" pitchFamily="18" charset="0"/>
                <a:cs typeface="Times New Roman" pitchFamily="18" charset="0"/>
              </a:rPr>
              <a:t>maddəsinin</a:t>
            </a:r>
            <a:r>
              <a:rPr lang="en-US" dirty="0" smtClean="0">
                <a:latin typeface="Times New Roman" pitchFamily="18" charset="0"/>
                <a:cs typeface="Times New Roman" pitchFamily="18" charset="0"/>
              </a:rPr>
              <a:t> II-</a:t>
            </a:r>
            <a:r>
              <a:rPr lang="en-US" dirty="0" err="1" smtClean="0">
                <a:latin typeface="Times New Roman" pitchFamily="18" charset="0"/>
                <a:cs typeface="Times New Roman" pitchFamily="18" charset="0"/>
              </a:rPr>
              <a:t>ci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hissəsi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deyir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a:t>
            </a:r>
            <a:r>
              <a:rPr lang="en-US"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a:t>
            </a:r>
            <a:r>
              <a:rPr lang="en-US" b="1" i="1" dirty="0" err="1" smtClean="0">
                <a:latin typeface="Times New Roman" pitchFamily="18" charset="0"/>
                <a:cs typeface="Times New Roman" pitchFamily="18" charset="0"/>
              </a:rPr>
              <a:t>hakimlər</a:t>
            </a:r>
            <a:r>
              <a:rPr lang="az-Latn-AZ" b="1"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a:t>
            </a:r>
            <a:r>
              <a:rPr lang="en-US" b="1" i="1" dirty="0" err="1" smtClean="0">
                <a:latin typeface="Times New Roman" pitchFamily="18" charset="0"/>
                <a:cs typeface="Times New Roman" pitchFamily="18" charset="0"/>
              </a:rPr>
              <a:t>yəni</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məhkəmələr</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işlərə</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qərəzsiz</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ədalətlə</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tərəflərin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hüquq</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bərabərliyinə</a:t>
            </a:r>
            <a:r>
              <a:rPr lang="en-US" b="1" i="1" dirty="0" smtClean="0">
                <a:latin typeface="Times New Roman" pitchFamily="18" charset="0"/>
                <a:cs typeface="Times New Roman" pitchFamily="18" charset="0"/>
              </a:rPr>
              <a:t>,</a:t>
            </a:r>
            <a:r>
              <a:rPr lang="az-Latn-AZ"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faktlara</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əsasən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və</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qanuna</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müvafiq</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baxırlar</a:t>
            </a:r>
            <a:r>
              <a:rPr lang="en-US" b="1" i="1" dirty="0" smtClean="0">
                <a:latin typeface="Times New Roman" pitchFamily="18" charset="0"/>
                <a:cs typeface="Times New Roman" pitchFamily="18" charset="0"/>
              </a:rPr>
              <a:t>”</a:t>
            </a:r>
            <a:r>
              <a:rPr lang="az-Latn-AZ" b="1" i="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pic>
        <p:nvPicPr>
          <p:cNvPr id="4" name="Picture 2" descr="C:\Users\Azer2\Downloads\TOT, 5-ci MADDE VE S\27 yanvar Telim\slidelar ve fotolar\deatelnostadvokata.jpg"/>
          <p:cNvPicPr>
            <a:picLocks noChangeAspect="1" noChangeArrowheads="1"/>
          </p:cNvPicPr>
          <p:nvPr/>
        </p:nvPicPr>
        <p:blipFill>
          <a:blip r:embed="rId2"/>
          <a:srcRect/>
          <a:stretch>
            <a:fillRect/>
          </a:stretch>
        </p:blipFill>
        <p:spPr bwMode="auto">
          <a:xfrm>
            <a:off x="4357686" y="1857365"/>
            <a:ext cx="4286280" cy="3786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1143000"/>
          </a:xfrm>
        </p:spPr>
        <p:style>
          <a:lnRef idx="1">
            <a:schemeClr val="accent2"/>
          </a:lnRef>
          <a:fillRef idx="2">
            <a:schemeClr val="accent2"/>
          </a:fillRef>
          <a:effectRef idx="1">
            <a:schemeClr val="accent2"/>
          </a:effectRef>
          <a:fontRef idx="minor">
            <a:schemeClr val="dk1"/>
          </a:fontRef>
        </p:style>
        <p:txBody>
          <a:bodyPr/>
          <a:lstStyle/>
          <a:p>
            <a:pPr algn="ctr"/>
            <a:r>
              <a:rPr lang="en-US" b="1" dirty="0" err="1" smtClean="0">
                <a:latin typeface="Times New Roman" pitchFamily="18" charset="0"/>
                <a:cs typeface="Times New Roman" pitchFamily="18" charset="0"/>
              </a:rPr>
              <a:t>ədaləts</a:t>
            </a:r>
            <a:r>
              <a:rPr lang="az-Latn-AZ" sz="24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z </a:t>
            </a:r>
            <a:r>
              <a:rPr lang="en-US" b="1" dirty="0" err="1" smtClean="0">
                <a:latin typeface="Times New Roman" pitchFamily="18" charset="0"/>
                <a:cs typeface="Times New Roman" pitchFamily="18" charset="0"/>
              </a:rPr>
              <a:t>məhkəmə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baxışı</a:t>
            </a:r>
            <a:r>
              <a:rPr lang="az-Latn-AZ" b="1" dirty="0" smtClean="0">
                <a:latin typeface="Times New Roman" pitchFamily="18" charset="0"/>
                <a:cs typeface="Times New Roman" pitchFamily="18" charset="0"/>
              </a:rPr>
              <a:t> - </a:t>
            </a:r>
            <a:r>
              <a:rPr lang="en-US" b="1" dirty="0" err="1" smtClean="0">
                <a:latin typeface="Times New Roman" pitchFamily="18" charset="0"/>
                <a:cs typeface="Times New Roman" pitchFamily="18" charset="0"/>
              </a:rPr>
              <a:t>bərabərl</a:t>
            </a:r>
            <a:r>
              <a:rPr lang="az-Latn-AZ" sz="24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k </a:t>
            </a:r>
            <a:r>
              <a:rPr lang="en-US" b="1" dirty="0" err="1" smtClean="0">
                <a:latin typeface="Times New Roman" pitchFamily="18" charset="0"/>
                <a:cs typeface="Times New Roman" pitchFamily="18" charset="0"/>
              </a:rPr>
              <a:t>hüququnun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pozuntusu</a:t>
            </a:r>
            <a:endParaRPr lang="ru-RU" b="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2000240"/>
            <a:ext cx="8186766" cy="4000528"/>
          </a:xfrm>
        </p:spPr>
        <p:txBody>
          <a:bodyPr>
            <a:normAutofit/>
          </a:bodyPr>
          <a:lstStyle/>
          <a:p>
            <a:pPr algn="just"/>
            <a:r>
              <a:rPr lang="az-Latn-AZ" sz="2600" dirty="0" err="1" smtClean="0">
                <a:latin typeface="Times New Roman" pitchFamily="18" charset="0"/>
                <a:cs typeface="Times New Roman" pitchFamily="18" charset="0"/>
              </a:rPr>
              <a:t>Ə</a:t>
            </a:r>
            <a:r>
              <a:rPr lang="en-US" sz="2600" dirty="0" err="1" smtClean="0">
                <a:latin typeface="Times New Roman" pitchFamily="18" charset="0"/>
                <a:cs typeface="Times New Roman" pitchFamily="18" charset="0"/>
              </a:rPr>
              <a:t>dalətsiz</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məhkəmə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baxışının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predmeti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olan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hüquq</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mülki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hüquq</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statusuna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daxil</a:t>
            </a:r>
            <a:r>
              <a:rPr lang="az-Latn-AZ"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olmursa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ərizəçi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bərabərlik</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hüququnun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pozuntusuna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müraciət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etməlidir</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Çünki</a:t>
            </a:r>
            <a:r>
              <a:rPr lang="az-Latn-AZ"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bərabərlik</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hüququ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geniş</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mənalıdır</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onun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şərhində</a:t>
            </a:r>
            <a:r>
              <a:rPr lang="en-US" sz="2600" dirty="0" smtClean="0">
                <a:latin typeface="Times New Roman" pitchFamily="18" charset="0"/>
                <a:cs typeface="Times New Roman" pitchFamily="18" charset="0"/>
              </a:rPr>
              <a:t> AİHM-</a:t>
            </a:r>
            <a:r>
              <a:rPr lang="en-US" sz="2600" dirty="0" err="1" smtClean="0">
                <a:latin typeface="Times New Roman" pitchFamily="18" charset="0"/>
                <a:cs typeface="Times New Roman" pitchFamily="18" charset="0"/>
              </a:rPr>
              <a:t>nin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imkanları</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daha</a:t>
            </a:r>
            <a:r>
              <a:rPr lang="az-Latn-AZ"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genişdir</a:t>
            </a:r>
            <a:r>
              <a:rPr lang="en-US" sz="2600" dirty="0" smtClean="0">
                <a:latin typeface="Times New Roman" pitchFamily="18" charset="0"/>
                <a:cs typeface="Times New Roman" pitchFamily="18" charset="0"/>
              </a:rPr>
              <a:t>.</a:t>
            </a:r>
            <a:endParaRPr lang="az-Latn-AZ" sz="2600" dirty="0" smtClean="0">
              <a:latin typeface="Times New Roman" pitchFamily="18" charset="0"/>
              <a:cs typeface="Times New Roman" pitchFamily="18" charset="0"/>
            </a:endParaRPr>
          </a:p>
          <a:p>
            <a:pPr algn="just"/>
            <a:r>
              <a:rPr lang="en-US" sz="2600" dirty="0" err="1" smtClean="0">
                <a:latin typeface="Times New Roman" pitchFamily="18" charset="0"/>
                <a:cs typeface="Times New Roman" pitchFamily="18" charset="0"/>
              </a:rPr>
              <a:t>Habelə</a:t>
            </a:r>
            <a:r>
              <a:rPr lang="en-US" sz="2600" dirty="0" smtClean="0">
                <a:latin typeface="Times New Roman" pitchFamily="18" charset="0"/>
                <a:cs typeface="Times New Roman" pitchFamily="18" charset="0"/>
              </a:rPr>
              <a:t> AİHK-</a:t>
            </a:r>
            <a:r>
              <a:rPr lang="en-US" sz="2600" dirty="0" err="1" smtClean="0">
                <a:latin typeface="Times New Roman" pitchFamily="18" charset="0"/>
                <a:cs typeface="Times New Roman" pitchFamily="18" charset="0"/>
              </a:rPr>
              <a:t>da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tənzimlənən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bütün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hüquqlar</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baxımından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eyni</a:t>
            </a:r>
            <a:r>
              <a:rPr lang="az-Latn-AZ"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Konvensiyanın</a:t>
            </a:r>
            <a:r>
              <a:rPr lang="en-US" sz="2600" dirty="0" smtClean="0">
                <a:latin typeface="Times New Roman" pitchFamily="18" charset="0"/>
                <a:cs typeface="Times New Roman" pitchFamily="18" charset="0"/>
              </a:rPr>
              <a:t> </a:t>
            </a:r>
            <a:r>
              <a:rPr lang="en-US" sz="2600" b="1" u="sng" dirty="0" smtClean="0">
                <a:latin typeface="Times New Roman" pitchFamily="18" charset="0"/>
                <a:cs typeface="Times New Roman" pitchFamily="18" charset="0"/>
              </a:rPr>
              <a:t>13-cü </a:t>
            </a:r>
            <a:r>
              <a:rPr lang="en-US" sz="2600" b="1" u="sng" dirty="0" err="1" smtClean="0">
                <a:latin typeface="Times New Roman" pitchFamily="18" charset="0"/>
                <a:cs typeface="Times New Roman" pitchFamily="18" charset="0"/>
              </a:rPr>
              <a:t>maddəsini</a:t>
            </a:r>
            <a:r>
              <a:rPr lang="en-US" sz="2600" b="1" u="sng" dirty="0" smtClean="0">
                <a:latin typeface="Times New Roman" pitchFamily="18" charset="0"/>
                <a:cs typeface="Times New Roman" pitchFamily="18" charset="0"/>
              </a:rPr>
              <a:t> </a:t>
            </a:r>
            <a:r>
              <a:rPr lang="en-US" sz="2600" i="1" dirty="0" smtClean="0">
                <a:latin typeface="Times New Roman" pitchFamily="18" charset="0"/>
                <a:cs typeface="Times New Roman" pitchFamily="18" charset="0"/>
              </a:rPr>
              <a:t>(</a:t>
            </a:r>
            <a:r>
              <a:rPr lang="en-US" sz="2600" i="1" dirty="0" err="1" smtClean="0">
                <a:latin typeface="Times New Roman" pitchFamily="18" charset="0"/>
                <a:cs typeface="Times New Roman" pitchFamily="18" charset="0"/>
              </a:rPr>
              <a:t>təsirli</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hüquqi</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müraciət</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vasitələrinin</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olması</a:t>
            </a:r>
            <a:r>
              <a:rPr lang="en-US" sz="2600" i="1" dirty="0" smtClean="0">
                <a:latin typeface="Times New Roman" pitchFamily="18" charset="0"/>
                <a:cs typeface="Times New Roman" pitchFamily="18" charset="0"/>
              </a:rPr>
              <a:t>)</a:t>
            </a:r>
            <a:r>
              <a:rPr lang="az-Latn-AZ"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işlə</a:t>
            </a:r>
            <a:r>
              <a:rPr lang="az-Latn-AZ" sz="2600" dirty="0" smtClean="0">
                <a:latin typeface="Times New Roman" pitchFamily="18" charset="0"/>
                <a:cs typeface="Times New Roman" pitchFamily="18" charset="0"/>
              </a:rPr>
              <a:t>t</a:t>
            </a:r>
            <a:r>
              <a:rPr lang="en-US" sz="2600" dirty="0" err="1" smtClean="0">
                <a:latin typeface="Times New Roman" pitchFamily="18" charset="0"/>
                <a:cs typeface="Times New Roman" pitchFamily="18" charset="0"/>
              </a:rPr>
              <a:t>mək</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mümkündür</a:t>
            </a:r>
            <a:r>
              <a:rPr lang="en-US" sz="2600" dirty="0" smtClean="0">
                <a:latin typeface="Times New Roman" pitchFamily="18" charset="0"/>
                <a:cs typeface="Times New Roman" pitchFamily="18" charset="0"/>
              </a:rPr>
              <a:t>. </a:t>
            </a:r>
            <a:endParaRPr lang="ru-RU" sz="2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58204" cy="1071570"/>
          </a:xfrm>
          <a:ln/>
        </p:spPr>
        <p:style>
          <a:lnRef idx="1">
            <a:schemeClr val="accent2"/>
          </a:lnRef>
          <a:fillRef idx="2">
            <a:schemeClr val="accent2"/>
          </a:fillRef>
          <a:effectRef idx="1">
            <a:schemeClr val="accent2"/>
          </a:effectRef>
          <a:fontRef idx="minor">
            <a:schemeClr val="dk1"/>
          </a:fontRef>
        </p:style>
        <p:txBody>
          <a:bodyPr/>
          <a:lstStyle/>
          <a:p>
            <a:pPr algn="ctr"/>
            <a:r>
              <a:rPr lang="en-US" b="1" dirty="0" err="1" smtClean="0">
                <a:latin typeface="Times New Roman" pitchFamily="18" charset="0"/>
                <a:cs typeface="Times New Roman" pitchFamily="18" charset="0"/>
              </a:rPr>
              <a:t>Mülk</a:t>
            </a:r>
            <a:r>
              <a:rPr lang="az-Latn-AZ" sz="24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hüquq</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vəz</a:t>
            </a:r>
            <a:r>
              <a:rPr lang="az-Latn-AZ" sz="2400" b="1" dirty="0" smtClean="0">
                <a:latin typeface="Times New Roman" pitchFamily="18" charset="0"/>
                <a:cs typeface="Times New Roman" pitchFamily="18" charset="0"/>
              </a:rPr>
              <a:t>İ</a:t>
            </a:r>
            <a:r>
              <a:rPr lang="en-US" b="1" dirty="0" err="1" smtClean="0">
                <a:latin typeface="Times New Roman" pitchFamily="18" charset="0"/>
                <a:cs typeface="Times New Roman" pitchFamily="18" charset="0"/>
              </a:rPr>
              <a:t>fələr</a:t>
            </a:r>
            <a:endParaRPr lang="ru-RU"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928802"/>
            <a:ext cx="8258204" cy="4429156"/>
          </a:xfrm>
        </p:spPr>
        <p:txBody>
          <a:bodyPr>
            <a:normAutofit lnSpcReduction="10000"/>
          </a:bodyPr>
          <a:lstStyle/>
          <a:p>
            <a:pPr algn="just"/>
            <a:r>
              <a:rPr lang="en-US" dirty="0" smtClean="0">
                <a:latin typeface="Times New Roman" pitchFamily="18" charset="0"/>
                <a:cs typeface="Times New Roman" pitchFamily="18" charset="0"/>
              </a:rPr>
              <a:t>AİHM-</a:t>
            </a:r>
            <a:r>
              <a:rPr lang="en-US" dirty="0" err="1" smtClean="0">
                <a:latin typeface="Times New Roman" pitchFamily="18" charset="0"/>
                <a:cs typeface="Times New Roman" pitchFamily="18" charset="0"/>
              </a:rPr>
              <a:t>nə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görə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mülki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vəzifə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müstəqil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anlayışdır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yalnız</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cavabdeh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dövlətin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daxili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qanunvericiliyinə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istinadən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şərh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bilməz</a:t>
            </a:r>
            <a:r>
              <a:rPr lang="az-Latn-AZ" dirty="0" smtClean="0">
                <a:latin typeface="Times New Roman" pitchFamily="18" charset="0"/>
                <a:cs typeface="Times New Roman" pitchFamily="18" charset="0"/>
              </a:rPr>
              <a:t> </a:t>
            </a:r>
            <a:r>
              <a:rPr lang="az-Latn-AZ" i="1" dirty="0" smtClean="0">
                <a:latin typeface="Times New Roman" pitchFamily="18" charset="0"/>
                <a:cs typeface="Times New Roman" pitchFamily="18" charset="0"/>
              </a:rPr>
              <a:t>(</a:t>
            </a:r>
            <a:r>
              <a:rPr lang="en-US" i="1" dirty="0" err="1" smtClean="0">
                <a:latin typeface="Times New Roman" pitchFamily="18" charset="0"/>
                <a:cs typeface="Times New Roman" pitchFamily="18" charset="0"/>
              </a:rPr>
              <a:t>König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Almaniyaya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qarşı</a:t>
            </a:r>
            <a:r>
              <a:rPr lang="en-US" i="1" dirty="0" smtClean="0">
                <a:latin typeface="Times New Roman" pitchFamily="18" charset="0"/>
                <a:cs typeface="Times New Roman" pitchFamily="18" charset="0"/>
              </a:rPr>
              <a:t>, 28.06.1978, 88-ci </a:t>
            </a:r>
            <a:r>
              <a:rPr lang="en-US" i="1" dirty="0" err="1" smtClean="0">
                <a:latin typeface="Times New Roman" pitchFamily="18" charset="0"/>
                <a:cs typeface="Times New Roman" pitchFamily="18" charset="0"/>
              </a:rPr>
              <a:t>bənd</a:t>
            </a:r>
            <a:r>
              <a:rPr lang="az-Latn-AZ" i="1" dirty="0" smtClean="0">
                <a:latin typeface="Times New Roman" pitchFamily="18" charset="0"/>
                <a:cs typeface="Times New Roman" pitchFamily="18" charset="0"/>
              </a:rPr>
              <a:t>)</a:t>
            </a:r>
            <a:r>
              <a:rPr lang="az-Latn-AZ" dirty="0" smtClean="0">
                <a:latin typeface="Times New Roman" pitchFamily="18" charset="0"/>
                <a:cs typeface="Times New Roman" pitchFamily="18" charset="0"/>
              </a:rPr>
              <a:t>.</a:t>
            </a:r>
          </a:p>
          <a:p>
            <a:pPr algn="just"/>
            <a:r>
              <a:rPr lang="az-Latn-AZ" dirty="0" smtClean="0">
                <a:latin typeface="Times New Roman" pitchFamily="18" charset="0"/>
                <a:cs typeface="Times New Roman" pitchFamily="18" charset="0"/>
              </a:rPr>
              <a:t>C</a:t>
            </a:r>
            <a:r>
              <a:rPr lang="en-US" dirty="0" err="1" smtClean="0">
                <a:latin typeface="Times New Roman" pitchFamily="18" charset="0"/>
                <a:cs typeface="Times New Roman" pitchFamily="18" charset="0"/>
              </a:rPr>
              <a:t>avabdeh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dövlətlər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mübahisə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mövzusu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hüququn</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inzibati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proses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daxilində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alındığını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irəli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sürərək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yaxalarını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qurtarmaq</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istəyirlər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Lakin</a:t>
            </a:r>
            <a:r>
              <a:rPr lang="en-US" dirty="0" smtClean="0">
                <a:latin typeface="Times New Roman" pitchFamily="18" charset="0"/>
                <a:cs typeface="Times New Roman" pitchFamily="18" charset="0"/>
              </a:rPr>
              <a:t> AİHM, </a:t>
            </a:r>
            <a:r>
              <a:rPr lang="en-US" dirty="0" err="1" smtClean="0">
                <a:latin typeface="Times New Roman" pitchFamily="18" charset="0"/>
                <a:cs typeface="Times New Roman" pitchFamily="18" charset="0"/>
              </a:rPr>
              <a:t>mülki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hüquqların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əhatə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dairəsini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mümkün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olduğu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qədər</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geniş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tutmağa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cəhd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edir</a:t>
            </a:r>
            <a:r>
              <a:rPr lang="en-US" dirty="0" smtClean="0">
                <a:latin typeface="Times New Roman" pitchFamily="18" charset="0"/>
                <a:cs typeface="Times New Roman" pitchFamily="18" charset="0"/>
              </a:rPr>
              <a:t>. </a:t>
            </a:r>
            <a:endParaRPr lang="az-Latn-AZ" dirty="0" smtClean="0">
              <a:latin typeface="Times New Roman" pitchFamily="18" charset="0"/>
              <a:cs typeface="Times New Roman" pitchFamily="18" charset="0"/>
            </a:endParaRPr>
          </a:p>
          <a:p>
            <a:pPr algn="just"/>
            <a:r>
              <a:rPr lang="en-US" dirty="0" err="1" smtClean="0">
                <a:latin typeface="Times New Roman" pitchFamily="18" charset="0"/>
                <a:cs typeface="Times New Roman" pitchFamily="18" charset="0"/>
              </a:rPr>
              <a:t>Konvensiyanın</a:t>
            </a:r>
            <a:r>
              <a:rPr lang="en-US" dirty="0" smtClean="0">
                <a:latin typeface="Times New Roman" pitchFamily="18" charset="0"/>
                <a:cs typeface="Times New Roman" pitchFamily="18" charset="0"/>
              </a:rPr>
              <a:t> 6-cı </a:t>
            </a:r>
            <a:r>
              <a:rPr lang="en-US" dirty="0" err="1" smtClean="0">
                <a:latin typeface="Times New Roman" pitchFamily="18" charset="0"/>
                <a:cs typeface="Times New Roman" pitchFamily="18" charset="0"/>
              </a:rPr>
              <a:t>maddəsinin</a:t>
            </a:r>
            <a:r>
              <a:rPr lang="en-US" dirty="0" smtClean="0">
                <a:latin typeface="Times New Roman" pitchFamily="18" charset="0"/>
                <a:cs typeface="Times New Roman" pitchFamily="18" charset="0"/>
              </a:rPr>
              <a:t> 1-ci </a:t>
            </a:r>
            <a:r>
              <a:rPr lang="en-US" dirty="0" err="1" smtClean="0">
                <a:latin typeface="Times New Roman" pitchFamily="18" charset="0"/>
                <a:cs typeface="Times New Roman" pitchFamily="18" charset="0"/>
              </a:rPr>
              <a:t>bəndi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tərəflərin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statusundan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mübahisənin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həll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olunmasını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tənzimləyən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qanunun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xarakterindən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məsələdə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yurisdiksiyası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səlahiyyətli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orqanın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xüsusiyyətindən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asılı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olmayaraq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tətbiq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olunur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Georgiadis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Yunanıstana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qarşı</a:t>
            </a:r>
            <a:r>
              <a:rPr lang="en-US" dirty="0" smtClean="0">
                <a:latin typeface="Times New Roman" pitchFamily="18" charset="0"/>
                <a:cs typeface="Times New Roman" pitchFamily="18" charset="0"/>
              </a:rPr>
              <a:t>, § 34).</a:t>
            </a: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43890" cy="939784"/>
          </a:xfrm>
        </p:spPr>
        <p:style>
          <a:lnRef idx="1">
            <a:schemeClr val="accent3"/>
          </a:lnRef>
          <a:fillRef idx="2">
            <a:schemeClr val="accent3"/>
          </a:fillRef>
          <a:effectRef idx="1">
            <a:schemeClr val="accent3"/>
          </a:effectRef>
          <a:fontRef idx="minor">
            <a:schemeClr val="dk1"/>
          </a:fontRef>
        </p:style>
        <p:txBody>
          <a:bodyPr/>
          <a:lstStyle/>
          <a:p>
            <a:pPr algn="ctr"/>
            <a:r>
              <a:rPr lang="en-US" b="1" dirty="0" err="1" smtClean="0">
                <a:latin typeface="Times New Roman" pitchFamily="18" charset="0"/>
                <a:cs typeface="Times New Roman" pitchFamily="18" charset="0"/>
              </a:rPr>
              <a:t>Mülk</a:t>
            </a:r>
            <a:r>
              <a:rPr lang="az-Latn-AZ" sz="24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hüquq</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vəz</a:t>
            </a:r>
            <a:r>
              <a:rPr lang="az-Latn-AZ" sz="2400" b="1" dirty="0" smtClean="0">
                <a:latin typeface="Times New Roman" pitchFamily="18" charset="0"/>
                <a:cs typeface="Times New Roman" pitchFamily="18" charset="0"/>
              </a:rPr>
              <a:t>İ</a:t>
            </a:r>
            <a:r>
              <a:rPr lang="en-US" b="1" dirty="0" err="1" smtClean="0">
                <a:latin typeface="Times New Roman" pitchFamily="18" charset="0"/>
                <a:cs typeface="Times New Roman" pitchFamily="18" charset="0"/>
              </a:rPr>
              <a:t>fələr</a:t>
            </a:r>
            <a:endParaRPr lang="ru-RU" dirty="0"/>
          </a:p>
        </p:txBody>
      </p:sp>
      <p:sp>
        <p:nvSpPr>
          <p:cNvPr id="3" name="Содержимое 2"/>
          <p:cNvSpPr>
            <a:spLocks noGrp="1"/>
          </p:cNvSpPr>
          <p:nvPr>
            <p:ph sz="quarter" idx="1"/>
          </p:nvPr>
        </p:nvSpPr>
        <p:spPr>
          <a:xfrm>
            <a:off x="214282" y="1357298"/>
            <a:ext cx="8429684" cy="5357850"/>
          </a:xfrm>
        </p:spPr>
        <p:txBody>
          <a:bodyPr>
            <a:normAutofit fontScale="85000" lnSpcReduction="20000"/>
          </a:bodyPr>
          <a:lstStyle/>
          <a:p>
            <a:pPr algn="just"/>
            <a:r>
              <a:rPr lang="en-US" b="1" dirty="0" err="1" smtClean="0">
                <a:latin typeface="Times New Roman" pitchFamily="18" charset="0"/>
                <a:cs typeface="Times New Roman" pitchFamily="18" charset="0"/>
              </a:rPr>
              <a:t>Məhkəmə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aşağıdakı</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xüsuslara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diqqət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yetirir</a:t>
            </a:r>
            <a:r>
              <a:rPr lang="en-US" b="1" dirty="0" smtClean="0">
                <a:latin typeface="Times New Roman" pitchFamily="18" charset="0"/>
                <a:cs typeface="Times New Roman" pitchFamily="18" charset="0"/>
              </a:rPr>
              <a:t>:</a:t>
            </a:r>
            <a:endParaRPr lang="az-Latn-AZ" b="1" dirty="0" smtClean="0">
              <a:latin typeface="Times New Roman" pitchFamily="18" charset="0"/>
              <a:cs typeface="Times New Roman" pitchFamily="18" charset="0"/>
            </a:endParaRPr>
          </a:p>
          <a:p>
            <a:pPr algn="just">
              <a:buNone/>
            </a:pPr>
            <a:r>
              <a:rPr lang="az-Latn-AZ"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işin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mülki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hüququn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müəyyən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edilməsinə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aidiyyəti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olub-olmadığını</a:t>
            </a:r>
            <a:r>
              <a:rPr lang="az-Latn-AZ" dirty="0" smtClean="0">
                <a:latin typeface="Times New Roman" pitchFamily="18" charset="0"/>
                <a:cs typeface="Times New Roman" pitchFamily="18" charset="0"/>
              </a:rPr>
              <a:t>;</a:t>
            </a:r>
          </a:p>
          <a:p>
            <a:pPr algn="just">
              <a:buNone/>
            </a:pPr>
            <a:r>
              <a:rPr lang="az-Latn-AZ"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2.</a:t>
            </a:r>
            <a:r>
              <a:rPr lang="az-Latn-AZ" b="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hüququn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xarakteri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barədə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hansı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vahid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Avropa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anlayışı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nəzərə</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alınmalıdır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Dövlətdaxili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qanunvericilikdə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hüququn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necə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qəbul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edildiyi</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həlledici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deyildir</a:t>
            </a:r>
            <a:r>
              <a:rPr lang="en-US" dirty="0" smtClean="0">
                <a:latin typeface="Times New Roman" pitchFamily="18" charset="0"/>
                <a:cs typeface="Times New Roman" pitchFamily="18" charset="0"/>
              </a:rPr>
              <a:t>.</a:t>
            </a:r>
            <a:endParaRPr lang="az-Latn-AZ" dirty="0" smtClean="0">
              <a:latin typeface="Times New Roman" pitchFamily="18" charset="0"/>
              <a:cs typeface="Times New Roman" pitchFamily="18" charset="0"/>
            </a:endParaRPr>
          </a:p>
          <a:p>
            <a:pPr algn="just">
              <a:buNone/>
            </a:pPr>
            <a:r>
              <a:rPr lang="az-Latn-AZ"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3. </a:t>
            </a:r>
            <a:r>
              <a:rPr lang="en-US" dirty="0" err="1" smtClean="0">
                <a:latin typeface="Times New Roman" pitchFamily="18" charset="0"/>
                <a:cs typeface="Times New Roman" pitchFamily="18" charset="0"/>
              </a:rPr>
              <a:t>Konvensiyanın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mənası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çərçivəsində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hansı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hüququn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mülki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hesab</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edilib</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edilməməsi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həmin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hüququn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tövsifi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əsasında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deyil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daşıdığı</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maddi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məzmun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doğurduğu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nəticələr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əsasında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müəyyən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edilməlidir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Prosesin</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nəticəsi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xüsusi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nəzərdə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tutulmuş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statusa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təsir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göstərirsə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deməli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mülki</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vəzifədən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bəhs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olunur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Başqa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sözlə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münasibət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inzibati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orqan</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tərəfindən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qeydə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alınsa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əgər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inzibati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proses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mülki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statusuna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təsir</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göstərəcəksə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ədalətli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baxışı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təminatları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tətbiq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olunmalıdır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Misal</a:t>
            </a:r>
            <a:r>
              <a:rPr lang="en-US" dirty="0" smtClean="0">
                <a:latin typeface="Times New Roman" pitchFamily="18" charset="0"/>
                <a:cs typeface="Times New Roman" pitchFamily="18" charset="0"/>
              </a:rPr>
              <a:t>:</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daşınmazın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texniki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pasportunun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çıxarılması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müvafiq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inzibati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orqan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tərəfindən</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həyata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keçirilir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Fərz</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texniki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pasportun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verilməsində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daşınmaz</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sahibi</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çətinliklərlə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üzləşib</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Texniki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pasportun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mövcudluğu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məzmunu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evin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alınıb</a:t>
            </a:r>
            <a:r>
              <a:rPr lang="az-Latn-AZ"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satılmasına</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təsir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göstərəcəyinə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görə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mübahisədə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ədalətli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baxışı</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təminatları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tətbiq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olunmalıdır</a:t>
            </a:r>
            <a:r>
              <a:rPr lang="en-US" dirty="0" smtClean="0">
                <a:latin typeface="Times New Roman" pitchFamily="18" charset="0"/>
                <a:cs typeface="Times New Roman" pitchFamily="18" charset="0"/>
              </a:rPr>
              <a:t>. Bu </a:t>
            </a:r>
            <a:r>
              <a:rPr lang="en-US" dirty="0" err="1" smtClean="0">
                <a:latin typeface="Times New Roman" pitchFamily="18" charset="0"/>
                <a:cs typeface="Times New Roman" pitchFamily="18" charset="0"/>
              </a:rPr>
              <a:t>meyarı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unutmamaq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lazımdır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çünki</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Azərbaycanda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azdır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onun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həyata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keçməsində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hansısa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inzibati</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orqan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rol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almasın</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52" y="1000108"/>
            <a:ext cx="7858148" cy="2428892"/>
          </a:xfrm>
        </p:spPr>
        <p:txBody>
          <a:bodyPr>
            <a:normAutofit/>
          </a:bodyPr>
          <a:lstStyle/>
          <a:p>
            <a:pPr algn="ctr"/>
            <a:r>
              <a:rPr lang="az-Latn-AZ" sz="3600" dirty="0" smtClean="0">
                <a:solidFill>
                  <a:schemeClr val="accent2"/>
                </a:solidFill>
                <a:latin typeface="Times New Roman" pitchFamily="18" charset="0"/>
                <a:cs typeface="Times New Roman" pitchFamily="18" charset="0"/>
              </a:rPr>
              <a:t>Avropa İnsan Hüquqları Konvens</a:t>
            </a:r>
            <a:r>
              <a:rPr lang="az-Latn-AZ" sz="2800" dirty="0" smtClean="0">
                <a:solidFill>
                  <a:schemeClr val="accent2"/>
                </a:solidFill>
                <a:latin typeface="Times New Roman" pitchFamily="18" charset="0"/>
                <a:cs typeface="Times New Roman" pitchFamily="18" charset="0"/>
              </a:rPr>
              <a:t>İ</a:t>
            </a:r>
            <a:r>
              <a:rPr lang="az-Latn-AZ" sz="3600" dirty="0" smtClean="0">
                <a:solidFill>
                  <a:schemeClr val="accent2"/>
                </a:solidFill>
                <a:latin typeface="Times New Roman" pitchFamily="18" charset="0"/>
                <a:cs typeface="Times New Roman" pitchFamily="18" charset="0"/>
              </a:rPr>
              <a:t>yasının 6-cı Maddəs</a:t>
            </a:r>
            <a:r>
              <a:rPr lang="az-Latn-AZ" sz="2800" dirty="0" smtClean="0">
                <a:solidFill>
                  <a:schemeClr val="accent2"/>
                </a:solidFill>
                <a:latin typeface="Times New Roman" pitchFamily="18" charset="0"/>
                <a:cs typeface="Times New Roman" pitchFamily="18" charset="0"/>
              </a:rPr>
              <a:t>İ</a:t>
            </a:r>
            <a:r>
              <a:rPr lang="ru-RU" sz="3600" dirty="0" smtClean="0">
                <a:solidFill>
                  <a:schemeClr val="accent2"/>
                </a:solidFill>
                <a:latin typeface="Times New Roman" pitchFamily="18" charset="0"/>
                <a:cs typeface="Times New Roman" pitchFamily="18" charset="0"/>
              </a:rPr>
              <a:t/>
            </a:r>
            <a:br>
              <a:rPr lang="ru-RU" sz="3600" dirty="0" smtClean="0">
                <a:solidFill>
                  <a:schemeClr val="accent2"/>
                </a:solidFill>
                <a:latin typeface="Times New Roman" pitchFamily="18" charset="0"/>
                <a:cs typeface="Times New Roman" pitchFamily="18" charset="0"/>
              </a:rPr>
            </a:br>
            <a:r>
              <a:rPr lang="az-Latn-AZ" sz="3600" dirty="0" smtClean="0">
                <a:solidFill>
                  <a:schemeClr val="accent2"/>
                </a:solidFill>
                <a:latin typeface="Times New Roman" pitchFamily="18" charset="0"/>
                <a:cs typeface="Times New Roman" pitchFamily="18" charset="0"/>
              </a:rPr>
              <a:t>(Ədalətl</a:t>
            </a:r>
            <a:r>
              <a:rPr lang="az-Latn-AZ" sz="2800" dirty="0" smtClean="0">
                <a:solidFill>
                  <a:schemeClr val="accent2"/>
                </a:solidFill>
                <a:latin typeface="Times New Roman" pitchFamily="18" charset="0"/>
                <a:cs typeface="Times New Roman" pitchFamily="18" charset="0"/>
              </a:rPr>
              <a:t>İ  </a:t>
            </a:r>
            <a:r>
              <a:rPr lang="az-Latn-AZ" sz="3600" dirty="0" smtClean="0">
                <a:solidFill>
                  <a:schemeClr val="accent2"/>
                </a:solidFill>
                <a:latin typeface="Times New Roman" pitchFamily="18" charset="0"/>
                <a:cs typeface="Times New Roman" pitchFamily="18" charset="0"/>
              </a:rPr>
              <a:t>məhkəmə araşdırması hüququ)</a:t>
            </a:r>
            <a:endParaRPr lang="ru-RU" sz="3600" b="1" dirty="0" smtClean="0">
              <a:solidFill>
                <a:schemeClr val="accent2"/>
              </a:solidFill>
              <a:latin typeface="Times New Roman" pitchFamily="18" charset="0"/>
              <a:ea typeface="+mn-ea"/>
              <a:cs typeface="Times New Roman" pitchFamily="18" charset="0"/>
            </a:endParaRPr>
          </a:p>
        </p:txBody>
      </p:sp>
      <p:sp>
        <p:nvSpPr>
          <p:cNvPr id="3" name="Подзаголовок 2"/>
          <p:cNvSpPr>
            <a:spLocks noGrp="1"/>
          </p:cNvSpPr>
          <p:nvPr>
            <p:ph type="subTitle" idx="1"/>
          </p:nvPr>
        </p:nvSpPr>
        <p:spPr>
          <a:xfrm>
            <a:off x="1371600" y="4572008"/>
            <a:ext cx="7558118" cy="1857388"/>
          </a:xfrm>
        </p:spPr>
        <p:txBody>
          <a:bodyPr>
            <a:normAutofit/>
          </a:bodyPr>
          <a:lstStyle/>
          <a:p>
            <a:pPr algn="r"/>
            <a:endParaRPr lang="az-Latn-AZ" b="1" i="1" dirty="0" smtClean="0">
              <a:solidFill>
                <a:schemeClr val="tx1"/>
              </a:solidFill>
              <a:latin typeface="Times New Roman" pitchFamily="18" charset="0"/>
              <a:cs typeface="Times New Roman" pitchFamily="18" charset="0"/>
            </a:endParaRPr>
          </a:p>
          <a:p>
            <a:pPr algn="r"/>
            <a:r>
              <a:rPr lang="en-US" sz="3200" b="1" i="1" dirty="0" err="1" smtClean="0">
                <a:solidFill>
                  <a:schemeClr val="accent4"/>
                </a:solidFill>
                <a:latin typeface="Times New Roman" pitchFamily="18" charset="0"/>
                <a:cs typeface="Times New Roman" pitchFamily="18" charset="0"/>
              </a:rPr>
              <a:t>Lal</a:t>
            </a:r>
            <a:r>
              <a:rPr lang="az-Latn-AZ" sz="3200" b="1" i="1" dirty="0" smtClean="0">
                <a:solidFill>
                  <a:schemeClr val="accent4"/>
                </a:solidFill>
                <a:latin typeface="Times New Roman" pitchFamily="18" charset="0"/>
                <a:cs typeface="Times New Roman" pitchFamily="18" charset="0"/>
              </a:rPr>
              <a:t>ə </a:t>
            </a:r>
            <a:r>
              <a:rPr lang="az-Latn-AZ" sz="3200" b="1" i="1" dirty="0" smtClean="0">
                <a:solidFill>
                  <a:schemeClr val="accent4"/>
                </a:solidFill>
                <a:latin typeface="Times New Roman" pitchFamily="18" charset="0"/>
                <a:cs typeface="Times New Roman" pitchFamily="18" charset="0"/>
              </a:rPr>
              <a:t>Fərzəliyeva</a:t>
            </a:r>
            <a:endParaRPr lang="en-US" sz="3200" b="1" i="1" dirty="0" smtClean="0">
              <a:solidFill>
                <a:schemeClr val="accent4"/>
              </a:solidFill>
              <a:latin typeface="Times New Roman" pitchFamily="18" charset="0"/>
              <a:cs typeface="Times New Roman" pitchFamily="18" charset="0"/>
            </a:endParaRPr>
          </a:p>
          <a:p>
            <a:pPr algn="r"/>
            <a:r>
              <a:rPr lang="en-US" sz="3200" i="1" dirty="0" smtClean="0">
                <a:solidFill>
                  <a:schemeClr val="accent4"/>
                </a:solidFill>
                <a:latin typeface="Times New Roman" pitchFamily="18" charset="0"/>
                <a:cs typeface="Times New Roman" pitchFamily="18" charset="0"/>
              </a:rPr>
              <a:t>2016</a:t>
            </a:r>
            <a:endParaRPr lang="az-Latn-AZ" sz="3200" b="1" i="1" dirty="0" smtClean="0">
              <a:solidFill>
                <a:schemeClr val="accent4"/>
              </a:solidFill>
              <a:latin typeface="Times New Roman" pitchFamily="18" charset="0"/>
              <a:cs typeface="Times New Roman" pitchFamily="18" charset="0"/>
            </a:endParaRPr>
          </a:p>
          <a:p>
            <a:pPr algn="ctr"/>
            <a:endParaRPr lang="az-Latn-AZ" sz="3200" i="1" dirty="0" smtClean="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15328" cy="1143000"/>
          </a:xfrm>
        </p:spPr>
        <p:style>
          <a:lnRef idx="1">
            <a:schemeClr val="accent2"/>
          </a:lnRef>
          <a:fillRef idx="2">
            <a:schemeClr val="accent2"/>
          </a:fillRef>
          <a:effectRef idx="1">
            <a:schemeClr val="accent2"/>
          </a:effectRef>
          <a:fontRef idx="minor">
            <a:schemeClr val="dk1"/>
          </a:fontRef>
        </p:style>
        <p:txBody>
          <a:bodyPr/>
          <a:lstStyle/>
          <a:p>
            <a:pPr algn="ctr"/>
            <a:r>
              <a:rPr lang="en-US" b="1" i="1" dirty="0" err="1" smtClean="0">
                <a:latin typeface="Times New Roman" pitchFamily="18" charset="0"/>
                <a:cs typeface="Times New Roman" pitchFamily="18" charset="0"/>
              </a:rPr>
              <a:t>Mülk</a:t>
            </a:r>
            <a:r>
              <a:rPr lang="az-Latn-AZ" sz="2400" b="1" i="1" dirty="0" smtClean="0">
                <a:latin typeface="Times New Roman" pitchFamily="18" charset="0"/>
                <a:cs typeface="Times New Roman" pitchFamily="18" charset="0"/>
              </a:rPr>
              <a:t>İ</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hüquq</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və</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vəz</a:t>
            </a:r>
            <a:r>
              <a:rPr lang="az-Latn-AZ" sz="2400" b="1" i="1" dirty="0" smtClean="0">
                <a:latin typeface="Times New Roman" pitchFamily="18" charset="0"/>
                <a:cs typeface="Times New Roman" pitchFamily="18" charset="0"/>
              </a:rPr>
              <a:t>İ</a:t>
            </a:r>
            <a:r>
              <a:rPr lang="en-US" b="1" i="1" dirty="0" err="1" smtClean="0">
                <a:latin typeface="Times New Roman" pitchFamily="18" charset="0"/>
                <a:cs typeface="Times New Roman" pitchFamily="18" charset="0"/>
              </a:rPr>
              <a:t>fələrə</a:t>
            </a:r>
            <a:r>
              <a:rPr lang="en-US" b="1" i="1" dirty="0" smtClean="0">
                <a:latin typeface="Times New Roman" pitchFamily="18" charset="0"/>
                <a:cs typeface="Times New Roman" pitchFamily="18" charset="0"/>
              </a:rPr>
              <a:t> </a:t>
            </a:r>
            <a:r>
              <a:rPr lang="az-Latn-AZ" b="1" i="1" dirty="0" smtClean="0">
                <a:latin typeface="Times New Roman" pitchFamily="18" charset="0"/>
                <a:cs typeface="Times New Roman" pitchFamily="18" charset="0"/>
              </a:rPr>
              <a:t>a</a:t>
            </a:r>
            <a:r>
              <a:rPr lang="az-Latn-AZ" sz="2400" b="1" i="1" dirty="0" smtClean="0">
                <a:latin typeface="Times New Roman" pitchFamily="18" charset="0"/>
                <a:cs typeface="Times New Roman" pitchFamily="18" charset="0"/>
              </a:rPr>
              <a:t>İ</a:t>
            </a:r>
            <a:r>
              <a:rPr lang="az-Latn-AZ" b="1" i="1" dirty="0" smtClean="0">
                <a:latin typeface="Times New Roman" pitchFamily="18" charset="0"/>
                <a:cs typeface="Times New Roman" pitchFamily="18" charset="0"/>
              </a:rPr>
              <a:t>d olan münas</a:t>
            </a:r>
            <a:r>
              <a:rPr lang="az-Latn-AZ" sz="2400" b="1" i="1" dirty="0" smtClean="0">
                <a:latin typeface="Times New Roman" pitchFamily="18" charset="0"/>
                <a:cs typeface="Times New Roman" pitchFamily="18" charset="0"/>
              </a:rPr>
              <a:t>İ</a:t>
            </a:r>
            <a:r>
              <a:rPr lang="az-Latn-AZ" b="1" i="1" dirty="0" smtClean="0">
                <a:latin typeface="Times New Roman" pitchFamily="18" charset="0"/>
                <a:cs typeface="Times New Roman" pitchFamily="18" charset="0"/>
              </a:rPr>
              <a:t>bətlər</a:t>
            </a:r>
            <a:endParaRPr lang="ru-RU" b="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928802"/>
            <a:ext cx="8115328" cy="4545150"/>
          </a:xfrm>
        </p:spPr>
        <p:txBody>
          <a:bodyPr>
            <a:normAutofit/>
          </a:bodyPr>
          <a:lstStyle/>
          <a:p>
            <a:pPr algn="just"/>
            <a:r>
              <a:rPr lang="en-US" sz="2800" dirty="0" err="1" smtClean="0">
                <a:latin typeface="Times New Roman" pitchFamily="18" charset="0"/>
                <a:cs typeface="Times New Roman" pitchFamily="18" charset="0"/>
              </a:rPr>
              <a:t>Kommersiya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fəaliyyətləri</a:t>
            </a:r>
            <a:r>
              <a:rPr lang="az-Latn-AZ"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endParaRPr lang="az-Latn-AZ" sz="2800" dirty="0" smtClean="0">
              <a:latin typeface="Times New Roman" pitchFamily="18" charset="0"/>
              <a:cs typeface="Times New Roman" pitchFamily="18" charset="0"/>
            </a:endParaRPr>
          </a:p>
          <a:p>
            <a:pPr algn="just"/>
            <a:r>
              <a:rPr lang="en-US" sz="2800" dirty="0" err="1" smtClean="0">
                <a:latin typeface="Times New Roman" pitchFamily="18" charset="0"/>
                <a:cs typeface="Times New Roman" pitchFamily="18" charset="0"/>
              </a:rPr>
              <a:t>delikt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hüququ</a:t>
            </a:r>
            <a:r>
              <a:rPr lang="az-Latn-AZ"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algn="just"/>
            <a:r>
              <a:rPr lang="en-US" sz="2800" dirty="0" err="1" smtClean="0">
                <a:latin typeface="Times New Roman" pitchFamily="18" charset="0"/>
                <a:cs typeface="Times New Roman" pitchFamily="18" charset="0"/>
              </a:rPr>
              <a:t>mülkiyyət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hüququ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ailə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hüququ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müqavilələr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əmək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hüququ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ilə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bağlı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mübahisələr</a:t>
            </a:r>
            <a:r>
              <a:rPr lang="az-Latn-AZ"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endParaRPr lang="az-Latn-AZ" sz="2800" dirty="0" smtClean="0">
              <a:latin typeface="Times New Roman" pitchFamily="18" charset="0"/>
              <a:cs typeface="Times New Roman" pitchFamily="18" charset="0"/>
            </a:endParaRPr>
          </a:p>
          <a:p>
            <a:pPr algn="just"/>
            <a:r>
              <a:rPr lang="en-US" sz="2800" dirty="0" err="1" smtClean="0">
                <a:latin typeface="Times New Roman" pitchFamily="18" charset="0"/>
                <a:cs typeface="Times New Roman" pitchFamily="18" charset="0"/>
              </a:rPr>
              <a:t>Fiziki</a:t>
            </a:r>
            <a:r>
              <a:rPr lang="az-Latn-AZ"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şəxslər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arasındakı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qarşılıqlı</a:t>
            </a:r>
            <a:r>
              <a:rPr lang="az-Latn-AZ"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münasibətlərdə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onların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hüquq</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vəzifələri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bütün</a:t>
            </a:r>
            <a:r>
              <a:rPr lang="az-Latn-AZ"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hallarda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mülki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hüquq</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vəzifələrdir</a:t>
            </a:r>
            <a:r>
              <a:rPr lang="az-Latn-AZ" sz="2800" dirty="0" smtClean="0">
                <a:latin typeface="Times New Roman" pitchFamily="18" charset="0"/>
                <a:cs typeface="Times New Roman" pitchFamily="18" charset="0"/>
              </a:rPr>
              <a:t>.</a:t>
            </a:r>
          </a:p>
          <a:p>
            <a:pPr algn="just"/>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86766" cy="1143000"/>
          </a:xfrm>
        </p:spPr>
        <p:style>
          <a:lnRef idx="1">
            <a:schemeClr val="accent4"/>
          </a:lnRef>
          <a:fillRef idx="2">
            <a:schemeClr val="accent4"/>
          </a:fillRef>
          <a:effectRef idx="1">
            <a:schemeClr val="accent4"/>
          </a:effectRef>
          <a:fontRef idx="minor">
            <a:schemeClr val="dk1"/>
          </a:fontRef>
        </p:style>
        <p:txBody>
          <a:bodyPr/>
          <a:lstStyle/>
          <a:p>
            <a:pPr algn="ctr"/>
            <a:r>
              <a:rPr lang="az-Latn-AZ" b="1" i="1" dirty="0" smtClean="0">
                <a:latin typeface="Times New Roman" pitchFamily="18" charset="0"/>
                <a:cs typeface="Times New Roman" pitchFamily="18" charset="0"/>
              </a:rPr>
              <a:t>Gələcəkdə m</a:t>
            </a:r>
            <a:r>
              <a:rPr lang="en-US" b="1" i="1" dirty="0" err="1" smtClean="0">
                <a:latin typeface="Times New Roman" pitchFamily="18" charset="0"/>
                <a:cs typeface="Times New Roman" pitchFamily="18" charset="0"/>
              </a:rPr>
              <a:t>ülk</a:t>
            </a:r>
            <a:r>
              <a:rPr lang="az-Latn-AZ" sz="2400" b="1" i="1" dirty="0" smtClean="0">
                <a:latin typeface="Times New Roman" pitchFamily="18" charset="0"/>
                <a:cs typeface="Times New Roman" pitchFamily="18" charset="0"/>
              </a:rPr>
              <a:t>İ</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hüquq</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və</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vəz</a:t>
            </a:r>
            <a:r>
              <a:rPr lang="az-Latn-AZ" sz="2400" b="1" i="1" dirty="0" smtClean="0">
                <a:latin typeface="Times New Roman" pitchFamily="18" charset="0"/>
                <a:cs typeface="Times New Roman" pitchFamily="18" charset="0"/>
              </a:rPr>
              <a:t>İ</a:t>
            </a:r>
            <a:r>
              <a:rPr lang="en-US" b="1" i="1" dirty="0" err="1" smtClean="0">
                <a:latin typeface="Times New Roman" pitchFamily="18" charset="0"/>
                <a:cs typeface="Times New Roman" pitchFamily="18" charset="0"/>
              </a:rPr>
              <a:t>fələrə</a:t>
            </a:r>
            <a:r>
              <a:rPr lang="en-US" b="1" i="1" dirty="0" smtClean="0">
                <a:latin typeface="Times New Roman" pitchFamily="18" charset="0"/>
                <a:cs typeface="Times New Roman" pitchFamily="18" charset="0"/>
              </a:rPr>
              <a:t> </a:t>
            </a:r>
            <a:r>
              <a:rPr lang="az-Latn-AZ" b="1" i="1" dirty="0" smtClean="0">
                <a:latin typeface="Times New Roman" pitchFamily="18" charset="0"/>
                <a:cs typeface="Times New Roman" pitchFamily="18" charset="0"/>
              </a:rPr>
              <a:t>a</a:t>
            </a:r>
            <a:r>
              <a:rPr lang="az-Latn-AZ" sz="2400" b="1" i="1" dirty="0" smtClean="0">
                <a:latin typeface="Times New Roman" pitchFamily="18" charset="0"/>
                <a:cs typeface="Times New Roman" pitchFamily="18" charset="0"/>
              </a:rPr>
              <a:t>İ</a:t>
            </a:r>
            <a:r>
              <a:rPr lang="az-Latn-AZ" b="1" i="1" dirty="0" smtClean="0">
                <a:latin typeface="Times New Roman" pitchFamily="18" charset="0"/>
                <a:cs typeface="Times New Roman" pitchFamily="18" charset="0"/>
              </a:rPr>
              <a:t>d olması gözlən</a:t>
            </a:r>
            <a:r>
              <a:rPr lang="az-Latn-AZ" sz="2400" b="1" i="1" dirty="0" smtClean="0">
                <a:latin typeface="Times New Roman" pitchFamily="18" charset="0"/>
                <a:cs typeface="Times New Roman" pitchFamily="18" charset="0"/>
              </a:rPr>
              <a:t>İ</a:t>
            </a:r>
            <a:r>
              <a:rPr lang="az-Latn-AZ" b="1" i="1" dirty="0" smtClean="0">
                <a:latin typeface="Times New Roman" pitchFamily="18" charset="0"/>
                <a:cs typeface="Times New Roman" pitchFamily="18" charset="0"/>
              </a:rPr>
              <a:t>lən münas</a:t>
            </a:r>
            <a:r>
              <a:rPr lang="az-Latn-AZ" sz="2400" b="1" i="1" dirty="0" smtClean="0">
                <a:latin typeface="Times New Roman" pitchFamily="18" charset="0"/>
                <a:cs typeface="Times New Roman" pitchFamily="18" charset="0"/>
              </a:rPr>
              <a:t>İ</a:t>
            </a:r>
            <a:r>
              <a:rPr lang="az-Latn-AZ" b="1" i="1" dirty="0" smtClean="0">
                <a:latin typeface="Times New Roman" pitchFamily="18" charset="0"/>
                <a:cs typeface="Times New Roman" pitchFamily="18" charset="0"/>
              </a:rPr>
              <a:t>bətlər</a:t>
            </a:r>
            <a:endParaRPr lang="ru-RU" dirty="0"/>
          </a:p>
        </p:txBody>
      </p:sp>
      <p:sp>
        <p:nvSpPr>
          <p:cNvPr id="3" name="Содержимое 2"/>
          <p:cNvSpPr>
            <a:spLocks noGrp="1"/>
          </p:cNvSpPr>
          <p:nvPr>
            <p:ph sz="quarter" idx="1"/>
          </p:nvPr>
        </p:nvSpPr>
        <p:spPr>
          <a:xfrm>
            <a:off x="214282" y="1785926"/>
            <a:ext cx="4071966" cy="2286016"/>
          </a:xfrm>
        </p:spPr>
        <p:txBody>
          <a:bodyPr>
            <a:normAutofit fontScale="92500"/>
          </a:bodyPr>
          <a:lstStyle/>
          <a:p>
            <a:r>
              <a:rPr lang="en-US" dirty="0" err="1" smtClean="0"/>
              <a:t>Kompensasiya</a:t>
            </a:r>
            <a:r>
              <a:rPr lang="en-US" dirty="0" smtClean="0"/>
              <a:t> </a:t>
            </a:r>
            <a:r>
              <a:rPr lang="en-US" dirty="0" err="1" smtClean="0"/>
              <a:t>istənilməsi</a:t>
            </a:r>
            <a:r>
              <a:rPr lang="az-Latn-AZ" dirty="0" smtClean="0"/>
              <a:t>;</a:t>
            </a:r>
            <a:r>
              <a:rPr lang="en-US" dirty="0" smtClean="0"/>
              <a:t> </a:t>
            </a:r>
            <a:endParaRPr lang="az-Latn-AZ" dirty="0" smtClean="0"/>
          </a:p>
          <a:p>
            <a:r>
              <a:rPr lang="en-US" dirty="0" err="1" smtClean="0"/>
              <a:t>Peşə</a:t>
            </a:r>
            <a:r>
              <a:rPr lang="en-US" dirty="0" smtClean="0"/>
              <a:t> </a:t>
            </a:r>
            <a:r>
              <a:rPr lang="en-US" dirty="0" err="1" smtClean="0"/>
              <a:t>fəaliyyəti</a:t>
            </a:r>
            <a:r>
              <a:rPr lang="en-US" dirty="0" smtClean="0"/>
              <a:t> </a:t>
            </a:r>
            <a:r>
              <a:rPr lang="az-Latn-AZ" dirty="0" smtClean="0"/>
              <a:t>ilə bağlı məsələlər,</a:t>
            </a:r>
            <a:r>
              <a:rPr lang="en-US" dirty="0" smtClean="0"/>
              <a:t> </a:t>
            </a:r>
            <a:r>
              <a:rPr lang="en-US" dirty="0" err="1" smtClean="0"/>
              <a:t>məsələn</a:t>
            </a:r>
            <a:r>
              <a:rPr lang="en-US" dirty="0" smtClean="0"/>
              <a:t>, </a:t>
            </a:r>
            <a:r>
              <a:rPr lang="en-US" dirty="0" err="1" smtClean="0"/>
              <a:t>tibbi</a:t>
            </a:r>
            <a:r>
              <a:rPr lang="az-Latn-AZ" dirty="0" smtClean="0"/>
              <a:t> </a:t>
            </a:r>
            <a:r>
              <a:rPr lang="en-US" dirty="0" err="1" smtClean="0"/>
              <a:t>fəaliyyət</a:t>
            </a:r>
            <a:r>
              <a:rPr lang="en-US" dirty="0" smtClean="0"/>
              <a:t> </a:t>
            </a:r>
            <a:r>
              <a:rPr lang="en-US" dirty="0" err="1" smtClean="0"/>
              <a:t>ya</a:t>
            </a:r>
            <a:r>
              <a:rPr lang="en-US" dirty="0" smtClean="0"/>
              <a:t> </a:t>
            </a:r>
            <a:r>
              <a:rPr lang="en-US" dirty="0" err="1" smtClean="0"/>
              <a:t>da</a:t>
            </a:r>
            <a:r>
              <a:rPr lang="en-US" dirty="0" smtClean="0"/>
              <a:t> </a:t>
            </a:r>
            <a:r>
              <a:rPr lang="en-US" dirty="0" err="1" smtClean="0"/>
              <a:t>vəkilliklə</a:t>
            </a:r>
            <a:r>
              <a:rPr lang="en-US" dirty="0" smtClean="0"/>
              <a:t> </a:t>
            </a:r>
            <a:r>
              <a:rPr lang="en-US" dirty="0" err="1" smtClean="0"/>
              <a:t>məşğul</a:t>
            </a:r>
            <a:r>
              <a:rPr lang="en-US" dirty="0" smtClean="0"/>
              <a:t> </a:t>
            </a:r>
            <a:r>
              <a:rPr lang="en-US" dirty="0" err="1" smtClean="0"/>
              <a:t>olma</a:t>
            </a:r>
            <a:r>
              <a:rPr lang="en-US" dirty="0" smtClean="0"/>
              <a:t>, </a:t>
            </a:r>
            <a:r>
              <a:rPr lang="en-US" dirty="0" err="1" smtClean="0"/>
              <a:t>mülki</a:t>
            </a:r>
            <a:r>
              <a:rPr lang="en-US" dirty="0" smtClean="0"/>
              <a:t> </a:t>
            </a:r>
            <a:r>
              <a:rPr lang="en-US" dirty="0" err="1" smtClean="0"/>
              <a:t>hüquq</a:t>
            </a:r>
            <a:r>
              <a:rPr lang="en-US" dirty="0" smtClean="0"/>
              <a:t> </a:t>
            </a:r>
            <a:r>
              <a:rPr lang="en-US" dirty="0" err="1" smtClean="0"/>
              <a:t>və</a:t>
            </a:r>
            <a:r>
              <a:rPr lang="en-US" dirty="0" smtClean="0"/>
              <a:t> </a:t>
            </a:r>
            <a:r>
              <a:rPr lang="en-US" dirty="0" err="1" smtClean="0"/>
              <a:t>vəzifələrə</a:t>
            </a:r>
            <a:r>
              <a:rPr lang="en-US" dirty="0" smtClean="0"/>
              <a:t> aid </a:t>
            </a:r>
            <a:r>
              <a:rPr lang="en-US" dirty="0" err="1" smtClean="0"/>
              <a:t>olacaq</a:t>
            </a:r>
            <a:r>
              <a:rPr lang="en-US" dirty="0" smtClean="0"/>
              <a:t>.</a:t>
            </a:r>
            <a:endParaRPr lang="ru-RU" dirty="0" smtClean="0"/>
          </a:p>
          <a:p>
            <a:endParaRPr lang="ru-RU" dirty="0"/>
          </a:p>
        </p:txBody>
      </p:sp>
      <p:pic>
        <p:nvPicPr>
          <p:cNvPr id="1026" name="Picture 2" descr="C:\Users\help\Desktop\baglanan-doqquz-bankin-emanetcilerine-257-mln-manat-kompensasiya-odenilib.jpg"/>
          <p:cNvPicPr>
            <a:picLocks noChangeAspect="1" noChangeArrowheads="1"/>
          </p:cNvPicPr>
          <p:nvPr/>
        </p:nvPicPr>
        <p:blipFill>
          <a:blip r:embed="rId2"/>
          <a:srcRect/>
          <a:stretch>
            <a:fillRect/>
          </a:stretch>
        </p:blipFill>
        <p:spPr bwMode="auto">
          <a:xfrm>
            <a:off x="5000628" y="1714488"/>
            <a:ext cx="3429024" cy="2166941"/>
          </a:xfrm>
          <a:prstGeom prst="rect">
            <a:avLst/>
          </a:prstGeom>
          <a:noFill/>
        </p:spPr>
      </p:pic>
      <p:pic>
        <p:nvPicPr>
          <p:cNvPr id="1027" name="Picture 3" descr="C:\Users\help\Desktop\tibb_muesseleri_071215_01.jpg"/>
          <p:cNvPicPr>
            <a:picLocks noChangeAspect="1" noChangeArrowheads="1"/>
          </p:cNvPicPr>
          <p:nvPr/>
        </p:nvPicPr>
        <p:blipFill>
          <a:blip r:embed="rId3"/>
          <a:srcRect/>
          <a:stretch>
            <a:fillRect/>
          </a:stretch>
        </p:blipFill>
        <p:spPr bwMode="auto">
          <a:xfrm>
            <a:off x="428596" y="4143380"/>
            <a:ext cx="3714776" cy="2357454"/>
          </a:xfrm>
          <a:prstGeom prst="rect">
            <a:avLst/>
          </a:prstGeom>
          <a:noFill/>
        </p:spPr>
      </p:pic>
      <p:pic>
        <p:nvPicPr>
          <p:cNvPr id="1028" name="Picture 4" descr="C:\Users\help\Desktop\advokat.jpg"/>
          <p:cNvPicPr>
            <a:picLocks noChangeAspect="1" noChangeArrowheads="1"/>
          </p:cNvPicPr>
          <p:nvPr/>
        </p:nvPicPr>
        <p:blipFill>
          <a:blip r:embed="rId4"/>
          <a:srcRect/>
          <a:stretch>
            <a:fillRect/>
          </a:stretch>
        </p:blipFill>
        <p:spPr bwMode="auto">
          <a:xfrm>
            <a:off x="5072066" y="4143380"/>
            <a:ext cx="3429024" cy="228600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86766" cy="1296974"/>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b="1" dirty="0" err="1" smtClean="0">
                <a:latin typeface="Times New Roman" pitchFamily="18" charset="0"/>
                <a:cs typeface="Times New Roman" pitchFamily="18" charset="0"/>
              </a:rPr>
              <a:t>ədalətl</a:t>
            </a:r>
            <a:r>
              <a:rPr lang="az-Latn-AZ" sz="24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məhkəmə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baxışının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təm</a:t>
            </a:r>
            <a:r>
              <a:rPr lang="az-Latn-AZ" sz="2400" b="1" dirty="0" smtClean="0">
                <a:latin typeface="Times New Roman" pitchFamily="18" charset="0"/>
                <a:cs typeface="Times New Roman" pitchFamily="18" charset="0"/>
              </a:rPr>
              <a:t>İ</a:t>
            </a:r>
            <a:r>
              <a:rPr lang="en-US" b="1" dirty="0" err="1" smtClean="0">
                <a:latin typeface="Times New Roman" pitchFamily="18" charset="0"/>
                <a:cs typeface="Times New Roman" pitchFamily="18" charset="0"/>
              </a:rPr>
              <a:t>natı</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altına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düş</a:t>
            </a:r>
            <a:r>
              <a:rPr lang="az-Latn-AZ" b="1" dirty="0" smtClean="0">
                <a:latin typeface="Times New Roman" pitchFamily="18" charset="0"/>
                <a:cs typeface="Times New Roman" pitchFamily="18" charset="0"/>
              </a:rPr>
              <a:t>ən </a:t>
            </a:r>
            <a:r>
              <a:rPr lang="en-US" b="1" dirty="0" err="1" smtClean="0">
                <a:latin typeface="Times New Roman" pitchFamily="18" charset="0"/>
                <a:cs typeface="Times New Roman" pitchFamily="18" charset="0"/>
              </a:rPr>
              <a:t>hak</a:t>
            </a:r>
            <a:r>
              <a:rPr lang="az-Latn-AZ" sz="24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m</a:t>
            </a:r>
            <a:r>
              <a:rPr lang="az-Latn-AZ" sz="2400" b="1" dirty="0" smtClean="0">
                <a:latin typeface="Times New Roman" pitchFamily="18" charset="0"/>
                <a:cs typeface="Times New Roman" pitchFamily="18" charset="0"/>
              </a:rPr>
              <a:t>İ</a:t>
            </a:r>
            <a:r>
              <a:rPr lang="en-US" b="1" dirty="0" err="1" smtClean="0">
                <a:latin typeface="Times New Roman" pitchFamily="18" charset="0"/>
                <a:cs typeface="Times New Roman" pitchFamily="18" charset="0"/>
              </a:rPr>
              <a:t>yyət</a:t>
            </a:r>
            <a:r>
              <a:rPr lang="az-Latn-AZ"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tədb</a:t>
            </a:r>
            <a:r>
              <a:rPr lang="az-Latn-AZ" sz="2400" b="1" dirty="0" smtClean="0">
                <a:latin typeface="Times New Roman" pitchFamily="18" charset="0"/>
                <a:cs typeface="Times New Roman" pitchFamily="18" charset="0"/>
              </a:rPr>
              <a:t>İ</a:t>
            </a:r>
            <a:r>
              <a:rPr lang="en-US" b="1" dirty="0" err="1" smtClean="0">
                <a:latin typeface="Times New Roman" pitchFamily="18" charset="0"/>
                <a:cs typeface="Times New Roman" pitchFamily="18" charset="0"/>
              </a:rPr>
              <a:t>rlər</a:t>
            </a:r>
            <a:r>
              <a:rPr lang="az-Latn-AZ" sz="24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714488"/>
            <a:ext cx="8258204" cy="4759464"/>
          </a:xfrm>
        </p:spPr>
        <p:txBody>
          <a:bodyPr>
            <a:normAutofit/>
          </a:bodyPr>
          <a:lstStyle/>
          <a:p>
            <a:pPr algn="just"/>
            <a:r>
              <a:rPr lang="en-US" dirty="0" err="1" smtClean="0">
                <a:latin typeface="Times New Roman" pitchFamily="18" charset="0"/>
                <a:cs typeface="Times New Roman" pitchFamily="18" charset="0"/>
              </a:rPr>
              <a:t>Fərdlə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dövlət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arasındakı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münasibətlər</a:t>
            </a:r>
            <a:r>
              <a:rPr lang="az-Latn-AZ" dirty="0" smtClean="0">
                <a:latin typeface="Times New Roman" pitchFamily="18" charset="0"/>
                <a:cs typeface="Times New Roman" pitchFamily="18" charset="0"/>
              </a:rPr>
              <a:t> zamanı </a:t>
            </a:r>
            <a:r>
              <a:rPr lang="en-US" dirty="0" smtClean="0">
                <a:latin typeface="Times New Roman" pitchFamily="18" charset="0"/>
                <a:cs typeface="Times New Roman" pitchFamily="18" charset="0"/>
              </a:rPr>
              <a:t>AİHK-</a:t>
            </a:r>
            <a:r>
              <a:rPr lang="az-Latn-AZ" dirty="0" smtClean="0">
                <a:latin typeface="Times New Roman" pitchFamily="18" charset="0"/>
                <a:cs typeface="Times New Roman" pitchFamily="18" charset="0"/>
              </a:rPr>
              <a:t>y</a:t>
            </a:r>
            <a:r>
              <a:rPr lang="en-US" dirty="0" smtClean="0">
                <a:latin typeface="Times New Roman" pitchFamily="18" charset="0"/>
                <a:cs typeface="Times New Roman" pitchFamily="18" charset="0"/>
              </a:rPr>
              <a:t>a </a:t>
            </a:r>
            <a:r>
              <a:rPr lang="en-US" dirty="0" err="1" smtClean="0">
                <a:latin typeface="Times New Roman" pitchFamily="18" charset="0"/>
                <a:cs typeface="Times New Roman" pitchFamily="18" charset="0"/>
              </a:rPr>
              <a:t>görə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hakimiyyət</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tədbirləri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ədalətli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baxışının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təminatı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altına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düşmür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Lakin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bunlardan</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bəzilərini</a:t>
            </a:r>
            <a:r>
              <a:rPr lang="en-US" dirty="0" smtClean="0">
                <a:latin typeface="Times New Roman" pitchFamily="18" charset="0"/>
                <a:cs typeface="Times New Roman" pitchFamily="18" charset="0"/>
              </a:rPr>
              <a:t> AİHM </a:t>
            </a:r>
            <a:r>
              <a:rPr lang="en-US" dirty="0" err="1" smtClean="0">
                <a:latin typeface="Times New Roman" pitchFamily="18" charset="0"/>
                <a:cs typeface="Times New Roman" pitchFamily="18" charset="0"/>
              </a:rPr>
              <a:t>mülki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vəzifələrə</a:t>
            </a:r>
            <a:r>
              <a:rPr lang="en-US" dirty="0" smtClean="0">
                <a:latin typeface="Times New Roman" pitchFamily="18" charset="0"/>
                <a:cs typeface="Times New Roman" pitchFamily="18" charset="0"/>
              </a:rPr>
              <a:t> aid </a:t>
            </a:r>
            <a:r>
              <a:rPr lang="az-Latn-AZ" dirty="0" smtClean="0">
                <a:latin typeface="Times New Roman" pitchFamily="18" charset="0"/>
                <a:cs typeface="Times New Roman" pitchFamily="18" charset="0"/>
              </a:rPr>
              <a:t>hesab edib</a:t>
            </a:r>
            <a:r>
              <a:rPr lang="en-US" dirty="0" smtClean="0">
                <a:latin typeface="Times New Roman" pitchFamily="18" charset="0"/>
                <a:cs typeface="Times New Roman" pitchFamily="18" charset="0"/>
              </a:rPr>
              <a:t>. </a:t>
            </a:r>
            <a:r>
              <a:rPr lang="az-Latn-AZ" dirty="0" smtClean="0">
                <a:latin typeface="Times New Roman" pitchFamily="18" charset="0"/>
                <a:cs typeface="Times New Roman" pitchFamily="18" charset="0"/>
              </a:rPr>
              <a:t>İlk öncə </a:t>
            </a:r>
            <a:r>
              <a:rPr lang="en-US" dirty="0" err="1" smtClean="0">
                <a:latin typeface="Times New Roman" pitchFamily="18" charset="0"/>
                <a:cs typeface="Times New Roman" pitchFamily="18" charset="0"/>
              </a:rPr>
              <a:t>bunlara</a:t>
            </a:r>
            <a:r>
              <a:rPr lang="az-Latn-AZ" dirty="0" smtClean="0">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mülkiyyət</a:t>
            </a:r>
            <a:r>
              <a:rPr lang="az-Latn-AZ"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hüququ</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ilə</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bağlı</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mübahisələr</a:t>
            </a:r>
            <a:r>
              <a:rPr lang="en-US" dirty="0" smtClean="0">
                <a:latin typeface="Times New Roman" pitchFamily="18" charset="0"/>
                <a:cs typeface="Times New Roman" pitchFamily="18" charset="0"/>
              </a:rPr>
              <a:t> </a:t>
            </a:r>
            <a:r>
              <a:rPr lang="az-Latn-AZ" dirty="0" smtClean="0">
                <a:latin typeface="Times New Roman" pitchFamily="18" charset="0"/>
                <a:cs typeface="Times New Roman" pitchFamily="18" charset="0"/>
              </a:rPr>
              <a:t> və </a:t>
            </a:r>
            <a:r>
              <a:rPr lang="en-US" b="1" i="1" dirty="0" err="1" smtClean="0">
                <a:solidFill>
                  <a:srgbClr val="FF0000"/>
                </a:solidFill>
                <a:latin typeface="Times New Roman" pitchFamily="18" charset="0"/>
                <a:cs typeface="Times New Roman" pitchFamily="18" charset="0"/>
              </a:rPr>
              <a:t>Kommersiya</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fəaliyyəti</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ilə</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bağlı</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lisenziyaların</a:t>
            </a:r>
            <a:r>
              <a:rPr lang="az-Latn-AZ" b="1" i="1" dirty="0" err="1"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verilməsi</a:t>
            </a:r>
            <a:r>
              <a:rPr lang="en-US" b="1" i="1" dirty="0" smtClean="0">
                <a:solidFill>
                  <a:srgbClr val="FF0000"/>
                </a:solidFill>
                <a:latin typeface="Times New Roman" pitchFamily="18" charset="0"/>
                <a:cs typeface="Times New Roman" pitchFamily="18" charset="0"/>
              </a:rPr>
              <a:t> </a:t>
            </a:r>
            <a:r>
              <a:rPr lang="az-Latn-AZ" dirty="0" smtClean="0">
                <a:latin typeface="Times New Roman" pitchFamily="18" charset="0"/>
                <a:cs typeface="Times New Roman" pitchFamily="18" charset="0"/>
              </a:rPr>
              <a:t>məsələsi aid edilmişdir</a:t>
            </a:r>
            <a:r>
              <a:rPr lang="en-US" dirty="0" smtClean="0">
                <a:latin typeface="Times New Roman" pitchFamily="18" charset="0"/>
                <a:cs typeface="Times New Roman" pitchFamily="18" charset="0"/>
              </a:rPr>
              <a:t>. </a:t>
            </a:r>
            <a:endParaRPr lang="az-Latn-AZ" dirty="0" smtClean="0">
              <a:latin typeface="Times New Roman" pitchFamily="18" charset="0"/>
              <a:cs typeface="Times New Roman" pitchFamily="18" charset="0"/>
            </a:endParaRPr>
          </a:p>
          <a:p>
            <a:pPr algn="just">
              <a:buNone/>
            </a:pPr>
            <a:r>
              <a:rPr lang="az-Latn-AZ"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11430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b="1" dirty="0" err="1" smtClean="0">
                <a:latin typeface="Times New Roman" pitchFamily="18" charset="0"/>
                <a:cs typeface="Times New Roman" pitchFamily="18" charset="0"/>
              </a:rPr>
              <a:t>ədalətl</a:t>
            </a:r>
            <a:r>
              <a:rPr lang="az-Latn-AZ" sz="24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məhkəmə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baxışının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təm</a:t>
            </a:r>
            <a:r>
              <a:rPr lang="az-Latn-AZ" sz="2400" b="1" dirty="0" smtClean="0">
                <a:latin typeface="Times New Roman" pitchFamily="18" charset="0"/>
                <a:cs typeface="Times New Roman" pitchFamily="18" charset="0"/>
              </a:rPr>
              <a:t>İ</a:t>
            </a:r>
            <a:r>
              <a:rPr lang="en-US" b="1" dirty="0" err="1" smtClean="0">
                <a:latin typeface="Times New Roman" pitchFamily="18" charset="0"/>
                <a:cs typeface="Times New Roman" pitchFamily="18" charset="0"/>
              </a:rPr>
              <a:t>natı</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altına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düş</a:t>
            </a:r>
            <a:r>
              <a:rPr lang="az-Latn-AZ" b="1" dirty="0" smtClean="0">
                <a:latin typeface="Times New Roman" pitchFamily="18" charset="0"/>
                <a:cs typeface="Times New Roman" pitchFamily="18" charset="0"/>
              </a:rPr>
              <a:t>məs</a:t>
            </a:r>
            <a:r>
              <a:rPr lang="az-Latn-AZ" sz="2400" b="1" dirty="0" smtClean="0">
                <a:latin typeface="Times New Roman" pitchFamily="18" charset="0"/>
                <a:cs typeface="Times New Roman" pitchFamily="18" charset="0"/>
              </a:rPr>
              <a:t>İ</a:t>
            </a:r>
            <a:r>
              <a:rPr lang="az-Latn-AZ" b="1" dirty="0" smtClean="0">
                <a:latin typeface="Times New Roman" pitchFamily="18" charset="0"/>
                <a:cs typeface="Times New Roman" pitchFamily="18" charset="0"/>
              </a:rPr>
              <a:t> gözlən</a:t>
            </a:r>
            <a:r>
              <a:rPr lang="az-Latn-AZ" sz="2400" b="1" dirty="0" smtClean="0">
                <a:latin typeface="Times New Roman" pitchFamily="18" charset="0"/>
                <a:cs typeface="Times New Roman" pitchFamily="18" charset="0"/>
              </a:rPr>
              <a:t>İ</a:t>
            </a:r>
            <a:r>
              <a:rPr lang="az-Latn-AZ" b="1" dirty="0" smtClean="0">
                <a:latin typeface="Times New Roman" pitchFamily="18" charset="0"/>
                <a:cs typeface="Times New Roman" pitchFamily="18" charset="0"/>
              </a:rPr>
              <a:t>lən </a:t>
            </a:r>
            <a:r>
              <a:rPr lang="en-US" b="1" dirty="0" err="1" smtClean="0">
                <a:latin typeface="Times New Roman" pitchFamily="18" charset="0"/>
                <a:cs typeface="Times New Roman" pitchFamily="18" charset="0"/>
              </a:rPr>
              <a:t>hak</a:t>
            </a:r>
            <a:r>
              <a:rPr lang="az-Latn-AZ" sz="24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m</a:t>
            </a:r>
            <a:r>
              <a:rPr lang="az-Latn-AZ" sz="2400" b="1" dirty="0" smtClean="0">
                <a:latin typeface="Times New Roman" pitchFamily="18" charset="0"/>
                <a:cs typeface="Times New Roman" pitchFamily="18" charset="0"/>
              </a:rPr>
              <a:t>İ</a:t>
            </a:r>
            <a:r>
              <a:rPr lang="en-US" b="1" dirty="0" err="1" smtClean="0">
                <a:latin typeface="Times New Roman" pitchFamily="18" charset="0"/>
                <a:cs typeface="Times New Roman" pitchFamily="18" charset="0"/>
              </a:rPr>
              <a:t>yyət</a:t>
            </a:r>
            <a:r>
              <a:rPr lang="az-Latn-AZ"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tədb</a:t>
            </a:r>
            <a:r>
              <a:rPr lang="az-Latn-AZ" sz="2400" b="1" dirty="0" smtClean="0">
                <a:latin typeface="Times New Roman" pitchFamily="18" charset="0"/>
                <a:cs typeface="Times New Roman" pitchFamily="18" charset="0"/>
              </a:rPr>
              <a:t>İ</a:t>
            </a:r>
            <a:r>
              <a:rPr lang="en-US" b="1" dirty="0" err="1" smtClean="0">
                <a:latin typeface="Times New Roman" pitchFamily="18" charset="0"/>
                <a:cs typeface="Times New Roman" pitchFamily="18" charset="0"/>
              </a:rPr>
              <a:t>rlər</a:t>
            </a:r>
            <a:r>
              <a:rPr lang="az-Latn-AZ" sz="2400" b="1" dirty="0" smtClean="0">
                <a:latin typeface="Times New Roman" pitchFamily="18" charset="0"/>
                <a:cs typeface="Times New Roman" pitchFamily="18" charset="0"/>
              </a:rPr>
              <a:t>İ</a:t>
            </a:r>
            <a:endParaRPr lang="ru-RU" dirty="0"/>
          </a:p>
        </p:txBody>
      </p:sp>
      <p:sp>
        <p:nvSpPr>
          <p:cNvPr id="3" name="Содержимое 2"/>
          <p:cNvSpPr>
            <a:spLocks noGrp="1"/>
          </p:cNvSpPr>
          <p:nvPr>
            <p:ph sz="quarter" idx="1"/>
          </p:nvPr>
        </p:nvSpPr>
        <p:spPr>
          <a:xfrm>
            <a:off x="428596" y="1643050"/>
            <a:ext cx="8215370" cy="4929222"/>
          </a:xfrm>
        </p:spPr>
        <p:txBody>
          <a:bodyPr>
            <a:normAutofit fontScale="92500"/>
          </a:bodyPr>
          <a:lstStyle/>
          <a:p>
            <a:pPr algn="just">
              <a:buNone/>
            </a:pPr>
            <a:r>
              <a:rPr lang="az-Latn-AZ" b="1" dirty="0" smtClean="0">
                <a:latin typeface="Times New Roman" pitchFamily="18" charset="0"/>
                <a:cs typeface="Times New Roman" pitchFamily="18" charset="0"/>
              </a:rPr>
              <a:t>	B</a:t>
            </a:r>
            <a:r>
              <a:rPr lang="en-US" b="1" dirty="0" err="1" smtClean="0">
                <a:latin typeface="Times New Roman" pitchFamily="18" charset="0"/>
                <a:cs typeface="Times New Roman" pitchFamily="18" charset="0"/>
              </a:rPr>
              <a:t>uraya</a:t>
            </a:r>
            <a:r>
              <a:rPr lang="az-Latn-AZ" b="1" dirty="0" smtClean="0">
                <a:latin typeface="Times New Roman" pitchFamily="18" charset="0"/>
                <a:cs typeface="Times New Roman" pitchFamily="18" charset="0"/>
              </a:rPr>
              <a:t> aşağıdakı  məsələlərin daxil edilməsi nəzərdə tutulur:</a:t>
            </a:r>
            <a:endParaRPr lang="en-US" b="1"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torpaqların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müsadirəsi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genişləndirilməsi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orada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tikintinin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planlaşdırılması</a:t>
            </a:r>
            <a:r>
              <a:rPr lang="az-Latn-AZ"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tikinti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üçün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daşınmaz</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əmlakla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bağlı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icazənin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verilməsi</a:t>
            </a:r>
            <a:r>
              <a:rPr lang="az-Latn-AZ" dirty="0" smtClean="0">
                <a:latin typeface="Times New Roman" pitchFamily="18" charset="0"/>
                <a:cs typeface="Times New Roman" pitchFamily="18" charset="0"/>
              </a:rPr>
              <a:t>;</a:t>
            </a:r>
          </a:p>
          <a:p>
            <a:r>
              <a:rPr lang="en-US" dirty="0" err="1" smtClean="0"/>
              <a:t>ailə</a:t>
            </a:r>
            <a:r>
              <a:rPr lang="en-US" dirty="0" smtClean="0"/>
              <a:t> </a:t>
            </a:r>
            <a:r>
              <a:rPr lang="en-US" dirty="0" err="1" smtClean="0"/>
              <a:t>hüququ</a:t>
            </a:r>
            <a:r>
              <a:rPr lang="en-US" dirty="0" smtClean="0"/>
              <a:t> </a:t>
            </a:r>
            <a:r>
              <a:rPr lang="en-US" dirty="0" err="1" smtClean="0"/>
              <a:t>sahəsindəki</a:t>
            </a:r>
            <a:r>
              <a:rPr lang="en-US" dirty="0" smtClean="0"/>
              <a:t> </a:t>
            </a:r>
            <a:r>
              <a:rPr lang="en-US" dirty="0" err="1" smtClean="0"/>
              <a:t>hüquq</a:t>
            </a:r>
            <a:r>
              <a:rPr lang="en-US" dirty="0" smtClean="0"/>
              <a:t> </a:t>
            </a:r>
            <a:r>
              <a:rPr lang="en-US" dirty="0" err="1" smtClean="0"/>
              <a:t>və</a:t>
            </a:r>
            <a:r>
              <a:rPr lang="en-US" dirty="0" smtClean="0"/>
              <a:t> </a:t>
            </a:r>
            <a:r>
              <a:rPr lang="en-US" dirty="0" err="1" smtClean="0"/>
              <a:t>vəzifələr</a:t>
            </a:r>
            <a:r>
              <a:rPr lang="az-Latn-AZ" dirty="0" smtClean="0"/>
              <a:t>;</a:t>
            </a:r>
            <a:endParaRPr lang="en-US" dirty="0" smtClean="0"/>
          </a:p>
          <a:p>
            <a:r>
              <a:rPr lang="en-US" dirty="0" err="1" smtClean="0">
                <a:latin typeface="Times New Roman" pitchFamily="18" charset="0"/>
                <a:cs typeface="Times New Roman" pitchFamily="18" charset="0"/>
              </a:rPr>
              <a:t>sosial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təminat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işləri</a:t>
            </a:r>
            <a:r>
              <a:rPr lang="az-Latn-AZ"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dövlət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qulluqçularının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pensiyaya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ayrıldıqdan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sonra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pensiya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işləri</a:t>
            </a:r>
            <a:r>
              <a:rPr lang="en-US" dirty="0" smtClean="0">
                <a:latin typeface="Times New Roman" pitchFamily="18" charset="0"/>
                <a:cs typeface="Times New Roman" pitchFamily="18" charset="0"/>
              </a:rPr>
              <a:t>,</a:t>
            </a:r>
          </a:p>
          <a:p>
            <a:r>
              <a:rPr lang="en-US" dirty="0" err="1" smtClean="0">
                <a:latin typeface="Times New Roman" pitchFamily="18" charset="0"/>
                <a:cs typeface="Times New Roman" pitchFamily="18" charset="0"/>
              </a:rPr>
              <a:t>qanunsuz</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olaraq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azadlıqdan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məhrum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etmə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bağlı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kompensasiya</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tələbi</a:t>
            </a:r>
            <a:r>
              <a:rPr lang="az-Latn-AZ"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fərdin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nüfuzuna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digər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şəxs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tərəfindən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hörmət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edilməsi</a:t>
            </a:r>
            <a:r>
              <a:rPr lang="en-US" dirty="0" smtClean="0">
                <a:latin typeface="Times New Roman" pitchFamily="18" charset="0"/>
                <a:cs typeface="Times New Roman" pitchFamily="18" charset="0"/>
              </a:rPr>
              <a:t>,</a:t>
            </a:r>
          </a:p>
          <a:p>
            <a:r>
              <a:rPr lang="en-US" dirty="0" err="1" smtClean="0">
                <a:latin typeface="Times New Roman" pitchFamily="18" charset="0"/>
                <a:cs typeface="Times New Roman" pitchFamily="18" charset="0"/>
              </a:rPr>
              <a:t>cinayət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işində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mülki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tərəf</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qismində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iştirak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üçün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müraciət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edilibsə</a:t>
            </a:r>
            <a:r>
              <a:rPr lang="en-US"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və</a:t>
            </a:r>
            <a:r>
              <a:rPr lang="en-US" sz="1700" dirty="0" smtClean="0">
                <a:latin typeface="Times New Roman" pitchFamily="18" charset="0"/>
                <a:cs typeface="Times New Roman" pitchFamily="18" charset="0"/>
              </a:rPr>
              <a:t> s.</a:t>
            </a: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8286808" cy="108266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b="1" dirty="0" err="1" smtClean="0">
                <a:latin typeface="Times New Roman" pitchFamily="18" charset="0"/>
                <a:cs typeface="Times New Roman" pitchFamily="18" charset="0"/>
              </a:rPr>
              <a:t>qeyr</a:t>
            </a:r>
            <a:r>
              <a:rPr lang="az-Latn-AZ" sz="24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mülk</a:t>
            </a:r>
            <a:r>
              <a:rPr lang="az-Latn-AZ" sz="24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hüquq</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və</a:t>
            </a:r>
            <a:r>
              <a:rPr lang="az-Latn-AZ"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vəz</a:t>
            </a:r>
            <a:r>
              <a:rPr lang="az-Latn-AZ" sz="2400" b="1" dirty="0" smtClean="0">
                <a:latin typeface="Times New Roman" pitchFamily="18" charset="0"/>
                <a:cs typeface="Times New Roman" pitchFamily="18" charset="0"/>
              </a:rPr>
              <a:t>İ</a:t>
            </a:r>
            <a:r>
              <a:rPr lang="en-US" b="1" dirty="0" err="1" smtClean="0">
                <a:latin typeface="Times New Roman" pitchFamily="18" charset="0"/>
                <a:cs typeface="Times New Roman" pitchFamily="18" charset="0"/>
              </a:rPr>
              <a:t>fə</a:t>
            </a:r>
            <a:r>
              <a:rPr lang="az-Latn-AZ" b="1" dirty="0" smtClean="0">
                <a:latin typeface="Times New Roman" pitchFamily="18" charset="0"/>
                <a:cs typeface="Times New Roman" pitchFamily="18" charset="0"/>
              </a:rPr>
              <a:t>lərə </a:t>
            </a:r>
            <a:r>
              <a:rPr lang="en-US" b="1" dirty="0" err="1" smtClean="0">
                <a:latin typeface="Times New Roman" pitchFamily="18" charset="0"/>
                <a:cs typeface="Times New Roman" pitchFamily="18" charset="0"/>
              </a:rPr>
              <a:t>nələr</a:t>
            </a:r>
            <a:r>
              <a:rPr lang="az-Latn-AZ" b="1" dirty="0" smtClean="0">
                <a:latin typeface="Times New Roman" pitchFamily="18" charset="0"/>
                <a:cs typeface="Times New Roman" pitchFamily="18" charset="0"/>
              </a:rPr>
              <a:t> dax</a:t>
            </a:r>
            <a:r>
              <a:rPr lang="az-Latn-AZ" sz="2400" b="1" dirty="0" smtClean="0">
                <a:latin typeface="Times New Roman" pitchFamily="18" charset="0"/>
                <a:cs typeface="Times New Roman" pitchFamily="18" charset="0"/>
              </a:rPr>
              <a:t>İ</a:t>
            </a:r>
            <a:r>
              <a:rPr lang="az-Latn-AZ" b="1" dirty="0" smtClean="0">
                <a:latin typeface="Times New Roman" pitchFamily="18" charset="0"/>
                <a:cs typeface="Times New Roman" pitchFamily="18" charset="0"/>
              </a:rPr>
              <a:t>ld</a:t>
            </a:r>
            <a:r>
              <a:rPr lang="az-Latn-AZ" sz="2400" b="1" dirty="0" smtClean="0">
                <a:latin typeface="Times New Roman" pitchFamily="18" charset="0"/>
                <a:cs typeface="Times New Roman" pitchFamily="18" charset="0"/>
              </a:rPr>
              <a:t>İ</a:t>
            </a:r>
            <a:r>
              <a:rPr lang="az-Latn-AZ" b="1" dirty="0" smtClean="0">
                <a:latin typeface="Times New Roman" pitchFamily="18" charset="0"/>
                <a:cs typeface="Times New Roman" pitchFamily="18" charset="0"/>
              </a:rPr>
              <a:t>r?</a:t>
            </a:r>
            <a:endParaRPr lang="ru-RU" b="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571612"/>
            <a:ext cx="8115328" cy="5072098"/>
          </a:xfrm>
        </p:spPr>
        <p:txBody>
          <a:bodyPr>
            <a:normAutofit/>
          </a:bodyPr>
          <a:lstStyle/>
          <a:p>
            <a:pPr algn="just">
              <a:buNone/>
            </a:pP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Mülki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hüquqları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göstərdikdən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sonra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nələrin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qeyri-mülki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vəzifə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olduğu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a:t>
            </a:r>
            <a:r>
              <a:rPr lang="en-US" dirty="0" smtClean="0">
                <a:latin typeface="Times New Roman" pitchFamily="18" charset="0"/>
                <a:cs typeface="Times New Roman" pitchFamily="18" charset="0"/>
              </a:rPr>
              <a:t> AİHM </a:t>
            </a:r>
            <a:r>
              <a:rPr lang="en-US" dirty="0" err="1" smtClean="0">
                <a:latin typeface="Times New Roman" pitchFamily="18" charset="0"/>
                <a:cs typeface="Times New Roman" pitchFamily="18" charset="0"/>
              </a:rPr>
              <a:t>qərarları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işığında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qeyd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olunmalıdır</a:t>
            </a:r>
            <a:r>
              <a:rPr lang="en-US"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ümumi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vergiqoyma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məsələləri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vergi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dərəcələri</a:t>
            </a:r>
            <a:r>
              <a:rPr lang="en-US"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immiqrasiya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vətəndaşlıq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məsələləri</a:t>
            </a:r>
            <a:r>
              <a:rPr lang="en-US"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hakimiyyət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nümayəndələrinin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inzibati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dövlət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qulluqçularının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əmək</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hüquqları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bağlı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mübahisələr</a:t>
            </a:r>
            <a:r>
              <a:rPr lang="az-Latn-AZ" dirty="0" smtClean="0">
                <a:latin typeface="Times New Roman" pitchFamily="18" charset="0"/>
                <a:cs typeface="Times New Roman" pitchFamily="18" charset="0"/>
              </a:rPr>
              <a:t> </a:t>
            </a:r>
            <a:r>
              <a:rPr lang="az-Latn-AZ" b="1" i="1" dirty="0" smtClean="0">
                <a:solidFill>
                  <a:srgbClr val="FF0000"/>
                </a:solidFill>
                <a:latin typeface="Times New Roman" pitchFamily="18" charset="0"/>
                <a:cs typeface="Times New Roman" pitchFamily="18" charset="0"/>
              </a:rPr>
              <a:t>(</a:t>
            </a:r>
            <a:r>
              <a:rPr lang="en-US" b="1" dirty="0" err="1" smtClean="0">
                <a:solidFill>
                  <a:srgbClr val="FF0000"/>
                </a:solidFill>
                <a:latin typeface="Times New Roman" pitchFamily="18" charset="0"/>
                <a:cs typeface="Times New Roman" pitchFamily="18" charset="0"/>
              </a:rPr>
              <a:t>Pellegrin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Fransaya</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qarşı</a:t>
            </a:r>
            <a:r>
              <a:rPr lang="az-Latn-AZ" b="1" dirty="0" smtClean="0">
                <a:solidFill>
                  <a:srgbClr val="FF0000"/>
                </a:solidFill>
                <a:latin typeface="Times New Roman" pitchFamily="18" charset="0"/>
                <a:cs typeface="Times New Roman" pitchFamily="18" charset="0"/>
              </a:rPr>
              <a:t> işdə (</a:t>
            </a:r>
            <a:r>
              <a:rPr lang="en-US" b="1" dirty="0" smtClean="0">
                <a:solidFill>
                  <a:srgbClr val="FF0000"/>
                </a:solidFill>
                <a:latin typeface="Times New Roman" pitchFamily="18" charset="0"/>
                <a:cs typeface="Times New Roman" pitchFamily="18" charset="0"/>
              </a:rPr>
              <a:t>27.06.2000, para.53-56.</a:t>
            </a:r>
            <a:r>
              <a:rPr lang="az-Latn-AZ" b="1" dirty="0" smtClean="0">
                <a:solidFill>
                  <a:srgbClr val="FF0000"/>
                </a:solidFill>
                <a:latin typeface="Times New Roman" pitchFamily="18" charset="0"/>
                <a:cs typeface="Times New Roman" pitchFamily="18" charset="0"/>
              </a:rPr>
              <a:t>) </a:t>
            </a:r>
            <a:r>
              <a:rPr lang="az-Latn-AZ" dirty="0" smtClean="0">
                <a:latin typeface="Times New Roman" pitchFamily="18" charset="0"/>
                <a:cs typeface="Times New Roman" pitchFamily="18" charset="0"/>
              </a:rPr>
              <a:t>məhkəmə qeyd etmişdir ki, </a:t>
            </a:r>
            <a:r>
              <a:rPr lang="az-Latn-AZ" b="1" i="1" dirty="0" smtClean="0">
                <a:latin typeface="Times New Roman" pitchFamily="18" charset="0"/>
                <a:cs typeface="Times New Roman" pitchFamily="18" charset="0"/>
              </a:rPr>
              <a:t>“</a:t>
            </a:r>
            <a:r>
              <a:rPr lang="en-US" b="1" i="1" dirty="0" err="1" smtClean="0">
                <a:latin typeface="Times New Roman" pitchFamily="18" charset="0"/>
                <a:cs typeface="Times New Roman" pitchFamily="18" charset="0"/>
              </a:rPr>
              <a:t>Dövlət</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qulluğu</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məsələlərində</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mülki</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qulluqçunun</a:t>
            </a:r>
            <a:r>
              <a:rPr lang="az-Latn-AZ"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icra</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etdiyi</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vəzifə</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hakimiyyət</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səlahiyyətlərinin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icrasını</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nəzərdə</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tutursa</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belə</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vəzifənin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icrası</a:t>
            </a:r>
            <a:r>
              <a:rPr lang="en-US" b="1" i="1" dirty="0" smtClean="0">
                <a:latin typeface="Times New Roman" pitchFamily="18" charset="0"/>
                <a:cs typeface="Times New Roman" pitchFamily="18" charset="0"/>
              </a:rPr>
              <a:t> AİHK 6-cı</a:t>
            </a:r>
            <a:r>
              <a:rPr lang="az-Latn-AZ"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maddənin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əhatəsinə</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daxil</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olmur</a:t>
            </a:r>
            <a:r>
              <a:rPr lang="en-US" b="1" i="1" dirty="0" smtClean="0">
                <a:latin typeface="Times New Roman" pitchFamily="18" charset="0"/>
                <a:cs typeface="Times New Roman" pitchFamily="18" charset="0"/>
              </a:rPr>
              <a:t>.</a:t>
            </a:r>
            <a:r>
              <a:rPr lang="az-Latn-AZ" b="1" i="1" dirty="0" smtClean="0">
                <a:latin typeface="Times New Roman" pitchFamily="18" charset="0"/>
                <a:cs typeface="Times New Roman" pitchFamily="18" charset="0"/>
              </a:rPr>
              <a:t>”).</a:t>
            </a:r>
            <a:r>
              <a:rPr lang="ru-RU" dirty="0" smtClean="0"/>
              <a:t> </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1143000"/>
          </a:xfrm>
        </p:spPr>
        <p:style>
          <a:lnRef idx="1">
            <a:schemeClr val="accent1"/>
          </a:lnRef>
          <a:fillRef idx="2">
            <a:schemeClr val="accent1"/>
          </a:fillRef>
          <a:effectRef idx="1">
            <a:schemeClr val="accent1"/>
          </a:effectRef>
          <a:fontRef idx="minor">
            <a:schemeClr val="dk1"/>
          </a:fontRef>
        </p:style>
        <p:txBody>
          <a:bodyPr/>
          <a:lstStyle/>
          <a:p>
            <a:pPr algn="ctr"/>
            <a:r>
              <a:rPr lang="en-US" b="1" dirty="0" err="1" smtClean="0">
                <a:latin typeface="Times New Roman" pitchFamily="18" charset="0"/>
                <a:cs typeface="Times New Roman" pitchFamily="18" charset="0"/>
              </a:rPr>
              <a:t>qeyr</a:t>
            </a:r>
            <a:r>
              <a:rPr lang="az-Latn-AZ" sz="24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mülk</a:t>
            </a:r>
            <a:r>
              <a:rPr lang="az-Latn-AZ" sz="24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hüquq</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və</a:t>
            </a:r>
            <a:r>
              <a:rPr lang="az-Latn-AZ"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vəz</a:t>
            </a:r>
            <a:r>
              <a:rPr lang="az-Latn-AZ" sz="2400" b="1" dirty="0" smtClean="0">
                <a:latin typeface="Times New Roman" pitchFamily="18" charset="0"/>
                <a:cs typeface="Times New Roman" pitchFamily="18" charset="0"/>
              </a:rPr>
              <a:t>İ</a:t>
            </a:r>
            <a:r>
              <a:rPr lang="en-US" b="1" dirty="0" err="1" smtClean="0">
                <a:latin typeface="Times New Roman" pitchFamily="18" charset="0"/>
                <a:cs typeface="Times New Roman" pitchFamily="18" charset="0"/>
              </a:rPr>
              <a:t>fə</a:t>
            </a:r>
            <a:r>
              <a:rPr lang="az-Latn-AZ" b="1" dirty="0" smtClean="0">
                <a:latin typeface="Times New Roman" pitchFamily="18" charset="0"/>
                <a:cs typeface="Times New Roman" pitchFamily="18" charset="0"/>
              </a:rPr>
              <a:t>lərə </a:t>
            </a:r>
            <a:r>
              <a:rPr lang="en-US" b="1" dirty="0" err="1" smtClean="0">
                <a:latin typeface="Times New Roman" pitchFamily="18" charset="0"/>
                <a:cs typeface="Times New Roman" pitchFamily="18" charset="0"/>
              </a:rPr>
              <a:t>nələr</a:t>
            </a:r>
            <a:r>
              <a:rPr lang="az-Latn-AZ" b="1" dirty="0" smtClean="0">
                <a:latin typeface="Times New Roman" pitchFamily="18" charset="0"/>
                <a:cs typeface="Times New Roman" pitchFamily="18" charset="0"/>
              </a:rPr>
              <a:t> dax</a:t>
            </a:r>
            <a:r>
              <a:rPr lang="az-Latn-AZ" sz="2400" b="1" dirty="0" smtClean="0">
                <a:latin typeface="Times New Roman" pitchFamily="18" charset="0"/>
                <a:cs typeface="Times New Roman" pitchFamily="18" charset="0"/>
              </a:rPr>
              <a:t>İ</a:t>
            </a:r>
            <a:r>
              <a:rPr lang="az-Latn-AZ" b="1" dirty="0" smtClean="0">
                <a:latin typeface="Times New Roman" pitchFamily="18" charset="0"/>
                <a:cs typeface="Times New Roman" pitchFamily="18" charset="0"/>
              </a:rPr>
              <a:t>ld</a:t>
            </a:r>
            <a:r>
              <a:rPr lang="az-Latn-AZ" sz="2400" b="1" dirty="0" smtClean="0">
                <a:latin typeface="Times New Roman" pitchFamily="18" charset="0"/>
                <a:cs typeface="Times New Roman" pitchFamily="18" charset="0"/>
              </a:rPr>
              <a:t>İ</a:t>
            </a:r>
            <a:r>
              <a:rPr lang="az-Latn-AZ" b="1" dirty="0" smtClean="0">
                <a:latin typeface="Times New Roman" pitchFamily="18" charset="0"/>
                <a:cs typeface="Times New Roman" pitchFamily="18" charset="0"/>
              </a:rPr>
              <a:t>r?</a:t>
            </a:r>
            <a:endParaRPr lang="ru-RU" dirty="0"/>
          </a:p>
        </p:txBody>
      </p:sp>
      <p:sp>
        <p:nvSpPr>
          <p:cNvPr id="3" name="Содержимое 2"/>
          <p:cNvSpPr>
            <a:spLocks noGrp="1"/>
          </p:cNvSpPr>
          <p:nvPr>
            <p:ph sz="quarter" idx="1"/>
          </p:nvPr>
        </p:nvSpPr>
        <p:spPr>
          <a:xfrm>
            <a:off x="457200" y="1600200"/>
            <a:ext cx="8115328" cy="4873752"/>
          </a:xfrm>
        </p:spPr>
        <p:txBody>
          <a:bodyPr>
            <a:normAutofit/>
          </a:bodyPr>
          <a:lstStyle/>
          <a:p>
            <a:r>
              <a:rPr lang="ru-RU" dirty="0" smtClean="0"/>
              <a:t> </a:t>
            </a:r>
            <a:r>
              <a:rPr lang="en-US" dirty="0" err="1" smtClean="0">
                <a:latin typeface="Times New Roman" pitchFamily="18" charset="0"/>
                <a:cs typeface="Times New Roman" pitchFamily="18" charset="0"/>
              </a:rPr>
              <a:t>hərbi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mükəlləfiyyət</a:t>
            </a:r>
            <a:r>
              <a:rPr lang="az-Latn-AZ"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KİV-</a:t>
            </a:r>
            <a:r>
              <a:rPr lang="en-US" dirty="0" err="1" smtClean="0">
                <a:latin typeface="Times New Roman" pitchFamily="18" charset="0"/>
                <a:cs typeface="Times New Roman" pitchFamily="18" charset="0"/>
              </a:rPr>
              <a:t>lər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üçün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prosesi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barədə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məlumat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verməklə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bağlı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işlər</a:t>
            </a:r>
            <a:r>
              <a:rPr lang="az-Latn-AZ"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dövlət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vəzifələrini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tutmaq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hüququ</a:t>
            </a:r>
            <a:r>
              <a:rPr lang="az-Latn-AZ"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pulsuz</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təhsil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almaq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hüququ</a:t>
            </a:r>
            <a:r>
              <a:rPr lang="az-Latn-AZ"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pasport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verməkdən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imtina</a:t>
            </a:r>
            <a:r>
              <a:rPr lang="az-Latn-AZ"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mülki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işlərdə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yardımla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bağlı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məsələlər</a:t>
            </a:r>
            <a:r>
              <a:rPr lang="az-Latn-AZ"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dövlət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tibb</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müəssisəsində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müalicə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hüququ</a:t>
            </a:r>
            <a:r>
              <a:rPr lang="az-Latn-AZ"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təbii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fəlakət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qurbanlarına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kompensasiya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ödəmək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barədə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dövlətin</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birtərəfli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qaydada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qəbul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etdiyi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qərarlar</a:t>
            </a:r>
            <a:r>
              <a:rPr lang="az-Latn-AZ"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patent </a:t>
            </a:r>
            <a:r>
              <a:rPr lang="en-US" dirty="0" err="1" smtClean="0">
                <a:latin typeface="Times New Roman" pitchFamily="18" charset="0"/>
                <a:cs typeface="Times New Roman" pitchFamily="18" charset="0"/>
              </a:rPr>
              <a:t>almaq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üçün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müraciətlər</a:t>
            </a:r>
            <a:r>
              <a:rPr lang="en-US"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86766" cy="11430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b="1" dirty="0" err="1" smtClean="0">
                <a:latin typeface="Times New Roman" pitchFamily="18" charset="0"/>
                <a:cs typeface="Times New Roman" pitchFamily="18" charset="0"/>
              </a:rPr>
              <a:t>Ədalətl</a:t>
            </a:r>
            <a:r>
              <a:rPr lang="az-Latn-AZ" sz="24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məhkəmə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baxışının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məzmununa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dax</a:t>
            </a:r>
            <a:r>
              <a:rPr lang="az-Latn-AZ" sz="24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l </a:t>
            </a:r>
            <a:r>
              <a:rPr lang="en-US" b="1" dirty="0" err="1" smtClean="0">
                <a:latin typeface="Times New Roman" pitchFamily="18" charset="0"/>
                <a:cs typeface="Times New Roman" pitchFamily="18" charset="0"/>
              </a:rPr>
              <a:t>olan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üsullar</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və</a:t>
            </a:r>
            <a:r>
              <a:rPr lang="en-US" b="1" dirty="0" smtClean="0">
                <a:latin typeface="Times New Roman" pitchFamily="18" charset="0"/>
                <a:cs typeface="Times New Roman" pitchFamily="18" charset="0"/>
              </a:rPr>
              <a:t> vas</a:t>
            </a:r>
            <a:r>
              <a:rPr lang="az-Latn-AZ" sz="2400" b="1" dirty="0" smtClean="0">
                <a:latin typeface="Times New Roman" pitchFamily="18" charset="0"/>
                <a:cs typeface="Times New Roman" pitchFamily="18" charset="0"/>
              </a:rPr>
              <a:t>İ</a:t>
            </a:r>
            <a:r>
              <a:rPr lang="en-US" b="1" dirty="0" err="1" smtClean="0">
                <a:latin typeface="Times New Roman" pitchFamily="18" charset="0"/>
                <a:cs typeface="Times New Roman" pitchFamily="18" charset="0"/>
              </a:rPr>
              <a:t>tələr</a:t>
            </a:r>
            <a:endParaRPr lang="ru-RU"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785926"/>
            <a:ext cx="8258204" cy="4688026"/>
          </a:xfrm>
        </p:spPr>
        <p:txBody>
          <a:bodyPr/>
          <a:lstStyle/>
          <a:p>
            <a:r>
              <a:rPr lang="en-US" dirty="0" err="1" smtClean="0"/>
              <a:t>məhkəmənin</a:t>
            </a:r>
            <a:r>
              <a:rPr lang="en-US" dirty="0" smtClean="0"/>
              <a:t> </a:t>
            </a:r>
            <a:r>
              <a:rPr lang="en-US" dirty="0" err="1" smtClean="0"/>
              <a:t>müstəqil</a:t>
            </a:r>
            <a:r>
              <a:rPr lang="en-US" dirty="0" smtClean="0"/>
              <a:t> </a:t>
            </a:r>
            <a:r>
              <a:rPr lang="en-US" dirty="0" err="1" smtClean="0"/>
              <a:t>və</a:t>
            </a:r>
            <a:r>
              <a:rPr lang="en-US" dirty="0" smtClean="0"/>
              <a:t> </a:t>
            </a:r>
            <a:r>
              <a:rPr lang="en-US" dirty="0" err="1" smtClean="0"/>
              <a:t>qərəzsiz</a:t>
            </a:r>
            <a:r>
              <a:rPr lang="en-US" dirty="0" smtClean="0"/>
              <a:t> </a:t>
            </a:r>
            <a:r>
              <a:rPr lang="en-US" dirty="0" err="1" smtClean="0"/>
              <a:t>olması</a:t>
            </a:r>
            <a:r>
              <a:rPr lang="az-Latn-AZ" dirty="0" smtClean="0"/>
              <a:t>;</a:t>
            </a:r>
            <a:endParaRPr lang="en-US" dirty="0" smtClean="0"/>
          </a:p>
          <a:p>
            <a:r>
              <a:rPr lang="en-US" dirty="0" err="1" smtClean="0"/>
              <a:t>belə</a:t>
            </a:r>
            <a:r>
              <a:rPr lang="en-US" dirty="0" smtClean="0"/>
              <a:t> </a:t>
            </a:r>
            <a:r>
              <a:rPr lang="en-US" dirty="0" err="1" smtClean="0"/>
              <a:t>müstəqil</a:t>
            </a:r>
            <a:r>
              <a:rPr lang="en-US" dirty="0" smtClean="0"/>
              <a:t> </a:t>
            </a:r>
            <a:r>
              <a:rPr lang="en-US" dirty="0" err="1" smtClean="0"/>
              <a:t>tərəfsiz</a:t>
            </a:r>
            <a:r>
              <a:rPr lang="en-US" dirty="0" smtClean="0"/>
              <a:t> </a:t>
            </a:r>
            <a:r>
              <a:rPr lang="en-US" dirty="0" err="1" smtClean="0"/>
              <a:t>məhkəməyə</a:t>
            </a:r>
            <a:r>
              <a:rPr lang="en-US" dirty="0" smtClean="0"/>
              <a:t> </a:t>
            </a:r>
            <a:r>
              <a:rPr lang="en-US" dirty="0" err="1" smtClean="0"/>
              <a:t>müraciət</a:t>
            </a:r>
            <a:r>
              <a:rPr lang="en-US" dirty="0" smtClean="0"/>
              <a:t> </a:t>
            </a:r>
            <a:r>
              <a:rPr lang="en-US" dirty="0" err="1" smtClean="0"/>
              <a:t>edə</a:t>
            </a:r>
            <a:r>
              <a:rPr lang="en-US" dirty="0" smtClean="0"/>
              <a:t> </a:t>
            </a:r>
            <a:r>
              <a:rPr lang="en-US" dirty="0" err="1" smtClean="0"/>
              <a:t>bilmə</a:t>
            </a:r>
            <a:r>
              <a:rPr lang="en-US" dirty="0" smtClean="0"/>
              <a:t> </a:t>
            </a:r>
            <a:r>
              <a:rPr lang="en-US" dirty="0" err="1" smtClean="0"/>
              <a:t>hüququ</a:t>
            </a:r>
            <a:r>
              <a:rPr lang="en-US" dirty="0" smtClean="0"/>
              <a:t> (</a:t>
            </a:r>
            <a:r>
              <a:rPr lang="en-US" dirty="0" err="1" smtClean="0"/>
              <a:t>imkanı</a:t>
            </a:r>
            <a:r>
              <a:rPr lang="en-US" dirty="0" smtClean="0"/>
              <a:t>)</a:t>
            </a:r>
            <a:r>
              <a:rPr lang="az-Latn-AZ" dirty="0" smtClean="0"/>
              <a:t>;</a:t>
            </a:r>
            <a:endParaRPr lang="en-US" dirty="0" smtClean="0"/>
          </a:p>
          <a:p>
            <a:r>
              <a:rPr lang="en-US" dirty="0" err="1" smtClean="0"/>
              <a:t>işə</a:t>
            </a:r>
            <a:r>
              <a:rPr lang="en-US" dirty="0" smtClean="0"/>
              <a:t> </a:t>
            </a:r>
            <a:r>
              <a:rPr lang="en-US" dirty="0" err="1" smtClean="0"/>
              <a:t>təqsirləndirilən</a:t>
            </a:r>
            <a:r>
              <a:rPr lang="en-US" dirty="0" smtClean="0"/>
              <a:t> </a:t>
            </a:r>
            <a:r>
              <a:rPr lang="en-US" dirty="0" err="1" smtClean="0"/>
              <a:t>şəxsin</a:t>
            </a:r>
            <a:r>
              <a:rPr lang="en-US" dirty="0" smtClean="0"/>
              <a:t> </a:t>
            </a:r>
            <a:r>
              <a:rPr lang="en-US" dirty="0" err="1" smtClean="0"/>
              <a:t>iştirakı</a:t>
            </a:r>
            <a:r>
              <a:rPr lang="en-US" dirty="0" smtClean="0"/>
              <a:t> </a:t>
            </a:r>
            <a:r>
              <a:rPr lang="en-US" dirty="0" err="1" smtClean="0"/>
              <a:t>ilə</a:t>
            </a:r>
            <a:r>
              <a:rPr lang="en-US" dirty="0" smtClean="0"/>
              <a:t> </a:t>
            </a:r>
            <a:r>
              <a:rPr lang="en-US" dirty="0" err="1" smtClean="0"/>
              <a:t>baxılması</a:t>
            </a:r>
            <a:r>
              <a:rPr lang="az-Latn-AZ" dirty="0" smtClean="0"/>
              <a:t>;</a:t>
            </a:r>
            <a:endParaRPr lang="en-US" dirty="0" smtClean="0"/>
          </a:p>
          <a:p>
            <a:r>
              <a:rPr lang="en-US" dirty="0" err="1" smtClean="0"/>
              <a:t>özü</a:t>
            </a:r>
            <a:r>
              <a:rPr lang="en-US" dirty="0" smtClean="0"/>
              <a:t> </a:t>
            </a:r>
            <a:r>
              <a:rPr lang="en-US" dirty="0" err="1" smtClean="0"/>
              <a:t>əleyhinə</a:t>
            </a:r>
            <a:r>
              <a:rPr lang="en-US" dirty="0" smtClean="0"/>
              <a:t> </a:t>
            </a:r>
            <a:r>
              <a:rPr lang="en-US" dirty="0" err="1" smtClean="0"/>
              <a:t>ifadə</a:t>
            </a:r>
            <a:r>
              <a:rPr lang="en-US" dirty="0" smtClean="0"/>
              <a:t> </a:t>
            </a:r>
            <a:r>
              <a:rPr lang="en-US" dirty="0" err="1" smtClean="0"/>
              <a:t>verməyə</a:t>
            </a:r>
            <a:r>
              <a:rPr lang="en-US" dirty="0" smtClean="0"/>
              <a:t> </a:t>
            </a:r>
            <a:r>
              <a:rPr lang="en-US" dirty="0" err="1" smtClean="0"/>
              <a:t>qadağan</a:t>
            </a:r>
            <a:r>
              <a:rPr lang="en-US" dirty="0" smtClean="0"/>
              <a:t> </a:t>
            </a:r>
            <a:r>
              <a:rPr lang="en-US" dirty="0" err="1" smtClean="0"/>
              <a:t>edilməsi</a:t>
            </a:r>
            <a:r>
              <a:rPr lang="en-US" dirty="0" smtClean="0"/>
              <a:t> </a:t>
            </a:r>
            <a:r>
              <a:rPr lang="en-US" dirty="0" err="1" smtClean="0"/>
              <a:t>və</a:t>
            </a:r>
            <a:r>
              <a:rPr lang="en-US" dirty="0" smtClean="0"/>
              <a:t> </a:t>
            </a:r>
            <a:r>
              <a:rPr lang="en-US" dirty="0" err="1" smtClean="0"/>
              <a:t>susma</a:t>
            </a:r>
            <a:r>
              <a:rPr lang="en-US" dirty="0" smtClean="0"/>
              <a:t> </a:t>
            </a:r>
            <a:r>
              <a:rPr lang="en-US" dirty="0" err="1" smtClean="0"/>
              <a:t>hüququ</a:t>
            </a:r>
            <a:r>
              <a:rPr lang="az-Latn-AZ" dirty="0" smtClean="0"/>
              <a:t>;</a:t>
            </a:r>
            <a:endParaRPr lang="en-US" dirty="0" smtClean="0"/>
          </a:p>
          <a:p>
            <a:r>
              <a:rPr lang="en-US" dirty="0" err="1" smtClean="0"/>
              <a:t>tərəflərin</a:t>
            </a:r>
            <a:r>
              <a:rPr lang="en-US" dirty="0" smtClean="0"/>
              <a:t> </a:t>
            </a:r>
            <a:r>
              <a:rPr lang="en-US" dirty="0" err="1" smtClean="0"/>
              <a:t>bərabərliyi</a:t>
            </a:r>
            <a:r>
              <a:rPr lang="en-US" dirty="0" smtClean="0"/>
              <a:t> </a:t>
            </a:r>
            <a:r>
              <a:rPr lang="en-US" dirty="0" err="1" smtClean="0"/>
              <a:t>və</a:t>
            </a:r>
            <a:r>
              <a:rPr lang="en-US" dirty="0" smtClean="0"/>
              <a:t> </a:t>
            </a:r>
            <a:r>
              <a:rPr lang="en-US" dirty="0" err="1" smtClean="0"/>
              <a:t>çəkişmə</a:t>
            </a:r>
            <a:r>
              <a:rPr lang="en-US" dirty="0" smtClean="0"/>
              <a:t> </a:t>
            </a:r>
            <a:r>
              <a:rPr lang="en-US" dirty="0" err="1" smtClean="0"/>
              <a:t>prinsipi</a:t>
            </a:r>
            <a:r>
              <a:rPr lang="az-Latn-AZ" dirty="0" smtClean="0"/>
              <a:t>;</a:t>
            </a:r>
            <a:endParaRPr lang="en-US" dirty="0" smtClean="0"/>
          </a:p>
          <a:p>
            <a:r>
              <a:rPr lang="en-US" dirty="0" err="1" smtClean="0"/>
              <a:t>işə</a:t>
            </a:r>
            <a:r>
              <a:rPr lang="en-US" dirty="0" smtClean="0"/>
              <a:t> </a:t>
            </a:r>
            <a:r>
              <a:rPr lang="en-US" dirty="0" err="1" smtClean="0"/>
              <a:t>tərəflərin</a:t>
            </a:r>
            <a:r>
              <a:rPr lang="en-US" dirty="0" smtClean="0"/>
              <a:t> </a:t>
            </a:r>
            <a:r>
              <a:rPr lang="en-US" dirty="0" err="1" smtClean="0"/>
              <a:t>anladığı</a:t>
            </a:r>
            <a:r>
              <a:rPr lang="en-US" dirty="0" smtClean="0"/>
              <a:t> </a:t>
            </a:r>
            <a:r>
              <a:rPr lang="en-US" dirty="0" err="1" smtClean="0"/>
              <a:t>dildə</a:t>
            </a:r>
            <a:r>
              <a:rPr lang="en-US" dirty="0" smtClean="0"/>
              <a:t> </a:t>
            </a:r>
            <a:r>
              <a:rPr lang="en-US" dirty="0" err="1" smtClean="0"/>
              <a:t>baxılması</a:t>
            </a:r>
            <a:r>
              <a:rPr lang="en-US" dirty="0" smtClean="0"/>
              <a:t> </a:t>
            </a:r>
            <a:r>
              <a:rPr lang="en-US" dirty="0" err="1" smtClean="0"/>
              <a:t>ya</a:t>
            </a:r>
            <a:r>
              <a:rPr lang="en-US" dirty="0" smtClean="0"/>
              <a:t> </a:t>
            </a:r>
            <a:r>
              <a:rPr lang="en-US" dirty="0" err="1" smtClean="0"/>
              <a:t>da</a:t>
            </a:r>
            <a:r>
              <a:rPr lang="az-Latn-AZ" dirty="0" smtClean="0"/>
              <a:t> </a:t>
            </a:r>
            <a:r>
              <a:rPr lang="en-US" dirty="0" err="1" smtClean="0"/>
              <a:t>tərcüməçinin</a:t>
            </a:r>
            <a:r>
              <a:rPr lang="en-US" dirty="0" smtClean="0"/>
              <a:t> </a:t>
            </a:r>
            <a:r>
              <a:rPr lang="en-US" dirty="0" err="1" smtClean="0"/>
              <a:t>təmin</a:t>
            </a:r>
            <a:r>
              <a:rPr lang="en-US" dirty="0" smtClean="0"/>
              <a:t> </a:t>
            </a:r>
            <a:r>
              <a:rPr lang="en-US" dirty="0" err="1" smtClean="0"/>
              <a:t>edilməsi</a:t>
            </a:r>
            <a:r>
              <a:rPr lang="az-Latn-AZ" dirty="0" smtClean="0"/>
              <a:t>;</a:t>
            </a:r>
            <a:endParaRPr lang="en-US" dirty="0" smtClean="0"/>
          </a:p>
          <a:p>
            <a:r>
              <a:rPr lang="en-US" dirty="0" err="1" smtClean="0"/>
              <a:t>məhkəmə</a:t>
            </a:r>
            <a:r>
              <a:rPr lang="en-US" dirty="0" smtClean="0"/>
              <a:t> </a:t>
            </a:r>
            <a:r>
              <a:rPr lang="en-US" dirty="0" err="1" smtClean="0"/>
              <a:t>qərarlarının</a:t>
            </a:r>
            <a:r>
              <a:rPr lang="en-US" dirty="0" smtClean="0"/>
              <a:t> </a:t>
            </a:r>
            <a:r>
              <a:rPr lang="en-US" dirty="0" err="1" smtClean="0"/>
              <a:t>əsaslandırılması</a:t>
            </a:r>
            <a:r>
              <a:rPr lang="en-US" dirty="0" smtClean="0"/>
              <a:t>.</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186766" cy="1071570"/>
          </a:xfrm>
        </p:spPr>
        <p:style>
          <a:lnRef idx="1">
            <a:schemeClr val="accent1"/>
          </a:lnRef>
          <a:fillRef idx="2">
            <a:schemeClr val="accent1"/>
          </a:fillRef>
          <a:effectRef idx="1">
            <a:schemeClr val="accent1"/>
          </a:effectRef>
          <a:fontRef idx="minor">
            <a:schemeClr val="dk1"/>
          </a:fontRef>
        </p:style>
        <p:txBody>
          <a:bodyPr/>
          <a:lstStyle/>
          <a:p>
            <a:pPr algn="ctr"/>
            <a:r>
              <a:rPr lang="en-US" b="1" dirty="0" err="1" smtClean="0">
                <a:latin typeface="Times New Roman" pitchFamily="18" charset="0"/>
                <a:cs typeface="Times New Roman" pitchFamily="18" charset="0"/>
              </a:rPr>
              <a:t>Müstəq</a:t>
            </a:r>
            <a:r>
              <a:rPr lang="az-Latn-AZ" sz="24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l</a:t>
            </a:r>
            <a:r>
              <a:rPr lang="az-Latn-AZ" b="1" dirty="0" smtClean="0">
                <a:latin typeface="Times New Roman" pitchFamily="18" charset="0"/>
                <a:cs typeface="Times New Roman" pitchFamily="18" charset="0"/>
              </a:rPr>
              <a:t> və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qərəzs</a:t>
            </a:r>
            <a:r>
              <a:rPr lang="az-Latn-AZ" sz="24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z </a:t>
            </a:r>
            <a:r>
              <a:rPr lang="en-US" b="1" dirty="0" err="1" smtClean="0">
                <a:latin typeface="Times New Roman" pitchFamily="18" charset="0"/>
                <a:cs typeface="Times New Roman" pitchFamily="18" charset="0"/>
              </a:rPr>
              <a:t>məhkəmə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anlayışı</a:t>
            </a:r>
            <a:endParaRPr lang="ru-RU"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928802"/>
            <a:ext cx="8258204" cy="4071966"/>
          </a:xfrm>
        </p:spPr>
        <p:txBody>
          <a:bodyPr/>
          <a:lstStyle/>
          <a:p>
            <a:pPr algn="just">
              <a:buNone/>
            </a:pPr>
            <a:r>
              <a:rPr lang="az-Latn-AZ" dirty="0" smtClean="0"/>
              <a:t>	</a:t>
            </a:r>
          </a:p>
          <a:p>
            <a:pPr algn="just">
              <a:buNone/>
            </a:pPr>
            <a:r>
              <a:rPr lang="az-Latn-AZ"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AİHM </a:t>
            </a:r>
            <a:r>
              <a:rPr lang="en-US" b="1" dirty="0" err="1" smtClean="0">
                <a:latin typeface="Times New Roman" pitchFamily="18" charset="0"/>
                <a:cs typeface="Times New Roman" pitchFamily="18" charset="0"/>
              </a:rPr>
              <a:t>milli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məhkəmələrin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müstəqil</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tərəfsiz</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olma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məsələsinə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baxanda</a:t>
            </a:r>
            <a:r>
              <a:rPr lang="az-Latn-AZ"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aşağıdakı</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hallara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diqqət</a:t>
            </a:r>
            <a:r>
              <a:rPr lang="en-US" b="1" dirty="0" smtClean="0">
                <a:latin typeface="Times New Roman" pitchFamily="18" charset="0"/>
                <a:cs typeface="Times New Roman" pitchFamily="18" charset="0"/>
              </a:rPr>
              <a:t> ye</a:t>
            </a:r>
            <a:r>
              <a:rPr lang="az-Latn-AZ" b="1" dirty="0" smtClean="0">
                <a:latin typeface="Times New Roman" pitchFamily="18" charset="0"/>
                <a:cs typeface="Times New Roman" pitchFamily="18" charset="0"/>
              </a:rPr>
              <a:t>t</a:t>
            </a:r>
            <a:r>
              <a:rPr lang="en-US" b="1" dirty="0" err="1" smtClean="0">
                <a:latin typeface="Times New Roman" pitchFamily="18" charset="0"/>
                <a:cs typeface="Times New Roman" pitchFamily="18" charset="0"/>
              </a:rPr>
              <a:t>i</a:t>
            </a:r>
            <a:r>
              <a:rPr lang="az-Latn-AZ" b="1" dirty="0" smtClean="0">
                <a:latin typeface="Times New Roman" pitchFamily="18" charset="0"/>
                <a:cs typeface="Times New Roman" pitchFamily="18" charset="0"/>
              </a:rPr>
              <a:t>r</a:t>
            </a:r>
            <a:r>
              <a:rPr lang="en-US" b="1" dirty="0" err="1" smtClean="0">
                <a:latin typeface="Times New Roman" pitchFamily="18" charset="0"/>
                <a:cs typeface="Times New Roman" pitchFamily="18" charset="0"/>
              </a:rPr>
              <a:t>ir</a:t>
            </a:r>
            <a:r>
              <a:rPr lang="en-US" b="1"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hakimlərin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necə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tərəfindən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təyin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olunduğu</a:t>
            </a:r>
            <a:r>
              <a:rPr lang="az-Latn-AZ"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onların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vəzifədə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qədər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qaldığı</a:t>
            </a:r>
            <a:r>
              <a:rPr lang="az-Latn-AZ"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kənar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təzyiqlərə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qarşı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cür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təminatların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olduğu</a:t>
            </a:r>
            <a:r>
              <a:rPr lang="az-Latn-AZ"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zahiri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müstəqillik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əlamətlərinə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malik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olub-olmadığı</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86766" cy="1143000"/>
          </a:xfrm>
        </p:spPr>
        <p:style>
          <a:lnRef idx="1">
            <a:schemeClr val="accent1"/>
          </a:lnRef>
          <a:fillRef idx="2">
            <a:schemeClr val="accent1"/>
          </a:fillRef>
          <a:effectRef idx="1">
            <a:schemeClr val="accent1"/>
          </a:effectRef>
          <a:fontRef idx="minor">
            <a:schemeClr val="dk1"/>
          </a:fontRef>
        </p:style>
        <p:txBody>
          <a:bodyPr/>
          <a:lstStyle/>
          <a:p>
            <a:pPr algn="ctr"/>
            <a:r>
              <a:rPr lang="en-US" b="1" dirty="0" err="1" smtClean="0">
                <a:latin typeface="Times New Roman" pitchFamily="18" charset="0"/>
                <a:cs typeface="Times New Roman" pitchFamily="18" charset="0"/>
              </a:rPr>
              <a:t>Müstəq</a:t>
            </a:r>
            <a:r>
              <a:rPr lang="az-Latn-AZ" sz="24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l</a:t>
            </a:r>
            <a:r>
              <a:rPr lang="az-Latn-AZ" b="1" dirty="0" smtClean="0">
                <a:latin typeface="Times New Roman" pitchFamily="18" charset="0"/>
                <a:cs typeface="Times New Roman" pitchFamily="18" charset="0"/>
              </a:rPr>
              <a:t> və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qərəzs</a:t>
            </a:r>
            <a:r>
              <a:rPr lang="az-Latn-AZ" sz="24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z </a:t>
            </a:r>
            <a:r>
              <a:rPr lang="en-US" b="1" dirty="0" err="1" smtClean="0">
                <a:latin typeface="Times New Roman" pitchFamily="18" charset="0"/>
                <a:cs typeface="Times New Roman" pitchFamily="18" charset="0"/>
              </a:rPr>
              <a:t>məhkəmə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anlayışı</a:t>
            </a:r>
            <a:endParaRPr lang="ru-RU" dirty="0"/>
          </a:p>
        </p:txBody>
      </p:sp>
      <p:sp>
        <p:nvSpPr>
          <p:cNvPr id="3" name="Содержимое 2"/>
          <p:cNvSpPr>
            <a:spLocks noGrp="1"/>
          </p:cNvSpPr>
          <p:nvPr>
            <p:ph sz="quarter" idx="1"/>
          </p:nvPr>
        </p:nvSpPr>
        <p:spPr>
          <a:xfrm>
            <a:off x="457200" y="1714488"/>
            <a:ext cx="8115328" cy="4572032"/>
          </a:xfrm>
        </p:spPr>
        <p:txBody>
          <a:bodyPr>
            <a:normAutofit fontScale="92500" lnSpcReduction="10000"/>
          </a:bodyPr>
          <a:lstStyle/>
          <a:p>
            <a:pPr algn="just">
              <a:buNone/>
            </a:pPr>
            <a:r>
              <a:rPr lang="az-Latn-AZ" dirty="0" smtClean="0">
                <a:latin typeface="Times New Roman" pitchFamily="18" charset="0"/>
                <a:cs typeface="Times New Roman" pitchFamily="18" charset="0"/>
              </a:rPr>
              <a:t>	</a:t>
            </a:r>
          </a:p>
          <a:p>
            <a:pPr algn="just"/>
            <a:r>
              <a:rPr lang="en-US" sz="2600" dirty="0" err="1" smtClean="0">
                <a:latin typeface="Times New Roman" pitchFamily="18" charset="0"/>
                <a:cs typeface="Times New Roman" pitchFamily="18" charset="0"/>
              </a:rPr>
              <a:t>İngilis</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dilli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mətnlərə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baxanda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orada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məhkəmə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əvəzinə</a:t>
            </a:r>
            <a:r>
              <a:rPr lang="en-US" sz="2600" dirty="0" smtClean="0">
                <a:latin typeface="Times New Roman" pitchFamily="18" charset="0"/>
                <a:cs typeface="Times New Roman" pitchFamily="18" charset="0"/>
              </a:rPr>
              <a:t> </a:t>
            </a:r>
            <a:r>
              <a:rPr lang="en-US" sz="2600" b="1" dirty="0" smtClean="0">
                <a:solidFill>
                  <a:srgbClr val="FF0000"/>
                </a:solidFill>
                <a:latin typeface="Times New Roman" pitchFamily="18" charset="0"/>
                <a:cs typeface="Times New Roman" pitchFamily="18" charset="0"/>
              </a:rPr>
              <a:t>“</a:t>
            </a:r>
            <a:r>
              <a:rPr lang="en-US" sz="2600" b="1" dirty="0" err="1" smtClean="0">
                <a:solidFill>
                  <a:srgbClr val="FF0000"/>
                </a:solidFill>
                <a:latin typeface="Times New Roman" pitchFamily="18" charset="0"/>
                <a:cs typeface="Times New Roman" pitchFamily="18" charset="0"/>
              </a:rPr>
              <a:t>tribunal”</a:t>
            </a:r>
            <a:r>
              <a:rPr lang="en-US" sz="2600" dirty="0" err="1" smtClean="0">
                <a:latin typeface="Times New Roman" pitchFamily="18" charset="0"/>
                <a:cs typeface="Times New Roman" pitchFamily="18" charset="0"/>
              </a:rPr>
              <a:t>dan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bəhs</a:t>
            </a:r>
            <a:r>
              <a:rPr lang="az-Latn-AZ"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edilir</a:t>
            </a:r>
            <a:r>
              <a:rPr lang="en-US" sz="2600" dirty="0" smtClean="0">
                <a:latin typeface="Times New Roman" pitchFamily="18" charset="0"/>
                <a:cs typeface="Times New Roman" pitchFamily="18" charset="0"/>
              </a:rPr>
              <a:t>. Tribunal </a:t>
            </a:r>
            <a:r>
              <a:rPr lang="en-US" sz="2600" dirty="0" err="1" smtClean="0">
                <a:latin typeface="Times New Roman" pitchFamily="18" charset="0"/>
                <a:cs typeface="Times New Roman" pitchFamily="18" charset="0"/>
              </a:rPr>
              <a:t>elə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bir</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orqandır</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ki</a:t>
            </a:r>
            <a:r>
              <a:rPr lang="en-US" sz="2600" dirty="0" smtClean="0">
                <a:latin typeface="Times New Roman" pitchFamily="18" charset="0"/>
                <a:cs typeface="Times New Roman" pitchFamily="18" charset="0"/>
              </a:rPr>
              <a:t>, o </a:t>
            </a:r>
            <a:r>
              <a:rPr lang="en-US" sz="2600" dirty="0" err="1" smtClean="0">
                <a:latin typeface="Times New Roman" pitchFamily="18" charset="0"/>
                <a:cs typeface="Times New Roman" pitchFamily="18" charset="0"/>
              </a:rPr>
              <a:t>məhkəmə</a:t>
            </a:r>
            <a:r>
              <a:rPr lang="en-US" sz="2600" dirty="0" smtClean="0">
                <a:latin typeface="Times New Roman" pitchFamily="18" charset="0"/>
                <a:cs typeface="Times New Roman" pitchFamily="18" charset="0"/>
              </a:rPr>
              <a:t> (court) </a:t>
            </a:r>
            <a:r>
              <a:rPr lang="en-US" sz="2600" dirty="0" err="1" smtClean="0">
                <a:latin typeface="Times New Roman" pitchFamily="18" charset="0"/>
                <a:cs typeface="Times New Roman" pitchFamily="18" charset="0"/>
              </a:rPr>
              <a:t>ilə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eyni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şey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deyildir</a:t>
            </a:r>
            <a:r>
              <a:rPr lang="en-US" sz="2600" dirty="0" smtClean="0">
                <a:latin typeface="Times New Roman" pitchFamily="18" charset="0"/>
                <a:cs typeface="Times New Roman" pitchFamily="18" charset="0"/>
              </a:rPr>
              <a:t>.</a:t>
            </a:r>
            <a:r>
              <a:rPr lang="az-Latn-AZ"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Məsələ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bundadır</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Konvensiya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mətnləri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elə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qələmə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alınır</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ki</a:t>
            </a:r>
            <a:r>
              <a:rPr lang="en-US" sz="2600" dirty="0" smtClean="0">
                <a:latin typeface="Times New Roman" pitchFamily="18" charset="0"/>
                <a:cs typeface="Times New Roman" pitchFamily="18" charset="0"/>
              </a:rPr>
              <a:t>, universal </a:t>
            </a:r>
            <a:r>
              <a:rPr lang="en-US" sz="2600" dirty="0" err="1" smtClean="0">
                <a:latin typeface="Times New Roman" pitchFamily="18" charset="0"/>
                <a:cs typeface="Times New Roman" pitchFamily="18" charset="0"/>
              </a:rPr>
              <a:t>olsun</a:t>
            </a:r>
            <a:r>
              <a:rPr lang="en-US" sz="2600" dirty="0" smtClean="0">
                <a:latin typeface="Times New Roman" pitchFamily="18" charset="0"/>
                <a:cs typeface="Times New Roman" pitchFamily="18" charset="0"/>
              </a:rPr>
              <a:t>,</a:t>
            </a:r>
            <a:r>
              <a:rPr lang="az-Latn-AZ"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yəni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bütün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dövlətlərdə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tətbiq</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oluna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bilsin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Bəzi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ölkələrdə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isə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ola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bilər</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bəzi</a:t>
            </a:r>
            <a:r>
              <a:rPr lang="az-Latn-AZ"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ixtilaflara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məhkəmə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qaydasında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baxılmasın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baxan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orqan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bir</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komissiya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şura</a:t>
            </a:r>
            <a:r>
              <a:rPr lang="en-US" sz="2600" dirty="0" smtClean="0">
                <a:latin typeface="Times New Roman" pitchFamily="18" charset="0"/>
                <a:cs typeface="Times New Roman" pitchFamily="18" charset="0"/>
              </a:rPr>
              <a:t>,</a:t>
            </a:r>
            <a:r>
              <a:rPr lang="az-Latn-AZ"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heyət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ya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icra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hakimiyyətinə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bağlı</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bir</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orqan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olsun</a:t>
            </a:r>
            <a:r>
              <a:rPr lang="en-US" sz="2600" dirty="0" smtClean="0">
                <a:latin typeface="Times New Roman" pitchFamily="18" charset="0"/>
                <a:cs typeface="Times New Roman" pitchFamily="18" charset="0"/>
              </a:rPr>
              <a:t>.</a:t>
            </a:r>
            <a:endParaRPr lang="az-Latn-AZ" sz="2600" dirty="0" smtClean="0">
              <a:latin typeface="Times New Roman" pitchFamily="18" charset="0"/>
              <a:cs typeface="Times New Roman" pitchFamily="18" charset="0"/>
            </a:endParaRPr>
          </a:p>
          <a:p>
            <a:pPr algn="just"/>
            <a:r>
              <a:rPr lang="en-US" sz="2600" dirty="0" err="1" smtClean="0">
                <a:latin typeface="Times New Roman" pitchFamily="18" charset="0"/>
                <a:cs typeface="Times New Roman" pitchFamily="18" charset="0"/>
              </a:rPr>
              <a:t>Avropa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Məhkəməsinin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axtardığı</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meyarlardan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birisi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tribunallarda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işə</a:t>
            </a:r>
            <a:r>
              <a:rPr lang="az-Latn-AZ"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baxan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insanların</a:t>
            </a:r>
            <a:r>
              <a:rPr lang="en-US" sz="2600" dirty="0" smtClean="0">
                <a:latin typeface="Times New Roman" pitchFamily="18" charset="0"/>
                <a:cs typeface="Times New Roman" pitchFamily="18" charset="0"/>
              </a:rPr>
              <a:t> hakim </a:t>
            </a:r>
            <a:r>
              <a:rPr lang="en-US" sz="2600" dirty="0" err="1" smtClean="0">
                <a:latin typeface="Times New Roman" pitchFamily="18" charset="0"/>
                <a:cs typeface="Times New Roman" pitchFamily="18" charset="0"/>
              </a:rPr>
              <a:t>və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hüquqşunas</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mövqeyində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olan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insanlar</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olmasıdır</a:t>
            </a:r>
            <a:r>
              <a:rPr lang="az-Latn-AZ" sz="2600" dirty="0" smtClean="0">
                <a:latin typeface="Times New Roman" pitchFamily="18" charset="0"/>
                <a:cs typeface="Times New Roman" pitchFamily="18" charset="0"/>
              </a:rPr>
              <a:t> </a:t>
            </a:r>
            <a:r>
              <a:rPr lang="az-Latn-AZ" sz="2600" i="1" dirty="0" smtClean="0">
                <a:latin typeface="Times New Roman" pitchFamily="18" charset="0"/>
                <a:cs typeface="Times New Roman" pitchFamily="18" charset="0"/>
              </a:rPr>
              <a:t>(</a:t>
            </a:r>
            <a:r>
              <a:rPr lang="en-US" sz="2600" i="1" dirty="0" smtClean="0">
                <a:latin typeface="Times New Roman" pitchFamily="18" charset="0"/>
                <a:cs typeface="Times New Roman" pitchFamily="18" charset="0"/>
              </a:rPr>
              <a:t>Le </a:t>
            </a:r>
            <a:r>
              <a:rPr lang="en-US" sz="2600" i="1" dirty="0" err="1" smtClean="0">
                <a:latin typeface="Times New Roman" pitchFamily="18" charset="0"/>
                <a:cs typeface="Times New Roman" pitchFamily="18" charset="0"/>
              </a:rPr>
              <a:t>Kompt</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Belçikaya</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qarşı</a:t>
            </a:r>
            <a:r>
              <a:rPr lang="en-US" sz="2600" i="1" dirty="0" smtClean="0">
                <a:latin typeface="Times New Roman" pitchFamily="18" charset="0"/>
                <a:cs typeface="Times New Roman" pitchFamily="18" charset="0"/>
              </a:rPr>
              <a:t>, 23.06.1981, </a:t>
            </a:r>
            <a:r>
              <a:rPr lang="en-US" sz="2600" i="1" dirty="0" err="1" smtClean="0">
                <a:latin typeface="Times New Roman" pitchFamily="18" charset="0"/>
                <a:cs typeface="Times New Roman" pitchFamily="18" charset="0"/>
              </a:rPr>
              <a:t>para</a:t>
            </a:r>
            <a:r>
              <a:rPr lang="en-US" sz="2600" i="1" dirty="0" smtClean="0">
                <a:latin typeface="Times New Roman" pitchFamily="18" charset="0"/>
                <a:cs typeface="Times New Roman" pitchFamily="18" charset="0"/>
              </a:rPr>
              <a:t>. 57</a:t>
            </a:r>
            <a:r>
              <a:rPr lang="az-Latn-AZ" sz="2600" i="1" dirty="0" smtClean="0">
                <a:latin typeface="Times New Roman" pitchFamily="18" charset="0"/>
                <a:cs typeface="Times New Roman" pitchFamily="18" charset="0"/>
              </a:rPr>
              <a:t>.)</a:t>
            </a:r>
            <a:r>
              <a:rPr lang="en-US" sz="2600" i="1" dirty="0" smtClean="0">
                <a:latin typeface="Times New Roman" pitchFamily="18" charset="0"/>
                <a:cs typeface="Times New Roman" pitchFamily="18" charset="0"/>
              </a:rPr>
              <a:t>.</a:t>
            </a:r>
            <a:r>
              <a:rPr lang="az-Latn-AZ" sz="2600" i="1" dirty="0" smtClean="0">
                <a:latin typeface="Times New Roman" pitchFamily="18" charset="0"/>
                <a:cs typeface="Times New Roman" pitchFamily="18" charset="0"/>
              </a:rPr>
              <a:t> </a:t>
            </a:r>
            <a:endParaRPr lang="ru-RU" sz="2600" i="1"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1143000"/>
          </a:xfrm>
        </p:spPr>
        <p:style>
          <a:lnRef idx="1">
            <a:schemeClr val="accent1"/>
          </a:lnRef>
          <a:fillRef idx="2">
            <a:schemeClr val="accent1"/>
          </a:fillRef>
          <a:effectRef idx="1">
            <a:schemeClr val="accent1"/>
          </a:effectRef>
          <a:fontRef idx="minor">
            <a:schemeClr val="dk1"/>
          </a:fontRef>
        </p:style>
        <p:txBody>
          <a:bodyPr/>
          <a:lstStyle/>
          <a:p>
            <a:pPr algn="ctr"/>
            <a:r>
              <a:rPr lang="en-US" b="1" dirty="0" err="1" smtClean="0">
                <a:latin typeface="Times New Roman" pitchFamily="18" charset="0"/>
                <a:cs typeface="Times New Roman" pitchFamily="18" charset="0"/>
              </a:rPr>
              <a:t>Müstəq</a:t>
            </a:r>
            <a:r>
              <a:rPr lang="az-Latn-AZ" sz="24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l</a:t>
            </a:r>
            <a:r>
              <a:rPr lang="az-Latn-AZ" b="1" dirty="0" smtClean="0">
                <a:latin typeface="Times New Roman" pitchFamily="18" charset="0"/>
                <a:cs typeface="Times New Roman" pitchFamily="18" charset="0"/>
              </a:rPr>
              <a:t> və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qərəzs</a:t>
            </a:r>
            <a:r>
              <a:rPr lang="az-Latn-AZ" sz="24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z </a:t>
            </a:r>
            <a:r>
              <a:rPr lang="en-US" b="1" dirty="0" err="1" smtClean="0">
                <a:latin typeface="Times New Roman" pitchFamily="18" charset="0"/>
                <a:cs typeface="Times New Roman" pitchFamily="18" charset="0"/>
              </a:rPr>
              <a:t>məhkəmə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anlayışı</a:t>
            </a:r>
            <a:endParaRPr lang="ru-RU" dirty="0"/>
          </a:p>
        </p:txBody>
      </p:sp>
      <p:sp>
        <p:nvSpPr>
          <p:cNvPr id="3" name="Содержимое 2"/>
          <p:cNvSpPr>
            <a:spLocks noGrp="1"/>
          </p:cNvSpPr>
          <p:nvPr>
            <p:ph sz="quarter" idx="1"/>
          </p:nvPr>
        </p:nvSpPr>
        <p:spPr>
          <a:xfrm>
            <a:off x="457200" y="1714488"/>
            <a:ext cx="8186766" cy="4500594"/>
          </a:xfrm>
        </p:spPr>
        <p:txBody>
          <a:bodyPr>
            <a:normAutofit lnSpcReduction="10000"/>
          </a:bodyPr>
          <a:lstStyle/>
          <a:p>
            <a:pPr algn="just"/>
            <a:r>
              <a:rPr lang="en-US" dirty="0" smtClean="0">
                <a:latin typeface="Times New Roman" pitchFamily="18" charset="0"/>
                <a:cs typeface="Times New Roman" pitchFamily="18" charset="0"/>
              </a:rPr>
              <a:t>AİHM</a:t>
            </a:r>
            <a:r>
              <a:rPr lang="az-Latn-AZ"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hakim</a:t>
            </a:r>
            <a:r>
              <a:rPr lang="az-Latn-AZ" dirty="0" smtClean="0">
                <a:latin typeface="Times New Roman" pitchFamily="18" charset="0"/>
                <a:cs typeface="Times New Roman" pitchFamily="18" charset="0"/>
              </a:rPr>
              <a:t>lərin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müstəqil</a:t>
            </a:r>
            <a:r>
              <a:rPr lang="az-Latn-AZ" dirty="0" smtClean="0">
                <a:latin typeface="Times New Roman" pitchFamily="18" charset="0"/>
                <a:cs typeface="Times New Roman" pitchFamily="18" charset="0"/>
              </a:rPr>
              <a:t>liyi baxımından onların </a:t>
            </a:r>
            <a:r>
              <a:rPr lang="en-US" dirty="0" err="1" smtClean="0">
                <a:latin typeface="Times New Roman" pitchFamily="18" charset="0"/>
                <a:cs typeface="Times New Roman" pitchFamily="18" charset="0"/>
              </a:rPr>
              <a:t>uzun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müddət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vəzifədə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qal</a:t>
            </a:r>
            <a:r>
              <a:rPr lang="az-Latn-AZ" dirty="0" smtClean="0">
                <a:latin typeface="Times New Roman" pitchFamily="18" charset="0"/>
                <a:cs typeface="Times New Roman" pitchFamily="18" charset="0"/>
              </a:rPr>
              <a:t>masını müxtəlif ölkələrə görə müxtəlif cür dəyərləndirə bilər. </a:t>
            </a:r>
            <a:r>
              <a:rPr lang="en-US" dirty="0" err="1" smtClean="0">
                <a:latin typeface="Times New Roman" pitchFamily="18" charset="0"/>
                <a:cs typeface="Times New Roman" pitchFamily="18" charset="0"/>
              </a:rPr>
              <a:t>Məsələn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Avropa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qurumları</a:t>
            </a:r>
            <a:r>
              <a:rPr lang="en-US" dirty="0" smtClean="0">
                <a:latin typeface="Times New Roman" pitchFamily="18" charset="0"/>
                <a:cs typeface="Times New Roman" pitchFamily="18" charset="0"/>
              </a:rPr>
              <a:t> </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Belçikada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Appelyasiya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hakimlərinin</a:t>
            </a:r>
            <a:r>
              <a:rPr lang="en-US" dirty="0" smtClean="0">
                <a:latin typeface="Times New Roman" pitchFamily="18" charset="0"/>
                <a:cs typeface="Times New Roman" pitchFamily="18" charset="0"/>
              </a:rPr>
              <a:t> </a:t>
            </a:r>
            <a:r>
              <a:rPr lang="en-US" b="1" i="1" u="sng" dirty="0" smtClean="0">
                <a:latin typeface="Times New Roman" pitchFamily="18" charset="0"/>
                <a:cs typeface="Times New Roman" pitchFamily="18" charset="0"/>
              </a:rPr>
              <a:t>6 </a:t>
            </a:r>
            <a:r>
              <a:rPr lang="en-US" b="1" i="1" u="sng" dirty="0" err="1" smtClean="0">
                <a:latin typeface="Times New Roman" pitchFamily="18" charset="0"/>
                <a:cs typeface="Times New Roman" pitchFamily="18" charset="0"/>
              </a:rPr>
              <a:t>illik</a:t>
            </a:r>
            <a:r>
              <a:rPr lang="az-Latn-AZ" b="1" i="1" u="sng" dirty="0" smtClean="0">
                <a:latin typeface="Times New Roman" pitchFamily="18" charset="0"/>
                <a:cs typeface="Times New Roman" pitchFamily="18" charset="0"/>
              </a:rPr>
              <a:t> </a:t>
            </a:r>
            <a:r>
              <a:rPr lang="az-Latn-AZ" dirty="0" smtClean="0">
                <a:latin typeface="Times New Roman" pitchFamily="18" charset="0"/>
                <a:cs typeface="Times New Roman" pitchFamily="18" charset="0"/>
              </a:rPr>
              <a:t>müddətə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təyin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olunmasını</a:t>
            </a:r>
            <a:r>
              <a:rPr lang="az-Latn-AZ"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normal</a:t>
            </a:r>
            <a:r>
              <a:rPr lang="az-Latn-AZ" dirty="0" smtClean="0">
                <a:latin typeface="Times New Roman" pitchFamily="18" charset="0"/>
                <a:cs typeface="Times New Roman" pitchFamily="18" charset="0"/>
              </a:rPr>
              <a:t>, ancaq </a:t>
            </a:r>
            <a:r>
              <a:rPr lang="en-US" dirty="0" smtClean="0">
                <a:latin typeface="Times New Roman" pitchFamily="18" charset="0"/>
                <a:cs typeface="Times New Roman" pitchFamily="18" charset="0"/>
              </a:rPr>
              <a:t>A</a:t>
            </a:r>
            <a:r>
              <a:rPr lang="az-Latn-AZ" dirty="0" smtClean="0">
                <a:latin typeface="Times New Roman" pitchFamily="18" charset="0"/>
                <a:cs typeface="Times New Roman" pitchFamily="18" charset="0"/>
              </a:rPr>
              <a:t>zərbaycanda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eyni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hakimlərin</a:t>
            </a:r>
            <a:r>
              <a:rPr lang="en-US" dirty="0" smtClean="0">
                <a:latin typeface="Times New Roman" pitchFamily="18" charset="0"/>
                <a:cs typeface="Times New Roman" pitchFamily="18" charset="0"/>
              </a:rPr>
              <a:t> </a:t>
            </a:r>
            <a:r>
              <a:rPr lang="en-US" b="1" i="1" u="sng" dirty="0" smtClean="0">
                <a:latin typeface="Times New Roman" pitchFamily="18" charset="0"/>
                <a:cs typeface="Times New Roman" pitchFamily="18" charset="0"/>
              </a:rPr>
              <a:t>10 </a:t>
            </a:r>
            <a:r>
              <a:rPr lang="en-US" b="1" i="1" u="sng" dirty="0" err="1" smtClean="0">
                <a:latin typeface="Times New Roman" pitchFamily="18" charset="0"/>
                <a:cs typeface="Times New Roman" pitchFamily="18" charset="0"/>
              </a:rPr>
              <a:t>il</a:t>
            </a:r>
            <a:r>
              <a:rPr lang="en-US" b="1" i="1" u="sng"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üçün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təyin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edilməsini</a:t>
            </a:r>
            <a:r>
              <a:rPr lang="az-Latn-AZ" dirty="0" smtClean="0">
                <a:latin typeface="Times New Roman" pitchFamily="18" charset="0"/>
                <a:cs typeface="Times New Roman" pitchFamily="18" charset="0"/>
              </a:rPr>
              <a:t> isə </a:t>
            </a:r>
            <a:r>
              <a:rPr lang="en-US" dirty="0" err="1" smtClean="0">
                <a:latin typeface="Times New Roman" pitchFamily="18" charset="0"/>
                <a:cs typeface="Times New Roman" pitchFamily="18" charset="0"/>
              </a:rPr>
              <a:t>xoş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qarşılamamışdılar</a:t>
            </a:r>
            <a:r>
              <a:rPr lang="en-US" dirty="0" smtClean="0">
                <a:latin typeface="Times New Roman" pitchFamily="18" charset="0"/>
                <a:cs typeface="Times New Roman" pitchFamily="18" charset="0"/>
              </a:rPr>
              <a:t>.</a:t>
            </a:r>
          </a:p>
          <a:p>
            <a:pPr algn="just"/>
            <a:r>
              <a:rPr lang="en-US" dirty="0" err="1" smtClean="0">
                <a:latin typeface="Times New Roman" pitchFamily="18" charset="0"/>
                <a:cs typeface="Times New Roman" pitchFamily="18" charset="0"/>
              </a:rPr>
              <a:t>Mülki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şəxslər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barədə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işlərə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baxan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hərbi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hakimlərin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olması</a:t>
            </a:r>
            <a:r>
              <a:rPr lang="az-Latn-AZ"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AİHM-</a:t>
            </a:r>
            <a:r>
              <a:rPr lang="en-US" dirty="0" err="1" smtClean="0">
                <a:latin typeface="Times New Roman" pitchFamily="18" charset="0"/>
                <a:cs typeface="Times New Roman" pitchFamily="18" charset="0"/>
              </a:rPr>
              <a:t>nə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görə</a:t>
            </a:r>
            <a:r>
              <a:rPr lang="en-US" dirty="0" smtClean="0">
                <a:latin typeface="Times New Roman" pitchFamily="18" charset="0"/>
                <a:cs typeface="Times New Roman" pitchFamily="18" charset="0"/>
              </a:rPr>
              <a:t> 6-cı </a:t>
            </a:r>
            <a:r>
              <a:rPr lang="en-US" dirty="0" err="1" smtClean="0">
                <a:latin typeface="Times New Roman" pitchFamily="18" charset="0"/>
                <a:cs typeface="Times New Roman" pitchFamily="18" charset="0"/>
              </a:rPr>
              <a:t>maddənin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pozuntusu</a:t>
            </a:r>
            <a:r>
              <a:rPr lang="az-Latn-AZ" dirty="0" smtClean="0">
                <a:latin typeface="Times New Roman" pitchFamily="18" charset="0"/>
                <a:cs typeface="Times New Roman" pitchFamily="18" charset="0"/>
              </a:rPr>
              <a:t> kimi tanınmışdı</a:t>
            </a:r>
            <a:r>
              <a:rPr lang="en-US" dirty="0" smtClean="0">
                <a:latin typeface="Times New Roman" pitchFamily="18" charset="0"/>
                <a:cs typeface="Times New Roman" pitchFamily="18" charset="0"/>
              </a:rPr>
              <a:t>.</a:t>
            </a:r>
          </a:p>
          <a:p>
            <a:pPr algn="just"/>
            <a:r>
              <a:rPr lang="en-US" dirty="0" err="1" smtClean="0">
                <a:latin typeface="Times New Roman" pitchFamily="18" charset="0"/>
                <a:cs typeface="Times New Roman" pitchFamily="18" charset="0"/>
              </a:rPr>
              <a:t>Məhkəmənin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verdiyi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qərar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qeyri-məhkəmə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orqanı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tərəfindən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pozula</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bilməməlidir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Əks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halda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ədalətli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baxışı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pozulmuş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olar</a:t>
            </a:r>
            <a:endParaRPr lang="ru-RU"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28600"/>
            <a:ext cx="8215370" cy="1200136"/>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3600" b="1" dirty="0" smtClean="0">
                <a:latin typeface="Times New Roman" pitchFamily="18" charset="0"/>
                <a:cs typeface="Times New Roman" pitchFamily="18" charset="0"/>
              </a:rPr>
              <a:t>John </a:t>
            </a:r>
            <a:r>
              <a:rPr lang="en-US" sz="3600" b="1" dirty="0" err="1" smtClean="0">
                <a:latin typeface="Times New Roman" pitchFamily="18" charset="0"/>
                <a:cs typeface="Times New Roman" pitchFamily="18" charset="0"/>
              </a:rPr>
              <a:t>Locke`un</a:t>
            </a:r>
            <a:r>
              <a:rPr lang="en-US" sz="3600" b="1" dirty="0" smtClean="0">
                <a:latin typeface="Times New Roman" pitchFamily="18" charset="0"/>
                <a:cs typeface="Times New Roman" pitchFamily="18" charset="0"/>
              </a:rPr>
              <a:t> </a:t>
            </a:r>
            <a:r>
              <a:rPr lang="az-Latn-AZ" sz="2800" b="1" dirty="0" smtClean="0">
                <a:latin typeface="Times New Roman" pitchFamily="18" charset="0"/>
                <a:cs typeface="Times New Roman" pitchFamily="18" charset="0"/>
              </a:rPr>
              <a:t>İ</a:t>
            </a:r>
            <a:r>
              <a:rPr lang="en-US" sz="3600" b="1" dirty="0" smtClean="0">
                <a:latin typeface="Times New Roman" pitchFamily="18" charset="0"/>
                <a:cs typeface="Times New Roman" pitchFamily="18" charset="0"/>
              </a:rPr>
              <a:t>ct</a:t>
            </a:r>
            <a:r>
              <a:rPr lang="az-Latn-AZ" sz="2800" b="1" dirty="0" smtClean="0">
                <a:latin typeface="Times New Roman" pitchFamily="18" charset="0"/>
                <a:cs typeface="Times New Roman" pitchFamily="18" charset="0"/>
              </a:rPr>
              <a:t>İ</a:t>
            </a:r>
            <a:r>
              <a:rPr lang="en-US" sz="3600" b="1" dirty="0" smtClean="0">
                <a:latin typeface="Times New Roman" pitchFamily="18" charset="0"/>
                <a:cs typeface="Times New Roman" pitchFamily="18" charset="0"/>
              </a:rPr>
              <a:t>ma</a:t>
            </a:r>
            <a:r>
              <a:rPr lang="az-Latn-AZ" sz="2800" b="1" dirty="0" smtClean="0">
                <a:latin typeface="Times New Roman" pitchFamily="18" charset="0"/>
                <a:cs typeface="Times New Roman" pitchFamily="18" charset="0"/>
              </a:rPr>
              <a:t>İ</a:t>
            </a: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err="1" smtClean="0">
                <a:latin typeface="Times New Roman" pitchFamily="18" charset="0"/>
                <a:cs typeface="Times New Roman" pitchFamily="18" charset="0"/>
              </a:rPr>
              <a:t>müqav</a:t>
            </a:r>
            <a:r>
              <a:rPr lang="az-Latn-AZ" sz="2800" b="1" dirty="0" smtClean="0">
                <a:latin typeface="Times New Roman" pitchFamily="18" charset="0"/>
                <a:cs typeface="Times New Roman" pitchFamily="18" charset="0"/>
              </a:rPr>
              <a:t>İ</a:t>
            </a:r>
            <a:r>
              <a:rPr lang="en-US" sz="3600" b="1" dirty="0" err="1" smtClean="0">
                <a:latin typeface="Times New Roman" pitchFamily="18" charset="0"/>
                <a:cs typeface="Times New Roman" pitchFamily="18" charset="0"/>
              </a:rPr>
              <a:t>lə</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nəzər</a:t>
            </a:r>
            <a:r>
              <a:rPr lang="az-Latn-AZ" sz="2800" b="1" dirty="0" smtClean="0">
                <a:latin typeface="Times New Roman" pitchFamily="18" charset="0"/>
                <a:cs typeface="Times New Roman" pitchFamily="18" charset="0"/>
              </a:rPr>
              <a:t>İ</a:t>
            </a:r>
            <a:r>
              <a:rPr lang="en-US" sz="3600" b="1" dirty="0" err="1" smtClean="0">
                <a:latin typeface="Times New Roman" pitchFamily="18" charset="0"/>
                <a:cs typeface="Times New Roman" pitchFamily="18" charset="0"/>
              </a:rPr>
              <a:t>yyəs</a:t>
            </a:r>
            <a:r>
              <a:rPr lang="az-Latn-AZ" sz="2800" b="1" dirty="0" smtClean="0">
                <a:latin typeface="Times New Roman" pitchFamily="18" charset="0"/>
                <a:cs typeface="Times New Roman" pitchFamily="18" charset="0"/>
              </a:rPr>
              <a:t>İ</a:t>
            </a:r>
            <a:endParaRPr lang="ru-RU" sz="2800" b="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301752" y="1527048"/>
            <a:ext cx="3698744" cy="4830910"/>
          </a:xfrm>
        </p:spPr>
        <p:txBody>
          <a:bodyPr>
            <a:normAutofit/>
          </a:bodyPr>
          <a:lstStyle/>
          <a:p>
            <a:r>
              <a:rPr lang="en-US" dirty="0" err="1" smtClean="0"/>
              <a:t>Locke`un</a:t>
            </a:r>
            <a:r>
              <a:rPr lang="en-US" dirty="0" smtClean="0"/>
              <a:t> </a:t>
            </a:r>
            <a:r>
              <a:rPr lang="en-US" dirty="0" err="1" smtClean="0"/>
              <a:t>ictimai</a:t>
            </a:r>
            <a:r>
              <a:rPr lang="en-US" dirty="0" smtClean="0"/>
              <a:t> </a:t>
            </a:r>
            <a:r>
              <a:rPr lang="en-US" dirty="0" err="1" smtClean="0"/>
              <a:t>müqavilə</a:t>
            </a:r>
            <a:r>
              <a:rPr lang="en-US" dirty="0" smtClean="0"/>
              <a:t> </a:t>
            </a:r>
            <a:r>
              <a:rPr lang="en-US" dirty="0" err="1" smtClean="0"/>
              <a:t>nəzəriyyəsinə</a:t>
            </a:r>
            <a:r>
              <a:rPr lang="en-US" dirty="0" smtClean="0"/>
              <a:t> </a:t>
            </a:r>
            <a:r>
              <a:rPr lang="en-US" dirty="0" err="1" smtClean="0"/>
              <a:t>görə</a:t>
            </a:r>
            <a:r>
              <a:rPr lang="en-US" dirty="0" smtClean="0"/>
              <a:t>, </a:t>
            </a:r>
            <a:r>
              <a:rPr lang="en-US" dirty="0" err="1" smtClean="0"/>
              <a:t>insanlar</a:t>
            </a:r>
            <a:r>
              <a:rPr lang="en-US" dirty="0" smtClean="0"/>
              <a:t> </a:t>
            </a:r>
            <a:r>
              <a:rPr lang="en-US" dirty="0" err="1" smtClean="0"/>
              <a:t>cəmiyyət</a:t>
            </a:r>
            <a:r>
              <a:rPr lang="en-US" dirty="0" smtClean="0"/>
              <a:t> </a:t>
            </a:r>
            <a:r>
              <a:rPr lang="en-US" dirty="0" err="1" smtClean="0"/>
              <a:t>halında</a:t>
            </a:r>
            <a:r>
              <a:rPr lang="en-US" dirty="0" smtClean="0"/>
              <a:t> </a:t>
            </a:r>
            <a:r>
              <a:rPr lang="en-US" dirty="0" err="1" smtClean="0"/>
              <a:t>yaşamağa</a:t>
            </a:r>
            <a:r>
              <a:rPr lang="en-US" dirty="0" smtClean="0"/>
              <a:t> </a:t>
            </a:r>
            <a:r>
              <a:rPr lang="en-US" dirty="0" err="1" smtClean="0"/>
              <a:t>keçmək</a:t>
            </a:r>
            <a:r>
              <a:rPr lang="en-US" dirty="0" smtClean="0"/>
              <a:t> </a:t>
            </a:r>
            <a:r>
              <a:rPr lang="en-US" dirty="0" err="1" smtClean="0"/>
              <a:t>barəsində</a:t>
            </a:r>
            <a:r>
              <a:rPr lang="en-US" dirty="0" smtClean="0"/>
              <a:t> </a:t>
            </a:r>
            <a:r>
              <a:rPr lang="en-US" dirty="0" err="1" smtClean="0"/>
              <a:t>razılığa</a:t>
            </a:r>
            <a:r>
              <a:rPr lang="en-US" dirty="0" smtClean="0"/>
              <a:t> </a:t>
            </a:r>
            <a:r>
              <a:rPr lang="en-US" dirty="0" err="1" smtClean="0"/>
              <a:t>gəldikdə</a:t>
            </a:r>
            <a:r>
              <a:rPr lang="en-US" dirty="0" smtClean="0"/>
              <a:t>, </a:t>
            </a:r>
            <a:r>
              <a:rPr lang="en-US" dirty="0" err="1" smtClean="0"/>
              <a:t>bəzi</a:t>
            </a:r>
            <a:r>
              <a:rPr lang="en-US" dirty="0" smtClean="0"/>
              <a:t> </a:t>
            </a:r>
            <a:r>
              <a:rPr lang="en-US" dirty="0" err="1" smtClean="0"/>
              <a:t>hüquqlarını</a:t>
            </a:r>
            <a:r>
              <a:rPr lang="en-US" dirty="0" smtClean="0"/>
              <a:t>, </a:t>
            </a:r>
            <a:r>
              <a:rPr lang="en-US" dirty="0" err="1" smtClean="0"/>
              <a:t>bu</a:t>
            </a:r>
            <a:r>
              <a:rPr lang="en-US" dirty="0" smtClean="0"/>
              <a:t> </a:t>
            </a:r>
            <a:r>
              <a:rPr lang="en-US" dirty="0" err="1" smtClean="0"/>
              <a:t>arada</a:t>
            </a:r>
            <a:r>
              <a:rPr lang="en-US" dirty="0" smtClean="0"/>
              <a:t> </a:t>
            </a:r>
            <a:r>
              <a:rPr lang="en-US" dirty="0" err="1" smtClean="0"/>
              <a:t>hökm</a:t>
            </a:r>
            <a:r>
              <a:rPr lang="en-US" dirty="0" smtClean="0"/>
              <a:t> (</a:t>
            </a:r>
            <a:r>
              <a:rPr lang="en-US" dirty="0" err="1" smtClean="0"/>
              <a:t>cəza</a:t>
            </a:r>
            <a:r>
              <a:rPr lang="en-US" dirty="0" smtClean="0"/>
              <a:t>) </a:t>
            </a:r>
            <a:r>
              <a:rPr lang="en-US" dirty="0" err="1" smtClean="0"/>
              <a:t>vermə</a:t>
            </a:r>
            <a:r>
              <a:rPr lang="en-US" dirty="0" smtClean="0"/>
              <a:t> </a:t>
            </a:r>
            <a:r>
              <a:rPr lang="en-US" dirty="0" err="1" smtClean="0"/>
              <a:t>hüququnu</a:t>
            </a:r>
            <a:r>
              <a:rPr lang="en-US" dirty="0" smtClean="0"/>
              <a:t>, </a:t>
            </a:r>
            <a:r>
              <a:rPr lang="en-US" dirty="0" err="1" smtClean="0"/>
              <a:t>dövlətə</a:t>
            </a:r>
            <a:r>
              <a:rPr lang="en-US" dirty="0" smtClean="0"/>
              <a:t> </a:t>
            </a:r>
            <a:r>
              <a:rPr lang="en-US" dirty="0" err="1" smtClean="0"/>
              <a:t>tərk</a:t>
            </a:r>
            <a:r>
              <a:rPr lang="en-US" dirty="0" smtClean="0"/>
              <a:t> </a:t>
            </a:r>
            <a:r>
              <a:rPr lang="en-US" dirty="0" err="1" smtClean="0"/>
              <a:t>ediblər</a:t>
            </a:r>
            <a:r>
              <a:rPr lang="en-US" dirty="0" smtClean="0"/>
              <a:t>. </a:t>
            </a:r>
            <a:r>
              <a:rPr lang="en-US" dirty="0" err="1" smtClean="0"/>
              <a:t>Başqa</a:t>
            </a:r>
            <a:r>
              <a:rPr lang="en-US" dirty="0" smtClean="0"/>
              <a:t> </a:t>
            </a:r>
            <a:r>
              <a:rPr lang="en-US" dirty="0" err="1" smtClean="0"/>
              <a:t>bir</a:t>
            </a:r>
            <a:r>
              <a:rPr lang="en-US" dirty="0" smtClean="0"/>
              <a:t> </a:t>
            </a:r>
            <a:r>
              <a:rPr lang="en-US" dirty="0" err="1" smtClean="0"/>
              <a:t>sözlə</a:t>
            </a:r>
            <a:r>
              <a:rPr lang="en-US" dirty="0" smtClean="0"/>
              <a:t> </a:t>
            </a:r>
            <a:r>
              <a:rPr lang="en-US" dirty="0" err="1" smtClean="0"/>
              <a:t>məhkəməyə</a:t>
            </a:r>
            <a:r>
              <a:rPr lang="en-US" dirty="0" smtClean="0"/>
              <a:t>.</a:t>
            </a:r>
            <a:endParaRPr lang="ru-RU" dirty="0"/>
          </a:p>
        </p:txBody>
      </p:sp>
      <p:pic>
        <p:nvPicPr>
          <p:cNvPr id="1026" name="Picture 2" descr="C:\Users\help\Desktop\john_locke_quote.jpg"/>
          <p:cNvPicPr>
            <a:picLocks noChangeAspect="1" noChangeArrowheads="1"/>
          </p:cNvPicPr>
          <p:nvPr/>
        </p:nvPicPr>
        <p:blipFill>
          <a:blip r:embed="rId2"/>
          <a:srcRect/>
          <a:stretch>
            <a:fillRect/>
          </a:stretch>
        </p:blipFill>
        <p:spPr bwMode="auto">
          <a:xfrm>
            <a:off x="4286248" y="1524000"/>
            <a:ext cx="4357718" cy="411957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1011222"/>
          </a:xfrm>
        </p:spPr>
        <p:style>
          <a:lnRef idx="1">
            <a:schemeClr val="accent2"/>
          </a:lnRef>
          <a:fillRef idx="2">
            <a:schemeClr val="accent2"/>
          </a:fillRef>
          <a:effectRef idx="1">
            <a:schemeClr val="accent2"/>
          </a:effectRef>
          <a:fontRef idx="minor">
            <a:schemeClr val="dk1"/>
          </a:fontRef>
        </p:style>
        <p:txBody>
          <a:bodyPr/>
          <a:lstStyle/>
          <a:p>
            <a:pPr algn="ctr"/>
            <a:r>
              <a:rPr lang="en-US" b="1" dirty="0" err="1" smtClean="0">
                <a:latin typeface="Times New Roman" pitchFamily="18" charset="0"/>
                <a:cs typeface="Times New Roman" pitchFamily="18" charset="0"/>
              </a:rPr>
              <a:t>Məhkəmən</a:t>
            </a:r>
            <a:r>
              <a:rPr lang="az-Latn-AZ" sz="24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n (</a:t>
            </a:r>
            <a:r>
              <a:rPr lang="en-US" b="1" dirty="0" err="1" smtClean="0">
                <a:latin typeface="Times New Roman" pitchFamily="18" charset="0"/>
                <a:cs typeface="Times New Roman" pitchFamily="18" charset="0"/>
              </a:rPr>
              <a:t>tr</a:t>
            </a:r>
            <a:r>
              <a:rPr lang="az-Latn-AZ" sz="2400" b="1" dirty="0" smtClean="0">
                <a:latin typeface="Times New Roman" pitchFamily="18" charset="0"/>
                <a:cs typeface="Times New Roman" pitchFamily="18" charset="0"/>
              </a:rPr>
              <a:t>İ</a:t>
            </a:r>
            <a:r>
              <a:rPr lang="en-US" b="1" dirty="0" err="1" smtClean="0">
                <a:latin typeface="Times New Roman" pitchFamily="18" charset="0"/>
                <a:cs typeface="Times New Roman" pitchFamily="18" charset="0"/>
              </a:rPr>
              <a:t>bunalın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qərəzs</a:t>
            </a:r>
            <a:r>
              <a:rPr lang="az-Latn-AZ" sz="2400" b="1" dirty="0" smtClean="0">
                <a:latin typeface="Times New Roman" pitchFamily="18" charset="0"/>
                <a:cs typeface="Times New Roman" pitchFamily="18" charset="0"/>
              </a:rPr>
              <a:t>İ</a:t>
            </a:r>
            <a:r>
              <a:rPr lang="en-US" b="1" dirty="0" err="1" smtClean="0">
                <a:latin typeface="Times New Roman" pitchFamily="18" charset="0"/>
                <a:cs typeface="Times New Roman" pitchFamily="18" charset="0"/>
              </a:rPr>
              <a:t>zl</a:t>
            </a:r>
            <a:r>
              <a:rPr lang="az-Latn-AZ" sz="24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y</a:t>
            </a:r>
            <a:r>
              <a:rPr lang="az-Latn-AZ" sz="2400" b="1" dirty="0" smtClean="0">
                <a:latin typeface="Times New Roman" pitchFamily="18" charset="0"/>
                <a:cs typeface="Times New Roman" pitchFamily="18" charset="0"/>
              </a:rPr>
              <a:t>İ</a:t>
            </a:r>
            <a:endParaRPr lang="ru-RU" sz="2400" b="1" dirty="0" smtClean="0">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600200"/>
            <a:ext cx="8186766" cy="4873752"/>
          </a:xfrm>
        </p:spPr>
        <p:txBody>
          <a:bodyPr>
            <a:normAutofit fontScale="92500" lnSpcReduction="10000"/>
          </a:bodyPr>
          <a:lstStyle/>
          <a:p>
            <a:r>
              <a:rPr lang="en-US" dirty="0" err="1" smtClean="0">
                <a:latin typeface="Times New Roman" pitchFamily="18" charset="0"/>
                <a:cs typeface="Times New Roman" pitchFamily="18" charset="0"/>
              </a:rPr>
              <a:t>Məhkəmənin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tribunalın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qərəzsizliyi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tərəfsiz</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olmasını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tələb</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edir</a:t>
            </a:r>
            <a:r>
              <a:rPr lang="az-Latn-AZ" dirty="0" smtClean="0">
                <a:latin typeface="Times New Roman" pitchFamily="18" charset="0"/>
                <a:cs typeface="Times New Roman" pitchFamily="18" charset="0"/>
              </a:rPr>
              <a:t>. Q</a:t>
            </a:r>
            <a:r>
              <a:rPr lang="en-US" dirty="0" err="1" smtClean="0">
                <a:latin typeface="Times New Roman" pitchFamily="18" charset="0"/>
                <a:cs typeface="Times New Roman" pitchFamily="18" charset="0"/>
              </a:rPr>
              <a:t>ərəzsizlik</a:t>
            </a:r>
            <a:r>
              <a:rPr lang="en-US"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subyektiv</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obyektiv</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olmaq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üzrə</a:t>
            </a:r>
            <a:r>
              <a:rPr lang="en-US" dirty="0" smtClean="0">
                <a:latin typeface="Times New Roman" pitchFamily="18" charset="0"/>
                <a:cs typeface="Times New Roman" pitchFamily="18" charset="0"/>
              </a:rPr>
              <a:t> </a:t>
            </a:r>
            <a:r>
              <a:rPr lang="az-Latn-AZ" dirty="0" smtClean="0">
                <a:latin typeface="Times New Roman" pitchFamily="18" charset="0"/>
                <a:cs typeface="Times New Roman" pitchFamily="18" charset="0"/>
              </a:rPr>
              <a:t>iki yerə bölünür</a:t>
            </a:r>
            <a:r>
              <a:rPr lang="en-US" dirty="0" smtClean="0">
                <a:latin typeface="Times New Roman" pitchFamily="18" charset="0"/>
                <a:cs typeface="Times New Roman" pitchFamily="18" charset="0"/>
              </a:rPr>
              <a:t>. </a:t>
            </a:r>
            <a:endParaRPr lang="az-Latn-AZ" dirty="0" smtClean="0">
              <a:latin typeface="Times New Roman" pitchFamily="18" charset="0"/>
              <a:cs typeface="Times New Roman" pitchFamily="18" charset="0"/>
            </a:endParaRPr>
          </a:p>
          <a:p>
            <a:r>
              <a:rPr lang="en-US" b="1" i="1" u="sng" dirty="0" err="1" smtClean="0">
                <a:solidFill>
                  <a:srgbClr val="FF0000"/>
                </a:solidFill>
                <a:latin typeface="Times New Roman" pitchFamily="18" charset="0"/>
                <a:cs typeface="Times New Roman" pitchFamily="18" charset="0"/>
              </a:rPr>
              <a:t>Subyektiv</a:t>
            </a:r>
            <a:r>
              <a:rPr lang="en-US" b="1" i="1" u="sng" dirty="0" smtClean="0">
                <a:solidFill>
                  <a:srgbClr val="FF0000"/>
                </a:solidFill>
                <a:latin typeface="Times New Roman" pitchFamily="18" charset="0"/>
                <a:cs typeface="Times New Roman" pitchFamily="18" charset="0"/>
              </a:rPr>
              <a:t> </a:t>
            </a:r>
            <a:r>
              <a:rPr lang="en-US" b="1" i="1" u="sng" dirty="0" err="1" smtClean="0">
                <a:solidFill>
                  <a:srgbClr val="FF0000"/>
                </a:solidFill>
                <a:latin typeface="Times New Roman" pitchFamily="18" charset="0"/>
                <a:cs typeface="Times New Roman" pitchFamily="18" charset="0"/>
              </a:rPr>
              <a:t>qərəzsizlik</a:t>
            </a:r>
            <a:r>
              <a:rPr lang="az-Latn-AZ" b="1" i="1" u="sng" dirty="0" smtClean="0">
                <a:solidFill>
                  <a:srgbClr val="FF0000"/>
                </a:solidFill>
                <a:latin typeface="Times New Roman" pitchFamily="18" charset="0"/>
                <a:cs typeface="Times New Roman" pitchFamily="18" charset="0"/>
              </a:rPr>
              <a:t> </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hakimin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şəxsi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qərəzsizliyidir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hallar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üçün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daxili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qanunvericilik</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hakimə</a:t>
            </a:r>
            <a:r>
              <a:rPr lang="az-Latn-AZ"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etiraz</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mexanizmini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təmin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Lakin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bunu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isbat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etmək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lazımdır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hakimin</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şəxsi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qərəzi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vardı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Əks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halda</a:t>
            </a:r>
            <a:r>
              <a:rPr lang="en-US" dirty="0" smtClean="0">
                <a:latin typeface="Times New Roman" pitchFamily="18" charset="0"/>
                <a:cs typeface="Times New Roman" pitchFamily="18" charset="0"/>
              </a:rPr>
              <a:t>, hakim </a:t>
            </a:r>
            <a:r>
              <a:rPr lang="en-US" dirty="0" err="1" smtClean="0">
                <a:latin typeface="Times New Roman" pitchFamily="18" charset="0"/>
                <a:cs typeface="Times New Roman" pitchFamily="18" charset="0"/>
              </a:rPr>
              <a:t>qərəzsiz</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sayılır</a:t>
            </a:r>
            <a:r>
              <a:rPr lang="en-US" dirty="0" smtClean="0">
                <a:latin typeface="Times New Roman" pitchFamily="18" charset="0"/>
                <a:cs typeface="Times New Roman" pitchFamily="18" charset="0"/>
              </a:rPr>
              <a:t>.</a:t>
            </a:r>
          </a:p>
          <a:p>
            <a:pPr algn="just"/>
            <a:r>
              <a:rPr lang="en-US" b="1" i="1" u="sng" dirty="0" err="1" smtClean="0">
                <a:solidFill>
                  <a:srgbClr val="FF0000"/>
                </a:solidFill>
                <a:latin typeface="Times New Roman" pitchFamily="18" charset="0"/>
                <a:cs typeface="Times New Roman" pitchFamily="18" charset="0"/>
              </a:rPr>
              <a:t>Obyektiv</a:t>
            </a:r>
            <a:r>
              <a:rPr lang="en-US" b="1" i="1" u="sng" dirty="0" smtClean="0">
                <a:solidFill>
                  <a:srgbClr val="FF0000"/>
                </a:solidFill>
                <a:latin typeface="Times New Roman" pitchFamily="18" charset="0"/>
                <a:cs typeface="Times New Roman" pitchFamily="18" charset="0"/>
              </a:rPr>
              <a:t> </a:t>
            </a:r>
            <a:r>
              <a:rPr lang="en-US" b="1" i="1" u="sng" dirty="0" err="1" smtClean="0">
                <a:solidFill>
                  <a:srgbClr val="FF0000"/>
                </a:solidFill>
                <a:latin typeface="Times New Roman" pitchFamily="18" charset="0"/>
                <a:cs typeface="Times New Roman" pitchFamily="18" charset="0"/>
              </a:rPr>
              <a:t>qərəzsizlik</a:t>
            </a:r>
            <a:r>
              <a:rPr lang="en-US" b="1" i="1" u="sng" dirty="0" smtClean="0">
                <a:solidFill>
                  <a:srgbClr val="FF0000"/>
                </a:solidFill>
                <a:latin typeface="Times New Roman" pitchFamily="18" charset="0"/>
                <a:cs typeface="Times New Roman" pitchFamily="18" charset="0"/>
              </a:rPr>
              <a:t> </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isə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bunu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tələb</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hakimin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qərəzli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olmasını</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şərtləndirən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obyektiv</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hadisə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fakt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olmasın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Əgər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fakt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varsa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hakimi</a:t>
            </a:r>
            <a:r>
              <a:rPr lang="en-US" dirty="0" smtClean="0">
                <a:latin typeface="Times New Roman" pitchFamily="18" charset="0"/>
                <a:cs typeface="Times New Roman" pitchFamily="18" charset="0"/>
              </a:rPr>
              <a:t> o</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işdə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obyektiv</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olaraq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qərəzli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saymaq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mümkündür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Məsələn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cavabdehin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əgər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işə</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baxan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hakimlə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konkret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əlaqələri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varsa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obyektiv</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qərəzlilik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deməkdir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Milli</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hallar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üçün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etiraz</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mexanizmindən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istifadə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olunur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Etiraz</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mexanizminin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milli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qanunvericilikdə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nəzərdə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tutulmaması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Avropa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Məhkəməsinə</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görə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ədalətli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hüququnun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pozuntusudur</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1143000"/>
          </a:xfrm>
        </p:spPr>
        <p:style>
          <a:lnRef idx="1">
            <a:schemeClr val="accent3"/>
          </a:lnRef>
          <a:fillRef idx="2">
            <a:schemeClr val="accent3"/>
          </a:fillRef>
          <a:effectRef idx="1">
            <a:schemeClr val="accent3"/>
          </a:effectRef>
          <a:fontRef idx="minor">
            <a:schemeClr val="dk1"/>
          </a:fontRef>
        </p:style>
        <p:txBody>
          <a:bodyPr/>
          <a:lstStyle/>
          <a:p>
            <a:pPr algn="ctr"/>
            <a:r>
              <a:rPr lang="en-US" b="1" dirty="0" err="1" smtClean="0">
                <a:latin typeface="Times New Roman" pitchFamily="18" charset="0"/>
                <a:cs typeface="Times New Roman" pitchFamily="18" charset="0"/>
              </a:rPr>
              <a:t>Məhkəmən</a:t>
            </a:r>
            <a:r>
              <a:rPr lang="az-Latn-AZ" sz="24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n (</a:t>
            </a:r>
            <a:r>
              <a:rPr lang="en-US" b="1" dirty="0" err="1" smtClean="0">
                <a:latin typeface="Times New Roman" pitchFamily="18" charset="0"/>
                <a:cs typeface="Times New Roman" pitchFamily="18" charset="0"/>
              </a:rPr>
              <a:t>tr</a:t>
            </a:r>
            <a:r>
              <a:rPr lang="az-Latn-AZ" sz="2400" b="1" dirty="0" smtClean="0">
                <a:latin typeface="Times New Roman" pitchFamily="18" charset="0"/>
                <a:cs typeface="Times New Roman" pitchFamily="18" charset="0"/>
              </a:rPr>
              <a:t>İ</a:t>
            </a:r>
            <a:r>
              <a:rPr lang="en-US" b="1" dirty="0" err="1" smtClean="0">
                <a:latin typeface="Times New Roman" pitchFamily="18" charset="0"/>
                <a:cs typeface="Times New Roman" pitchFamily="18" charset="0"/>
              </a:rPr>
              <a:t>bunalın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qərəzs</a:t>
            </a:r>
            <a:r>
              <a:rPr lang="az-Latn-AZ" sz="2400" b="1" dirty="0" smtClean="0">
                <a:latin typeface="Times New Roman" pitchFamily="18" charset="0"/>
                <a:cs typeface="Times New Roman" pitchFamily="18" charset="0"/>
              </a:rPr>
              <a:t>İ</a:t>
            </a:r>
            <a:r>
              <a:rPr lang="en-US" b="1" dirty="0" err="1" smtClean="0">
                <a:latin typeface="Times New Roman" pitchFamily="18" charset="0"/>
                <a:cs typeface="Times New Roman" pitchFamily="18" charset="0"/>
              </a:rPr>
              <a:t>zl</a:t>
            </a:r>
            <a:r>
              <a:rPr lang="az-Latn-AZ" sz="24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y</a:t>
            </a:r>
            <a:r>
              <a:rPr lang="az-Latn-AZ" sz="2400" b="1" dirty="0" smtClean="0">
                <a:latin typeface="Times New Roman" pitchFamily="18" charset="0"/>
                <a:cs typeface="Times New Roman" pitchFamily="18" charset="0"/>
              </a:rPr>
              <a:t>İ</a:t>
            </a:r>
            <a:endParaRPr lang="ru-RU" dirty="0"/>
          </a:p>
        </p:txBody>
      </p:sp>
      <p:sp>
        <p:nvSpPr>
          <p:cNvPr id="3" name="Содержимое 2"/>
          <p:cNvSpPr>
            <a:spLocks noGrp="1"/>
          </p:cNvSpPr>
          <p:nvPr>
            <p:ph sz="quarter" idx="1"/>
          </p:nvPr>
        </p:nvSpPr>
        <p:spPr>
          <a:xfrm>
            <a:off x="285720" y="1643050"/>
            <a:ext cx="4143404" cy="5072098"/>
          </a:xfrm>
        </p:spPr>
        <p:txBody>
          <a:bodyPr>
            <a:normAutofit fontScale="85000" lnSpcReduction="10000"/>
          </a:bodyPr>
          <a:lstStyle/>
          <a:p>
            <a:pPr algn="just"/>
            <a:r>
              <a:rPr lang="en-US" b="1" i="1" dirty="0" err="1" smtClean="0">
                <a:latin typeface="Times New Roman" pitchFamily="18" charset="0"/>
                <a:cs typeface="Times New Roman" pitchFamily="18" charset="0"/>
              </a:rPr>
              <a:t>Remli</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Fransaya</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qarşı</a:t>
            </a:r>
            <a:r>
              <a:rPr lang="en-US" b="1" i="1" dirty="0" smtClean="0">
                <a:latin typeface="Times New Roman" pitchFamily="18" charset="0"/>
                <a:cs typeface="Times New Roman" pitchFamily="18" charset="0"/>
              </a:rPr>
              <a:t> (30.01.1996) </a:t>
            </a:r>
            <a:r>
              <a:rPr lang="en-US" b="1" i="1" dirty="0" err="1" smtClean="0">
                <a:latin typeface="Times New Roman" pitchFamily="18" charset="0"/>
                <a:cs typeface="Times New Roman" pitchFamily="18" charset="0"/>
              </a:rPr>
              <a:t>işdə</a:t>
            </a:r>
            <a:r>
              <a:rPr lang="en-US" b="1"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AİHM </a:t>
            </a:r>
            <a:r>
              <a:rPr lang="en-US" dirty="0" err="1" smtClean="0">
                <a:latin typeface="Times New Roman" pitchFamily="18" charset="0"/>
                <a:cs typeface="Times New Roman" pitchFamily="18" charset="0"/>
              </a:rPr>
              <a:t>belə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məqamı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qeyd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etdi</a:t>
            </a:r>
            <a:r>
              <a:rPr lang="az-Latn-AZ" dirty="0" smtClean="0">
                <a:latin typeface="Times New Roman" pitchFamily="18" charset="0"/>
                <a:cs typeface="Times New Roman" pitchFamily="18" charset="0"/>
              </a:rPr>
              <a:t> ki, “</a:t>
            </a:r>
            <a:r>
              <a:rPr lang="en-US" dirty="0" err="1" smtClean="0">
                <a:latin typeface="Times New Roman" pitchFamily="18" charset="0"/>
                <a:cs typeface="Times New Roman" pitchFamily="18" charset="0"/>
              </a:rPr>
              <a:t>ədalətli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baxışı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onu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tələb</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məhkəmənin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müstəqilliyi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qərəzsizliyi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bağlı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etiraz</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irəli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sürüldükdə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etiraz</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açıq-aşkar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əsassız</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deyilsə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araşdırılmalıdır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Orada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Remlinin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işində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andlı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iclasçı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vardı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andlı</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iclasçı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məhkəmədən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kənarda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özünün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irqçi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olduğunu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demiş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etiraz</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səbəbi</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kimi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iclasda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irəli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sürülmüşdü</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Fransa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hesab</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etdi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qərəzlilik</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yoxdur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deyilsə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araşdırılmalıdır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Avropa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isə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əksinə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qərar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verdi</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4" name="Picture 2" descr="http://goldlaws.com/wp-content/uploads/2016/04/1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00562" y="1857364"/>
            <a:ext cx="4286280" cy="414340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86766" cy="1082660"/>
          </a:xfrm>
        </p:spPr>
        <p:style>
          <a:lnRef idx="1">
            <a:schemeClr val="accent4"/>
          </a:lnRef>
          <a:fillRef idx="2">
            <a:schemeClr val="accent4"/>
          </a:fillRef>
          <a:effectRef idx="1">
            <a:schemeClr val="accent4"/>
          </a:effectRef>
          <a:fontRef idx="minor">
            <a:schemeClr val="dk1"/>
          </a:fontRef>
        </p:style>
        <p:txBody>
          <a:bodyPr/>
          <a:lstStyle/>
          <a:p>
            <a:pPr algn="ctr"/>
            <a:r>
              <a:rPr lang="en-US" b="1" dirty="0" err="1" smtClean="0">
                <a:latin typeface="Times New Roman" pitchFamily="18" charset="0"/>
                <a:cs typeface="Times New Roman" pitchFamily="18" charset="0"/>
              </a:rPr>
              <a:t>Məhkəməyə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mürac</a:t>
            </a:r>
            <a:r>
              <a:rPr lang="az-Latn-AZ" sz="2400" b="1" dirty="0" smtClean="0">
                <a:latin typeface="Times New Roman" pitchFamily="18" charset="0"/>
                <a:cs typeface="Times New Roman" pitchFamily="18" charset="0"/>
              </a:rPr>
              <a:t>İ</a:t>
            </a:r>
            <a:r>
              <a:rPr lang="en-US" b="1" dirty="0" err="1" smtClean="0">
                <a:latin typeface="Times New Roman" pitchFamily="18" charset="0"/>
                <a:cs typeface="Times New Roman" pitchFamily="18" charset="0"/>
              </a:rPr>
              <a:t>ət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etmək</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hüququ</a:t>
            </a:r>
            <a:endParaRPr lang="ru-RU" dirty="0"/>
          </a:p>
        </p:txBody>
      </p:sp>
      <p:sp>
        <p:nvSpPr>
          <p:cNvPr id="3" name="Содержимое 2"/>
          <p:cNvSpPr>
            <a:spLocks noGrp="1"/>
          </p:cNvSpPr>
          <p:nvPr>
            <p:ph sz="quarter" idx="1"/>
          </p:nvPr>
        </p:nvSpPr>
        <p:spPr>
          <a:xfrm>
            <a:off x="457200" y="1714488"/>
            <a:ext cx="8329642" cy="4759464"/>
          </a:xfrm>
        </p:spPr>
        <p:txBody>
          <a:bodyPr>
            <a:normAutofit/>
          </a:bodyPr>
          <a:lstStyle/>
          <a:p>
            <a:r>
              <a:rPr lang="en-US" dirty="0" err="1" smtClean="0">
                <a:latin typeface="Times New Roman" pitchFamily="18" charset="0"/>
                <a:cs typeface="Times New Roman" pitchFamily="18" charset="0"/>
              </a:rPr>
              <a:t>Ədalətli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baxışı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hüququnun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tətbiq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bilməsi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üçün</a:t>
            </a:r>
            <a:r>
              <a:rPr lang="en-US" dirty="0" smtClean="0">
                <a:latin typeface="Times New Roman" pitchFamily="18" charset="0"/>
                <a:cs typeface="Times New Roman" pitchFamily="18" charset="0"/>
              </a:rPr>
              <a:t>, </a:t>
            </a:r>
            <a:r>
              <a:rPr lang="az-Latn-AZ" dirty="0" smtClean="0">
                <a:latin typeface="Times New Roman" pitchFamily="18" charset="0"/>
                <a:cs typeface="Times New Roman" pitchFamily="18" charset="0"/>
              </a:rPr>
              <a:t>şəxsin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əvvəlcə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məhkəməyə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müraciət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bilməsi</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mümkün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olmalıdır</a:t>
            </a:r>
            <a:r>
              <a:rPr lang="en-US" dirty="0" smtClean="0">
                <a:latin typeface="Times New Roman" pitchFamily="18" charset="0"/>
                <a:cs typeface="Times New Roman" pitchFamily="18" charset="0"/>
              </a:rPr>
              <a:t>. S</a:t>
            </a:r>
            <a:r>
              <a:rPr lang="az-Latn-AZ" dirty="0" smtClean="0">
                <a:latin typeface="Times New Roman" pitchFamily="18" charset="0"/>
                <a:cs typeface="Times New Roman" pitchFamily="18" charset="0"/>
              </a:rPr>
              <a:t>ual oluna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bilər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şəxsin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hüququ</a:t>
            </a:r>
            <a:r>
              <a:rPr lang="az-Latn-AZ" dirty="0" smtClean="0">
                <a:latin typeface="Times New Roman" pitchFamily="18" charset="0"/>
                <a:cs typeface="Times New Roman" pitchFamily="18" charset="0"/>
              </a:rPr>
              <a:t> hansı hallarda </a:t>
            </a:r>
            <a:r>
              <a:rPr lang="en-US" dirty="0" err="1" smtClean="0">
                <a:latin typeface="Times New Roman" pitchFamily="18" charset="0"/>
                <a:cs typeface="Times New Roman" pitchFamily="18" charset="0"/>
              </a:rPr>
              <a:t>əngəllən</a:t>
            </a:r>
            <a:r>
              <a:rPr lang="az-Latn-AZ" dirty="0" smtClean="0">
                <a:latin typeface="Times New Roman" pitchFamily="18" charset="0"/>
                <a:cs typeface="Times New Roman" pitchFamily="18" charset="0"/>
              </a:rPr>
              <a:t>ə bilər</a:t>
            </a:r>
            <a:r>
              <a:rPr lang="en-US" dirty="0" smtClean="0">
                <a:latin typeface="Times New Roman" pitchFamily="18" charset="0"/>
                <a:cs typeface="Times New Roman" pitchFamily="18" charset="0"/>
              </a:rPr>
              <a:t>? </a:t>
            </a:r>
            <a:endParaRPr lang="az-Latn-AZ" dirty="0" smtClean="0">
              <a:latin typeface="Times New Roman" pitchFamily="18" charset="0"/>
              <a:cs typeface="Times New Roman" pitchFamily="18" charset="0"/>
            </a:endParaRPr>
          </a:p>
          <a:p>
            <a:pPr>
              <a:buNone/>
            </a:pPr>
            <a:r>
              <a:rPr lang="az-Latn-AZ"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Bu </a:t>
            </a:r>
            <a:r>
              <a:rPr lang="en-US" dirty="0" err="1" smtClean="0">
                <a:latin typeface="Times New Roman" pitchFamily="18" charset="0"/>
                <a:cs typeface="Times New Roman" pitchFamily="18" charset="0"/>
              </a:rPr>
              <a:t>iki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halda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mümkündür</a:t>
            </a:r>
            <a:r>
              <a:rPr lang="en-US" dirty="0" smtClean="0">
                <a:latin typeface="Times New Roman" pitchFamily="18" charset="0"/>
                <a:cs typeface="Times New Roman" pitchFamily="18" charset="0"/>
              </a:rPr>
              <a:t>: </a:t>
            </a:r>
            <a:endParaRPr lang="az-Latn-AZ" dirty="0" smtClean="0">
              <a:latin typeface="Times New Roman" pitchFamily="18" charset="0"/>
              <a:cs typeface="Times New Roman" pitchFamily="18" charset="0"/>
            </a:endParaRPr>
          </a:p>
          <a:p>
            <a:r>
              <a:rPr lang="en-US" b="1" i="1" dirty="0" err="1" smtClean="0">
                <a:solidFill>
                  <a:srgbClr val="FF0000"/>
                </a:solidFill>
                <a:latin typeface="Times New Roman" pitchFamily="18" charset="0"/>
                <a:cs typeface="Times New Roman" pitchFamily="18" charset="0"/>
              </a:rPr>
              <a:t>birincisi</a:t>
            </a:r>
            <a:r>
              <a:rPr lang="en-US" b="1" i="1" dirty="0" smtClean="0">
                <a:solidFill>
                  <a:srgbClr val="FF0000"/>
                </a:solidFill>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qanunvericilik</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açıq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şəkildə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mübahisənin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qeyri-məhkəmə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vasitəsilə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həll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edəcəyini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nəzərdə</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tutur</a:t>
            </a:r>
            <a:r>
              <a:rPr lang="en-US" dirty="0" smtClean="0">
                <a:latin typeface="Times New Roman" pitchFamily="18" charset="0"/>
                <a:cs typeface="Times New Roman" pitchFamily="18" charset="0"/>
              </a:rPr>
              <a:t>. </a:t>
            </a:r>
            <a:endParaRPr lang="az-Latn-AZ" dirty="0" smtClean="0">
              <a:latin typeface="Times New Roman" pitchFamily="18" charset="0"/>
              <a:cs typeface="Times New Roman" pitchFamily="18" charset="0"/>
            </a:endParaRPr>
          </a:p>
          <a:p>
            <a:r>
              <a:rPr lang="az-Latn-AZ" b="1" i="1" dirty="0" err="1" smtClean="0">
                <a:solidFill>
                  <a:srgbClr val="FF0000"/>
                </a:solidFill>
                <a:latin typeface="Times New Roman" pitchFamily="18" charset="0"/>
                <a:cs typeface="Times New Roman" pitchFamily="18" charset="0"/>
              </a:rPr>
              <a:t>i</a:t>
            </a:r>
            <a:r>
              <a:rPr lang="en-US" b="1" i="1" dirty="0" err="1" smtClean="0">
                <a:solidFill>
                  <a:srgbClr val="FF0000"/>
                </a:solidFill>
                <a:latin typeface="Times New Roman" pitchFamily="18" charset="0"/>
                <a:cs typeface="Times New Roman" pitchFamily="18" charset="0"/>
              </a:rPr>
              <a:t>kinci</a:t>
            </a:r>
            <a:r>
              <a:rPr lang="en-US" b="1" i="1" dirty="0" smtClean="0">
                <a:solidFill>
                  <a:srgbClr val="FF0000"/>
                </a:solidFill>
                <a:latin typeface="Times New Roman" pitchFamily="18" charset="0"/>
                <a:cs typeface="Times New Roman" pitchFamily="18" charset="0"/>
              </a:rPr>
              <a:t> </a:t>
            </a:r>
            <a:r>
              <a:rPr lang="en-US" dirty="0" err="1" smtClean="0">
                <a:latin typeface="Times New Roman" pitchFamily="18" charset="0"/>
                <a:cs typeface="Times New Roman" pitchFamily="18" charset="0"/>
              </a:rPr>
              <a:t>halda</a:t>
            </a:r>
            <a:r>
              <a:rPr lang="en-US" dirty="0" smtClean="0">
                <a:latin typeface="Times New Roman" pitchFamily="18" charset="0"/>
                <a:cs typeface="Times New Roman" pitchFamily="18" charset="0"/>
              </a:rPr>
              <a:t> </a:t>
            </a:r>
            <a:r>
              <a:rPr lang="az-Latn-AZ" dirty="0" smtClean="0">
                <a:latin typeface="Times New Roman" pitchFamily="18" charset="0"/>
                <a:cs typeface="Times New Roman" pitchFamily="18" charset="0"/>
              </a:rPr>
              <a:t>isə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şəxs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dayanmadan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ərizə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yazır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amma</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onun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işinə</a:t>
            </a:r>
            <a:r>
              <a:rPr lang="en-US" dirty="0" smtClean="0">
                <a:latin typeface="Times New Roman" pitchFamily="18" charset="0"/>
                <a:cs typeface="Times New Roman" pitchFamily="18" charset="0"/>
              </a:rPr>
              <a:t> </a:t>
            </a:r>
            <a:r>
              <a:rPr lang="az-Latn-AZ" dirty="0" smtClean="0">
                <a:latin typeface="Times New Roman" pitchFamily="18" charset="0"/>
                <a:cs typeface="Times New Roman" pitchFamily="18" charset="0"/>
              </a:rPr>
              <a:t>məhkəmələr tərfindən </a:t>
            </a:r>
            <a:r>
              <a:rPr lang="en-US" dirty="0" err="1" smtClean="0">
                <a:latin typeface="Times New Roman" pitchFamily="18" charset="0"/>
                <a:cs typeface="Times New Roman" pitchFamily="18" charset="0"/>
              </a:rPr>
              <a:t>müxtəlif</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bəhanələrlə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baxılmır</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1082660"/>
          </a:xfrm>
        </p:spPr>
        <p:style>
          <a:lnRef idx="1">
            <a:schemeClr val="accent4"/>
          </a:lnRef>
          <a:fillRef idx="2">
            <a:schemeClr val="accent4"/>
          </a:fillRef>
          <a:effectRef idx="1">
            <a:schemeClr val="accent4"/>
          </a:effectRef>
          <a:fontRef idx="minor">
            <a:schemeClr val="dk1"/>
          </a:fontRef>
        </p:style>
        <p:txBody>
          <a:bodyPr/>
          <a:lstStyle/>
          <a:p>
            <a:pPr algn="ctr"/>
            <a:r>
              <a:rPr lang="en-US" b="1" dirty="0" err="1" smtClean="0">
                <a:latin typeface="Times New Roman" pitchFamily="18" charset="0"/>
                <a:cs typeface="Times New Roman" pitchFamily="18" charset="0"/>
              </a:rPr>
              <a:t>Məhkəməyə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mürac</a:t>
            </a:r>
            <a:r>
              <a:rPr lang="az-Latn-AZ" sz="2400" b="1" dirty="0" smtClean="0">
                <a:latin typeface="Times New Roman" pitchFamily="18" charset="0"/>
                <a:cs typeface="Times New Roman" pitchFamily="18" charset="0"/>
              </a:rPr>
              <a:t>İ</a:t>
            </a:r>
            <a:r>
              <a:rPr lang="en-US" b="1" dirty="0" err="1" smtClean="0">
                <a:latin typeface="Times New Roman" pitchFamily="18" charset="0"/>
                <a:cs typeface="Times New Roman" pitchFamily="18" charset="0"/>
              </a:rPr>
              <a:t>ət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etmək</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hüququ</a:t>
            </a:r>
            <a:endParaRPr lang="ru-RU"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643050"/>
            <a:ext cx="8258204" cy="4714908"/>
          </a:xfrm>
        </p:spPr>
        <p:txBody>
          <a:bodyPr>
            <a:normAutofit lnSpcReduction="10000"/>
          </a:bodyPr>
          <a:lstStyle/>
          <a:p>
            <a:pPr algn="just"/>
            <a:r>
              <a:rPr lang="en-US" dirty="0" smtClean="0">
                <a:latin typeface="Times New Roman" pitchFamily="18" charset="0"/>
                <a:cs typeface="Times New Roman" pitchFamily="18" charset="0"/>
              </a:rPr>
              <a:t>20-ci</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əsrdə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Yunanıstanda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yerləşən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Kanea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adlı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katolik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kilsəsi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mənbəyi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şübhəli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olan</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daşınmaz</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əmlak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üzərində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mülkiyyət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iddia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edib</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tanınması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üçün</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məhkəməyə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müraciət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edib</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Ortodoks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xristiyanların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yaşadığı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Yunanıstan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məhkəməsi</a:t>
            </a:r>
            <a:r>
              <a:rPr lang="az-Latn-AZ"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a:t>
            </a:r>
            <a:r>
              <a:rPr lang="en-US" b="1" i="1" dirty="0" err="1" smtClean="0">
                <a:latin typeface="Times New Roman" pitchFamily="18" charset="0"/>
                <a:cs typeface="Times New Roman" pitchFamily="18" charset="0"/>
              </a:rPr>
              <a:t>kilsənin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hüquqi</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şəxs</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statusu</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yoxdur</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və</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məhkəmədə</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buna</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görə</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iddia</a:t>
            </a:r>
            <a:r>
              <a:rPr lang="az-Latn-AZ"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qaldıra</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bilməz</a:t>
            </a:r>
            <a:r>
              <a:rPr lang="en-US" b="1" i="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deyərək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iddianı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geri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qaytarmışdı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Lakin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Avropa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Məhkəməsi</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Yunanıstan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razılaşmadı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Yunanıstanın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Konvensiyanın</a:t>
            </a:r>
            <a:r>
              <a:rPr lang="en-US" dirty="0" smtClean="0">
                <a:latin typeface="Times New Roman" pitchFamily="18" charset="0"/>
                <a:cs typeface="Times New Roman" pitchFamily="18" charset="0"/>
              </a:rPr>
              <a:t> 6-cı</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maddəsi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üzrə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öhdəliyini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pozduğunu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bəyan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etdi</a:t>
            </a:r>
            <a:r>
              <a:rPr lang="az-Latn-AZ"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Bu </a:t>
            </a:r>
            <a:r>
              <a:rPr lang="en-US" dirty="0" err="1" smtClean="0">
                <a:latin typeface="Times New Roman" pitchFamily="18" charset="0"/>
                <a:cs typeface="Times New Roman" pitchFamily="18" charset="0"/>
              </a:rPr>
              <a:t>işdə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habelə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ayrı-seçkilik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qadağasının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pozulduğuna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qərar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verilmişdi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Səbəbi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budur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ortodoks</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kilsəsinin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yəhudi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icmalarının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şəxs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statusu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tanındığı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halda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katolik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kilsəsinin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statusu</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tanınmırdı</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114300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b="1" dirty="0" err="1" smtClean="0">
                <a:latin typeface="Times New Roman" pitchFamily="18" charset="0"/>
                <a:cs typeface="Times New Roman" pitchFamily="18" charset="0"/>
              </a:rPr>
              <a:t>Məhkəməyə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mürac</a:t>
            </a:r>
            <a:r>
              <a:rPr lang="az-Latn-AZ" sz="2400" b="1" dirty="0" smtClean="0">
                <a:latin typeface="Times New Roman" pitchFamily="18" charset="0"/>
                <a:cs typeface="Times New Roman" pitchFamily="18" charset="0"/>
              </a:rPr>
              <a:t>İ</a:t>
            </a:r>
            <a:r>
              <a:rPr lang="en-US" b="1" dirty="0" err="1" smtClean="0">
                <a:latin typeface="Times New Roman" pitchFamily="18" charset="0"/>
                <a:cs typeface="Times New Roman" pitchFamily="18" charset="0"/>
              </a:rPr>
              <a:t>ət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hüququ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baxımından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bəz</a:t>
            </a:r>
            <a:r>
              <a:rPr lang="az-Latn-AZ" sz="24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məhdud</a:t>
            </a:r>
            <a:r>
              <a:rPr lang="az-Latn-AZ" sz="2400" b="1" dirty="0" smtClean="0">
                <a:latin typeface="Times New Roman" pitchFamily="18" charset="0"/>
                <a:cs typeface="Times New Roman" pitchFamily="18" charset="0"/>
              </a:rPr>
              <a:t>İ</a:t>
            </a:r>
            <a:r>
              <a:rPr lang="en-US" b="1" dirty="0" err="1" smtClean="0">
                <a:latin typeface="Times New Roman" pitchFamily="18" charset="0"/>
                <a:cs typeface="Times New Roman" pitchFamily="18" charset="0"/>
              </a:rPr>
              <a:t>yyətlər</a:t>
            </a:r>
            <a:r>
              <a:rPr lang="az-Latn-AZ" sz="2400" b="1" dirty="0" smtClean="0">
                <a:latin typeface="Times New Roman" pitchFamily="18" charset="0"/>
                <a:cs typeface="Times New Roman" pitchFamily="18" charset="0"/>
              </a:rPr>
              <a:t>İ</a:t>
            </a:r>
            <a:r>
              <a:rPr lang="az-Latn-AZ" b="1" dirty="0" smtClean="0">
                <a:latin typeface="Times New Roman" pitchFamily="18" charset="0"/>
                <a:cs typeface="Times New Roman" pitchFamily="18" charset="0"/>
              </a:rPr>
              <a:t>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qoy</a:t>
            </a:r>
            <a:r>
              <a:rPr lang="az-Latn-AZ" b="1" dirty="0" smtClean="0">
                <a:latin typeface="Times New Roman" pitchFamily="18" charset="0"/>
                <a:cs typeface="Times New Roman" pitchFamily="18" charset="0"/>
              </a:rPr>
              <a:t>ulması</a:t>
            </a:r>
            <a:endParaRPr lang="ru-RU" b="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785926"/>
            <a:ext cx="8258204" cy="4688026"/>
          </a:xfrm>
        </p:spPr>
        <p:txBody>
          <a:bodyPr>
            <a:normAutofit/>
          </a:bodyPr>
          <a:lstStyle/>
          <a:p>
            <a:pPr algn="just">
              <a:buNone/>
            </a:pP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Məhkəməyə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müraciət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baxımından</a:t>
            </a:r>
            <a:r>
              <a:rPr lang="en-US" dirty="0" smtClean="0">
                <a:latin typeface="Times New Roman" pitchFamily="18" charset="0"/>
                <a:cs typeface="Times New Roman" pitchFamily="18" charset="0"/>
              </a:rPr>
              <a:t> </a:t>
            </a:r>
            <a:r>
              <a:rPr lang="az-Latn-AZ" dirty="0" smtClean="0">
                <a:latin typeface="Times New Roman" pitchFamily="18" charset="0"/>
                <a:cs typeface="Times New Roman" pitchFamily="18" charset="0"/>
              </a:rPr>
              <a:t>aşağıdakı </a:t>
            </a:r>
            <a:r>
              <a:rPr lang="en-US" dirty="0" err="1" smtClean="0">
                <a:latin typeface="Times New Roman" pitchFamily="18" charset="0"/>
                <a:cs typeface="Times New Roman" pitchFamily="18" charset="0"/>
              </a:rPr>
              <a:t>məhdudiyyətlər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qoy</a:t>
            </a:r>
            <a:r>
              <a:rPr lang="az-Latn-AZ" dirty="0" smtClean="0">
                <a:latin typeface="Times New Roman" pitchFamily="18" charset="0"/>
                <a:cs typeface="Times New Roman" pitchFamily="18" charset="0"/>
              </a:rPr>
              <a:t>ula bilər:</a:t>
            </a:r>
            <a:endParaRPr lang="en-US" dirty="0" smtClean="0">
              <a:latin typeface="Times New Roman" pitchFamily="18" charset="0"/>
              <a:cs typeface="Times New Roman" pitchFamily="18" charset="0"/>
            </a:endParaRPr>
          </a:p>
          <a:p>
            <a:pPr algn="just"/>
            <a:r>
              <a:rPr lang="en-US" dirty="0" err="1" smtClean="0">
                <a:latin typeface="Times New Roman" pitchFamily="18" charset="0"/>
                <a:cs typeface="Times New Roman" pitchFamily="18" charset="0"/>
              </a:rPr>
              <a:t>fəaliyyət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qabliyyəti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bağlı</a:t>
            </a:r>
            <a:r>
              <a:rPr lang="az-Latn-AZ" dirty="0" smtClean="0">
                <a:latin typeface="Times New Roman" pitchFamily="18" charset="0"/>
                <a:cs typeface="Times New Roman" pitchFamily="18" charset="0"/>
              </a:rPr>
              <a:t>;</a:t>
            </a:r>
          </a:p>
          <a:p>
            <a:pPr algn="just"/>
            <a:r>
              <a:rPr lang="en-US" dirty="0" err="1" smtClean="0">
                <a:latin typeface="Times New Roman" pitchFamily="18" charset="0"/>
                <a:cs typeface="Times New Roman" pitchFamily="18" charset="0"/>
              </a:rPr>
              <a:t>hüquq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pozuntusu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ilə</a:t>
            </a:r>
            <a:r>
              <a:rPr lang="az-Latn-AZ" dirty="0" smtClean="0">
                <a:latin typeface="Times New Roman" pitchFamily="18" charset="0"/>
                <a:cs typeface="Times New Roman" pitchFamily="18" charset="0"/>
              </a:rPr>
              <a:t> bağlı;</a:t>
            </a:r>
            <a:endParaRPr lang="en-US" dirty="0" smtClean="0">
              <a:latin typeface="Times New Roman" pitchFamily="18" charset="0"/>
              <a:cs typeface="Times New Roman" pitchFamily="18" charset="0"/>
            </a:endParaRPr>
          </a:p>
          <a:p>
            <a:pPr algn="just"/>
            <a:r>
              <a:rPr lang="az-Latn-AZ" dirty="0" smtClean="0">
                <a:latin typeface="Times New Roman" pitchFamily="18" charset="0"/>
                <a:cs typeface="Times New Roman" pitchFamily="18" charset="0"/>
              </a:rPr>
              <a:t> yaxud </a:t>
            </a:r>
            <a:r>
              <a:rPr lang="en-US" dirty="0" err="1" smtClean="0">
                <a:latin typeface="Times New Roman" pitchFamily="18" charset="0"/>
                <a:cs typeface="Times New Roman" pitchFamily="18" charset="0"/>
              </a:rPr>
              <a:t>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zamanla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iddia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müddəti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bağlı</a:t>
            </a:r>
            <a:r>
              <a:rPr lang="en-US" dirty="0" smtClean="0">
                <a:latin typeface="Times New Roman" pitchFamily="18" charset="0"/>
                <a:cs typeface="Times New Roman" pitchFamily="18" charset="0"/>
              </a:rPr>
              <a:t>. </a:t>
            </a:r>
            <a:endParaRPr lang="az-Latn-AZ" dirty="0" smtClean="0">
              <a:latin typeface="Times New Roman" pitchFamily="18" charset="0"/>
              <a:cs typeface="Times New Roman" pitchFamily="18" charset="0"/>
            </a:endParaRPr>
          </a:p>
          <a:p>
            <a:pPr algn="just">
              <a:buNone/>
            </a:pP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Lakin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cür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məhdudiyyətlər</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şəxslərin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məhkəməyə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müraciət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hüququnu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aradan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qaldırıcı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mahiyyətinə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xələl</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gətirici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olmamalıdır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Habelə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müraciət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hüququna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qoyulan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məhdudiyyətlər</a:t>
            </a:r>
            <a:r>
              <a:rPr lang="az-Latn-AZ"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legitim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qanuni</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məqsəd</a:t>
            </a:r>
            <a:r>
              <a:rPr lang="en-US" b="1" i="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daşımaqla</a:t>
            </a:r>
            <a:r>
              <a:rPr lang="en-US"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ağlabatan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dərəcədə</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mütənasib</a:t>
            </a:r>
            <a:r>
              <a:rPr lang="en-US" b="1" i="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olmalıdır</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86766" cy="1296974"/>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n-US" b="1" dirty="0" err="1" smtClean="0">
                <a:latin typeface="Times New Roman" pitchFamily="18" charset="0"/>
                <a:cs typeface="Times New Roman" pitchFamily="18" charset="0"/>
              </a:rPr>
              <a:t>Şəxs</a:t>
            </a:r>
            <a:r>
              <a:rPr lang="az-Latn-AZ" sz="22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n </a:t>
            </a:r>
            <a:r>
              <a:rPr lang="en-US" b="1" dirty="0" err="1" smtClean="0">
                <a:latin typeface="Times New Roman" pitchFamily="18" charset="0"/>
                <a:cs typeface="Times New Roman" pitchFamily="18" charset="0"/>
              </a:rPr>
              <a:t>öz</a:t>
            </a:r>
            <a:r>
              <a:rPr lang="az-Latn-AZ" b="1" dirty="0" smtClean="0">
                <a:latin typeface="Times New Roman" pitchFamily="18" charset="0"/>
                <a:cs typeface="Times New Roman" pitchFamily="18" charset="0"/>
              </a:rPr>
              <a:t>ü</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əleyh</a:t>
            </a:r>
            <a:r>
              <a:rPr lang="az-Latn-AZ" sz="2200" b="1" dirty="0" smtClean="0">
                <a:latin typeface="Times New Roman" pitchFamily="18" charset="0"/>
                <a:cs typeface="Times New Roman" pitchFamily="18" charset="0"/>
              </a:rPr>
              <a:t>İ</a:t>
            </a:r>
            <a:r>
              <a:rPr lang="en-US" b="1" dirty="0" err="1" smtClean="0">
                <a:latin typeface="Times New Roman" pitchFamily="18" charset="0"/>
                <a:cs typeface="Times New Roman" pitchFamily="18" charset="0"/>
              </a:rPr>
              <a:t>nə</a:t>
            </a:r>
            <a:r>
              <a:rPr lang="en-US" b="1" dirty="0" smtClean="0">
                <a:latin typeface="Times New Roman" pitchFamily="18" charset="0"/>
                <a:cs typeface="Times New Roman" pitchFamily="18" charset="0"/>
              </a:rPr>
              <a:t> </a:t>
            </a:r>
            <a:r>
              <a:rPr lang="az-Latn-AZ" sz="2200" b="1" dirty="0" err="1" smtClean="0">
                <a:latin typeface="Times New Roman" pitchFamily="18" charset="0"/>
                <a:cs typeface="Times New Roman" pitchFamily="18" charset="0"/>
              </a:rPr>
              <a:t>İ</a:t>
            </a:r>
            <a:r>
              <a:rPr lang="en-US" b="1" dirty="0" err="1" smtClean="0">
                <a:latin typeface="Times New Roman" pitchFamily="18" charset="0"/>
                <a:cs typeface="Times New Roman" pitchFamily="18" charset="0"/>
              </a:rPr>
              <a:t>fadə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verməyə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məcbur</a:t>
            </a:r>
            <a:r>
              <a:rPr lang="az-Latn-AZ"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etmən</a:t>
            </a:r>
            <a:r>
              <a:rPr lang="az-Latn-AZ" sz="22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n </a:t>
            </a:r>
            <a:r>
              <a:rPr lang="en-US" b="1" dirty="0" err="1" smtClean="0">
                <a:latin typeface="Times New Roman" pitchFamily="18" charset="0"/>
                <a:cs typeface="Times New Roman" pitchFamily="18" charset="0"/>
              </a:rPr>
              <a:t>qadağan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ed</a:t>
            </a:r>
            <a:r>
              <a:rPr lang="az-Latn-AZ" sz="2200" b="1" dirty="0" smtClean="0">
                <a:latin typeface="Times New Roman" pitchFamily="18" charset="0"/>
                <a:cs typeface="Times New Roman" pitchFamily="18" charset="0"/>
              </a:rPr>
              <a:t>İ</a:t>
            </a:r>
            <a:r>
              <a:rPr lang="en-US" b="1" dirty="0" err="1" smtClean="0">
                <a:latin typeface="Times New Roman" pitchFamily="18" charset="0"/>
                <a:cs typeface="Times New Roman" pitchFamily="18" charset="0"/>
              </a:rPr>
              <a:t>lməs</a:t>
            </a:r>
            <a:r>
              <a:rPr lang="az-Latn-AZ" sz="22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err="1" smtClean="0">
                <a:latin typeface="Times New Roman" pitchFamily="18" charset="0"/>
                <a:cs typeface="Times New Roman" pitchFamily="18" charset="0"/>
              </a:rPr>
              <a:t>və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susma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hüququ</a:t>
            </a:r>
            <a:endParaRPr lang="ru-RU"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2000240"/>
            <a:ext cx="8115328" cy="4473712"/>
          </a:xfrm>
        </p:spPr>
        <p:txBody>
          <a:bodyPr/>
          <a:lstStyle/>
          <a:p>
            <a:pPr algn="just"/>
            <a:r>
              <a:rPr lang="az-Latn-AZ" b="1" i="1" dirty="0" err="1" smtClean="0">
                <a:solidFill>
                  <a:srgbClr val="FF0000"/>
                </a:solidFill>
                <a:latin typeface="Times New Roman" pitchFamily="18" charset="0"/>
                <a:cs typeface="Times New Roman" pitchFamily="18" charset="0"/>
              </a:rPr>
              <a:t>S</a:t>
            </a:r>
            <a:r>
              <a:rPr lang="en-US" b="1" i="1" dirty="0" err="1" smtClean="0">
                <a:solidFill>
                  <a:srgbClr val="FF0000"/>
                </a:solidFill>
                <a:latin typeface="Times New Roman" pitchFamily="18" charset="0"/>
                <a:cs typeface="Times New Roman" pitchFamily="18" charset="0"/>
              </a:rPr>
              <a:t>usma</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hüququ</a:t>
            </a:r>
            <a:r>
              <a:rPr lang="en-US" b="1" i="1" dirty="0" smtClean="0">
                <a:solidFill>
                  <a:srgbClr val="FF0000"/>
                </a:solidFill>
                <a:latin typeface="Times New Roman" pitchFamily="18" charset="0"/>
                <a:cs typeface="Times New Roman" pitchFamily="18" charset="0"/>
              </a:rPr>
              <a:t> </a:t>
            </a:r>
            <a:r>
              <a:rPr lang="en-US" dirty="0" err="1" smtClean="0">
                <a:latin typeface="Times New Roman" pitchFamily="18" charset="0"/>
                <a:cs typeface="Times New Roman" pitchFamily="18" charset="0"/>
              </a:rPr>
              <a:t>xeyli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gec</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yaranmış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institutdur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çünki</a:t>
            </a:r>
            <a:r>
              <a:rPr lang="en-US" dirty="0" smtClean="0">
                <a:latin typeface="Times New Roman" pitchFamily="18" charset="0"/>
                <a:cs typeface="Times New Roman" pitchFamily="18" charset="0"/>
              </a:rPr>
              <a:t> 19-cu </a:t>
            </a:r>
            <a:r>
              <a:rPr lang="en-US" dirty="0" err="1" smtClean="0">
                <a:latin typeface="Times New Roman" pitchFamily="18" charset="0"/>
                <a:cs typeface="Times New Roman" pitchFamily="18" charset="0"/>
              </a:rPr>
              <a:t>əsrdə</a:t>
            </a:r>
            <a:r>
              <a:rPr lang="en-US" dirty="0" smtClean="0">
                <a:latin typeface="Times New Roman" pitchFamily="18" charset="0"/>
                <a:cs typeface="Times New Roman" pitchFamily="18" charset="0"/>
              </a:rPr>
              <a:t>,</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məsələn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tanınmırdı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Cinayət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törətməklə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ittiham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olunan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şəxs</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danışmalıydı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Danışmamaq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qanunsuz</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sayıldığına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görə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müttəhimin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danışdırılmasının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yolu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tapılırdı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Döymək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metodların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sadəsi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idi</a:t>
            </a:r>
            <a:r>
              <a:rPr lang="en-US" dirty="0" smtClean="0">
                <a:latin typeface="Times New Roman" pitchFamily="18" charset="0"/>
                <a:cs typeface="Times New Roman" pitchFamily="18" charset="0"/>
              </a:rPr>
              <a:t>. Polis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təhlükəsizlik</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xidmətlərinin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istifadəsində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müxtəlif</a:t>
            </a:r>
            <a:r>
              <a:rPr lang="en-US"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a:t>
            </a:r>
            <a:r>
              <a:rPr lang="en-US" b="1" i="1" dirty="0" err="1" smtClean="0">
                <a:latin typeface="Times New Roman" pitchFamily="18" charset="0"/>
                <a:cs typeface="Times New Roman" pitchFamily="18" charset="0"/>
              </a:rPr>
              <a:t>danışdırma</a:t>
            </a:r>
            <a:r>
              <a:rPr lang="en-US" b="1" i="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yöntəmləri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vardı</a:t>
            </a:r>
            <a:r>
              <a:rPr lang="en-US" dirty="0" smtClean="0">
                <a:latin typeface="Times New Roman" pitchFamily="18" charset="0"/>
                <a:cs typeface="Times New Roman" pitchFamily="18" charset="0"/>
              </a:rPr>
              <a:t>. Bu </a:t>
            </a:r>
            <a:r>
              <a:rPr lang="en-US" dirty="0" err="1" smtClean="0">
                <a:latin typeface="Times New Roman" pitchFamily="18" charset="0"/>
                <a:cs typeface="Times New Roman" pitchFamily="18" charset="0"/>
              </a:rPr>
              <a:t>yöntəmlər</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qayda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olaraq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işgəncə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pis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rəftar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şəklini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alırdı</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329642" cy="1357322"/>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n-US" b="1" dirty="0" err="1" smtClean="0">
                <a:latin typeface="Times New Roman" pitchFamily="18" charset="0"/>
                <a:cs typeface="Times New Roman" pitchFamily="18" charset="0"/>
              </a:rPr>
              <a:t>Şəxs</a:t>
            </a:r>
            <a:r>
              <a:rPr lang="az-Latn-AZ" sz="22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n </a:t>
            </a:r>
            <a:r>
              <a:rPr lang="en-US" b="1" dirty="0" err="1" smtClean="0">
                <a:latin typeface="Times New Roman" pitchFamily="18" charset="0"/>
                <a:cs typeface="Times New Roman" pitchFamily="18" charset="0"/>
              </a:rPr>
              <a:t>öz</a:t>
            </a:r>
            <a:r>
              <a:rPr lang="az-Latn-AZ" b="1" dirty="0" smtClean="0">
                <a:latin typeface="Times New Roman" pitchFamily="18" charset="0"/>
                <a:cs typeface="Times New Roman" pitchFamily="18" charset="0"/>
              </a:rPr>
              <a:t>ü</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əleyh</a:t>
            </a:r>
            <a:r>
              <a:rPr lang="az-Latn-AZ" sz="2200" b="1" dirty="0" smtClean="0">
                <a:latin typeface="Times New Roman" pitchFamily="18" charset="0"/>
                <a:cs typeface="Times New Roman" pitchFamily="18" charset="0"/>
              </a:rPr>
              <a:t>İ</a:t>
            </a:r>
            <a:r>
              <a:rPr lang="en-US" b="1" dirty="0" err="1" smtClean="0">
                <a:latin typeface="Times New Roman" pitchFamily="18" charset="0"/>
                <a:cs typeface="Times New Roman" pitchFamily="18" charset="0"/>
              </a:rPr>
              <a:t>nə</a:t>
            </a:r>
            <a:r>
              <a:rPr lang="en-US" b="1" dirty="0" smtClean="0">
                <a:latin typeface="Times New Roman" pitchFamily="18" charset="0"/>
                <a:cs typeface="Times New Roman" pitchFamily="18" charset="0"/>
              </a:rPr>
              <a:t> </a:t>
            </a:r>
            <a:r>
              <a:rPr lang="az-Latn-AZ" sz="2200" b="1" dirty="0" smtClean="0">
                <a:latin typeface="Times New Roman" pitchFamily="18" charset="0"/>
                <a:cs typeface="Times New Roman" pitchFamily="18" charset="0"/>
              </a:rPr>
              <a:t>İ</a:t>
            </a:r>
            <a:r>
              <a:rPr lang="en-US" b="1" dirty="0" err="1" smtClean="0">
                <a:latin typeface="Times New Roman" pitchFamily="18" charset="0"/>
                <a:cs typeface="Times New Roman" pitchFamily="18" charset="0"/>
              </a:rPr>
              <a:t>fadə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verməyə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məcbur</a:t>
            </a:r>
            <a:r>
              <a:rPr lang="az-Latn-AZ"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etmən</a:t>
            </a:r>
            <a:r>
              <a:rPr lang="az-Latn-AZ" sz="22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n </a:t>
            </a:r>
            <a:r>
              <a:rPr lang="en-US" b="1" dirty="0" err="1" smtClean="0">
                <a:latin typeface="Times New Roman" pitchFamily="18" charset="0"/>
                <a:cs typeface="Times New Roman" pitchFamily="18" charset="0"/>
              </a:rPr>
              <a:t>qadağan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ed</a:t>
            </a:r>
            <a:r>
              <a:rPr lang="az-Latn-AZ" sz="2200" b="1" dirty="0" smtClean="0">
                <a:latin typeface="Times New Roman" pitchFamily="18" charset="0"/>
                <a:cs typeface="Times New Roman" pitchFamily="18" charset="0"/>
              </a:rPr>
              <a:t>İ</a:t>
            </a:r>
            <a:r>
              <a:rPr lang="en-US" b="1" dirty="0" err="1" smtClean="0">
                <a:latin typeface="Times New Roman" pitchFamily="18" charset="0"/>
                <a:cs typeface="Times New Roman" pitchFamily="18" charset="0"/>
              </a:rPr>
              <a:t>lməs</a:t>
            </a:r>
            <a:r>
              <a:rPr lang="az-Latn-AZ" sz="22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err="1" smtClean="0">
                <a:latin typeface="Times New Roman" pitchFamily="18" charset="0"/>
                <a:cs typeface="Times New Roman" pitchFamily="18" charset="0"/>
              </a:rPr>
              <a:t>və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susma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hüququ</a:t>
            </a:r>
            <a:endParaRPr lang="ru-RU" dirty="0"/>
          </a:p>
        </p:txBody>
      </p:sp>
      <p:sp>
        <p:nvSpPr>
          <p:cNvPr id="3" name="Содержимое 2"/>
          <p:cNvSpPr>
            <a:spLocks noGrp="1"/>
          </p:cNvSpPr>
          <p:nvPr>
            <p:ph sz="quarter" idx="1"/>
          </p:nvPr>
        </p:nvSpPr>
        <p:spPr>
          <a:xfrm>
            <a:off x="457200" y="2000240"/>
            <a:ext cx="8258204" cy="4473712"/>
          </a:xfrm>
        </p:spPr>
        <p:txBody>
          <a:bodyPr>
            <a:normAutofit/>
          </a:bodyPr>
          <a:lstStyle/>
          <a:p>
            <a:pPr algn="just"/>
            <a:r>
              <a:rPr lang="en-US" dirty="0" smtClean="0">
                <a:latin typeface="Times New Roman" pitchFamily="18" charset="0"/>
                <a:cs typeface="Times New Roman" pitchFamily="18" charset="0"/>
              </a:rPr>
              <a:t>AİHK-</a:t>
            </a:r>
            <a:r>
              <a:rPr lang="en-US" dirty="0" err="1" smtClean="0">
                <a:latin typeface="Times New Roman" pitchFamily="18" charset="0"/>
                <a:cs typeface="Times New Roman" pitchFamily="18" charset="0"/>
              </a:rPr>
              <a:t>nın</a:t>
            </a:r>
            <a:r>
              <a:rPr lang="en-US" dirty="0" smtClean="0">
                <a:latin typeface="Times New Roman" pitchFamily="18" charset="0"/>
                <a:cs typeface="Times New Roman" pitchFamily="18" charset="0"/>
              </a:rPr>
              <a:t> 6-cı </a:t>
            </a:r>
            <a:r>
              <a:rPr lang="en-US" dirty="0" err="1" smtClean="0">
                <a:latin typeface="Times New Roman" pitchFamily="18" charset="0"/>
                <a:cs typeface="Times New Roman" pitchFamily="18" charset="0"/>
              </a:rPr>
              <a:t>maddəsində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açıq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şəkildə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bəhs</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olunmur</a:t>
            </a:r>
            <a:r>
              <a:rPr lang="en-US" dirty="0" smtClean="0">
                <a:latin typeface="Times New Roman" pitchFamily="18" charset="0"/>
                <a:cs typeface="Times New Roman" pitchFamily="18" charset="0"/>
              </a:rPr>
              <a:t>. </a:t>
            </a:r>
            <a:r>
              <a:rPr lang="az-Latn-AZ" dirty="0" smtClean="0">
                <a:latin typeface="Times New Roman" pitchFamily="18" charset="0"/>
                <a:cs typeface="Times New Roman" pitchFamily="18" charset="0"/>
              </a:rPr>
              <a:t>BMT-nin “Mülki və siyasi hüquqlar haqqında” Paktının</a:t>
            </a:r>
            <a:r>
              <a:rPr lang="en-US" dirty="0" smtClean="0">
                <a:latin typeface="Times New Roman" pitchFamily="18" charset="0"/>
                <a:cs typeface="Times New Roman" pitchFamily="18" charset="0"/>
              </a:rPr>
              <a:t> 14-cü </a:t>
            </a:r>
            <a:r>
              <a:rPr lang="en-US" dirty="0" err="1" smtClean="0">
                <a:latin typeface="Times New Roman" pitchFamily="18" charset="0"/>
                <a:cs typeface="Times New Roman" pitchFamily="18" charset="0"/>
              </a:rPr>
              <a:t>maddəsində</a:t>
            </a:r>
            <a:r>
              <a:rPr lang="en-US" dirty="0" smtClean="0">
                <a:latin typeface="Times New Roman" pitchFamily="18" charset="0"/>
                <a:cs typeface="Times New Roman" pitchFamily="18" charset="0"/>
              </a:rPr>
              <a:t> </a:t>
            </a:r>
            <a:r>
              <a:rPr lang="az-Latn-AZ" dirty="0" smtClean="0">
                <a:latin typeface="Times New Roman" pitchFamily="18" charset="0"/>
                <a:cs typeface="Times New Roman" pitchFamily="18" charset="0"/>
              </a:rPr>
              <a:t>isə</a:t>
            </a:r>
            <a:r>
              <a:rPr lang="en-US" dirty="0" smtClean="0">
                <a:latin typeface="Times New Roman" pitchFamily="18" charset="0"/>
                <a:cs typeface="Times New Roman" pitchFamily="18" charset="0"/>
              </a:rPr>
              <a:t> </a:t>
            </a:r>
            <a:r>
              <a:rPr lang="az-Latn-AZ" dirty="0" smtClean="0">
                <a:latin typeface="Times New Roman" pitchFamily="18" charset="0"/>
                <a:cs typeface="Times New Roman" pitchFamily="18" charset="0"/>
              </a:rPr>
              <a:t>qeyd olunmuşdur ki, </a:t>
            </a:r>
            <a:r>
              <a:rPr lang="en-US" b="1" i="1" dirty="0" smtClean="0">
                <a:latin typeface="Times New Roman" pitchFamily="18" charset="0"/>
                <a:cs typeface="Times New Roman" pitchFamily="18" charset="0"/>
              </a:rPr>
              <a:t>“</a:t>
            </a:r>
            <a:r>
              <a:rPr lang="en-US" b="1" i="1" dirty="0" err="1" smtClean="0">
                <a:latin typeface="Times New Roman" pitchFamily="18" charset="0"/>
                <a:cs typeface="Times New Roman" pitchFamily="18" charset="0"/>
              </a:rPr>
              <a:t>şəxs</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özü</a:t>
            </a:r>
            <a:r>
              <a:rPr lang="az-Latn-AZ"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əleyhinə</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ifadə</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verməyə</a:t>
            </a:r>
            <a:r>
              <a:rPr lang="az-Latn-AZ" b="1" i="1" dirty="0" smtClean="0">
                <a:latin typeface="Times New Roman" pitchFamily="18" charset="0"/>
                <a:cs typeface="Times New Roman" pitchFamily="18" charset="0"/>
              </a:rPr>
              <a:t>,</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ya</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da</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təqsirini</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etiraf</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etməyə</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məcbur</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edilə</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bilməz</a:t>
            </a:r>
            <a:r>
              <a:rPr lang="en-US" b="1" i="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yəni</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burada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açıq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şəkildə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susma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hüququndan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bəhs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olunmur</a:t>
            </a:r>
            <a:r>
              <a:rPr lang="en-US" dirty="0" smtClean="0">
                <a:latin typeface="Times New Roman" pitchFamily="18" charset="0"/>
                <a:cs typeface="Times New Roman" pitchFamily="18" charset="0"/>
              </a:rPr>
              <a:t>. </a:t>
            </a:r>
            <a:endParaRPr lang="az-Latn-AZ" dirty="0" smtClean="0">
              <a:latin typeface="Times New Roman" pitchFamily="18" charset="0"/>
              <a:cs typeface="Times New Roman" pitchFamily="18" charset="0"/>
            </a:endParaRPr>
          </a:p>
          <a:p>
            <a:pPr algn="just"/>
            <a:r>
              <a:rPr lang="en-US" dirty="0" err="1" smtClean="0">
                <a:latin typeface="Times New Roman" pitchFamily="18" charset="0"/>
                <a:cs typeface="Times New Roman" pitchFamily="18" charset="0"/>
              </a:rPr>
              <a:t>Lakin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bir</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qayda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olaraq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cinayət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işlərində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tətbiq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edilməlidir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Susma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çox</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vacib</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prosessual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təminatdır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eyni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zamanda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şəxsi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işgəncə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pis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rəftara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qarşı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qoruyur</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58204" cy="142876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n-US" b="1" dirty="0" err="1" smtClean="0">
                <a:latin typeface="Times New Roman" pitchFamily="18" charset="0"/>
                <a:cs typeface="Times New Roman" pitchFamily="18" charset="0"/>
              </a:rPr>
              <a:t>Şəxs</a:t>
            </a:r>
            <a:r>
              <a:rPr lang="az-Latn-AZ" sz="22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n </a:t>
            </a:r>
            <a:r>
              <a:rPr lang="en-US" b="1" dirty="0" err="1" smtClean="0">
                <a:latin typeface="Times New Roman" pitchFamily="18" charset="0"/>
                <a:cs typeface="Times New Roman" pitchFamily="18" charset="0"/>
              </a:rPr>
              <a:t>öz</a:t>
            </a:r>
            <a:r>
              <a:rPr lang="az-Latn-AZ" b="1" dirty="0" smtClean="0">
                <a:latin typeface="Times New Roman" pitchFamily="18" charset="0"/>
                <a:cs typeface="Times New Roman" pitchFamily="18" charset="0"/>
              </a:rPr>
              <a:t>ü</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əleyh</a:t>
            </a:r>
            <a:r>
              <a:rPr lang="az-Latn-AZ" sz="2200" b="1" dirty="0" smtClean="0">
                <a:latin typeface="Times New Roman" pitchFamily="18" charset="0"/>
                <a:cs typeface="Times New Roman" pitchFamily="18" charset="0"/>
              </a:rPr>
              <a:t>İ</a:t>
            </a:r>
            <a:r>
              <a:rPr lang="en-US" b="1" dirty="0" err="1" smtClean="0">
                <a:latin typeface="Times New Roman" pitchFamily="18" charset="0"/>
                <a:cs typeface="Times New Roman" pitchFamily="18" charset="0"/>
              </a:rPr>
              <a:t>nə</a:t>
            </a:r>
            <a:r>
              <a:rPr lang="en-US" b="1" dirty="0" smtClean="0">
                <a:latin typeface="Times New Roman" pitchFamily="18" charset="0"/>
                <a:cs typeface="Times New Roman" pitchFamily="18" charset="0"/>
              </a:rPr>
              <a:t> </a:t>
            </a:r>
            <a:r>
              <a:rPr lang="az-Latn-AZ" sz="2200" b="1" dirty="0" smtClean="0">
                <a:latin typeface="Times New Roman" pitchFamily="18" charset="0"/>
                <a:cs typeface="Times New Roman" pitchFamily="18" charset="0"/>
              </a:rPr>
              <a:t>İ</a:t>
            </a:r>
            <a:r>
              <a:rPr lang="en-US" b="1" dirty="0" err="1" smtClean="0">
                <a:latin typeface="Times New Roman" pitchFamily="18" charset="0"/>
                <a:cs typeface="Times New Roman" pitchFamily="18" charset="0"/>
              </a:rPr>
              <a:t>fadə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verməyə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məcbur</a:t>
            </a:r>
            <a:r>
              <a:rPr lang="az-Latn-AZ"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etmən</a:t>
            </a:r>
            <a:r>
              <a:rPr lang="az-Latn-AZ" sz="22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n </a:t>
            </a:r>
            <a:r>
              <a:rPr lang="en-US" b="1" dirty="0" err="1" smtClean="0">
                <a:latin typeface="Times New Roman" pitchFamily="18" charset="0"/>
                <a:cs typeface="Times New Roman" pitchFamily="18" charset="0"/>
              </a:rPr>
              <a:t>qadağan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ed</a:t>
            </a:r>
            <a:r>
              <a:rPr lang="az-Latn-AZ" sz="2200" b="1" dirty="0" smtClean="0">
                <a:latin typeface="Times New Roman" pitchFamily="18" charset="0"/>
                <a:cs typeface="Times New Roman" pitchFamily="18" charset="0"/>
              </a:rPr>
              <a:t>İ</a:t>
            </a:r>
            <a:r>
              <a:rPr lang="en-US" b="1" dirty="0" err="1" smtClean="0">
                <a:latin typeface="Times New Roman" pitchFamily="18" charset="0"/>
                <a:cs typeface="Times New Roman" pitchFamily="18" charset="0"/>
              </a:rPr>
              <a:t>lməs</a:t>
            </a:r>
            <a:r>
              <a:rPr lang="az-Latn-AZ" sz="22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err="1" smtClean="0">
                <a:latin typeface="Times New Roman" pitchFamily="18" charset="0"/>
                <a:cs typeface="Times New Roman" pitchFamily="18" charset="0"/>
              </a:rPr>
              <a:t>və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susma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hüququ</a:t>
            </a:r>
            <a:endParaRPr lang="ru-RU" dirty="0"/>
          </a:p>
        </p:txBody>
      </p:sp>
      <p:sp>
        <p:nvSpPr>
          <p:cNvPr id="3" name="Содержимое 2"/>
          <p:cNvSpPr>
            <a:spLocks noGrp="1"/>
          </p:cNvSpPr>
          <p:nvPr>
            <p:ph sz="quarter" idx="1"/>
          </p:nvPr>
        </p:nvSpPr>
        <p:spPr>
          <a:xfrm>
            <a:off x="251520" y="1857364"/>
            <a:ext cx="3816424" cy="4616588"/>
          </a:xfrm>
        </p:spPr>
        <p:txBody>
          <a:bodyPr>
            <a:normAutofit fontScale="92500"/>
          </a:bodyPr>
          <a:lstStyle/>
          <a:p>
            <a:pPr algn="just"/>
            <a:r>
              <a:rPr lang="en-US" dirty="0" smtClean="0">
                <a:latin typeface="Times New Roman" pitchFamily="18" charset="0"/>
                <a:cs typeface="Times New Roman" pitchFamily="18" charset="0"/>
              </a:rPr>
              <a:t>1993-cü </a:t>
            </a:r>
            <a:r>
              <a:rPr lang="en-US" dirty="0" err="1" smtClean="0">
                <a:latin typeface="Times New Roman" pitchFamily="18" charset="0"/>
                <a:cs typeface="Times New Roman" pitchFamily="18" charset="0"/>
              </a:rPr>
              <a:t>ildə</a:t>
            </a:r>
            <a:r>
              <a:rPr lang="en-US" dirty="0" smtClean="0">
                <a:latin typeface="Times New Roman" pitchFamily="18" charset="0"/>
                <a:cs typeface="Times New Roman" pitchFamily="18" charset="0"/>
              </a:rPr>
              <a:t> AİHM </a:t>
            </a:r>
            <a:r>
              <a:rPr lang="en-US" dirty="0" err="1" smtClean="0">
                <a:latin typeface="Times New Roman" pitchFamily="18" charset="0"/>
                <a:cs typeface="Times New Roman" pitchFamily="18" charset="0"/>
              </a:rPr>
              <a:t>maraqlı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qərar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verdi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Fransa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polisi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gömrük</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hüquqpozuntusu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şübhəsi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ilə</a:t>
            </a:r>
            <a:r>
              <a:rPr lang="en-US"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Funke`dən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sənədlərin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təqdim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edilməsini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tələb</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etmişdi</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Funke</a:t>
            </a:r>
            <a:r>
              <a:rPr lang="en-US" dirty="0" smtClean="0">
                <a:latin typeface="Times New Roman" pitchFamily="18" charset="0"/>
                <a:cs typeface="Times New Roman" pitchFamily="18" charset="0"/>
              </a:rPr>
              <a:t> </a:t>
            </a:r>
            <a:r>
              <a:rPr lang="az-Latn-AZ" dirty="0" smtClean="0">
                <a:latin typeface="Times New Roman" pitchFamily="18" charset="0"/>
                <a:cs typeface="Times New Roman" pitchFamily="18" charset="0"/>
              </a:rPr>
              <a:t>isə </a:t>
            </a:r>
            <a:r>
              <a:rPr lang="en-US" dirty="0" err="1" smtClean="0">
                <a:latin typeface="Times New Roman" pitchFamily="18" charset="0"/>
                <a:cs typeface="Times New Roman" pitchFamily="18" charset="0"/>
              </a:rPr>
              <a:t>bundan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imtina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etdikdə</a:t>
            </a:r>
            <a:r>
              <a:rPr lang="en-US" dirty="0" smtClean="0">
                <a:latin typeface="Times New Roman" pitchFamily="18" charset="0"/>
                <a:cs typeface="Times New Roman" pitchFamily="18" charset="0"/>
              </a:rPr>
              <a:t> o, </a:t>
            </a:r>
            <a:r>
              <a:rPr lang="en-US" dirty="0" err="1" smtClean="0">
                <a:latin typeface="Times New Roman" pitchFamily="18" charset="0"/>
                <a:cs typeface="Times New Roman" pitchFamily="18" charset="0"/>
              </a:rPr>
              <a:t>cərimə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olunmuşdu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Sənədlərin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məcburi</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qaydada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verilməsini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tələb</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etmək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Məhkəməyə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görə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susmaq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hüququna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qanunsuz</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müdaxilə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sayılmışdı</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1026" name="Picture 2" descr="C:\Users\LaleF\Desktop\o-5-TIMES-TO-SHUT-UP-faceboo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11960" y="1988840"/>
            <a:ext cx="4464496" cy="388843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86766" cy="1082660"/>
          </a:xfrm>
        </p:spPr>
        <p:style>
          <a:lnRef idx="1">
            <a:schemeClr val="accent3"/>
          </a:lnRef>
          <a:fillRef idx="2">
            <a:schemeClr val="accent3"/>
          </a:fillRef>
          <a:effectRef idx="1">
            <a:schemeClr val="accent3"/>
          </a:effectRef>
          <a:fontRef idx="minor">
            <a:schemeClr val="dk1"/>
          </a:fontRef>
        </p:style>
        <p:txBody>
          <a:bodyPr/>
          <a:lstStyle/>
          <a:p>
            <a:pPr algn="ctr"/>
            <a:r>
              <a:rPr lang="fr-FR" altLang="en-US" b="1" dirty="0" smtClean="0">
                <a:solidFill>
                  <a:srgbClr val="000000"/>
                </a:solidFill>
                <a:latin typeface="Times New Roman" pitchFamily="18" charset="0"/>
                <a:ea typeface="Calibri" pitchFamily="34" charset="0"/>
                <a:cs typeface="Times New Roman" pitchFamily="18" charset="0"/>
                <a:sym typeface="Calibri" pitchFamily="34" charset="0"/>
              </a:rPr>
              <a:t>Susmaq hüququ</a:t>
            </a:r>
            <a:endParaRPr lang="ru-RU" b="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714488"/>
            <a:ext cx="3682752" cy="4286280"/>
          </a:xfrm>
        </p:spPr>
        <p:txBody>
          <a:bodyPr>
            <a:normAutofit fontScale="92500"/>
          </a:bodyPr>
          <a:lstStyle/>
          <a:p>
            <a:pPr marL="0" indent="0" algn="just">
              <a:lnSpc>
                <a:spcPct val="90000"/>
              </a:lnSpc>
            </a:pPr>
            <a:r>
              <a:rPr lang="az-Latn-AZ" altLang="en-US" sz="2500" dirty="0" smtClean="0">
                <a:solidFill>
                  <a:srgbClr val="000000"/>
                </a:solidFill>
                <a:latin typeface="Times New Roman" pitchFamily="18" charset="0"/>
                <a:ea typeface="Calibri" pitchFamily="34" charset="0"/>
                <a:cs typeface="Times New Roman" pitchFamily="18" charset="0"/>
                <a:sym typeface="Calibri" pitchFamily="34" charset="0"/>
              </a:rPr>
              <a:t> </a:t>
            </a:r>
            <a:r>
              <a:rPr lang="fr-FR" altLang="en-US" sz="2500" dirty="0" smtClean="0">
                <a:solidFill>
                  <a:srgbClr val="000000"/>
                </a:solidFill>
                <a:latin typeface="Times New Roman" pitchFamily="18" charset="0"/>
                <a:ea typeface="Calibri" pitchFamily="34" charset="0"/>
                <a:cs typeface="Times New Roman" pitchFamily="18" charset="0"/>
                <a:sym typeface="Calibri" pitchFamily="34" charset="0"/>
              </a:rPr>
              <a:t>Cinayət işi zamanı ən adisindən ən ağırına qədər bütün cinayət növlərinə münasibətdə özünü ifşa etməmək hüququ (</a:t>
            </a:r>
            <a:r>
              <a:rPr lang="fr-FR" altLang="en-US" sz="2500" i="1" dirty="0" smtClean="0">
                <a:solidFill>
                  <a:srgbClr val="000000"/>
                </a:solidFill>
                <a:latin typeface="Times New Roman" pitchFamily="18" charset="0"/>
                <a:ea typeface="Calibri" pitchFamily="34" charset="0"/>
                <a:cs typeface="Times New Roman" pitchFamily="18" charset="0"/>
                <a:sym typeface="Calibri" pitchFamily="34" charset="0"/>
              </a:rPr>
              <a:t>Saunders Birləşmiş Krallığa qarşı</a:t>
            </a:r>
            <a:r>
              <a:rPr lang="fr-FR" altLang="en-US" sz="2500" dirty="0" smtClean="0">
                <a:solidFill>
                  <a:srgbClr val="000000"/>
                </a:solidFill>
                <a:latin typeface="Times New Roman" pitchFamily="18" charset="0"/>
                <a:ea typeface="Calibri" pitchFamily="34" charset="0"/>
                <a:cs typeface="Times New Roman" pitchFamily="18" charset="0"/>
                <a:sym typeface="Calibri" pitchFamily="34" charset="0"/>
              </a:rPr>
              <a:t>, § 74).</a:t>
            </a:r>
          </a:p>
          <a:p>
            <a:pPr marL="0" indent="0" algn="just">
              <a:lnSpc>
                <a:spcPct val="90000"/>
              </a:lnSpc>
            </a:pPr>
            <a:r>
              <a:rPr lang="az-Latn-AZ" altLang="en-US" sz="2500" dirty="0" smtClean="0">
                <a:solidFill>
                  <a:srgbClr val="000000"/>
                </a:solidFill>
                <a:latin typeface="Times New Roman" pitchFamily="18" charset="0"/>
                <a:ea typeface="Calibri" pitchFamily="34" charset="0"/>
                <a:cs typeface="Times New Roman" pitchFamily="18" charset="0"/>
                <a:sym typeface="Calibri" pitchFamily="34" charset="0"/>
              </a:rPr>
              <a:t> </a:t>
            </a:r>
            <a:r>
              <a:rPr lang="fr-FR" altLang="en-US" sz="2500" dirty="0" smtClean="0">
                <a:solidFill>
                  <a:srgbClr val="000000"/>
                </a:solidFill>
                <a:latin typeface="Times New Roman" pitchFamily="18" charset="0"/>
                <a:ea typeface="Calibri" pitchFamily="34" charset="0"/>
                <a:cs typeface="Times New Roman" pitchFamily="18" charset="0"/>
                <a:sym typeface="Calibri" pitchFamily="34" charset="0"/>
              </a:rPr>
              <a:t>Susmaq hüququ </a:t>
            </a:r>
            <a:r>
              <a:rPr lang="fr-FR" altLang="en-US" sz="2500" b="1" dirty="0" smtClean="0">
                <a:solidFill>
                  <a:srgbClr val="000000"/>
                </a:solidFill>
                <a:latin typeface="Times New Roman" pitchFamily="18" charset="0"/>
                <a:ea typeface="Calibri" pitchFamily="34" charset="0"/>
                <a:cs typeface="Times New Roman" pitchFamily="18" charset="0"/>
                <a:sym typeface="Calibri" pitchFamily="34" charset="0"/>
              </a:rPr>
              <a:t>şübhəlinin polis tərəfindən dindirilməyə başladığı andan tətbiq olunur</a:t>
            </a:r>
            <a:r>
              <a:rPr lang="fr-FR" altLang="en-US" sz="2500" dirty="0" smtClean="0">
                <a:solidFill>
                  <a:srgbClr val="000000"/>
                </a:solidFill>
                <a:latin typeface="Times New Roman" pitchFamily="18" charset="0"/>
                <a:ea typeface="Calibri" pitchFamily="34" charset="0"/>
                <a:cs typeface="Times New Roman" pitchFamily="18" charset="0"/>
                <a:sym typeface="Calibri" pitchFamily="34" charset="0"/>
              </a:rPr>
              <a:t> (Con Murrey Birləşmiş Krallığa qarşı, § 45)</a:t>
            </a:r>
          </a:p>
          <a:p>
            <a:endParaRPr lang="ru-RU" dirty="0"/>
          </a:p>
        </p:txBody>
      </p:sp>
      <p:pic>
        <p:nvPicPr>
          <p:cNvPr id="2050" name="Picture 2" descr="C:\Users\LaleF\Desktop\susmak ibrahim inecik.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11960" y="1772817"/>
            <a:ext cx="4536504" cy="396044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86766" cy="1143000"/>
          </a:xfrm>
        </p:spPr>
        <p:style>
          <a:lnRef idx="1">
            <a:schemeClr val="accent2"/>
          </a:lnRef>
          <a:fillRef idx="2">
            <a:schemeClr val="accent2"/>
          </a:fillRef>
          <a:effectRef idx="1">
            <a:schemeClr val="accent2"/>
          </a:effectRef>
          <a:fontRef idx="minor">
            <a:schemeClr val="dk1"/>
          </a:fontRef>
        </p:style>
        <p:txBody>
          <a:bodyPr/>
          <a:lstStyle/>
          <a:p>
            <a:pPr algn="ctr"/>
            <a:r>
              <a:rPr lang="fr-FR" altLang="en-US" b="1" dirty="0" smtClean="0">
                <a:solidFill>
                  <a:srgbClr val="000000"/>
                </a:solidFill>
                <a:latin typeface="Times New Roman" pitchFamily="18" charset="0"/>
                <a:ea typeface="Calibri" pitchFamily="34" charset="0"/>
                <a:cs typeface="Times New Roman" pitchFamily="18" charset="0"/>
                <a:sym typeface="Calibri" pitchFamily="34" charset="0"/>
              </a:rPr>
              <a:t>Susmaq hüququ</a:t>
            </a:r>
            <a:endParaRPr lang="ru-RU" dirty="0"/>
          </a:p>
        </p:txBody>
      </p:sp>
      <p:sp>
        <p:nvSpPr>
          <p:cNvPr id="3" name="Содержимое 2"/>
          <p:cNvSpPr>
            <a:spLocks noGrp="1"/>
          </p:cNvSpPr>
          <p:nvPr>
            <p:ph sz="quarter" idx="1"/>
          </p:nvPr>
        </p:nvSpPr>
        <p:spPr>
          <a:xfrm>
            <a:off x="457200" y="1600200"/>
            <a:ext cx="8258204" cy="4686320"/>
          </a:xfrm>
        </p:spPr>
        <p:txBody>
          <a:bodyPr>
            <a:normAutofit/>
          </a:bodyPr>
          <a:lstStyle/>
          <a:p>
            <a:pPr algn="just"/>
            <a:r>
              <a:rPr lang="fr-FR" altLang="en-US" dirty="0" smtClean="0">
                <a:solidFill>
                  <a:srgbClr val="000000"/>
                </a:solidFill>
                <a:latin typeface="Times New Roman" pitchFamily="18" charset="0"/>
                <a:ea typeface="Calibri" pitchFamily="34" charset="0"/>
                <a:cs typeface="Times New Roman" pitchFamily="18" charset="0"/>
                <a:sym typeface="Calibri" pitchFamily="34" charset="0"/>
              </a:rPr>
              <a:t>Özünü ifşa əleyhinə immunitet prinsip etibarilə şübhəlinin polis tərəfindən dindirilən zaman danışmağı və ya susmağı seçmək hüququnu müdafiə edir. Şübhəli dindirilmə zamanı susmağı seçdikdə və səlahiyyətli orqanlar şübhəlinin dindirilmə zamanı əldə edə bilmədikləri etirafı etməsinə və ya ifşa səciyyəli başqa bəyanat verməsinə nail olmaq üçün fəndlərdən istifadə etdikdə </a:t>
            </a:r>
            <a:r>
              <a:rPr lang="fr-FR" altLang="en-US" b="1" i="1" dirty="0" smtClean="0">
                <a:solidFill>
                  <a:srgbClr val="000000"/>
                </a:solidFill>
                <a:latin typeface="Times New Roman" pitchFamily="18" charset="0"/>
                <a:ea typeface="Calibri" pitchFamily="34" charset="0"/>
                <a:cs typeface="Times New Roman" pitchFamily="18" charset="0"/>
                <a:sym typeface="Calibri" pitchFamily="34" charset="0"/>
              </a:rPr>
              <a:t>(konkret bu halda etiraf ərizəçi ilə eyni hücrəni paylaşan polis xəbərçisinə edilmişdi)</a:t>
            </a:r>
            <a:r>
              <a:rPr lang="fr-FR" altLang="en-US" dirty="0" smtClean="0">
                <a:solidFill>
                  <a:srgbClr val="000000"/>
                </a:solidFill>
                <a:latin typeface="Times New Roman" pitchFamily="18" charset="0"/>
                <a:ea typeface="Calibri" pitchFamily="34" charset="0"/>
                <a:cs typeface="Times New Roman" pitchFamily="18" charset="0"/>
                <a:sym typeface="Calibri" pitchFamily="34" charset="0"/>
              </a:rPr>
              <a:t> və beləliklə əldə olunan bu etiraf və ya bəyanatlar məhkəmədə dəlil olaraq təqdim edildikdə, bu cür seçim azadlığı </a:t>
            </a:r>
            <a:r>
              <a:rPr lang="fr-FR" altLang="en-US" b="1" u="sng" dirty="0" smtClean="0">
                <a:solidFill>
                  <a:srgbClr val="000000"/>
                </a:solidFill>
                <a:latin typeface="Times New Roman" pitchFamily="18" charset="0"/>
                <a:ea typeface="Calibri" pitchFamily="34" charset="0"/>
                <a:cs typeface="Times New Roman" pitchFamily="18" charset="0"/>
                <a:sym typeface="Calibri" pitchFamily="34" charset="0"/>
              </a:rPr>
              <a:t>effektiv</a:t>
            </a:r>
            <a:r>
              <a:rPr lang="fr-FR" altLang="en-US" dirty="0" smtClean="0">
                <a:solidFill>
                  <a:srgbClr val="000000"/>
                </a:solidFill>
                <a:latin typeface="Times New Roman" pitchFamily="18" charset="0"/>
                <a:ea typeface="Calibri" pitchFamily="34" charset="0"/>
                <a:cs typeface="Times New Roman" pitchFamily="18" charset="0"/>
                <a:sym typeface="Calibri" pitchFamily="34" charset="0"/>
              </a:rPr>
              <a:t> şəkildə sarsılır (</a:t>
            </a:r>
            <a:r>
              <a:rPr lang="fr-FR" altLang="en-US" b="1" i="1" dirty="0" smtClean="0">
                <a:solidFill>
                  <a:srgbClr val="000000"/>
                </a:solidFill>
                <a:latin typeface="Times New Roman" pitchFamily="18" charset="0"/>
                <a:ea typeface="Calibri" pitchFamily="34" charset="0"/>
                <a:cs typeface="Times New Roman" pitchFamily="18" charset="0"/>
                <a:sym typeface="Calibri" pitchFamily="34" charset="0"/>
              </a:rPr>
              <a:t>Alen Birləşmiş Krallığa qarşı</a:t>
            </a:r>
            <a:r>
              <a:rPr lang="fr-FR" altLang="en-US" dirty="0" smtClean="0">
                <a:solidFill>
                  <a:srgbClr val="000000"/>
                </a:solidFill>
                <a:latin typeface="Times New Roman" pitchFamily="18" charset="0"/>
                <a:ea typeface="Calibri" pitchFamily="34" charset="0"/>
                <a:cs typeface="Times New Roman" pitchFamily="18" charset="0"/>
                <a:sym typeface="Calibri" pitchFamily="34" charset="0"/>
              </a:rPr>
              <a:t>, § 50)</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286808" cy="1285884"/>
          </a:xfrm>
        </p:spPr>
        <p:style>
          <a:lnRef idx="2">
            <a:schemeClr val="accent4"/>
          </a:lnRef>
          <a:fillRef idx="1">
            <a:schemeClr val="lt1"/>
          </a:fillRef>
          <a:effectRef idx="0">
            <a:schemeClr val="accent4"/>
          </a:effectRef>
          <a:fontRef idx="minor">
            <a:schemeClr val="dk1"/>
          </a:fontRef>
        </p:style>
        <p:txBody>
          <a:bodyPr>
            <a:normAutofit/>
          </a:bodyPr>
          <a:lstStyle/>
          <a:p>
            <a:pPr algn="ctr"/>
            <a:r>
              <a:rPr lang="en-US" b="1" dirty="0" err="1" smtClean="0">
                <a:latin typeface="Times New Roman" pitchFamily="18" charset="0"/>
                <a:cs typeface="Times New Roman" pitchFamily="18" charset="0"/>
              </a:rPr>
              <a:t>Ədalət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üçün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qərari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obyekt</a:t>
            </a:r>
            <a:r>
              <a:rPr lang="az-Latn-AZ" sz="24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v </a:t>
            </a:r>
            <a:r>
              <a:rPr lang="en-US" b="1" dirty="0" err="1" smtClean="0">
                <a:latin typeface="Times New Roman" pitchFamily="18" charset="0"/>
                <a:cs typeface="Times New Roman" pitchFamily="18" charset="0"/>
              </a:rPr>
              <a:t>və</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err="1" smtClean="0">
                <a:latin typeface="Times New Roman" pitchFamily="18" charset="0"/>
                <a:cs typeface="Times New Roman" pitchFamily="18" charset="0"/>
              </a:rPr>
              <a:t>qərəzs</a:t>
            </a:r>
            <a:r>
              <a:rPr lang="az-Latn-AZ" sz="24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z b</a:t>
            </a:r>
            <a:r>
              <a:rPr lang="az-Latn-AZ" sz="24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r </a:t>
            </a:r>
            <a:r>
              <a:rPr lang="en-US" b="1" dirty="0" err="1" smtClean="0">
                <a:latin typeface="Times New Roman" pitchFamily="18" charset="0"/>
                <a:cs typeface="Times New Roman" pitchFamily="18" charset="0"/>
              </a:rPr>
              <a:t>tərəf</a:t>
            </a:r>
            <a:r>
              <a:rPr lang="az-Latn-AZ" b="1" dirty="0" smtClean="0">
                <a:latin typeface="Times New Roman" pitchFamily="18" charset="0"/>
                <a:cs typeface="Times New Roman" pitchFamily="18" charset="0"/>
              </a:rPr>
              <a:t>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vermə</a:t>
            </a:r>
            <a:endParaRPr lang="ru-RU" b="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5072066" y="1714488"/>
            <a:ext cx="3500462" cy="4759464"/>
          </a:xfrm>
        </p:spPr>
        <p:txBody>
          <a:bodyPr>
            <a:normAutofit/>
          </a:bodyPr>
          <a:lstStyle/>
          <a:p>
            <a:pPr algn="just"/>
            <a:r>
              <a:rPr lang="en-US" dirty="0" err="1" smtClean="0">
                <a:latin typeface="Times New Roman" pitchFamily="18" charset="0"/>
                <a:cs typeface="Times New Roman" pitchFamily="18" charset="0"/>
              </a:rPr>
              <a:t>Ədalət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üçün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hüquqlarını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dövlətə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tərk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insan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öz</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işi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bağlı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mübahisədə</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qərar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vermə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hüququnu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itirsə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bunun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əvəzinə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insanın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başqa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hüququ</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yaranır</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öz</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işi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ilə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bağlı</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mübahisəyə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ədalətli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baxılmasını</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tələb</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etmə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hüququ</a:t>
            </a:r>
            <a:r>
              <a:rPr lang="en-US"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pic>
        <p:nvPicPr>
          <p:cNvPr id="5" name="Picture 4" descr="crim042 (1).jpg"/>
          <p:cNvPicPr>
            <a:picLocks noChangeAspect="1"/>
          </p:cNvPicPr>
          <p:nvPr/>
        </p:nvPicPr>
        <p:blipFill>
          <a:blip r:embed="rId2"/>
          <a:srcRect/>
          <a:stretch>
            <a:fillRect/>
          </a:stretch>
        </p:blipFill>
        <p:spPr bwMode="auto">
          <a:xfrm>
            <a:off x="285720" y="1714488"/>
            <a:ext cx="4643470" cy="4857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60648"/>
            <a:ext cx="8215370" cy="108012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fr-FR" altLang="en-US" b="1" dirty="0" smtClean="0">
                <a:solidFill>
                  <a:srgbClr val="000000"/>
                </a:solidFill>
                <a:latin typeface="Times New Roman" pitchFamily="18" charset="0"/>
                <a:ea typeface="Calibri" pitchFamily="34" charset="0"/>
                <a:cs typeface="Times New Roman" pitchFamily="18" charset="0"/>
                <a:sym typeface="Calibri" pitchFamily="34" charset="0"/>
              </a:rPr>
              <a:t>Hüququn tətb</a:t>
            </a:r>
            <a:r>
              <a:rPr lang="az-Latn-AZ" altLang="en-US" sz="2400" b="1" dirty="0" smtClean="0">
                <a:solidFill>
                  <a:srgbClr val="000000"/>
                </a:solidFill>
                <a:latin typeface="Times New Roman" pitchFamily="18" charset="0"/>
                <a:ea typeface="Calibri" pitchFamily="34" charset="0"/>
                <a:cs typeface="Times New Roman" pitchFamily="18" charset="0"/>
                <a:sym typeface="Calibri" pitchFamily="34" charset="0"/>
              </a:rPr>
              <a:t>İ</a:t>
            </a:r>
            <a:r>
              <a:rPr lang="fr-FR" altLang="en-US" b="1" dirty="0" smtClean="0">
                <a:solidFill>
                  <a:srgbClr val="000000"/>
                </a:solidFill>
                <a:latin typeface="Times New Roman" pitchFamily="18" charset="0"/>
                <a:ea typeface="Calibri" pitchFamily="34" charset="0"/>
                <a:cs typeface="Times New Roman" pitchFamily="18" charset="0"/>
                <a:sym typeface="Calibri" pitchFamily="34" charset="0"/>
              </a:rPr>
              <a:t>q da</a:t>
            </a:r>
            <a:r>
              <a:rPr lang="az-Latn-AZ" altLang="en-US" sz="2400" b="1" dirty="0" smtClean="0">
                <a:solidFill>
                  <a:srgbClr val="000000"/>
                </a:solidFill>
                <a:latin typeface="Times New Roman" pitchFamily="18" charset="0"/>
                <a:ea typeface="Calibri" pitchFamily="34" charset="0"/>
                <a:cs typeface="Times New Roman" pitchFamily="18" charset="0"/>
                <a:sym typeface="Calibri" pitchFamily="34" charset="0"/>
              </a:rPr>
              <a:t>İ</a:t>
            </a:r>
            <a:r>
              <a:rPr lang="fr-FR" altLang="en-US" b="1" dirty="0" smtClean="0">
                <a:solidFill>
                  <a:srgbClr val="000000"/>
                </a:solidFill>
                <a:latin typeface="Times New Roman" pitchFamily="18" charset="0"/>
                <a:ea typeface="Calibri" pitchFamily="34" charset="0"/>
                <a:cs typeface="Times New Roman" pitchFamily="18" charset="0"/>
                <a:sym typeface="Calibri" pitchFamily="34" charset="0"/>
              </a:rPr>
              <a:t>rəs</a:t>
            </a:r>
            <a:r>
              <a:rPr lang="az-Latn-AZ" altLang="en-US" sz="2400" b="1" dirty="0" smtClean="0">
                <a:solidFill>
                  <a:srgbClr val="000000"/>
                </a:solidFill>
                <a:latin typeface="Times New Roman" pitchFamily="18" charset="0"/>
                <a:ea typeface="Calibri" pitchFamily="34" charset="0"/>
                <a:cs typeface="Times New Roman" pitchFamily="18" charset="0"/>
                <a:sym typeface="Calibri" pitchFamily="34" charset="0"/>
              </a:rPr>
              <a:t>İ</a:t>
            </a:r>
            <a:endParaRPr lang="ru-RU" sz="2400" b="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179512" y="1556792"/>
            <a:ext cx="3672408" cy="5040560"/>
          </a:xfrm>
        </p:spPr>
        <p:txBody>
          <a:bodyPr>
            <a:normAutofit fontScale="92500" lnSpcReduction="10000"/>
          </a:bodyPr>
          <a:lstStyle/>
          <a:p>
            <a:pPr marL="0" indent="0" algn="just">
              <a:buNone/>
            </a:pPr>
            <a:r>
              <a:rPr lang="az-Latn-AZ" altLang="en-US" dirty="0" smtClean="0">
                <a:solidFill>
                  <a:srgbClr val="000000"/>
                </a:solidFill>
                <a:latin typeface="Times New Roman" pitchFamily="18" charset="0"/>
                <a:ea typeface="Calibri" pitchFamily="34" charset="0"/>
                <a:cs typeface="Times New Roman" pitchFamily="18" charset="0"/>
                <a:sym typeface="Calibri" pitchFamily="34" charset="0"/>
              </a:rPr>
              <a:t>Ö</a:t>
            </a:r>
            <a:r>
              <a:rPr lang="fr-FR" altLang="en-US" dirty="0" smtClean="0">
                <a:solidFill>
                  <a:srgbClr val="000000"/>
                </a:solidFill>
                <a:latin typeface="Times New Roman" pitchFamily="18" charset="0"/>
                <a:ea typeface="Calibri" pitchFamily="34" charset="0"/>
                <a:cs typeface="Times New Roman" pitchFamily="18" charset="0"/>
                <a:sym typeface="Calibri" pitchFamily="34" charset="0"/>
              </a:rPr>
              <a:t>zünü ifşa əleyhinə immunitet </a:t>
            </a:r>
            <a:r>
              <a:rPr lang="fr-FR" altLang="en-US" b="1" dirty="0" smtClean="0">
                <a:solidFill>
                  <a:srgbClr val="000000"/>
                </a:solidFill>
                <a:latin typeface="Times New Roman" pitchFamily="18" charset="0"/>
                <a:ea typeface="Calibri" pitchFamily="34" charset="0"/>
                <a:cs typeface="Times New Roman" pitchFamily="18" charset="0"/>
                <a:sym typeface="Calibri" pitchFamily="34" charset="0"/>
              </a:rPr>
              <a:t>şübhəlinin</a:t>
            </a:r>
            <a:r>
              <a:rPr lang="fr-FR" altLang="en-US" dirty="0" smtClean="0">
                <a:solidFill>
                  <a:srgbClr val="000000"/>
                </a:solidFill>
                <a:latin typeface="Times New Roman" pitchFamily="18" charset="0"/>
                <a:ea typeface="Calibri" pitchFamily="34" charset="0"/>
                <a:cs typeface="Times New Roman" pitchFamily="18" charset="0"/>
                <a:sym typeface="Calibri" pitchFamily="34" charset="0"/>
              </a:rPr>
              <a:t> iradəsindən asılı olmayaraq mövcud olan məcburi vasitələrə müraciət yolu ilə əldə edilə biləcək, </a:t>
            </a:r>
            <a:r>
              <a:rPr lang="fr-FR" altLang="en-US" b="1" i="1" dirty="0" smtClean="0">
                <a:solidFill>
                  <a:srgbClr val="000000"/>
                </a:solidFill>
                <a:latin typeface="Times New Roman" pitchFamily="18" charset="0"/>
                <a:ea typeface="Calibri" pitchFamily="34" charset="0"/>
                <a:cs typeface="Times New Roman" pitchFamily="18" charset="0"/>
                <a:sym typeface="Calibri" pitchFamily="34" charset="0"/>
              </a:rPr>
              <a:t>order əsasında alınmış sənəd, nəfəs (alkoqol yoxlaması), qan, sidik nümunəsi və DNK testi üçün bədən toxuması</a:t>
            </a:r>
            <a:r>
              <a:rPr lang="fr-FR" altLang="en-US" dirty="0" smtClean="0">
                <a:solidFill>
                  <a:srgbClr val="000000"/>
                </a:solidFill>
                <a:latin typeface="Times New Roman" pitchFamily="18" charset="0"/>
                <a:ea typeface="Calibri" pitchFamily="34" charset="0"/>
                <a:cs typeface="Times New Roman" pitchFamily="18" charset="0"/>
                <a:sym typeface="Calibri" pitchFamily="34" charset="0"/>
              </a:rPr>
              <a:t> kimi materialların cinayət işində istifadəsinə şamil edilmir (</a:t>
            </a:r>
            <a:r>
              <a:rPr lang="fr-FR" altLang="en-US" i="1" dirty="0" smtClean="0">
                <a:solidFill>
                  <a:srgbClr val="000000"/>
                </a:solidFill>
                <a:latin typeface="Times New Roman" pitchFamily="18" charset="0"/>
                <a:ea typeface="Calibri" pitchFamily="34" charset="0"/>
                <a:cs typeface="Times New Roman" pitchFamily="18" charset="0"/>
                <a:sym typeface="Calibri" pitchFamily="34" charset="0"/>
              </a:rPr>
              <a:t>Saunders Birləşmiş Krallığa qarşı</a:t>
            </a:r>
            <a:r>
              <a:rPr lang="fr-FR" altLang="en-US" dirty="0" smtClean="0">
                <a:solidFill>
                  <a:srgbClr val="000000"/>
                </a:solidFill>
                <a:latin typeface="Times New Roman" pitchFamily="18" charset="0"/>
                <a:ea typeface="Calibri" pitchFamily="34" charset="0"/>
                <a:cs typeface="Times New Roman" pitchFamily="18" charset="0"/>
                <a:sym typeface="Calibri" pitchFamily="34" charset="0"/>
              </a:rPr>
              <a:t>, § 69; </a:t>
            </a:r>
            <a:r>
              <a:rPr lang="fr-FR" altLang="en-US" i="1" dirty="0" smtClean="0">
                <a:solidFill>
                  <a:srgbClr val="000000"/>
                </a:solidFill>
                <a:latin typeface="Times New Roman" pitchFamily="18" charset="0"/>
                <a:ea typeface="Calibri" pitchFamily="34" charset="0"/>
                <a:cs typeface="Times New Roman" pitchFamily="18" charset="0"/>
                <a:sym typeface="Calibri" pitchFamily="34" charset="0"/>
              </a:rPr>
              <a:t>OHalloran və Fransis Birləşmiş Krallığa qarşı</a:t>
            </a:r>
            <a:r>
              <a:rPr lang="fr-FR" altLang="en-US" dirty="0" smtClean="0">
                <a:solidFill>
                  <a:srgbClr val="000000"/>
                </a:solidFill>
                <a:latin typeface="Times New Roman" pitchFamily="18" charset="0"/>
                <a:ea typeface="Calibri" pitchFamily="34" charset="0"/>
                <a:cs typeface="Times New Roman" pitchFamily="18" charset="0"/>
                <a:sym typeface="Calibri" pitchFamily="34" charset="0"/>
              </a:rPr>
              <a:t> [GC] § 47)</a:t>
            </a:r>
            <a:r>
              <a:rPr lang="az-Latn-AZ" altLang="en-US" dirty="0" smtClean="0">
                <a:solidFill>
                  <a:srgbClr val="000000"/>
                </a:solidFill>
                <a:latin typeface="Times New Roman" pitchFamily="18" charset="0"/>
                <a:ea typeface="Calibri" pitchFamily="34" charset="0"/>
                <a:cs typeface="Times New Roman" pitchFamily="18" charset="0"/>
                <a:sym typeface="Calibri" pitchFamily="34" charset="0"/>
              </a:rPr>
              <a:t>.</a:t>
            </a:r>
            <a:endParaRPr lang="fr-FR" altLang="en-US" dirty="0" smtClean="0">
              <a:solidFill>
                <a:srgbClr val="000000"/>
              </a:solidFill>
              <a:latin typeface="Times New Roman" pitchFamily="18" charset="0"/>
              <a:ea typeface="Calibri" pitchFamily="34" charset="0"/>
              <a:cs typeface="Times New Roman" pitchFamily="18" charset="0"/>
              <a:sym typeface="Calibri" pitchFamily="34" charset="0"/>
            </a:endParaRPr>
          </a:p>
        </p:txBody>
      </p:sp>
      <p:pic>
        <p:nvPicPr>
          <p:cNvPr id="3074" name="Picture 2" descr="C:\Users\LaleF\Desktop\qan yigilib.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44208" y="1620726"/>
            <a:ext cx="2520280" cy="2456346"/>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LaleF\Desktop\medium_gonoreya-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47964" y="4365104"/>
            <a:ext cx="4392488" cy="2232248"/>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Users\LaleF\Desktop\images.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23928" y="1620726"/>
            <a:ext cx="2335684" cy="245634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1143000"/>
          </a:xfrm>
        </p:spPr>
        <p:style>
          <a:lnRef idx="1">
            <a:schemeClr val="accent1"/>
          </a:lnRef>
          <a:fillRef idx="2">
            <a:schemeClr val="accent1"/>
          </a:fillRef>
          <a:effectRef idx="1">
            <a:schemeClr val="accent1"/>
          </a:effectRef>
          <a:fontRef idx="minor">
            <a:schemeClr val="dk1"/>
          </a:fontRef>
        </p:style>
        <p:txBody>
          <a:bodyPr/>
          <a:lstStyle/>
          <a:p>
            <a:pPr algn="ctr"/>
            <a:r>
              <a:rPr lang="en-US" b="1" dirty="0" err="1" smtClean="0">
                <a:latin typeface="Times New Roman" pitchFamily="18" charset="0"/>
                <a:cs typeface="Times New Roman" pitchFamily="18" charset="0"/>
              </a:rPr>
              <a:t>Məhkəmə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qərarlarının</a:t>
            </a:r>
            <a:r>
              <a:rPr lang="en-US" b="1" dirty="0" smtClean="0">
                <a:latin typeface="Times New Roman" pitchFamily="18" charset="0"/>
                <a:cs typeface="Times New Roman" pitchFamily="18" charset="0"/>
              </a:rPr>
              <a:t> </a:t>
            </a:r>
            <a:r>
              <a:rPr lang="az-Latn-AZ" b="1" dirty="0" smtClean="0">
                <a:latin typeface="Times New Roman" pitchFamily="18" charset="0"/>
                <a:cs typeface="Times New Roman" pitchFamily="18" charset="0"/>
              </a:rPr>
              <a:t/>
            </a:r>
            <a:br>
              <a:rPr lang="az-Latn-AZ" b="1" dirty="0" smtClean="0">
                <a:latin typeface="Times New Roman" pitchFamily="18" charset="0"/>
                <a:cs typeface="Times New Roman" pitchFamily="18" charset="0"/>
              </a:rPr>
            </a:br>
            <a:r>
              <a:rPr lang="en-US" b="1" dirty="0" err="1" smtClean="0">
                <a:latin typeface="Times New Roman" pitchFamily="18" charset="0"/>
                <a:cs typeface="Times New Roman" pitchFamily="18" charset="0"/>
              </a:rPr>
              <a:t>əsaslandırılması</a:t>
            </a:r>
            <a:endParaRPr lang="ru-RU"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600200"/>
            <a:ext cx="8329642" cy="4873752"/>
          </a:xfrm>
        </p:spPr>
        <p:txBody>
          <a:bodyPr>
            <a:normAutofit/>
          </a:bodyPr>
          <a:lstStyle/>
          <a:p>
            <a:pPr algn="just"/>
            <a:r>
              <a:rPr lang="en-US" dirty="0" smtClean="0">
                <a:latin typeface="Times New Roman" pitchFamily="18" charset="0"/>
                <a:cs typeface="Times New Roman" pitchFamily="18" charset="0"/>
              </a:rPr>
              <a:t>AİHK-</a:t>
            </a:r>
            <a:r>
              <a:rPr lang="en-US" dirty="0" err="1" smtClean="0">
                <a:latin typeface="Times New Roman" pitchFamily="18" charset="0"/>
                <a:cs typeface="Times New Roman" pitchFamily="18" charset="0"/>
              </a:rPr>
              <a:t>nın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müvafiq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maddələrində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şərt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nəzərdə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tutulm</a:t>
            </a:r>
            <a:r>
              <a:rPr lang="az-Latn-AZ" dirty="0" smtClean="0">
                <a:latin typeface="Times New Roman" pitchFamily="18" charset="0"/>
                <a:cs typeface="Times New Roman" pitchFamily="18" charset="0"/>
              </a:rPr>
              <a:t>a</a:t>
            </a:r>
            <a:r>
              <a:rPr lang="en-US" dirty="0" err="1" smtClean="0">
                <a:latin typeface="Times New Roman" pitchFamily="18" charset="0"/>
                <a:cs typeface="Times New Roman" pitchFamily="18" charset="0"/>
              </a:rPr>
              <a:t>sa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a:t>
            </a:r>
            <a:r>
              <a:rPr lang="en-US" dirty="0" smtClean="0">
                <a:latin typeface="Times New Roman" pitchFamily="18" charset="0"/>
                <a:cs typeface="Times New Roman" pitchFamily="18" charset="0"/>
              </a:rPr>
              <a:t>,</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qərarlarının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ağlabatan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formada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əsaslandırılması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əlbəttə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zəruridir</a:t>
            </a:r>
            <a:r>
              <a:rPr lang="en-US" dirty="0" smtClean="0">
                <a:latin typeface="Times New Roman" pitchFamily="18" charset="0"/>
                <a:cs typeface="Times New Roman" pitchFamily="18" charset="0"/>
              </a:rPr>
              <a:t>.</a:t>
            </a:r>
            <a:r>
              <a:rPr lang="az-Latn-AZ"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Bu </a:t>
            </a:r>
            <a:r>
              <a:rPr lang="en-US" dirty="0" err="1" smtClean="0">
                <a:latin typeface="Times New Roman" pitchFamily="18" charset="0"/>
                <a:cs typeface="Times New Roman" pitchFamily="18" charset="0"/>
              </a:rPr>
              <a:t>zərurəti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birinci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dərəcədə</a:t>
            </a:r>
            <a:r>
              <a:rPr lang="en-US"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hüquqi</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müəyyənlik</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prinsipi</a:t>
            </a:r>
            <a:r>
              <a:rPr lang="en-US" b="1" i="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tələb</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edir</a:t>
            </a:r>
            <a:r>
              <a:rPr lang="en-US" dirty="0" smtClean="0">
                <a:latin typeface="Times New Roman" pitchFamily="18" charset="0"/>
                <a:cs typeface="Times New Roman" pitchFamily="18" charset="0"/>
              </a:rPr>
              <a:t>. AİHM-</a:t>
            </a:r>
            <a:r>
              <a:rPr lang="en-US" dirty="0" err="1" smtClean="0">
                <a:latin typeface="Times New Roman" pitchFamily="18" charset="0"/>
                <a:cs typeface="Times New Roman" pitchFamily="18" charset="0"/>
              </a:rPr>
              <a:t>nə</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görə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müəyyənlik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prinsipi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demokratik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cəmiyyətdə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hüququn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aliliyinin</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təmin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edilməsi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üçün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zəruri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şərtlərdən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biridir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Əsaslandırma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özbaşınalığı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aradan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qaldırdığı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kimi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eyni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zamanda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qətnamədən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şikayət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verildikdə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qətnamənin</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zidd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olub-olmadığını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müəyyən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etmək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üçün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zəruridir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Gördüyümüz</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kimi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əsaslandırmanın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şərt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olduğuna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heç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kəsdə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şübhə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olmamaqla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bərabər</a:t>
            </a:r>
            <a:r>
              <a:rPr lang="en-US" dirty="0" smtClean="0">
                <a:latin typeface="Times New Roman" pitchFamily="18" charset="0"/>
                <a:cs typeface="Times New Roman" pitchFamily="18" charset="0"/>
              </a:rPr>
              <a:t>,</a:t>
            </a:r>
            <a:r>
              <a:rPr lang="en-US" dirty="0" smtClean="0"/>
              <a:t> </a:t>
            </a:r>
            <a:r>
              <a:rPr lang="en-US" dirty="0" err="1" smtClean="0"/>
              <a:t>əsaslandırmanın</a:t>
            </a:r>
            <a:r>
              <a:rPr lang="en-US" dirty="0" smtClean="0"/>
              <a:t> </a:t>
            </a:r>
            <a:r>
              <a:rPr lang="en-US" dirty="0" err="1" smtClean="0"/>
              <a:t>dərinliyi</a:t>
            </a:r>
            <a:r>
              <a:rPr lang="en-US" dirty="0" smtClean="0"/>
              <a:t> </a:t>
            </a:r>
            <a:r>
              <a:rPr lang="en-US" dirty="0" err="1" smtClean="0"/>
              <a:t>və</a:t>
            </a:r>
            <a:r>
              <a:rPr lang="en-US" dirty="0" smtClean="0"/>
              <a:t> </a:t>
            </a:r>
            <a:r>
              <a:rPr lang="en-US" dirty="0" err="1" smtClean="0"/>
              <a:t>əhatəsi</a:t>
            </a:r>
            <a:r>
              <a:rPr lang="en-US" dirty="0" smtClean="0"/>
              <a:t> </a:t>
            </a:r>
            <a:r>
              <a:rPr lang="en-US" dirty="0" err="1" smtClean="0"/>
              <a:t>haqda</a:t>
            </a:r>
            <a:r>
              <a:rPr lang="en-US" dirty="0" smtClean="0"/>
              <a:t> </a:t>
            </a:r>
            <a:r>
              <a:rPr lang="en-US" dirty="0" err="1" smtClean="0"/>
              <a:t>mübahisə</a:t>
            </a:r>
            <a:r>
              <a:rPr lang="en-US" dirty="0" smtClean="0"/>
              <a:t> var.</a:t>
            </a:r>
            <a:endParaRPr lang="ru-RU"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1143000"/>
          </a:xfrm>
        </p:spPr>
        <p:style>
          <a:lnRef idx="1">
            <a:schemeClr val="accent1"/>
          </a:lnRef>
          <a:fillRef idx="2">
            <a:schemeClr val="accent1"/>
          </a:fillRef>
          <a:effectRef idx="1">
            <a:schemeClr val="accent1"/>
          </a:effectRef>
          <a:fontRef idx="minor">
            <a:schemeClr val="dk1"/>
          </a:fontRef>
        </p:style>
        <p:txBody>
          <a:bodyPr/>
          <a:lstStyle/>
          <a:p>
            <a:pPr algn="ctr"/>
            <a:r>
              <a:rPr lang="en-US" b="1" dirty="0" err="1" smtClean="0">
                <a:latin typeface="Times New Roman" pitchFamily="18" charset="0"/>
                <a:cs typeface="Times New Roman" pitchFamily="18" charset="0"/>
              </a:rPr>
              <a:t>Məhkəmə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qərarlarının</a:t>
            </a:r>
            <a:r>
              <a:rPr lang="en-US" b="1" dirty="0" smtClean="0">
                <a:latin typeface="Times New Roman" pitchFamily="18" charset="0"/>
                <a:cs typeface="Times New Roman" pitchFamily="18" charset="0"/>
              </a:rPr>
              <a:t> </a:t>
            </a:r>
            <a:r>
              <a:rPr lang="az-Latn-AZ" b="1" dirty="0" smtClean="0">
                <a:latin typeface="Times New Roman" pitchFamily="18" charset="0"/>
                <a:cs typeface="Times New Roman" pitchFamily="18" charset="0"/>
              </a:rPr>
              <a:t/>
            </a:r>
            <a:br>
              <a:rPr lang="az-Latn-AZ" b="1" dirty="0" smtClean="0">
                <a:latin typeface="Times New Roman" pitchFamily="18" charset="0"/>
                <a:cs typeface="Times New Roman" pitchFamily="18" charset="0"/>
              </a:rPr>
            </a:br>
            <a:r>
              <a:rPr lang="en-US" b="1" dirty="0" err="1" smtClean="0">
                <a:latin typeface="Times New Roman" pitchFamily="18" charset="0"/>
                <a:cs typeface="Times New Roman" pitchFamily="18" charset="0"/>
              </a:rPr>
              <a:t>əsaslandırılması</a:t>
            </a:r>
            <a:endParaRPr lang="ru-RU" dirty="0"/>
          </a:p>
        </p:txBody>
      </p:sp>
      <p:sp>
        <p:nvSpPr>
          <p:cNvPr id="3" name="Содержимое 2"/>
          <p:cNvSpPr>
            <a:spLocks noGrp="1"/>
          </p:cNvSpPr>
          <p:nvPr>
            <p:ph sz="quarter" idx="1"/>
          </p:nvPr>
        </p:nvSpPr>
        <p:spPr>
          <a:xfrm>
            <a:off x="457200" y="1785926"/>
            <a:ext cx="8186766" cy="4688026"/>
          </a:xfrm>
        </p:spPr>
        <p:txBody>
          <a:bodyPr>
            <a:normAutofit/>
          </a:bodyPr>
          <a:lstStyle/>
          <a:p>
            <a:pPr algn="just"/>
            <a:r>
              <a:rPr lang="az-Latn-AZ" b="1" dirty="0" err="1" smtClean="0">
                <a:latin typeface="Times New Roman" pitchFamily="18" charset="0"/>
                <a:cs typeface="Times New Roman" pitchFamily="18" charset="0"/>
              </a:rPr>
              <a:t>B</a:t>
            </a:r>
            <a:r>
              <a:rPr lang="en-US" b="1" dirty="0" smtClean="0">
                <a:latin typeface="Times New Roman" pitchFamily="18" charset="0"/>
                <a:cs typeface="Times New Roman" pitchFamily="18" charset="0"/>
              </a:rPr>
              <a:t>u </a:t>
            </a:r>
            <a:r>
              <a:rPr lang="en-US" b="1" dirty="0" err="1" smtClean="0">
                <a:latin typeface="Times New Roman" pitchFamily="18" charset="0"/>
                <a:cs typeface="Times New Roman" pitchFamily="18" charset="0"/>
              </a:rPr>
              <a:t>cür</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məsələlərdə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aşağıdakı</a:t>
            </a:r>
            <a:r>
              <a:rPr lang="az-Latn-AZ"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suallar</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yarana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bilər</a:t>
            </a:r>
            <a:r>
              <a:rPr lang="en-US" b="1"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tərəflərdən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birisinin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irəli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sürdüyü</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sübutları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vəsatətləri</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mütləq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nəzərə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almalıdırmı</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maddi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sübutların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əksinə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olaraq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qətnamə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çıxara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bilərmi</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irəli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sürülən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arqumentə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sübuta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qiymət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verməlidirmi</a:t>
            </a:r>
            <a:r>
              <a:rPr lang="en-US" dirty="0" smtClean="0">
                <a:latin typeface="Times New Roman" pitchFamily="18" charset="0"/>
                <a:cs typeface="Times New Roman" pitchFamily="18" charset="0"/>
              </a:rPr>
              <a:t>?</a:t>
            </a:r>
          </a:p>
          <a:p>
            <a:pPr algn="just"/>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Appelyasiya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şikayətində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şikayətçinin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irəli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sürdüyü</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yeni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arqumentləri</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nəzərə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almadan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Appelyasiya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birinci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instansiya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məhkəməsinin</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qətnaməsini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olduğu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kimi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təkrarlaya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bilərmi</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1143000"/>
          </a:xfrm>
        </p:spPr>
        <p:style>
          <a:lnRef idx="1">
            <a:schemeClr val="accent1"/>
          </a:lnRef>
          <a:fillRef idx="2">
            <a:schemeClr val="accent1"/>
          </a:fillRef>
          <a:effectRef idx="1">
            <a:schemeClr val="accent1"/>
          </a:effectRef>
          <a:fontRef idx="minor">
            <a:schemeClr val="dk1"/>
          </a:fontRef>
        </p:style>
        <p:txBody>
          <a:bodyPr/>
          <a:lstStyle/>
          <a:p>
            <a:pPr algn="ctr"/>
            <a:r>
              <a:rPr lang="en-US" b="1" dirty="0" err="1" smtClean="0">
                <a:latin typeface="Times New Roman" pitchFamily="18" charset="0"/>
                <a:cs typeface="Times New Roman" pitchFamily="18" charset="0"/>
              </a:rPr>
              <a:t>Məhkəmə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qərarlarının</a:t>
            </a:r>
            <a:r>
              <a:rPr lang="en-US" b="1" dirty="0" smtClean="0">
                <a:latin typeface="Times New Roman" pitchFamily="18" charset="0"/>
                <a:cs typeface="Times New Roman" pitchFamily="18" charset="0"/>
              </a:rPr>
              <a:t> </a:t>
            </a:r>
            <a:r>
              <a:rPr lang="az-Latn-AZ" b="1" dirty="0" smtClean="0">
                <a:latin typeface="Times New Roman" pitchFamily="18" charset="0"/>
                <a:cs typeface="Times New Roman" pitchFamily="18" charset="0"/>
              </a:rPr>
              <a:t/>
            </a:r>
            <a:br>
              <a:rPr lang="az-Latn-AZ" b="1" dirty="0" smtClean="0">
                <a:latin typeface="Times New Roman" pitchFamily="18" charset="0"/>
                <a:cs typeface="Times New Roman" pitchFamily="18" charset="0"/>
              </a:rPr>
            </a:br>
            <a:r>
              <a:rPr lang="en-US" b="1" dirty="0" err="1" smtClean="0">
                <a:latin typeface="Times New Roman" pitchFamily="18" charset="0"/>
                <a:cs typeface="Times New Roman" pitchFamily="18" charset="0"/>
              </a:rPr>
              <a:t>əsaslandırılması</a:t>
            </a:r>
            <a:endParaRPr lang="ru-RU" dirty="0"/>
          </a:p>
        </p:txBody>
      </p:sp>
      <p:sp>
        <p:nvSpPr>
          <p:cNvPr id="3" name="Содержимое 2"/>
          <p:cNvSpPr>
            <a:spLocks noGrp="1"/>
          </p:cNvSpPr>
          <p:nvPr>
            <p:ph sz="quarter" idx="1"/>
          </p:nvPr>
        </p:nvSpPr>
        <p:spPr>
          <a:xfrm>
            <a:off x="457200" y="1600200"/>
            <a:ext cx="8258204" cy="4873752"/>
          </a:xfrm>
        </p:spPr>
        <p:txBody>
          <a:bodyPr>
            <a:normAutofit/>
          </a:bodyPr>
          <a:lstStyle/>
          <a:p>
            <a:pPr algn="just"/>
            <a:r>
              <a:rPr lang="en-US" dirty="0" smtClean="0"/>
              <a:t>AİHM </a:t>
            </a:r>
            <a:r>
              <a:rPr lang="en-US" dirty="0" err="1" smtClean="0"/>
              <a:t>sübutların</a:t>
            </a:r>
            <a:r>
              <a:rPr lang="en-US" dirty="0" smtClean="0"/>
              <a:t> </a:t>
            </a:r>
            <a:r>
              <a:rPr lang="en-US" dirty="0" err="1" smtClean="0"/>
              <a:t>necə</a:t>
            </a:r>
            <a:r>
              <a:rPr lang="en-US" dirty="0" smtClean="0"/>
              <a:t> </a:t>
            </a:r>
            <a:r>
              <a:rPr lang="en-US" dirty="0" err="1" smtClean="0"/>
              <a:t>dəyərləndiriləcəyi</a:t>
            </a:r>
            <a:r>
              <a:rPr lang="en-US" dirty="0" smtClean="0"/>
              <a:t> </a:t>
            </a:r>
            <a:r>
              <a:rPr lang="en-US" dirty="0" err="1" smtClean="0"/>
              <a:t>qaydasının</a:t>
            </a:r>
            <a:r>
              <a:rPr lang="en-US" dirty="0" smtClean="0"/>
              <a:t> </a:t>
            </a:r>
            <a:r>
              <a:rPr lang="en-US" dirty="0" err="1" smtClean="0"/>
              <a:t>milli</a:t>
            </a:r>
            <a:r>
              <a:rPr lang="en-US" dirty="0" smtClean="0"/>
              <a:t> </a:t>
            </a:r>
            <a:r>
              <a:rPr lang="en-US" dirty="0" err="1" smtClean="0"/>
              <a:t>hüquqa</a:t>
            </a:r>
            <a:r>
              <a:rPr lang="en-US" dirty="0" smtClean="0"/>
              <a:t> aid </a:t>
            </a:r>
            <a:r>
              <a:rPr lang="en-US" dirty="0" err="1" smtClean="0"/>
              <a:t>bir</a:t>
            </a:r>
            <a:r>
              <a:rPr lang="az-Latn-AZ" dirty="0" smtClean="0"/>
              <a:t> </a:t>
            </a:r>
            <a:r>
              <a:rPr lang="en-US" dirty="0" err="1" smtClean="0"/>
              <a:t>məsələ</a:t>
            </a:r>
            <a:r>
              <a:rPr lang="en-US" dirty="0" smtClean="0"/>
              <a:t> </a:t>
            </a:r>
            <a:r>
              <a:rPr lang="en-US" dirty="0" err="1" smtClean="0"/>
              <a:t>olduğunu</a:t>
            </a:r>
            <a:r>
              <a:rPr lang="en-US" dirty="0" smtClean="0"/>
              <a:t> </a:t>
            </a:r>
            <a:r>
              <a:rPr lang="en-US" dirty="0" err="1" smtClean="0"/>
              <a:t>dəfələrcə</a:t>
            </a:r>
            <a:r>
              <a:rPr lang="en-US" dirty="0" smtClean="0"/>
              <a:t> </a:t>
            </a:r>
            <a:r>
              <a:rPr lang="az-Latn-AZ" dirty="0" smtClean="0"/>
              <a:t>bildirmişdir. </a:t>
            </a:r>
            <a:r>
              <a:rPr lang="en-US" dirty="0" smtClean="0"/>
              <a:t>AİHM </a:t>
            </a:r>
            <a:r>
              <a:rPr lang="en-US" dirty="0" err="1" smtClean="0"/>
              <a:t>bir</a:t>
            </a:r>
            <a:r>
              <a:rPr lang="en-US" dirty="0" smtClean="0"/>
              <a:t> </a:t>
            </a:r>
            <a:r>
              <a:rPr lang="en-US" dirty="0" err="1" smtClean="0"/>
              <a:t>appelyasiya</a:t>
            </a:r>
            <a:r>
              <a:rPr lang="en-US" dirty="0" smtClean="0"/>
              <a:t> </a:t>
            </a:r>
            <a:r>
              <a:rPr lang="en-US" dirty="0" err="1" smtClean="0"/>
              <a:t>məhkəməsi</a:t>
            </a:r>
            <a:r>
              <a:rPr lang="az-Latn-AZ" dirty="0" smtClean="0"/>
              <a:t> </a:t>
            </a:r>
            <a:r>
              <a:rPr lang="en-US" dirty="0" err="1" smtClean="0"/>
              <a:t>deyil</a:t>
            </a:r>
            <a:r>
              <a:rPr lang="en-US" dirty="0" smtClean="0"/>
              <a:t> </a:t>
            </a:r>
            <a:r>
              <a:rPr lang="en-US" dirty="0" err="1" smtClean="0"/>
              <a:t>və</a:t>
            </a:r>
            <a:r>
              <a:rPr lang="en-US" dirty="0" smtClean="0"/>
              <a:t> </a:t>
            </a:r>
            <a:r>
              <a:rPr lang="en-US" dirty="0" err="1" smtClean="0"/>
              <a:t>buna</a:t>
            </a:r>
            <a:r>
              <a:rPr lang="en-US" dirty="0" smtClean="0"/>
              <a:t> </a:t>
            </a:r>
            <a:r>
              <a:rPr lang="en-US" dirty="0" err="1" smtClean="0"/>
              <a:t>görə</a:t>
            </a:r>
            <a:r>
              <a:rPr lang="en-US" dirty="0" smtClean="0"/>
              <a:t> </a:t>
            </a:r>
            <a:r>
              <a:rPr lang="en-US" dirty="0" err="1" smtClean="0"/>
              <a:t>də</a:t>
            </a:r>
            <a:r>
              <a:rPr lang="en-US" dirty="0" smtClean="0"/>
              <a:t> </a:t>
            </a:r>
            <a:r>
              <a:rPr lang="en-US" dirty="0" err="1" smtClean="0"/>
              <a:t>ümumiyyətlə</a:t>
            </a:r>
            <a:r>
              <a:rPr lang="en-US" dirty="0" smtClean="0"/>
              <a:t> </a:t>
            </a:r>
            <a:r>
              <a:rPr lang="en-US" dirty="0" err="1" smtClean="0"/>
              <a:t>milli</a:t>
            </a:r>
            <a:r>
              <a:rPr lang="en-US" dirty="0" smtClean="0"/>
              <a:t> </a:t>
            </a:r>
            <a:r>
              <a:rPr lang="en-US" dirty="0" err="1" smtClean="0"/>
              <a:t>məhkəmələrdəki</a:t>
            </a:r>
            <a:r>
              <a:rPr lang="en-US" dirty="0" smtClean="0"/>
              <a:t> </a:t>
            </a:r>
            <a:r>
              <a:rPr lang="en-US" dirty="0" err="1" smtClean="0"/>
              <a:t>işləri</a:t>
            </a:r>
            <a:r>
              <a:rPr lang="en-US" dirty="0" smtClean="0"/>
              <a:t> </a:t>
            </a:r>
            <a:r>
              <a:rPr lang="en-US" dirty="0" err="1" smtClean="0"/>
              <a:t>dərindən</a:t>
            </a:r>
            <a:r>
              <a:rPr lang="az-Latn-AZ" dirty="0" smtClean="0"/>
              <a:t> </a:t>
            </a:r>
            <a:r>
              <a:rPr lang="en-US" dirty="0" err="1" smtClean="0"/>
              <a:t>yoxlamır</a:t>
            </a:r>
            <a:r>
              <a:rPr lang="en-US" dirty="0" smtClean="0"/>
              <a:t>. AİHM </a:t>
            </a:r>
            <a:r>
              <a:rPr lang="en-US" dirty="0" err="1" smtClean="0"/>
              <a:t>üçün</a:t>
            </a:r>
            <a:r>
              <a:rPr lang="en-US" dirty="0" smtClean="0"/>
              <a:t> </a:t>
            </a:r>
            <a:r>
              <a:rPr lang="en-US" dirty="0" err="1" smtClean="0"/>
              <a:t>əhəmmiyətli</a:t>
            </a:r>
            <a:r>
              <a:rPr lang="en-US" dirty="0" smtClean="0"/>
              <a:t> </a:t>
            </a:r>
            <a:r>
              <a:rPr lang="en-US" dirty="0" err="1" smtClean="0"/>
              <a:t>olan</a:t>
            </a:r>
            <a:r>
              <a:rPr lang="en-US" dirty="0" smtClean="0"/>
              <a:t>, </a:t>
            </a:r>
            <a:r>
              <a:rPr lang="en-US" dirty="0" err="1" smtClean="0"/>
              <a:t>irəli</a:t>
            </a:r>
            <a:r>
              <a:rPr lang="en-US" dirty="0" smtClean="0"/>
              <a:t> </a:t>
            </a:r>
            <a:r>
              <a:rPr lang="en-US" dirty="0" err="1" smtClean="0"/>
              <a:t>sürülmüş</a:t>
            </a:r>
            <a:r>
              <a:rPr lang="en-US" dirty="0" smtClean="0"/>
              <a:t> </a:t>
            </a:r>
            <a:r>
              <a:rPr lang="en-US" dirty="0" err="1" smtClean="0"/>
              <a:t>sübutların</a:t>
            </a:r>
            <a:r>
              <a:rPr lang="en-US" dirty="0" smtClean="0"/>
              <a:t> </a:t>
            </a:r>
            <a:r>
              <a:rPr lang="en-US" dirty="0" err="1" smtClean="0"/>
              <a:t>milli</a:t>
            </a:r>
            <a:r>
              <a:rPr lang="az-Latn-AZ" dirty="0" smtClean="0"/>
              <a:t> </a:t>
            </a:r>
            <a:r>
              <a:rPr lang="en-US" dirty="0" err="1" smtClean="0"/>
              <a:t>məhkəmələr</a:t>
            </a:r>
            <a:r>
              <a:rPr lang="en-US" dirty="0" smtClean="0"/>
              <a:t> </a:t>
            </a:r>
            <a:r>
              <a:rPr lang="en-US" dirty="0" err="1" smtClean="0"/>
              <a:t>tərəfindən</a:t>
            </a:r>
            <a:r>
              <a:rPr lang="en-US" dirty="0" smtClean="0"/>
              <a:t> </a:t>
            </a:r>
            <a:r>
              <a:rPr lang="en-US" dirty="0" err="1" smtClean="0"/>
              <a:t>ümumiyyətlə</a:t>
            </a:r>
            <a:r>
              <a:rPr lang="en-US" dirty="0" smtClean="0"/>
              <a:t> </a:t>
            </a:r>
            <a:r>
              <a:rPr lang="en-US" dirty="0" err="1" smtClean="0"/>
              <a:t>dəyərləndirilib</a:t>
            </a:r>
            <a:r>
              <a:rPr lang="en-US" dirty="0" smtClean="0"/>
              <a:t> </a:t>
            </a:r>
            <a:r>
              <a:rPr lang="en-US" dirty="0" err="1" smtClean="0"/>
              <a:t>dəyərləndirilmə</a:t>
            </a:r>
            <a:r>
              <a:rPr lang="az-Latn-AZ" dirty="0" smtClean="0"/>
              <a:t>məsi məsələsidir</a:t>
            </a:r>
            <a:r>
              <a:rPr lang="en-US" dirty="0" smtClean="0"/>
              <a:t>.</a:t>
            </a:r>
          </a:p>
          <a:p>
            <a:pPr algn="just"/>
            <a:r>
              <a:rPr lang="en-US" dirty="0" err="1" smtClean="0"/>
              <a:t>Ədalətli</a:t>
            </a:r>
            <a:r>
              <a:rPr lang="en-US" dirty="0" smtClean="0"/>
              <a:t> </a:t>
            </a:r>
            <a:r>
              <a:rPr lang="en-US" dirty="0" err="1" smtClean="0"/>
              <a:t>məhkəmə</a:t>
            </a:r>
            <a:r>
              <a:rPr lang="en-US" dirty="0" smtClean="0"/>
              <a:t> </a:t>
            </a:r>
            <a:r>
              <a:rPr lang="en-US" dirty="0" err="1" smtClean="0"/>
              <a:t>hüququ</a:t>
            </a:r>
            <a:r>
              <a:rPr lang="en-US" dirty="0" smtClean="0"/>
              <a:t> </a:t>
            </a:r>
            <a:r>
              <a:rPr lang="en-US" dirty="0" err="1" smtClean="0"/>
              <a:t>onu</a:t>
            </a:r>
            <a:r>
              <a:rPr lang="en-US" dirty="0" smtClean="0"/>
              <a:t> </a:t>
            </a:r>
            <a:r>
              <a:rPr lang="en-US" dirty="0" err="1" smtClean="0"/>
              <a:t>tələb</a:t>
            </a:r>
            <a:r>
              <a:rPr lang="en-US" dirty="0" smtClean="0"/>
              <a:t> </a:t>
            </a:r>
            <a:r>
              <a:rPr lang="en-US" dirty="0" err="1" smtClean="0"/>
              <a:t>edir</a:t>
            </a:r>
            <a:r>
              <a:rPr lang="en-US" dirty="0" smtClean="0"/>
              <a:t> </a:t>
            </a:r>
            <a:r>
              <a:rPr lang="en-US" dirty="0" err="1" smtClean="0"/>
              <a:t>ki</a:t>
            </a:r>
            <a:r>
              <a:rPr lang="en-US" dirty="0" smtClean="0"/>
              <a:t>, </a:t>
            </a:r>
            <a:r>
              <a:rPr lang="en-US" dirty="0" err="1" smtClean="0"/>
              <a:t>tərəflər</a:t>
            </a:r>
            <a:r>
              <a:rPr lang="en-US" dirty="0" smtClean="0"/>
              <a:t> </a:t>
            </a:r>
            <a:r>
              <a:rPr lang="en-US" dirty="0" err="1" smtClean="0"/>
              <a:t>işdə</a:t>
            </a:r>
            <a:r>
              <a:rPr lang="en-US" dirty="0" smtClean="0"/>
              <a:t> </a:t>
            </a:r>
            <a:r>
              <a:rPr lang="en-US" dirty="0" err="1" smtClean="0"/>
              <a:t>təqdim</a:t>
            </a:r>
            <a:r>
              <a:rPr lang="en-US" dirty="0" smtClean="0"/>
              <a:t> </a:t>
            </a:r>
            <a:r>
              <a:rPr lang="en-US" dirty="0" err="1" smtClean="0"/>
              <a:t>olunmuş</a:t>
            </a:r>
            <a:r>
              <a:rPr lang="az-Latn-AZ" dirty="0" smtClean="0"/>
              <a:t> </a:t>
            </a:r>
            <a:r>
              <a:rPr lang="en-US" dirty="0" err="1" smtClean="0"/>
              <a:t>bütün</a:t>
            </a:r>
            <a:r>
              <a:rPr lang="en-US" dirty="0" smtClean="0"/>
              <a:t> </a:t>
            </a:r>
            <a:r>
              <a:rPr lang="en-US" dirty="0" err="1" smtClean="0"/>
              <a:t>sübutlarla</a:t>
            </a:r>
            <a:r>
              <a:rPr lang="en-US" dirty="0" smtClean="0"/>
              <a:t> </a:t>
            </a:r>
            <a:r>
              <a:rPr lang="en-US" dirty="0" err="1" smtClean="0"/>
              <a:t>və</a:t>
            </a:r>
            <a:r>
              <a:rPr lang="en-US" dirty="0" smtClean="0"/>
              <a:t> </a:t>
            </a:r>
            <a:r>
              <a:rPr lang="en-US" dirty="0" err="1" smtClean="0"/>
              <a:t>rəylərlə</a:t>
            </a:r>
            <a:r>
              <a:rPr lang="en-US" dirty="0" smtClean="0"/>
              <a:t> </a:t>
            </a:r>
            <a:r>
              <a:rPr lang="en-US" dirty="0" err="1" smtClean="0"/>
              <a:t>tanış</a:t>
            </a:r>
            <a:r>
              <a:rPr lang="en-US" dirty="0" smtClean="0"/>
              <a:t> </a:t>
            </a:r>
            <a:r>
              <a:rPr lang="en-US" dirty="0" err="1" smtClean="0"/>
              <a:t>olsunlar</a:t>
            </a:r>
            <a:r>
              <a:rPr lang="en-US" dirty="0" smtClean="0"/>
              <a:t> </a:t>
            </a:r>
            <a:r>
              <a:rPr lang="en-US" dirty="0" err="1" smtClean="0"/>
              <a:t>və</a:t>
            </a:r>
            <a:r>
              <a:rPr lang="en-US" dirty="0" smtClean="0"/>
              <a:t> </a:t>
            </a:r>
            <a:r>
              <a:rPr lang="en-US" dirty="0" err="1" smtClean="0"/>
              <a:t>öz</a:t>
            </a:r>
            <a:r>
              <a:rPr lang="en-US" dirty="0" smtClean="0"/>
              <a:t> </a:t>
            </a:r>
            <a:r>
              <a:rPr lang="en-US" dirty="0" err="1" smtClean="0"/>
              <a:t>fikirlərini</a:t>
            </a:r>
            <a:r>
              <a:rPr lang="en-US" dirty="0" smtClean="0"/>
              <a:t> </a:t>
            </a:r>
            <a:r>
              <a:rPr lang="en-US" dirty="0" err="1" smtClean="0"/>
              <a:t>bildirə</a:t>
            </a:r>
            <a:r>
              <a:rPr lang="en-US" dirty="0" smtClean="0"/>
              <a:t> </a:t>
            </a:r>
            <a:r>
              <a:rPr lang="en-US" dirty="0" err="1" smtClean="0"/>
              <a:t>bilsinlər</a:t>
            </a:r>
            <a:r>
              <a:rPr lang="az-Latn-AZ" dirty="0" smtClean="0"/>
              <a:t>.</a:t>
            </a:r>
            <a:r>
              <a:rPr lang="en-US" dirty="0" smtClean="0"/>
              <a:t> </a:t>
            </a:r>
            <a:r>
              <a:rPr lang="en-US" i="1" dirty="0" smtClean="0"/>
              <a:t>(F.R </a:t>
            </a:r>
            <a:r>
              <a:rPr lang="en-US" i="1" dirty="0" err="1" smtClean="0"/>
              <a:t>v.Swizerland</a:t>
            </a:r>
            <a:r>
              <a:rPr lang="en-US" i="1" dirty="0" smtClean="0"/>
              <a:t>, 28.06.2001, para.36).</a:t>
            </a:r>
            <a:endParaRPr lang="ru-RU" i="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1143000"/>
          </a:xfrm>
        </p:spPr>
        <p:style>
          <a:lnRef idx="1">
            <a:schemeClr val="accent1"/>
          </a:lnRef>
          <a:fillRef idx="2">
            <a:schemeClr val="accent1"/>
          </a:fillRef>
          <a:effectRef idx="1">
            <a:schemeClr val="accent1"/>
          </a:effectRef>
          <a:fontRef idx="minor">
            <a:schemeClr val="dk1"/>
          </a:fontRef>
        </p:style>
        <p:txBody>
          <a:bodyPr/>
          <a:lstStyle/>
          <a:p>
            <a:pPr algn="ctr"/>
            <a:r>
              <a:rPr lang="en-US" b="1" dirty="0" err="1" smtClean="0">
                <a:latin typeface="Times New Roman" pitchFamily="18" charset="0"/>
                <a:cs typeface="Times New Roman" pitchFamily="18" charset="0"/>
              </a:rPr>
              <a:t>Məhkəmə</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qərarlarının</a:t>
            </a:r>
            <a:r>
              <a:rPr lang="en-US" b="1" dirty="0" smtClean="0">
                <a:latin typeface="Times New Roman" pitchFamily="18" charset="0"/>
                <a:cs typeface="Times New Roman" pitchFamily="18" charset="0"/>
              </a:rPr>
              <a:t> </a:t>
            </a:r>
            <a:r>
              <a:rPr lang="az-Latn-AZ" b="1" dirty="0" smtClean="0">
                <a:latin typeface="Times New Roman" pitchFamily="18" charset="0"/>
                <a:cs typeface="Times New Roman" pitchFamily="18" charset="0"/>
              </a:rPr>
              <a:t/>
            </a:r>
            <a:br>
              <a:rPr lang="az-Latn-AZ" b="1" dirty="0" smtClean="0">
                <a:latin typeface="Times New Roman" pitchFamily="18" charset="0"/>
                <a:cs typeface="Times New Roman" pitchFamily="18" charset="0"/>
              </a:rPr>
            </a:br>
            <a:r>
              <a:rPr lang="en-US" b="1" dirty="0" err="1" smtClean="0">
                <a:latin typeface="Times New Roman" pitchFamily="18" charset="0"/>
                <a:cs typeface="Times New Roman" pitchFamily="18" charset="0"/>
              </a:rPr>
              <a:t>əsaslandırılması</a:t>
            </a:r>
            <a:endParaRPr lang="ru-RU" dirty="0"/>
          </a:p>
        </p:txBody>
      </p:sp>
      <p:sp>
        <p:nvSpPr>
          <p:cNvPr id="3" name="Содержимое 2"/>
          <p:cNvSpPr>
            <a:spLocks noGrp="1"/>
          </p:cNvSpPr>
          <p:nvPr>
            <p:ph sz="quarter" idx="1"/>
          </p:nvPr>
        </p:nvSpPr>
        <p:spPr>
          <a:xfrm>
            <a:off x="457200" y="1785926"/>
            <a:ext cx="8186766" cy="4357718"/>
          </a:xfrm>
        </p:spPr>
        <p:txBody>
          <a:bodyPr>
            <a:normAutofit/>
          </a:bodyPr>
          <a:lstStyle/>
          <a:p>
            <a:pPr algn="just"/>
            <a:r>
              <a:rPr lang="en-US" dirty="0" smtClean="0">
                <a:latin typeface="Times New Roman" pitchFamily="18" charset="0"/>
                <a:cs typeface="Times New Roman" pitchFamily="18" charset="0"/>
              </a:rPr>
              <a:t>AİHM</a:t>
            </a:r>
            <a:r>
              <a:rPr lang="az-Latn-AZ"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in</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rəyi</a:t>
            </a:r>
            <a:r>
              <a:rPr lang="az-Latn-AZ" dirty="0" smtClean="0">
                <a:latin typeface="Times New Roman" pitchFamily="18" charset="0"/>
                <a:cs typeface="Times New Roman" pitchFamily="18" charset="0"/>
              </a:rPr>
              <a:t>nə görə, i</a:t>
            </a:r>
            <a:r>
              <a:rPr lang="en-US" dirty="0" err="1" smtClean="0">
                <a:latin typeface="Times New Roman" pitchFamily="18" charset="0"/>
                <a:cs typeface="Times New Roman" pitchFamily="18" charset="0"/>
              </a:rPr>
              <a:t>şdə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qanunsuz</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yollarla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toplanmış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sübutlardan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istifadə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olun</a:t>
            </a:r>
            <a:r>
              <a:rPr lang="az-Latn-AZ" dirty="0" smtClean="0">
                <a:latin typeface="Times New Roman" pitchFamily="18" charset="0"/>
                <a:cs typeface="Times New Roman" pitchFamily="18" charset="0"/>
              </a:rPr>
              <a:t>duqda</a:t>
            </a:r>
            <a:r>
              <a:rPr lang="en-US" dirty="0" smtClean="0">
                <a:latin typeface="Times New Roman" pitchFamily="18" charset="0"/>
                <a:cs typeface="Times New Roman" pitchFamily="18" charset="0"/>
              </a:rPr>
              <a:t> </a:t>
            </a:r>
            <a:r>
              <a:rPr lang="az-Latn-AZ" dirty="0" smtClean="0">
                <a:latin typeface="Times New Roman" pitchFamily="18" charset="0"/>
                <a:cs typeface="Times New Roman" pitchFamily="18" charset="0"/>
              </a:rPr>
              <a:t>m</a:t>
            </a:r>
            <a:r>
              <a:rPr lang="en-US" dirty="0" err="1" smtClean="0">
                <a:latin typeface="Times New Roman" pitchFamily="18" charset="0"/>
                <a:cs typeface="Times New Roman" pitchFamily="18" charset="0"/>
              </a:rPr>
              <a:t>əhkəmənin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vəzifəsi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sübutların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qanunsuz</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yollarla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əldə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edilib</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edilmədiyini</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yoxlamaqdan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ibarət</a:t>
            </a:r>
            <a:r>
              <a:rPr lang="en-US" dirty="0" smtClean="0">
                <a:latin typeface="Times New Roman" pitchFamily="18" charset="0"/>
                <a:cs typeface="Times New Roman" pitchFamily="18" charset="0"/>
              </a:rPr>
              <a:t> </a:t>
            </a:r>
            <a:r>
              <a:rPr lang="az-Latn-AZ" dirty="0" smtClean="0">
                <a:latin typeface="Times New Roman" pitchFamily="18" charset="0"/>
                <a:cs typeface="Times New Roman" pitchFamily="18" charset="0"/>
              </a:rPr>
              <a:t>olmur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a:t>
            </a:r>
            <a:r>
              <a:rPr lang="az-Latn-AZ"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a:t>
            </a:r>
            <a:r>
              <a:rPr lang="en-US" b="1" i="1" dirty="0" err="1" smtClean="0">
                <a:latin typeface="Times New Roman" pitchFamily="18" charset="0"/>
                <a:cs typeface="Times New Roman" pitchFamily="18" charset="0"/>
              </a:rPr>
              <a:t>qanunsuzluğun</a:t>
            </a:r>
            <a:r>
              <a:rPr lang="en-US" b="1" i="1" dirty="0" smtClean="0">
                <a:latin typeface="Times New Roman" pitchFamily="18" charset="0"/>
                <a:cs typeface="Times New Roman" pitchFamily="18" charset="0"/>
              </a:rPr>
              <a:t>”</a:t>
            </a:r>
            <a:r>
              <a:rPr lang="az-Latn-AZ" b="1" i="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Konvensiya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qorunan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başqa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hüququn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pozulmasının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nəticəsində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yaranıb</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yaranmadığını</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yoxlamalıdır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Məsələn</a:t>
            </a:r>
            <a:r>
              <a:rPr lang="az-Latn-AZ"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müstəntiq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əziyyət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çəkmədən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müttəhimi</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döyərək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sübutun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yeri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haqqında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məlumat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əldə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edirsə</a:t>
            </a:r>
            <a:r>
              <a:rPr lang="en-US" dirty="0" smtClean="0">
                <a:latin typeface="Times New Roman" pitchFamily="18" charset="0"/>
                <a:cs typeface="Times New Roman" pitchFamily="18" charset="0"/>
              </a:rPr>
              <a:t>, AİHK-</a:t>
            </a:r>
            <a:r>
              <a:rPr lang="en-US" dirty="0" err="1" smtClean="0">
                <a:latin typeface="Times New Roman" pitchFamily="18" charset="0"/>
                <a:cs typeface="Times New Roman" pitchFamily="18" charset="0"/>
              </a:rPr>
              <a:t>nın</a:t>
            </a:r>
            <a:r>
              <a:rPr lang="en-US" dirty="0" smtClean="0">
                <a:latin typeface="Times New Roman" pitchFamily="18" charset="0"/>
                <a:cs typeface="Times New Roman" pitchFamily="18" charset="0"/>
              </a:rPr>
              <a:t> 3-cü </a:t>
            </a:r>
            <a:r>
              <a:rPr lang="en-US" dirty="0" err="1" smtClean="0">
                <a:latin typeface="Times New Roman" pitchFamily="18" charset="0"/>
                <a:cs typeface="Times New Roman" pitchFamily="18" charset="0"/>
              </a:rPr>
              <a:t>maddəsi</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pozulduğundan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sübutdan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istifadə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etmək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olmaz</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1143000"/>
          </a:xfrm>
        </p:spPr>
        <p:style>
          <a:lnRef idx="1">
            <a:schemeClr val="accent3"/>
          </a:lnRef>
          <a:fillRef idx="2">
            <a:schemeClr val="accent3"/>
          </a:fillRef>
          <a:effectRef idx="1">
            <a:schemeClr val="accent3"/>
          </a:effectRef>
          <a:fontRef idx="minor">
            <a:schemeClr val="dk1"/>
          </a:fontRef>
        </p:style>
        <p:txBody>
          <a:bodyPr/>
          <a:lstStyle/>
          <a:p>
            <a:pPr algn="ctr"/>
            <a:r>
              <a:rPr lang="az-Latn-AZ" b="1" i="1" dirty="0" smtClean="0"/>
              <a:t>Qərarın elan edilməsi</a:t>
            </a:r>
            <a:endParaRPr lang="ru-RU" dirty="0"/>
          </a:p>
        </p:txBody>
      </p:sp>
      <p:sp>
        <p:nvSpPr>
          <p:cNvPr id="3" name="Содержимое 2"/>
          <p:cNvSpPr>
            <a:spLocks noGrp="1"/>
          </p:cNvSpPr>
          <p:nvPr>
            <p:ph sz="quarter" idx="1"/>
          </p:nvPr>
        </p:nvSpPr>
        <p:spPr>
          <a:xfrm>
            <a:off x="457200" y="1857364"/>
            <a:ext cx="8258204" cy="3857652"/>
          </a:xfrm>
        </p:spPr>
        <p:txBody>
          <a:bodyPr/>
          <a:lstStyle/>
          <a:p>
            <a:r>
              <a:rPr lang="az-Latn-AZ" dirty="0" smtClean="0">
                <a:latin typeface="Times New Roman" pitchFamily="18" charset="0"/>
                <a:cs typeface="Times New Roman" pitchFamily="18" charset="0"/>
              </a:rPr>
              <a:t>Qərarın bütünlüklə məhkəmə zalında oxunması vacib deyil </a:t>
            </a:r>
            <a:r>
              <a:rPr lang="az-Latn-AZ" i="1" dirty="0" smtClean="0">
                <a:latin typeface="Times New Roman" pitchFamily="18" charset="0"/>
                <a:cs typeface="Times New Roman" pitchFamily="18" charset="0"/>
              </a:rPr>
              <a:t>(</a:t>
            </a:r>
            <a:r>
              <a:rPr lang="en-US" sz="2000" i="1" dirty="0" err="1" smtClean="0">
                <a:latin typeface="Times New Roman" pitchFamily="18" charset="0"/>
                <a:cs typeface="Times New Roman" pitchFamily="18" charset="0"/>
              </a:rPr>
              <a:t>Pretto</a:t>
            </a:r>
            <a:r>
              <a:rPr lang="en-US" sz="2000" i="1" dirty="0" smtClean="0">
                <a:latin typeface="Times New Roman" pitchFamily="18" charset="0"/>
                <a:cs typeface="Times New Roman" pitchFamily="18" charset="0"/>
              </a:rPr>
              <a:t> and Others v Italy (1983)</a:t>
            </a:r>
            <a:endParaRPr lang="az-Latn-AZ" sz="2000" i="1" dirty="0" smtClean="0">
              <a:latin typeface="Times New Roman" pitchFamily="18" charset="0"/>
              <a:cs typeface="Times New Roman" pitchFamily="18" charset="0"/>
            </a:endParaRPr>
          </a:p>
          <a:p>
            <a:r>
              <a:rPr lang="az-Latn-AZ" dirty="0" smtClean="0">
                <a:latin typeface="Times New Roman" pitchFamily="18" charset="0"/>
                <a:cs typeface="Times New Roman" pitchFamily="18" charset="0"/>
              </a:rPr>
              <a:t>Qərar əldə edilə bilən olmalıdır</a:t>
            </a:r>
          </a:p>
          <a:p>
            <a:r>
              <a:rPr lang="az-Latn-AZ" dirty="0" smtClean="0">
                <a:latin typeface="Times New Roman" pitchFamily="18" charset="0"/>
                <a:cs typeface="Times New Roman" pitchFamily="18" charset="0"/>
              </a:rPr>
              <a:t>Özəl həyat və uşağın maraqları</a:t>
            </a:r>
            <a:endParaRPr lang="ru-RU"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15328" cy="1143000"/>
          </a:xfrm>
        </p:spPr>
        <p:style>
          <a:lnRef idx="1">
            <a:schemeClr val="accent2"/>
          </a:lnRef>
          <a:fillRef idx="2">
            <a:schemeClr val="accent2"/>
          </a:fillRef>
          <a:effectRef idx="1">
            <a:schemeClr val="accent2"/>
          </a:effectRef>
          <a:fontRef idx="minor">
            <a:schemeClr val="dk1"/>
          </a:fontRef>
        </p:style>
        <p:txBody>
          <a:bodyPr/>
          <a:lstStyle/>
          <a:p>
            <a:pPr algn="ctr"/>
            <a:r>
              <a:rPr lang="az-Latn-AZ" b="1" dirty="0" smtClean="0">
                <a:latin typeface="Times New Roman" pitchFamily="18" charset="0"/>
                <a:cs typeface="Times New Roman" pitchFamily="18" charset="0"/>
              </a:rPr>
              <a:t>Əsaslandırılmış qərar</a:t>
            </a:r>
            <a:endParaRPr lang="ru-RU" b="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600200"/>
            <a:ext cx="7972452" cy="4873752"/>
          </a:xfrm>
        </p:spPr>
        <p:txBody>
          <a:bodyPr/>
          <a:lstStyle/>
          <a:p>
            <a:endParaRPr lang="az-Latn-AZ" dirty="0" smtClean="0"/>
          </a:p>
          <a:p>
            <a:endParaRPr lang="az-Latn-AZ" dirty="0" smtClean="0"/>
          </a:p>
          <a:p>
            <a:endParaRPr lang="az-Latn-AZ" dirty="0" smtClean="0"/>
          </a:p>
          <a:p>
            <a:pPr algn="ctr"/>
            <a:r>
              <a:rPr lang="az-Latn-AZ" sz="2800" dirty="0" smtClean="0"/>
              <a:t>Məhkəmə tərəflərin qaldırdığı əsas məsələlərə cavab verməlidir </a:t>
            </a:r>
          </a:p>
          <a:p>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19256" cy="1426170"/>
          </a:xfrm>
        </p:spPr>
        <p:style>
          <a:lnRef idx="1">
            <a:schemeClr val="accent1"/>
          </a:lnRef>
          <a:fillRef idx="2">
            <a:schemeClr val="accent1"/>
          </a:fillRef>
          <a:effectRef idx="1">
            <a:schemeClr val="accent1"/>
          </a:effectRef>
          <a:fontRef idx="minor">
            <a:schemeClr val="dk1"/>
          </a:fontRef>
        </p:style>
        <p:txBody>
          <a:bodyPr/>
          <a:lstStyle/>
          <a:p>
            <a:pPr algn="ctr"/>
            <a:r>
              <a:rPr lang="az-Latn-AZ" sz="3600" b="1" dirty="0" smtClean="0">
                <a:latin typeface="Times New Roman" pitchFamily="18" charset="0"/>
                <a:cs typeface="Times New Roman" pitchFamily="18" charset="0"/>
              </a:rPr>
              <a:t>D</a:t>
            </a:r>
            <a:r>
              <a:rPr lang="az-Latn-AZ" sz="2800" b="1" dirty="0" smtClean="0">
                <a:latin typeface="Times New Roman" pitchFamily="18" charset="0"/>
                <a:cs typeface="Times New Roman" pitchFamily="18" charset="0"/>
              </a:rPr>
              <a:t>İ</a:t>
            </a:r>
            <a:r>
              <a:rPr lang="az-Latn-AZ" sz="3600" b="1" dirty="0" smtClean="0">
                <a:latin typeface="Times New Roman" pitchFamily="18" charset="0"/>
                <a:cs typeface="Times New Roman" pitchFamily="18" charset="0"/>
              </a:rPr>
              <a:t>qqətİnİzə </a:t>
            </a:r>
            <a:r>
              <a:rPr lang="az-Latn-AZ" sz="3600" b="1" dirty="0">
                <a:latin typeface="Times New Roman" pitchFamily="18" charset="0"/>
                <a:cs typeface="Times New Roman" pitchFamily="18" charset="0"/>
              </a:rPr>
              <a:t>görə təşəkkürlər!</a:t>
            </a:r>
            <a:r>
              <a:rPr lang="ru-RU" b="1" dirty="0">
                <a:latin typeface="Times New Roman" pitchFamily="18" charset="0"/>
                <a:cs typeface="Times New Roman" pitchFamily="18" charset="0"/>
              </a:rPr>
              <a:t/>
            </a:r>
            <a:br>
              <a:rPr lang="ru-RU" b="1" dirty="0">
                <a:latin typeface="Times New Roman" pitchFamily="18" charset="0"/>
                <a:cs typeface="Times New Roman" pitchFamily="18" charset="0"/>
              </a:rPr>
            </a:br>
            <a:endParaRPr lang="ru-RU" dirty="0"/>
          </a:p>
        </p:txBody>
      </p:sp>
      <p:sp>
        <p:nvSpPr>
          <p:cNvPr id="3" name="Содержимое 2"/>
          <p:cNvSpPr>
            <a:spLocks noGrp="1"/>
          </p:cNvSpPr>
          <p:nvPr>
            <p:ph sz="quarter" idx="1"/>
          </p:nvPr>
        </p:nvSpPr>
        <p:spPr>
          <a:xfrm>
            <a:off x="457200" y="2071678"/>
            <a:ext cx="8258204" cy="3643338"/>
          </a:xfrm>
        </p:spPr>
        <p:txBody>
          <a:bodyPr/>
          <a:lstStyle/>
          <a:p>
            <a:endParaRPr lang="az-Latn-AZ" dirty="0" smtClean="0"/>
          </a:p>
          <a:p>
            <a:endParaRPr lang="az-Latn-AZ" dirty="0" smtClean="0"/>
          </a:p>
        </p:txBody>
      </p:sp>
      <p:pic>
        <p:nvPicPr>
          <p:cNvPr id="4098" name="Picture 2" descr="C:\Users\LaleF\Desktop\images (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47664" y="2060848"/>
            <a:ext cx="5976664" cy="388843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43890" cy="1143000"/>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3600" b="1" dirty="0" err="1" smtClean="0">
                <a:latin typeface="Times New Roman" pitchFamily="18" charset="0"/>
                <a:cs typeface="Times New Roman" pitchFamily="18" charset="0"/>
              </a:rPr>
              <a:t>Ədalətl</a:t>
            </a:r>
            <a:r>
              <a:rPr lang="az-Latn-AZ" sz="2800" b="1" dirty="0" smtClean="0">
                <a:latin typeface="Times New Roman" pitchFamily="18" charset="0"/>
                <a:cs typeface="Times New Roman" pitchFamily="18" charset="0"/>
              </a:rPr>
              <a:t>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məhkəmə</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hüququnun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tər</a:t>
            </a:r>
            <a:r>
              <a:rPr lang="az-Latn-AZ" sz="2800" b="1" dirty="0" smtClean="0">
                <a:latin typeface="Times New Roman" pitchFamily="18" charset="0"/>
                <a:cs typeface="Times New Roman" pitchFamily="18" charset="0"/>
              </a:rPr>
              <a:t>İ</a:t>
            </a:r>
            <a:r>
              <a:rPr lang="en-US" sz="3600" b="1" dirty="0" smtClean="0">
                <a:latin typeface="Times New Roman" pitchFamily="18" charset="0"/>
                <a:cs typeface="Times New Roman" pitchFamily="18" charset="0"/>
              </a:rPr>
              <a:t>f</a:t>
            </a:r>
            <a:r>
              <a:rPr lang="az-Latn-AZ" sz="2800" b="1" dirty="0" smtClean="0">
                <a:latin typeface="Times New Roman" pitchFamily="18" charset="0"/>
                <a:cs typeface="Times New Roman" pitchFamily="18" charset="0"/>
              </a:rPr>
              <a:t>İ</a:t>
            </a:r>
            <a:endParaRPr lang="ru-RU" sz="2800" b="1" dirty="0" smtClean="0">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600200"/>
            <a:ext cx="7829576" cy="4873752"/>
          </a:xfrm>
        </p:spPr>
        <p:txBody>
          <a:bodyPr/>
          <a:lstStyle/>
          <a:p>
            <a:pPr algn="just"/>
            <a:endParaRPr lang="az-Latn-AZ" dirty="0" smtClean="0"/>
          </a:p>
          <a:p>
            <a:pPr algn="just"/>
            <a:r>
              <a:rPr lang="en-US" dirty="0" err="1" smtClean="0"/>
              <a:t>Ədalətli</a:t>
            </a:r>
            <a:r>
              <a:rPr lang="en-US" dirty="0" smtClean="0"/>
              <a:t> </a:t>
            </a:r>
            <a:r>
              <a:rPr lang="en-US" dirty="0" err="1" smtClean="0"/>
              <a:t>məhkəmə</a:t>
            </a:r>
            <a:r>
              <a:rPr lang="en-US" dirty="0" smtClean="0"/>
              <a:t> </a:t>
            </a:r>
            <a:r>
              <a:rPr lang="en-US" dirty="0" err="1" smtClean="0"/>
              <a:t>hüququ</a:t>
            </a:r>
            <a:r>
              <a:rPr lang="az-Latn-AZ" dirty="0" smtClean="0"/>
              <a:t> </a:t>
            </a:r>
            <a:r>
              <a:rPr lang="en-US" dirty="0" err="1" smtClean="0"/>
              <a:t>hüquqi</a:t>
            </a:r>
            <a:r>
              <a:rPr lang="en-US" dirty="0" smtClean="0"/>
              <a:t> </a:t>
            </a:r>
            <a:r>
              <a:rPr lang="en-US" dirty="0" err="1" smtClean="0"/>
              <a:t>mübahisə</a:t>
            </a:r>
            <a:r>
              <a:rPr lang="en-US" dirty="0" smtClean="0"/>
              <a:t> </a:t>
            </a:r>
            <a:r>
              <a:rPr lang="en-US" dirty="0" err="1" smtClean="0"/>
              <a:t>zamanı</a:t>
            </a:r>
            <a:r>
              <a:rPr lang="en-US" dirty="0" smtClean="0"/>
              <a:t>, </a:t>
            </a:r>
            <a:r>
              <a:rPr lang="en-US" dirty="0" err="1" smtClean="0"/>
              <a:t>şəxsin</a:t>
            </a:r>
            <a:r>
              <a:rPr lang="en-US" dirty="0" smtClean="0"/>
              <a:t> </a:t>
            </a:r>
            <a:r>
              <a:rPr lang="en-US" dirty="0" err="1" smtClean="0"/>
              <a:t>rahat</a:t>
            </a:r>
            <a:r>
              <a:rPr lang="en-US" dirty="0" smtClean="0"/>
              <a:t> </a:t>
            </a:r>
            <a:r>
              <a:rPr lang="en-US" dirty="0" err="1" smtClean="0"/>
              <a:t>bir</a:t>
            </a:r>
            <a:r>
              <a:rPr lang="en-US" dirty="0" smtClean="0"/>
              <a:t> </a:t>
            </a:r>
            <a:r>
              <a:rPr lang="en-US" dirty="0" err="1" smtClean="0"/>
              <a:t>şəkildə</a:t>
            </a:r>
            <a:r>
              <a:rPr lang="en-US" dirty="0" smtClean="0"/>
              <a:t> </a:t>
            </a:r>
            <a:r>
              <a:rPr lang="en-US" dirty="0" err="1" smtClean="0"/>
              <a:t>məhkəmə</a:t>
            </a:r>
            <a:r>
              <a:rPr lang="en-US" dirty="0" smtClean="0"/>
              <a:t> </a:t>
            </a:r>
            <a:r>
              <a:rPr lang="en-US" dirty="0" err="1" smtClean="0"/>
              <a:t>orqanına</a:t>
            </a:r>
            <a:r>
              <a:rPr lang="en-US" dirty="0" smtClean="0"/>
              <a:t> </a:t>
            </a:r>
            <a:r>
              <a:rPr lang="en-US" dirty="0" err="1" smtClean="0"/>
              <a:t>müraciət</a:t>
            </a:r>
            <a:r>
              <a:rPr lang="az-Latn-AZ" dirty="0" smtClean="0"/>
              <a:t> </a:t>
            </a:r>
            <a:r>
              <a:rPr lang="en-US" dirty="0" err="1" smtClean="0"/>
              <a:t>edəbilməsi</a:t>
            </a:r>
            <a:r>
              <a:rPr lang="en-US" dirty="0" smtClean="0"/>
              <a:t>, </a:t>
            </a:r>
            <a:r>
              <a:rPr lang="en-US" dirty="0" err="1" smtClean="0"/>
              <a:t>mübahisə</a:t>
            </a:r>
            <a:r>
              <a:rPr lang="en-US" dirty="0" smtClean="0"/>
              <a:t> </a:t>
            </a:r>
            <a:r>
              <a:rPr lang="en-US" dirty="0" err="1" smtClean="0"/>
              <a:t>tərəfləri</a:t>
            </a:r>
            <a:r>
              <a:rPr lang="en-US" dirty="0" smtClean="0"/>
              <a:t> </a:t>
            </a:r>
            <a:r>
              <a:rPr lang="en-US" dirty="0" err="1" smtClean="0"/>
              <a:t>arasında</a:t>
            </a:r>
            <a:r>
              <a:rPr lang="en-US" dirty="0" smtClean="0"/>
              <a:t> </a:t>
            </a:r>
            <a:r>
              <a:rPr lang="en-US" dirty="0" err="1" smtClean="0"/>
              <a:t>bir</a:t>
            </a:r>
            <a:r>
              <a:rPr lang="en-US" dirty="0" smtClean="0"/>
              <a:t> </a:t>
            </a:r>
            <a:r>
              <a:rPr lang="en-US" dirty="0" err="1" smtClean="0"/>
              <a:t>ayrı-seçkilik</a:t>
            </a:r>
            <a:r>
              <a:rPr lang="en-US" dirty="0" smtClean="0"/>
              <a:t> </a:t>
            </a:r>
            <a:r>
              <a:rPr lang="en-US" dirty="0" err="1" smtClean="0"/>
              <a:t>qoyulmadan</a:t>
            </a:r>
            <a:r>
              <a:rPr lang="en-US" dirty="0" smtClean="0"/>
              <a:t> </a:t>
            </a:r>
            <a:r>
              <a:rPr lang="en-US" dirty="0" err="1" smtClean="0"/>
              <a:t>iddia</a:t>
            </a:r>
            <a:r>
              <a:rPr lang="en-US" dirty="0" smtClean="0"/>
              <a:t> </a:t>
            </a:r>
            <a:r>
              <a:rPr lang="en-US" dirty="0" err="1" smtClean="0"/>
              <a:t>və</a:t>
            </a:r>
            <a:r>
              <a:rPr lang="az-Latn-AZ" dirty="0" smtClean="0"/>
              <a:t> </a:t>
            </a:r>
            <a:r>
              <a:rPr lang="en-US" dirty="0" err="1" smtClean="0"/>
              <a:t>etirazların</a:t>
            </a:r>
            <a:r>
              <a:rPr lang="en-US" dirty="0" smtClean="0"/>
              <a:t> </a:t>
            </a:r>
            <a:r>
              <a:rPr lang="en-US" dirty="0" err="1" smtClean="0"/>
              <a:t>bərabər</a:t>
            </a:r>
            <a:r>
              <a:rPr lang="en-US" dirty="0" smtClean="0"/>
              <a:t> </a:t>
            </a:r>
            <a:r>
              <a:rPr lang="en-US" dirty="0" err="1" smtClean="0"/>
              <a:t>səviyyədə</a:t>
            </a:r>
            <a:r>
              <a:rPr lang="en-US" dirty="0" smtClean="0"/>
              <a:t> </a:t>
            </a:r>
            <a:r>
              <a:rPr lang="en-US" dirty="0" err="1" smtClean="0"/>
              <a:t>və</a:t>
            </a:r>
            <a:r>
              <a:rPr lang="en-US" dirty="0" smtClean="0"/>
              <a:t> </a:t>
            </a:r>
            <a:r>
              <a:rPr lang="en-US" dirty="0" err="1" smtClean="0"/>
              <a:t>həqiqətin</a:t>
            </a:r>
            <a:r>
              <a:rPr lang="en-US" dirty="0" smtClean="0"/>
              <a:t> </a:t>
            </a:r>
            <a:r>
              <a:rPr lang="en-US" dirty="0" err="1" smtClean="0"/>
              <a:t>müəyyən</a:t>
            </a:r>
            <a:r>
              <a:rPr lang="en-US" dirty="0" smtClean="0"/>
              <a:t> </a:t>
            </a:r>
            <a:r>
              <a:rPr lang="en-US" dirty="0" err="1" smtClean="0"/>
              <a:t>edilməsini</a:t>
            </a:r>
            <a:r>
              <a:rPr lang="en-US" dirty="0" smtClean="0"/>
              <a:t> </a:t>
            </a:r>
            <a:r>
              <a:rPr lang="en-US" dirty="0" err="1" smtClean="0"/>
              <a:t>təmin</a:t>
            </a:r>
            <a:r>
              <a:rPr lang="en-US" dirty="0" smtClean="0"/>
              <a:t> </a:t>
            </a:r>
            <a:r>
              <a:rPr lang="en-US" dirty="0" err="1" smtClean="0"/>
              <a:t>edən</a:t>
            </a:r>
            <a:r>
              <a:rPr lang="az-Latn-AZ" dirty="0" smtClean="0"/>
              <a:t> </a:t>
            </a:r>
            <a:r>
              <a:rPr lang="en-US" dirty="0" err="1" smtClean="0"/>
              <a:t>şəkildə</a:t>
            </a:r>
            <a:r>
              <a:rPr lang="en-US" dirty="0" smtClean="0"/>
              <a:t>, </a:t>
            </a:r>
            <a:r>
              <a:rPr lang="en-US" dirty="0" err="1" smtClean="0"/>
              <a:t>qanuni</a:t>
            </a:r>
            <a:r>
              <a:rPr lang="en-US" dirty="0" smtClean="0"/>
              <a:t> </a:t>
            </a:r>
            <a:r>
              <a:rPr lang="en-US" dirty="0" err="1" smtClean="0"/>
              <a:t>və</a:t>
            </a:r>
            <a:r>
              <a:rPr lang="en-US" dirty="0" smtClean="0"/>
              <a:t> </a:t>
            </a:r>
            <a:r>
              <a:rPr lang="en-US" dirty="0" err="1" smtClean="0"/>
              <a:t>müstəqil</a:t>
            </a:r>
            <a:r>
              <a:rPr lang="en-US" dirty="0" smtClean="0"/>
              <a:t> </a:t>
            </a:r>
            <a:r>
              <a:rPr lang="en-US" dirty="0" err="1" smtClean="0"/>
              <a:t>məhkəmə</a:t>
            </a:r>
            <a:r>
              <a:rPr lang="en-US" dirty="0" smtClean="0"/>
              <a:t> </a:t>
            </a:r>
            <a:r>
              <a:rPr lang="en-US" dirty="0" err="1" smtClean="0"/>
              <a:t>tərəfindən</a:t>
            </a:r>
            <a:r>
              <a:rPr lang="en-US" dirty="0" smtClean="0"/>
              <a:t> </a:t>
            </a:r>
            <a:r>
              <a:rPr lang="en-US" dirty="0" err="1" smtClean="0"/>
              <a:t>ələ</a:t>
            </a:r>
            <a:r>
              <a:rPr lang="en-US" dirty="0" smtClean="0"/>
              <a:t> </a:t>
            </a:r>
            <a:r>
              <a:rPr lang="en-US" dirty="0" err="1" smtClean="0"/>
              <a:t>alınması</a:t>
            </a:r>
            <a:r>
              <a:rPr lang="en-US" dirty="0" smtClean="0"/>
              <a:t> </a:t>
            </a:r>
            <a:r>
              <a:rPr lang="en-US" dirty="0" err="1" smtClean="0"/>
              <a:t>və</a:t>
            </a:r>
            <a:r>
              <a:rPr lang="en-US" dirty="0" smtClean="0"/>
              <a:t> </a:t>
            </a:r>
            <a:r>
              <a:rPr lang="en-US" dirty="0" err="1" smtClean="0"/>
              <a:t>nəticələndirməsidir</a:t>
            </a:r>
            <a:r>
              <a:rPr lang="az-Latn-AZ" dirty="0" smtClean="0"/>
              <a:t>.</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186766" cy="1428760"/>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en-US" sz="2800" b="1" dirty="0" err="1" smtClean="0">
                <a:latin typeface="Times New Roman" pitchFamily="18" charset="0"/>
                <a:cs typeface="Times New Roman" pitchFamily="18" charset="0"/>
              </a:rPr>
              <a:t>Ədalətl</a:t>
            </a:r>
            <a:r>
              <a:rPr lang="az-Latn-AZ" sz="2400" b="1" dirty="0" smtClean="0">
                <a:latin typeface="Times New Roman" pitchFamily="18" charset="0"/>
                <a:cs typeface="Times New Roman" pitchFamily="18" charset="0"/>
              </a:rPr>
              <a:t>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məhkəmə</a:t>
            </a:r>
            <a:r>
              <a:rPr lang="en-US" sz="2800" b="1" dirty="0" smtClean="0">
                <a:latin typeface="Times New Roman" pitchFamily="18" charset="0"/>
                <a:cs typeface="Times New Roman" pitchFamily="18" charset="0"/>
              </a:rPr>
              <a:t> </a:t>
            </a:r>
            <a:r>
              <a:rPr lang="az-Latn-AZ" sz="2800" b="1" dirty="0" smtClean="0">
                <a:latin typeface="Times New Roman" pitchFamily="18" charset="0"/>
                <a:cs typeface="Times New Roman" pitchFamily="18" charset="0"/>
              </a:rPr>
              <a:t>araşdırması </a:t>
            </a:r>
            <a:r>
              <a:rPr lang="en-US" sz="2800" b="1" dirty="0" err="1" smtClean="0">
                <a:latin typeface="Times New Roman" pitchFamily="18" charset="0"/>
                <a:cs typeface="Times New Roman" pitchFamily="18" charset="0"/>
              </a:rPr>
              <a:t>hüququ</a:t>
            </a:r>
            <a:r>
              <a:rPr lang="az-Latn-AZ" sz="2800" b="1" dirty="0" smtClean="0">
                <a:latin typeface="Times New Roman" pitchFamily="18" charset="0"/>
                <a:cs typeface="Times New Roman" pitchFamily="18" charset="0"/>
              </a:rPr>
              <a:t> </a:t>
            </a:r>
            <a:r>
              <a:rPr lang="az-Latn-AZ" sz="2400" b="1" dirty="0" smtClean="0">
                <a:latin typeface="Times New Roman" pitchFamily="18" charset="0"/>
                <a:cs typeface="Times New Roman" pitchFamily="18" charset="0"/>
              </a:rPr>
              <a:t>İ</a:t>
            </a:r>
            <a:r>
              <a:rPr lang="az-Latn-AZ" sz="2800" b="1" dirty="0" smtClean="0">
                <a:latin typeface="Times New Roman" pitchFamily="18" charset="0"/>
                <a:cs typeface="Times New Roman" pitchFamily="18" charset="0"/>
              </a:rPr>
              <a:t>lə bağlı müddəaların təsb</a:t>
            </a:r>
            <a:r>
              <a:rPr lang="az-Latn-AZ" sz="2400" b="1" dirty="0" smtClean="0">
                <a:latin typeface="Times New Roman" pitchFamily="18" charset="0"/>
                <a:cs typeface="Times New Roman" pitchFamily="18" charset="0"/>
              </a:rPr>
              <a:t>İ</a:t>
            </a:r>
            <a:r>
              <a:rPr lang="az-Latn-AZ" sz="2800" b="1" dirty="0" smtClean="0">
                <a:latin typeface="Times New Roman" pitchFamily="18" charset="0"/>
                <a:cs typeface="Times New Roman" pitchFamily="18" charset="0"/>
              </a:rPr>
              <a:t>t olunduğu d</a:t>
            </a:r>
            <a:r>
              <a:rPr lang="az-Latn-AZ" sz="2400" b="1" dirty="0" smtClean="0">
                <a:latin typeface="Times New Roman" pitchFamily="18" charset="0"/>
                <a:cs typeface="Times New Roman" pitchFamily="18" charset="0"/>
              </a:rPr>
              <a:t>İ</a:t>
            </a:r>
            <a:r>
              <a:rPr lang="az-Latn-AZ" sz="2800" b="1" dirty="0" smtClean="0">
                <a:latin typeface="Times New Roman" pitchFamily="18" charset="0"/>
                <a:cs typeface="Times New Roman" pitchFamily="18" charset="0"/>
              </a:rPr>
              <a:t>gər beynəlxalq sənədlər</a:t>
            </a:r>
            <a:endParaRPr lang="ru-RU" sz="2800"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2285992"/>
            <a:ext cx="8186766" cy="4187960"/>
          </a:xfrm>
        </p:spPr>
        <p:txBody>
          <a:bodyPr>
            <a:normAutofit/>
          </a:bodyPr>
          <a:lstStyle/>
          <a:p>
            <a:pPr algn="just"/>
            <a:r>
              <a:rPr lang="az-Latn-AZ" sz="2800" dirty="0" smtClean="0">
                <a:latin typeface="Times New Roman" pitchFamily="18" charset="0"/>
                <a:cs typeface="Times New Roman" pitchFamily="18" charset="0"/>
              </a:rPr>
              <a:t>BMT-nin “Mülki və siyasi hüquqlar haqqında” Paktının 10-cu maddəsinə əsasən, - </a:t>
            </a:r>
          </a:p>
          <a:p>
            <a:pPr algn="just">
              <a:buNone/>
            </a:pPr>
            <a:r>
              <a:rPr lang="az-Latn-AZ"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Hər</a:t>
            </a:r>
            <a:r>
              <a:rPr lang="az-Latn-AZ"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kəs</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onun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hüquq</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və</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öhdəliklərinin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və</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ya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ona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qarşı</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irəli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sürülmüş</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cinayət</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ittihamının</a:t>
            </a:r>
            <a:r>
              <a:rPr lang="en-US" sz="2800" b="1" i="1" dirty="0" smtClean="0">
                <a:latin typeface="Times New Roman" pitchFamily="18" charset="0"/>
                <a:cs typeface="Times New Roman" pitchFamily="18" charset="0"/>
              </a:rPr>
              <a:t>,</a:t>
            </a:r>
            <a:r>
              <a:rPr lang="az-Latn-AZ"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müstəqil</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və</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tərəfsiz</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məhkəmə</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tərəfindən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ədalətli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və</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açıq</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iclasda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müəyyən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edilməsində</a:t>
            </a:r>
            <a:r>
              <a:rPr lang="en-US" sz="2800" b="1" i="1" dirty="0" smtClean="0">
                <a:latin typeface="Times New Roman" pitchFamily="18" charset="0"/>
                <a:cs typeface="Times New Roman" pitchFamily="18" charset="0"/>
              </a:rPr>
              <a:t> tam</a:t>
            </a:r>
            <a:r>
              <a:rPr lang="az-Latn-AZ"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bərabər</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hüquqa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sahibdir</a:t>
            </a:r>
            <a:r>
              <a:rPr lang="en-US" sz="2800" b="1" i="1" dirty="0" smtClean="0">
                <a:latin typeface="Times New Roman" pitchFamily="18" charset="0"/>
                <a:cs typeface="Times New Roman" pitchFamily="18" charset="0"/>
              </a:rPr>
              <a:t>.</a:t>
            </a:r>
            <a:r>
              <a:rPr lang="az-Latn-AZ" sz="2800" b="1" i="1" dirty="0" smtClean="0">
                <a:latin typeface="Times New Roman" pitchFamily="18" charset="0"/>
                <a:cs typeface="Times New Roman" pitchFamily="18" charset="0"/>
              </a:rPr>
              <a:t>”</a:t>
            </a:r>
            <a:endParaRPr lang="ru-RU" sz="28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15328" cy="1011222"/>
          </a:xfrm>
          <a:ln>
            <a:solidFill>
              <a:schemeClr val="accent2">
                <a:lumMod val="60000"/>
                <a:lumOff val="40000"/>
              </a:schemeClr>
            </a:solidFill>
          </a:ln>
          <a:effectLst>
            <a:glow rad="228600">
              <a:schemeClr val="accent6">
                <a:satMod val="175000"/>
                <a:alpha val="40000"/>
              </a:schemeClr>
            </a:glow>
            <a:outerShdw blurRad="50800" dist="38100" dir="5400000" rotWithShape="0">
              <a:srgbClr val="000000">
                <a:alpha val="43137"/>
              </a:srgbClr>
            </a:outerShdw>
          </a:effectLst>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600" b="1" dirty="0" smtClean="0">
                <a:latin typeface="Times New Roman" pitchFamily="18" charset="0"/>
                <a:cs typeface="Times New Roman" pitchFamily="18" charset="0"/>
              </a:rPr>
              <a:t>AİHK</a:t>
            </a:r>
            <a:r>
              <a:rPr lang="az-Latn-AZ" sz="3600" b="1" dirty="0" smtClean="0">
                <a:latin typeface="Times New Roman" pitchFamily="18" charset="0"/>
                <a:cs typeface="Times New Roman" pitchFamily="18" charset="0"/>
              </a:rPr>
              <a:t>-nın</a:t>
            </a:r>
            <a:r>
              <a:rPr lang="en-US" sz="3600" b="1" dirty="0" smtClean="0">
                <a:latin typeface="Times New Roman" pitchFamily="18" charset="0"/>
                <a:cs typeface="Times New Roman" pitchFamily="18" charset="0"/>
              </a:rPr>
              <a:t> 6-cı </a:t>
            </a:r>
            <a:r>
              <a:rPr lang="en-US" sz="3600" b="1" dirty="0" err="1" smtClean="0">
                <a:latin typeface="Times New Roman" pitchFamily="18" charset="0"/>
                <a:cs typeface="Times New Roman" pitchFamily="18" charset="0"/>
              </a:rPr>
              <a:t>maddə</a:t>
            </a:r>
            <a:r>
              <a:rPr lang="az-Latn-AZ" sz="3600" b="1" dirty="0" smtClean="0">
                <a:latin typeface="Times New Roman" pitchFamily="18" charset="0"/>
                <a:cs typeface="Times New Roman" pitchFamily="18" charset="0"/>
              </a:rPr>
              <a:t>s</a:t>
            </a:r>
            <a:r>
              <a:rPr lang="az-Latn-AZ" sz="2800" b="1" dirty="0" smtClean="0">
                <a:latin typeface="Times New Roman" pitchFamily="18" charset="0"/>
                <a:cs typeface="Times New Roman" pitchFamily="18" charset="0"/>
              </a:rPr>
              <a:t>İ</a:t>
            </a:r>
            <a:r>
              <a:rPr lang="az-Latn-AZ" sz="3600" b="1" dirty="0" smtClean="0">
                <a:latin typeface="Times New Roman" pitchFamily="18" charset="0"/>
                <a:cs typeface="Times New Roman" pitchFamily="18" charset="0"/>
              </a:rPr>
              <a:t>n</a:t>
            </a:r>
            <a:r>
              <a:rPr lang="az-Latn-AZ" sz="2800" b="1" dirty="0" smtClean="0">
                <a:latin typeface="Times New Roman" pitchFamily="18" charset="0"/>
                <a:cs typeface="Times New Roman" pitchFamily="18" charset="0"/>
              </a:rPr>
              <a:t>İ</a:t>
            </a:r>
            <a:r>
              <a:rPr lang="az-Latn-AZ" sz="3600" b="1" dirty="0" smtClean="0">
                <a:latin typeface="Times New Roman" pitchFamily="18" charset="0"/>
                <a:cs typeface="Times New Roman" pitchFamily="18" charset="0"/>
              </a:rPr>
              <a:t>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mətn</a:t>
            </a:r>
            <a:r>
              <a:rPr lang="az-Latn-AZ" sz="2800" b="1" dirty="0" smtClean="0">
                <a:latin typeface="Times New Roman" pitchFamily="18" charset="0"/>
                <a:cs typeface="Times New Roman" pitchFamily="18" charset="0"/>
              </a:rPr>
              <a:t>İ</a:t>
            </a:r>
            <a:endParaRPr lang="ru-RU" sz="2800" b="1" dirty="0" smtClean="0">
              <a:latin typeface="Times New Roman" pitchFamily="18" charset="0"/>
              <a:cs typeface="Times New Roman" pitchFamily="18" charset="0"/>
            </a:endParaRPr>
          </a:p>
        </p:txBody>
      </p:sp>
      <p:sp>
        <p:nvSpPr>
          <p:cNvPr id="3" name="Содержимое 2"/>
          <p:cNvSpPr>
            <a:spLocks noGrp="1"/>
          </p:cNvSpPr>
          <p:nvPr>
            <p:ph sz="quarter" idx="1"/>
          </p:nvPr>
        </p:nvSpPr>
        <p:spPr>
          <a:xfrm>
            <a:off x="357158" y="1600200"/>
            <a:ext cx="8072494" cy="4686320"/>
          </a:xfrm>
        </p:spPr>
        <p:txBody>
          <a:bodyPr>
            <a:normAutofit fontScale="92500" lnSpcReduction="10000"/>
          </a:bodyPr>
          <a:lstStyle/>
          <a:p>
            <a:pPr algn="just"/>
            <a:r>
              <a:rPr lang="en-US" dirty="0" smtClean="0"/>
              <a:t>1. </a:t>
            </a:r>
            <a:r>
              <a:rPr lang="en-US" dirty="0" err="1" smtClean="0"/>
              <a:t>Hər</a:t>
            </a:r>
            <a:r>
              <a:rPr lang="en-US" dirty="0" smtClean="0"/>
              <a:t> </a:t>
            </a:r>
            <a:r>
              <a:rPr lang="en-US" dirty="0" err="1" smtClean="0"/>
              <a:t>kəs</a:t>
            </a:r>
            <a:r>
              <a:rPr lang="en-US" dirty="0" smtClean="0"/>
              <a:t>, </a:t>
            </a:r>
            <a:r>
              <a:rPr lang="en-US" dirty="0" err="1" smtClean="0"/>
              <a:t>onun</a:t>
            </a:r>
            <a:r>
              <a:rPr lang="en-US" dirty="0" smtClean="0"/>
              <a:t> </a:t>
            </a:r>
            <a:r>
              <a:rPr lang="en-US" dirty="0" err="1" smtClean="0"/>
              <a:t>mülki</a:t>
            </a:r>
            <a:r>
              <a:rPr lang="en-US" dirty="0" smtClean="0"/>
              <a:t> </a:t>
            </a:r>
            <a:r>
              <a:rPr lang="en-US" dirty="0" err="1" smtClean="0"/>
              <a:t>hüquq</a:t>
            </a:r>
            <a:r>
              <a:rPr lang="en-US" dirty="0" smtClean="0"/>
              <a:t> </a:t>
            </a:r>
            <a:r>
              <a:rPr lang="en-US" dirty="0" err="1" smtClean="0"/>
              <a:t>və</a:t>
            </a:r>
            <a:r>
              <a:rPr lang="en-US" dirty="0" smtClean="0"/>
              <a:t> </a:t>
            </a:r>
            <a:r>
              <a:rPr lang="en-US" dirty="0" err="1" smtClean="0"/>
              <a:t>vəzifələri</a:t>
            </a:r>
            <a:r>
              <a:rPr lang="en-US" dirty="0" smtClean="0"/>
              <a:t> </a:t>
            </a:r>
            <a:r>
              <a:rPr lang="en-US" dirty="0" err="1" smtClean="0"/>
              <a:t>müəyyən</a:t>
            </a:r>
            <a:r>
              <a:rPr lang="en-US" dirty="0" smtClean="0"/>
              <a:t> </a:t>
            </a:r>
            <a:r>
              <a:rPr lang="en-US" dirty="0" err="1" smtClean="0"/>
              <a:t>edilərkən</a:t>
            </a:r>
            <a:r>
              <a:rPr lang="en-US" dirty="0" smtClean="0"/>
              <a:t> </a:t>
            </a:r>
            <a:r>
              <a:rPr lang="en-US" dirty="0" err="1" smtClean="0"/>
              <a:t>və</a:t>
            </a:r>
            <a:r>
              <a:rPr lang="en-US" dirty="0" smtClean="0"/>
              <a:t> </a:t>
            </a:r>
            <a:r>
              <a:rPr lang="en-US" dirty="0" err="1" smtClean="0"/>
              <a:t>ya</a:t>
            </a:r>
            <a:r>
              <a:rPr lang="en-US" dirty="0" smtClean="0"/>
              <a:t> </a:t>
            </a:r>
            <a:r>
              <a:rPr lang="en-US" dirty="0" err="1" smtClean="0"/>
              <a:t>ona</a:t>
            </a:r>
            <a:r>
              <a:rPr lang="en-US" dirty="0" smtClean="0"/>
              <a:t> </a:t>
            </a:r>
            <a:r>
              <a:rPr lang="en-US" dirty="0" err="1" smtClean="0"/>
              <a:t>qarşı</a:t>
            </a:r>
            <a:r>
              <a:rPr lang="en-US" dirty="0" smtClean="0"/>
              <a:t> </a:t>
            </a:r>
            <a:r>
              <a:rPr lang="en-US" dirty="0" err="1" smtClean="0"/>
              <a:t>hər</a:t>
            </a:r>
            <a:r>
              <a:rPr lang="en-US" dirty="0" smtClean="0"/>
              <a:t> </a:t>
            </a:r>
            <a:r>
              <a:rPr lang="en-US" dirty="0" err="1" smtClean="0"/>
              <a:t>hansı</a:t>
            </a:r>
            <a:r>
              <a:rPr lang="az-Latn-AZ" dirty="0" smtClean="0"/>
              <a:t> </a:t>
            </a:r>
            <a:r>
              <a:rPr lang="en-US" dirty="0" err="1" smtClean="0"/>
              <a:t>cinayət</a:t>
            </a:r>
            <a:r>
              <a:rPr lang="en-US" dirty="0" smtClean="0"/>
              <a:t> </a:t>
            </a:r>
            <a:r>
              <a:rPr lang="en-US" dirty="0" err="1" smtClean="0"/>
              <a:t>ittihamı</a:t>
            </a:r>
            <a:r>
              <a:rPr lang="en-US" dirty="0" smtClean="0"/>
              <a:t> </a:t>
            </a:r>
            <a:r>
              <a:rPr lang="en-US" dirty="0" err="1" smtClean="0"/>
              <a:t>irəli</a:t>
            </a:r>
            <a:r>
              <a:rPr lang="en-US" dirty="0" smtClean="0"/>
              <a:t> </a:t>
            </a:r>
            <a:r>
              <a:rPr lang="en-US" dirty="0" err="1" smtClean="0"/>
              <a:t>sürülərkən</a:t>
            </a:r>
            <a:r>
              <a:rPr lang="en-US" dirty="0" smtClean="0"/>
              <a:t>, </a:t>
            </a:r>
            <a:r>
              <a:rPr lang="en-US" dirty="0" err="1" smtClean="0"/>
              <a:t>qanun</a:t>
            </a:r>
            <a:r>
              <a:rPr lang="en-US" dirty="0" smtClean="0"/>
              <a:t> </a:t>
            </a:r>
            <a:r>
              <a:rPr lang="en-US" dirty="0" err="1" smtClean="0"/>
              <a:t>əsasında</a:t>
            </a:r>
            <a:r>
              <a:rPr lang="en-US" dirty="0" smtClean="0"/>
              <a:t> </a:t>
            </a:r>
            <a:r>
              <a:rPr lang="en-US" dirty="0" err="1" smtClean="0"/>
              <a:t>yaradılmış</a:t>
            </a:r>
            <a:r>
              <a:rPr lang="en-US" dirty="0" smtClean="0"/>
              <a:t> </a:t>
            </a:r>
            <a:r>
              <a:rPr lang="en-US" dirty="0" err="1" smtClean="0"/>
              <a:t>müstəqil</a:t>
            </a:r>
            <a:r>
              <a:rPr lang="en-US" dirty="0" smtClean="0"/>
              <a:t> </a:t>
            </a:r>
            <a:r>
              <a:rPr lang="en-US" dirty="0" err="1" smtClean="0"/>
              <a:t>və</a:t>
            </a:r>
            <a:r>
              <a:rPr lang="en-US" dirty="0" smtClean="0"/>
              <a:t> </a:t>
            </a:r>
            <a:r>
              <a:rPr lang="en-US" dirty="0" err="1" smtClean="0"/>
              <a:t>qərəzsiz</a:t>
            </a:r>
            <a:r>
              <a:rPr lang="az-Latn-AZ" dirty="0" smtClean="0"/>
              <a:t> </a:t>
            </a:r>
            <a:r>
              <a:rPr lang="en-US" dirty="0" err="1" smtClean="0"/>
              <a:t>məhkəmə</a:t>
            </a:r>
            <a:r>
              <a:rPr lang="en-US" dirty="0" smtClean="0"/>
              <a:t> </a:t>
            </a:r>
            <a:r>
              <a:rPr lang="en-US" dirty="0" err="1" smtClean="0"/>
              <a:t>vasitəsilə</a:t>
            </a:r>
            <a:r>
              <a:rPr lang="en-US" dirty="0" smtClean="0"/>
              <a:t>, </a:t>
            </a:r>
            <a:r>
              <a:rPr lang="en-US" dirty="0" err="1" smtClean="0"/>
              <a:t>ağlabatan</a:t>
            </a:r>
            <a:r>
              <a:rPr lang="en-US" dirty="0" smtClean="0"/>
              <a:t> </a:t>
            </a:r>
            <a:r>
              <a:rPr lang="en-US" dirty="0" err="1" smtClean="0"/>
              <a:t>müddətdə</a:t>
            </a:r>
            <a:r>
              <a:rPr lang="en-US" dirty="0" smtClean="0"/>
              <a:t> </a:t>
            </a:r>
            <a:r>
              <a:rPr lang="en-US" dirty="0" err="1" smtClean="0"/>
              <a:t>işinin</a:t>
            </a:r>
            <a:r>
              <a:rPr lang="en-US" dirty="0" smtClean="0"/>
              <a:t> </a:t>
            </a:r>
            <a:r>
              <a:rPr lang="en-US" dirty="0" err="1" smtClean="0"/>
              <a:t>ədalətli</a:t>
            </a:r>
            <a:r>
              <a:rPr lang="en-US" dirty="0" smtClean="0"/>
              <a:t> </a:t>
            </a:r>
            <a:r>
              <a:rPr lang="en-US" dirty="0" err="1" smtClean="0"/>
              <a:t>və</a:t>
            </a:r>
            <a:r>
              <a:rPr lang="en-US" dirty="0" smtClean="0"/>
              <a:t> </a:t>
            </a:r>
            <a:r>
              <a:rPr lang="en-US" dirty="0" err="1" smtClean="0"/>
              <a:t>açıq</a:t>
            </a:r>
            <a:r>
              <a:rPr lang="en-US" dirty="0" smtClean="0"/>
              <a:t> </a:t>
            </a:r>
            <a:r>
              <a:rPr lang="en-US" dirty="0" err="1" smtClean="0"/>
              <a:t>araşdırılması</a:t>
            </a:r>
            <a:r>
              <a:rPr lang="en-US" dirty="0" smtClean="0"/>
              <a:t> </a:t>
            </a:r>
            <a:r>
              <a:rPr lang="en-US" dirty="0" err="1" smtClean="0"/>
              <a:t>hüququna</a:t>
            </a:r>
            <a:r>
              <a:rPr lang="az-Latn-AZ" dirty="0" smtClean="0"/>
              <a:t> </a:t>
            </a:r>
            <a:r>
              <a:rPr lang="en-US" dirty="0" err="1" smtClean="0"/>
              <a:t>malikdir</a:t>
            </a:r>
            <a:r>
              <a:rPr lang="en-US" dirty="0" smtClean="0"/>
              <a:t>. </a:t>
            </a:r>
            <a:r>
              <a:rPr lang="en-US" dirty="0" err="1" smtClean="0"/>
              <a:t>Məhkəmə</a:t>
            </a:r>
            <a:r>
              <a:rPr lang="en-US" dirty="0" smtClean="0"/>
              <a:t> </a:t>
            </a:r>
            <a:r>
              <a:rPr lang="en-US" dirty="0" err="1" smtClean="0"/>
              <a:t>qərarı</a:t>
            </a:r>
            <a:r>
              <a:rPr lang="en-US" dirty="0" smtClean="0"/>
              <a:t> </a:t>
            </a:r>
            <a:r>
              <a:rPr lang="en-US" dirty="0" err="1" smtClean="0"/>
              <a:t>açıq</a:t>
            </a:r>
            <a:r>
              <a:rPr lang="en-US" dirty="0" smtClean="0"/>
              <a:t> </a:t>
            </a:r>
            <a:r>
              <a:rPr lang="en-US" dirty="0" err="1" smtClean="0"/>
              <a:t>elan</a:t>
            </a:r>
            <a:r>
              <a:rPr lang="en-US" dirty="0" smtClean="0"/>
              <a:t> </a:t>
            </a:r>
            <a:r>
              <a:rPr lang="en-US" dirty="0" err="1" smtClean="0"/>
              <a:t>edilir</a:t>
            </a:r>
            <a:r>
              <a:rPr lang="en-US" dirty="0" smtClean="0"/>
              <a:t>, </a:t>
            </a:r>
            <a:r>
              <a:rPr lang="en-US" dirty="0" err="1" smtClean="0"/>
              <a:t>lakin</a:t>
            </a:r>
            <a:r>
              <a:rPr lang="en-US" dirty="0" smtClean="0"/>
              <a:t> </a:t>
            </a:r>
            <a:r>
              <a:rPr lang="en-US" dirty="0" err="1" smtClean="0"/>
              <a:t>demokratik</a:t>
            </a:r>
            <a:r>
              <a:rPr lang="en-US" dirty="0" smtClean="0"/>
              <a:t> </a:t>
            </a:r>
            <a:r>
              <a:rPr lang="en-US" dirty="0" err="1" smtClean="0"/>
              <a:t>cəmiyyətdə</a:t>
            </a:r>
            <a:r>
              <a:rPr lang="en-US" dirty="0" smtClean="0"/>
              <a:t> </a:t>
            </a:r>
            <a:r>
              <a:rPr lang="en-US" dirty="0" err="1" smtClean="0"/>
              <a:t>əxlaq</a:t>
            </a:r>
            <a:r>
              <a:rPr lang="en-US" dirty="0" smtClean="0"/>
              <a:t>, </a:t>
            </a:r>
            <a:r>
              <a:rPr lang="en-US" dirty="0" err="1" smtClean="0"/>
              <a:t>ictimai</a:t>
            </a:r>
            <a:r>
              <a:rPr lang="az-Latn-AZ" dirty="0" smtClean="0"/>
              <a:t> </a:t>
            </a:r>
            <a:r>
              <a:rPr lang="en-US" dirty="0" err="1" smtClean="0"/>
              <a:t>qayda</a:t>
            </a:r>
            <a:r>
              <a:rPr lang="en-US" dirty="0" smtClean="0"/>
              <a:t> </a:t>
            </a:r>
            <a:r>
              <a:rPr lang="en-US" dirty="0" err="1" smtClean="0"/>
              <a:t>və</a:t>
            </a:r>
            <a:r>
              <a:rPr lang="en-US" dirty="0" smtClean="0"/>
              <a:t> </a:t>
            </a:r>
            <a:r>
              <a:rPr lang="en-US" dirty="0" err="1" smtClean="0"/>
              <a:t>ya</a:t>
            </a:r>
            <a:r>
              <a:rPr lang="en-US" dirty="0" smtClean="0"/>
              <a:t> </a:t>
            </a:r>
            <a:r>
              <a:rPr lang="en-US" dirty="0" err="1" smtClean="0"/>
              <a:t>milli</a:t>
            </a:r>
            <a:r>
              <a:rPr lang="en-US" dirty="0" smtClean="0"/>
              <a:t> </a:t>
            </a:r>
            <a:r>
              <a:rPr lang="en-US" dirty="0" err="1" smtClean="0"/>
              <a:t>təhlükəsizlik</a:t>
            </a:r>
            <a:r>
              <a:rPr lang="en-US" dirty="0" smtClean="0"/>
              <a:t> </a:t>
            </a:r>
            <a:r>
              <a:rPr lang="en-US" dirty="0" err="1" smtClean="0"/>
              <a:t>mülahizələrinə</a:t>
            </a:r>
            <a:r>
              <a:rPr lang="en-US" dirty="0" smtClean="0"/>
              <a:t> </a:t>
            </a:r>
            <a:r>
              <a:rPr lang="en-US" dirty="0" err="1" smtClean="0"/>
              <a:t>görə</a:t>
            </a:r>
            <a:r>
              <a:rPr lang="en-US" dirty="0" smtClean="0"/>
              <a:t>, </a:t>
            </a:r>
            <a:r>
              <a:rPr lang="en-US" dirty="0" err="1" smtClean="0"/>
              <a:t>həmçinin</a:t>
            </a:r>
            <a:r>
              <a:rPr lang="en-US" dirty="0" smtClean="0"/>
              <a:t>, </a:t>
            </a:r>
            <a:r>
              <a:rPr lang="en-US" dirty="0" err="1" smtClean="0"/>
              <a:t>yetkinlik</a:t>
            </a:r>
            <a:r>
              <a:rPr lang="en-US" dirty="0" smtClean="0"/>
              <a:t> </a:t>
            </a:r>
            <a:r>
              <a:rPr lang="en-US" dirty="0" err="1" smtClean="0"/>
              <a:t>yaşına</a:t>
            </a:r>
            <a:r>
              <a:rPr lang="az-Latn-AZ" dirty="0" smtClean="0"/>
              <a:t> </a:t>
            </a:r>
            <a:r>
              <a:rPr lang="en-US" dirty="0" err="1" smtClean="0"/>
              <a:t>çatmayanların</a:t>
            </a:r>
            <a:r>
              <a:rPr lang="en-US" dirty="0" smtClean="0"/>
              <a:t> </a:t>
            </a:r>
            <a:r>
              <a:rPr lang="en-US" dirty="0" err="1" smtClean="0"/>
              <a:t>maraqları</a:t>
            </a:r>
            <a:r>
              <a:rPr lang="en-US" dirty="0" smtClean="0"/>
              <a:t> </a:t>
            </a:r>
            <a:r>
              <a:rPr lang="en-US" dirty="0" err="1" smtClean="0"/>
              <a:t>və</a:t>
            </a:r>
            <a:r>
              <a:rPr lang="en-US" dirty="0" smtClean="0"/>
              <a:t> </a:t>
            </a:r>
            <a:r>
              <a:rPr lang="en-US" dirty="0" err="1" smtClean="0"/>
              <a:t>ya</a:t>
            </a:r>
            <a:r>
              <a:rPr lang="en-US" dirty="0" smtClean="0"/>
              <a:t> </a:t>
            </a:r>
            <a:r>
              <a:rPr lang="en-US" dirty="0" err="1" smtClean="0"/>
              <a:t>tərəflərin</a:t>
            </a:r>
            <a:r>
              <a:rPr lang="en-US" dirty="0" smtClean="0"/>
              <a:t> </a:t>
            </a:r>
            <a:r>
              <a:rPr lang="en-US" dirty="0" err="1" smtClean="0"/>
              <a:t>şəxsi</a:t>
            </a:r>
            <a:r>
              <a:rPr lang="en-US" dirty="0" smtClean="0"/>
              <a:t> </a:t>
            </a:r>
            <a:r>
              <a:rPr lang="en-US" dirty="0" err="1" smtClean="0"/>
              <a:t>həyatının</a:t>
            </a:r>
            <a:r>
              <a:rPr lang="en-US" dirty="0" smtClean="0"/>
              <a:t> </a:t>
            </a:r>
            <a:r>
              <a:rPr lang="en-US" dirty="0" err="1" smtClean="0"/>
              <a:t>müdafiəsi</a:t>
            </a:r>
            <a:r>
              <a:rPr lang="en-US" dirty="0" smtClean="0"/>
              <a:t> </a:t>
            </a:r>
            <a:r>
              <a:rPr lang="en-US" dirty="0" err="1" smtClean="0"/>
              <a:t>bunu</a:t>
            </a:r>
            <a:r>
              <a:rPr lang="en-US" dirty="0" smtClean="0"/>
              <a:t> </a:t>
            </a:r>
            <a:r>
              <a:rPr lang="en-US" dirty="0" err="1" smtClean="0"/>
              <a:t>tələb</a:t>
            </a:r>
            <a:r>
              <a:rPr lang="en-US" dirty="0" smtClean="0"/>
              <a:t> </a:t>
            </a:r>
            <a:r>
              <a:rPr lang="en-US" dirty="0" err="1" smtClean="0"/>
              <a:t>etdikdə</a:t>
            </a:r>
            <a:r>
              <a:rPr lang="en-US" dirty="0" smtClean="0"/>
              <a:t>,</a:t>
            </a:r>
            <a:r>
              <a:rPr lang="az-Latn-AZ" dirty="0" smtClean="0"/>
              <a:t> </a:t>
            </a:r>
            <a:r>
              <a:rPr lang="en-US" dirty="0" err="1" smtClean="0"/>
              <a:t>yaxud</a:t>
            </a:r>
            <a:r>
              <a:rPr lang="en-US" dirty="0" smtClean="0"/>
              <a:t> </a:t>
            </a:r>
            <a:r>
              <a:rPr lang="en-US" dirty="0" err="1" smtClean="0"/>
              <a:t>məhkəmənin</a:t>
            </a:r>
            <a:r>
              <a:rPr lang="en-US" dirty="0" smtClean="0"/>
              <a:t> </a:t>
            </a:r>
            <a:r>
              <a:rPr lang="en-US" dirty="0" err="1" smtClean="0"/>
              <a:t>fikrincə</a:t>
            </a:r>
            <a:r>
              <a:rPr lang="en-US" dirty="0" smtClean="0"/>
              <a:t>, </a:t>
            </a:r>
            <a:r>
              <a:rPr lang="en-US" dirty="0" err="1" smtClean="0"/>
              <a:t>aşkarlığın</a:t>
            </a:r>
            <a:r>
              <a:rPr lang="en-US" dirty="0" smtClean="0"/>
              <a:t> </a:t>
            </a:r>
            <a:r>
              <a:rPr lang="en-US" dirty="0" err="1" smtClean="0"/>
              <a:t>ədalət</a:t>
            </a:r>
            <a:r>
              <a:rPr lang="en-US" dirty="0" smtClean="0"/>
              <a:t> </a:t>
            </a:r>
            <a:r>
              <a:rPr lang="en-US" dirty="0" err="1" smtClean="0"/>
              <a:t>mühakiməsinin</a:t>
            </a:r>
            <a:r>
              <a:rPr lang="en-US" dirty="0" smtClean="0"/>
              <a:t> </a:t>
            </a:r>
            <a:r>
              <a:rPr lang="en-US" dirty="0" err="1" smtClean="0"/>
              <a:t>maraqlarını</a:t>
            </a:r>
            <a:r>
              <a:rPr lang="en-US" dirty="0" smtClean="0"/>
              <a:t> </a:t>
            </a:r>
            <a:r>
              <a:rPr lang="en-US" dirty="0" err="1" smtClean="0"/>
              <a:t>poza</a:t>
            </a:r>
            <a:r>
              <a:rPr lang="az-Latn-AZ" dirty="0" smtClean="0"/>
              <a:t> </a:t>
            </a:r>
            <a:r>
              <a:rPr lang="en-US" dirty="0" err="1" smtClean="0"/>
              <a:t>biləcəyi</a:t>
            </a:r>
            <a:r>
              <a:rPr lang="en-US" dirty="0" smtClean="0"/>
              <a:t> </a:t>
            </a:r>
            <a:r>
              <a:rPr lang="en-US" dirty="0" err="1" smtClean="0"/>
              <a:t>xüsusi</a:t>
            </a:r>
            <a:r>
              <a:rPr lang="en-US" dirty="0" smtClean="0"/>
              <a:t> </a:t>
            </a:r>
            <a:r>
              <a:rPr lang="en-US" dirty="0" err="1" smtClean="0"/>
              <a:t>hallar</a:t>
            </a:r>
            <a:r>
              <a:rPr lang="en-US" dirty="0" smtClean="0"/>
              <a:t> </a:t>
            </a:r>
            <a:r>
              <a:rPr lang="en-US" dirty="0" err="1" smtClean="0"/>
              <a:t>zamanı</a:t>
            </a:r>
            <a:r>
              <a:rPr lang="en-US" dirty="0" smtClean="0"/>
              <a:t> </a:t>
            </a:r>
            <a:r>
              <a:rPr lang="en-US" dirty="0" err="1" smtClean="0"/>
              <a:t>ciddi</a:t>
            </a:r>
            <a:r>
              <a:rPr lang="en-US" dirty="0" smtClean="0"/>
              <a:t> </a:t>
            </a:r>
            <a:r>
              <a:rPr lang="en-US" dirty="0" err="1" smtClean="0"/>
              <a:t>zərurət</a:t>
            </a:r>
            <a:r>
              <a:rPr lang="en-US" dirty="0" smtClean="0"/>
              <a:t> </a:t>
            </a:r>
            <a:r>
              <a:rPr lang="en-US" dirty="0" err="1" smtClean="0"/>
              <a:t>olduqda</a:t>
            </a:r>
            <a:r>
              <a:rPr lang="en-US" dirty="0" smtClean="0"/>
              <a:t> </a:t>
            </a:r>
            <a:r>
              <a:rPr lang="en-US" dirty="0" err="1" smtClean="0"/>
              <a:t>mətbuat</a:t>
            </a:r>
            <a:r>
              <a:rPr lang="en-US" dirty="0" smtClean="0"/>
              <a:t> </a:t>
            </a:r>
            <a:r>
              <a:rPr lang="en-US" dirty="0" err="1" smtClean="0"/>
              <a:t>və</a:t>
            </a:r>
            <a:r>
              <a:rPr lang="en-US" dirty="0" smtClean="0"/>
              <a:t> </a:t>
            </a:r>
            <a:r>
              <a:rPr lang="en-US" dirty="0" err="1" smtClean="0"/>
              <a:t>ictimaiyyət</a:t>
            </a:r>
            <a:r>
              <a:rPr lang="en-US" dirty="0" smtClean="0"/>
              <a:t> </a:t>
            </a:r>
            <a:r>
              <a:rPr lang="en-US" dirty="0" err="1" smtClean="0"/>
              <a:t>bütün</a:t>
            </a:r>
            <a:r>
              <a:rPr lang="en-US" dirty="0" smtClean="0"/>
              <a:t> </a:t>
            </a:r>
            <a:r>
              <a:rPr lang="en-US" dirty="0" err="1" smtClean="0"/>
              <a:t>proses</a:t>
            </a:r>
            <a:r>
              <a:rPr lang="az-Latn-AZ" dirty="0" smtClean="0"/>
              <a:t> </a:t>
            </a:r>
            <a:r>
              <a:rPr lang="en-US" dirty="0" err="1" smtClean="0"/>
              <a:t>boyu</a:t>
            </a:r>
            <a:r>
              <a:rPr lang="en-US" dirty="0" smtClean="0"/>
              <a:t> </a:t>
            </a:r>
            <a:r>
              <a:rPr lang="en-US" dirty="0" err="1" smtClean="0"/>
              <a:t>və</a:t>
            </a:r>
            <a:r>
              <a:rPr lang="en-US" dirty="0" smtClean="0"/>
              <a:t> </a:t>
            </a:r>
            <a:r>
              <a:rPr lang="en-US" dirty="0" err="1" smtClean="0"/>
              <a:t>ya</a:t>
            </a:r>
            <a:r>
              <a:rPr lang="en-US" dirty="0" smtClean="0"/>
              <a:t> </a:t>
            </a:r>
            <a:r>
              <a:rPr lang="en-US" dirty="0" err="1" smtClean="0"/>
              <a:t>onun</a:t>
            </a:r>
            <a:r>
              <a:rPr lang="en-US" dirty="0" smtClean="0"/>
              <a:t> </a:t>
            </a:r>
            <a:r>
              <a:rPr lang="en-US" dirty="0" err="1" smtClean="0"/>
              <a:t>bir</a:t>
            </a:r>
            <a:r>
              <a:rPr lang="en-US" dirty="0" smtClean="0"/>
              <a:t> </a:t>
            </a:r>
            <a:r>
              <a:rPr lang="en-US" dirty="0" err="1" smtClean="0"/>
              <a:t>hissəsində</a:t>
            </a:r>
            <a:r>
              <a:rPr lang="en-US" dirty="0" smtClean="0"/>
              <a:t> </a:t>
            </a:r>
            <a:r>
              <a:rPr lang="en-US" dirty="0" err="1" smtClean="0"/>
              <a:t>məhkəmə</a:t>
            </a:r>
            <a:r>
              <a:rPr lang="en-US" dirty="0" smtClean="0"/>
              <a:t> </a:t>
            </a:r>
            <a:r>
              <a:rPr lang="en-US" dirty="0" err="1" smtClean="0"/>
              <a:t>iclasına</a:t>
            </a:r>
            <a:r>
              <a:rPr lang="en-US" dirty="0" smtClean="0"/>
              <a:t> </a:t>
            </a:r>
            <a:r>
              <a:rPr lang="en-US" dirty="0" err="1" smtClean="0"/>
              <a:t>buraxılmaya</a:t>
            </a:r>
            <a:r>
              <a:rPr lang="en-US" dirty="0" smtClean="0"/>
              <a:t> </a:t>
            </a:r>
            <a:r>
              <a:rPr lang="en-US" dirty="0" err="1" smtClean="0"/>
              <a:t>bilər</a:t>
            </a:r>
            <a:r>
              <a:rPr lang="en-US" dirty="0" smtClean="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043890" cy="857256"/>
          </a:xfrm>
          <a:ln>
            <a:solidFill>
              <a:srgbClr val="FF0000"/>
            </a:solidFill>
          </a:ln>
          <a:effectLst>
            <a:glow rad="228600">
              <a:schemeClr val="accent3">
                <a:satMod val="175000"/>
                <a:alpha val="40000"/>
              </a:schemeClr>
            </a:glow>
            <a:outerShdw blurRad="50800" dist="38100" dir="5400000" rotWithShape="0">
              <a:srgbClr val="000000">
                <a:alpha val="43137"/>
              </a:srgbClr>
            </a:outerShdw>
          </a:effectLst>
        </p:spPr>
        <p:style>
          <a:lnRef idx="1">
            <a:schemeClr val="accent1"/>
          </a:lnRef>
          <a:fillRef idx="2">
            <a:schemeClr val="accent1"/>
          </a:fillRef>
          <a:effectRef idx="1">
            <a:schemeClr val="accent1"/>
          </a:effectRef>
          <a:fontRef idx="minor">
            <a:schemeClr val="dk1"/>
          </a:fontRef>
        </p:style>
        <p:txBody>
          <a:bodyPr/>
          <a:lstStyle/>
          <a:p>
            <a:pPr algn="ctr"/>
            <a:r>
              <a:rPr lang="en-US" sz="3200" b="1" dirty="0" smtClean="0">
                <a:latin typeface="Times New Roman" pitchFamily="18" charset="0"/>
                <a:cs typeface="Times New Roman" pitchFamily="18" charset="0"/>
              </a:rPr>
              <a:t>AİHK</a:t>
            </a:r>
            <a:r>
              <a:rPr lang="az-Latn-AZ" sz="3200" b="1" dirty="0" smtClean="0">
                <a:latin typeface="Times New Roman" pitchFamily="18" charset="0"/>
                <a:cs typeface="Times New Roman" pitchFamily="18" charset="0"/>
              </a:rPr>
              <a:t>-nın</a:t>
            </a:r>
            <a:r>
              <a:rPr lang="en-US" sz="3200" b="1" dirty="0" smtClean="0">
                <a:latin typeface="Times New Roman" pitchFamily="18" charset="0"/>
                <a:cs typeface="Times New Roman" pitchFamily="18" charset="0"/>
              </a:rPr>
              <a:t> 6-cı </a:t>
            </a:r>
            <a:r>
              <a:rPr lang="en-US" sz="3200" b="1" dirty="0" err="1" smtClean="0">
                <a:latin typeface="Times New Roman" pitchFamily="18" charset="0"/>
                <a:cs typeface="Times New Roman" pitchFamily="18" charset="0"/>
              </a:rPr>
              <a:t>maddə</a:t>
            </a:r>
            <a:r>
              <a:rPr lang="az-Latn-AZ" sz="3200" b="1" dirty="0" smtClean="0">
                <a:latin typeface="Times New Roman" pitchFamily="18" charset="0"/>
                <a:cs typeface="Times New Roman" pitchFamily="18" charset="0"/>
              </a:rPr>
              <a:t>s</a:t>
            </a:r>
            <a:r>
              <a:rPr lang="az-Latn-AZ" sz="2400" b="1" dirty="0" smtClean="0">
                <a:latin typeface="Times New Roman" pitchFamily="18" charset="0"/>
                <a:cs typeface="Times New Roman" pitchFamily="18" charset="0"/>
              </a:rPr>
              <a:t>İ</a:t>
            </a:r>
            <a:r>
              <a:rPr lang="az-Latn-AZ" sz="3200" b="1" dirty="0" smtClean="0">
                <a:latin typeface="Times New Roman" pitchFamily="18" charset="0"/>
                <a:cs typeface="Times New Roman" pitchFamily="18" charset="0"/>
              </a:rPr>
              <a:t>n</a:t>
            </a:r>
            <a:r>
              <a:rPr lang="az-Latn-AZ" sz="2400" b="1" dirty="0" smtClean="0">
                <a:latin typeface="Times New Roman" pitchFamily="18" charset="0"/>
                <a:cs typeface="Times New Roman" pitchFamily="18" charset="0"/>
              </a:rPr>
              <a:t>İ</a:t>
            </a:r>
            <a:r>
              <a:rPr lang="az-Latn-AZ" sz="3200" b="1" dirty="0" smtClean="0">
                <a:latin typeface="Times New Roman" pitchFamily="18" charset="0"/>
                <a:cs typeface="Times New Roman" pitchFamily="18" charset="0"/>
              </a:rPr>
              <a:t>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mətn</a:t>
            </a:r>
            <a:r>
              <a:rPr lang="az-Latn-AZ" sz="2400" b="1" dirty="0" smtClean="0">
                <a:latin typeface="Times New Roman" pitchFamily="18" charset="0"/>
                <a:cs typeface="Times New Roman" pitchFamily="18" charset="0"/>
              </a:rPr>
              <a:t>İ</a:t>
            </a:r>
            <a:endParaRPr lang="ru-RU" dirty="0"/>
          </a:p>
        </p:txBody>
      </p:sp>
      <p:sp>
        <p:nvSpPr>
          <p:cNvPr id="3" name="Содержимое 2"/>
          <p:cNvSpPr>
            <a:spLocks noGrp="1"/>
          </p:cNvSpPr>
          <p:nvPr>
            <p:ph sz="quarter" idx="1"/>
          </p:nvPr>
        </p:nvSpPr>
        <p:spPr>
          <a:xfrm>
            <a:off x="457200" y="1428736"/>
            <a:ext cx="8043890" cy="5214974"/>
          </a:xfrm>
        </p:spPr>
        <p:txBody>
          <a:bodyPr>
            <a:noAutofit/>
          </a:bodyPr>
          <a:lstStyle/>
          <a:p>
            <a:pPr algn="just"/>
            <a:r>
              <a:rPr lang="en-US" sz="1800" b="1" dirty="0" smtClean="0">
                <a:latin typeface="Times New Roman" pitchFamily="18" charset="0"/>
                <a:cs typeface="Times New Roman" pitchFamily="18" charset="0"/>
              </a:rPr>
              <a:t>2. </a:t>
            </a:r>
            <a:r>
              <a:rPr lang="en-US" sz="1800" dirty="0" err="1" smtClean="0">
                <a:latin typeface="Times New Roman" pitchFamily="18" charset="0"/>
                <a:cs typeface="Times New Roman" pitchFamily="18" charset="0"/>
              </a:rPr>
              <a:t>Cinayət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törətməkdə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ittiham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olunan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hər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kəs</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onun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təqsiri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qanun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əsasında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sübut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edilənədək</a:t>
            </a:r>
            <a:r>
              <a:rPr lang="az-Latn-AZ"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təqsirsiz</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hesab</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edilir</a:t>
            </a:r>
            <a:r>
              <a:rPr lang="en-US" sz="1800" dirty="0" smtClean="0">
                <a:latin typeface="Times New Roman" pitchFamily="18" charset="0"/>
                <a:cs typeface="Times New Roman" pitchFamily="18" charset="0"/>
              </a:rPr>
              <a:t>.</a:t>
            </a:r>
          </a:p>
          <a:p>
            <a:pPr algn="just"/>
            <a:r>
              <a:rPr lang="en-US" sz="1800" b="1" dirty="0" smtClean="0">
                <a:latin typeface="Times New Roman" pitchFamily="18" charset="0"/>
                <a:cs typeface="Times New Roman" pitchFamily="18" charset="0"/>
              </a:rPr>
              <a:t>3. </a:t>
            </a:r>
            <a:r>
              <a:rPr lang="en-US" sz="1800" dirty="0" err="1" smtClean="0">
                <a:latin typeface="Times New Roman" pitchFamily="18" charset="0"/>
                <a:cs typeface="Times New Roman" pitchFamily="18" charset="0"/>
              </a:rPr>
              <a:t>Cinayət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törətməkdə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ittiham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olunan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hər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kəs</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ən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azı</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aşağıdakı</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hüquqlara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malikdir</a:t>
            </a:r>
            <a:r>
              <a:rPr lang="en-US" sz="1800" dirty="0" smtClean="0">
                <a:latin typeface="Times New Roman" pitchFamily="18" charset="0"/>
                <a:cs typeface="Times New Roman" pitchFamily="18" charset="0"/>
              </a:rPr>
              <a:t>:</a:t>
            </a:r>
          </a:p>
          <a:p>
            <a:pPr algn="just"/>
            <a:r>
              <a:rPr lang="en-US" sz="1800" b="1" dirty="0" smtClean="0">
                <a:latin typeface="Times New Roman" pitchFamily="18" charset="0"/>
                <a:cs typeface="Times New Roman" pitchFamily="18" charset="0"/>
              </a:rPr>
              <a:t>a) </a:t>
            </a:r>
            <a:r>
              <a:rPr lang="en-US" sz="1800" dirty="0" err="1" smtClean="0">
                <a:latin typeface="Times New Roman" pitchFamily="18" charset="0"/>
                <a:cs typeface="Times New Roman" pitchFamily="18" charset="0"/>
              </a:rPr>
              <a:t>ona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qarşı</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irəli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sürülmüş</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ittihamın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xarakteri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əsasları</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haqqında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onun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başa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düşdüyü</a:t>
            </a:r>
            <a:r>
              <a:rPr lang="az-Latn-AZ"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dildə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dərhal</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ətraflı</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məlumatlandırılmaq</a:t>
            </a:r>
            <a:r>
              <a:rPr lang="en-US" sz="1800" dirty="0" smtClean="0">
                <a:latin typeface="Times New Roman" pitchFamily="18" charset="0"/>
                <a:cs typeface="Times New Roman" pitchFamily="18" charset="0"/>
              </a:rPr>
              <a:t>;</a:t>
            </a:r>
          </a:p>
          <a:p>
            <a:pPr algn="just"/>
            <a:r>
              <a:rPr lang="en-US" sz="1800" b="1" dirty="0" smtClean="0">
                <a:latin typeface="Times New Roman" pitchFamily="18" charset="0"/>
                <a:cs typeface="Times New Roman" pitchFamily="18" charset="0"/>
              </a:rPr>
              <a:t>b) </a:t>
            </a:r>
            <a:r>
              <a:rPr lang="en-US" sz="1800" dirty="0" err="1" smtClean="0">
                <a:latin typeface="Times New Roman" pitchFamily="18" charset="0"/>
                <a:cs typeface="Times New Roman" pitchFamily="18" charset="0"/>
              </a:rPr>
              <a:t>öz</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müdafiəsini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hazırlamaq</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üçün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kifayət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qədər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vaxta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imkana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malik</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olmaq</a:t>
            </a:r>
            <a:r>
              <a:rPr lang="en-US" sz="1800" dirty="0" smtClean="0">
                <a:latin typeface="Times New Roman" pitchFamily="18" charset="0"/>
                <a:cs typeface="Times New Roman" pitchFamily="18" charset="0"/>
              </a:rPr>
              <a:t>;</a:t>
            </a:r>
          </a:p>
          <a:p>
            <a:pPr algn="just"/>
            <a:r>
              <a:rPr lang="en-US" sz="1800" b="1" dirty="0" smtClean="0">
                <a:latin typeface="Times New Roman" pitchFamily="18" charset="0"/>
                <a:cs typeface="Times New Roman" pitchFamily="18" charset="0"/>
              </a:rPr>
              <a:t>c) </a:t>
            </a:r>
            <a:r>
              <a:rPr lang="en-US" sz="1800" dirty="0" err="1" smtClean="0">
                <a:latin typeface="Times New Roman" pitchFamily="18" charset="0"/>
                <a:cs typeface="Times New Roman" pitchFamily="18" charset="0"/>
              </a:rPr>
              <a:t>şəxsən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ya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özünün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seçdiyi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müdafiəçi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vasitəsilə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özünü</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müdafiə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etmək</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ya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müdafiəçinin</a:t>
            </a:r>
            <a:r>
              <a:rPr lang="az-Latn-AZ"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xidmətini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ödəmək</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üçün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vəsaiti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kifayət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etmədiyi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zaman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ədalət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mühakiməsinin</a:t>
            </a:r>
            <a:r>
              <a:rPr lang="az-Latn-AZ"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maraqları</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tələb</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etdikdə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belə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müdafiədən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pulsuz</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istifadə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etmək</a:t>
            </a:r>
            <a:r>
              <a:rPr lang="en-US" sz="1800" dirty="0" smtClean="0">
                <a:latin typeface="Times New Roman" pitchFamily="18" charset="0"/>
                <a:cs typeface="Times New Roman" pitchFamily="18" charset="0"/>
              </a:rPr>
              <a:t>;</a:t>
            </a:r>
          </a:p>
          <a:p>
            <a:pPr algn="just"/>
            <a:r>
              <a:rPr lang="en-US" sz="1800" b="1" dirty="0" smtClean="0">
                <a:latin typeface="Times New Roman" pitchFamily="18" charset="0"/>
                <a:cs typeface="Times New Roman" pitchFamily="18" charset="0"/>
              </a:rPr>
              <a:t>d) </a:t>
            </a:r>
            <a:r>
              <a:rPr lang="en-US" sz="1800" dirty="0" err="1" smtClean="0">
                <a:latin typeface="Times New Roman" pitchFamily="18" charset="0"/>
                <a:cs typeface="Times New Roman" pitchFamily="18" charset="0"/>
              </a:rPr>
              <a:t>onun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əleyhinə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ifadə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vermiş</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şahidləri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dindirmək</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ya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şahidlərin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dindirilməsi</a:t>
            </a:r>
            <a:r>
              <a:rPr lang="az-Latn-AZ"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hüququna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malik</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olmaq</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onun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əleyhinə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ifadə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vermiş</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şahidlər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üçün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eyni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olan</a:t>
            </a:r>
            <a:r>
              <a:rPr lang="az-Latn-AZ"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şərtlərlə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onun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lehinə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olan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şahidlər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çağırılması</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dindirilməsi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hüququna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malik</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olmaq</a:t>
            </a:r>
            <a:r>
              <a:rPr lang="en-US" sz="1800" dirty="0" smtClean="0">
                <a:latin typeface="Times New Roman" pitchFamily="18" charset="0"/>
                <a:cs typeface="Times New Roman" pitchFamily="18" charset="0"/>
              </a:rPr>
              <a:t>;</a:t>
            </a:r>
          </a:p>
          <a:p>
            <a:pPr algn="just"/>
            <a:r>
              <a:rPr lang="en-US" sz="1800" b="1" dirty="0" smtClean="0">
                <a:latin typeface="Times New Roman" pitchFamily="18" charset="0"/>
                <a:cs typeface="Times New Roman" pitchFamily="18" charset="0"/>
              </a:rPr>
              <a:t>e) </a:t>
            </a:r>
            <a:r>
              <a:rPr lang="en-US" sz="1800" dirty="0" err="1" smtClean="0">
                <a:latin typeface="Times New Roman" pitchFamily="18" charset="0"/>
                <a:cs typeface="Times New Roman" pitchFamily="18" charset="0"/>
              </a:rPr>
              <a:t>məhkəmədə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istifadə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olunan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dili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başa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düşmürsə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ya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dildə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danışa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bilmirsə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tərcüməçinin</a:t>
            </a:r>
            <a:r>
              <a:rPr lang="az-Latn-AZ"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pulsuz</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köməyindən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istifadə</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etmək</a:t>
            </a:r>
            <a:r>
              <a:rPr lang="en-US" sz="1800" dirty="0" smtClean="0">
                <a:latin typeface="Times New Roman" pitchFamily="18" charset="0"/>
                <a:cs typeface="Times New Roman" pitchFamily="18" charset="0"/>
              </a:rPr>
              <a:t>.</a:t>
            </a:r>
            <a:endParaRPr lang="ru-RU" sz="1800" dirty="0" smtClean="0">
              <a:latin typeface="Times New Roman" pitchFamily="18" charset="0"/>
              <a:cs typeface="Times New Roman" pitchFamily="18" charset="0"/>
            </a:endParaRPr>
          </a:p>
          <a:p>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901014" cy="1143000"/>
          </a:xfrm>
        </p:spPr>
        <p:style>
          <a:lnRef idx="1">
            <a:schemeClr val="accent1"/>
          </a:lnRef>
          <a:fillRef idx="2">
            <a:schemeClr val="accent1"/>
          </a:fillRef>
          <a:effectRef idx="1">
            <a:schemeClr val="accent1"/>
          </a:effectRef>
          <a:fontRef idx="minor">
            <a:schemeClr val="dk1"/>
          </a:fontRef>
        </p:style>
        <p:txBody>
          <a:bodyPr/>
          <a:lstStyle/>
          <a:p>
            <a:pPr algn="ctr"/>
            <a:r>
              <a:rPr lang="en-US" b="1" dirty="0" smtClean="0">
                <a:latin typeface="Times New Roman" pitchFamily="18" charset="0"/>
                <a:cs typeface="Times New Roman" pitchFamily="18" charset="0"/>
              </a:rPr>
              <a:t>AİHK</a:t>
            </a:r>
            <a:r>
              <a:rPr lang="az-Latn-AZ" b="1" dirty="0" smtClean="0">
                <a:latin typeface="Times New Roman" pitchFamily="18" charset="0"/>
                <a:cs typeface="Times New Roman" pitchFamily="18" charset="0"/>
              </a:rPr>
              <a:t>-nin</a:t>
            </a:r>
            <a:r>
              <a:rPr lang="en-US" b="1" dirty="0" smtClean="0">
                <a:latin typeface="Times New Roman" pitchFamily="18" charset="0"/>
                <a:cs typeface="Times New Roman" pitchFamily="18" charset="0"/>
              </a:rPr>
              <a:t>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qoruma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şəms</a:t>
            </a:r>
            <a:r>
              <a:rPr lang="az-Latn-AZ" sz="2400" b="1" dirty="0" smtClean="0">
                <a:latin typeface="Times New Roman" pitchFamily="18" charset="0"/>
                <a:cs typeface="Times New Roman" pitchFamily="18" charset="0"/>
              </a:rPr>
              <a:t>İ</a:t>
            </a:r>
            <a:r>
              <a:rPr lang="en-US" b="1" dirty="0" err="1" smtClean="0">
                <a:latin typeface="Times New Roman" pitchFamily="18" charset="0"/>
                <a:cs typeface="Times New Roman" pitchFamily="18" charset="0"/>
              </a:rPr>
              <a:t>yyəs</a:t>
            </a:r>
            <a:r>
              <a:rPr lang="az-Latn-AZ" sz="2400"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285720" y="1643050"/>
            <a:ext cx="4572032" cy="4830902"/>
          </a:xfrm>
        </p:spPr>
        <p:txBody>
          <a:bodyPr>
            <a:normAutofit fontScale="92500" lnSpcReduction="20000"/>
          </a:bodyPr>
          <a:lstStyle/>
          <a:p>
            <a:pPr algn="just"/>
            <a:r>
              <a:rPr lang="en-US" dirty="0" smtClean="0">
                <a:latin typeface="Times New Roman" pitchFamily="18" charset="0"/>
                <a:cs typeface="Times New Roman" pitchFamily="18" charset="0"/>
              </a:rPr>
              <a:t>AİHK</a:t>
            </a:r>
            <a:r>
              <a:rPr lang="az-Latn-AZ" dirty="0" smtClean="0">
                <a:latin typeface="Times New Roman" pitchFamily="18" charset="0"/>
                <a:cs typeface="Times New Roman" pitchFamily="18" charset="0"/>
              </a:rPr>
              <a:t>-nın</a:t>
            </a:r>
            <a:r>
              <a:rPr lang="en-US" dirty="0" smtClean="0">
                <a:latin typeface="Times New Roman" pitchFamily="18" charset="0"/>
                <a:cs typeface="Times New Roman" pitchFamily="18" charset="0"/>
              </a:rPr>
              <a:t> </a:t>
            </a:r>
            <a:r>
              <a:rPr lang="az-Latn-AZ" dirty="0" smtClean="0">
                <a:latin typeface="Times New Roman" pitchFamily="18" charset="0"/>
                <a:cs typeface="Times New Roman" pitchFamily="18" charset="0"/>
              </a:rPr>
              <a:t>6-cı maddəsinin təsir dairəsinə </a:t>
            </a:r>
            <a:r>
              <a:rPr lang="en-US" dirty="0" err="1" smtClean="0">
                <a:latin typeface="Times New Roman" pitchFamily="18" charset="0"/>
                <a:cs typeface="Times New Roman" pitchFamily="18" charset="0"/>
              </a:rPr>
              <a:t>bütün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öhdəliklər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yox</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ancaq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mülki</a:t>
            </a:r>
            <a:r>
              <a:rPr lang="en-US" dirty="0" smtClean="0">
                <a:latin typeface="Times New Roman" pitchFamily="18" charset="0"/>
                <a:cs typeface="Times New Roman" pitchFamily="18" charset="0"/>
              </a:rPr>
              <a:t> </a:t>
            </a:r>
            <a:r>
              <a:rPr lang="az-Latn-AZ" dirty="0" smtClean="0">
                <a:latin typeface="Times New Roman" pitchFamily="18" charset="0"/>
                <a:cs typeface="Times New Roman" pitchFamily="18" charset="0"/>
              </a:rPr>
              <a:t>öhdəliklər düşür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üstə</a:t>
            </a:r>
            <a:r>
              <a:rPr lang="az-Latn-AZ" dirty="0" smtClean="0">
                <a:latin typeface="Times New Roman" pitchFamily="18" charset="0"/>
                <a:cs typeface="Times New Roman" pitchFamily="18" charset="0"/>
              </a:rPr>
              <a:t>lik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cinayət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ittihamında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müdafiə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təminatları</a:t>
            </a:r>
            <a:r>
              <a:rPr lang="en-US" dirty="0" smtClean="0">
                <a:latin typeface="Times New Roman" pitchFamily="18" charset="0"/>
                <a:cs typeface="Times New Roman" pitchFamily="18" charset="0"/>
              </a:rPr>
              <a:t>). Bu </a:t>
            </a:r>
            <a:r>
              <a:rPr lang="en-US" dirty="0" err="1" smtClean="0">
                <a:latin typeface="Times New Roman" pitchFamily="18" charset="0"/>
                <a:cs typeface="Times New Roman" pitchFamily="18" charset="0"/>
              </a:rPr>
              <a:t>da</a:t>
            </a:r>
            <a:r>
              <a:rPr lang="en-US" dirty="0" smtClean="0">
                <a:latin typeface="Times New Roman" pitchFamily="18" charset="0"/>
                <a:cs typeface="Times New Roman" pitchFamily="18" charset="0"/>
              </a:rPr>
              <a:t> AİHM-</a:t>
            </a:r>
            <a:r>
              <a:rPr lang="en-US" dirty="0" err="1" smtClean="0">
                <a:latin typeface="Times New Roman" pitchFamily="18" charset="0"/>
                <a:cs typeface="Times New Roman" pitchFamily="18" charset="0"/>
              </a:rPr>
              <a:t>nin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qərarlarına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öz</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təsirini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göstərir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məsələn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siyasi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hüquqlarla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seçilmə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dövlət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qulluğu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ilə</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bağlı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məsələlərə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Avropa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baxmır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Başqa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sözlə</a:t>
            </a:r>
            <a:r>
              <a:rPr lang="en-US" dirty="0" smtClean="0">
                <a:latin typeface="Times New Roman" pitchFamily="18" charset="0"/>
                <a:cs typeface="Times New Roman" pitchFamily="18" charset="0"/>
              </a:rPr>
              <a:t>, AİHK </a:t>
            </a:r>
            <a:r>
              <a:rPr lang="en-US" dirty="0" err="1" smtClean="0">
                <a:latin typeface="Times New Roman" pitchFamily="18" charset="0"/>
                <a:cs typeface="Times New Roman" pitchFamily="18" charset="0"/>
              </a:rPr>
              <a:t>öz</a:t>
            </a:r>
            <a:r>
              <a:rPr lang="az-Latn-AZ"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qoruma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şəmsiyyəsi</a:t>
            </a:r>
            <a:r>
              <a:rPr lang="en-US" b="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altına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hüququ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almır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Məsələn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Rəsul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Quliyev</a:t>
            </a:r>
            <a:r>
              <a:rPr lang="en-US" dirty="0" smtClean="0">
                <a:latin typeface="Times New Roman" pitchFamily="18" charset="0"/>
                <a:cs typeface="Times New Roman" pitchFamily="18" charset="0"/>
              </a:rPr>
              <a:t> AİHM</a:t>
            </a:r>
            <a:r>
              <a:rPr lang="az-Latn-AZ"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nə</a:t>
            </a:r>
            <a:r>
              <a:rPr lang="az-Latn-AZ"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müraciət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etdikdə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Məhkəmə</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inter alia </a:t>
            </a:r>
            <a:r>
              <a:rPr lang="en-US" dirty="0" err="1" smtClean="0">
                <a:latin typeface="Times New Roman" pitchFamily="18" charset="0"/>
                <a:cs typeface="Times New Roman" pitchFamily="18" charset="0"/>
              </a:rPr>
              <a:t>bu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işdə</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a:t>
            </a:r>
            <a:r>
              <a:rPr lang="en-US" i="1" dirty="0" err="1" smtClean="0">
                <a:latin typeface="Times New Roman" pitchFamily="18" charset="0"/>
                <a:cs typeface="Times New Roman" pitchFamily="18" charset="0"/>
              </a:rPr>
              <a:t>siyasi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hüquqdan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söhbət</a:t>
            </a:r>
            <a:r>
              <a:rPr lang="az-Latn-AZ"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gedir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səbəbinə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görə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Quliyevin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tələbini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təmin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etməmişdi</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2050" name="Picture 2" descr="C:\Users\help\Desktop\semsiye.png"/>
          <p:cNvPicPr>
            <a:picLocks noChangeAspect="1" noChangeArrowheads="1"/>
          </p:cNvPicPr>
          <p:nvPr/>
        </p:nvPicPr>
        <p:blipFill>
          <a:blip r:embed="rId2"/>
          <a:srcRect/>
          <a:stretch>
            <a:fillRect/>
          </a:stretch>
        </p:blipFill>
        <p:spPr bwMode="auto">
          <a:xfrm>
            <a:off x="4929190" y="2000239"/>
            <a:ext cx="3857652" cy="414340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7842529</TotalTime>
  <Words>3423</Words>
  <Application>Microsoft Office PowerPoint</Application>
  <PresentationFormat>Экран (4:3)</PresentationFormat>
  <Paragraphs>194</Paragraphs>
  <Slides>47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47</vt:i4>
      </vt:variant>
    </vt:vector>
  </HeadingPairs>
  <TitlesOfParts>
    <vt:vector size="48" baseType="lpstr">
      <vt:lpstr>Эркер</vt:lpstr>
      <vt:lpstr>Слайд 1</vt:lpstr>
      <vt:lpstr>Avropa İnsan Hüquqları Konvensİyasının 6-cı Maddəsİ (Ədalətlİ  məhkəmə araşdırması hüququ)</vt:lpstr>
      <vt:lpstr>John Locke`un İctİmaİ müqavİlə nəzərİyyəsİ</vt:lpstr>
      <vt:lpstr>Ədalət üçün qərari obyektİv və qərəzsİz bİr tərəfə vermə</vt:lpstr>
      <vt:lpstr>Ədalətlİ məhkəmə hüququnun tərİfİ</vt:lpstr>
      <vt:lpstr>Ədalətlİ məhkəmə araşdırması hüququ İlə bağlı müddəaların təsbİt olunduğu dİgər beynəlxalq sənədlər</vt:lpstr>
      <vt:lpstr>AİHK-nın 6-cı maddəsİnİn mətnİ</vt:lpstr>
      <vt:lpstr>AİHK-nın 6-cı maddəsİnİn mətnİ</vt:lpstr>
      <vt:lpstr>AİHK-nin  “qoruma şəmsİyyəsİ”</vt:lpstr>
      <vt:lpstr>Mülkİ və sİyasİ hüquqlar haqqında 1966-cı İl Paktının müvafİq maddəsİnİn təhlİlİ </vt:lpstr>
      <vt:lpstr>Mülkİ və sİyasİ hüquqlar haqqında 1966-cı İl Paktının müvafİq maddəsİnİn təhlİlİ </vt:lpstr>
      <vt:lpstr>Mülkİ və sİyasİ hüquqlar haqqında 1966-cı İl Paktının müvafİq maddəsİnİn təhlİlİ </vt:lpstr>
      <vt:lpstr>Məhkəmə baxışının açıq olması</vt:lpstr>
      <vt:lpstr>məhkəmə baxışının açıqlığı prİnsİpİnİn pozulması</vt:lpstr>
      <vt:lpstr>Ədalətlİ məhkəmə baxışı təmİnatı hansı hüquqlara şamİl olunur?</vt:lpstr>
      <vt:lpstr>Mİllİ qanunverİcİlİkdə Ədalətlİ məhkəmə araşdırması hüququnun təsbİtİ  </vt:lpstr>
      <vt:lpstr>ədalətsİz məhkəmə baxışı - bərabərlİk hüququnun pozuntusu</vt:lpstr>
      <vt:lpstr>Mülkİ hüquq və vəzİfələr</vt:lpstr>
      <vt:lpstr>Mülkİ hüquq və vəzİfələr</vt:lpstr>
      <vt:lpstr>Mülkİ hüquq və vəzİfələrə aİd olan münasİbətlər</vt:lpstr>
      <vt:lpstr>Gələcəkdə mülkİ hüquq və vəzİfələrə aİd olması gözlənİlən münasİbətlər</vt:lpstr>
      <vt:lpstr>ədalətlİ məhkəmə baxışının təmİnatı altına düşən hakİmİyyət tədbİrlərİ </vt:lpstr>
      <vt:lpstr>ədalətlİ məhkəmə baxışının təmİnatı altına düşməsİ gözlənİlən hakİmİyyət tədbİrlərİ</vt:lpstr>
      <vt:lpstr>qeyrİ-mülkİ hüquq və vəzİfələrə nələr daxİldİr?</vt:lpstr>
      <vt:lpstr>qeyrİ-mülkİ hüquq və vəzİfələrə nələr daxİldİr?</vt:lpstr>
      <vt:lpstr>Ədalətlİ məhkəmə baxışının məzmununa daxİl olan üsullar və vasİtələr</vt:lpstr>
      <vt:lpstr>Müstəqİl və qərəzsİz məhkəmə anlayışı</vt:lpstr>
      <vt:lpstr>Müstəqİl və qərəzsİz məhkəmə anlayışı</vt:lpstr>
      <vt:lpstr>Müstəqİl və qərəzsİz məhkəmə anlayışı</vt:lpstr>
      <vt:lpstr>Məhkəmənİn (trİbunalın) qərəzsİzlİyİ</vt:lpstr>
      <vt:lpstr>Məhkəmənİn (trİbunalın) qərəzsİzlİyİ</vt:lpstr>
      <vt:lpstr>Məhkəməyə müracİət etmək hüququ</vt:lpstr>
      <vt:lpstr>Məhkəməyə müracİət etmək hüququ</vt:lpstr>
      <vt:lpstr>Məhkəməyə müracİət hüququ baxımından bəzİ məhdudİyyətlərİn qoyulması</vt:lpstr>
      <vt:lpstr>Şəxsİn özü əleyhİnə İfadə verməyə məcbur etmənİn qadağan edİlməsİ və susma hüququ</vt:lpstr>
      <vt:lpstr>Şəxsİn özü əleyhİnə İfadə verməyə məcbur etmənİn qadağan edİlməsİ və susma hüququ</vt:lpstr>
      <vt:lpstr>Şəxsİn özü əleyhİnə İfadə verməyə məcbur etmənİn qadağan edİlməsİ və susma hüququ</vt:lpstr>
      <vt:lpstr>Susmaq hüququ</vt:lpstr>
      <vt:lpstr>Susmaq hüququ</vt:lpstr>
      <vt:lpstr>Hüququn tətbİq daİrəsİ</vt:lpstr>
      <vt:lpstr>Məhkəmə qərarlarının  əsaslandırılması</vt:lpstr>
      <vt:lpstr>Məhkəmə qərarlarının  əsaslandırılması</vt:lpstr>
      <vt:lpstr>Məhkəmə qərarlarının  əsaslandırılması</vt:lpstr>
      <vt:lpstr>Məhkəmə qərarlarının  əsaslandırılması</vt:lpstr>
      <vt:lpstr>Qərarın elan edilməsi</vt:lpstr>
      <vt:lpstr>Əsaslandırılmış qərar</vt:lpstr>
      <vt:lpstr>Dİqqətİnİzə görə təşəkkürlər!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Ədalətli məhkəmə araşdırması hüququ</dc:title>
  <dc:creator>help</dc:creator>
  <cp:lastModifiedBy>samsung</cp:lastModifiedBy>
  <cp:revision>101</cp:revision>
  <dcterms:created xsi:type="dcterms:W3CDTF">2016-11-26T10:08:54Z</dcterms:created>
  <dcterms:modified xsi:type="dcterms:W3CDTF">2017-02-04T09:10:41Z</dcterms:modified>
</cp:coreProperties>
</file>