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59" r:id="rId6"/>
    <p:sldId id="260" r:id="rId7"/>
    <p:sldId id="266" r:id="rId8"/>
    <p:sldId id="261" r:id="rId9"/>
    <p:sldId id="263" r:id="rId10"/>
    <p:sldId id="264" r:id="rId11"/>
    <p:sldId id="262" r:id="rId12"/>
    <p:sldId id="268" r:id="rId13"/>
    <p:sldId id="269" r:id="rId14"/>
    <p:sldId id="270"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5EBF02-9A6F-46DD-9828-E98C23B33A8A}"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7982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401262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121124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174254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35EBF02-9A6F-46DD-9828-E98C23B33A8A}"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5820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1787118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228815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2966089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383120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8B4E821-A13D-4025-9E72-D70875AC13F7}" type="datetimeFigureOut">
              <a:rPr lang="ru-RU" smtClean="0"/>
              <a:pPr/>
              <a:t>21.07.2017</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1173237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E821-A13D-4025-9E72-D70875AC13F7}" type="datetimeFigureOut">
              <a:rPr lang="ru-RU" smtClean="0"/>
              <a:pPr/>
              <a:t>21.07.2017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35EBF02-9A6F-46DD-9828-E98C23B33A8A}" type="slidenum">
              <a:rPr lang="ru-RU" smtClean="0"/>
              <a:pPr/>
              <a:t>‹#›</a:t>
            </a:fld>
            <a:endParaRPr lang="ru-RU"/>
          </a:p>
        </p:txBody>
      </p:sp>
    </p:spTree>
    <p:extLst>
      <p:ext uri="{BB962C8B-B14F-4D97-AF65-F5344CB8AC3E}">
        <p14:creationId xmlns:p14="http://schemas.microsoft.com/office/powerpoint/2010/main" xmlns="" val="3629390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8B4E821-A13D-4025-9E72-D70875AC13F7}" type="datetimeFigureOut">
              <a:rPr lang="ru-RU" smtClean="0"/>
              <a:pPr/>
              <a:t>21.07.2017</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35EBF02-9A6F-46DD-9828-E98C23B33A8A}"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68187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4228" y="956604"/>
            <a:ext cx="10058400" cy="2383770"/>
          </a:xfrm>
        </p:spPr>
        <p:txBody>
          <a:bodyPr>
            <a:normAutofit/>
          </a:bodyPr>
          <a:lstStyle/>
          <a:p>
            <a:pPr algn="ctr"/>
            <a:r>
              <a:rPr lang="en-US" sz="6600" b="1" dirty="0" smtClean="0">
                <a:solidFill>
                  <a:schemeClr val="accent2">
                    <a:lumMod val="75000"/>
                  </a:schemeClr>
                </a:solidFill>
                <a:latin typeface="Times New Roman" panose="02020603050405020304" pitchFamily="18" charset="0"/>
                <a:cs typeface="Times New Roman" panose="02020603050405020304" pitchFamily="18" charset="0"/>
              </a:rPr>
              <a:t>T</a:t>
            </a:r>
            <a:r>
              <a:rPr lang="az-Latn-AZ" sz="6600" b="1" dirty="0" smtClean="0">
                <a:solidFill>
                  <a:schemeClr val="accent2">
                    <a:lumMod val="75000"/>
                  </a:schemeClr>
                </a:solidFill>
                <a:latin typeface="Times New Roman" panose="02020603050405020304" pitchFamily="18" charset="0"/>
                <a:cs typeface="Times New Roman" panose="02020603050405020304" pitchFamily="18" charset="0"/>
              </a:rPr>
              <a:t>ƏQSİRSİZLİK PREZUMPSİYASI</a:t>
            </a:r>
            <a:endParaRPr lang="ru-RU" sz="6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r"/>
            <a:r>
              <a:rPr lang="az-Latn-AZ" sz="2800" b="1" i="1" dirty="0" smtClean="0">
                <a:solidFill>
                  <a:srgbClr val="002060"/>
                </a:solidFill>
                <a:latin typeface="Times New Roman" panose="02020603050405020304" pitchFamily="18" charset="0"/>
                <a:cs typeface="Times New Roman" panose="02020603050405020304" pitchFamily="18" charset="0"/>
              </a:rPr>
              <a:t>Günel </a:t>
            </a:r>
            <a:r>
              <a:rPr lang="az-Latn-AZ" sz="2800" b="1" i="1" dirty="0" smtClean="0">
                <a:solidFill>
                  <a:srgbClr val="002060"/>
                </a:solidFill>
                <a:latin typeface="Times New Roman" panose="02020603050405020304" pitchFamily="18" charset="0"/>
                <a:cs typeface="Times New Roman" panose="02020603050405020304" pitchFamily="18" charset="0"/>
              </a:rPr>
              <a:t>sadiqova</a:t>
            </a:r>
            <a:endParaRPr lang="en-US" sz="2800" b="1" i="1" dirty="0" smtClean="0">
              <a:solidFill>
                <a:srgbClr val="002060"/>
              </a:solidFill>
              <a:latin typeface="Times New Roman" panose="02020603050405020304" pitchFamily="18" charset="0"/>
              <a:cs typeface="Times New Roman" panose="02020603050405020304" pitchFamily="18" charset="0"/>
            </a:endParaRPr>
          </a:p>
          <a:p>
            <a:pPr algn="r"/>
            <a:r>
              <a:rPr lang="en-US" sz="2800" b="1" i="1" smtClean="0">
                <a:solidFill>
                  <a:srgbClr val="002060"/>
                </a:solidFill>
                <a:latin typeface="Times New Roman" panose="02020603050405020304" pitchFamily="18" charset="0"/>
                <a:cs typeface="Times New Roman" panose="02020603050405020304" pitchFamily="18" charset="0"/>
              </a:rPr>
              <a:t>2017</a:t>
            </a:r>
            <a:endParaRPr lang="ru-RU" sz="2800" b="1" i="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98493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az-Latn-AZ" sz="2800" b="1" dirty="0" smtClean="0">
                <a:solidFill>
                  <a:schemeClr val="accent3">
                    <a:lumMod val="75000"/>
                  </a:schemeClr>
                </a:solidFill>
                <a:latin typeface="Times New Roman" panose="02020603050405020304" pitchFamily="18" charset="0"/>
                <a:cs typeface="Times New Roman" panose="02020603050405020304" pitchFamily="18" charset="0"/>
              </a:rPr>
              <a:t>Maddə 6.3 (a) </a:t>
            </a:r>
            <a:br>
              <a:rPr lang="az-Latn-AZ" sz="2800" b="1" dirty="0" smtClean="0">
                <a:solidFill>
                  <a:schemeClr val="accent3">
                    <a:lumMod val="75000"/>
                  </a:schemeClr>
                </a:solidFill>
                <a:latin typeface="Times New Roman" panose="02020603050405020304" pitchFamily="18" charset="0"/>
                <a:cs typeface="Times New Roman" panose="02020603050405020304" pitchFamily="18" charset="0"/>
              </a:rPr>
            </a:br>
            <a:r>
              <a:rPr lang="en-US" sz="2800" b="1" dirty="0" err="1" smtClean="0">
                <a:solidFill>
                  <a:schemeClr val="accent3">
                    <a:lumMod val="75000"/>
                  </a:schemeClr>
                </a:solidFill>
                <a:latin typeface="Times New Roman" panose="02020603050405020304" pitchFamily="18" charset="0"/>
                <a:cs typeface="Times New Roman" panose="02020603050405020304" pitchFamily="18" charset="0"/>
              </a:rPr>
              <a:t>ona</a:t>
            </a:r>
            <a:r>
              <a:rPr lang="en-US" sz="2800" b="1" dirty="0" smtClean="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qarşı</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irəli</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sürülmüş</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ittihamın</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xarakteri</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və</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əsasları</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haqqında</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onun</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başa</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düşdüyü</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dildə</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dərhal</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və</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a:solidFill>
                  <a:schemeClr val="accent3">
                    <a:lumMod val="75000"/>
                  </a:schemeClr>
                </a:solidFill>
                <a:latin typeface="Times New Roman" panose="02020603050405020304" pitchFamily="18" charset="0"/>
                <a:cs typeface="Times New Roman" panose="02020603050405020304" pitchFamily="18" charset="0"/>
              </a:rPr>
              <a:t>ətraflı</a:t>
            </a:r>
            <a:r>
              <a:rPr lang="en-US" sz="2800" b="1" dirty="0">
                <a:solidFill>
                  <a:schemeClr val="accent3">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accent3">
                    <a:lumMod val="75000"/>
                  </a:schemeClr>
                </a:solidFill>
                <a:latin typeface="Times New Roman" panose="02020603050405020304" pitchFamily="18" charset="0"/>
                <a:cs typeface="Times New Roman" panose="02020603050405020304" pitchFamily="18" charset="0"/>
              </a:rPr>
              <a:t>məlumatlandırılmaq</a:t>
            </a:r>
            <a:r>
              <a:rPr lang="az-Latn-AZ" sz="2800" b="1" dirty="0">
                <a:solidFill>
                  <a:schemeClr val="accent3">
                    <a:lumMod val="75000"/>
                  </a:schemeClr>
                </a:solidFill>
                <a:latin typeface="Times New Roman" panose="02020603050405020304" pitchFamily="18" charset="0"/>
                <a:cs typeface="Times New Roman" panose="02020603050405020304" pitchFamily="18" charset="0"/>
              </a:rPr>
              <a:t>:</a:t>
            </a:r>
            <a:r>
              <a:rPr lang="az-Latn-AZ" sz="2800" b="1" dirty="0">
                <a:solidFill>
                  <a:schemeClr val="accent1"/>
                </a:solidFill>
                <a:latin typeface="Times New Roman" panose="02020603050405020304" pitchFamily="18" charset="0"/>
                <a:cs typeface="Times New Roman" panose="02020603050405020304" pitchFamily="18" charset="0"/>
              </a:rPr>
              <a:t/>
            </a:r>
            <a:br>
              <a:rPr lang="az-Latn-AZ" sz="2800" b="1" dirty="0">
                <a:solidFill>
                  <a:schemeClr val="accent1"/>
                </a:solidFill>
                <a:latin typeface="Times New Roman" panose="02020603050405020304" pitchFamily="18" charset="0"/>
                <a:cs typeface="Times New Roman" panose="02020603050405020304" pitchFamily="18" charset="0"/>
              </a:rPr>
            </a:br>
            <a:endParaRPr lang="ru-RU" sz="2800" b="1" dirty="0">
              <a:solidFill>
                <a:schemeClr val="accent1"/>
              </a:solidFill>
            </a:endParaRPr>
          </a:p>
        </p:txBody>
      </p:sp>
      <p:sp>
        <p:nvSpPr>
          <p:cNvPr id="5" name="Rectangle 4"/>
          <p:cNvSpPr/>
          <p:nvPr/>
        </p:nvSpPr>
        <p:spPr>
          <a:xfrm>
            <a:off x="1167684" y="2191228"/>
            <a:ext cx="8066467" cy="3108543"/>
          </a:xfrm>
          <a:prstGeom prst="rect">
            <a:avLst/>
          </a:prstGeom>
        </p:spPr>
        <p:txBody>
          <a:bodyPr wrap="square">
            <a:spAutoFit/>
          </a:bodyPr>
          <a:lstStyle/>
          <a:p>
            <a:r>
              <a:rPr lang="az-Latn-AZ" sz="2800" dirty="0">
                <a:latin typeface="Times New Roman" pitchFamily="18" charset="0"/>
                <a:cs typeface="Times New Roman" pitchFamily="18" charset="0"/>
              </a:rPr>
              <a:t>İttihamın </a:t>
            </a:r>
            <a:r>
              <a:rPr lang="az-Latn-AZ" sz="2800" dirty="0" smtClean="0">
                <a:latin typeface="Times New Roman" pitchFamily="18" charset="0"/>
                <a:cs typeface="Times New Roman" pitchFamily="18" charset="0"/>
              </a:rPr>
              <a:t>xarakteri</a:t>
            </a:r>
            <a:endParaRPr lang="az-Latn-AZ" sz="2800" dirty="0">
              <a:latin typeface="Times New Roman" pitchFamily="18" charset="0"/>
              <a:cs typeface="Times New Roman" pitchFamily="18" charset="0"/>
            </a:endParaRPr>
          </a:p>
          <a:p>
            <a:r>
              <a:rPr lang="az-Latn-AZ" sz="2800" dirty="0">
                <a:latin typeface="Times New Roman" pitchFamily="18" charset="0"/>
                <a:cs typeface="Times New Roman" pitchFamily="18" charset="0"/>
              </a:rPr>
              <a:t>İttihamın əsasları</a:t>
            </a:r>
          </a:p>
          <a:p>
            <a:r>
              <a:rPr lang="az-Latn-AZ" sz="2800" dirty="0">
                <a:latin typeface="Times New Roman" pitchFamily="18" charset="0"/>
                <a:cs typeface="Times New Roman" pitchFamily="18" charset="0"/>
              </a:rPr>
              <a:t>Dərhal məlumatlandırma</a:t>
            </a:r>
          </a:p>
          <a:p>
            <a:r>
              <a:rPr lang="az-Latn-AZ" sz="2800" dirty="0">
                <a:latin typeface="Times New Roman" pitchFamily="18" charset="0"/>
                <a:cs typeface="Times New Roman" pitchFamily="18" charset="0"/>
              </a:rPr>
              <a:t>Başa düşdüyü dildə </a:t>
            </a:r>
            <a:r>
              <a:rPr lang="az-Latn-AZ" sz="2800" dirty="0" smtClean="0">
                <a:latin typeface="Times New Roman" pitchFamily="18" charset="0"/>
                <a:cs typeface="Times New Roman" pitchFamily="18" charset="0"/>
              </a:rPr>
              <a:t>məlumatlandırma</a:t>
            </a:r>
          </a:p>
          <a:p>
            <a:endParaRPr lang="az-Latn-AZ" sz="2800" dirty="0">
              <a:latin typeface="Times New Roman" pitchFamily="18" charset="0"/>
              <a:cs typeface="Times New Roman" pitchFamily="18" charset="0"/>
            </a:endParaRPr>
          </a:p>
          <a:p>
            <a:r>
              <a:rPr lang="az-Latn-AZ" sz="2800" b="1" dirty="0">
                <a:solidFill>
                  <a:srgbClr val="FF0000"/>
                </a:solidFill>
                <a:latin typeface="Times New Roman" pitchFamily="18" charset="0"/>
                <a:cs typeface="Times New Roman" pitchFamily="18" charset="0"/>
              </a:rPr>
              <a:t>Məlumat təfsilatlı </a:t>
            </a:r>
            <a:r>
              <a:rPr lang="az-Latn-AZ" sz="2800" b="1" dirty="0" smtClean="0">
                <a:solidFill>
                  <a:srgbClr val="FF0000"/>
                </a:solidFill>
                <a:latin typeface="Times New Roman" pitchFamily="18" charset="0"/>
                <a:cs typeface="Times New Roman" pitchFamily="18" charset="0"/>
              </a:rPr>
              <a:t>olmalıdırmı</a:t>
            </a:r>
            <a:r>
              <a:rPr lang="az-Latn-AZ" sz="2800" b="1" dirty="0">
                <a:solidFill>
                  <a:srgbClr val="FF0000"/>
                </a:solidFill>
                <a:latin typeface="Times New Roman" pitchFamily="18" charset="0"/>
                <a:cs typeface="Times New Roman" pitchFamily="18" charset="0"/>
              </a:rPr>
              <a:t>?</a:t>
            </a:r>
          </a:p>
          <a:p>
            <a:r>
              <a:rPr lang="az-Latn-AZ" sz="2800" b="1" dirty="0">
                <a:solidFill>
                  <a:srgbClr val="FF0000"/>
                </a:solidFill>
                <a:latin typeface="Times New Roman" pitchFamily="18" charset="0"/>
                <a:cs typeface="Times New Roman" pitchFamily="18" charset="0"/>
              </a:rPr>
              <a:t>Məlumat hər zaman yazılı olmalıdırmı?</a:t>
            </a:r>
            <a:endParaRPr lang="ru-RU"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11011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579549"/>
            <a:ext cx="10058400" cy="5289545"/>
          </a:xfrm>
        </p:spPr>
        <p:txBody>
          <a:bodyPr/>
          <a:lstStyle/>
          <a:p>
            <a:endParaRPr lang="en-US" dirty="0" smtClean="0"/>
          </a:p>
          <a:p>
            <a:r>
              <a:rPr lang="en-US" sz="3600" b="1" dirty="0" err="1" smtClean="0">
                <a:latin typeface="Times New Roman" pitchFamily="18" charset="0"/>
                <a:cs typeface="Times New Roman" pitchFamily="18" charset="0"/>
              </a:rPr>
              <a:t>Presedent</a:t>
            </a:r>
            <a:r>
              <a:rPr lang="en-US" sz="3600" b="1" dirty="0" smtClean="0">
                <a:latin typeface="Times New Roman" pitchFamily="18" charset="0"/>
                <a:cs typeface="Times New Roman" pitchFamily="18" charset="0"/>
              </a:rPr>
              <a:t> </a:t>
            </a:r>
            <a:r>
              <a:rPr lang="az-Latn-AZ" sz="3600" b="1" dirty="0" smtClean="0">
                <a:latin typeface="Times New Roman" pitchFamily="18" charset="0"/>
                <a:cs typeface="Times New Roman" pitchFamily="18" charset="0"/>
              </a:rPr>
              <a:t>hüququ:</a:t>
            </a:r>
          </a:p>
          <a:p>
            <a:endParaRPr lang="az-Latn-AZ" sz="2800" dirty="0">
              <a:latin typeface="Times New Roman" pitchFamily="18" charset="0"/>
              <a:cs typeface="Times New Roman" pitchFamily="18" charset="0"/>
            </a:endParaRPr>
          </a:p>
          <a:p>
            <a:r>
              <a:rPr lang="az-Latn-AZ" sz="2800" dirty="0" smtClean="0">
                <a:latin typeface="Times New Roman" pitchFamily="18" charset="0"/>
                <a:cs typeface="Times New Roman" pitchFamily="18" charset="0"/>
              </a:rPr>
              <a:t>Mattochia v.</a:t>
            </a:r>
            <a:r>
              <a:rPr lang="en-US" sz="2800" dirty="0" smtClean="0">
                <a:latin typeface="Times New Roman" pitchFamily="18" charset="0"/>
                <a:cs typeface="Times New Roman" pitchFamily="18" charset="0"/>
              </a:rPr>
              <a:t> Italy (</a:t>
            </a:r>
            <a:r>
              <a:rPr lang="en-US" sz="2800" dirty="0" err="1" smtClean="0">
                <a:latin typeface="Times New Roman" pitchFamily="18" charset="0"/>
                <a:cs typeface="Times New Roman" pitchFamily="18" charset="0"/>
              </a:rPr>
              <a:t>cin</a:t>
            </a:r>
            <a:r>
              <a:rPr lang="az-Latn-AZ" sz="2800" dirty="0" smtClean="0">
                <a:latin typeface="Times New Roman" pitchFamily="18" charset="0"/>
                <a:cs typeface="Times New Roman" pitchFamily="18" charset="0"/>
              </a:rPr>
              <a:t>ayətin törədilmə vaxtı düzgün göstərilməmişdir)</a:t>
            </a:r>
          </a:p>
          <a:p>
            <a:r>
              <a:rPr lang="az-Latn-AZ" sz="2800" dirty="0" smtClean="0">
                <a:latin typeface="Times New Roman" pitchFamily="18" charset="0"/>
                <a:cs typeface="Times New Roman" pitchFamily="18" charset="0"/>
              </a:rPr>
              <a:t>Brozichek v. </a:t>
            </a:r>
            <a:r>
              <a:rPr lang="en-US" sz="2800" dirty="0" smtClean="0">
                <a:latin typeface="Times New Roman" pitchFamily="18" charset="0"/>
                <a:cs typeface="Times New Roman" pitchFamily="18" charset="0"/>
              </a:rPr>
              <a:t>Italy (</a:t>
            </a:r>
            <a:r>
              <a:rPr lang="az-Latn-AZ" sz="2800" dirty="0" smtClean="0">
                <a:latin typeface="Times New Roman" pitchFamily="18" charset="0"/>
                <a:cs typeface="Times New Roman" pitchFamily="18" charset="0"/>
              </a:rPr>
              <a:t>məlumatlar tələblərə cavab verirdi, lakin başa düşdüyü dildə deyildi)</a:t>
            </a:r>
          </a:p>
          <a:p>
            <a:r>
              <a:rPr lang="az-Latn-AZ" sz="2800" dirty="0" smtClean="0">
                <a:latin typeface="Times New Roman" pitchFamily="18" charset="0"/>
                <a:cs typeface="Times New Roman" pitchFamily="18" charset="0"/>
              </a:rPr>
              <a:t>Sadak and others v. Turkey (yeni ittihamlar barədə gec məlumat verilmişdi)</a:t>
            </a:r>
          </a:p>
          <a:p>
            <a:endParaRPr lang="ru-RU" dirty="0"/>
          </a:p>
        </p:txBody>
      </p:sp>
    </p:spTree>
    <p:extLst>
      <p:ext uri="{BB962C8B-B14F-4D97-AF65-F5344CB8AC3E}">
        <p14:creationId xmlns:p14="http://schemas.microsoft.com/office/powerpoint/2010/main" xmlns="" val="4233469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err="1">
                <a:solidFill>
                  <a:schemeClr val="accent5">
                    <a:lumMod val="75000"/>
                  </a:schemeClr>
                </a:solidFill>
                <a:latin typeface="Times New Roman" panose="02020603050405020304" pitchFamily="18" charset="0"/>
                <a:cs typeface="Times New Roman" panose="02020603050405020304" pitchFamily="18" charset="0"/>
              </a:rPr>
              <a:t>öz</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müdafiəsini</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hazırlamaq</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üçün</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kifayət</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qədər</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vaxta</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və</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imkana</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a:solidFill>
                  <a:schemeClr val="accent5">
                    <a:lumMod val="75000"/>
                  </a:schemeClr>
                </a:solidFill>
                <a:latin typeface="Times New Roman" panose="02020603050405020304" pitchFamily="18" charset="0"/>
                <a:cs typeface="Times New Roman" panose="02020603050405020304" pitchFamily="18" charset="0"/>
              </a:rPr>
              <a:t>malik</a:t>
            </a:r>
            <a:r>
              <a:rPr lang="en-US" sz="3200" b="1" dirty="0">
                <a:solidFill>
                  <a:schemeClr val="accent5">
                    <a:lumMod val="75000"/>
                  </a:schemeClr>
                </a:solidFill>
                <a:latin typeface="Times New Roman" panose="02020603050405020304" pitchFamily="18" charset="0"/>
                <a:cs typeface="Times New Roman" panose="02020603050405020304" pitchFamily="18" charset="0"/>
              </a:rPr>
              <a:t> </a:t>
            </a:r>
            <a:r>
              <a:rPr lang="en-US" sz="3200" b="1" dirty="0" err="1" smtClean="0">
                <a:solidFill>
                  <a:schemeClr val="accent5">
                    <a:lumMod val="75000"/>
                  </a:schemeClr>
                </a:solidFill>
                <a:latin typeface="Times New Roman" panose="02020603050405020304" pitchFamily="18" charset="0"/>
                <a:cs typeface="Times New Roman" panose="02020603050405020304" pitchFamily="18" charset="0"/>
              </a:rPr>
              <a:t>olmaq</a:t>
            </a:r>
            <a:r>
              <a:rPr lang="az-Latn-AZ" sz="3200" b="1" dirty="0" smtClean="0">
                <a:solidFill>
                  <a:schemeClr val="accent5">
                    <a:lumMod val="75000"/>
                  </a:schemeClr>
                </a:solidFill>
                <a:latin typeface="Times New Roman" panose="02020603050405020304" pitchFamily="18" charset="0"/>
                <a:cs typeface="Times New Roman" panose="02020603050405020304" pitchFamily="18" charset="0"/>
              </a:rPr>
              <a:t> maddə 6.3 (b)</a:t>
            </a:r>
            <a:endParaRPr lang="ru-RU" sz="3200" b="1" dirty="0">
              <a:solidFill>
                <a:schemeClr val="accent5">
                  <a:lumMod val="75000"/>
                </a:schemeClr>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33341" y="1738648"/>
            <a:ext cx="10097036" cy="4610637"/>
          </a:xfrm>
        </p:spPr>
      </p:pic>
    </p:spTree>
    <p:extLst>
      <p:ext uri="{BB962C8B-B14F-4D97-AF65-F5344CB8AC3E}">
        <p14:creationId xmlns:p14="http://schemas.microsoft.com/office/powerpoint/2010/main" xmlns="" val="2637847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553792"/>
            <a:ext cx="10058400" cy="5315302"/>
          </a:xfrm>
        </p:spPr>
        <p:txBody>
          <a:bodyPr/>
          <a:lstStyle/>
          <a:p>
            <a:endParaRPr lang="az-Latn-AZ" dirty="0" smtClean="0"/>
          </a:p>
          <a:p>
            <a:r>
              <a:rPr lang="en-US" sz="2400" b="1" dirty="0" err="1">
                <a:solidFill>
                  <a:schemeClr val="tx1"/>
                </a:solidFill>
                <a:latin typeface="Times New Roman" pitchFamily="18" charset="0"/>
                <a:cs typeface="Times New Roman" pitchFamily="18" charset="0"/>
              </a:rPr>
              <a:t>Presedent</a:t>
            </a:r>
            <a:r>
              <a:rPr lang="en-US" sz="2400" b="1" dirty="0">
                <a:solidFill>
                  <a:schemeClr val="tx1"/>
                </a:solidFill>
                <a:latin typeface="Times New Roman" pitchFamily="18" charset="0"/>
                <a:cs typeface="Times New Roman" pitchFamily="18" charset="0"/>
              </a:rPr>
              <a:t> </a:t>
            </a:r>
            <a:r>
              <a:rPr lang="az-Latn-AZ" sz="2400" b="1" dirty="0">
                <a:solidFill>
                  <a:schemeClr val="tx1"/>
                </a:solidFill>
                <a:latin typeface="Times New Roman" pitchFamily="18" charset="0"/>
                <a:cs typeface="Times New Roman" pitchFamily="18" charset="0"/>
              </a:rPr>
              <a:t>hüququ:</a:t>
            </a:r>
          </a:p>
          <a:p>
            <a:endParaRPr lang="az-Latn-AZ" sz="2400" b="1" dirty="0" smtClean="0">
              <a:solidFill>
                <a:schemeClr val="tx1"/>
              </a:solidFill>
              <a:latin typeface="Times New Roman" pitchFamily="18" charset="0"/>
              <a:cs typeface="Times New Roman" pitchFamily="18" charset="0"/>
            </a:endParaRPr>
          </a:p>
          <a:p>
            <a:r>
              <a:rPr lang="az-Latn-AZ" sz="2400" b="1" dirty="0" smtClean="0">
                <a:solidFill>
                  <a:schemeClr val="tx1"/>
                </a:solidFill>
                <a:latin typeface="Times New Roman" pitchFamily="18" charset="0"/>
                <a:cs typeface="Times New Roman" pitchFamily="18" charset="0"/>
              </a:rPr>
              <a:t>G.B v. France </a:t>
            </a:r>
            <a:r>
              <a:rPr lang="az-Latn-AZ" sz="2400" b="1" i="1" dirty="0" smtClean="0">
                <a:solidFill>
                  <a:schemeClr val="tx1"/>
                </a:solidFill>
                <a:latin typeface="Times New Roman" pitchFamily="18" charset="0"/>
                <a:cs typeface="Times New Roman" pitchFamily="18" charset="0"/>
              </a:rPr>
              <a:t>(</a:t>
            </a:r>
            <a:r>
              <a:rPr lang="en-US" sz="2400" b="1" i="1" dirty="0" err="1" smtClean="0">
                <a:solidFill>
                  <a:schemeClr val="tx1"/>
                </a:solidFill>
                <a:latin typeface="Times New Roman" pitchFamily="18" charset="0"/>
                <a:cs typeface="Times New Roman" pitchFamily="18" charset="0"/>
              </a:rPr>
              <a:t>ekspertin</a:t>
            </a:r>
            <a:r>
              <a:rPr lang="en-US" sz="2400" b="1" i="1" dirty="0" smtClean="0">
                <a:solidFill>
                  <a:schemeClr val="tx1"/>
                </a:solidFill>
                <a:latin typeface="Times New Roman" pitchFamily="18" charset="0"/>
                <a:cs typeface="Times New Roman" pitchFamily="18" charset="0"/>
              </a:rPr>
              <a:t> </a:t>
            </a:r>
            <a:r>
              <a:rPr lang="az-Latn-AZ" sz="2400" b="1" i="1" dirty="0" smtClean="0">
                <a:solidFill>
                  <a:schemeClr val="tx1"/>
                </a:solidFill>
                <a:latin typeface="Times New Roman" pitchFamily="18" charset="0"/>
                <a:cs typeface="Times New Roman" pitchFamily="18" charset="0"/>
              </a:rPr>
              <a:t>öz fikrini ç</a:t>
            </a:r>
            <a:r>
              <a:rPr lang="en-US" sz="2400" b="1" i="1" smtClean="0">
                <a:solidFill>
                  <a:schemeClr val="tx1"/>
                </a:solidFill>
                <a:latin typeface="Times New Roman" pitchFamily="18" charset="0"/>
                <a:cs typeface="Times New Roman" pitchFamily="18" charset="0"/>
              </a:rPr>
              <a:t>o</a:t>
            </a:r>
            <a:r>
              <a:rPr lang="az-Latn-AZ" sz="2400" b="1" i="1" smtClean="0">
                <a:solidFill>
                  <a:schemeClr val="tx1"/>
                </a:solidFill>
                <a:latin typeface="Times New Roman" pitchFamily="18" charset="0"/>
                <a:cs typeface="Times New Roman" pitchFamily="18" charset="0"/>
              </a:rPr>
              <a:t>x </a:t>
            </a:r>
            <a:r>
              <a:rPr lang="az-Latn-AZ" sz="2400" b="1" i="1" dirty="0" smtClean="0">
                <a:solidFill>
                  <a:schemeClr val="tx1"/>
                </a:solidFill>
                <a:latin typeface="Times New Roman" pitchFamily="18" charset="0"/>
                <a:cs typeface="Times New Roman" pitchFamily="18" charset="0"/>
              </a:rPr>
              <a:t>qısa müddəttdə dəyişməsi. Bu işə ayrılıqda deyil, maddə 6.1-lə birlikdə pozuntu müəyyən edilmişdir)</a:t>
            </a:r>
          </a:p>
          <a:p>
            <a:r>
              <a:rPr lang="az-Latn-AZ" sz="2400" b="1" dirty="0" smtClean="0">
                <a:solidFill>
                  <a:schemeClr val="tx1"/>
                </a:solidFill>
                <a:latin typeface="Times New Roman" pitchFamily="18" charset="0"/>
                <a:cs typeface="Times New Roman" pitchFamily="18" charset="0"/>
              </a:rPr>
              <a:t>Vashe v. France </a:t>
            </a:r>
            <a:r>
              <a:rPr lang="az-Latn-AZ" sz="2400" b="1" i="1" dirty="0" smtClean="0">
                <a:solidFill>
                  <a:schemeClr val="tx1"/>
                </a:solidFill>
                <a:latin typeface="Times New Roman" pitchFamily="18" charset="0"/>
                <a:cs typeface="Times New Roman" pitchFamily="18" charset="0"/>
              </a:rPr>
              <a:t>(kassasiya şikayəti vermək üçün müddət haqqında məlumatı dövlət orqanları verməlidir!)</a:t>
            </a:r>
          </a:p>
          <a:p>
            <a:r>
              <a:rPr lang="az-Latn-AZ" sz="2400" b="1" dirty="0" smtClean="0">
                <a:solidFill>
                  <a:schemeClr val="tx1"/>
                </a:solidFill>
                <a:latin typeface="Times New Roman" pitchFamily="18" charset="0"/>
                <a:cs typeface="Times New Roman" pitchFamily="18" charset="0"/>
              </a:rPr>
              <a:t>Hajianastasiu v. Greece </a:t>
            </a:r>
            <a:r>
              <a:rPr lang="az-Latn-AZ" sz="2400" b="1" i="1" dirty="0" smtClean="0">
                <a:solidFill>
                  <a:schemeClr val="tx1"/>
                </a:solidFill>
                <a:latin typeface="Times New Roman" pitchFamily="18" charset="0"/>
                <a:cs typeface="Times New Roman" pitchFamily="18" charset="0"/>
              </a:rPr>
              <a:t>(apellyasiya şikayəti vermək müddətinin kifayət qədər az olması)</a:t>
            </a:r>
          </a:p>
          <a:p>
            <a:r>
              <a:rPr lang="az-Latn-AZ" sz="2400" b="1" dirty="0" smtClean="0">
                <a:solidFill>
                  <a:schemeClr val="tx1"/>
                </a:solidFill>
                <a:latin typeface="Times New Roman" pitchFamily="18" charset="0"/>
                <a:cs typeface="Times New Roman" pitchFamily="18" charset="0"/>
              </a:rPr>
              <a:t>Ocalan v. Turkey (</a:t>
            </a:r>
            <a:r>
              <a:rPr lang="az-Latn-AZ" sz="2400" b="1" i="1" u="sng" dirty="0" smtClean="0">
                <a:solidFill>
                  <a:schemeClr val="tx1"/>
                </a:solidFill>
                <a:latin typeface="Times New Roman" pitchFamily="18" charset="0"/>
                <a:cs typeface="Times New Roman" pitchFamily="18" charset="0"/>
              </a:rPr>
              <a:t>həddən artıq çox materiallar və həddən artıq qısa müddət</a:t>
            </a:r>
            <a:r>
              <a:rPr lang="az-Latn-AZ" sz="2400" b="1" dirty="0" smtClean="0">
                <a:solidFill>
                  <a:schemeClr val="tx1"/>
                </a:solidFill>
                <a:latin typeface="Times New Roman" pitchFamily="18" charset="0"/>
                <a:cs typeface="Times New Roman" pitchFamily="18" charset="0"/>
              </a:rPr>
              <a:t>)</a:t>
            </a:r>
            <a:endParaRPr lang="az-Latn-AZ" sz="2400" b="1" dirty="0">
              <a:solidFill>
                <a:schemeClr val="tx1"/>
              </a:solidFill>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xmlns="" val="2709569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xmlns="" val="0"/>
              </a:ext>
            </a:extLst>
          </a:blip>
          <a:srcRect b="6221"/>
          <a:stretch/>
        </p:blipFill>
        <p:spPr>
          <a:xfrm>
            <a:off x="901521" y="412126"/>
            <a:ext cx="10354614" cy="5847006"/>
          </a:xfrm>
          <a:prstGeom prst="rect">
            <a:avLst/>
          </a:prstGeom>
          <a:noFill/>
          <a:ln>
            <a:noFill/>
          </a:ln>
        </p:spPr>
      </p:pic>
    </p:spTree>
    <p:extLst>
      <p:ext uri="{BB962C8B-B14F-4D97-AF65-F5344CB8AC3E}">
        <p14:creationId xmlns:p14="http://schemas.microsoft.com/office/powerpoint/2010/main" xmlns="" val="1893403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solidFill>
                  <a:schemeClr val="accent2">
                    <a:lumMod val="75000"/>
                  </a:schemeClr>
                </a:solidFill>
                <a:latin typeface="Times New Roman" panose="02020603050405020304" pitchFamily="18" charset="0"/>
                <a:cs typeface="Times New Roman" panose="02020603050405020304" pitchFamily="18" charset="0"/>
              </a:rPr>
              <a:t>Tarixi:</a:t>
            </a:r>
            <a:endParaRPr lang="ru-RU"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3"/>
            <a:ext cx="11094720" cy="4468217"/>
          </a:xfrm>
        </p:spPr>
        <p:txBody>
          <a:bodyPr>
            <a:normAutofit/>
          </a:bodyPr>
          <a:lstStyle/>
          <a:p>
            <a:r>
              <a:rPr lang="az-Latn-AZ" sz="2400" b="1" dirty="0" smtClean="0">
                <a:solidFill>
                  <a:schemeClr val="tx1"/>
                </a:solidFill>
                <a:latin typeface="Times New Roman" panose="02020603050405020304" pitchFamily="18" charset="0"/>
                <a:cs typeface="Times New Roman" panose="02020603050405020304" pitchFamily="18" charset="0"/>
              </a:rPr>
              <a:t>Qədim dövr – Sparta, Afina qanunları</a:t>
            </a:r>
          </a:p>
          <a:p>
            <a:r>
              <a:rPr lang="az-Latn-AZ" sz="2400" b="1" dirty="0" smtClean="0">
                <a:solidFill>
                  <a:schemeClr val="tx1"/>
                </a:solidFill>
                <a:latin typeface="Times New Roman" panose="02020603050405020304" pitchFamily="18" charset="0"/>
                <a:cs typeface="Times New Roman" panose="02020603050405020304" pitchFamily="18" charset="0"/>
              </a:rPr>
              <a:t>Orta Əsrlər – Fransa inqilabı zamanı qəbul olunan qanunlar</a:t>
            </a:r>
          </a:p>
          <a:p>
            <a:r>
              <a:rPr lang="az-Latn-AZ" sz="2400" b="1" dirty="0" smtClean="0">
                <a:solidFill>
                  <a:schemeClr val="tx1"/>
                </a:solidFill>
                <a:latin typeface="Times New Roman" panose="02020603050405020304" pitchFamily="18" charset="0"/>
                <a:cs typeface="Times New Roman" panose="02020603050405020304" pitchFamily="18" charset="0"/>
              </a:rPr>
              <a:t>Yeni dövr – Beynəlxalq sənədlər</a:t>
            </a:r>
            <a:endParaRPr lang="ru-RU" sz="2400" b="1"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29458" y="3329450"/>
            <a:ext cx="6350000" cy="2984500"/>
          </a:xfrm>
          <a:prstGeom prst="rect">
            <a:avLst/>
          </a:prstGeom>
        </p:spPr>
      </p:pic>
    </p:spTree>
    <p:extLst>
      <p:ext uri="{BB962C8B-B14F-4D97-AF65-F5344CB8AC3E}">
        <p14:creationId xmlns:p14="http://schemas.microsoft.com/office/powerpoint/2010/main" xmlns="" val="61450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875763" y="195900"/>
            <a:ext cx="10277341" cy="2779120"/>
          </a:xfrm>
        </p:spPr>
      </p:pic>
      <p:sp>
        <p:nvSpPr>
          <p:cNvPr id="5" name="TextBox 4"/>
          <p:cNvSpPr txBox="1"/>
          <p:nvPr/>
        </p:nvSpPr>
        <p:spPr>
          <a:xfrm>
            <a:off x="2189409" y="3387144"/>
            <a:ext cx="7946265" cy="2062103"/>
          </a:xfrm>
          <a:prstGeom prst="rect">
            <a:avLst/>
          </a:prstGeom>
          <a:noFill/>
        </p:spPr>
        <p:txBody>
          <a:bodyPr wrap="square" rtlCol="0">
            <a:spAutoFit/>
          </a:bodyPr>
          <a:lstStyle/>
          <a:p>
            <a:pPr algn="ctr"/>
            <a:r>
              <a:rPr lang="az-Latn-AZ" sz="3200" dirty="0" smtClean="0">
                <a:solidFill>
                  <a:schemeClr val="accent1"/>
                </a:solidFill>
                <a:latin typeface="Times New Roman" panose="02020603050405020304" pitchFamily="18" charset="0"/>
                <a:cs typeface="Times New Roman" panose="02020603050405020304" pitchFamily="18" charset="0"/>
              </a:rPr>
              <a:t>Maddə 6.2</a:t>
            </a:r>
          </a:p>
          <a:p>
            <a:pPr algn="ctr"/>
            <a:r>
              <a:rPr lang="az-Latn-AZ" sz="3200" dirty="0" smtClean="0">
                <a:solidFill>
                  <a:schemeClr val="accent1"/>
                </a:solidFill>
                <a:latin typeface="Times New Roman" panose="02020603050405020304" pitchFamily="18" charset="0"/>
                <a:cs typeface="Times New Roman" panose="02020603050405020304" pitchFamily="18" charset="0"/>
              </a:rPr>
              <a:t>«</a:t>
            </a:r>
            <a:r>
              <a:rPr lang="en-US" sz="3200" dirty="0" err="1" smtClean="0">
                <a:solidFill>
                  <a:schemeClr val="accent1"/>
                </a:solidFill>
                <a:latin typeface="Times New Roman" panose="02020603050405020304" pitchFamily="18" charset="0"/>
                <a:cs typeface="Times New Roman" panose="02020603050405020304" pitchFamily="18" charset="0"/>
              </a:rPr>
              <a:t>Cinayət</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törətməkdə</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ittiham</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olunan</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hər</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kəs</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onun</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təqsiri</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qanun</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əsasında</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sübut</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edilənədək</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təqsirsiz</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hesab</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200" dirty="0" err="1" smtClean="0">
                <a:solidFill>
                  <a:schemeClr val="accent1"/>
                </a:solidFill>
                <a:latin typeface="Times New Roman" panose="02020603050405020304" pitchFamily="18" charset="0"/>
                <a:cs typeface="Times New Roman" panose="02020603050405020304" pitchFamily="18" charset="0"/>
              </a:rPr>
              <a:t>edilir</a:t>
            </a:r>
            <a:r>
              <a:rPr lang="az-Latn-AZ" sz="3200" dirty="0" smtClean="0">
                <a:solidFill>
                  <a:schemeClr val="accent1"/>
                </a:solidFill>
                <a:latin typeface="Times New Roman" panose="02020603050405020304" pitchFamily="18" charset="0"/>
                <a:cs typeface="Times New Roman" panose="02020603050405020304" pitchFamily="18" charset="0"/>
              </a:rPr>
              <a:t>»</a:t>
            </a:r>
            <a:endParaRPr lang="ru-RU" sz="32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48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solidFill>
                  <a:schemeClr val="tx1"/>
                </a:solidFill>
                <a:latin typeface="Times New Roman" panose="02020603050405020304" pitchFamily="18" charset="0"/>
                <a:cs typeface="Times New Roman" panose="02020603050405020304" pitchFamily="18" charset="0"/>
              </a:rPr>
              <a:t/>
            </a:r>
            <a:br>
              <a:rPr lang="az-Latn-AZ" dirty="0" smtClean="0">
                <a:solidFill>
                  <a:schemeClr val="tx1"/>
                </a:solidFill>
                <a:latin typeface="Times New Roman" panose="02020603050405020304" pitchFamily="18" charset="0"/>
                <a:cs typeface="Times New Roman" panose="02020603050405020304" pitchFamily="18" charset="0"/>
              </a:rPr>
            </a:br>
            <a:r>
              <a:rPr lang="az-Latn-AZ" dirty="0" smtClean="0">
                <a:solidFill>
                  <a:schemeClr val="tx1"/>
                </a:solidFill>
                <a:latin typeface="Times New Roman" panose="02020603050405020304" pitchFamily="18" charset="0"/>
                <a:cs typeface="Times New Roman" panose="02020603050405020304" pitchFamily="18" charset="0"/>
              </a:rPr>
              <a:t>Yerli Qanunvericilik</a:t>
            </a:r>
            <a:br>
              <a:rPr lang="az-Latn-AZ" dirty="0" smtClean="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az-Latn-AZ" sz="2400" b="1" u="sng" dirty="0" smtClean="0">
                <a:solidFill>
                  <a:schemeClr val="accent1"/>
                </a:solidFill>
                <a:latin typeface="Times New Roman" panose="02020603050405020304" pitchFamily="18" charset="0"/>
                <a:cs typeface="Times New Roman" panose="02020603050405020304" pitchFamily="18" charset="0"/>
              </a:rPr>
              <a:t>Azərbaycan Respublikasının Konstitusiyası (maddə 63)</a:t>
            </a:r>
          </a:p>
          <a:p>
            <a:endParaRPr lang="az-Latn-AZ" dirty="0" smtClean="0">
              <a:solidFill>
                <a:schemeClr val="accent1"/>
              </a:solidFill>
              <a:latin typeface="Times New Roman" panose="02020603050405020304" pitchFamily="18" charset="0"/>
              <a:cs typeface="Times New Roman" panose="02020603050405020304" pitchFamily="18" charset="0"/>
            </a:endParaRPr>
          </a:p>
          <a:p>
            <a:pPr marL="0" lvl="0" indent="342900" algn="just" eaLnBrk="0" fontAlgn="base" hangingPunct="0">
              <a:lnSpc>
                <a:spcPct val="100000"/>
              </a:lnSpc>
              <a:spcBef>
                <a:spcPct val="0"/>
              </a:spcBef>
              <a:spcAft>
                <a:spcPct val="0"/>
              </a:spcAft>
              <a:buClrTx/>
              <a:buSzTx/>
              <a:buNone/>
            </a:pPr>
            <a:r>
              <a:rPr lang="az-Latn-AZ" altLang="ru-RU" dirty="0">
                <a:solidFill>
                  <a:schemeClr val="accent1"/>
                </a:solidFill>
                <a:latin typeface="Times New Roman" panose="02020603050405020304" pitchFamily="18" charset="0"/>
                <a:cs typeface="Times New Roman" panose="02020603050405020304" pitchFamily="18" charset="0"/>
              </a:rPr>
              <a:t>I. Hər kəsin təqsirsizlik prezumpsiyası hüququ vardır. Cinayətin törədilməsində təqsirləndirilən hər bir şəxs, onun təqsiri qanunla nəzərdə tutulan qaydada sübuta yetirilməyibsə və bu barədə məhkəmənin qanuni qüvvəyə minmiş hökmü yoxdursa, təqsirsiz sayılır.</a:t>
            </a:r>
          </a:p>
          <a:p>
            <a:pPr marL="0" lvl="0" indent="342900" algn="just" eaLnBrk="0" fontAlgn="base" hangingPunct="0">
              <a:lnSpc>
                <a:spcPct val="100000"/>
              </a:lnSpc>
              <a:spcBef>
                <a:spcPct val="0"/>
              </a:spcBef>
              <a:spcAft>
                <a:spcPct val="0"/>
              </a:spcAft>
              <a:buClrTx/>
              <a:buSzTx/>
              <a:buNone/>
            </a:pPr>
            <a:r>
              <a:rPr lang="az-Latn-AZ" altLang="ru-RU" dirty="0">
                <a:solidFill>
                  <a:schemeClr val="accent1"/>
                </a:solidFill>
                <a:latin typeface="Times New Roman" panose="02020603050405020304" pitchFamily="18" charset="0"/>
                <a:cs typeface="Times New Roman" panose="02020603050405020304" pitchFamily="18" charset="0"/>
              </a:rPr>
              <a:t>II. Şəxsin təqsirli olduğuna əsaslı şübhələr varsa, onun təqsirli bilinməsinə yol verilmir.</a:t>
            </a:r>
          </a:p>
          <a:p>
            <a:pPr marL="0" lvl="0" indent="342900" algn="just" eaLnBrk="0" fontAlgn="base" hangingPunct="0">
              <a:lnSpc>
                <a:spcPct val="100000"/>
              </a:lnSpc>
              <a:spcBef>
                <a:spcPct val="0"/>
              </a:spcBef>
              <a:spcAft>
                <a:spcPct val="0"/>
              </a:spcAft>
              <a:buClrTx/>
              <a:buSzTx/>
              <a:buNone/>
            </a:pPr>
            <a:r>
              <a:rPr lang="az-Latn-AZ" altLang="ru-RU" dirty="0">
                <a:solidFill>
                  <a:schemeClr val="accent1"/>
                </a:solidFill>
                <a:latin typeface="Times New Roman" panose="02020603050405020304" pitchFamily="18" charset="0"/>
                <a:cs typeface="Times New Roman" panose="02020603050405020304" pitchFamily="18" charset="0"/>
              </a:rPr>
              <a:t>III. Cinayətin törədilməsində təqsirləndirilən şəxs özünün təqsirsizliyini sübuta yetirməyə borclu deyildir.</a:t>
            </a:r>
          </a:p>
          <a:p>
            <a:pPr marL="0" lvl="0" indent="342900" algn="just" eaLnBrk="0" fontAlgn="base" hangingPunct="0">
              <a:lnSpc>
                <a:spcPct val="100000"/>
              </a:lnSpc>
              <a:spcBef>
                <a:spcPct val="0"/>
              </a:spcBef>
              <a:spcAft>
                <a:spcPct val="0"/>
              </a:spcAft>
              <a:buClrTx/>
              <a:buSzTx/>
              <a:buNone/>
            </a:pPr>
            <a:r>
              <a:rPr lang="az-Latn-AZ" altLang="ru-RU" dirty="0">
                <a:solidFill>
                  <a:schemeClr val="accent1"/>
                </a:solidFill>
                <a:latin typeface="Times New Roman" panose="02020603050405020304" pitchFamily="18" charset="0"/>
                <a:cs typeface="Times New Roman" panose="02020603050405020304" pitchFamily="18" charset="0"/>
              </a:rPr>
              <a:t>IV. Ədalət mühakiməsi həyata keçirilərkən qanunu pozmaqla əldə edilmiş sübutlardan istifadə oluna bilməz.</a:t>
            </a:r>
          </a:p>
          <a:p>
            <a:pPr marL="0" lvl="0" indent="342900" algn="just" eaLnBrk="0" fontAlgn="base" hangingPunct="0">
              <a:lnSpc>
                <a:spcPct val="100000"/>
              </a:lnSpc>
              <a:spcBef>
                <a:spcPct val="0"/>
              </a:spcBef>
              <a:spcAft>
                <a:spcPct val="0"/>
              </a:spcAft>
              <a:buClrTx/>
              <a:buSzTx/>
              <a:buNone/>
            </a:pPr>
            <a:r>
              <a:rPr lang="az-Latn-AZ" altLang="ru-RU" dirty="0">
                <a:solidFill>
                  <a:schemeClr val="accent1"/>
                </a:solidFill>
                <a:latin typeface="Times New Roman" panose="02020603050405020304" pitchFamily="18" charset="0"/>
                <a:cs typeface="Times New Roman" panose="02020603050405020304" pitchFamily="18" charset="0"/>
              </a:rPr>
              <a:t>V. Məhkəmənin hökmü olmasa, kimsə cinayətdə təqsirli sayıla bilməz.</a:t>
            </a:r>
          </a:p>
          <a:p>
            <a:endParaRPr lang="ru-RU" dirty="0"/>
          </a:p>
        </p:txBody>
      </p:sp>
    </p:spTree>
    <p:extLst>
      <p:ext uri="{BB962C8B-B14F-4D97-AF65-F5344CB8AC3E}">
        <p14:creationId xmlns:p14="http://schemas.microsoft.com/office/powerpoint/2010/main" xmlns="" val="3629750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591678">
            <a:off x="1097280" y="1139484"/>
            <a:ext cx="3418449" cy="4979962"/>
          </a:xfrm>
        </p:spPr>
        <p:txBody>
          <a:bodyPr>
            <a:noAutofit/>
          </a:bodyPr>
          <a:lstStyle/>
          <a:p>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Nədir Təqsirsizlik?</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r>
              <a:rPr lang="az-Latn-AZ" dirty="0" smtClean="0">
                <a:latin typeface="Times New Roman" panose="02020603050405020304" pitchFamily="18" charset="0"/>
                <a:cs typeface="Times New Roman" panose="02020603050405020304" pitchFamily="18" charset="0"/>
              </a:rPr>
              <a:t/>
            </a:r>
            <a:br>
              <a:rPr lang="az-Latn-AZ" dirty="0" smtClean="0">
                <a:latin typeface="Times New Roman" panose="02020603050405020304" pitchFamily="18" charset="0"/>
                <a:cs typeface="Times New Roman" panose="02020603050405020304" pitchFamily="18" charset="0"/>
              </a:rPr>
            </a:br>
            <a:r>
              <a:rPr lang="az-Latn-AZ" dirty="0">
                <a:latin typeface="Times New Roman" panose="02020603050405020304" pitchFamily="18" charset="0"/>
                <a:cs typeface="Times New Roman" panose="02020603050405020304" pitchFamily="18" charset="0"/>
              </a:rPr>
              <a:t/>
            </a:r>
            <a:br>
              <a:rPr lang="az-Latn-AZ"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233182" y="145926"/>
            <a:ext cx="6752493" cy="5973520"/>
          </a:xfrm>
        </p:spPr>
      </p:pic>
    </p:spTree>
    <p:extLst>
      <p:ext uri="{BB962C8B-B14F-4D97-AF65-F5344CB8AC3E}">
        <p14:creationId xmlns:p14="http://schemas.microsoft.com/office/powerpoint/2010/main" xmlns="" val="3763640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solidFill>
                  <a:schemeClr val="tx1"/>
                </a:solidFill>
                <a:latin typeface="Times New Roman" panose="02020603050405020304" pitchFamily="18" charset="0"/>
                <a:cs typeface="Times New Roman" panose="02020603050405020304" pitchFamily="18" charset="0"/>
              </a:rPr>
              <a:t>Presedent hüququ:</a:t>
            </a:r>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az-Latn-AZ" sz="2800" dirty="0" smtClean="0">
                <a:solidFill>
                  <a:schemeClr val="accent1"/>
                </a:solidFill>
                <a:latin typeface="Times New Roman" panose="02020603050405020304" pitchFamily="18" charset="0"/>
                <a:cs typeface="Times New Roman" panose="02020603050405020304" pitchFamily="18" charset="0"/>
              </a:rPr>
              <a:t>1. Allene De Ribbemont v. France </a:t>
            </a:r>
            <a:r>
              <a:rPr lang="az-Latn-AZ" sz="2800" i="1" dirty="0" smtClean="0">
                <a:solidFill>
                  <a:schemeClr val="accent1"/>
                </a:solidFill>
                <a:latin typeface="Times New Roman" panose="02020603050405020304" pitchFamily="18" charset="0"/>
                <a:cs typeface="Times New Roman" panose="02020603050405020304" pitchFamily="18" charset="0"/>
              </a:rPr>
              <a:t>(dövlət məmurlarının bəyanatları)</a:t>
            </a:r>
          </a:p>
          <a:p>
            <a:r>
              <a:rPr lang="az-Latn-AZ" sz="2800" dirty="0" smtClean="0">
                <a:solidFill>
                  <a:schemeClr val="accent1"/>
                </a:solidFill>
                <a:latin typeface="Times New Roman" panose="02020603050405020304" pitchFamily="18" charset="0"/>
                <a:cs typeface="Times New Roman" panose="02020603050405020304" pitchFamily="18" charset="0"/>
              </a:rPr>
              <a:t>2. Minelli v</a:t>
            </a:r>
            <a:r>
              <a:rPr lang="en-US" sz="2800" dirty="0" smtClean="0">
                <a:solidFill>
                  <a:schemeClr val="accent1"/>
                </a:solidFill>
                <a:latin typeface="Times New Roman" panose="02020603050405020304" pitchFamily="18" charset="0"/>
                <a:cs typeface="Times New Roman" panose="02020603050405020304" pitchFamily="18" charset="0"/>
              </a:rPr>
              <a:t>.</a:t>
            </a:r>
            <a:r>
              <a:rPr lang="az-Latn-AZ" sz="2800" dirty="0" smtClean="0">
                <a:solidFill>
                  <a:schemeClr val="accent1"/>
                </a:solidFill>
                <a:latin typeface="Times New Roman" panose="02020603050405020304" pitchFamily="18" charset="0"/>
                <a:cs typeface="Times New Roman" panose="02020603050405020304" pitchFamily="18" charset="0"/>
              </a:rPr>
              <a:t> S</a:t>
            </a:r>
            <a:r>
              <a:rPr lang="en-US" sz="2800" dirty="0" err="1" smtClean="0">
                <a:solidFill>
                  <a:schemeClr val="accent1"/>
                </a:solidFill>
                <a:latin typeface="Times New Roman" panose="02020603050405020304" pitchFamily="18" charset="0"/>
                <a:cs typeface="Times New Roman" panose="02020603050405020304" pitchFamily="18" charset="0"/>
              </a:rPr>
              <a:t>witzerland</a:t>
            </a:r>
            <a:r>
              <a:rPr lang="az-Latn-AZ" sz="2800" dirty="0" smtClean="0">
                <a:solidFill>
                  <a:schemeClr val="accent1"/>
                </a:solidFill>
                <a:latin typeface="Times New Roman" panose="02020603050405020304" pitchFamily="18" charset="0"/>
                <a:cs typeface="Times New Roman" panose="02020603050405020304" pitchFamily="18" charset="0"/>
              </a:rPr>
              <a:t> </a:t>
            </a:r>
            <a:r>
              <a:rPr lang="az-Latn-AZ" sz="2800" i="1" dirty="0" smtClean="0">
                <a:solidFill>
                  <a:schemeClr val="accent1"/>
                </a:solidFill>
                <a:latin typeface="Times New Roman" panose="02020603050405020304" pitchFamily="18" charset="0"/>
                <a:cs typeface="Times New Roman" panose="02020603050405020304" pitchFamily="18" charset="0"/>
              </a:rPr>
              <a:t>(səyyar məhkəmənin ifadələri)</a:t>
            </a:r>
            <a:endParaRPr lang="en-US" sz="2800" i="1" dirty="0" smtClean="0">
              <a:solidFill>
                <a:schemeClr val="accent1"/>
              </a:solidFill>
              <a:latin typeface="Times New Roman" panose="02020603050405020304" pitchFamily="18" charset="0"/>
              <a:cs typeface="Times New Roman" panose="02020603050405020304" pitchFamily="18" charset="0"/>
            </a:endParaRPr>
          </a:p>
          <a:p>
            <a:r>
              <a:rPr lang="en-US" sz="2800" dirty="0" smtClean="0">
                <a:solidFill>
                  <a:schemeClr val="accent1"/>
                </a:solidFill>
                <a:latin typeface="Times New Roman" panose="02020603050405020304" pitchFamily="18" charset="0"/>
                <a:cs typeface="Times New Roman" panose="02020603050405020304" pitchFamily="18" charset="0"/>
              </a:rPr>
              <a:t>3. </a:t>
            </a:r>
            <a:r>
              <a:rPr lang="en-US" sz="2800" dirty="0" err="1" smtClean="0">
                <a:solidFill>
                  <a:schemeClr val="accent1"/>
                </a:solidFill>
                <a:latin typeface="Times New Roman" panose="02020603050405020304" pitchFamily="18" charset="0"/>
                <a:cs typeface="Times New Roman" panose="02020603050405020304" pitchFamily="18" charset="0"/>
              </a:rPr>
              <a:t>Lavents</a:t>
            </a:r>
            <a:r>
              <a:rPr lang="en-US" sz="2800" dirty="0" smtClean="0">
                <a:solidFill>
                  <a:schemeClr val="accent1"/>
                </a:solidFill>
                <a:latin typeface="Times New Roman" panose="02020603050405020304" pitchFamily="18" charset="0"/>
                <a:cs typeface="Times New Roman" panose="02020603050405020304" pitchFamily="18" charset="0"/>
              </a:rPr>
              <a:t> v. Latvia</a:t>
            </a:r>
            <a:r>
              <a:rPr lang="az-Latn-AZ" sz="2800" dirty="0" smtClean="0">
                <a:solidFill>
                  <a:schemeClr val="accent1"/>
                </a:solidFill>
                <a:latin typeface="Times New Roman" panose="02020603050405020304" pitchFamily="18" charset="0"/>
                <a:cs typeface="Times New Roman" panose="02020603050405020304" pitchFamily="18" charset="0"/>
              </a:rPr>
              <a:t> </a:t>
            </a:r>
            <a:r>
              <a:rPr lang="az-Latn-AZ" sz="2800" i="1" dirty="0" smtClean="0">
                <a:solidFill>
                  <a:schemeClr val="accent1"/>
                </a:solidFill>
                <a:latin typeface="Times New Roman" panose="02020603050405020304" pitchFamily="18" charset="0"/>
                <a:cs typeface="Times New Roman" panose="02020603050405020304" pitchFamily="18" charset="0"/>
              </a:rPr>
              <a:t>(hakim xanım Şteinertin bəyanatları)</a:t>
            </a:r>
            <a:endParaRPr lang="en-US" sz="2800" i="1" dirty="0" smtClean="0">
              <a:solidFill>
                <a:schemeClr val="accent1"/>
              </a:solidFill>
              <a:latin typeface="Times New Roman" panose="02020603050405020304" pitchFamily="18" charset="0"/>
              <a:cs typeface="Times New Roman" panose="02020603050405020304" pitchFamily="18" charset="0"/>
            </a:endParaRPr>
          </a:p>
          <a:p>
            <a:r>
              <a:rPr lang="en-US" sz="2800" dirty="0" smtClean="0">
                <a:solidFill>
                  <a:schemeClr val="accent1"/>
                </a:solidFill>
                <a:latin typeface="Times New Roman" panose="02020603050405020304" pitchFamily="18" charset="0"/>
                <a:cs typeface="Times New Roman" panose="02020603050405020304" pitchFamily="18" charset="0"/>
              </a:rPr>
              <a:t>4. O v. Norway </a:t>
            </a:r>
            <a:r>
              <a:rPr lang="en-US" sz="2800" i="1" u="sng" dirty="0" smtClean="0">
                <a:solidFill>
                  <a:schemeClr val="accent1"/>
                </a:solidFill>
                <a:latin typeface="Times New Roman" panose="02020603050405020304" pitchFamily="18" charset="0"/>
                <a:cs typeface="Times New Roman" panose="02020603050405020304" pitchFamily="18" charset="0"/>
              </a:rPr>
              <a:t>(</a:t>
            </a:r>
            <a:r>
              <a:rPr lang="en-US" sz="2800" i="1" u="sng" dirty="0" err="1" smtClean="0">
                <a:solidFill>
                  <a:schemeClr val="accent1"/>
                </a:solidFill>
                <a:latin typeface="Times New Roman" panose="02020603050405020304" pitchFamily="18" charset="0"/>
                <a:cs typeface="Times New Roman" panose="02020603050405020304" pitchFamily="18" charset="0"/>
              </a:rPr>
              <a:t>kompensasiya</a:t>
            </a:r>
            <a:r>
              <a:rPr lang="en-US" sz="2800" i="1" u="sng" dirty="0" smtClean="0">
                <a:solidFill>
                  <a:schemeClr val="accent1"/>
                </a:solidFill>
                <a:latin typeface="Times New Roman" panose="02020603050405020304" pitchFamily="18" charset="0"/>
                <a:cs typeface="Times New Roman" panose="02020603050405020304" pitchFamily="18" charset="0"/>
              </a:rPr>
              <a:t> m</a:t>
            </a:r>
            <a:r>
              <a:rPr lang="az-Latn-AZ" sz="2800" i="1" u="sng" dirty="0" smtClean="0">
                <a:solidFill>
                  <a:schemeClr val="accent1"/>
                </a:solidFill>
                <a:latin typeface="Times New Roman" panose="02020603050405020304" pitchFamily="18" charset="0"/>
                <a:cs typeface="Times New Roman" panose="02020603050405020304" pitchFamily="18" charset="0"/>
              </a:rPr>
              <a:t>əsələsinə baxan tərkibin eyni olması şərtdir!)</a:t>
            </a:r>
          </a:p>
          <a:p>
            <a:r>
              <a:rPr lang="en-US" sz="2800" dirty="0" smtClean="0">
                <a:solidFill>
                  <a:schemeClr val="accent1"/>
                </a:solidFill>
                <a:latin typeface="Times New Roman" panose="02020603050405020304" pitchFamily="18" charset="0"/>
                <a:cs typeface="Times New Roman" panose="02020603050405020304" pitchFamily="18" charset="0"/>
              </a:rPr>
              <a:t>5. </a:t>
            </a:r>
            <a:r>
              <a:rPr lang="az-Latn-AZ" sz="2800" dirty="0" smtClean="0">
                <a:solidFill>
                  <a:schemeClr val="accent1"/>
                </a:solidFill>
                <a:latin typeface="Times New Roman" panose="02020603050405020304" pitchFamily="18" charset="0"/>
                <a:cs typeface="Times New Roman" panose="02020603050405020304" pitchFamily="18" charset="0"/>
              </a:rPr>
              <a:t>Ringvold v. Nor</a:t>
            </a:r>
            <a:r>
              <a:rPr lang="en-US" sz="2800" dirty="0">
                <a:solidFill>
                  <a:schemeClr val="accent1"/>
                </a:solidFill>
                <a:latin typeface="Times New Roman" panose="02020603050405020304" pitchFamily="18" charset="0"/>
                <a:cs typeface="Times New Roman" panose="02020603050405020304" pitchFamily="18" charset="0"/>
              </a:rPr>
              <a:t>way </a:t>
            </a:r>
            <a:r>
              <a:rPr lang="en-US" sz="2800" i="1" dirty="0">
                <a:solidFill>
                  <a:schemeClr val="accent1"/>
                </a:solidFill>
                <a:latin typeface="Times New Roman" panose="02020603050405020304" pitchFamily="18" charset="0"/>
                <a:cs typeface="Times New Roman" panose="02020603050405020304" pitchFamily="18" charset="0"/>
              </a:rPr>
              <a:t>(</a:t>
            </a:r>
            <a:r>
              <a:rPr lang="en-US" sz="2800" i="1" dirty="0" err="1">
                <a:solidFill>
                  <a:schemeClr val="accent1"/>
                </a:solidFill>
                <a:latin typeface="Times New Roman" panose="02020603050405020304" pitchFamily="18" charset="0"/>
                <a:cs typeface="Times New Roman" panose="02020603050405020304" pitchFamily="18" charset="0"/>
              </a:rPr>
              <a:t>delikt</a:t>
            </a:r>
            <a:r>
              <a:rPr lang="en-US" sz="2800" i="1" dirty="0">
                <a:solidFill>
                  <a:schemeClr val="accent1"/>
                </a:solidFill>
                <a:latin typeface="Times New Roman" panose="02020603050405020304" pitchFamily="18" charset="0"/>
                <a:cs typeface="Times New Roman" panose="02020603050405020304" pitchFamily="18" charset="0"/>
              </a:rPr>
              <a:t> </a:t>
            </a:r>
            <a:r>
              <a:rPr lang="en-US" sz="2800" i="1" dirty="0" err="1">
                <a:solidFill>
                  <a:schemeClr val="accent1"/>
                </a:solidFill>
                <a:latin typeface="Times New Roman" panose="02020603050405020304" pitchFamily="18" charset="0"/>
                <a:cs typeface="Times New Roman" panose="02020603050405020304" pitchFamily="18" charset="0"/>
              </a:rPr>
              <a:t>buna</a:t>
            </a:r>
            <a:r>
              <a:rPr lang="en-US" sz="2800" i="1" dirty="0">
                <a:solidFill>
                  <a:schemeClr val="accent1"/>
                </a:solidFill>
                <a:latin typeface="Times New Roman" panose="02020603050405020304" pitchFamily="18" charset="0"/>
                <a:cs typeface="Times New Roman" panose="02020603050405020304" pitchFamily="18" charset="0"/>
              </a:rPr>
              <a:t> </a:t>
            </a:r>
            <a:r>
              <a:rPr lang="az-Latn-AZ" sz="2800" i="1" dirty="0">
                <a:solidFill>
                  <a:schemeClr val="accent1"/>
                </a:solidFill>
                <a:latin typeface="Times New Roman" panose="02020603050405020304" pitchFamily="18" charset="0"/>
                <a:cs typeface="Times New Roman" panose="02020603050405020304" pitchFamily="18" charset="0"/>
              </a:rPr>
              <a:t>şamil edilmir</a:t>
            </a:r>
            <a:r>
              <a:rPr lang="az-Latn-AZ" sz="2800" i="1" dirty="0" smtClean="0">
                <a:solidFill>
                  <a:schemeClr val="accent1"/>
                </a:solidFill>
                <a:latin typeface="Times New Roman" panose="02020603050405020304" pitchFamily="18" charset="0"/>
                <a:cs typeface="Times New Roman" panose="02020603050405020304" pitchFamily="18" charset="0"/>
              </a:rPr>
              <a:t>)</a:t>
            </a:r>
          </a:p>
          <a:p>
            <a:endParaRPr lang="az-Latn-AZ" sz="2800" i="1" dirty="0">
              <a:solidFill>
                <a:schemeClr val="accent1"/>
              </a:solidFill>
              <a:latin typeface="Times New Roman" panose="02020603050405020304" pitchFamily="18" charset="0"/>
              <a:cs typeface="Times New Roman" panose="02020603050405020304" pitchFamily="18" charset="0"/>
            </a:endParaRPr>
          </a:p>
          <a:p>
            <a:endParaRPr lang="ru-RU" sz="28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13447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solidFill>
                  <a:schemeClr val="tx1"/>
                </a:solidFill>
                <a:latin typeface="Times New Roman" pitchFamily="18" charset="0"/>
                <a:cs typeface="Times New Roman" pitchFamily="18" charset="0"/>
              </a:rPr>
              <a:t>Pozuntu tanınmadı:</a:t>
            </a:r>
            <a:endParaRPr lang="ru-RU"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a:solidFill>
                  <a:schemeClr val="accent1"/>
                </a:solidFill>
                <a:latin typeface="Times New Roman" pitchFamily="18" charset="0"/>
                <a:cs typeface="Times New Roman" pitchFamily="18" charset="0"/>
              </a:rPr>
              <a:t> </a:t>
            </a:r>
            <a:endParaRPr lang="az-Latn-AZ" sz="3200" dirty="0" smtClean="0">
              <a:solidFill>
                <a:schemeClr val="accent1"/>
              </a:solidFill>
              <a:latin typeface="Times New Roman" pitchFamily="18" charset="0"/>
              <a:cs typeface="Times New Roman" pitchFamily="18" charset="0"/>
            </a:endParaRPr>
          </a:p>
          <a:p>
            <a:r>
              <a:rPr lang="az-Latn-AZ" sz="3200" dirty="0" smtClean="0">
                <a:solidFill>
                  <a:schemeClr val="accent1"/>
                </a:solidFill>
                <a:latin typeface="Times New Roman" pitchFamily="18" charset="0"/>
                <a:cs typeface="Times New Roman" pitchFamily="18" charset="0"/>
              </a:rPr>
              <a:t>1. </a:t>
            </a:r>
            <a:r>
              <a:rPr lang="en-US" sz="3200" dirty="0" smtClean="0">
                <a:solidFill>
                  <a:schemeClr val="accent1"/>
                </a:solidFill>
                <a:latin typeface="Times New Roman" pitchFamily="18" charset="0"/>
                <a:cs typeface="Times New Roman" pitchFamily="18" charset="0"/>
              </a:rPr>
              <a:t>ALLEN </a:t>
            </a:r>
            <a:r>
              <a:rPr lang="en-US" sz="3200" dirty="0">
                <a:solidFill>
                  <a:schemeClr val="accent1"/>
                </a:solidFill>
                <a:latin typeface="Times New Roman" pitchFamily="18" charset="0"/>
                <a:cs typeface="Times New Roman" pitchFamily="18" charset="0"/>
              </a:rPr>
              <a:t>v. THE UNITED </a:t>
            </a:r>
            <a:r>
              <a:rPr lang="en-US" sz="3200" dirty="0" smtClean="0">
                <a:solidFill>
                  <a:schemeClr val="accent1"/>
                </a:solidFill>
                <a:latin typeface="Times New Roman" pitchFamily="18" charset="0"/>
                <a:cs typeface="Times New Roman" pitchFamily="18" charset="0"/>
              </a:rPr>
              <a:t>KINGDOM</a:t>
            </a:r>
            <a:r>
              <a:rPr lang="az-Latn-AZ" sz="3200" dirty="0" smtClean="0">
                <a:solidFill>
                  <a:schemeClr val="accent1"/>
                </a:solidFill>
                <a:latin typeface="Times New Roman" pitchFamily="18" charset="0"/>
                <a:cs typeface="Times New Roman" pitchFamily="18" charset="0"/>
              </a:rPr>
              <a:t> (7 saylı protokol tətbiq edilə bilərdi)</a:t>
            </a:r>
          </a:p>
          <a:p>
            <a:r>
              <a:rPr lang="az-Latn-AZ" sz="3200" dirty="0" smtClean="0">
                <a:solidFill>
                  <a:schemeClr val="accent1"/>
                </a:solidFill>
                <a:latin typeface="Times New Roman" pitchFamily="18" charset="0"/>
                <a:cs typeface="Times New Roman" pitchFamily="18" charset="0"/>
              </a:rPr>
              <a:t>2. </a:t>
            </a:r>
            <a:r>
              <a:rPr lang="en-US" sz="3200" dirty="0" smtClean="0">
                <a:solidFill>
                  <a:schemeClr val="accent1"/>
                </a:solidFill>
                <a:latin typeface="Times New Roman" pitchFamily="18" charset="0"/>
                <a:cs typeface="Times New Roman" pitchFamily="18" charset="0"/>
              </a:rPr>
              <a:t>O'HALLORAN </a:t>
            </a:r>
            <a:r>
              <a:rPr lang="en-US" sz="3200" dirty="0">
                <a:solidFill>
                  <a:schemeClr val="accent1"/>
                </a:solidFill>
                <a:latin typeface="Times New Roman" pitchFamily="18" charset="0"/>
                <a:cs typeface="Times New Roman" pitchFamily="18" charset="0"/>
              </a:rPr>
              <a:t>AND FRANCIS v. THE UNITED </a:t>
            </a:r>
            <a:r>
              <a:rPr lang="az-Latn-AZ" sz="3200" dirty="0" smtClean="0">
                <a:solidFill>
                  <a:schemeClr val="accent1"/>
                </a:solidFill>
                <a:latin typeface="Times New Roman" pitchFamily="18" charset="0"/>
                <a:cs typeface="Times New Roman" pitchFamily="18" charset="0"/>
              </a:rPr>
              <a:t>   </a:t>
            </a:r>
          </a:p>
          <a:p>
            <a:r>
              <a:rPr lang="az-Latn-AZ" sz="3200" dirty="0">
                <a:solidFill>
                  <a:schemeClr val="accent1"/>
                </a:solidFill>
                <a:latin typeface="Times New Roman" pitchFamily="18" charset="0"/>
                <a:cs typeface="Times New Roman" pitchFamily="18" charset="0"/>
              </a:rPr>
              <a:t> </a:t>
            </a:r>
            <a:r>
              <a:rPr lang="az-Latn-AZ" sz="3200" dirty="0" smtClean="0">
                <a:solidFill>
                  <a:schemeClr val="accent1"/>
                </a:solidFill>
                <a:latin typeface="Times New Roman" pitchFamily="18" charset="0"/>
                <a:cs typeface="Times New Roman" pitchFamily="18" charset="0"/>
              </a:rPr>
              <a:t>   </a:t>
            </a:r>
            <a:r>
              <a:rPr lang="en-US" sz="3200" dirty="0" smtClean="0">
                <a:solidFill>
                  <a:schemeClr val="accent1"/>
                </a:solidFill>
                <a:latin typeface="Times New Roman" pitchFamily="18" charset="0"/>
                <a:cs typeface="Times New Roman" pitchFamily="18" charset="0"/>
              </a:rPr>
              <a:t>KINGDOM</a:t>
            </a:r>
            <a:r>
              <a:rPr lang="az-Latn-AZ" sz="3200" smtClean="0">
                <a:solidFill>
                  <a:schemeClr val="accent1"/>
                </a:solidFill>
                <a:latin typeface="Times New Roman" pitchFamily="18" charset="0"/>
                <a:cs typeface="Times New Roman" pitchFamily="18" charset="0"/>
              </a:rPr>
              <a:t> (cinayət ittihamı irəli sürülməmişdir)</a:t>
            </a:r>
            <a:endParaRPr lang="ru-RU" sz="3200"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55523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146220"/>
            <a:ext cx="10058400" cy="4722874"/>
          </a:xfrm>
        </p:spPr>
        <p:txBody>
          <a:bodyPr/>
          <a:lstStyle/>
          <a:p>
            <a:endParaRPr lang="az-Latn-AZ" dirty="0" smtClean="0"/>
          </a:p>
          <a:p>
            <a:endParaRPr lang="az-Latn-AZ" dirty="0"/>
          </a:p>
          <a:p>
            <a:endParaRPr lang="az-Latn-AZ" dirty="0" smtClean="0"/>
          </a:p>
          <a:p>
            <a:pPr algn="ctr"/>
            <a:r>
              <a:rPr lang="az-Latn-AZ" sz="4800" b="1" dirty="0" smtClean="0">
                <a:solidFill>
                  <a:schemeClr val="accent1"/>
                </a:solidFill>
                <a:latin typeface="Times New Roman" panose="02020603050405020304" pitchFamily="18" charset="0"/>
                <a:cs typeface="Times New Roman" panose="02020603050405020304" pitchFamily="18" charset="0"/>
              </a:rPr>
              <a:t>MÜDAFİƏ HÜQUQLARI</a:t>
            </a:r>
          </a:p>
          <a:p>
            <a:pPr algn="ctr"/>
            <a:r>
              <a:rPr lang="az-Latn-AZ" sz="4800" b="1" dirty="0" smtClean="0">
                <a:solidFill>
                  <a:schemeClr val="accent1"/>
                </a:solidFill>
                <a:latin typeface="Times New Roman" panose="02020603050405020304" pitchFamily="18" charset="0"/>
                <a:cs typeface="Times New Roman" panose="02020603050405020304" pitchFamily="18" charset="0"/>
              </a:rPr>
              <a:t>MADDƏ 6.3</a:t>
            </a:r>
            <a:endParaRPr lang="ru-RU" sz="48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78803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1"/>
                </a:solidFill>
                <a:latin typeface="Times New Roman" panose="02020603050405020304" pitchFamily="18" charset="0"/>
                <a:cs typeface="Times New Roman" panose="02020603050405020304" pitchFamily="18" charset="0"/>
              </a:rPr>
              <a:t>Cinayət</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törətməkdə</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ittiham</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olunan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hər</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kəs</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ən</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azı</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aşağıdakı</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hüquqlara</a:t>
            </a:r>
            <a:r>
              <a:rPr lang="en-US" dirty="0">
                <a:solidFill>
                  <a:schemeClr val="accent1"/>
                </a:solidFill>
                <a:latin typeface="Times New Roman" panose="02020603050405020304" pitchFamily="18" charset="0"/>
                <a:cs typeface="Times New Roman" panose="02020603050405020304" pitchFamily="18" charset="0"/>
              </a:rPr>
              <a:t> </a:t>
            </a:r>
            <a:r>
              <a:rPr lang="en-US" dirty="0" err="1">
                <a:solidFill>
                  <a:schemeClr val="accent1"/>
                </a:solidFill>
                <a:latin typeface="Times New Roman" panose="02020603050405020304" pitchFamily="18" charset="0"/>
                <a:cs typeface="Times New Roman" panose="02020603050405020304" pitchFamily="18" charset="0"/>
              </a:rPr>
              <a:t>malikdir</a:t>
            </a:r>
            <a:r>
              <a:rPr lang="en-US" dirty="0">
                <a:solidFill>
                  <a:schemeClr val="accent1"/>
                </a:solidFill>
                <a:latin typeface="Times New Roman" panose="02020603050405020304" pitchFamily="18" charset="0"/>
                <a:cs typeface="Times New Roman" panose="02020603050405020304" pitchFamily="18" charset="0"/>
              </a:rPr>
              <a:t>: </a:t>
            </a:r>
            <a:endParaRPr lang="az-Latn-AZ"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qarşı</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irəli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sürülmüş</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ittihamın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xarakteri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əsasları</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haqqında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onun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başa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düşdüyü</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dildə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dərhal</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ətraflı</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məlumatlandırılmaq</a:t>
            </a:r>
            <a:r>
              <a:rPr lang="en-US" dirty="0">
                <a:solidFill>
                  <a:schemeClr val="tx1"/>
                </a:solidFill>
                <a:latin typeface="Times New Roman" panose="02020603050405020304" pitchFamily="18" charset="0"/>
                <a:cs typeface="Times New Roman" panose="02020603050405020304" pitchFamily="18" charset="0"/>
              </a:rPr>
              <a:t>; </a:t>
            </a:r>
            <a:endParaRPr lang="az-Latn-AZ"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öz</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müdafiəsini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hazırlamaq</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üçün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kifayət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qədər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vaxta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imkana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malik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olmaq</a:t>
            </a:r>
            <a:r>
              <a:rPr lang="en-US" dirty="0">
                <a:solidFill>
                  <a:schemeClr val="tx1"/>
                </a:solidFill>
                <a:latin typeface="Times New Roman" panose="02020603050405020304" pitchFamily="18" charset="0"/>
                <a:cs typeface="Times New Roman" panose="02020603050405020304" pitchFamily="18" charset="0"/>
              </a:rPr>
              <a:t>; </a:t>
            </a:r>
            <a:endParaRPr lang="az-Latn-AZ"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şəxsən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ya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özünün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seçdiyi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müdafiəçi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vasitəsi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ilə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özünü</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müdafiə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etmək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ya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müdafiəçinin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xidmətini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ödəmək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üçün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vəsaiti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kifayət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etmədiyi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zaman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ədalət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mühakiməsinin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maraqları</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tələb</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etdikdə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belə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müdafiədən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pulsuz</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istifadə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etmək</a:t>
            </a:r>
            <a:r>
              <a:rPr lang="en-US" dirty="0">
                <a:solidFill>
                  <a:schemeClr val="tx1"/>
                </a:solidFill>
                <a:latin typeface="Times New Roman" panose="02020603050405020304" pitchFamily="18" charset="0"/>
                <a:cs typeface="Times New Roman" panose="02020603050405020304" pitchFamily="18" charset="0"/>
              </a:rPr>
              <a:t>; </a:t>
            </a:r>
            <a:endParaRPr lang="az-Latn-AZ"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onun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əleyhinə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ifadə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vermiş</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şahidləri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dindirmək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ya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şahidlərin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dindirilməsinə</a:t>
            </a:r>
            <a:r>
              <a:rPr lang="en-US" dirty="0">
                <a:solidFill>
                  <a:schemeClr val="tx1"/>
                </a:solidFill>
                <a:latin typeface="Times New Roman" panose="02020603050405020304" pitchFamily="18" charset="0"/>
                <a:cs typeface="Times New Roman" panose="02020603050405020304" pitchFamily="18" charset="0"/>
              </a:rPr>
              <a:t> nail </a:t>
            </a:r>
            <a:r>
              <a:rPr lang="en-US" dirty="0" err="1">
                <a:solidFill>
                  <a:schemeClr val="tx1"/>
                </a:solidFill>
                <a:latin typeface="Times New Roman" panose="02020603050405020304" pitchFamily="18" charset="0"/>
                <a:cs typeface="Times New Roman" panose="02020603050405020304" pitchFamily="18" charset="0"/>
              </a:rPr>
              <a:t>olmaq</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onun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əleyhinə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ifadə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vermiş</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şahidlər</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üçün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eyni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olan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şərtlərlə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onun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lehinə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olan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şahidlərin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çağırması</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dindirməsi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hüququna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malik</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olmaq</a:t>
            </a:r>
            <a:r>
              <a:rPr lang="en-US" dirty="0">
                <a:solidFill>
                  <a:schemeClr val="tx1"/>
                </a:solidFill>
                <a:latin typeface="Times New Roman" panose="02020603050405020304" pitchFamily="18" charset="0"/>
                <a:cs typeface="Times New Roman" panose="02020603050405020304" pitchFamily="18" charset="0"/>
              </a:rPr>
              <a:t>; </a:t>
            </a:r>
            <a:endParaRPr lang="az-Latn-AZ"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e</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məhkəmədə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istifadə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olunan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dili</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başa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düşmürsə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və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ya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bu</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dildə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danışa</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bilmirsə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tərcüməçinin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pulsuz</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köməyindən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istifadə</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etmək</a:t>
            </a:r>
            <a:r>
              <a:rPr lang="en-US" dirty="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93630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586</TotalTime>
  <Words>559</Words>
  <Application>Microsoft Office PowerPoint</Application>
  <PresentationFormat>Произвольный</PresentationFormat>
  <Paragraphs>62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Retrospect</vt:lpstr>
      <vt:lpstr>TƏQSİRSİZLİK PREZUMPSİYASI</vt:lpstr>
      <vt:lpstr>Tarixi:</vt:lpstr>
      <vt:lpstr>Слайд 3</vt:lpstr>
      <vt:lpstr> Yerli Qanunvericilik </vt:lpstr>
      <vt:lpstr>                                            Nədir Təqsirsizlik?      </vt:lpstr>
      <vt:lpstr>Presedent hüququ: </vt:lpstr>
      <vt:lpstr>Pozuntu tanınmadı:</vt:lpstr>
      <vt:lpstr>Слайд 8</vt:lpstr>
      <vt:lpstr>Cinayət törətməkdə ittiham olunan hər kəs, ən azı aşağıdakı hüquqlara malikdir: </vt:lpstr>
      <vt:lpstr> Maddə 6.3 (a)  ona qarşı irəli sürülmüş ittihamın xarakteri və əsasları haqqında onun başa düşdüyü dildə dərhal və ətraflı məlumatlandırılmaq: </vt:lpstr>
      <vt:lpstr>Слайд 11</vt:lpstr>
      <vt:lpstr>öz müdafiəsini hazırlamaq üçün kifayət qədər vaxta və imkana malik olmaq maddə 6.3 (b)</vt:lpstr>
      <vt:lpstr>Слайд 13</vt:lpstr>
      <vt:lpstr>Слайд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samsung</cp:lastModifiedBy>
  <cp:revision>23</cp:revision>
  <dcterms:created xsi:type="dcterms:W3CDTF">2017-05-06T18:56:53Z</dcterms:created>
  <dcterms:modified xsi:type="dcterms:W3CDTF">2017-07-21T19:13:20Z</dcterms:modified>
</cp:coreProperties>
</file>