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69" r:id="rId2"/>
    <p:sldId id="272" r:id="rId3"/>
    <p:sldId id="271" r:id="rId4"/>
    <p:sldId id="256" r:id="rId5"/>
    <p:sldId id="257" r:id="rId6"/>
    <p:sldId id="258" r:id="rId7"/>
    <p:sldId id="260" r:id="rId8"/>
    <p:sldId id="261" r:id="rId9"/>
    <p:sldId id="263" r:id="rId10"/>
    <p:sldId id="264" r:id="rId11"/>
    <p:sldId id="268" r:id="rId12"/>
    <p:sldId id="265" r:id="rId13"/>
    <p:sldId id="266" r:id="rId14"/>
    <p:sldId id="267" r:id="rId15"/>
    <p:sldId id="273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5" d="100"/>
          <a:sy n="85" d="100"/>
        </p:scale>
        <p:origin x="-153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621E0-251A-4037-98B3-E467CF1E894E}" type="datetimeFigureOut">
              <a:rPr lang="en-US" smtClean="0"/>
              <a:pPr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21D0F-D1BA-4752-9019-1A997F6FE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1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789086-8AE5-4FF5-A638-80BC58E5F4D7}" type="datetime1">
              <a:rPr lang="tr-TR" smtClean="0"/>
              <a:pPr/>
              <a:t>04.07.2016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push dir="u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amidovbabek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708920"/>
            <a:ext cx="8786875" cy="1152128"/>
          </a:xfrm>
        </p:spPr>
        <p:txBody>
          <a:bodyPr>
            <a:noAutofit/>
          </a:bodyPr>
          <a:lstStyle/>
          <a:p>
            <a:pPr algn="ctr"/>
            <a:r>
              <a:rPr lang="en-US" sz="2600" dirty="0" err="1">
                <a:solidFill>
                  <a:srgbClr val="FFFF00"/>
                </a:solidFill>
              </a:rPr>
              <a:t>Avropa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Birliyi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və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Avropa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Şurasının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Birgə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Proqramı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br>
              <a:rPr lang="en-US" sz="2600" dirty="0">
                <a:solidFill>
                  <a:srgbClr val="FFFF00"/>
                </a:solidFill>
              </a:rPr>
            </a:br>
            <a:r>
              <a:rPr lang="en-US" sz="2600" dirty="0" err="1">
                <a:solidFill>
                  <a:srgbClr val="FFFF00"/>
                </a:solidFill>
              </a:rPr>
              <a:t>əsasında</a:t>
            </a:r>
            <a:r>
              <a:rPr lang="en-US" sz="2600" dirty="0">
                <a:solidFill>
                  <a:srgbClr val="FFFF00"/>
                </a:solidFill>
              </a:rPr>
              <a:t>, </a:t>
            </a:r>
            <a:r>
              <a:rPr lang="en-US" sz="2600" dirty="0" err="1">
                <a:solidFill>
                  <a:srgbClr val="FFFF00"/>
                </a:solidFill>
              </a:rPr>
              <a:t>Ədliyyə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Akademiyası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ilə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birgə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həyata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keçirilən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layihə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 err="1">
                <a:solidFill>
                  <a:srgbClr val="FFFF00"/>
                </a:solidFill>
              </a:rPr>
              <a:t>çərçivəsində</a:t>
            </a:r>
            <a:r>
              <a:rPr lang="en-US" sz="2600" dirty="0">
                <a:solidFill>
                  <a:srgbClr val="FFFF00"/>
                </a:solidFill>
              </a:rPr>
              <a:t/>
            </a:r>
            <a:br>
              <a:rPr lang="en-US" sz="2600" dirty="0">
                <a:solidFill>
                  <a:srgbClr val="FFFF00"/>
                </a:solidFill>
              </a:rPr>
            </a:br>
            <a:endParaRPr lang="ru-RU" sz="2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3" y="3212977"/>
            <a:ext cx="8715436" cy="3528392"/>
          </a:xfrm>
        </p:spPr>
        <p:txBody>
          <a:bodyPr>
            <a:normAutofit fontScale="85000" lnSpcReduction="20000"/>
          </a:bodyPr>
          <a:lstStyle/>
          <a:p>
            <a:pPr algn="ctr"/>
            <a:endParaRPr lang="az-Latn-AZ" sz="3500" b="1" dirty="0" smtClean="0">
              <a:solidFill>
                <a:schemeClr val="bg1"/>
              </a:solidFill>
            </a:endParaRPr>
          </a:p>
          <a:p>
            <a:pPr algn="ctr"/>
            <a:r>
              <a:rPr lang="az-Latn-AZ" sz="3500" b="1" dirty="0" smtClean="0">
                <a:solidFill>
                  <a:schemeClr val="bg1"/>
                </a:solidFill>
              </a:rPr>
              <a:t>Avropa İnsan Hüquqları Konvensiyasının 6-cı maddəsi (Ədalətli Məhkəmə Araşdırması hüququ</a:t>
            </a:r>
            <a:r>
              <a:rPr lang="az-Latn-AZ" sz="3500" b="1" dirty="0" smtClean="0">
                <a:solidFill>
                  <a:schemeClr val="bg1"/>
                </a:solidFill>
              </a:rPr>
              <a:t>)</a:t>
            </a:r>
            <a:endParaRPr lang="en-US" sz="3500" b="1" dirty="0" smtClean="0">
              <a:solidFill>
                <a:schemeClr val="bg1"/>
              </a:solidFill>
            </a:endParaRPr>
          </a:p>
          <a:p>
            <a:pPr algn="ctr"/>
            <a:endParaRPr lang="en-US" sz="3500" b="1" dirty="0">
              <a:solidFill>
                <a:schemeClr val="bg1"/>
              </a:solidFill>
            </a:endParaRPr>
          </a:p>
          <a:p>
            <a:pPr algn="ctr"/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Vəkil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Babək</a:t>
            </a:r>
            <a:r>
              <a:rPr lang="az-Latn-AZ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Həmidov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2016</a:t>
            </a:r>
            <a:r>
              <a:rPr lang="az-Latn-AZ" sz="3000" b="1" dirty="0" smtClean="0">
                <a:solidFill>
                  <a:schemeClr val="bg1"/>
                </a:solidFill>
              </a:rPr>
              <a:t>                                                                      </a:t>
            </a:r>
            <a:endParaRPr lang="az-Latn-AZ" sz="3000" b="1" dirty="0" smtClean="0">
              <a:solidFill>
                <a:schemeClr val="bg1"/>
              </a:solidFill>
            </a:endParaRPr>
          </a:p>
          <a:p>
            <a:pPr algn="just"/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 smtClean="0">
                <a:solidFill>
                  <a:schemeClr val="bg1"/>
                </a:solidFill>
              </a:rPr>
              <a:t>1</a:t>
            </a:r>
            <a:endParaRPr lang="tr-TR" sz="2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3"/>
            <a:ext cx="5969000" cy="1880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406" y="1061220"/>
            <a:ext cx="2444751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862" y="1066578"/>
            <a:ext cx="246221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16632"/>
            <a:ext cx="7772400" cy="1026352"/>
          </a:xfrm>
        </p:spPr>
        <p:txBody>
          <a:bodyPr/>
          <a:lstStyle/>
          <a:p>
            <a:pPr algn="ctr"/>
            <a:r>
              <a:rPr lang="az-Latn-AZ" sz="3600" dirty="0" smtClean="0">
                <a:solidFill>
                  <a:srgbClr val="FFFF00"/>
                </a:solidFill>
                <a:latin typeface="+mn-lt"/>
              </a:rPr>
              <a:t>Məhkəməyə müraciət hüququnun məhdudlaşdırılması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214422"/>
            <a:ext cx="8786874" cy="54748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Məhkəməyə müraciət hüququna qoyulan məhdudiyyətlər qanuni məqsəd daşımalı və tətbiq edilən vasitələrlə qarşıya qoyulan məqsəd arasında ağlabatan əlaqə mövcud olmalıdır.</a:t>
            </a:r>
          </a:p>
          <a:p>
            <a:pPr algn="just"/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Poitrimol Fransaya qarşı iş 1993</a:t>
            </a:r>
          </a:p>
          <a:p>
            <a:pPr algn="just"/>
            <a:r>
              <a:rPr lang="az-Latn-AZ" sz="2400" dirty="0" smtClean="0">
                <a:solidFill>
                  <a:schemeClr val="bg1"/>
                </a:solidFill>
                <a:cs typeface="Times New Roman" pitchFamily="18" charset="0"/>
              </a:rPr>
              <a:t>“Müdafiə hüququnun və qanunun aliliyi prinsipinin olduqca mühümlüyü nəzərə alınarsa, ərizəçinin qaçıb gizlənməsi ilə əlaqədar hüququ məsələləri baxımından şikayətin qəbul olunmayan elan edilməsi qeyri-mütənasib sanksiyadır.”</a:t>
            </a:r>
          </a:p>
          <a:p>
            <a:pPr algn="just"/>
            <a:endParaRPr lang="az-Latn-AZ" sz="24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Ömər Fransaya qarşı iş 1998</a:t>
            </a:r>
          </a:p>
          <a:p>
            <a:pPr algn="just"/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Xalfui Fransaya qarşı iş 1999</a:t>
            </a:r>
            <a:endParaRPr lang="en-US" sz="2400" i="1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>
                <a:solidFill>
                  <a:schemeClr val="bg1"/>
                </a:solidFill>
              </a:rPr>
              <a:t>9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46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6632"/>
            <a:ext cx="7851648" cy="1097790"/>
          </a:xfrm>
        </p:spPr>
        <p:txBody>
          <a:bodyPr>
            <a:noAutofit/>
          </a:bodyPr>
          <a:lstStyle/>
          <a:p>
            <a:pPr algn="ctr"/>
            <a:r>
              <a:rPr lang="az-Latn-AZ" sz="3600" dirty="0" smtClean="0"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Cinayət Prosesində susmaq hüququ</a:t>
            </a:r>
            <a:endParaRPr lang="ru-RU" sz="3600" dirty="0">
              <a:solidFill>
                <a:srgbClr val="FFFF00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71613"/>
            <a:ext cx="8712968" cy="50720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az-Latn-AZ" sz="2400" b="1" dirty="0" smtClean="0">
                <a:solidFill>
                  <a:schemeClr val="bg1"/>
                </a:solidFill>
              </a:rPr>
              <a:t>Susmaq hüququ ittiham tərəfindən tələb edir ki, təqsirləndirilən şəxsin iradəsi əleyhinə məcburetmə və ya təyziq metodlarının vasitəsilə əldə edilmiş sübutlardan istifadə etmədən ona qarşı sürülən ittihamı sübut etsin.</a:t>
            </a:r>
          </a:p>
          <a:p>
            <a:pPr algn="just"/>
            <a:r>
              <a:rPr lang="az-Latn-AZ" sz="2400" i="1" dirty="0" smtClean="0">
                <a:solidFill>
                  <a:srgbClr val="FFFF00"/>
                </a:solidFill>
              </a:rPr>
              <a:t>Funke Fransaya qarşı iş 1993, Sanders Birləşmiş Krallığa qarşı iş 1996</a:t>
            </a:r>
          </a:p>
          <a:p>
            <a:pPr algn="just"/>
            <a:endParaRPr lang="az-Latn-AZ" sz="2400" i="1" dirty="0" smtClean="0">
              <a:solidFill>
                <a:srgbClr val="FFFF00"/>
              </a:solidFill>
            </a:endParaRPr>
          </a:p>
          <a:p>
            <a:pPr algn="just">
              <a:buClrTx/>
              <a:buSzPct val="100000"/>
              <a:buFont typeface="Wingdings" pitchFamily="2" charset="2"/>
              <a:buChar char="ü"/>
            </a:pPr>
            <a:r>
              <a:rPr lang="az-Latn-AZ" sz="2400" b="1" u="sng" dirty="0" smtClean="0">
                <a:solidFill>
                  <a:schemeClr val="bg1"/>
                </a:solidFill>
              </a:rPr>
              <a:t>Susmaq hüququ barəsində qeyd-şərtlər</a:t>
            </a:r>
          </a:p>
          <a:p>
            <a:pPr algn="just">
              <a:buClrTx/>
              <a:buSzPct val="100000"/>
            </a:pPr>
            <a:r>
              <a:rPr lang="az-Latn-AZ" sz="2400" i="1" dirty="0" smtClean="0">
                <a:solidFill>
                  <a:srgbClr val="FFFF00"/>
                </a:solidFill>
              </a:rPr>
              <a:t>Con Mürrey Birləşmiş Krallığa qarşı iş 1996</a:t>
            </a:r>
          </a:p>
          <a:p>
            <a:pPr algn="just">
              <a:buClrTx/>
              <a:buSzPct val="100000"/>
            </a:pPr>
            <a:r>
              <a:rPr lang="az-Latn-AZ" sz="2400" i="1" dirty="0" smtClean="0">
                <a:solidFill>
                  <a:srgbClr val="FFFF00"/>
                </a:solidFill>
              </a:rPr>
              <a:t>Bekles Birləşmiş Krallığa qarşı iş 2002</a:t>
            </a:r>
            <a:endParaRPr lang="ru-RU" sz="2400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 smtClean="0">
                <a:solidFill>
                  <a:schemeClr val="bg1"/>
                </a:solidFill>
              </a:rPr>
              <a:t>10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75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851648" cy="669162"/>
          </a:xfrm>
        </p:spPr>
        <p:txBody>
          <a:bodyPr>
            <a:norm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Əsaslandırılmış məhkəmə qərarı</a:t>
            </a:r>
            <a:endParaRPr lang="en-US" sz="4000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215370" cy="52149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az-Latn-AZ" sz="2400" b="1" i="1" dirty="0" smtClean="0">
                <a:solidFill>
                  <a:srgbClr val="FFFF00"/>
                </a:solidFill>
              </a:rPr>
              <a:t>Ruis Torixa İspaniyaya qarşı iş 1994</a:t>
            </a:r>
          </a:p>
          <a:p>
            <a:pPr algn="just"/>
            <a:r>
              <a:rPr lang="az-Latn-AZ" sz="2400" b="1" dirty="0" smtClean="0">
                <a:solidFill>
                  <a:schemeClr val="bg1"/>
                </a:solidFill>
              </a:rPr>
              <a:t>“Məhkəmə konret və aydın cavab tələb edən arqumentləri məhkəmə qərarlarında əks etdirməli, münasibət bildirməlidir”</a:t>
            </a:r>
          </a:p>
          <a:p>
            <a:pPr algn="just"/>
            <a:endParaRPr lang="az-Latn-AZ" sz="2400" b="1" dirty="0" smtClean="0">
              <a:solidFill>
                <a:schemeClr val="bg1"/>
              </a:solidFill>
            </a:endParaRPr>
          </a:p>
          <a:p>
            <a:pPr algn="just"/>
            <a:r>
              <a:rPr lang="az-Latn-AZ" sz="2400" b="1" i="1" dirty="0" smtClean="0">
                <a:solidFill>
                  <a:srgbClr val="FFFF00"/>
                </a:solidFill>
              </a:rPr>
              <a:t>H Belçikaya qarşı iş 1987</a:t>
            </a:r>
          </a:p>
          <a:p>
            <a:pPr algn="just"/>
            <a:r>
              <a:rPr lang="az-Latn-AZ" sz="2400" b="1" i="1" dirty="0" smtClean="0">
                <a:solidFill>
                  <a:schemeClr val="bg1"/>
                </a:solidFill>
              </a:rPr>
              <a:t>“Daxili hüquq normalarında dəqiqliyin olmaması kollegiyanın siyahısına yenidən daxil edilmək barədə ərizəçinin xahişinin rədd edilməsi barədə qərarın kifayət qədər əsaslandırılmasını xüsusilə zəruri edirdi”</a:t>
            </a:r>
          </a:p>
          <a:p>
            <a:pPr algn="just"/>
            <a:endParaRPr lang="az-Latn-AZ" sz="2400" b="1" i="1" dirty="0" smtClean="0">
              <a:solidFill>
                <a:srgbClr val="FFFF00"/>
              </a:solidFill>
            </a:endParaRPr>
          </a:p>
          <a:p>
            <a:pPr algn="just"/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 smtClean="0">
                <a:solidFill>
                  <a:schemeClr val="bg1"/>
                </a:solidFill>
              </a:rPr>
              <a:t>11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71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785794"/>
          </a:xfrm>
        </p:spPr>
        <p:txBody>
          <a:bodyPr>
            <a:no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 6-cı maddə və Azərbaycan</a:t>
            </a:r>
            <a:endParaRPr lang="en-US" sz="4000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57232"/>
            <a:ext cx="8863136" cy="600076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</a:rPr>
              <a:t>Az</a:t>
            </a:r>
            <a:r>
              <a:rPr lang="az-Latn-AZ" b="1" dirty="0" smtClean="0">
                <a:solidFill>
                  <a:schemeClr val="bg1"/>
                </a:solidFill>
              </a:rPr>
              <a:t>ərbaycana qarşı çıxarılmış qərarların 32 % - i</a:t>
            </a:r>
          </a:p>
          <a:p>
            <a:pPr algn="l"/>
            <a:r>
              <a:rPr lang="az-Latn-AZ" b="1" dirty="0" smtClean="0">
                <a:solidFill>
                  <a:schemeClr val="bg1"/>
                </a:solidFill>
              </a:rPr>
              <a:t> (19 % mehkeme qerarlarının icra olunmaması)</a:t>
            </a:r>
          </a:p>
          <a:p>
            <a:pPr algn="l"/>
            <a:endParaRPr lang="az-Latn-AZ" b="1" dirty="0" smtClean="0">
              <a:solidFill>
                <a:schemeClr val="bg1"/>
              </a:solidFill>
            </a:endParaRP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Fəhmin Hacıyev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Bəhrəm Tarverdiyev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Lətifə Əfəndiyeva Azərbaycana qarşı (6.1)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Elçin Abbasov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Nataliya Rəhimova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Vaqif Hacıbəyli Azərbaycana qarşı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Leyli Rəhmanova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Rahib Maksimov Azərbaycana qarşı  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14350" indent="-514350" algn="l">
              <a:buClrTx/>
              <a:buFont typeface="+mj-lt"/>
              <a:buAutoNum type="arabicPeriod"/>
            </a:pPr>
            <a:endParaRPr lang="az-Latn-AZ" b="1" dirty="0" smtClean="0">
              <a:solidFill>
                <a:schemeClr val="bg1"/>
              </a:solidFill>
            </a:endParaRPr>
          </a:p>
          <a:p>
            <a:pPr algn="l"/>
            <a:endParaRPr lang="az-Latn-AZ" b="1" dirty="0" smtClean="0">
              <a:solidFill>
                <a:schemeClr val="bg1"/>
              </a:solidFill>
            </a:endParaRP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endParaRPr lang="az-Latn-AZ" dirty="0"/>
          </a:p>
          <a:p>
            <a:pPr algn="l"/>
            <a:endParaRPr lang="az-Latn-AZ" dirty="0" smtClean="0"/>
          </a:p>
          <a:p>
            <a:pPr algn="l"/>
            <a:endParaRPr lang="az-Latn-AZ" dirty="0"/>
          </a:p>
          <a:p>
            <a:pPr algn="l"/>
            <a:endParaRPr lang="az-Latn-AZ" dirty="0" smtClean="0"/>
          </a:p>
          <a:p>
            <a:pPr algn="l"/>
            <a:endParaRPr lang="az-Latn-AZ" dirty="0"/>
          </a:p>
          <a:p>
            <a:pPr algn="l"/>
            <a:endParaRPr lang="az-Latn-AZ" dirty="0" smtClean="0"/>
          </a:p>
          <a:p>
            <a:pPr algn="l"/>
            <a:endParaRPr lang="az-Latn-AZ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az-Latn-AZ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286521"/>
            <a:ext cx="762000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az-Latn-AZ" sz="2000" dirty="0" smtClean="0">
                <a:solidFill>
                  <a:schemeClr val="bg1"/>
                </a:solidFill>
              </a:rPr>
              <a:t>2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85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0"/>
            <a:ext cx="8856984" cy="1428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85728"/>
            <a:ext cx="8679338" cy="65722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Yadigar Mirzəyev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Nail Hümbətov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Cəfər Cəfərov</a:t>
            </a:r>
            <a:r>
              <a:rPr lang="az-Latn-AZ" b="1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Eynulla Fətullayev Azərbaycana qarşı (6.1 və 6.2)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Gülməmmədova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</a:rPr>
              <a:t>Həsənov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sz="2800" b="1" dirty="0" smtClean="0">
                <a:solidFill>
                  <a:schemeClr val="bg1"/>
                </a:solidFill>
                <a:latin typeface="Times New Roman" pitchFamily="18" charset="0"/>
              </a:rPr>
              <a:t>Hacıyeva və Başqaları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sz="2800" b="1" dirty="0" smtClean="0">
                <a:solidFill>
                  <a:schemeClr val="bg1"/>
                </a:solidFill>
                <a:latin typeface="Times New Roman" pitchFamily="18" charset="0"/>
              </a:rPr>
              <a:t>İsgəndərov və Başqaları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sz="2800" b="1" dirty="0" smtClean="0">
                <a:solidFill>
                  <a:schemeClr val="bg1"/>
                </a:solidFill>
                <a:latin typeface="Times New Roman" pitchFamily="18" charset="0"/>
              </a:rPr>
              <a:t>Səfərova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sz="2800" b="1" dirty="0" smtClean="0">
                <a:solidFill>
                  <a:schemeClr val="bg1"/>
                </a:solidFill>
                <a:latin typeface="Times New Roman" pitchFamily="18" charset="0"/>
              </a:rPr>
              <a:t>Fərhad Əliyev Azərbaycana qarşı (6.2)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sz="2800" b="1" dirty="0" smtClean="0">
                <a:solidFill>
                  <a:schemeClr val="bg1"/>
                </a:solidFill>
                <a:latin typeface="Times New Roman" pitchFamily="18" charset="0"/>
              </a:rPr>
              <a:t>Faber Firması və Cəfərov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sz="2800" b="1" dirty="0" smtClean="0">
                <a:solidFill>
                  <a:schemeClr val="bg1"/>
                </a:solidFill>
                <a:latin typeface="Times New Roman" pitchFamily="18" charset="0"/>
              </a:rPr>
              <a:t>İsmayılova Azərbaycana qarşı 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r>
              <a:rPr lang="az-Latn-AZ" sz="2800" dirty="0" smtClean="0">
                <a:solidFill>
                  <a:schemeClr val="bg1"/>
                </a:solidFill>
                <a:latin typeface="Times New Roman" pitchFamily="18" charset="0"/>
              </a:rPr>
              <a:t>Muradverdiyev Azərbaycana qarşı (6.2)</a:t>
            </a:r>
          </a:p>
          <a:p>
            <a:pPr marL="571500" indent="-571500" algn="l">
              <a:buClrTx/>
              <a:buFont typeface="Wingdings" pitchFamily="2" charset="2"/>
              <a:buAutoNum type="arabicPeriod"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14350" indent="-514350" algn="just">
              <a:buClrTx/>
              <a:buFont typeface="+mj-lt"/>
              <a:buAutoNum type="arabicPeriod"/>
            </a:pP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az-Latn-AZ" sz="2000" dirty="0" smtClean="0">
                <a:solidFill>
                  <a:schemeClr val="bg1"/>
                </a:solidFill>
              </a:rPr>
              <a:t>3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74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143932" cy="1285884"/>
          </a:xfrm>
        </p:spPr>
        <p:txBody>
          <a:bodyPr>
            <a:norm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Məhkəmə Qərarlarının İcra olunmamasına görə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358246" cy="50006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514350" indent="-514350" algn="l">
              <a:lnSpc>
                <a:spcPct val="90000"/>
              </a:lnSpc>
              <a:buClrTx/>
              <a:buFont typeface="+mj-lt"/>
              <a:buAutoNum type="arabicPeriod"/>
            </a:pPr>
            <a:r>
              <a:rPr lang="az-Latn-AZ" b="1" dirty="0" smtClean="0">
                <a:solidFill>
                  <a:schemeClr val="bg1"/>
                </a:solidFill>
              </a:rPr>
              <a:t>HACIYEVA VƏ DİGƏRLƏRİ AZƏRBAYCANA QARŞI QƏRAR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 algn="l">
              <a:lnSpc>
                <a:spcPct val="90000"/>
              </a:lnSpc>
              <a:buClrTx/>
              <a:buFont typeface="+mj-lt"/>
              <a:buAutoNum type="arabicPeriod"/>
            </a:pPr>
            <a:r>
              <a:rPr lang="az-Latn-AZ" b="1" dirty="0" smtClean="0">
                <a:solidFill>
                  <a:schemeClr val="bg1"/>
                </a:solidFill>
              </a:rPr>
              <a:t>HƏSƏNOV AZƏRBAYCANA QARŞ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 algn="l">
              <a:lnSpc>
                <a:spcPct val="90000"/>
              </a:lnSpc>
              <a:buClrTx/>
              <a:buFont typeface="+mj-lt"/>
              <a:buAutoNum type="arabicPeriod"/>
            </a:pPr>
            <a:r>
              <a:rPr lang="az-Latn-AZ" b="1" dirty="0" smtClean="0">
                <a:solidFill>
                  <a:schemeClr val="bg1"/>
                </a:solidFill>
              </a:rPr>
              <a:t>HÜMBƏTOV AZƏRBAYCANA QARŞI</a:t>
            </a:r>
            <a:r>
              <a:rPr lang="az-Latn-AZ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l">
              <a:lnSpc>
                <a:spcPct val="90000"/>
              </a:lnSpc>
              <a:buClrTx/>
              <a:buFont typeface="+mj-lt"/>
              <a:buAutoNum type="arabicPeriod"/>
            </a:pPr>
            <a:r>
              <a:rPr lang="az-Latn-AZ" b="1" dirty="0" smtClean="0">
                <a:solidFill>
                  <a:schemeClr val="bg1"/>
                </a:solidFill>
              </a:rPr>
              <a:t>MİRZƏYEV AZƏRBAYCANA QARŞI</a:t>
            </a:r>
          </a:p>
          <a:p>
            <a:pPr marL="514350" indent="-514350" algn="l">
              <a:lnSpc>
                <a:spcPct val="90000"/>
              </a:lnSpc>
              <a:buClrTx/>
              <a:buFont typeface="+mj-lt"/>
              <a:buAutoNum type="arabicPeriod"/>
            </a:pPr>
            <a:r>
              <a:rPr lang="az-Latn-AZ" b="1" dirty="0" smtClean="0">
                <a:solidFill>
                  <a:schemeClr val="bg1"/>
                </a:solidFill>
              </a:rPr>
              <a:t>Tarverdiyev Azərbaycana qarşı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l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CASE OF SAFAROVA v. AZERBAIJAN</a:t>
            </a:r>
          </a:p>
          <a:p>
            <a:pPr marL="514350" indent="-514350" algn="l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</a:rPr>
              <a:t>CASE OF FABER FIRM AND JAFAROV v. AZERBAIJAN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1" y="142853"/>
            <a:ext cx="8643999" cy="1214446"/>
          </a:xfrm>
        </p:spPr>
        <p:txBody>
          <a:bodyPr>
            <a:norm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Diqqətinizə görə təşəkkür edirəm!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7"/>
            <a:ext cx="8352928" cy="4608512"/>
          </a:xfrm>
        </p:spPr>
        <p:txBody>
          <a:bodyPr>
            <a:normAutofit/>
          </a:bodyPr>
          <a:lstStyle/>
          <a:p>
            <a:pPr algn="l"/>
            <a:r>
              <a:rPr lang="az-Latn-AZ" sz="3600" b="1" i="1" dirty="0" smtClean="0">
                <a:solidFill>
                  <a:schemeClr val="bg1"/>
                </a:solidFill>
              </a:rPr>
              <a:t>Əlaqə:</a:t>
            </a:r>
            <a:endParaRPr lang="en-US" sz="3600" b="1" i="1" dirty="0" smtClean="0">
              <a:solidFill>
                <a:schemeClr val="bg1"/>
              </a:solidFill>
            </a:endParaRPr>
          </a:p>
          <a:p>
            <a:pPr algn="l"/>
            <a:endParaRPr lang="az-Latn-AZ" sz="3600" b="1" dirty="0" smtClean="0">
              <a:solidFill>
                <a:schemeClr val="bg1"/>
              </a:solidFill>
            </a:endParaRPr>
          </a:p>
          <a:p>
            <a:pPr algn="l"/>
            <a:r>
              <a:rPr lang="az-Latn-AZ" sz="3600" b="1" i="1" dirty="0" smtClean="0">
                <a:solidFill>
                  <a:srgbClr val="FFFF00"/>
                </a:solidFill>
              </a:rPr>
              <a:t>Telefon: (050) 338-80-18</a:t>
            </a:r>
          </a:p>
          <a:p>
            <a:pPr algn="l"/>
            <a:r>
              <a:rPr lang="az-Latn-AZ" sz="3600" b="1" i="1" dirty="0" smtClean="0">
                <a:solidFill>
                  <a:srgbClr val="FFFF00"/>
                </a:solidFill>
              </a:rPr>
              <a:t>E-mail: </a:t>
            </a:r>
            <a:r>
              <a:rPr lang="az-Latn-AZ" sz="3600" b="1" i="1" dirty="0" err="1" smtClean="0">
                <a:solidFill>
                  <a:schemeClr val="bg1"/>
                </a:solidFill>
                <a:hlinkClick r:id="rId2"/>
              </a:rPr>
              <a:t>hamidovbabek</a:t>
            </a:r>
            <a:r>
              <a:rPr lang="en-US" sz="3600" b="1" i="1" dirty="0" smtClean="0">
                <a:solidFill>
                  <a:schemeClr val="bg1"/>
                </a:solidFill>
                <a:hlinkClick r:id="rId2"/>
              </a:rPr>
              <a:t>@yahoo.com</a:t>
            </a:r>
            <a:endParaRPr lang="en-US" sz="3600" b="1" i="1" dirty="0" smtClean="0">
              <a:solidFill>
                <a:schemeClr val="bg1"/>
              </a:solidFill>
            </a:endParaRPr>
          </a:p>
          <a:p>
            <a:pPr algn="l"/>
            <a:r>
              <a:rPr lang="en-US" sz="3600" b="1" i="1" dirty="0" smtClean="0">
                <a:solidFill>
                  <a:srgbClr val="FFFF00"/>
                </a:solidFill>
              </a:rPr>
              <a:t>Facebook/</a:t>
            </a:r>
            <a:r>
              <a:rPr lang="en-US" sz="3600" b="1" i="1" dirty="0" err="1" smtClean="0">
                <a:solidFill>
                  <a:srgbClr val="FFFF00"/>
                </a:solidFill>
              </a:rPr>
              <a:t>HamidovBabek</a:t>
            </a:r>
            <a:endParaRPr lang="az-Latn-AZ" sz="3600" b="1" i="1" dirty="0" smtClean="0">
              <a:solidFill>
                <a:srgbClr val="FFFF00"/>
              </a:solidFill>
            </a:endParaRPr>
          </a:p>
          <a:p>
            <a:pPr algn="l"/>
            <a:endParaRPr lang="az-Latn-AZ" sz="3600" b="1" dirty="0" smtClean="0">
              <a:solidFill>
                <a:srgbClr val="FFFF00"/>
              </a:solidFill>
            </a:endParaRPr>
          </a:p>
          <a:p>
            <a:pPr algn="l"/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az-Latn-AZ" sz="2000" dirty="0" smtClean="0">
                <a:solidFill>
                  <a:schemeClr val="bg1"/>
                </a:solidFill>
              </a:rPr>
              <a:t>4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1080120"/>
          </a:xfrm>
        </p:spPr>
        <p:txBody>
          <a:bodyPr>
            <a:no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  <a:latin typeface="+mn-lt"/>
              </a:rPr>
              <a:t>Azərbaycan Respublikası</a:t>
            </a:r>
            <a:br>
              <a:rPr lang="az-Latn-AZ" sz="4000" dirty="0" smtClean="0">
                <a:solidFill>
                  <a:srgbClr val="FFFF00"/>
                </a:solidFill>
                <a:latin typeface="+mn-lt"/>
              </a:rPr>
            </a:br>
            <a:r>
              <a:rPr lang="az-Latn-AZ" sz="4000" dirty="0" smtClean="0">
                <a:solidFill>
                  <a:srgbClr val="FFFF00"/>
                </a:solidFill>
                <a:latin typeface="+mn-lt"/>
              </a:rPr>
              <a:t>Konstitusiyası</a:t>
            </a:r>
            <a:endParaRPr lang="en-US" sz="4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3285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26 – İnsan və vətəndaş hüquqlarının və </a:t>
            </a:r>
            <a:r>
              <a:rPr lang="az-Latn-AZ" sz="2400" dirty="0" err="1" smtClean="0">
                <a:solidFill>
                  <a:schemeClr val="bg1"/>
                </a:solidFill>
              </a:rPr>
              <a:t>azadlıqlarının</a:t>
            </a:r>
            <a:r>
              <a:rPr lang="az-Latn-AZ" sz="2400" dirty="0" smtClean="0">
                <a:solidFill>
                  <a:schemeClr val="bg1"/>
                </a:solidFill>
              </a:rPr>
              <a:t> müdafiəsi</a:t>
            </a:r>
          </a:p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57 – Müraciət etmək hüququ</a:t>
            </a:r>
          </a:p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60 – Məhkəmə təminatı</a:t>
            </a:r>
          </a:p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61 – Hüquqi Yardım Almaq hüququ</a:t>
            </a:r>
          </a:p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62 – Məhkəmə </a:t>
            </a:r>
            <a:r>
              <a:rPr lang="az-Latn-AZ" sz="2400" dirty="0" err="1" smtClean="0">
                <a:solidFill>
                  <a:schemeClr val="bg1"/>
                </a:solidFill>
              </a:rPr>
              <a:t>aidiyyatının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az-Latn-AZ" sz="2400" dirty="0" err="1" smtClean="0">
                <a:solidFill>
                  <a:schemeClr val="bg1"/>
                </a:solidFill>
              </a:rPr>
              <a:t>dəyişdirilməsinə</a:t>
            </a:r>
            <a:r>
              <a:rPr lang="az-Latn-AZ" sz="2400" dirty="0" smtClean="0">
                <a:solidFill>
                  <a:schemeClr val="bg1"/>
                </a:solidFill>
              </a:rPr>
              <a:t> yol </a:t>
            </a:r>
            <a:r>
              <a:rPr lang="az-Latn-AZ" sz="2400" dirty="0" err="1" smtClean="0">
                <a:solidFill>
                  <a:schemeClr val="bg1"/>
                </a:solidFill>
              </a:rPr>
              <a:t>verilməməsi</a:t>
            </a:r>
            <a:endParaRPr lang="az-Latn-AZ" sz="2400" dirty="0">
              <a:solidFill>
                <a:schemeClr val="bg1"/>
              </a:solidFill>
            </a:endParaRPr>
          </a:p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63 – Təqsirsizlik </a:t>
            </a:r>
            <a:r>
              <a:rPr lang="az-Latn-AZ" sz="2400" dirty="0" err="1" smtClean="0">
                <a:solidFill>
                  <a:schemeClr val="bg1"/>
                </a:solidFill>
              </a:rPr>
              <a:t>Prezumpsiyası</a:t>
            </a:r>
            <a:endParaRPr lang="az-Latn-AZ" sz="2400" dirty="0" smtClean="0">
              <a:solidFill>
                <a:schemeClr val="bg1"/>
              </a:solidFill>
            </a:endParaRPr>
          </a:p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65 – Məhkəməyə təkrar müraciət etmək hüququ</a:t>
            </a:r>
          </a:p>
          <a:p>
            <a:pPr algn="l"/>
            <a:r>
              <a:rPr lang="az-Latn-AZ" sz="2400" dirty="0" smtClean="0">
                <a:solidFill>
                  <a:schemeClr val="bg1"/>
                </a:solidFill>
              </a:rPr>
              <a:t>Maddə 66,67,68,69,71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403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7920552" cy="4464496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2400" dirty="0" err="1">
                <a:solidFill>
                  <a:schemeClr val="bg1"/>
                </a:solidFill>
              </a:rPr>
              <a:t>Hər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kəs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onun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mülki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hüquq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vəzifələri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müəyyən</a:t>
            </a:r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 err="1">
                <a:solidFill>
                  <a:schemeClr val="bg1"/>
                </a:solidFill>
              </a:rPr>
              <a:t>edilərkən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qarşı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hər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hansı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cinayət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ittihamı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irəli</a:t>
            </a:r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en-US" sz="2400" dirty="0" err="1">
                <a:solidFill>
                  <a:schemeClr val="bg1"/>
                </a:solidFill>
              </a:rPr>
              <a:t>sürülərkən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qanun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əsasında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yaradılmış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müstəqil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qərəzsiz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məhkəmə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vasitəsi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ilə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ağlabatan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müddətdə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işinin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ədalətli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açıq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araşdırılması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hüququna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malikdir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Məhkəmə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qərarı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açıq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edilir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lakin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demokratik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cəmiyyətdə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əxlaq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ictimai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qayda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milli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təhlükəsizlik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mülahizələrinə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görə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həmçinin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yetkinlik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yaşına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çatmayanların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maraqları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tərəflərin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şəxsi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həyatının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müdafiəsi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bunu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tələb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etdikdə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yaxud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məhkəmənin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fikrincə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aşkarlığın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ədalət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mühakiməsinin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maraqlarını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poza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biləcəyi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xüsusi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hallar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zamanı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ciddi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zərurət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olduqda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mətbuat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ictimaiyyət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bütün</a:t>
            </a:r>
            <a:r>
              <a:rPr lang="en-US" sz="2400" dirty="0">
                <a:solidFill>
                  <a:schemeClr val="bg1"/>
                </a:solidFill>
              </a:rPr>
              <a:t> proses </a:t>
            </a:r>
            <a:r>
              <a:rPr lang="en-US" sz="2400" dirty="0" err="1">
                <a:solidFill>
                  <a:schemeClr val="bg1"/>
                </a:solidFill>
              </a:rPr>
              <a:t>boyu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və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onun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hissəsində</a:t>
            </a:r>
            <a:r>
              <a:rPr lang="az-Latn-AZ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məhkəmə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iclasına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buraxılmaya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bilər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 smtClean="0">
                <a:solidFill>
                  <a:schemeClr val="bg1"/>
                </a:solidFill>
              </a:rPr>
              <a:t>2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18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6-c</a:t>
            </a:r>
            <a:r>
              <a:rPr lang="az-Latn-AZ" sz="4400" dirty="0" smtClean="0">
                <a:solidFill>
                  <a:srgbClr val="FFFF00"/>
                </a:solidFill>
              </a:rPr>
              <a:t>ı maddənin əhatə dairəsi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571612"/>
            <a:ext cx="8572562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Mülki hüquq və vəzifələrin müəyyən edildiyi proses</a:t>
            </a:r>
          </a:p>
          <a:p>
            <a:pPr marL="514350" indent="-514350" algn="l">
              <a:buClrTx/>
            </a:pPr>
            <a:endParaRPr lang="az-Latn-AZ" sz="3200" b="1" i="1" dirty="0" smtClean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Cinayət ittihamının irəli sürüldüyü proses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>
                <a:solidFill>
                  <a:schemeClr val="bg1"/>
                </a:solidFill>
              </a:rPr>
              <a:t>3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/>
          </a:bodyPr>
          <a:lstStyle/>
          <a:p>
            <a:pPr algn="ctr"/>
            <a:r>
              <a:rPr lang="az-Latn-AZ" sz="3600" dirty="0" smtClean="0">
                <a:solidFill>
                  <a:srgbClr val="FFC000"/>
                </a:solidFill>
              </a:rPr>
              <a:t>Mülki Hüquq və Vəzifələr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71612"/>
            <a:ext cx="8727099" cy="52417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az-Latn-AZ" sz="2800" b="1" dirty="0" smtClean="0">
                <a:solidFill>
                  <a:schemeClr val="bg1"/>
                </a:solidFill>
              </a:rPr>
              <a:t>6-cı maddənin mülki-hüquqi aspektinin konkret işə tətbiqi üçün həmin işdə aşağıdakı elementlərin olması vacibdir.</a:t>
            </a:r>
          </a:p>
          <a:p>
            <a:pPr algn="l"/>
            <a:endParaRPr lang="az-Latn-AZ" sz="2800" b="1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2800" b="1" dirty="0" smtClean="0">
                <a:solidFill>
                  <a:schemeClr val="bg1"/>
                </a:solidFill>
              </a:rPr>
              <a:t>Hüquq və ya vəzifə ilə əlaqədar mübahisənin mövcud olması – </a:t>
            </a:r>
            <a:r>
              <a:rPr lang="az-Latn-AZ" sz="2400" i="1" u="sng" dirty="0" smtClean="0">
                <a:solidFill>
                  <a:schemeClr val="bg1"/>
                </a:solidFill>
              </a:rPr>
              <a:t>(Benthem Niderlanda qarşı iş 1985)</a:t>
            </a:r>
          </a:p>
          <a:p>
            <a:pPr algn="l">
              <a:buClrTx/>
            </a:pPr>
            <a:endParaRPr lang="az-Latn-AZ" sz="2400" i="1" u="sng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2800" b="1" dirty="0" smtClean="0">
                <a:solidFill>
                  <a:schemeClr val="bg1"/>
                </a:solidFill>
              </a:rPr>
              <a:t>Hüququn və ya vəzifənin daxili qanunvericilikdə</a:t>
            </a:r>
          </a:p>
          <a:p>
            <a:pPr algn="l">
              <a:buClrTx/>
            </a:pPr>
            <a:r>
              <a:rPr lang="az-Latn-AZ" sz="2800" b="1" dirty="0" smtClean="0">
                <a:solidFill>
                  <a:schemeClr val="bg1"/>
                </a:solidFill>
              </a:rPr>
              <a:t> əsası olmalı – </a:t>
            </a:r>
            <a:r>
              <a:rPr lang="az-Latn-AZ" i="1" u="sng" dirty="0" smtClean="0">
                <a:solidFill>
                  <a:schemeClr val="bg1"/>
                </a:solidFill>
              </a:rPr>
              <a:t>(Şevrol Fransaya qarşı iş 2003), (H Belçikaya qarşı iş 1987)</a:t>
            </a:r>
          </a:p>
          <a:p>
            <a:pPr algn="l">
              <a:buClrTx/>
            </a:pPr>
            <a:endParaRPr lang="az-Latn-AZ" sz="2800" b="1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2800" b="1" dirty="0" smtClean="0">
                <a:solidFill>
                  <a:schemeClr val="bg1"/>
                </a:solidFill>
              </a:rPr>
              <a:t>Hüquq və ya vəzifə mülki xarakter daşımalıdır –   </a:t>
            </a:r>
          </a:p>
          <a:p>
            <a:pPr algn="l">
              <a:buClrTx/>
            </a:pPr>
            <a:r>
              <a:rPr lang="az-Latn-AZ" sz="2800" b="1" i="1" dirty="0" smtClean="0">
                <a:solidFill>
                  <a:schemeClr val="bg1"/>
                </a:solidFill>
              </a:rPr>
              <a:t>   </a:t>
            </a:r>
            <a:r>
              <a:rPr lang="az-Latn-AZ" sz="2800" i="1" u="sng" dirty="0" smtClean="0">
                <a:solidFill>
                  <a:schemeClr val="bg1"/>
                </a:solidFill>
              </a:rPr>
              <a:t>(Georgiadis Yunanıstana qarşı iş 1997)</a:t>
            </a:r>
          </a:p>
          <a:p>
            <a:pPr algn="l">
              <a:buClrTx/>
            </a:pPr>
            <a:endParaRPr lang="az-Latn-AZ" sz="2800" i="1" u="sng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3100" b="1" dirty="0" smtClean="0">
                <a:solidFill>
                  <a:schemeClr val="bg1"/>
                </a:solidFill>
              </a:rPr>
              <a:t>Müstəqil Anlayışdır.</a:t>
            </a:r>
          </a:p>
          <a:p>
            <a:pPr algn="l">
              <a:buFont typeface="Wingdings" pitchFamily="2" charset="2"/>
              <a:buChar char="Ø"/>
            </a:pPr>
            <a:endParaRPr lang="az-Latn-AZ" sz="2800" b="1" dirty="0" smtClean="0">
              <a:solidFill>
                <a:schemeClr val="bg1"/>
              </a:solidFill>
            </a:endParaRPr>
          </a:p>
          <a:p>
            <a:pPr algn="l"/>
            <a:r>
              <a:rPr lang="az-Latn-AZ" sz="2800" dirty="0" smtClean="0">
                <a:solidFill>
                  <a:schemeClr val="bg1"/>
                </a:solidFill>
              </a:rPr>
              <a:t>         </a:t>
            </a: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just"/>
            <a:endParaRPr lang="az-Latn-AZ" sz="2400" dirty="0">
              <a:solidFill>
                <a:srgbClr val="FFFF00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>
                <a:solidFill>
                  <a:schemeClr val="bg1"/>
                </a:solidFill>
              </a:rPr>
              <a:t>4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76700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dirty="0" smtClean="0">
                <a:solidFill>
                  <a:srgbClr val="FFFF00"/>
                </a:solidFill>
              </a:rPr>
              <a:t>Məhkəmə təcrübəsi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688360" cy="54726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az-Latn-AZ" sz="2500" b="1" i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az-Latn-AZ" sz="2500" b="1" i="1" dirty="0" err="1" smtClean="0">
                <a:solidFill>
                  <a:srgbClr val="FFFF00"/>
                </a:solidFill>
                <a:cs typeface="Times New Roman" pitchFamily="18" charset="0"/>
              </a:rPr>
              <a:t>Ringeysen</a:t>
            </a:r>
            <a:r>
              <a:rPr lang="az-Latn-AZ" sz="2500" b="1" i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az-Latn-AZ" sz="2500" b="1" dirty="0" smtClean="0">
                <a:solidFill>
                  <a:srgbClr val="FFFF00"/>
                </a:solidFill>
                <a:cs typeface="Times New Roman" pitchFamily="18" charset="0"/>
              </a:rPr>
              <a:t>Avstriyaya</a:t>
            </a:r>
            <a:r>
              <a:rPr lang="az-Latn-AZ" sz="2500" b="1" i="1" dirty="0" smtClean="0">
                <a:solidFill>
                  <a:srgbClr val="FFFF00"/>
                </a:solidFill>
                <a:cs typeface="Times New Roman" pitchFamily="18" charset="0"/>
              </a:rPr>
              <a:t> qarşı iş 1973</a:t>
            </a:r>
          </a:p>
          <a:p>
            <a:pPr algn="just"/>
            <a:r>
              <a:rPr lang="az-Latn-AZ" sz="2500" dirty="0" smtClean="0">
                <a:solidFill>
                  <a:schemeClr val="bg1"/>
                </a:solidFill>
                <a:cs typeface="Times New Roman" pitchFamily="18" charset="0"/>
              </a:rPr>
              <a:t>«Müvafiq icra hakimiyyəti orqanı işə inzibati hüquq normaları tətbiq etsə də, onların Qərarı ərizəçi ilə torpağın </a:t>
            </a:r>
            <a:r>
              <a:rPr lang="az-Latn-AZ" sz="2500" dirty="0" err="1" smtClean="0">
                <a:solidFill>
                  <a:schemeClr val="bg1"/>
                </a:solidFill>
                <a:cs typeface="Times New Roman" pitchFamily="18" charset="0"/>
              </a:rPr>
              <a:t>alqı</a:t>
            </a:r>
            <a:r>
              <a:rPr lang="az-Latn-AZ" sz="2500" dirty="0" smtClean="0">
                <a:solidFill>
                  <a:schemeClr val="bg1"/>
                </a:solidFill>
                <a:cs typeface="Times New Roman" pitchFamily="18" charset="0"/>
              </a:rPr>
              <a:t>-satqısına dair müqavilə bağlayan ər-arvad arasındakı mülki hüquqi münasibət üçün həlledici əhəmiyyət daşıyır.»</a:t>
            </a:r>
          </a:p>
          <a:p>
            <a:pPr algn="just"/>
            <a:r>
              <a:rPr lang="az-Latn-AZ" sz="2500" b="1" i="1" dirty="0" err="1" smtClean="0">
                <a:solidFill>
                  <a:srgbClr val="FFFF00"/>
                </a:solidFill>
                <a:cs typeface="Times New Roman" pitchFamily="18" charset="0"/>
              </a:rPr>
              <a:t>Balmer-Şafrot</a:t>
            </a:r>
            <a:r>
              <a:rPr lang="az-Latn-AZ" sz="2500" b="1" i="1" dirty="0" smtClean="0">
                <a:solidFill>
                  <a:srgbClr val="FFFF00"/>
                </a:solidFill>
                <a:cs typeface="Times New Roman" pitchFamily="18" charset="0"/>
              </a:rPr>
              <a:t> və başqaları İsveçə qarşı iş 1997</a:t>
            </a:r>
          </a:p>
          <a:p>
            <a:pPr algn="just"/>
            <a:r>
              <a:rPr lang="az-Latn-AZ" sz="2500" dirty="0" smtClean="0">
                <a:solidFill>
                  <a:schemeClr val="bg1"/>
                </a:solidFill>
                <a:cs typeface="Times New Roman" pitchFamily="18" charset="0"/>
              </a:rPr>
              <a:t>«Ərizəçilər sübuta yetirə </a:t>
            </a:r>
            <a:r>
              <a:rPr lang="az-Latn-AZ" sz="2500" dirty="0" err="1" smtClean="0">
                <a:solidFill>
                  <a:schemeClr val="bg1"/>
                </a:solidFill>
                <a:cs typeface="Times New Roman" pitchFamily="18" charset="0"/>
              </a:rPr>
              <a:t>bilməyiblər</a:t>
            </a:r>
            <a:r>
              <a:rPr lang="az-Latn-AZ" sz="2500" dirty="0" smtClean="0">
                <a:solidFill>
                  <a:schemeClr val="bg1"/>
                </a:solidFill>
                <a:cs typeface="Times New Roman" pitchFamily="18" charset="0"/>
              </a:rPr>
              <a:t> ki, elektrik stansiyasının fəaliyyəti şəxsən onları təhlükəyə məruz qoyurdu və bu təhlükə təkcə ciddi deyil, həm də konkret təhlükə idi və hər şeydən önəmlisi qaçılmaz təhlükə idi.»</a:t>
            </a:r>
          </a:p>
          <a:p>
            <a:pPr algn="just"/>
            <a:r>
              <a:rPr lang="az-Latn-AZ" sz="2500" b="1" i="1" dirty="0" smtClean="0">
                <a:solidFill>
                  <a:srgbClr val="FFFF00"/>
                </a:solidFill>
                <a:cs typeface="Times New Roman" pitchFamily="18" charset="0"/>
              </a:rPr>
              <a:t>Qoç Türkiyəyə qarşı iş 2002, </a:t>
            </a:r>
            <a:r>
              <a:rPr lang="az-Latn-AZ" sz="2500" b="1" i="1" dirty="0" err="1" smtClean="0">
                <a:solidFill>
                  <a:srgbClr val="FFFF00"/>
                </a:solidFill>
                <a:cs typeface="Times New Roman" pitchFamily="18" charset="0"/>
              </a:rPr>
              <a:t>Georgiadis</a:t>
            </a:r>
            <a:r>
              <a:rPr lang="az-Latn-AZ" sz="2500" b="1" i="1" dirty="0" smtClean="0">
                <a:solidFill>
                  <a:srgbClr val="FFFF00"/>
                </a:solidFill>
                <a:cs typeface="Times New Roman" pitchFamily="18" charset="0"/>
              </a:rPr>
              <a:t> Yunanıstana qarşı 1997</a:t>
            </a:r>
          </a:p>
          <a:p>
            <a:pPr algn="just"/>
            <a:r>
              <a:rPr lang="az-Latn-AZ" sz="2500" dirty="0" smtClean="0">
                <a:solidFill>
                  <a:schemeClr val="bg1"/>
                </a:solidFill>
                <a:cs typeface="Times New Roman" pitchFamily="18" charset="0"/>
              </a:rPr>
              <a:t>« Dövlət orqanlarının məsuliyyət daşıdığı qanunsuz həbslərdən irəli gələn kompensasiya hüququ 6-cı maddənin 1-ci bəndinin məqsədləri baxımından mülki hüquqdur.»</a:t>
            </a:r>
          </a:p>
          <a:p>
            <a:pPr algn="just"/>
            <a:endParaRPr lang="az-Latn-AZ" sz="24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az-Latn-AZ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z-Latn-AZ" sz="2000" dirty="0">
                <a:solidFill>
                  <a:schemeClr val="bg1"/>
                </a:solidFill>
              </a:rPr>
              <a:t>5</a:t>
            </a:r>
            <a:endParaRPr lang="tr-T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836712"/>
          </a:xfrm>
        </p:spPr>
        <p:txBody>
          <a:bodyPr>
            <a:norm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  <a:latin typeface="+mn-lt"/>
              </a:rPr>
              <a:t>Cinayət ittihamı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5" y="1052736"/>
            <a:ext cx="8642101" cy="554461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l"/>
            <a:r>
              <a:rPr lang="az-Latn-AZ" sz="2400" b="1" dirty="0">
                <a:solidFill>
                  <a:schemeClr val="bg1"/>
                </a:solidFill>
                <a:cs typeface="Times New Roman" pitchFamily="18" charset="0"/>
              </a:rPr>
              <a:t>6-cı maddənin 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Cinayət ittihamı aspektinin </a:t>
            </a:r>
            <a:r>
              <a:rPr lang="az-Latn-AZ" sz="2400" b="1" dirty="0">
                <a:solidFill>
                  <a:schemeClr val="bg1"/>
                </a:solidFill>
                <a:cs typeface="Times New Roman" pitchFamily="18" charset="0"/>
              </a:rPr>
              <a:t>konkret işə tətbiqi üçün həmin işdə aşağıdakı 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elementləri araşdırır.</a:t>
            </a:r>
          </a:p>
          <a:p>
            <a:pPr algn="l"/>
            <a:endParaRPr lang="az-Latn-AZ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Pozuntuların milli orqanlar tərəfindən necə </a:t>
            </a:r>
            <a:r>
              <a:rPr lang="az-Latn-AZ" sz="2400" b="1" dirty="0" err="1" smtClean="0">
                <a:solidFill>
                  <a:schemeClr val="bg1"/>
                </a:solidFill>
                <a:cs typeface="Times New Roman" pitchFamily="18" charset="0"/>
              </a:rPr>
              <a:t>tövsif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az-Latn-AZ" sz="2400" b="1" dirty="0" err="1" smtClean="0">
                <a:solidFill>
                  <a:schemeClr val="bg1"/>
                </a:solidFill>
                <a:cs typeface="Times New Roman" pitchFamily="18" charset="0"/>
              </a:rPr>
              <a:t>edildiyini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 araşdırır (</a:t>
            </a:r>
            <a:r>
              <a:rPr lang="az-Latn-AZ" sz="2400" i="1" dirty="0" err="1" smtClean="0">
                <a:solidFill>
                  <a:srgbClr val="FFFF00"/>
                </a:solidFill>
                <a:cs typeface="Times New Roman" pitchFamily="18" charset="0"/>
              </a:rPr>
              <a:t>Engel</a:t>
            </a:r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 və başqaları Niderlanda qarşı iş 1976)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Hüquq pozuntusunun xarakterini araşdırır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Müvafiq şəxs təqsirli bilindiyi halda ona tətbiq edilə bilən cəzaların ağırlığını araşdırır</a:t>
            </a:r>
          </a:p>
          <a:p>
            <a:pPr marL="342900" indent="-342900" algn="l">
              <a:buClrTx/>
              <a:buFont typeface="Wingdings" pitchFamily="2" charset="2"/>
              <a:buChar char="Ø"/>
            </a:pP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Müstəqil anlayışdır</a:t>
            </a:r>
          </a:p>
          <a:p>
            <a:pPr algn="l">
              <a:buClrTx/>
            </a:pPr>
            <a:r>
              <a:rPr lang="az-Latn-AZ" sz="2400" b="1" i="1" dirty="0" err="1" smtClean="0">
                <a:solidFill>
                  <a:srgbClr val="FFFF00"/>
                </a:solidFill>
                <a:cs typeface="Times New Roman" pitchFamily="18" charset="0"/>
              </a:rPr>
              <a:t>Veber</a:t>
            </a:r>
            <a:r>
              <a:rPr lang="az-Latn-AZ" sz="2400" b="1" i="1" dirty="0" smtClean="0">
                <a:solidFill>
                  <a:srgbClr val="FFFF00"/>
                </a:solidFill>
                <a:cs typeface="Times New Roman" pitchFamily="18" charset="0"/>
              </a:rPr>
              <a:t> İsveçrəyə qarşı işdə 1990</a:t>
            </a:r>
          </a:p>
          <a:p>
            <a:pPr algn="l">
              <a:buClrTx/>
            </a:pPr>
            <a:r>
              <a:rPr lang="az-Latn-AZ" sz="2400" i="1" dirty="0" smtClean="0">
                <a:solidFill>
                  <a:schemeClr val="bg1"/>
                </a:solidFill>
                <a:cs typeface="Times New Roman" pitchFamily="18" charset="0"/>
              </a:rPr>
              <a:t>«məhkəmə qərara aldı ki, baxmayaraq ki, dövlətlər cinayət hüququ ilə intizam hüququna fərq qoya bilərlər, məhkəmə əmin olmalıdır ki, bunların arasında çəkilən sərhədlər 6-cı maddənin </a:t>
            </a:r>
            <a:r>
              <a:rPr lang="az-Latn-AZ" sz="2400" i="1" dirty="0" err="1" smtClean="0">
                <a:solidFill>
                  <a:schemeClr val="bg1"/>
                </a:solidFill>
                <a:cs typeface="Times New Roman" pitchFamily="18" charset="0"/>
              </a:rPr>
              <a:t>predmet</a:t>
            </a:r>
            <a:r>
              <a:rPr lang="az-Latn-AZ" sz="2400" i="1" dirty="0" smtClean="0">
                <a:solidFill>
                  <a:schemeClr val="bg1"/>
                </a:solidFill>
                <a:cs typeface="Times New Roman" pitchFamily="18" charset="0"/>
              </a:rPr>
              <a:t> və məqsədinə xələl gətirmir»</a:t>
            </a:r>
          </a:p>
          <a:p>
            <a:pPr algn="l">
              <a:buClrTx/>
            </a:pPr>
            <a:endParaRPr lang="az-Latn-AZ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l"/>
            <a:endParaRPr lang="az-Latn-AZ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2400" y="6460828"/>
            <a:ext cx="762000" cy="365125"/>
          </a:xfrm>
        </p:spPr>
        <p:txBody>
          <a:bodyPr>
            <a:normAutofit/>
          </a:bodyPr>
          <a:lstStyle/>
          <a:p>
            <a:r>
              <a:rPr lang="az-Latn-AZ" sz="2000" dirty="0">
                <a:solidFill>
                  <a:schemeClr val="bg1"/>
                </a:solidFill>
              </a:rPr>
              <a:t>6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4624"/>
            <a:ext cx="7851648" cy="1080119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Hüquq </a:t>
            </a:r>
            <a:r>
              <a:rPr lang="az-Latn-AZ" sz="4000" dirty="0" err="1" smtClean="0">
                <a:solidFill>
                  <a:srgbClr val="FFFF00"/>
                </a:solidFill>
              </a:rPr>
              <a:t>Pozunusunun</a:t>
            </a:r>
            <a:r>
              <a:rPr lang="az-Latn-AZ" sz="4000" dirty="0" smtClean="0">
                <a:solidFill>
                  <a:srgbClr val="FFFF00"/>
                </a:solidFill>
              </a:rPr>
              <a:t> xarakteri və</a:t>
            </a:r>
            <a:br>
              <a:rPr lang="az-Latn-AZ" sz="4000" dirty="0" smtClean="0">
                <a:solidFill>
                  <a:srgbClr val="FFFF00"/>
                </a:solidFill>
              </a:rPr>
            </a:br>
            <a:r>
              <a:rPr lang="az-Latn-AZ" sz="4000" dirty="0" smtClean="0">
                <a:solidFill>
                  <a:srgbClr val="FFFF00"/>
                </a:solidFill>
              </a:rPr>
              <a:t>Cəzanın ağırlığı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9"/>
            <a:ext cx="8640960" cy="525658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indent="-342900" algn="l">
              <a:buClrTx/>
              <a:buFont typeface="Wingdings" pitchFamily="2" charset="2"/>
              <a:buChar char="v"/>
            </a:pPr>
            <a:r>
              <a:rPr lang="az-Latn-AZ" sz="2400" b="1" i="1" u="sng" dirty="0" smtClean="0">
                <a:solidFill>
                  <a:schemeClr val="bg1"/>
                </a:solidFill>
                <a:cs typeface="Times New Roman" pitchFamily="18" charset="0"/>
              </a:rPr>
              <a:t>Hüquq pozuntusunun xarakteri tələb edir ki, 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dövlətdaxili hüququ və onun tətbiqi, habelə digər cinayət hüquq pozuntuları ilə müəyyən </a:t>
            </a:r>
            <a:r>
              <a:rPr lang="az-Latn-AZ" sz="2400" b="1" dirty="0" err="1" smtClean="0">
                <a:solidFill>
                  <a:schemeClr val="bg1"/>
                </a:solidFill>
                <a:cs typeface="Times New Roman" pitchFamily="18" charset="0"/>
              </a:rPr>
              <a:t>oxşarlıqların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 olub-</a:t>
            </a:r>
            <a:r>
              <a:rPr lang="az-Latn-AZ" sz="2400" b="1" dirty="0" err="1" smtClean="0">
                <a:solidFill>
                  <a:schemeClr val="bg1"/>
                </a:solidFill>
                <a:cs typeface="Times New Roman" pitchFamily="18" charset="0"/>
              </a:rPr>
              <a:t>olmaması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 məsələsi araşdırılsın. </a:t>
            </a:r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(</a:t>
            </a:r>
            <a:r>
              <a:rPr lang="az-Latn-AZ" sz="2400" i="1" dirty="0" err="1" smtClean="0">
                <a:solidFill>
                  <a:srgbClr val="FFFF00"/>
                </a:solidFill>
                <a:cs typeface="Times New Roman" pitchFamily="18" charset="0"/>
              </a:rPr>
              <a:t>Demikoli</a:t>
            </a:r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 Maltaya qarşı iş 1991)</a:t>
            </a:r>
          </a:p>
          <a:p>
            <a:pPr algn="l">
              <a:buClrTx/>
            </a:pPr>
            <a:endParaRPr lang="az-Latn-AZ" sz="2400" i="1" dirty="0">
              <a:solidFill>
                <a:srgbClr val="FFFF00"/>
              </a:solidFill>
              <a:cs typeface="Times New Roman" pitchFamily="18" charset="0"/>
            </a:endParaRPr>
          </a:p>
          <a:p>
            <a:pPr marL="342900" indent="-342900" algn="l">
              <a:buClrTx/>
              <a:buFont typeface="Wingdings" pitchFamily="2" charset="2"/>
              <a:buChar char="v"/>
            </a:pPr>
            <a:r>
              <a:rPr lang="az-Latn-AZ" sz="2400" b="1" i="1" u="sng" dirty="0" smtClean="0">
                <a:solidFill>
                  <a:schemeClr val="bg1"/>
                </a:solidFill>
                <a:cs typeface="Times New Roman" pitchFamily="18" charset="0"/>
              </a:rPr>
              <a:t>Cəzanın ağırlığı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, Sanksiya </a:t>
            </a:r>
            <a:r>
              <a:rPr lang="az-Latn-AZ" sz="2400" b="1" dirty="0" err="1" smtClean="0">
                <a:solidFill>
                  <a:schemeClr val="bg1"/>
                </a:solidFill>
                <a:cs typeface="Times New Roman" pitchFamily="18" charset="0"/>
              </a:rPr>
              <a:t>cəzalandırıcı</a:t>
            </a:r>
            <a:r>
              <a:rPr lang="az-Latn-AZ" sz="2400" b="1" dirty="0" smtClean="0">
                <a:solidFill>
                  <a:schemeClr val="bg1"/>
                </a:solidFill>
                <a:cs typeface="Times New Roman" pitchFamily="18" charset="0"/>
              </a:rPr>
              <a:t> və çəkindirici məqsəd daşıyırsa belə hallarda hüquq pozuntusu böyük ehtimalla cinayət hüquq pozuntusudur. </a:t>
            </a:r>
            <a:r>
              <a:rPr lang="az-Latn-AZ" sz="2400" b="1" dirty="0" smtClean="0">
                <a:solidFill>
                  <a:srgbClr val="FFFF00"/>
                </a:solidFill>
                <a:cs typeface="Times New Roman" pitchFamily="18" charset="0"/>
              </a:rPr>
              <a:t>(</a:t>
            </a:r>
            <a:r>
              <a:rPr lang="az-Latn-AZ" sz="2400" i="1" dirty="0" err="1" smtClean="0">
                <a:solidFill>
                  <a:srgbClr val="FFFF00"/>
                </a:solidFill>
                <a:cs typeface="Times New Roman" pitchFamily="18" charset="0"/>
              </a:rPr>
              <a:t>Öztürk</a:t>
            </a:r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 Almaniyaya qarşı iş 1984) (</a:t>
            </a:r>
            <a:r>
              <a:rPr lang="az-Latn-AZ" sz="2400" i="1" dirty="0" err="1" smtClean="0">
                <a:solidFill>
                  <a:srgbClr val="FFFF00"/>
                </a:solidFill>
                <a:cs typeface="Times New Roman" pitchFamily="18" charset="0"/>
              </a:rPr>
              <a:t>Yanoşeviç</a:t>
            </a:r>
            <a:r>
              <a:rPr lang="az-Latn-AZ" sz="2400" i="1" dirty="0" smtClean="0">
                <a:solidFill>
                  <a:srgbClr val="FFFF00"/>
                </a:solidFill>
                <a:cs typeface="Times New Roman" pitchFamily="18" charset="0"/>
              </a:rPr>
              <a:t> İsveçə qarşı iş 2002)</a:t>
            </a:r>
            <a:endParaRPr lang="az-Latn-AZ" sz="2400" i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2400" y="6381328"/>
            <a:ext cx="762000" cy="365125"/>
          </a:xfrm>
        </p:spPr>
        <p:txBody>
          <a:bodyPr/>
          <a:lstStyle/>
          <a:p>
            <a:r>
              <a:rPr lang="az-Latn-AZ" sz="2000" dirty="0">
                <a:solidFill>
                  <a:schemeClr val="bg1"/>
                </a:solidFill>
              </a:rPr>
              <a:t>7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11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24744"/>
          </a:xfrm>
        </p:spPr>
        <p:txBody>
          <a:bodyPr>
            <a:normAutofit/>
          </a:bodyPr>
          <a:lstStyle/>
          <a:p>
            <a:pPr algn="ctr"/>
            <a:r>
              <a:rPr lang="az-Latn-AZ" sz="3600" dirty="0" smtClean="0">
                <a:solidFill>
                  <a:srgbClr val="FFFF00"/>
                </a:solidFill>
              </a:rPr>
              <a:t>Məhkəməyə müraciət hüququ və məhkəmə araşdırması hüququ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528" y="1268760"/>
            <a:ext cx="8712968" cy="54726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700" b="1" dirty="0" smtClean="0">
                <a:solidFill>
                  <a:schemeClr val="bg1"/>
                </a:solidFill>
                <a:cs typeface="Times New Roman" pitchFamily="18" charset="0"/>
              </a:rPr>
              <a:t>Qanun əsasında yaradılmış müstəqil və qərəzsiz məhkəmə vasitəsilə ədalətli məhkəmə araşdırması hüququnu ehtiva edir.</a:t>
            </a:r>
            <a:r>
              <a:rPr lang="az-Latn-AZ" sz="2700" i="1" dirty="0" smtClean="0">
                <a:solidFill>
                  <a:srgbClr val="FFFF00"/>
                </a:solidFill>
                <a:cs typeface="Times New Roman" pitchFamily="18" charset="0"/>
              </a:rPr>
              <a:t>(Şevrol Fransaya qarşı iş 2003)</a:t>
            </a:r>
          </a:p>
          <a:p>
            <a:pPr algn="just">
              <a:buClr>
                <a:schemeClr val="bg1"/>
              </a:buClr>
            </a:pPr>
            <a:endParaRPr lang="az-Latn-AZ" sz="2700" i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>
              <a:buClr>
                <a:schemeClr val="bg1"/>
              </a:buClr>
              <a:buFont typeface="Wingdings" pitchFamily="2" charset="2"/>
              <a:buChar char="v"/>
            </a:pPr>
            <a:r>
              <a:rPr lang="az-Latn-AZ" sz="27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az-Latn-AZ" sz="2700" b="1" dirty="0" smtClean="0">
                <a:solidFill>
                  <a:schemeClr val="bg1"/>
                </a:solidFill>
                <a:cs typeface="Times New Roman" pitchFamily="18" charset="0"/>
              </a:rPr>
              <a:t>Məhkəmə tərəfindən qərar qəbul edilməsinə nail olmaq hüququnu ehtiva edir. </a:t>
            </a:r>
            <a:r>
              <a:rPr lang="az-Latn-AZ" sz="2700" i="1" dirty="0" smtClean="0">
                <a:solidFill>
                  <a:srgbClr val="FFFF00"/>
                </a:solidFill>
                <a:cs typeface="Times New Roman" pitchFamily="18" charset="0"/>
              </a:rPr>
              <a:t>(Qanci İtaliyaya qarşı iş 2003</a:t>
            </a:r>
          </a:p>
          <a:p>
            <a:pPr algn="l">
              <a:buClr>
                <a:schemeClr val="bg1"/>
              </a:buClr>
              <a:buFont typeface="Wingdings" pitchFamily="2" charset="2"/>
              <a:buChar char="v"/>
            </a:pPr>
            <a:endParaRPr lang="az-Latn-AZ" sz="2700" i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>
              <a:buClr>
                <a:schemeClr val="bg1"/>
              </a:buClr>
              <a:buFont typeface="Wingdings" pitchFamily="2" charset="2"/>
              <a:buChar char="v"/>
            </a:pPr>
            <a:r>
              <a:rPr lang="az-Latn-AZ" sz="2700" b="1" dirty="0" smtClean="0">
                <a:solidFill>
                  <a:schemeClr val="bg1"/>
                </a:solidFill>
                <a:cs typeface="Times New Roman" pitchFamily="18" charset="0"/>
              </a:rPr>
              <a:t>Məhkəməyə Çatımlılıq. </a:t>
            </a:r>
            <a:r>
              <a:rPr lang="az-Latn-AZ" sz="2700" i="1" dirty="0" smtClean="0">
                <a:solidFill>
                  <a:srgbClr val="FFFF00"/>
                </a:solidFill>
                <a:cs typeface="Times New Roman" pitchFamily="18" charset="0"/>
              </a:rPr>
              <a:t>(Qolder Birləşmiş Krallığa qarşı 1975), (Eyri İrlandiyaya qarşı 1979)</a:t>
            </a:r>
          </a:p>
          <a:p>
            <a:pPr algn="l">
              <a:buClr>
                <a:schemeClr val="bg1"/>
              </a:buClr>
            </a:pPr>
            <a:endParaRPr lang="az-Latn-AZ" sz="2700" i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>
              <a:buClr>
                <a:schemeClr val="bg1"/>
              </a:buClr>
              <a:buFont typeface="Wingdings" pitchFamily="2" charset="2"/>
              <a:buChar char="v"/>
            </a:pPr>
            <a:r>
              <a:rPr lang="az-Latn-AZ" sz="2700" b="1" dirty="0" smtClean="0">
                <a:solidFill>
                  <a:schemeClr val="bg1"/>
                </a:solidFill>
                <a:cs typeface="Times New Roman" pitchFamily="18" charset="0"/>
              </a:rPr>
              <a:t>Məhkəmə Qərarının məcburiliyi və icrası. </a:t>
            </a:r>
            <a:r>
              <a:rPr lang="az-Latn-AZ" sz="2700" i="1" dirty="0" smtClean="0">
                <a:solidFill>
                  <a:srgbClr val="FFFF00"/>
                </a:solidFill>
                <a:cs typeface="Times New Roman" pitchFamily="18" charset="0"/>
              </a:rPr>
              <a:t>(Burdov Rusiyaya qarşı iş 2002) (Kirtatos Yunanıstana qarşı iş 2003)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93249" y="6344737"/>
            <a:ext cx="679649" cy="504056"/>
          </a:xfrm>
        </p:spPr>
        <p:txBody>
          <a:bodyPr/>
          <a:lstStyle/>
          <a:p>
            <a:r>
              <a:rPr lang="az-Latn-AZ" sz="2000" dirty="0">
                <a:solidFill>
                  <a:schemeClr val="bg1"/>
                </a:solidFill>
              </a:rPr>
              <a:t>8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34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3090</TotalTime>
  <Words>1025</Words>
  <Application>Microsoft Office PowerPoint</Application>
  <PresentationFormat>On-screen Show (4:3)</PresentationFormat>
  <Paragraphs>183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Avropa Birliyi və Avropa Şurasının Birgə Proqramı  əsasında, Ədliyyə Akademiyası ilə birgə həyata keçirilən layihə çərçivəsində </vt:lpstr>
      <vt:lpstr>Azərbaycan Respublikası Konstitusiyası</vt:lpstr>
      <vt:lpstr>PowerPoint Presentation</vt:lpstr>
      <vt:lpstr>6-cı maddənin əhatə dairəsi</vt:lpstr>
      <vt:lpstr>Mülki Hüquq və Vəzifələr</vt:lpstr>
      <vt:lpstr>Məhkəmə təcrübəsi</vt:lpstr>
      <vt:lpstr>Cinayət ittihamı</vt:lpstr>
      <vt:lpstr>Hüquq Pozunusunun xarakteri və Cəzanın ağırlığı</vt:lpstr>
      <vt:lpstr>Məhkəməyə müraciət hüququ və məhkəmə araşdırması hüququ</vt:lpstr>
      <vt:lpstr>Məhkəməyə müraciət hüququnun məhdudlaşdırılması</vt:lpstr>
      <vt:lpstr>Cinayət Prosesində susmaq hüququ</vt:lpstr>
      <vt:lpstr>Əsaslandırılmış məhkəmə qərarı</vt:lpstr>
      <vt:lpstr> 6-cı maddə və Azərbaycan</vt:lpstr>
      <vt:lpstr> </vt:lpstr>
      <vt:lpstr>Məhkəmə Qərarlarının İcra olunmamasına görə</vt:lpstr>
      <vt:lpstr>Diqqətinizə görə təşəkkür edirəm!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Birləşmək azadlığı konteksində gericəkilmə müddəaları</dc:title>
  <dc:creator>User</dc:creator>
  <cp:lastModifiedBy>ROVSHANOVA Vafa</cp:lastModifiedBy>
  <cp:revision>144</cp:revision>
  <dcterms:created xsi:type="dcterms:W3CDTF">2013-12-11T12:07:18Z</dcterms:created>
  <dcterms:modified xsi:type="dcterms:W3CDTF">2016-07-04T05:18:27Z</dcterms:modified>
</cp:coreProperties>
</file>