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20"/>
  </p:notesMasterIdLst>
  <p:sldIdLst>
    <p:sldId id="256" r:id="rId2"/>
    <p:sldId id="311" r:id="rId3"/>
    <p:sldId id="336" r:id="rId4"/>
    <p:sldId id="337" r:id="rId5"/>
    <p:sldId id="335" r:id="rId6"/>
    <p:sldId id="314" r:id="rId7"/>
    <p:sldId id="339" r:id="rId8"/>
    <p:sldId id="341" r:id="rId9"/>
    <p:sldId id="322" r:id="rId10"/>
    <p:sldId id="323" r:id="rId11"/>
    <p:sldId id="324" r:id="rId12"/>
    <p:sldId id="342" r:id="rId13"/>
    <p:sldId id="325" r:id="rId14"/>
    <p:sldId id="327" r:id="rId15"/>
    <p:sldId id="328" r:id="rId16"/>
    <p:sldId id="331" r:id="rId17"/>
    <p:sldId id="333" r:id="rId18"/>
    <p:sldId id="299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88750" autoAdjust="0"/>
  </p:normalViewPr>
  <p:slideViewPr>
    <p:cSldViewPr>
      <p:cViewPr varScale="1">
        <p:scale>
          <a:sx n="64" d="100"/>
          <a:sy n="64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E0ADBC-5DDE-4065-BF91-CC449883056A}" type="datetimeFigureOut">
              <a:rPr lang="fr-FR"/>
              <a:pPr>
                <a:defRPr/>
              </a:pPr>
              <a:t>04/02/2017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C24FAA-79C7-4857-AC40-C505AA5EA13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00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B8234-9FC0-4DF1-ADE3-0DEDED35624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227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268DB-2BA8-460B-8D7E-22615E9F24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355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F4967-7055-4AF4-A551-6E196D8DFA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55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87F01-D5E2-4EF8-9B50-A6987B16E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153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4FBE7-65DB-4D24-AFD8-6CE2A273D4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389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6B6B1-8ED5-4F47-B8CE-1AC5466596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640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495AB-3389-4924-B9BD-9EC8B3E1B5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727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013D0-7121-48D3-8702-1124688043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209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438E9-C4E8-42BC-BE11-F8BC4A72A9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14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2852B-EB71-4554-BA15-AFAC120593E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834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B6E47-C4FA-4E31-A194-EB522AFD3E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615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29566-D989-4C06-A904-FECB5DA98C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62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EAAB2A-1B26-45A9-865E-D6C907BE88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19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b="1" dirty="0" smtClean="0">
                <a:latin typeface="+mn-lt"/>
              </a:rPr>
              <a:t/>
            </a:r>
            <a:br>
              <a:rPr lang="fr-FR" sz="4000" b="1" dirty="0" smtClean="0">
                <a:latin typeface="+mn-lt"/>
              </a:rPr>
            </a:br>
            <a:r>
              <a:rPr lang="az-Latn-AZ" sz="4000" b="1" dirty="0" smtClean="0">
                <a:latin typeface="+mn-lt"/>
              </a:rPr>
              <a:t>Ədalətli məhkəmə araşdırması hüququ</a:t>
            </a:r>
            <a:endParaRPr lang="en-GB" sz="4000" b="1" dirty="0" smtClean="0">
              <a:latin typeface="+mn-lt"/>
            </a:endParaRPr>
          </a:p>
        </p:txBody>
      </p:sp>
      <p:pic>
        <p:nvPicPr>
          <p:cNvPr id="2052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5616" y="1628800"/>
            <a:ext cx="7121429" cy="2779125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500570"/>
            <a:ext cx="8229600" cy="1625593"/>
          </a:xfrm>
        </p:spPr>
        <p:txBody>
          <a:bodyPr/>
          <a:lstStyle/>
          <a:p>
            <a:pPr eaLnBrk="1" hangingPunct="1"/>
            <a:endParaRPr lang="fr-FR" sz="1200" b="1" dirty="0" smtClean="0"/>
          </a:p>
          <a:p>
            <a:pPr eaLnBrk="1" hangingPunct="1"/>
            <a:endParaRPr lang="fr-FR" sz="1200" b="1" dirty="0" smtClean="0"/>
          </a:p>
          <a:p>
            <a:pPr algn="r" eaLnBrk="1" hangingPunct="1">
              <a:buNone/>
            </a:pPr>
            <a:r>
              <a:rPr lang="fr-FR" sz="3000" b="1" dirty="0" smtClean="0"/>
              <a:t>Sima Yaqubova</a:t>
            </a:r>
          </a:p>
          <a:p>
            <a:pPr algn="r" eaLnBrk="1" hangingPunct="1">
              <a:buNone/>
            </a:pPr>
            <a:r>
              <a:rPr lang="fr-FR" sz="3000" b="1" dirty="0" smtClean="0"/>
              <a:t>2016</a:t>
            </a:r>
            <a:endParaRPr lang="fr-FR" sz="3000" b="1" dirty="0" smtClean="0"/>
          </a:p>
          <a:p>
            <a:pPr eaLnBrk="1" hangingPunct="1"/>
            <a:endParaRPr lang="fr-FR" sz="1200" b="1" dirty="0" smtClean="0"/>
          </a:p>
          <a:p>
            <a:pPr algn="r" eaLnBrk="1" hangingPunct="1"/>
            <a:endParaRPr lang="az-Latn-AZ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Şəxsən müdafiə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az-Latn-AZ" sz="2200" dirty="0" smtClean="0"/>
              <a:t>Qeyri-mütləq hüquq, məhdudlaşdırıla bilər (məs.ağır cinayətlərdə ittiham olunduqda)</a:t>
            </a:r>
          </a:p>
          <a:p>
            <a:r>
              <a:rPr lang="az-Latn-AZ" sz="2200" dirty="0" smtClean="0"/>
              <a:t>≈ Şəxsən iştirak </a:t>
            </a:r>
          </a:p>
          <a:p>
            <a:r>
              <a:rPr lang="az-Latn-AZ" sz="2200" dirty="0" smtClean="0"/>
              <a:t>Yalnız şəxsən müdafiə: Britaniyada həbsxana intizam prosesləri, şəxsə müdafiəsini hazırlamaq imkanı verilməlidir</a:t>
            </a: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z-Latn-AZ" dirty="0" smtClean="0"/>
              <a:t>  </a:t>
            </a:r>
            <a:r>
              <a:rPr lang="az-Latn-AZ" sz="3000" b="1" dirty="0" smtClean="0">
                <a:latin typeface="+mn-lt"/>
              </a:rPr>
              <a:t>Seçdiyi müdafiəçi</a:t>
            </a:r>
            <a:endParaRPr lang="fr-FR" sz="3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sz="3000" b="1" dirty="0" smtClean="0"/>
              <a:t>      Seçmək, yalnız özü ödəyərsə</a:t>
            </a:r>
          </a:p>
          <a:p>
            <a:pPr marL="0" indent="0">
              <a:buNone/>
            </a:pPr>
            <a:r>
              <a:rPr lang="az-Latn-AZ" sz="2200" b="1" i="1" dirty="0" err="1">
                <a:cs typeface="Times New Roman" pitchFamily="18" charset="0"/>
              </a:rPr>
              <a:t>Kroissant</a:t>
            </a:r>
            <a:r>
              <a:rPr lang="az-Latn-AZ" sz="2200" b="1" i="1" dirty="0">
                <a:cs typeface="Times New Roman" pitchFamily="18" charset="0"/>
              </a:rPr>
              <a:t> Almaniyaya qarşı – </a:t>
            </a:r>
            <a:r>
              <a:rPr lang="az-Latn-AZ" sz="2200" dirty="0">
                <a:cs typeface="Times New Roman" pitchFamily="18" charset="0"/>
              </a:rPr>
              <a:t>3-cü müdafiəçini təyin etməyə etiraz etmişdir. </a:t>
            </a:r>
            <a:endParaRPr lang="az-Latn-AZ" sz="2200" b="1" i="1" dirty="0">
              <a:cs typeface="Times New Roman" pitchFamily="18" charset="0"/>
            </a:endParaRPr>
          </a:p>
          <a:p>
            <a:pPr>
              <a:buNone/>
            </a:pPr>
            <a:endParaRPr lang="az-Latn-AZ" sz="2200" i="1" dirty="0" smtClean="0"/>
          </a:p>
          <a:p>
            <a:pPr>
              <a:buNone/>
            </a:pPr>
            <a:r>
              <a:rPr lang="az-Latn-AZ" sz="2200" i="1" dirty="0" smtClean="0"/>
              <a:t>  (müdafiəçi ilə təmin olunduqda, seçim hüququ yoxdur , qeyri-mütləq hüquq, </a:t>
            </a:r>
            <a:r>
              <a:rPr lang="az-Latn-AZ" sz="2200" i="1" dirty="0" err="1" smtClean="0"/>
              <a:t>məhdudlaşdırıla</a:t>
            </a:r>
            <a:r>
              <a:rPr lang="az-Latn-AZ" sz="2200" i="1" dirty="0" smtClean="0"/>
              <a:t> bilər.</a:t>
            </a:r>
            <a:r>
              <a:rPr lang="az-Latn-AZ" sz="2200" i="1" dirty="0"/>
              <a:t> </a:t>
            </a:r>
            <a:r>
              <a:rPr lang="az-Latn-AZ" sz="2200" i="1" dirty="0" smtClean="0">
                <a:cs typeface="Times New Roman" pitchFamily="18" charset="0"/>
              </a:rPr>
              <a:t>Dövlət tənzimləyir, kim müdafiəçi ola bilər)</a:t>
            </a:r>
          </a:p>
          <a:p>
            <a:pPr>
              <a:buNone/>
            </a:pPr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5425139" y="1345368"/>
            <a:ext cx="754375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3000" b="1" dirty="0"/>
              <a:t>İmkanı olmadıqda və ədalət mühakiməsinin tələb etdiyi zaman müdafiəçi ilə təmin olunmaq </a:t>
            </a:r>
            <a:endParaRPr lang="az-Latn-AZ" sz="3000" b="1" dirty="0" smtClean="0"/>
          </a:p>
          <a:p>
            <a:endParaRPr lang="az-Latn-AZ" sz="3000" b="1" dirty="0" smtClean="0"/>
          </a:p>
          <a:p>
            <a:r>
              <a:rPr lang="az-Latn-AZ" sz="2200" i="1" dirty="0" err="1" smtClean="0"/>
              <a:t>Eze</a:t>
            </a:r>
            <a:r>
              <a:rPr lang="az-Latn-AZ" sz="2200" i="1" dirty="0" smtClean="0"/>
              <a:t> </a:t>
            </a:r>
            <a:r>
              <a:rPr lang="az-Latn-AZ" sz="2200" i="1" dirty="0" err="1" smtClean="0"/>
              <a:t>ve</a:t>
            </a:r>
            <a:r>
              <a:rPr lang="az-Latn-AZ" sz="2200" i="1" dirty="0" smtClean="0"/>
              <a:t> </a:t>
            </a:r>
            <a:r>
              <a:rPr lang="az-Latn-AZ" sz="2200" i="1" dirty="0" err="1" smtClean="0"/>
              <a:t>Konnors</a:t>
            </a:r>
            <a:r>
              <a:rPr lang="az-Latn-AZ" sz="2200" i="1" dirty="0" smtClean="0"/>
              <a:t> Birləşmiş Krallığa qarşı   </a:t>
            </a:r>
          </a:p>
          <a:p>
            <a:r>
              <a:rPr lang="az-Latn-AZ" sz="2200" i="1" dirty="0" err="1" smtClean="0"/>
              <a:t>Kvorant</a:t>
            </a:r>
            <a:r>
              <a:rPr lang="az-Latn-AZ" sz="2200" i="1" dirty="0" smtClean="0"/>
              <a:t> İsveçrəyə qarşı</a:t>
            </a:r>
            <a:endParaRPr lang="az-Latn-AZ" sz="2200" i="1" dirty="0"/>
          </a:p>
          <a:p>
            <a:pPr marL="0" indent="0">
              <a:buNone/>
            </a:pPr>
            <a:endParaRPr lang="az-Latn-AZ" sz="3000" b="1" dirty="0"/>
          </a:p>
        </p:txBody>
      </p:sp>
    </p:spTree>
    <p:extLst>
      <p:ext uri="{BB962C8B-B14F-4D97-AF65-F5344CB8AC3E}">
        <p14:creationId xmlns:p14="http://schemas.microsoft.com/office/powerpoint/2010/main" xmlns="" val="19852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Müdafiəçi ilə təmin olunmaq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“Ədalət mühakiməsinin tələb etdiyi zaman”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Işin faktiki və hüquqi əsasları (mürəkkəblik dərəcəsi)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Ittiham olunan üçün prosesin əhəmiyyəti (gözlənilən cəza)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Uğur şansının olub-olmaması</a:t>
            </a:r>
          </a:p>
          <a:p>
            <a:pPr algn="ctr">
              <a:buNone/>
            </a:pP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Bütün hallarda yerli məhkəmə tərərfindən daimi nəzarətdə saxlanmalıdır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QAYDA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342900" lvl="1" indent="-342900">
              <a:buNone/>
            </a:pP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Əhəmiyyətli prosedural addımlar atılmışsa (dindirilmə, üzləşmə , axtarış və s. ) müdafiəçinin olmaması sonradan müdafiəni effektivliyini mümkünsüz edir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Müdafiəçi ilə effektiv ünsiyyət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3000" dirty="0" smtClean="0"/>
              <a:t>Konfidensiallıq </a:t>
            </a:r>
          </a:p>
          <a:p>
            <a:pPr>
              <a:buNone/>
            </a:pPr>
            <a:r>
              <a:rPr lang="az-Latn-AZ" sz="3000" dirty="0" smtClean="0"/>
              <a:t>	- </a:t>
            </a:r>
            <a:r>
              <a:rPr lang="az-Latn-AZ" sz="3000" i="1" dirty="0" smtClean="0"/>
              <a:t>S.v.</a:t>
            </a:r>
            <a:r>
              <a:rPr lang="fr-FR" sz="3000" i="1" dirty="0" smtClean="0"/>
              <a:t> </a:t>
            </a:r>
            <a:r>
              <a:rPr lang="fr-FR" sz="3000" i="1" dirty="0" err="1" smtClean="0"/>
              <a:t>Switzerland</a:t>
            </a:r>
            <a:r>
              <a:rPr lang="az-Latn-AZ" sz="3000" dirty="0" smtClean="0"/>
              <a:t> (1991)</a:t>
            </a:r>
          </a:p>
          <a:p>
            <a:pPr>
              <a:buNone/>
            </a:pPr>
            <a:r>
              <a:rPr lang="az-Latn-AZ" sz="3000" dirty="0" smtClean="0"/>
              <a:t>	- </a:t>
            </a:r>
            <a:r>
              <a:rPr lang="az-Latn-AZ" sz="3000" i="1" dirty="0" smtClean="0"/>
              <a:t>Brennan v. UK (2001)</a:t>
            </a:r>
          </a:p>
          <a:p>
            <a:r>
              <a:rPr lang="az-Latn-AZ" sz="3000" dirty="0" smtClean="0"/>
              <a:t>Yalnız ciddi əsaslar olduqda məhdudlaşdıla bilər</a:t>
            </a:r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Müdafiənin keyfiyyəti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sz="2800" dirty="0" smtClean="0"/>
              <a:t> Özəl şəxslərin hərəkətlərindən bir qayda olaraq AİHM-ə şikayət verilə bilməz, yalnız Dövlətə aid oluna bilinən davranışlar</a:t>
            </a:r>
          </a:p>
          <a:p>
            <a:pPr>
              <a:buNone/>
            </a:pPr>
            <a:r>
              <a:rPr lang="az-Latn-AZ" sz="2800" dirty="0" smtClean="0"/>
              <a:t>	</a:t>
            </a:r>
          </a:p>
          <a:p>
            <a:pPr>
              <a:buNone/>
            </a:pPr>
            <a:r>
              <a:rPr lang="az-Latn-AZ" sz="2800" b="1" i="1" dirty="0"/>
              <a:t> </a:t>
            </a:r>
            <a:r>
              <a:rPr lang="az-Latn-AZ" sz="2800" b="1" i="1" dirty="0" smtClean="0"/>
              <a:t> </a:t>
            </a:r>
            <a:r>
              <a:rPr lang="fr-FR" sz="2800" b="1" i="1" dirty="0" err="1" smtClean="0"/>
              <a:t>Daud</a:t>
            </a:r>
            <a:r>
              <a:rPr lang="fr-FR" sz="2800" b="1" i="1" dirty="0" smtClean="0"/>
              <a:t> v Portugal</a:t>
            </a:r>
            <a:r>
              <a:rPr lang="fr-FR" sz="2800" b="1" dirty="0" smtClean="0"/>
              <a:t> (1998)</a:t>
            </a:r>
            <a:endParaRPr lang="az-Latn-AZ" sz="2800" b="1" dirty="0" smtClean="0"/>
          </a:p>
          <a:p>
            <a:pPr>
              <a:buNone/>
            </a:pPr>
            <a:r>
              <a:rPr lang="az-Latn-AZ" sz="2800" b="1" dirty="0" smtClean="0"/>
              <a:t>	</a:t>
            </a:r>
            <a:r>
              <a:rPr lang="az-Latn-AZ" sz="2800" b="1" i="1" dirty="0" smtClean="0"/>
              <a:t>Czekalla v Portugal</a:t>
            </a:r>
            <a:r>
              <a:rPr lang="az-Latn-AZ" sz="2800" b="1" dirty="0" smtClean="0"/>
              <a:t> (2002)</a:t>
            </a:r>
          </a:p>
          <a:p>
            <a:pPr>
              <a:buNone/>
            </a:pPr>
            <a:r>
              <a:rPr lang="az-Latn-AZ" sz="2800" b="1" dirty="0" smtClean="0"/>
              <a:t>	</a:t>
            </a:r>
            <a:r>
              <a:rPr lang="az-Latn-AZ" sz="2800" b="1" i="1" dirty="0" err="1" smtClean="0"/>
              <a:t>Güveç</a:t>
            </a:r>
            <a:r>
              <a:rPr lang="az-Latn-AZ" sz="2800" b="1" i="1" dirty="0" smtClean="0"/>
              <a:t> Türkiyəyə qarşı</a:t>
            </a:r>
          </a:p>
          <a:p>
            <a:pPr>
              <a:buNone/>
            </a:pPr>
            <a:endParaRPr lang="az-Latn-AZ" sz="2800" b="1" dirty="0" smtClean="0"/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Tərcüməçi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b="1" i="1" dirty="0" smtClean="0"/>
              <a:t>	</a:t>
            </a:r>
            <a:r>
              <a:rPr lang="en-US" b="1" i="1" dirty="0" err="1" smtClean="0"/>
              <a:t>Cuscani</a:t>
            </a:r>
            <a:r>
              <a:rPr lang="en-US" b="1" i="1" dirty="0" smtClean="0"/>
              <a:t> v United Kingdom </a:t>
            </a:r>
            <a:r>
              <a:rPr lang="en-US" dirty="0" smtClean="0"/>
              <a:t>(2002)</a:t>
            </a:r>
            <a:endParaRPr lang="az-Latn-AZ" smtClean="0"/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Pulsuz tərcüməçi</a:t>
            </a:r>
          </a:p>
          <a:p>
            <a:r>
              <a:rPr lang="az-Latn-AZ" dirty="0" smtClean="0"/>
              <a:t>Bütün materialların yazılı tərcüməsi deyil </a:t>
            </a:r>
            <a:r>
              <a:rPr lang="fr-FR" b="1" i="1" dirty="0" err="1" smtClean="0"/>
              <a:t>Kamasinski</a:t>
            </a:r>
            <a:r>
              <a:rPr lang="fr-FR" b="1" i="1" dirty="0" smtClean="0"/>
              <a:t> v </a:t>
            </a:r>
            <a:r>
              <a:rPr lang="fr-FR" b="1" i="1" dirty="0" err="1" smtClean="0"/>
              <a:t>Austria</a:t>
            </a:r>
            <a:r>
              <a:rPr lang="fr-FR" b="1" i="1" dirty="0" smtClean="0"/>
              <a:t> </a:t>
            </a:r>
            <a:r>
              <a:rPr lang="fr-FR" b="1" dirty="0" smtClean="0"/>
              <a:t>(1989)</a:t>
            </a:r>
            <a:endParaRPr lang="az-Latn-AZ" dirty="0" smtClean="0"/>
          </a:p>
          <a:p>
            <a:r>
              <a:rPr lang="az-Latn-AZ" dirty="0" smtClean="0"/>
              <a:t>Effektiv tərcümə </a:t>
            </a:r>
            <a:r>
              <a:rPr lang="az-Latn-AZ" i="1" dirty="0" smtClean="0"/>
              <a:t>(</a:t>
            </a:r>
            <a:r>
              <a:rPr lang="fr-FR" b="1" i="1" dirty="0" err="1" smtClean="0"/>
              <a:t>Kamasinski</a:t>
            </a:r>
            <a:r>
              <a:rPr lang="az-Latn-AZ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smtClean="0"/>
              <a:t>SON</a:t>
            </a:r>
            <a:endParaRPr lang="fr-FR" smtClean="0"/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smtClean="0"/>
              <a:t>Diqqətinizə və fəal iştirakınıza görə təşəkkürlər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-32648"/>
            <a:ext cx="7690048" cy="2381528"/>
          </a:xfrm>
        </p:spPr>
        <p:txBody>
          <a:bodyPr>
            <a:normAutofit/>
          </a:bodyPr>
          <a:lstStyle/>
          <a:p>
            <a:pPr algn="ctr"/>
            <a:r>
              <a:rPr lang="az-Latn-AZ" sz="2200" b="1" dirty="0" smtClean="0">
                <a:latin typeface="+mn-lt"/>
              </a:rPr>
              <a:t>          </a:t>
            </a:r>
            <a:r>
              <a:rPr lang="en-US" sz="2200" b="1" dirty="0" smtClean="0">
                <a:latin typeface="+mn-lt"/>
              </a:rPr>
              <a:t> </a:t>
            </a:r>
            <a:r>
              <a:rPr lang="az-Latn-AZ" sz="2200" b="1" dirty="0" smtClean="0">
                <a:latin typeface="+mn-lt"/>
              </a:rPr>
              <a:t>İNSAN   HÜQUQLARININ  VƏ ƏSAS  AZADLIQLARININ </a:t>
            </a:r>
            <a:br>
              <a:rPr lang="az-Latn-AZ" sz="2200" b="1" dirty="0" smtClean="0">
                <a:latin typeface="+mn-lt"/>
              </a:rPr>
            </a:br>
            <a:r>
              <a:rPr lang="az-Latn-AZ" sz="2200" b="1" dirty="0" smtClean="0">
                <a:latin typeface="+mn-lt"/>
              </a:rPr>
              <a:t>            MÜDAFİƏSİ  HAQQINDA  AVROPA  KONVENSİYASI  </a:t>
            </a:r>
            <a:br>
              <a:rPr lang="az-Latn-AZ" sz="2200" b="1" dirty="0" smtClean="0">
                <a:latin typeface="+mn-lt"/>
              </a:rPr>
            </a:br>
            <a:r>
              <a:rPr lang="az-Latn-AZ" sz="2200" b="1" dirty="0" smtClean="0">
                <a:latin typeface="+mn-lt"/>
              </a:rPr>
              <a:t/>
            </a:r>
            <a:br>
              <a:rPr lang="az-Latn-AZ" sz="2200" b="1" dirty="0" smtClean="0">
                <a:latin typeface="+mn-lt"/>
              </a:rPr>
            </a:br>
            <a:r>
              <a:rPr lang="az-Latn-AZ" sz="2200" b="1" dirty="0" smtClean="0">
                <a:latin typeface="+mn-lt"/>
              </a:rPr>
              <a:t/>
            </a:r>
            <a:br>
              <a:rPr lang="az-Latn-AZ" sz="2200" b="1" dirty="0" smtClean="0">
                <a:latin typeface="+mn-lt"/>
              </a:rPr>
            </a:br>
            <a:r>
              <a:rPr lang="az-Latn-AZ" sz="2200" b="1" dirty="0" smtClean="0">
                <a:latin typeface="+mn-lt"/>
              </a:rPr>
              <a:t/>
            </a:r>
            <a:br>
              <a:rPr lang="az-Latn-AZ" sz="2200" b="1" dirty="0" smtClean="0">
                <a:latin typeface="+mn-lt"/>
              </a:rPr>
            </a:br>
            <a:r>
              <a:rPr lang="az-Latn-AZ" sz="2200" b="1" dirty="0" smtClean="0">
                <a:latin typeface="+mn-lt"/>
              </a:rPr>
              <a:t>Maddə 6.2</a:t>
            </a:r>
            <a:r>
              <a:rPr lang="en-US" sz="2200" b="1" dirty="0" smtClean="0">
                <a:latin typeface="+mn-lt"/>
              </a:rPr>
              <a:t/>
            </a:r>
            <a:br>
              <a:rPr lang="en-US" sz="2200" b="1" dirty="0" smtClean="0">
                <a:latin typeface="+mn-lt"/>
              </a:rPr>
            </a:br>
            <a:r>
              <a:rPr lang="fr-FR" sz="2200" b="1" dirty="0" smtClean="0">
                <a:latin typeface="+mn-lt"/>
              </a:rPr>
              <a:t>T</a:t>
            </a:r>
            <a:r>
              <a:rPr lang="az-Latn-AZ" sz="2200" b="1" dirty="0" smtClean="0">
                <a:latin typeface="+mn-lt"/>
              </a:rPr>
              <a:t>əqsirsizlik </a:t>
            </a:r>
            <a:r>
              <a:rPr lang="en-US" sz="2200" b="1" dirty="0" smtClean="0">
                <a:latin typeface="+mn-lt"/>
              </a:rPr>
              <a:t> </a:t>
            </a:r>
            <a:r>
              <a:rPr lang="az-Latn-AZ" sz="2200" b="1" dirty="0" smtClean="0">
                <a:latin typeface="+mn-lt"/>
              </a:rPr>
              <a:t>prezumpsiyası</a:t>
            </a:r>
            <a:endParaRPr lang="fr-FR" sz="2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2564904"/>
            <a:ext cx="8496944" cy="1080121"/>
          </a:xfrm>
        </p:spPr>
        <p:txBody>
          <a:bodyPr/>
          <a:lstStyle/>
          <a:p>
            <a:pPr algn="just">
              <a:buNone/>
            </a:pPr>
            <a:r>
              <a:rPr lang="en-US" sz="2200" dirty="0" smtClean="0"/>
              <a:t>C</a:t>
            </a:r>
            <a:r>
              <a:rPr lang="az-Latn-AZ" sz="2200" dirty="0" smtClean="0"/>
              <a:t>İNAYƏT TÖRƏTMƏKDƏ İTTİHAM OLUNAN HƏR KƏS ONUN TƏQSİRİ  </a:t>
            </a:r>
          </a:p>
          <a:p>
            <a:pPr algn="just">
              <a:buNone/>
            </a:pPr>
            <a:r>
              <a:rPr lang="az-Latn-AZ" sz="2200" dirty="0" smtClean="0"/>
              <a:t> QANUN ƏSASINDA SÜBUT EİLƏNƏDƏK TƏQSİRSİZ HESAB EDİLİR. </a:t>
            </a:r>
          </a:p>
          <a:p>
            <a:endParaRPr lang="az-Latn-AZ" dirty="0" smtClean="0"/>
          </a:p>
          <a:p>
            <a:endParaRPr lang="az-Latn-AZ" dirty="0"/>
          </a:p>
          <a:p>
            <a:pPr marL="342900" lvl="1" indent="0">
              <a:buNone/>
            </a:pPr>
            <a:endParaRPr lang="az-Latn-AZ" dirty="0" smtClean="0"/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endParaRPr lang="en-US" sz="3200" b="1" dirty="0"/>
          </a:p>
          <a:p>
            <a:pPr lvl="1">
              <a:buNone/>
            </a:pPr>
            <a:endParaRPr lang="az-Latn-AZ" sz="3200" b="1" dirty="0" smtClean="0"/>
          </a:p>
          <a:p>
            <a:pPr lvl="1"/>
            <a:endParaRPr lang="az-Latn-AZ" dirty="0" smtClean="0"/>
          </a:p>
          <a:p>
            <a:pPr lvl="1"/>
            <a:endParaRPr lang="az-Latn-AZ" dirty="0" smtClean="0"/>
          </a:p>
          <a:p>
            <a:pPr lvl="1"/>
            <a:endParaRPr lang="az-Latn-A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280920" cy="715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endParaRPr lang="az-Latn-AZ" sz="1000" spc="300" dirty="0" smtClean="0">
              <a:latin typeface="Palatino Linotype" panose="0204050205050503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az-Latn-AZ" sz="2000" spc="300" dirty="0" smtClean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Azərbaycan Respublikası </a:t>
            </a:r>
            <a:r>
              <a:rPr lang="az-Latn-AZ" sz="2000" spc="300" dirty="0" err="1" smtClean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Konstitutsiyasından</a:t>
            </a:r>
            <a:r>
              <a:rPr lang="az-Latn-AZ" sz="2000" spc="300" dirty="0" smtClean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 çıxarış</a:t>
            </a: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az-Latn-AZ" sz="2000" b="1" spc="300" dirty="0" smtClean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Maddə </a:t>
            </a:r>
            <a:r>
              <a:rPr lang="az-Latn-AZ" sz="2000" b="1" spc="300" dirty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63. </a:t>
            </a:r>
            <a:r>
              <a:rPr lang="az-Latn-AZ" sz="2000" b="1" dirty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Təqsirsizlik </a:t>
            </a:r>
            <a:r>
              <a:rPr lang="az-Latn-AZ" sz="2000" b="1" dirty="0" err="1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prezumpsiyası</a:t>
            </a:r>
            <a:endParaRPr lang="ru-RU" sz="2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I. Hər kəsin təqsirsizlik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prezumpsiyası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hüququ vardır. Cinayətin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törədilməsində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hər bir şəxs, onun təqsiri qanunla nəzərdə tutulan qaydada sübuta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yetirilməyibsə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və bu barədə məhkəmənin qanuni qüvvəyə minmiş hökmü yoxdursa, təqsirsiz sayılır.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II. Şəxsin təqsirli olduğuna əsaslı şübhələr varsa, onun təqsirli bilinməsinə yol verilmir.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III. Cinayətin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törədilməsində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şəxs özünün </a:t>
            </a:r>
            <a:r>
              <a:rPr lang="az-Latn-AZ" sz="20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təqsirsizliyini</a:t>
            </a: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sübuta yetirməyə borclu deyildir.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IV. Ədalət mühakiməsi həyata keçirilərkən qanunu pozmaqla əldə edilmiş sübutlardan istifadə oluna bilməz.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V. Məhkəmənin hökmü olmasa, kimsə cinayətdə təqsirli sayıla bilməz.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3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880" cy="6102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Azərbaycan Respublikasının </a:t>
            </a: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az-Latn-AZ" sz="20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inayət </a:t>
            </a: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az-Latn-AZ" sz="20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rosessual </a:t>
            </a: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az-Latn-AZ" sz="20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əcəlləsindən  çıxarış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az-Latn-AZ" sz="2000" b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Maddə </a:t>
            </a:r>
            <a:r>
              <a:rPr lang="az-Latn-AZ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21. Təqsirsizlik </a:t>
            </a:r>
            <a:r>
              <a:rPr lang="az-Latn-AZ" sz="2000" b="1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prezumpsiyası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az-Latn-AZ" sz="19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21.1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Cinayətin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törədilməsində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hər bir şəxs onun təqsiri bu Məcəllədə nəzərdə tutulmuş qaydada sübuta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yetirilməyibsə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və bu barədə qanuni qüvvəyə minmiş məhkəmənin hökmü yoxdursa, təqsirsiz sayılır</a:t>
            </a:r>
            <a:r>
              <a:rPr lang="az-Latn-AZ" sz="19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9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21.2. Şəxsin təqsirli olduğuna əsaslı şübhələr varsa da onun təqsirli bilinməsinə yol verilmir. Bu Məcəllənin müddəalarına uyğun surətdə müvafiq hüquqi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prosedur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daxilində ittihamın sübuta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yetirilməsində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aradan qaldırılması mümkün olmayan şübhələr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şəxsin (şübhəli şəxsin) xeyrinə həll edilir. Eyni ilə cinayət və cinayət-prosessual qanunlarının tətbiqində aradan qaldırılmamış şübhələr də onun xeyrinə həll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olunmalıdır</a:t>
            </a:r>
            <a:r>
              <a:rPr lang="az-Latn-AZ" sz="190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9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21.3. Cinayət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törədilməsində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şəxs özünün təqsirsiz olmasını sübuta yetirməyə borclu deyildir. İttihamı sübuta yetirmək, şübhəli və ya </a:t>
            </a:r>
            <a:r>
              <a:rPr lang="az-Latn-AZ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təqsirləndirilən</a:t>
            </a:r>
            <a:r>
              <a:rPr lang="az-Latn-AZ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şəxsin müdafiəsi üçün irəli sürülən dəlilləri təkzib etmək vəzifəsi ittiham tərəfinin üzərinə düşür.</a:t>
            </a:r>
            <a:endParaRPr lang="ru-RU" sz="19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az-Latn-AZ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9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7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36712"/>
            <a:ext cx="6552728" cy="4857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z-Latn-AZ" sz="2200" dirty="0">
                <a:solidFill>
                  <a:prstClr val="black"/>
                </a:solidFill>
                <a:latin typeface="Calibri" panose="020F0502020204030204"/>
              </a:rPr>
              <a:t>Əhatə dairəsinə </a:t>
            </a:r>
            <a:r>
              <a:rPr lang="az-Latn-AZ" sz="2200" dirty="0" smtClean="0">
                <a:solidFill>
                  <a:prstClr val="black"/>
                </a:solidFill>
                <a:latin typeface="Calibri" panose="020F0502020204030204"/>
              </a:rPr>
              <a:t>düşən </a:t>
            </a:r>
            <a:r>
              <a:rPr lang="az-Latn-AZ" sz="2200" dirty="0">
                <a:solidFill>
                  <a:prstClr val="black"/>
                </a:solidFill>
                <a:latin typeface="Calibri" panose="020F0502020204030204"/>
              </a:rPr>
              <a:t>məlumatlar</a:t>
            </a:r>
            <a:r>
              <a:rPr lang="az-Latn-AZ" sz="2200" dirty="0" smtClean="0">
                <a:solidFill>
                  <a:prstClr val="black"/>
                </a:solidFill>
                <a:latin typeface="Calibri" panose="020F0502020204030204"/>
              </a:rPr>
              <a:t>:  </a:t>
            </a:r>
          </a:p>
          <a:p>
            <a:pPr lvl="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az-Latn-AZ" sz="2100" dirty="0">
              <a:solidFill>
                <a:prstClr val="black"/>
              </a:solidFill>
              <a:latin typeface="Calibri" panose="020F0502020204030204"/>
            </a:endParaRP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z-Latn-AZ" sz="2200" b="1" dirty="0" smtClean="0">
                <a:solidFill>
                  <a:prstClr val="black"/>
                </a:solidFill>
                <a:latin typeface="Calibri" panose="020F0502020204030204"/>
              </a:rPr>
              <a:t>Hakimlər</a:t>
            </a:r>
            <a:endParaRPr lang="en-US" sz="2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342900" lvl="1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</a:pPr>
            <a:r>
              <a:rPr lang="az-Latn-AZ" sz="2200" dirty="0" smtClean="0">
                <a:solidFill>
                  <a:prstClr val="black"/>
                </a:solidFill>
                <a:latin typeface="Calibri" panose="020F0502020204030204"/>
              </a:rPr>
              <a:t> «</a:t>
            </a:r>
            <a:r>
              <a:rPr lang="az-Latn-AZ" sz="2200" dirty="0" err="1" smtClean="0">
                <a:solidFill>
                  <a:prstClr val="black"/>
                </a:solidFill>
                <a:latin typeface="Calibri" panose="020F0502020204030204"/>
              </a:rPr>
              <a:t>Minelli</a:t>
            </a:r>
            <a:r>
              <a:rPr lang="az-Latn-AZ" sz="2200" dirty="0" smtClean="0">
                <a:solidFill>
                  <a:prstClr val="black"/>
                </a:solidFill>
                <a:latin typeface="Calibri" panose="020F0502020204030204"/>
              </a:rPr>
              <a:t> İsveçrəyə qarşı» ; 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«</a:t>
            </a:r>
            <a:r>
              <a:rPr lang="az-Latn-AZ" sz="2200" i="1" dirty="0" err="1" smtClean="0">
                <a:solidFill>
                  <a:prstClr val="black"/>
                </a:solidFill>
                <a:latin typeface="Calibri" panose="020F0502020204030204"/>
              </a:rPr>
              <a:t>Samoyla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və </a:t>
            </a:r>
            <a:r>
              <a:rPr lang="az-Latn-AZ" sz="2200" i="1" dirty="0" err="1" smtClean="0">
                <a:solidFill>
                  <a:prstClr val="black"/>
                </a:solidFill>
                <a:latin typeface="Calibri" panose="020F0502020204030204"/>
              </a:rPr>
              <a:t>Sionka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Rumıniyaya qarşı» ;  «</a:t>
            </a:r>
            <a:r>
              <a:rPr lang="az-Latn-AZ" sz="2200" i="1" dirty="0" err="1" smtClean="0">
                <a:solidFill>
                  <a:prstClr val="black"/>
                </a:solidFill>
                <a:latin typeface="Calibri" panose="020F0502020204030204"/>
              </a:rPr>
              <a:t>Bohmer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Almaniyaya qarşı»;   «</a:t>
            </a:r>
            <a:r>
              <a:rPr lang="az-Latn-AZ" sz="2200" i="1" dirty="0" err="1" smtClean="0">
                <a:solidFill>
                  <a:prstClr val="black"/>
                </a:solidFill>
                <a:latin typeface="Calibri" panose="020F0502020204030204"/>
              </a:rPr>
              <a:t>Baars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Niderlanda qarşı» </a:t>
            </a:r>
          </a:p>
          <a:p>
            <a:pPr marL="342900" lvl="1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</a:pPr>
            <a:endParaRPr lang="az-Latn-AZ" sz="22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685800" lvl="1" indent="-34290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z-Latn-AZ" sz="2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az-Latn-AZ" sz="2200" b="1" dirty="0" smtClean="0">
                <a:solidFill>
                  <a:prstClr val="black"/>
                </a:solidFill>
                <a:latin typeface="Calibri" panose="020F0502020204030204"/>
              </a:rPr>
              <a:t>Prokurorlar </a:t>
            </a:r>
            <a:r>
              <a:rPr lang="az-Latn-AZ" sz="2200" b="1" dirty="0">
                <a:solidFill>
                  <a:prstClr val="black"/>
                </a:solidFill>
                <a:latin typeface="Calibri" panose="020F0502020204030204"/>
              </a:rPr>
              <a:t>və müstəntiqlər </a:t>
            </a:r>
            <a:endParaRPr lang="az-Latn-AZ" sz="2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342900" lvl="1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</a:pPr>
            <a:r>
              <a:rPr lang="az-Latn-AZ" sz="2200" i="1" dirty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en-US" sz="2200" i="1" dirty="0" err="1">
                <a:solidFill>
                  <a:prstClr val="black"/>
                </a:solidFill>
                <a:latin typeface="Calibri" panose="020F0502020204030204"/>
              </a:rPr>
              <a:t>Daktaras</a:t>
            </a:r>
            <a:r>
              <a:rPr lang="en-US" sz="2200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az-Latn-AZ" sz="2200" i="1" dirty="0">
                <a:solidFill>
                  <a:prstClr val="black"/>
                </a:solidFill>
                <a:latin typeface="Calibri" panose="020F0502020204030204"/>
              </a:rPr>
              <a:t>Litvaya qarşı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»</a:t>
            </a:r>
          </a:p>
          <a:p>
            <a:pPr marL="342900" lvl="1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</a:pPr>
            <a:endParaRPr lang="az-Latn-AZ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514350" lvl="1" indent="-171450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z-Latn-AZ" sz="2200" b="1" dirty="0">
                <a:solidFill>
                  <a:prstClr val="black"/>
                </a:solidFill>
                <a:latin typeface="Calibri" panose="020F0502020204030204"/>
              </a:rPr>
              <a:t>Dövlət </a:t>
            </a:r>
            <a:r>
              <a:rPr lang="az-Latn-AZ" sz="2200" b="1" dirty="0" smtClean="0">
                <a:solidFill>
                  <a:prstClr val="black"/>
                </a:solidFill>
                <a:latin typeface="Calibri" panose="020F0502020204030204"/>
              </a:rPr>
              <a:t>rəsmiləri</a:t>
            </a:r>
          </a:p>
          <a:p>
            <a:pPr marL="342900" lvl="1" defTabSz="685800" fontAlgn="auto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</a:pP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az-Latn-AZ" sz="2200" i="1" dirty="0" err="1" smtClean="0">
                <a:solidFill>
                  <a:prstClr val="black"/>
                </a:solidFill>
                <a:latin typeface="Calibri" panose="020F0502020204030204"/>
              </a:rPr>
              <a:t>Ribemont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Fransaya qarşı»; «Fərhad Əliyev Azərbaycana qarşı» ; «Fətullayev Azərbaycana qarşı»; «Akif </a:t>
            </a:r>
            <a:r>
              <a:rPr lang="az-Latn-AZ" sz="2200" i="1" dirty="0" err="1" smtClean="0">
                <a:solidFill>
                  <a:prstClr val="black"/>
                </a:solidFill>
                <a:latin typeface="Calibri" panose="020F0502020204030204"/>
              </a:rPr>
              <a:t>Muradverdiyev</a:t>
            </a:r>
            <a:r>
              <a:rPr lang="az-Latn-AZ" sz="2200" i="1" dirty="0" smtClean="0">
                <a:solidFill>
                  <a:prstClr val="black"/>
                </a:solidFill>
                <a:latin typeface="Calibri" panose="020F0502020204030204"/>
              </a:rPr>
              <a:t> Azərbaycana qarşı»</a:t>
            </a:r>
            <a:endParaRPr lang="az-Latn-AZ" sz="2200" i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2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971" y="188640"/>
            <a:ext cx="6858000" cy="2387600"/>
          </a:xfrm>
        </p:spPr>
        <p:txBody>
          <a:bodyPr/>
          <a:lstStyle/>
          <a:p>
            <a:r>
              <a:rPr lang="az-Latn-AZ" b="1" u="sng" dirty="0" smtClean="0"/>
              <a:t>Əsas müdafiə hüquqları</a:t>
            </a:r>
            <a:endParaRPr lang="fr-FR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251520" y="6597352"/>
            <a:ext cx="5301208" cy="45719"/>
          </a:xfrm>
        </p:spPr>
        <p:txBody>
          <a:bodyPr>
            <a:normAutofit fontScale="25000" lnSpcReduction="20000"/>
          </a:bodyPr>
          <a:lstStyle/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604448" cy="1800200"/>
          </a:xfrm>
        </p:spPr>
        <p:txBody>
          <a:bodyPr>
            <a:normAutofit/>
          </a:bodyPr>
          <a:lstStyle/>
          <a:p>
            <a:pPr algn="ctr"/>
            <a:r>
              <a:rPr lang="az-Latn-AZ" sz="2200" b="1" dirty="0"/>
              <a:t>İNSAN   HÜQUQLARININ  VƏ ƏSAS  AZADLIQLARININ </a:t>
            </a:r>
            <a:br>
              <a:rPr lang="az-Latn-AZ" sz="2200" b="1" dirty="0"/>
            </a:br>
            <a:r>
              <a:rPr lang="az-Latn-AZ" sz="2200" b="1" dirty="0" smtClean="0"/>
              <a:t>MÜDAFİƏSİ  </a:t>
            </a:r>
            <a:r>
              <a:rPr lang="az-Latn-AZ" sz="2200" b="1" dirty="0"/>
              <a:t>HAQQINDA  AVROPA  KONVENSİYASI  </a:t>
            </a:r>
            <a:br>
              <a:rPr lang="az-Latn-AZ" sz="2200" b="1" dirty="0"/>
            </a:br>
            <a:r>
              <a:rPr lang="az-Latn-AZ" sz="2200" b="1" dirty="0"/>
              <a:t/>
            </a:r>
            <a:br>
              <a:rPr lang="az-Latn-AZ" sz="2200" b="1" dirty="0"/>
            </a:br>
            <a:r>
              <a:rPr lang="az-Latn-AZ" sz="2200" b="1" dirty="0" smtClean="0"/>
              <a:t>Maddə 6.3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az-Latn-AZ" sz="2200" b="1" dirty="0" smtClean="0"/>
              <a:t>Müdafiə hüquqları</a:t>
            </a:r>
            <a:endParaRPr lang="ru-RU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188122"/>
          </a:xfrm>
        </p:spPr>
        <p:txBody>
          <a:bodyPr/>
          <a:lstStyle/>
          <a:p>
            <a:pPr marL="0" indent="0">
              <a:buNone/>
            </a:pPr>
            <a:endParaRPr lang="az-Latn-AZ" dirty="0" smtClean="0"/>
          </a:p>
          <a:p>
            <a:pPr marL="0" indent="0" algn="just">
              <a:buNone/>
            </a:pPr>
            <a:r>
              <a:rPr lang="az-Latn-AZ" b="1" dirty="0" smtClean="0"/>
              <a:t>(c) 	</a:t>
            </a:r>
            <a:r>
              <a:rPr lang="en-US" sz="2200" b="1" dirty="0" err="1" smtClean="0"/>
              <a:t>şəxsən</a:t>
            </a:r>
            <a:r>
              <a:rPr lang="en-US" sz="2200" b="1" dirty="0" smtClean="0"/>
              <a:t> </a:t>
            </a:r>
            <a:r>
              <a:rPr lang="en-US" sz="2200" b="1" dirty="0" err="1"/>
              <a:t>və</a:t>
            </a:r>
            <a:r>
              <a:rPr lang="en-US" sz="2200" b="1" dirty="0"/>
              <a:t> </a:t>
            </a:r>
            <a:r>
              <a:rPr lang="en-US" sz="2200" b="1" dirty="0" err="1"/>
              <a:t>ya</a:t>
            </a:r>
            <a:r>
              <a:rPr lang="en-US" sz="2200" b="1" dirty="0"/>
              <a:t> </a:t>
            </a:r>
            <a:r>
              <a:rPr lang="en-US" sz="2200" b="1" dirty="0" err="1"/>
              <a:t>özünün</a:t>
            </a:r>
            <a:r>
              <a:rPr lang="en-US" sz="2200" b="1" dirty="0"/>
              <a:t> </a:t>
            </a:r>
            <a:r>
              <a:rPr lang="en-US" sz="2200" b="1" dirty="0" err="1"/>
              <a:t>seçdiyi</a:t>
            </a:r>
            <a:r>
              <a:rPr lang="en-US" sz="2200" b="1" dirty="0"/>
              <a:t> </a:t>
            </a:r>
            <a:r>
              <a:rPr lang="en-US" sz="2200" b="1" dirty="0" err="1"/>
              <a:t>müdafiəçi</a:t>
            </a:r>
            <a:r>
              <a:rPr lang="en-US" sz="2200" b="1" dirty="0"/>
              <a:t> </a:t>
            </a:r>
            <a:r>
              <a:rPr lang="en-US" sz="2200" b="1" dirty="0" err="1"/>
              <a:t>vasitəsilə</a:t>
            </a:r>
            <a:r>
              <a:rPr lang="en-US" sz="2200" b="1" dirty="0"/>
              <a:t> </a:t>
            </a:r>
            <a:r>
              <a:rPr lang="en-US" sz="2200" b="1" dirty="0" err="1"/>
              <a:t>özünü</a:t>
            </a:r>
            <a:r>
              <a:rPr lang="en-US" sz="2200" b="1" dirty="0"/>
              <a:t> </a:t>
            </a:r>
            <a:r>
              <a:rPr lang="en-US" sz="2200" b="1" dirty="0" err="1" smtClean="0"/>
              <a:t>müdafiə</a:t>
            </a:r>
            <a:r>
              <a:rPr lang="az-Latn-AZ" sz="2200" b="1" dirty="0" smtClean="0"/>
              <a:t> </a:t>
            </a:r>
            <a:r>
              <a:rPr lang="en-US" sz="2200" b="1" dirty="0" smtClean="0"/>
              <a:t> </a:t>
            </a:r>
            <a:endParaRPr lang="az-Latn-AZ" sz="2200" b="1" dirty="0" smtClean="0"/>
          </a:p>
          <a:p>
            <a:pPr marL="0" indent="0" algn="just">
              <a:buNone/>
            </a:pPr>
            <a:r>
              <a:rPr lang="az-Latn-AZ" sz="2200" b="1" dirty="0" smtClean="0"/>
              <a:t>	</a:t>
            </a:r>
            <a:r>
              <a:rPr lang="en-US" sz="2200" b="1" dirty="0" err="1" smtClean="0"/>
              <a:t>etmək</a:t>
            </a:r>
            <a:r>
              <a:rPr lang="az-Latn-AZ" sz="2200" b="1" dirty="0" smtClean="0"/>
              <a:t>  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və</a:t>
            </a:r>
            <a:r>
              <a:rPr lang="az-Latn-AZ" sz="2200" b="1" dirty="0" smtClean="0"/>
              <a:t> 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ya</a:t>
            </a:r>
            <a:r>
              <a:rPr lang="az-Latn-AZ" sz="2200" b="1" dirty="0" smtClean="0"/>
              <a:t> </a:t>
            </a:r>
            <a:r>
              <a:rPr lang="en-US" sz="2200" b="1" dirty="0" smtClean="0"/>
              <a:t> </a:t>
            </a:r>
            <a:r>
              <a:rPr lang="en-US" sz="2200" b="1" dirty="0" err="1"/>
              <a:t>müdafiəçinin</a:t>
            </a:r>
            <a:r>
              <a:rPr lang="en-US" sz="2200" b="1" dirty="0"/>
              <a:t> </a:t>
            </a:r>
            <a:r>
              <a:rPr lang="az-Latn-AZ" sz="2200" b="1" dirty="0" smtClean="0"/>
              <a:t>  </a:t>
            </a:r>
            <a:r>
              <a:rPr lang="en-US" sz="2200" b="1" dirty="0" err="1" smtClean="0"/>
              <a:t>xidmətini</a:t>
            </a:r>
            <a:r>
              <a:rPr lang="az-Latn-AZ" sz="2200" b="1" dirty="0" smtClean="0"/>
              <a:t> </a:t>
            </a:r>
            <a:r>
              <a:rPr lang="en-US" sz="2200" b="1" dirty="0" smtClean="0"/>
              <a:t> </a:t>
            </a:r>
            <a:r>
              <a:rPr lang="en-US" sz="2200" b="1" dirty="0" err="1"/>
              <a:t>ödəmək</a:t>
            </a:r>
            <a:r>
              <a:rPr lang="en-US" sz="2200" b="1" dirty="0"/>
              <a:t> </a:t>
            </a:r>
            <a:r>
              <a:rPr lang="az-Latn-AZ" sz="2200" b="1" dirty="0" smtClean="0"/>
              <a:t>  </a:t>
            </a:r>
            <a:r>
              <a:rPr lang="en-US" sz="2200" b="1" dirty="0" err="1" smtClean="0"/>
              <a:t>üçün</a:t>
            </a:r>
            <a:r>
              <a:rPr lang="az-Latn-AZ" sz="2200" b="1" dirty="0" smtClean="0"/>
              <a:t>  </a:t>
            </a:r>
            <a:r>
              <a:rPr lang="en-US" sz="2200" b="1" dirty="0" smtClean="0"/>
              <a:t> </a:t>
            </a:r>
            <a:r>
              <a:rPr lang="en-US" sz="2200" b="1" dirty="0" err="1"/>
              <a:t>vəsaiti</a:t>
            </a:r>
            <a:r>
              <a:rPr lang="en-US" sz="2200" b="1" dirty="0"/>
              <a:t> </a:t>
            </a:r>
            <a:endParaRPr lang="az-Latn-AZ" sz="2200" b="1" dirty="0" smtClean="0"/>
          </a:p>
          <a:p>
            <a:pPr marL="0" indent="0" algn="just">
              <a:buNone/>
            </a:pPr>
            <a:r>
              <a:rPr lang="az-Latn-AZ" sz="2200" b="1" dirty="0"/>
              <a:t>	</a:t>
            </a:r>
            <a:r>
              <a:rPr lang="en-US" sz="2200" b="1" dirty="0" err="1" smtClean="0"/>
              <a:t>kifayət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etmədiyi</a:t>
            </a:r>
            <a:r>
              <a:rPr lang="en-US" sz="2200" b="1" dirty="0" smtClean="0"/>
              <a:t> </a:t>
            </a:r>
            <a:r>
              <a:rPr lang="en-US" sz="2200" b="1" dirty="0"/>
              <a:t>zaman, </a:t>
            </a:r>
            <a:r>
              <a:rPr lang="en-US" sz="2200" b="1" dirty="0" err="1"/>
              <a:t>ədalət</a:t>
            </a:r>
            <a:r>
              <a:rPr lang="en-US" sz="2200" b="1" dirty="0"/>
              <a:t> </a:t>
            </a:r>
            <a:r>
              <a:rPr lang="en-US" sz="2200" b="1" dirty="0" err="1"/>
              <a:t>mühakiməsinin</a:t>
            </a:r>
            <a:r>
              <a:rPr lang="en-US" sz="2200" b="1" dirty="0"/>
              <a:t> </a:t>
            </a:r>
            <a:r>
              <a:rPr lang="en-US" sz="2200" b="1" dirty="0" err="1"/>
              <a:t>maraqları</a:t>
            </a:r>
            <a:r>
              <a:rPr lang="en-US" sz="2200" b="1" dirty="0"/>
              <a:t> </a:t>
            </a:r>
            <a:r>
              <a:rPr lang="en-US" sz="2200" b="1" dirty="0" err="1"/>
              <a:t>tələb</a:t>
            </a:r>
            <a:r>
              <a:rPr lang="en-US" sz="2200" b="1" dirty="0"/>
              <a:t> </a:t>
            </a:r>
            <a:endParaRPr lang="az-Latn-AZ" sz="2200" b="1" dirty="0" smtClean="0"/>
          </a:p>
          <a:p>
            <a:pPr marL="0" indent="0" algn="just">
              <a:buNone/>
            </a:pPr>
            <a:r>
              <a:rPr lang="az-Latn-AZ" sz="2200" b="1" dirty="0"/>
              <a:t>	</a:t>
            </a:r>
            <a:r>
              <a:rPr lang="en-US" sz="2200" b="1" dirty="0" err="1" smtClean="0"/>
              <a:t>etdikdə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belə</a:t>
            </a:r>
            <a:r>
              <a:rPr lang="en-US" sz="2200" b="1" dirty="0" smtClean="0"/>
              <a:t> </a:t>
            </a:r>
            <a:r>
              <a:rPr lang="az-Latn-AZ" sz="2200" b="1" dirty="0" smtClean="0"/>
              <a:t>m</a:t>
            </a:r>
            <a:r>
              <a:rPr lang="en-US" sz="2200" b="1" dirty="0" err="1" smtClean="0"/>
              <a:t>üdafiədən</a:t>
            </a:r>
            <a:r>
              <a:rPr lang="az-Latn-AZ" sz="2200" b="1" dirty="0" smtClean="0"/>
              <a:t> </a:t>
            </a:r>
            <a:r>
              <a:rPr lang="en-US" sz="2200" b="1" dirty="0" err="1" smtClean="0"/>
              <a:t>pulsuz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istifadə</a:t>
            </a:r>
            <a:r>
              <a:rPr lang="az-Latn-AZ" sz="2200" b="1" dirty="0" smtClean="0"/>
              <a:t> </a:t>
            </a:r>
            <a:r>
              <a:rPr lang="en-US" sz="2200" b="1" dirty="0" err="1" smtClean="0"/>
              <a:t>etmək</a:t>
            </a:r>
            <a:endParaRPr lang="az-Latn-AZ" sz="2200" b="1" dirty="0"/>
          </a:p>
          <a:p>
            <a:pPr marL="0" indent="0" algn="just">
              <a:buNone/>
            </a:pPr>
            <a:r>
              <a:rPr lang="en-US" sz="2200" dirty="0"/>
              <a:t> </a:t>
            </a:r>
            <a:br>
              <a:rPr lang="en-US" sz="2200" dirty="0"/>
            </a:b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xmlns="" val="28185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65127"/>
            <a:ext cx="7327726" cy="471586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dirty="0" smtClean="0"/>
              <a:t>Cinayət Prosessual Məcəllə 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836713"/>
            <a:ext cx="8136904" cy="58326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z-Latn-AZ" sz="2400" b="1" dirty="0"/>
              <a:t>Maddə 19. Hüquqi yardım almaq və müdafiə hüququnun təmin edilməsi</a:t>
            </a:r>
            <a:endParaRPr lang="ru-RU" sz="2400" dirty="0"/>
          </a:p>
          <a:p>
            <a:pPr marL="0" indent="0">
              <a:buNone/>
            </a:pPr>
            <a:r>
              <a:rPr lang="az-Latn-AZ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az-Latn-AZ" sz="2600" dirty="0"/>
              <a:t>19.1. Cinayət təqibi gedişində təhqiqatçı, müstəntiq, prokuror və ya məhkəmə zərər çəkmiş, şübhəli və ya </a:t>
            </a:r>
            <a:r>
              <a:rPr lang="az-Latn-AZ" sz="2600" dirty="0" err="1"/>
              <a:t>təqsirləndirilən</a:t>
            </a:r>
            <a:r>
              <a:rPr lang="az-Latn-AZ" sz="2600" dirty="0"/>
              <a:t> şəxslərin keyfiyyətli hüquqi yardım almaq hüququnu təmin etmək üçün tədbirlər görməlidir</a:t>
            </a:r>
            <a:r>
              <a:rPr lang="az-Latn-AZ" sz="2600" dirty="0" smtClean="0"/>
              <a:t>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az-Latn-AZ" sz="2600" dirty="0"/>
              <a:t>19.3. ............şahidin </a:t>
            </a:r>
            <a:r>
              <a:rPr lang="az-Latn-AZ" sz="2600" dirty="0" err="1"/>
              <a:t>dindirilməsi</a:t>
            </a:r>
            <a:r>
              <a:rPr lang="az-Latn-AZ" sz="2600" dirty="0"/>
              <a:t> zamanı cinayət prosesini həyata keçirən orqanın həmin şəxslərin nümayəndə qismində dəvət etdikləri vəkilin onların yanında olmasını qadağan etməyə hüququ yoxdur</a:t>
            </a:r>
            <a:r>
              <a:rPr lang="az-Latn-AZ" sz="2600" dirty="0" smtClean="0"/>
              <a:t>.  </a:t>
            </a:r>
            <a:endParaRPr lang="ru-RU" sz="2600" dirty="0"/>
          </a:p>
          <a:p>
            <a:pPr marL="0" indent="0">
              <a:buNone/>
            </a:pPr>
            <a:endParaRPr lang="az-Latn-AZ" sz="2600" b="1" dirty="0" smtClean="0"/>
          </a:p>
          <a:p>
            <a:pPr marL="0" indent="0">
              <a:buNone/>
            </a:pPr>
            <a:r>
              <a:rPr lang="az-Latn-AZ" sz="2600" b="1" dirty="0" smtClean="0"/>
              <a:t>19.4</a:t>
            </a:r>
            <a:r>
              <a:rPr lang="az-Latn-AZ" sz="2600" b="1" dirty="0"/>
              <a:t>. Cinayət prosesini həyata keçirən orqan şübhəli və ya </a:t>
            </a:r>
            <a:r>
              <a:rPr lang="az-Latn-AZ" sz="2600" b="1" dirty="0" err="1"/>
              <a:t>təqsirləndirilən</a:t>
            </a:r>
            <a:r>
              <a:rPr lang="az-Latn-AZ" sz="2600" b="1" dirty="0"/>
              <a:t> şəxsin bu məcəllədə nəzərdə tutulmuş hallarda və qaydada aşağıdakı hüquqlarını təmin etməlidir</a:t>
            </a:r>
            <a:r>
              <a:rPr lang="az-Latn-AZ" sz="2600" b="1" dirty="0" smtClean="0"/>
              <a:t>: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az-Latn-AZ" sz="2600" b="1" dirty="0"/>
              <a:t>19.4.1. tutulduğu, həbsə alındığı və ya müvafiq olaraq şübhəli şəxs qismində birinci </a:t>
            </a:r>
            <a:r>
              <a:rPr lang="az-Latn-AZ" sz="2600" b="1" dirty="0" err="1"/>
              <a:t>dindirməyədək</a:t>
            </a:r>
            <a:r>
              <a:rPr lang="az-Latn-AZ" sz="2600" b="1" dirty="0"/>
              <a:t>, yaxud </a:t>
            </a:r>
            <a:r>
              <a:rPr lang="az-Latn-AZ" sz="2600" b="1" dirty="0" err="1"/>
              <a:t>təqsirləndirilən</a:t>
            </a:r>
            <a:r>
              <a:rPr lang="az-Latn-AZ" sz="2600" b="1" dirty="0"/>
              <a:t> şəxsə ittiham elan edildiyi andan müdafiəçinin yardımından istifadə etmək</a:t>
            </a:r>
            <a:r>
              <a:rPr lang="az-Latn-AZ" sz="2600" b="1" dirty="0" smtClean="0"/>
              <a:t>;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az-Latn-AZ" sz="2600" b="1" dirty="0"/>
              <a:t>19.4.4. şəxsən və ya özünün seçdiyi müdafiəçi vasitəsi ilə müdafiə olunmaq, yaxud müdafiəçinin haqqını ödəmək üçün kifayət qədər vəsaiti olmadıqda, pulsuz hüquqi yardım almaq;</a:t>
            </a:r>
            <a:endParaRPr lang="ru-RU" sz="2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38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/>
          <a:lstStyle/>
          <a:p>
            <a:r>
              <a:rPr lang="fr-FR" b="1" dirty="0" err="1" smtClean="0"/>
              <a:t>şəxsən</a:t>
            </a:r>
            <a:r>
              <a:rPr lang="fr-FR" b="1" dirty="0" smtClean="0"/>
              <a:t> </a:t>
            </a:r>
            <a:r>
              <a:rPr lang="fr-FR" b="1" dirty="0" err="1" smtClean="0"/>
              <a:t>və</a:t>
            </a:r>
            <a:r>
              <a:rPr lang="fr-FR" b="1" dirty="0" smtClean="0"/>
              <a:t> ya </a:t>
            </a:r>
            <a:r>
              <a:rPr lang="fr-FR" b="1" dirty="0" err="1" smtClean="0"/>
              <a:t>seçdiyi</a:t>
            </a:r>
            <a:r>
              <a:rPr lang="fr-FR" b="1" dirty="0" smtClean="0"/>
              <a:t> </a:t>
            </a:r>
            <a:r>
              <a:rPr lang="fr-FR" b="1" dirty="0" err="1" smtClean="0"/>
              <a:t>müdafiəçi</a:t>
            </a:r>
            <a:r>
              <a:rPr lang="fr-FR" b="1" dirty="0" smtClean="0"/>
              <a:t> </a:t>
            </a:r>
            <a:r>
              <a:rPr lang="fr-FR" b="1" dirty="0" err="1" smtClean="0"/>
              <a:t>vasitəsilə</a:t>
            </a:r>
            <a:r>
              <a:rPr lang="fr-FR" b="1" dirty="0" smtClean="0"/>
              <a:t> </a:t>
            </a:r>
            <a:r>
              <a:rPr lang="fr-FR" b="1" dirty="0" err="1" smtClean="0"/>
              <a:t>müdafiə</a:t>
            </a:r>
            <a:r>
              <a:rPr lang="az-Latn-AZ" b="1" dirty="0" smtClean="0"/>
              <a:t> hüququ (6.3.c)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625857"/>
          </a:xfrm>
        </p:spPr>
        <p:txBody>
          <a:bodyPr>
            <a:normAutofit/>
          </a:bodyPr>
          <a:lstStyle/>
          <a:p>
            <a:r>
              <a:rPr lang="az-Latn-AZ" sz="2200" b="1" dirty="0" smtClean="0"/>
              <a:t>Şəxsən müdafiə</a:t>
            </a:r>
          </a:p>
          <a:p>
            <a:pPr marL="0" indent="0">
              <a:buNone/>
            </a:pPr>
            <a:endParaRPr lang="az-Latn-AZ" sz="2200" b="1" dirty="0" smtClean="0"/>
          </a:p>
          <a:p>
            <a:r>
              <a:rPr lang="az-Latn-AZ" sz="2200" b="1" dirty="0" smtClean="0"/>
              <a:t>Seçdiyi müdafiəçi vasitəsilə müdafiə </a:t>
            </a:r>
          </a:p>
          <a:p>
            <a:pPr marL="0" indent="0">
              <a:buNone/>
            </a:pPr>
            <a:endParaRPr lang="az-Latn-AZ" sz="2200" b="1" dirty="0" smtClean="0"/>
          </a:p>
          <a:p>
            <a:r>
              <a:rPr lang="az-Latn-AZ" sz="2200" b="1" dirty="0" smtClean="0"/>
              <a:t>İmkanı olmadıqda və ədalət mühakiməsinin tələb etdiyi zaman müdafiəçi ilə təmin olunmaq </a:t>
            </a:r>
          </a:p>
          <a:p>
            <a:endParaRPr lang="az-Latn-AZ" sz="2200" dirty="0" smtClean="0"/>
          </a:p>
          <a:p>
            <a:r>
              <a:rPr lang="az-Latn-AZ" sz="2200" b="1" dirty="0" smtClean="0"/>
              <a:t>Səmərəli hüquqi yardım almaq hüququ</a:t>
            </a:r>
          </a:p>
          <a:p>
            <a:pPr marL="0" indent="0">
              <a:buNone/>
            </a:pPr>
            <a:endParaRPr lang="fr-FR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</TotalTime>
  <Words>361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 Ədalətli məhkəmə araşdırması hüququ</vt:lpstr>
      <vt:lpstr>           İNSAN   HÜQUQLARININ  VƏ ƏSAS  AZADLIQLARININ              MÜDAFİƏSİ  HAQQINDA  AVROPA  KONVENSİYASI      Maddə 6.2 Təqsirsizlik  prezumpsiyası</vt:lpstr>
      <vt:lpstr>Слайд 3</vt:lpstr>
      <vt:lpstr>Слайд 4</vt:lpstr>
      <vt:lpstr>Слайд 5</vt:lpstr>
      <vt:lpstr>Əsas müdafiə hüquqları</vt:lpstr>
      <vt:lpstr>İNSAN   HÜQUQLARININ  VƏ ƏSAS  AZADLIQLARININ  MÜDAFİƏSİ  HAQQINDA  AVROPA  KONVENSİYASI    Maddə 6.3 Müdafiə hüquqları</vt:lpstr>
      <vt:lpstr>Cinayət Prosessual Məcəllə </vt:lpstr>
      <vt:lpstr>şəxsən və ya seçdiyi müdafiəçi vasitəsilə müdafiə hüququ (6.3.c)</vt:lpstr>
      <vt:lpstr>Şəxsən müdafiə</vt:lpstr>
      <vt:lpstr>  Seçdiyi müdafiəçi</vt:lpstr>
      <vt:lpstr>Слайд 12</vt:lpstr>
      <vt:lpstr>Müdafiəçi ilə təmin olunmaq</vt:lpstr>
      <vt:lpstr>QAYDA</vt:lpstr>
      <vt:lpstr>Müdafiəçi ilə effektiv ünsiyyət</vt:lpstr>
      <vt:lpstr>Müdafiənin keyfiyyəti</vt:lpstr>
      <vt:lpstr>Tərcüməçi </vt:lpstr>
      <vt:lpstr>SON</vt:lpstr>
    </vt:vector>
  </TitlesOfParts>
  <Company>European Court of Human Right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“Avropa İnsan Hüquqları Məhkəməsinə müraciətlər” </dc:title>
  <dc:creator>gasimova</dc:creator>
  <cp:lastModifiedBy>samsung</cp:lastModifiedBy>
  <cp:revision>614</cp:revision>
  <dcterms:created xsi:type="dcterms:W3CDTF">2011-11-21T11:31:27Z</dcterms:created>
  <dcterms:modified xsi:type="dcterms:W3CDTF">2017-02-04T09:18:12Z</dcterms:modified>
</cp:coreProperties>
</file>