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320" r:id="rId2"/>
    <p:sldId id="342" r:id="rId3"/>
    <p:sldId id="345" r:id="rId4"/>
    <p:sldId id="343" r:id="rId5"/>
    <p:sldId id="348" r:id="rId6"/>
    <p:sldId id="344" r:id="rId7"/>
    <p:sldId id="349" r:id="rId8"/>
    <p:sldId id="350" r:id="rId9"/>
    <p:sldId id="351" r:id="rId10"/>
    <p:sldId id="347" r:id="rId11"/>
    <p:sldId id="346" r:id="rId12"/>
    <p:sldId id="352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53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E9C10-A1DB-4CC4-BD45-1E6D82EB7153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3267-E40A-4687-A2D4-5AE689A3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51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96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1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C325F0-9967-C14C-969E-BC013F61F766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76848" TargetMode="External"/><Relationship Id="rId2" Type="http://schemas.openxmlformats.org/officeDocument/2006/relationships/hyperlink" Target="http://hudoc.echr.coe.int/sites/fra/pages/search.aspx?i=001-7417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hudoc.echr.coe.int/sites/eng/pages/search.aspx?i=001-95015" TargetMode="External"/><Relationship Id="rId3" Type="http://schemas.openxmlformats.org/officeDocument/2006/relationships/hyperlink" Target="http://hudoc.echr.coe.int/sites/eng/pages/search.aspx?i=001-57980" TargetMode="External"/><Relationship Id="rId7" Type="http://schemas.openxmlformats.org/officeDocument/2006/relationships/hyperlink" Target="http://hudoc.echr.coe.int/sites/eng/pages/search.aspx?i=001-59722" TargetMode="External"/><Relationship Id="rId2" Type="http://schemas.openxmlformats.org/officeDocument/2006/relationships/hyperlink" Target="http://hudoc.echr.coe.int/sites/eng/pages/search.aspx?i=001-578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sites/eng/pages/search.aspx?i=001-58836" TargetMode="External"/><Relationship Id="rId5" Type="http://schemas.openxmlformats.org/officeDocument/2006/relationships/hyperlink" Target="http://hudoc.echr.coe.int/sites/eng/pages/search.aspx?i=001-89893" TargetMode="External"/><Relationship Id="rId4" Type="http://schemas.openxmlformats.org/officeDocument/2006/relationships/hyperlink" Target="http://hudoc.echr.coe.int/sites/eng/pages/search.aspx?i=001-6902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60884" TargetMode="External"/><Relationship Id="rId2" Type="http://schemas.openxmlformats.org/officeDocument/2006/relationships/hyperlink" Target="http://hudoc.echr.coe.int/sites/eng/pages/search.aspx?i=001-577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sites/eng/pages/search.aspx?i=001-5783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60638" TargetMode="External"/><Relationship Id="rId2" Type="http://schemas.openxmlformats.org/officeDocument/2006/relationships/hyperlink" Target="http://hudoc.echr.coe.int/sites/eng/pages/search.aspx?i=001-608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sites/eng/pages/search.aspx?i=001-5773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57677" TargetMode="External"/><Relationship Id="rId2" Type="http://schemas.openxmlformats.org/officeDocument/2006/relationships/hyperlink" Target="http://hudoc.echr.coe.int/sites/eng/pages/search.aspx?i=001-579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sites/eng/pages/search.aspx?i=001-58192" TargetMode="External"/><Relationship Id="rId5" Type="http://schemas.openxmlformats.org/officeDocument/2006/relationships/hyperlink" Target="http://hudoc.echr.coe.int/sites/eng/pages/search.aspx?i=001-57791" TargetMode="External"/><Relationship Id="rId4" Type="http://schemas.openxmlformats.org/officeDocument/2006/relationships/hyperlink" Target="http://hudoc.echr.coe.int/sites/eng/pages/search.aspx?i=001-11425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57852" TargetMode="External"/><Relationship Id="rId2" Type="http://schemas.openxmlformats.org/officeDocument/2006/relationships/hyperlink" Target="http://hudoc.echr.coe.int/sites/eng/pages/search.aspx?i=001-576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sites/eng/pages/search.aspx?i=001-581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974" y="1371600"/>
            <a:ext cx="8316326" cy="24574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  <a:t>Müdafiə hüquqları:</a:t>
            </a:r>
            <a:b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  <a:t>- şəxsən və ya müdafiəçinin yardımı ilə müdafiə olunmaq</a:t>
            </a:r>
            <a:b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i="1" dirty="0" smtClean="0">
                <a:latin typeface="Times New Roman" pitchFamily="18" charset="0"/>
                <a:cs typeface="Times New Roman" pitchFamily="18" charset="0"/>
              </a:rPr>
              <a:t>- tərcüməçi ilə təmin olunmaq hüququ</a:t>
            </a:r>
            <a:endParaRPr lang="en-US" sz="3000" b="1" i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870" y="5411459"/>
            <a:ext cx="79930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z-Latn-AZ" sz="3000" b="1" i="1" cap="all" dirty="0" smtClean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Hakİm ELŞAD ŞAMAYEV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z-Latn-A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az-Latn-A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2017-ci </a:t>
            </a:r>
            <a:r>
              <a:rPr lang="az-Latn-A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il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7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8454571" cy="103822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6-cı </a:t>
            </a:r>
            <a:r>
              <a:rPr lang="az-Latn-AZ" sz="3600" dirty="0" smtClean="0">
                <a:solidFill>
                  <a:schemeClr val="tx1"/>
                </a:solidFill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addənin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z-Latn-AZ" sz="36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-c</a:t>
            </a:r>
            <a:r>
              <a:rPr lang="az-Latn-AZ" sz="3600" dirty="0" smtClean="0">
                <a:solidFill>
                  <a:schemeClr val="tx1"/>
                </a:solidFill>
              </a:rPr>
              <a:t>ü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z-Latn-AZ" sz="3600" dirty="0" smtClean="0">
                <a:solidFill>
                  <a:schemeClr val="tx1"/>
                </a:solidFill>
              </a:rPr>
              <a:t>hissəsinin e) </a:t>
            </a:r>
            <a:r>
              <a:rPr lang="en-US" sz="3600" dirty="0" err="1" smtClean="0">
                <a:solidFill>
                  <a:schemeClr val="tx1"/>
                </a:solidFill>
              </a:rPr>
              <a:t>bəndi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Cinayət törətməkdə ittiham olunan hər kəs, ən azı aşağıdakı hüquqlara malikdir:</a:t>
            </a:r>
          </a:p>
          <a:p>
            <a:pPr algn="just"/>
            <a:endParaRPr lang="az-Latn-AZ" sz="2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məhkəmədə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olunan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dili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başa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düşmürsə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dildə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danışa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bilmirsə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tərcüməçinin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köməyindən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ru-RU" sz="2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7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Tərcüməçinin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köməyindən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az-Latn-A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hüququ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62121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Mütləq hüquqdur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(Lyudike, Belkasem və Koç Almaniyaya qarşı iş, 1978)</a:t>
            </a:r>
          </a:p>
          <a:p>
            <a:pPr marL="0" indent="0" algn="just">
              <a:spcBef>
                <a:spcPts val="0"/>
              </a:spcBef>
              <a:buNone/>
            </a:pPr>
            <a:endParaRPr lang="az-Latn-A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Təqsirləndirilən şəxsin müdafiə hüquqları ilə bağlı istənilən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materialı (bütün materialları)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tərcümə etmək səlahiyyətli orqanların üzərinə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düşür. </a:t>
            </a:r>
            <a:r>
              <a:rPr lang="az-Latn-AZ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z-Latn-AZ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(Kamazinski Avstriyaya qarşı iş, 1989)</a:t>
            </a:r>
          </a:p>
          <a:p>
            <a:pPr marL="0" indent="0" algn="just">
              <a:spcBef>
                <a:spcPts val="0"/>
              </a:spcBef>
              <a:buNone/>
            </a:pPr>
            <a:endParaRPr lang="az-Latn-AZ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Ərizəçinin tərcüməçiyə olan ehtiyacını yoxlamaq hakimin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vəzifəsidir (Pozitiv öhdəlik </a:t>
            </a:r>
            <a:r>
              <a:rPr lang="az-Latn-AZ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daşıyır) </a:t>
            </a:r>
            <a:r>
              <a:rPr lang="az-Latn-AZ" sz="20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z-Latn-AZ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Kuskani Birləşmiş Krallığa qarşı iş, 2002</a:t>
            </a:r>
            <a:r>
              <a:rPr lang="az-Latn-AZ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az-Latn-AZ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Vəkilinin məhkəmədə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 olunan dili bilməsi kifayət etmir. </a:t>
            </a:r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 olmalıdır. O cümlədən tərcüməçi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xidmətinin xərcləri sonradan təqsirləndirilən şəxsdən tutula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bilməz.</a:t>
            </a:r>
            <a:endParaRPr lang="az-Latn-A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az-Latn-AZ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7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7700"/>
            <a:ext cx="8229600" cy="5478463"/>
          </a:xfrm>
        </p:spPr>
        <p:txBody>
          <a:bodyPr/>
          <a:lstStyle/>
          <a:p>
            <a:pPr algn="just"/>
            <a:r>
              <a:rPr lang="az-Latn-A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 tərcüməçi xidmətlərindən istifadə hüququ müstəsna olaraq yalnız təqsirləndirilən şəxsin məhkəmədə istifadə edilən dili anlamadığı və ya həmin dildə danışmadığı hallarda tətbiq </a:t>
            </a:r>
            <a:r>
              <a:rPr lang="az-Latn-A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edilir. </a:t>
            </a:r>
            <a:r>
              <a:rPr lang="az-Latn-A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 dili başa düşən təqsirləndirilən şəxs ona müdafiəsini digər dildə, o cümlədən mənsub olduğu etnik azlığın dilində həyata keçirməsinə imkan verən tərcüməçi xidmətlərinin təmin edilməsində israr edə bilməz (</a:t>
            </a:r>
            <a:r>
              <a:rPr lang="az-Latn-AZ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K. Fransaya qarşı</a:t>
            </a:r>
            <a:r>
              <a:rPr lang="az-Latn-AZ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(qər.); </a:t>
            </a:r>
            <a:r>
              <a:rPr lang="az-Latn-AZ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Bido Fransaya qarşı</a:t>
            </a:r>
            <a:r>
              <a:rPr lang="az-Latn-AZ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(qər.)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6874" y="2294253"/>
            <a:ext cx="7408333" cy="176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Diqqətinizə görə </a:t>
            </a:r>
          </a:p>
          <a:p>
            <a:pPr marL="0" indent="0" algn="ctr">
              <a:buNone/>
            </a:pPr>
            <a:r>
              <a:rPr lang="az-Latn-AZ" sz="4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Təşəkkür edirəm !</a:t>
            </a:r>
          </a:p>
        </p:txBody>
      </p:sp>
    </p:spTree>
    <p:extLst>
      <p:ext uri="{BB962C8B-B14F-4D97-AF65-F5344CB8AC3E}">
        <p14:creationId xmlns:p14="http://schemas.microsoft.com/office/powerpoint/2010/main" xmlns="" val="9132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8454571" cy="12954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z-Latn-AZ" sz="3600" dirty="0" smtClean="0">
                <a:solidFill>
                  <a:schemeClr val="tx1"/>
                </a:solidFill>
              </a:rPr>
              <a:t>Konvensiyanın </a:t>
            </a:r>
            <a:br>
              <a:rPr lang="az-Latn-AZ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6-cı </a:t>
            </a:r>
            <a:r>
              <a:rPr lang="az-Latn-AZ" sz="3600" dirty="0" smtClean="0">
                <a:solidFill>
                  <a:schemeClr val="tx1"/>
                </a:solidFill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addənin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z-Latn-AZ" sz="36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-c</a:t>
            </a:r>
            <a:r>
              <a:rPr lang="az-Latn-AZ" sz="3600" dirty="0" smtClean="0">
                <a:solidFill>
                  <a:schemeClr val="tx1"/>
                </a:solidFill>
              </a:rPr>
              <a:t>ü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z-Latn-AZ" sz="3600" dirty="0" smtClean="0">
                <a:solidFill>
                  <a:schemeClr val="tx1"/>
                </a:solidFill>
              </a:rPr>
              <a:t>hissəsinin c) </a:t>
            </a:r>
            <a:r>
              <a:rPr lang="en-US" sz="3600" dirty="0" err="1" smtClean="0">
                <a:solidFill>
                  <a:schemeClr val="tx1"/>
                </a:solidFill>
              </a:rPr>
              <a:t>bəndi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38350"/>
            <a:ext cx="8229600" cy="408781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Cinayət törətməkdə ittiham olunan hər kəs, ən azı aşağıdakı hüquqlara malikdir:</a:t>
            </a:r>
          </a:p>
          <a:p>
            <a:pPr algn="just"/>
            <a:endParaRPr lang="az-Latn-AZ" sz="2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şəxsən</a:t>
            </a:r>
            <a:r>
              <a:rPr lang="en-US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seçdiyi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vasitəsilə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müdafiəçinin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xidmətini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ödəmək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üçün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vəsaiti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kifayət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etmədiyi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ədalət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mühakiməsinin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maraqları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tələb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etdikdə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müdafiədən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az-Latn-AZ" sz="2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ru-RU" sz="22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1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0"/>
            <a:ext cx="8353425" cy="1600200"/>
          </a:xfrm>
        </p:spPr>
        <p:txBody>
          <a:bodyPr/>
          <a:lstStyle/>
          <a:p>
            <a:r>
              <a:rPr lang="az-Latn-AZ" sz="4000" dirty="0" smtClean="0"/>
              <a:t>Azərbaycan Respublikası Konstitusiyası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z-Latn-A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Maddə 61.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z-Latn-A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kəsin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yüksək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keyfiyyətli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Qanunla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nəzərdə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tutulmuş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hallarda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ödənişsiz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hesabına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göstərilir</a:t>
            </a:r>
            <a:endParaRPr lang="az-Latn-A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Hər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şəxsin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səlahiyyətli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orqanları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tutulduğu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həbsə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alındığı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cinayət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törədilməsində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ittiham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olunduğu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müdafiəçinin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köməyindən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3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1026"/>
            <a:ext cx="8229600" cy="554513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6-cı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maddənin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3-cü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bəndinin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“c”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yarımbəndi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dörd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fərqli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elementdən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ibarətdir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az-Latn-A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şəxsən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endParaRPr lang="az-Latn-A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seçmək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z-Latn-A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xidmətini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ödəmək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üçün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ərizəçinin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vəsaiti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kifayət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etmədiyi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eləcə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ədalət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mühakiməsinin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maraqları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tələb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etdikdə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müdafiəçinin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yardımından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z-Latn-A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praktiki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səmərəli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hüquqi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yardımla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təmin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edilmək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endParaRPr lang="az-Latn-A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az-Latn-A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0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799"/>
            <a:ext cx="8229600" cy="1076325"/>
          </a:xfrm>
        </p:spPr>
        <p:txBody>
          <a:bodyPr/>
          <a:lstStyle/>
          <a:p>
            <a:r>
              <a:rPr lang="az-Latn-AZ" dirty="0" smtClean="0"/>
              <a:t>Tətbiq dairəsi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Cinayət </a:t>
            </a:r>
            <a:r>
              <a:rPr lang="az-Latn-A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törətməkdə ittiham olunan hər hansı şəxs məhkəmə icraatının hər mərhələsində 6-cı Maddənin 3(c) yarımbəndi ilə qorunmalıdır (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İmbrioskia İsveçrəyə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qarşı</a:t>
            </a:r>
            <a:endParaRPr lang="az-Latn-AZ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6-cı Maddə adətən təqsirləndirilən şəxsə polis tərəfindən dindirilmənin ilkin mərhələsindən etibarən hüquqşünas yardımından yararlanmağa icazə verilməsini tələb edir (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Con Murrey Birləşmiş Krallığa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Öcalan Türkiyəyə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Salduz Türkiyəyə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Averill Birləşmiş Krallığa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Brennan Birləşmiş </a:t>
            </a:r>
            <a:r>
              <a:rPr lang="az-Latn-AZ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/>
              </a:rPr>
              <a:t>K</a:t>
            </a:r>
            <a:r>
              <a:rPr lang="az-Latn-AZ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rallığa 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/>
              </a:rPr>
              <a:t>Dayanan Türkiyəyə </a:t>
            </a:r>
            <a:r>
              <a:rPr lang="az-Latn-A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/>
              </a:rPr>
              <a:t>qarşı</a:t>
            </a:r>
            <a:r>
              <a:rPr lang="az-Latn-A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2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şəxsən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şəxsən müdafiə etmək hüququ mütləq səciyyəli deyil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Milli məhkəmələrin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vəkilin məcburi təyin edilməsi zamanı ədalət mühakiməsinin maraqlarını nəzərə almaq hüququ var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Kroissant Almaniyaya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Lagerblom İsveçə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lvl="1" indent="0" algn="just">
              <a:buNone/>
            </a:pPr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Özünü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 etməyi seçdikdə, təqsirləndirilən şəxs könüllü olaraq vəkil yardımı almaq hüququndan imtina edir və öz müdafiəsinin həyata keçirilmə qaydasına görə lazımi səyi göstərməyə məcbur hesab edilir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Melin Fransaya qarşı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§ 25).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5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8229600" cy="1095375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Özünə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seçmək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Hüquqi təmsilçilik hüququ təqsirləndirilən şəxsin iştirakından asılı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deyil.</a:t>
            </a:r>
          </a:p>
          <a:p>
            <a:pPr lvl="1" algn="just"/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 qayda olaraq, təqsirləndirilən şəxsin vəkil seçiminə hörmətlə yanaşılmalı olsa da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Lagerblom İsveçə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ədalət mühakiməsinin maraqları çərçivəsində zəruri olduğunun güman edilməsi üçün müvafiq və yetərli əsaslar olduğu halda, milli məhkəmələr həmin şəxsin seçimini nəzərə almaya bilərlər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Meftah və başqaları Fransaya qarşı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Kroissant Almaniyaya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1" algn="just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Yalnız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vəkilin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xidmətini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ödəmək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üçün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vəsaiti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ərizəçilər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onları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təmsil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edəcək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müdafiəçini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seçmək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hüququna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malikdirlər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yardımdan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edən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ərizəçi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isə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vəkili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seçmək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hüququna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malik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Krempovskinin</a:t>
            </a:r>
            <a:r>
              <a:rPr lang="en-U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işi</a:t>
            </a:r>
            <a:r>
              <a:rPr lang="en-U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Krempovskij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qərardad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0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Müdafiəçinin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yardımından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pulsuz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istifadə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etmək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hüququ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z-Latn-AZ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475" cy="475615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İki şərt mövcud olmalıdır:</a:t>
            </a:r>
          </a:p>
          <a:p>
            <a:pPr marL="457200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Təqsirləndirilən şəxs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ödənişli hüquqi yardım üçün yetərli vəsaitə malik olmadığını göstərməlidir. </a:t>
            </a:r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İştirakçı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Dövlətlər yalnız "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ədalət mühakiməsinin maraqları tələb etdikdə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hüquqi yardım təmin etmək öhdəliyi daşıyırlar. </a:t>
            </a:r>
            <a:endParaRPr lang="az-Latn-A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4375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İkinci halda nəzərə alınmalıdır:</a:t>
            </a:r>
          </a:p>
          <a:p>
            <a:pPr marL="714375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cinayətin və müvafiq cəzanın ağırlığını nəzərə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alır. Söhbət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azadlıqdan məhrum edilmədən gedirsə, ədalət mühakiməsinin maraqları hüquqi yardımın təmin edilməsini tələb edir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Benham Birləşmiş </a:t>
            </a:r>
            <a:r>
              <a:rPr lang="az-Latn-AZ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K</a:t>
            </a:r>
            <a:r>
              <a:rPr lang="az-Latn-AZ" sz="2000" i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rallığa </a:t>
            </a:r>
            <a:r>
              <a:rPr lang="az-Latn-AZ" sz="20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qarşı</a:t>
            </a:r>
            <a:r>
              <a:rPr lang="az-Latn-AZ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Kvaranta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İsveçrəyə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Zdravko Stanev Bolqarıstana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4375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işin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mürəkkəbliyini (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Kvaranta İsveçrəyə 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Fam Hoanq Fransaya 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Tvalib  Yunanıstana </a:t>
            </a:r>
            <a:r>
              <a:rPr lang="az-Latn-A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/>
              </a:rPr>
              <a:t>qarşı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714375" lvl="1" indent="0" algn="just">
              <a:buNone/>
            </a:pP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z-Latn-A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təqsirləndirilən şəxsin şəxsi vəziyyətini </a:t>
            </a:r>
            <a:r>
              <a:rPr lang="az-Latn-A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2" algn="just">
              <a:buFontTx/>
              <a:buChar char="-"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8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az-Latn-AZ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Praktik və səmərəli </a:t>
            </a:r>
            <a:br>
              <a:rPr lang="az-Latn-AZ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hüquqi yardım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Səmərəli hüquqi yardımın göstəriciləri:</a:t>
            </a:r>
          </a:p>
          <a:p>
            <a:pPr marL="800100" lvl="1" indent="-342900" algn="just">
              <a:buAutoNum type="arabicPeriod"/>
            </a:pP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təqsirləndirilən </a:t>
            </a: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şəxsin vəkili ilə təklikdə ünsiyyət qurmaq hüququ </a:t>
            </a: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(istisnalar mümkündür)</a:t>
            </a:r>
          </a:p>
          <a:p>
            <a:pPr marL="800100" lvl="1" indent="-342900" algn="just">
              <a:buAutoNum type="arabicPeriod"/>
            </a:pP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İştirakçı Dövlət hüquqi yardım məqsədilə təyin olunmuş və ya təqsirləndirilən şəxsin seçdiyi vəkilin yol verdiyi hər bir çatışmazlığa görə cavabdeh hesab oluna </a:t>
            </a: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bilməz.</a:t>
            </a:r>
          </a:p>
          <a:p>
            <a:pPr marL="457200" lvl="1" indent="0" algn="just">
              <a:buNone/>
            </a:pP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Lakin vəkil </a:t>
            </a: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təqsirləndirilən şəxsin maraqlarını açıq-aşkar səmərəsiz təmsil etdikdə və ya sadəcə bu səmərəsizlik onun diqqətinə çatdırıldıqda müdaxilə etmək tələb olunur (</a:t>
            </a:r>
            <a:r>
              <a:rPr lang="az-Latn-AZ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Kamasinksi Avstiryaya qarşı</a:t>
            </a: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İmbrioskia </a:t>
            </a:r>
            <a:r>
              <a:rPr lang="az-Latn-AZ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İsveçrəyə qarşı</a:t>
            </a:r>
            <a:r>
              <a:rPr lang="az-Latn-A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Daud </a:t>
            </a:r>
            <a:r>
              <a:rPr lang="az-Latn-AZ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 Portuqaliyaya </a:t>
            </a:r>
            <a:r>
              <a:rPr lang="az-Latn-AZ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qarşı</a:t>
            </a:r>
            <a:r>
              <a:rPr lang="az-Latn-A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6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3654</TotalTime>
  <Words>726</Words>
  <Application>Microsoft Office PowerPoint</Application>
  <PresentationFormat>Экран (4:3)</PresentationFormat>
  <Paragraphs>62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Müdafiə hüquqları:  - şəxsən və ya müdafiəçinin yardımı ilə müdafiə olunmaq - tərcüməçi ilə təmin olunmaq hüququ</vt:lpstr>
      <vt:lpstr>Konvensiyanın  6-cı maddənin 3-cü hissəsinin c) bəndi </vt:lpstr>
      <vt:lpstr>Azərbaycan Respublikası Konstitusiyası</vt:lpstr>
      <vt:lpstr>Слайд 4</vt:lpstr>
      <vt:lpstr>Tətbiq dairəsi</vt:lpstr>
      <vt:lpstr>Özünü şəxsən  müdafiə etmək hüququ</vt:lpstr>
      <vt:lpstr>Özünə müdafiəçi seçmək hüququ</vt:lpstr>
      <vt:lpstr>Müdafiəçinin yardımından pulsuz istifadə etmək hüququ </vt:lpstr>
      <vt:lpstr>Praktik və səmərəli  hüquqi yardım</vt:lpstr>
      <vt:lpstr>6-cı maddənin 3-cü hissəsinin e) bəndi </vt:lpstr>
      <vt:lpstr>Tərcüməçinin pulsuz köməyindən istifadə etmək hüququ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 müraciət hüququ  Qanun əsasında yaradılmış müstəqil və qərəzsiz məhkəmə İşə "ağlabatan müddətdə" baxılması</dc:title>
  <dc:creator>Elshad Shamayev</dc:creator>
  <cp:lastModifiedBy>samsung</cp:lastModifiedBy>
  <cp:revision>69</cp:revision>
  <dcterms:modified xsi:type="dcterms:W3CDTF">2017-07-16T06:45:02Z</dcterms:modified>
</cp:coreProperties>
</file>